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70" r:id="rId3"/>
    <p:sldId id="359" r:id="rId5"/>
    <p:sldId id="360" r:id="rId6"/>
    <p:sldId id="426" r:id="rId7"/>
    <p:sldId id="444" r:id="rId8"/>
    <p:sldId id="446" r:id="rId9"/>
    <p:sldId id="365" r:id="rId10"/>
    <p:sldId id="411" r:id="rId11"/>
    <p:sldId id="466" r:id="rId12"/>
    <p:sldId id="467" r:id="rId13"/>
    <p:sldId id="366" r:id="rId14"/>
    <p:sldId id="419" r:id="rId15"/>
    <p:sldId id="412" r:id="rId16"/>
    <p:sldId id="415" r:id="rId17"/>
    <p:sldId id="416" r:id="rId18"/>
    <p:sldId id="413" r:id="rId19"/>
    <p:sldId id="418" r:id="rId20"/>
    <p:sldId id="469" r:id="rId21"/>
    <p:sldId id="422" r:id="rId22"/>
    <p:sldId id="417" r:id="rId23"/>
    <p:sldId id="367" r:id="rId24"/>
    <p:sldId id="377" r:id="rId25"/>
    <p:sldId id="424" r:id="rId26"/>
    <p:sldId id="423" r:id="rId27"/>
    <p:sldId id="389" r:id="rId28"/>
    <p:sldId id="464" r:id="rId29"/>
    <p:sldId id="393" r:id="rId30"/>
  </p:sldIdLst>
  <p:sldSz cx="9144000" cy="514477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7" autoAdjust="0"/>
    <p:restoredTop sz="95317" autoAdjust="0"/>
  </p:normalViewPr>
  <p:slideViewPr>
    <p:cSldViewPr snapToGrid="0">
      <p:cViewPr varScale="1">
        <p:scale>
          <a:sx n="73" d="100"/>
          <a:sy n="73" d="100"/>
        </p:scale>
        <p:origin x="-102" y="-1524"/>
      </p:cViewPr>
      <p:guideLst>
        <p:guide orient="horz" pos="1620"/>
        <p:guide pos="2798"/>
      </p:guideLst>
    </p:cSldViewPr>
  </p:slideViewPr>
  <p:notesTextViewPr>
    <p:cViewPr>
      <p:scale>
        <a:sx n="1" d="1"/>
        <a:sy n="1" d="1"/>
      </p:scale>
      <p:origin x="0" y="0"/>
    </p:cViewPr>
  </p:notesTextViewPr>
  <p:sorterViewPr>
    <p:cViewPr>
      <p:scale>
        <a:sx n="186" d="100"/>
        <a:sy n="186" d="100"/>
      </p:scale>
      <p:origin x="0" y="0"/>
    </p:cViewPr>
  </p:sorter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0B6987-C615-493E-A58C-819B30F3154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81195B-83DD-40CD-B552-C649BE2EA05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81195B-83DD-40CD-B552-C649BE2EA05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5D2DAF-7A11-4887-8CD5-B116BE4C2387}"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81195B-83DD-40CD-B552-C649BE2EA05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06BE02D-20C0-F840-AFAC-BEA99C74FDC2}" type="slidenum">
              <a:rPr lang="en-US" smtClean="0"/>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7CBE41-6C63-4A16-873F-5A51AEDA08C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06BE02D-20C0-F840-AFAC-BEA99C74FDC2}" type="slidenum">
              <a:rPr lang="en-US" smtClean="0"/>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81195B-83DD-40CD-B552-C649BE2EA051}"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5D2DAF-7A11-4887-8CD5-B116BE4C2387}"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81195B-83DD-40CD-B552-C649BE2EA051}"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1B6393-E920-4FB8-95BE-2B1ADA7E8473}"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1B6393-E920-4FB8-95BE-2B1ADA7E8473}"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81195B-83DD-40CD-B552-C649BE2EA05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81195B-83DD-40CD-B552-C649BE2EA05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81195B-83DD-40CD-B552-C649BE2EA05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81195B-83DD-40CD-B552-C649BE2EA05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81195B-83DD-40CD-B552-C649BE2EA05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281195B-83DD-40CD-B552-C649BE2EA05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5D2DAF-7A11-4887-8CD5-B116BE4C2387}"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5D2DAF-7A11-4887-8CD5-B116BE4C238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2032"/>
            <a:ext cx="6858000" cy="1791253"/>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143000" y="2702363"/>
            <a:ext cx="6858000" cy="1242205"/>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03E843A5-E55D-4A40-B5C2-476537EC4AD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D845EF-EAA8-4820-87FA-4DECC3938AA1}" type="slidenum">
              <a:rPr lang="zh-CN" altLang="en-US" smtClean="0"/>
            </a:fld>
            <a:endParaRPr lang="zh-CN" altLang="en-US"/>
          </a:p>
        </p:txBody>
      </p:sp>
    </p:spTree>
  </p:cSld>
  <p:clrMapOvr>
    <a:masterClrMapping/>
  </p:clrMapOvr>
  <p:transition spd="slow" advClick="0" advTm="0">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702115E-07FC-47AE-8678-8B681C68919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7F5BB56-9B96-4394-98D1-089DE868BDAA}" type="slidenum">
              <a:rPr lang="zh-CN" altLang="en-US" smtClean="0"/>
            </a:fld>
            <a:endParaRPr lang="zh-CN" altLang="en-US"/>
          </a:p>
        </p:txBody>
      </p:sp>
    </p:spTree>
  </p:cSld>
  <p:clrMapOvr>
    <a:masterClrMapping/>
  </p:clrMapOvr>
  <p:transition spd="slow" advClick="0" advTm="0">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3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702115E-07FC-47AE-8678-8B681C68919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7F5BB56-9B96-4394-98D1-089DE868BDAA}" type="slidenum">
              <a:rPr lang="zh-CN" altLang="en-US" smtClean="0"/>
            </a:fld>
            <a:endParaRPr lang="zh-CN" altLang="en-US"/>
          </a:p>
        </p:txBody>
      </p:sp>
    </p:spTree>
  </p:cSld>
  <p:clrMapOvr>
    <a:masterClrMapping/>
  </p:clrMapOvr>
  <p:transition spd="slow" advClick="0" advTm="0">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4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702115E-07FC-47AE-8678-8B681C68919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7F5BB56-9B96-4394-98D1-089DE868BDAA}" type="slidenum">
              <a:rPr lang="zh-CN" altLang="en-US" smtClean="0"/>
            </a:fld>
            <a:endParaRPr lang="zh-CN" altLang="en-US"/>
          </a:p>
        </p:txBody>
      </p:sp>
    </p:spTree>
  </p:cSld>
  <p:clrMapOvr>
    <a:masterClrMapping/>
  </p:clrMapOvr>
  <p:transition spd="slow" advClick="0" advTm="0">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5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16CC50B-97C3-4EFD-966D-3952C8BC245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44F14BB-5E8E-4CC8-BE8B-E1F7A3390155}" type="slidenum">
              <a:rPr lang="zh-CN" altLang="en-US" smtClean="0"/>
            </a:fld>
            <a:endParaRPr lang="zh-CN" altLang="en-US"/>
          </a:p>
        </p:txBody>
      </p:sp>
      <p:sp>
        <p:nvSpPr>
          <p:cNvPr id="7" name="矩形 6"/>
          <p:cNvSpPr/>
          <p:nvPr userDrawn="1"/>
        </p:nvSpPr>
        <p:spPr>
          <a:xfrm>
            <a:off x="1" y="304292"/>
            <a:ext cx="732276" cy="3240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165"/>
            <a:endParaRPr lang="zh-CN" altLang="en-US" sz="1400" dirty="0">
              <a:solidFill>
                <a:srgbClr val="E7E6E6">
                  <a:lumMod val="50000"/>
                </a:srgbClr>
              </a:solidFill>
              <a:cs typeface="+mn-ea"/>
              <a:sym typeface="+mn-lt"/>
            </a:endParaRPr>
          </a:p>
        </p:txBody>
      </p:sp>
      <p:sp>
        <p:nvSpPr>
          <p:cNvPr id="8" name="文本框 37"/>
          <p:cNvSpPr txBox="1"/>
          <p:nvPr userDrawn="1"/>
        </p:nvSpPr>
        <p:spPr>
          <a:xfrm>
            <a:off x="1157973" y="340296"/>
            <a:ext cx="264160" cy="314325"/>
          </a:xfrm>
          <a:prstGeom prst="rect">
            <a:avLst/>
          </a:prstGeom>
          <a:noFill/>
        </p:spPr>
        <p:txBody>
          <a:bodyPr wrap="none" lIns="68584" tIns="34292" rIns="68584" bIns="34292" rtlCol="0">
            <a:spAutoFit/>
          </a:bodyPr>
          <a:lstStyle/>
          <a:p>
            <a:pPr algn="ctr"/>
            <a:endParaRPr lang="en-US" altLang="zh-CN" sz="1600" b="0" dirty="0">
              <a:solidFill>
                <a:schemeClr val="bg1">
                  <a:lumMod val="6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6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16CC50B-97C3-4EFD-966D-3952C8BC245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44F14BB-5E8E-4CC8-BE8B-E1F7A3390155}" type="slidenum">
              <a:rPr lang="zh-CN" altLang="en-US" smtClean="0"/>
            </a:fld>
            <a:endParaRPr lang="zh-CN" altLang="en-US"/>
          </a:p>
        </p:txBody>
      </p:sp>
      <p:sp>
        <p:nvSpPr>
          <p:cNvPr id="7" name="矩形 6"/>
          <p:cNvSpPr/>
          <p:nvPr userDrawn="1"/>
        </p:nvSpPr>
        <p:spPr>
          <a:xfrm>
            <a:off x="1" y="304292"/>
            <a:ext cx="732276" cy="3240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165"/>
            <a:endParaRPr lang="zh-CN" altLang="en-US" sz="1400" dirty="0">
              <a:solidFill>
                <a:srgbClr val="E7E6E6">
                  <a:lumMod val="50000"/>
                </a:srgbClr>
              </a:solidFill>
              <a:cs typeface="+mn-ea"/>
              <a:sym typeface="+mn-lt"/>
            </a:endParaRPr>
          </a:p>
        </p:txBody>
      </p:sp>
      <p:sp>
        <p:nvSpPr>
          <p:cNvPr id="8" name="文本框 37"/>
          <p:cNvSpPr txBox="1"/>
          <p:nvPr userDrawn="1"/>
        </p:nvSpPr>
        <p:spPr>
          <a:xfrm>
            <a:off x="1157973" y="340296"/>
            <a:ext cx="264160" cy="314325"/>
          </a:xfrm>
          <a:prstGeom prst="rect">
            <a:avLst/>
          </a:prstGeom>
          <a:noFill/>
        </p:spPr>
        <p:txBody>
          <a:bodyPr wrap="none" lIns="68584" tIns="34292" rIns="68584" bIns="34292" rtlCol="0">
            <a:spAutoFit/>
          </a:bodyPr>
          <a:lstStyle/>
          <a:p>
            <a:pPr algn="ctr"/>
            <a:endParaRPr lang="zh-CN" altLang="en-US" sz="1600" b="0" dirty="0">
              <a:solidFill>
                <a:schemeClr val="bg1">
                  <a:lumMod val="6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7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16CC50B-97C3-4EFD-966D-3952C8BC245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44F14BB-5E8E-4CC8-BE8B-E1F7A3390155}" type="slidenum">
              <a:rPr lang="zh-CN" altLang="en-US" smtClean="0"/>
            </a:fld>
            <a:endParaRPr lang="zh-CN" altLang="en-US"/>
          </a:p>
        </p:txBody>
      </p:sp>
      <p:sp>
        <p:nvSpPr>
          <p:cNvPr id="7" name="矩形 6"/>
          <p:cNvSpPr/>
          <p:nvPr userDrawn="1"/>
        </p:nvSpPr>
        <p:spPr>
          <a:xfrm>
            <a:off x="1" y="304292"/>
            <a:ext cx="732276" cy="3240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165"/>
            <a:endParaRPr lang="zh-CN" altLang="en-US" sz="1400" dirty="0">
              <a:solidFill>
                <a:srgbClr val="E7E6E6">
                  <a:lumMod val="50000"/>
                </a:srgbClr>
              </a:solidFill>
              <a:cs typeface="+mn-ea"/>
              <a:sym typeface="+mn-lt"/>
            </a:endParaRPr>
          </a:p>
        </p:txBody>
      </p:sp>
      <p:sp>
        <p:nvSpPr>
          <p:cNvPr id="8" name="文本框 37"/>
          <p:cNvSpPr txBox="1"/>
          <p:nvPr userDrawn="1"/>
        </p:nvSpPr>
        <p:spPr>
          <a:xfrm>
            <a:off x="1157973" y="340296"/>
            <a:ext cx="264160" cy="314325"/>
          </a:xfrm>
          <a:prstGeom prst="rect">
            <a:avLst/>
          </a:prstGeom>
          <a:noFill/>
        </p:spPr>
        <p:txBody>
          <a:bodyPr wrap="none" lIns="68584" tIns="34292" rIns="68584" bIns="34292" rtlCol="0">
            <a:spAutoFit/>
          </a:bodyPr>
          <a:lstStyle/>
          <a:p>
            <a:pPr algn="ctr"/>
            <a:endParaRPr lang="en-US" altLang="zh-CN" sz="1600" b="0" dirty="0">
              <a:solidFill>
                <a:schemeClr val="bg1">
                  <a:lumMod val="6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8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16CC50B-97C3-4EFD-966D-3952C8BC245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44F14BB-5E8E-4CC8-BE8B-E1F7A3390155}" type="slidenum">
              <a:rPr lang="zh-CN" altLang="en-US" smtClean="0"/>
            </a:fld>
            <a:endParaRPr lang="zh-CN" altLang="en-US"/>
          </a:p>
        </p:txBody>
      </p:sp>
      <p:sp>
        <p:nvSpPr>
          <p:cNvPr id="7" name="矩形 6"/>
          <p:cNvSpPr/>
          <p:nvPr userDrawn="1"/>
        </p:nvSpPr>
        <p:spPr>
          <a:xfrm>
            <a:off x="1" y="304292"/>
            <a:ext cx="732276" cy="3240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165"/>
            <a:endParaRPr lang="zh-CN" altLang="en-US" sz="1400" dirty="0">
              <a:solidFill>
                <a:srgbClr val="E7E6E6">
                  <a:lumMod val="50000"/>
                </a:srgbClr>
              </a:solidFill>
              <a:cs typeface="+mn-ea"/>
              <a:sym typeface="+mn-lt"/>
            </a:endParaRPr>
          </a:p>
        </p:txBody>
      </p:sp>
    </p:spTree>
  </p:cSld>
  <p:clrMapOvr>
    <a:masterClrMapping/>
  </p:clrMapOvr>
  <p:transition spd="slow" advClick="0" advTm="0">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3006"/>
            <a:ext cx="2949178" cy="1200521"/>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740798"/>
            <a:ext cx="4629150" cy="365634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629841" y="1543526"/>
            <a:ext cx="2949178" cy="285957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03E843A5-E55D-4A40-B5C2-476537EC4AD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4D845EF-EAA8-4820-87FA-4DECC3938AA1}" type="slidenum">
              <a:rPr lang="zh-CN" altLang="en-US" smtClean="0"/>
            </a:fld>
            <a:endParaRPr lang="zh-CN" altLang="en-US"/>
          </a:p>
        </p:txBody>
      </p:sp>
    </p:spTree>
  </p:cSld>
  <p:clrMapOvr>
    <a:masterClrMapping/>
  </p:clrMapOvr>
  <p:transition spd="slow" advClick="0" advTm="0">
    <p:rand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3006"/>
            <a:ext cx="2949178" cy="1200521"/>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798"/>
            <a:ext cx="4629150" cy="365634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1543526"/>
            <a:ext cx="2949178" cy="285957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03E843A5-E55D-4A40-B5C2-476537EC4AD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4D845EF-EAA8-4820-87FA-4DECC3938AA1}" type="slidenum">
              <a:rPr lang="zh-CN" altLang="en-US" smtClean="0"/>
            </a:fld>
            <a:endParaRPr lang="zh-CN" altLang="en-US"/>
          </a:p>
        </p:txBody>
      </p:sp>
    </p:spTree>
  </p:cSld>
  <p:clrMapOvr>
    <a:masterClrMapping/>
  </p:clrMapOvr>
  <p:transition spd="slow" advClick="0" advTm="0">
    <p:rand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03E843A5-E55D-4A40-B5C2-476537EC4AD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D845EF-EAA8-4820-87FA-4DECC3938AA1}" type="slidenum">
              <a:rPr lang="zh-CN" altLang="en-US" smtClean="0"/>
            </a:fld>
            <a:endParaRPr lang="zh-CN" altLang="en-US"/>
          </a:p>
        </p:txBody>
      </p:sp>
    </p:spTree>
  </p:cSld>
  <p:clrMapOvr>
    <a:masterClrMapping/>
  </p:clrMapOvr>
  <p:transition spd="slow" advClick="0" advTm="0">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03E843A5-E55D-4A40-B5C2-476537EC4AD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D845EF-EAA8-4820-87FA-4DECC3938AA1}" type="slidenum">
              <a:rPr lang="zh-CN" altLang="en-US" smtClean="0"/>
            </a:fld>
            <a:endParaRPr lang="zh-CN" altLang="en-US"/>
          </a:p>
        </p:txBody>
      </p:sp>
    </p:spTree>
  </p:cSld>
  <p:clrMapOvr>
    <a:masterClrMapping/>
  </p:clrMapOvr>
  <p:transition spd="slow" advClick="0" advTm="0">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928"/>
            <a:ext cx="1971675" cy="436022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273928"/>
            <a:ext cx="5800725" cy="4360224"/>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03E843A5-E55D-4A40-B5C2-476537EC4AD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D845EF-EAA8-4820-87FA-4DECC3938AA1}" type="slidenum">
              <a:rPr lang="zh-CN" altLang="en-US" smtClean="0"/>
            </a:fld>
            <a:endParaRPr lang="zh-CN" altLang="en-US"/>
          </a:p>
        </p:txBody>
      </p:sp>
    </p:spTree>
  </p:cSld>
  <p:clrMapOvr>
    <a:masterClrMapping/>
  </p:clrMapOvr>
  <p:transition spd="slow" advClick="0" advTm="0">
    <p:rand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8_标题幻灯片">
    <p:spTree>
      <p:nvGrpSpPr>
        <p:cNvPr id="1" name=""/>
        <p:cNvGrpSpPr/>
        <p:nvPr/>
      </p:nvGrpSpPr>
      <p:grpSpPr>
        <a:xfrm>
          <a:off x="0" y="0"/>
          <a:ext cx="0" cy="0"/>
          <a:chOff x="0" y="0"/>
          <a:chExt cx="0" cy="0"/>
        </a:xfrm>
      </p:grpSpPr>
      <p:sp>
        <p:nvSpPr>
          <p:cNvPr id="3" name="文本框 37"/>
          <p:cNvSpPr txBox="1"/>
          <p:nvPr userDrawn="1"/>
        </p:nvSpPr>
        <p:spPr>
          <a:xfrm>
            <a:off x="4094834" y="203130"/>
            <a:ext cx="1061795" cy="346232"/>
          </a:xfrm>
          <a:prstGeom prst="rect">
            <a:avLst/>
          </a:prstGeom>
          <a:noFill/>
        </p:spPr>
        <p:txBody>
          <a:bodyPr wrap="none" lIns="68563" tIns="34282" rIns="68563" bIns="34282" rtlCol="0">
            <a:spAutoFit/>
          </a:bodyPr>
          <a:lstStyle/>
          <a:p>
            <a:pPr lvl="0" defTabSz="685800">
              <a:defRPr/>
            </a:pPr>
            <a:r>
              <a:rPr lang="zh-CN" altLang="en-US" sz="1800" b="0" dirty="0">
                <a:solidFill>
                  <a:schemeClr val="accent1"/>
                </a:solidFill>
                <a:latin typeface="微软雅黑" panose="020B0503020204020204" pitchFamily="34" charset="-122"/>
                <a:ea typeface="微软雅黑" panose="020B0503020204020204" pitchFamily="34" charset="-122"/>
              </a:rPr>
              <a:t>产品运行</a:t>
            </a:r>
            <a:endParaRPr kumimoji="0" lang="zh-CN" altLang="en-US" sz="18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cxnSp>
        <p:nvCxnSpPr>
          <p:cNvPr id="6" name="直接连接符 5"/>
          <p:cNvCxnSpPr/>
          <p:nvPr userDrawn="1"/>
        </p:nvCxnSpPr>
        <p:spPr>
          <a:xfrm>
            <a:off x="286" y="376300"/>
            <a:ext cx="363826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5505736" y="376300"/>
            <a:ext cx="363826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advTm="0">
    <p:split orient="ver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7_标题幻灯片">
    <p:spTree>
      <p:nvGrpSpPr>
        <p:cNvPr id="1" name=""/>
        <p:cNvGrpSpPr/>
        <p:nvPr/>
      </p:nvGrpSpPr>
      <p:grpSpPr>
        <a:xfrm>
          <a:off x="0" y="0"/>
          <a:ext cx="0" cy="0"/>
          <a:chOff x="0" y="0"/>
          <a:chExt cx="0" cy="0"/>
        </a:xfrm>
      </p:grpSpPr>
      <p:sp>
        <p:nvSpPr>
          <p:cNvPr id="3" name="文本框 37"/>
          <p:cNvSpPr txBox="1"/>
          <p:nvPr userDrawn="1"/>
        </p:nvSpPr>
        <p:spPr>
          <a:xfrm>
            <a:off x="4094834" y="203130"/>
            <a:ext cx="1061795" cy="346232"/>
          </a:xfrm>
          <a:prstGeom prst="rect">
            <a:avLst/>
          </a:prstGeom>
          <a:noFill/>
        </p:spPr>
        <p:txBody>
          <a:bodyPr wrap="none" lIns="68563" tIns="34282" rIns="68563" bIns="34282" rtlCol="0">
            <a:spAutoFit/>
          </a:bodyPr>
          <a:lstStyle/>
          <a:p>
            <a:pPr lvl="0" defTabSz="685800">
              <a:defRPr/>
            </a:pPr>
            <a:r>
              <a:rPr lang="zh-CN" altLang="en-US" sz="1800" b="0" dirty="0">
                <a:solidFill>
                  <a:schemeClr val="accent1"/>
                </a:solidFill>
                <a:latin typeface="微软雅黑" panose="020B0503020204020204" pitchFamily="34" charset="-122"/>
                <a:ea typeface="微软雅黑" panose="020B0503020204020204" pitchFamily="34" charset="-122"/>
              </a:rPr>
              <a:t>投资回报</a:t>
            </a:r>
            <a:endParaRPr kumimoji="0" lang="zh-CN" altLang="en-US" sz="18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cxnSp>
        <p:nvCxnSpPr>
          <p:cNvPr id="6" name="直接连接符 5"/>
          <p:cNvCxnSpPr/>
          <p:nvPr userDrawn="1"/>
        </p:nvCxnSpPr>
        <p:spPr>
          <a:xfrm>
            <a:off x="286" y="376300"/>
            <a:ext cx="363826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5505736" y="376300"/>
            <a:ext cx="363826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advTm="0">
    <p:split orient="vert"/>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Tree>
  </p:cSld>
  <p:clrMapOvr>
    <a:masterClrMapping/>
  </p:clrMapOvr>
  <p:transition advClick="0" advTm="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700"/>
            <a:ext cx="7886700" cy="214021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3443160"/>
            <a:ext cx="7886700" cy="1125488"/>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03E843A5-E55D-4A40-B5C2-476537EC4AD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D845EF-EAA8-4820-87FA-4DECC3938AA1}" type="slidenum">
              <a:rPr lang="zh-CN" altLang="en-US" smtClean="0"/>
            </a:fld>
            <a:endParaRPr lang="zh-CN" altLang="en-US"/>
          </a:p>
        </p:txBody>
      </p:sp>
    </p:spTree>
  </p:cSld>
  <p:clrMapOvr>
    <a:masterClrMapping/>
  </p:clrMapOvr>
  <p:transition spd="slow" advClick="0" advTm="0">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369642"/>
            <a:ext cx="3886200" cy="3264511"/>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4629150" y="1369642"/>
            <a:ext cx="3886200" cy="3264511"/>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03E843A5-E55D-4A40-B5C2-476537EC4AD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4D845EF-EAA8-4820-87FA-4DECC3938AA1}" type="slidenum">
              <a:rPr lang="zh-CN" altLang="en-US" smtClean="0"/>
            </a:fld>
            <a:endParaRPr lang="zh-CN" altLang="en-US"/>
          </a:p>
        </p:txBody>
      </p:sp>
    </p:spTree>
  </p:cSld>
  <p:clrMapOvr>
    <a:masterClrMapping/>
  </p:clrMapOvr>
  <p:transition spd="slow" advClick="0" advTm="0">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929"/>
            <a:ext cx="7886700" cy="994479"/>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261261"/>
            <a:ext cx="3868340" cy="61812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629842" y="1879386"/>
            <a:ext cx="3868340" cy="2764294"/>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4629150" y="1261261"/>
            <a:ext cx="3887391" cy="61812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4629150" y="1879386"/>
            <a:ext cx="3887391" cy="2764294"/>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03E843A5-E55D-4A40-B5C2-476537EC4AD4}"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4D845EF-EAA8-4820-87FA-4DECC3938AA1}" type="slidenum">
              <a:rPr lang="zh-CN" altLang="en-US" smtClean="0"/>
            </a:fld>
            <a:endParaRPr lang="zh-CN" altLang="en-US"/>
          </a:p>
        </p:txBody>
      </p:sp>
    </p:spTree>
  </p:cSld>
  <p:clrMapOvr>
    <a:masterClrMapping/>
  </p:clrMapOvr>
  <p:transition spd="slow" advClick="0" advTm="0">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3E843A5-E55D-4A40-B5C2-476537EC4AD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4D845EF-EAA8-4820-87FA-4DECC3938AA1}" type="slidenum">
              <a:rPr lang="zh-CN" altLang="en-US" smtClean="0"/>
            </a:fld>
            <a:endParaRPr lang="zh-CN" altLang="en-US"/>
          </a:p>
        </p:txBody>
      </p:sp>
      <p:sp>
        <p:nvSpPr>
          <p:cNvPr id="7" name="矩形 6"/>
          <p:cNvSpPr/>
          <p:nvPr userDrawn="1"/>
        </p:nvSpPr>
        <p:spPr>
          <a:xfrm>
            <a:off x="5542840" y="3436465"/>
            <a:ext cx="775136" cy="246221"/>
          </a:xfrm>
          <a:prstGeom prst="rect">
            <a:avLst/>
          </a:prstGeom>
        </p:spPr>
        <p:txBody>
          <a:bodyPr wrap="square">
            <a:spAutoFit/>
          </a:bodyPr>
          <a:lstStyle/>
          <a:p>
            <a:pPr defTabSz="914400"/>
            <a:r>
              <a:rPr lang="en-US" altLang="zh-CN" sz="100" dirty="0">
                <a:solidFill>
                  <a:prstClr val="white"/>
                </a:solidFill>
                <a:ea typeface="宋体" panose="02010600030101010101" pitchFamily="2" charset="-122"/>
              </a:rPr>
              <a:t>PPT</a:t>
            </a:r>
            <a:r>
              <a:rPr lang="zh-CN" altLang="en-US" sz="100" dirty="0">
                <a:solidFill>
                  <a:prstClr val="white"/>
                </a:solidFill>
                <a:ea typeface="宋体" panose="02010600030101010101" pitchFamily="2" charset="-122"/>
              </a:rPr>
              <a:t>模板下载：</a:t>
            </a:r>
            <a:r>
              <a:rPr lang="en-US" altLang="zh-CN" sz="100" dirty="0">
                <a:solidFill>
                  <a:prstClr val="white"/>
                </a:solidFill>
                <a:ea typeface="宋体" panose="02010600030101010101" pitchFamily="2" charset="-122"/>
              </a:rPr>
              <a:t>www.1ppt.com/moban/     </a:t>
            </a:r>
            <a:r>
              <a:rPr lang="zh-CN" altLang="en-US" sz="100" dirty="0">
                <a:solidFill>
                  <a:prstClr val="white"/>
                </a:solidFill>
                <a:ea typeface="宋体" panose="02010600030101010101" pitchFamily="2" charset="-122"/>
              </a:rPr>
              <a:t>行业</a:t>
            </a:r>
            <a:r>
              <a:rPr lang="en-US" altLang="zh-CN" sz="100" dirty="0">
                <a:solidFill>
                  <a:prstClr val="white"/>
                </a:solidFill>
                <a:ea typeface="宋体" panose="02010600030101010101" pitchFamily="2" charset="-122"/>
              </a:rPr>
              <a:t>PPT</a:t>
            </a:r>
            <a:r>
              <a:rPr lang="zh-CN" altLang="en-US" sz="100" dirty="0">
                <a:solidFill>
                  <a:prstClr val="white"/>
                </a:solidFill>
                <a:ea typeface="宋体" panose="02010600030101010101" pitchFamily="2" charset="-122"/>
              </a:rPr>
              <a:t>模板：</a:t>
            </a:r>
            <a:r>
              <a:rPr lang="en-US" altLang="zh-CN" sz="100" dirty="0">
                <a:solidFill>
                  <a:prstClr val="white"/>
                </a:solidFill>
                <a:ea typeface="宋体" panose="02010600030101010101" pitchFamily="2" charset="-122"/>
              </a:rPr>
              <a:t>www.1ppt.com/hangye/ </a:t>
            </a:r>
            <a:endParaRPr lang="en-US" altLang="zh-CN" sz="100" dirty="0">
              <a:solidFill>
                <a:prstClr val="white"/>
              </a:solidFill>
              <a:ea typeface="宋体" panose="02010600030101010101" pitchFamily="2" charset="-122"/>
            </a:endParaRPr>
          </a:p>
          <a:p>
            <a:pPr defTabSz="914400"/>
            <a:r>
              <a:rPr lang="zh-CN" altLang="en-US" sz="100" dirty="0">
                <a:solidFill>
                  <a:prstClr val="white"/>
                </a:solidFill>
                <a:ea typeface="宋体" panose="02010600030101010101" pitchFamily="2" charset="-122"/>
              </a:rPr>
              <a:t>节日</a:t>
            </a:r>
            <a:r>
              <a:rPr lang="en-US" altLang="zh-CN" sz="100" dirty="0">
                <a:solidFill>
                  <a:prstClr val="white"/>
                </a:solidFill>
                <a:ea typeface="宋体" panose="02010600030101010101" pitchFamily="2" charset="-122"/>
              </a:rPr>
              <a:t>PPT</a:t>
            </a:r>
            <a:r>
              <a:rPr lang="zh-CN" altLang="en-US" sz="100" dirty="0">
                <a:solidFill>
                  <a:prstClr val="white"/>
                </a:solidFill>
                <a:ea typeface="宋体" panose="02010600030101010101" pitchFamily="2" charset="-122"/>
              </a:rPr>
              <a:t>模板：</a:t>
            </a:r>
            <a:r>
              <a:rPr lang="en-US" altLang="zh-CN" sz="100" dirty="0">
                <a:solidFill>
                  <a:prstClr val="white"/>
                </a:solidFill>
                <a:ea typeface="宋体" panose="02010600030101010101" pitchFamily="2" charset="-122"/>
              </a:rPr>
              <a:t>www.1ppt.com/jieri/           PPT</a:t>
            </a:r>
            <a:r>
              <a:rPr lang="zh-CN" altLang="en-US" sz="100" dirty="0">
                <a:solidFill>
                  <a:prstClr val="white"/>
                </a:solidFill>
                <a:ea typeface="宋体" panose="02010600030101010101" pitchFamily="2" charset="-122"/>
              </a:rPr>
              <a:t>素材下载：</a:t>
            </a:r>
            <a:r>
              <a:rPr lang="en-US" altLang="zh-CN" sz="100" dirty="0">
                <a:solidFill>
                  <a:prstClr val="white"/>
                </a:solidFill>
                <a:ea typeface="宋体" panose="02010600030101010101" pitchFamily="2" charset="-122"/>
              </a:rPr>
              <a:t>www.1ppt.com/sucai/</a:t>
            </a:r>
            <a:endParaRPr lang="en-US" altLang="zh-CN" sz="100" dirty="0">
              <a:solidFill>
                <a:prstClr val="white"/>
              </a:solidFill>
              <a:ea typeface="宋体" panose="02010600030101010101" pitchFamily="2" charset="-122"/>
            </a:endParaRPr>
          </a:p>
          <a:p>
            <a:pPr defTabSz="914400"/>
            <a:r>
              <a:rPr lang="en-US" altLang="zh-CN" sz="100" dirty="0">
                <a:solidFill>
                  <a:prstClr val="white"/>
                </a:solidFill>
                <a:ea typeface="宋体" panose="02010600030101010101" pitchFamily="2" charset="-122"/>
              </a:rPr>
              <a:t>PPT</a:t>
            </a:r>
            <a:r>
              <a:rPr lang="zh-CN" altLang="en-US" sz="100" dirty="0">
                <a:solidFill>
                  <a:prstClr val="white"/>
                </a:solidFill>
                <a:ea typeface="宋体" panose="02010600030101010101" pitchFamily="2" charset="-122"/>
              </a:rPr>
              <a:t>背景图片：</a:t>
            </a:r>
            <a:r>
              <a:rPr lang="en-US" altLang="zh-CN" sz="100" dirty="0">
                <a:solidFill>
                  <a:prstClr val="white"/>
                </a:solidFill>
                <a:ea typeface="宋体" panose="02010600030101010101" pitchFamily="2" charset="-122"/>
              </a:rPr>
              <a:t>www.1ppt.com/beijing/      PPT</a:t>
            </a:r>
            <a:r>
              <a:rPr lang="zh-CN" altLang="en-US" sz="100" dirty="0">
                <a:solidFill>
                  <a:prstClr val="white"/>
                </a:solidFill>
                <a:ea typeface="宋体" panose="02010600030101010101" pitchFamily="2" charset="-122"/>
              </a:rPr>
              <a:t>图表下载：</a:t>
            </a:r>
            <a:r>
              <a:rPr lang="en-US" altLang="zh-CN" sz="100" dirty="0">
                <a:solidFill>
                  <a:prstClr val="white"/>
                </a:solidFill>
                <a:ea typeface="宋体" panose="02010600030101010101" pitchFamily="2" charset="-122"/>
              </a:rPr>
              <a:t>www.1ppt.com/tubiao/      </a:t>
            </a:r>
            <a:endParaRPr lang="en-US" altLang="zh-CN" sz="100" dirty="0">
              <a:solidFill>
                <a:prstClr val="white"/>
              </a:solidFill>
              <a:ea typeface="宋体" panose="02010600030101010101" pitchFamily="2" charset="-122"/>
            </a:endParaRPr>
          </a:p>
          <a:p>
            <a:pPr defTabSz="914400"/>
            <a:r>
              <a:rPr lang="zh-CN" altLang="en-US" sz="100" dirty="0">
                <a:solidFill>
                  <a:prstClr val="white"/>
                </a:solidFill>
                <a:ea typeface="宋体" panose="02010600030101010101" pitchFamily="2" charset="-122"/>
              </a:rPr>
              <a:t>优秀</a:t>
            </a:r>
            <a:r>
              <a:rPr lang="en-US" altLang="zh-CN" sz="100" dirty="0">
                <a:solidFill>
                  <a:prstClr val="white"/>
                </a:solidFill>
                <a:ea typeface="宋体" panose="02010600030101010101" pitchFamily="2" charset="-122"/>
              </a:rPr>
              <a:t>PPT</a:t>
            </a:r>
            <a:r>
              <a:rPr lang="zh-CN" altLang="en-US" sz="100" dirty="0">
                <a:solidFill>
                  <a:prstClr val="white"/>
                </a:solidFill>
                <a:ea typeface="宋体" panose="02010600030101010101" pitchFamily="2" charset="-122"/>
              </a:rPr>
              <a:t>下载：</a:t>
            </a:r>
            <a:r>
              <a:rPr lang="en-US" altLang="zh-CN" sz="100" dirty="0">
                <a:solidFill>
                  <a:prstClr val="white"/>
                </a:solidFill>
                <a:ea typeface="宋体" panose="02010600030101010101" pitchFamily="2" charset="-122"/>
              </a:rPr>
              <a:t>www.1ppt.com/xiazai/        PPT</a:t>
            </a:r>
            <a:r>
              <a:rPr lang="zh-CN" altLang="en-US" sz="100" dirty="0">
                <a:solidFill>
                  <a:prstClr val="white"/>
                </a:solidFill>
                <a:ea typeface="宋体" panose="02010600030101010101" pitchFamily="2" charset="-122"/>
              </a:rPr>
              <a:t>教程： </a:t>
            </a:r>
            <a:r>
              <a:rPr lang="en-US" altLang="zh-CN" sz="100" dirty="0">
                <a:solidFill>
                  <a:prstClr val="white"/>
                </a:solidFill>
                <a:ea typeface="宋体" panose="02010600030101010101" pitchFamily="2" charset="-122"/>
              </a:rPr>
              <a:t>www.1ppt.com/powerpoint/      </a:t>
            </a:r>
            <a:endParaRPr lang="en-US" altLang="zh-CN" sz="100" dirty="0">
              <a:solidFill>
                <a:prstClr val="white"/>
              </a:solidFill>
              <a:ea typeface="宋体" panose="02010600030101010101" pitchFamily="2" charset="-122"/>
            </a:endParaRPr>
          </a:p>
          <a:p>
            <a:pPr defTabSz="914400"/>
            <a:r>
              <a:rPr lang="en-US" altLang="zh-CN" sz="100" dirty="0">
                <a:solidFill>
                  <a:prstClr val="white"/>
                </a:solidFill>
                <a:ea typeface="宋体" panose="02010600030101010101" pitchFamily="2" charset="-122"/>
              </a:rPr>
              <a:t>Word</a:t>
            </a:r>
            <a:r>
              <a:rPr lang="zh-CN" altLang="en-US" sz="100" dirty="0">
                <a:solidFill>
                  <a:prstClr val="white"/>
                </a:solidFill>
                <a:ea typeface="宋体" panose="02010600030101010101" pitchFamily="2" charset="-122"/>
              </a:rPr>
              <a:t>教程： </a:t>
            </a:r>
            <a:r>
              <a:rPr lang="en-US" altLang="zh-CN" sz="100" dirty="0">
                <a:solidFill>
                  <a:prstClr val="white"/>
                </a:solidFill>
                <a:ea typeface="宋体" panose="02010600030101010101" pitchFamily="2" charset="-122"/>
              </a:rPr>
              <a:t>www.1ppt.com/word/              Excel</a:t>
            </a:r>
            <a:r>
              <a:rPr lang="zh-CN" altLang="en-US" sz="100" dirty="0">
                <a:solidFill>
                  <a:prstClr val="white"/>
                </a:solidFill>
                <a:ea typeface="宋体" panose="02010600030101010101" pitchFamily="2" charset="-122"/>
              </a:rPr>
              <a:t>教程：</a:t>
            </a:r>
            <a:r>
              <a:rPr lang="en-US" altLang="zh-CN" sz="100" dirty="0">
                <a:solidFill>
                  <a:prstClr val="white"/>
                </a:solidFill>
                <a:ea typeface="宋体" panose="02010600030101010101" pitchFamily="2" charset="-122"/>
              </a:rPr>
              <a:t>www.1ppt.com/excel/  </a:t>
            </a:r>
            <a:endParaRPr lang="en-US" altLang="zh-CN" sz="100" dirty="0">
              <a:solidFill>
                <a:prstClr val="white"/>
              </a:solidFill>
              <a:ea typeface="宋体" panose="02010600030101010101" pitchFamily="2" charset="-122"/>
            </a:endParaRPr>
          </a:p>
          <a:p>
            <a:pPr defTabSz="914400"/>
            <a:r>
              <a:rPr lang="zh-CN" altLang="en-US" sz="100" dirty="0">
                <a:solidFill>
                  <a:prstClr val="white"/>
                </a:solidFill>
                <a:ea typeface="宋体" panose="02010600030101010101" pitchFamily="2" charset="-122"/>
              </a:rPr>
              <a:t>资料下载：</a:t>
            </a:r>
            <a:r>
              <a:rPr lang="en-US" altLang="zh-CN" sz="100" dirty="0">
                <a:solidFill>
                  <a:prstClr val="white"/>
                </a:solidFill>
                <a:ea typeface="宋体" panose="02010600030101010101" pitchFamily="2" charset="-122"/>
              </a:rPr>
              <a:t>www.1ppt.com/ziliao/                PPT</a:t>
            </a:r>
            <a:r>
              <a:rPr lang="zh-CN" altLang="en-US" sz="100" dirty="0">
                <a:solidFill>
                  <a:prstClr val="white"/>
                </a:solidFill>
                <a:ea typeface="宋体" panose="02010600030101010101" pitchFamily="2" charset="-122"/>
              </a:rPr>
              <a:t>课件下载：</a:t>
            </a:r>
            <a:r>
              <a:rPr lang="en-US" altLang="zh-CN" sz="100" dirty="0">
                <a:solidFill>
                  <a:prstClr val="white"/>
                </a:solidFill>
                <a:ea typeface="宋体" panose="02010600030101010101" pitchFamily="2" charset="-122"/>
              </a:rPr>
              <a:t>www.1ppt.com/kejian/ </a:t>
            </a:r>
            <a:endParaRPr lang="en-US" altLang="zh-CN" sz="100" dirty="0">
              <a:solidFill>
                <a:prstClr val="white"/>
              </a:solidFill>
              <a:ea typeface="宋体" panose="02010600030101010101" pitchFamily="2" charset="-122"/>
            </a:endParaRPr>
          </a:p>
          <a:p>
            <a:pPr defTabSz="914400"/>
            <a:r>
              <a:rPr lang="zh-CN" altLang="en-US" sz="100" dirty="0">
                <a:solidFill>
                  <a:prstClr val="white"/>
                </a:solidFill>
                <a:ea typeface="宋体" panose="02010600030101010101" pitchFamily="2" charset="-122"/>
              </a:rPr>
              <a:t>范文下载：</a:t>
            </a:r>
            <a:r>
              <a:rPr lang="en-US" altLang="zh-CN" sz="100" dirty="0">
                <a:solidFill>
                  <a:prstClr val="white"/>
                </a:solidFill>
                <a:ea typeface="宋体" panose="02010600030101010101" pitchFamily="2" charset="-122"/>
              </a:rPr>
              <a:t>www.1ppt.com/fanwen/             </a:t>
            </a:r>
            <a:r>
              <a:rPr lang="zh-CN" altLang="en-US" sz="100" dirty="0">
                <a:solidFill>
                  <a:prstClr val="white"/>
                </a:solidFill>
                <a:ea typeface="宋体" panose="02010600030101010101" pitchFamily="2" charset="-122"/>
              </a:rPr>
              <a:t>试卷下载：</a:t>
            </a:r>
            <a:r>
              <a:rPr lang="en-US" altLang="zh-CN" sz="100" dirty="0">
                <a:solidFill>
                  <a:prstClr val="white"/>
                </a:solidFill>
                <a:ea typeface="宋体" panose="02010600030101010101" pitchFamily="2" charset="-122"/>
              </a:rPr>
              <a:t>www.1ppt.com/shiti/  </a:t>
            </a:r>
            <a:endParaRPr lang="en-US" altLang="zh-CN" sz="100" dirty="0">
              <a:solidFill>
                <a:prstClr val="white"/>
              </a:solidFill>
              <a:ea typeface="宋体" panose="02010600030101010101" pitchFamily="2" charset="-122"/>
            </a:endParaRPr>
          </a:p>
          <a:p>
            <a:pPr defTabSz="914400"/>
            <a:r>
              <a:rPr lang="zh-CN" altLang="en-US" sz="100" dirty="0">
                <a:solidFill>
                  <a:prstClr val="white"/>
                </a:solidFill>
                <a:ea typeface="宋体" panose="02010600030101010101" pitchFamily="2" charset="-122"/>
              </a:rPr>
              <a:t>教案下载：</a:t>
            </a:r>
            <a:r>
              <a:rPr lang="en-US" altLang="zh-CN" sz="100" dirty="0">
                <a:solidFill>
                  <a:prstClr val="white"/>
                </a:solidFill>
                <a:ea typeface="宋体" panose="02010600030101010101" pitchFamily="2" charset="-122"/>
              </a:rPr>
              <a:t>www.1ppt.com/jiaoan/  </a:t>
            </a:r>
            <a:r>
              <a:rPr lang="en-US" altLang="zh-CN" sz="100" dirty="0" smtClean="0">
                <a:solidFill>
                  <a:prstClr val="white"/>
                </a:solidFill>
                <a:ea typeface="宋体" panose="02010600030101010101" pitchFamily="2" charset="-122"/>
              </a:rPr>
              <a:t>      </a:t>
            </a:r>
            <a:endParaRPr lang="en-US" altLang="zh-CN" sz="100" dirty="0">
              <a:solidFill>
                <a:prstClr val="white"/>
              </a:solidFill>
              <a:ea typeface="宋体" panose="02010600030101010101" pitchFamily="2" charset="-122"/>
            </a:endParaRPr>
          </a:p>
          <a:p>
            <a:pPr defTabSz="914400"/>
            <a:r>
              <a:rPr lang="zh-CN" altLang="en-US" sz="100" dirty="0" smtClean="0">
                <a:solidFill>
                  <a:prstClr val="white"/>
                </a:solidFill>
                <a:ea typeface="宋体" panose="02010600030101010101" pitchFamily="2" charset="-122"/>
              </a:rPr>
              <a:t>字体下载：</a:t>
            </a:r>
            <a:r>
              <a:rPr lang="en-US" altLang="zh-CN" sz="100" dirty="0" smtClean="0">
                <a:solidFill>
                  <a:prstClr val="white"/>
                </a:solidFill>
                <a:ea typeface="宋体" panose="02010600030101010101" pitchFamily="2" charset="-122"/>
              </a:rPr>
              <a:t>www.1ppt.com/ziti/</a:t>
            </a:r>
            <a:endParaRPr lang="en-US" altLang="zh-CN" sz="100" dirty="0">
              <a:solidFill>
                <a:prstClr val="white"/>
              </a:solidFill>
              <a:ea typeface="宋体" panose="02010600030101010101" pitchFamily="2" charset="-122"/>
            </a:endParaRPr>
          </a:p>
          <a:p>
            <a:pPr defTabSz="914400"/>
            <a:r>
              <a:rPr lang="en-US" altLang="zh-CN" sz="100" dirty="0">
                <a:solidFill>
                  <a:prstClr val="white"/>
                </a:solidFill>
                <a:ea typeface="宋体" panose="02010600030101010101" pitchFamily="2" charset="-122"/>
              </a:rPr>
              <a:t> </a:t>
            </a:r>
            <a:endParaRPr lang="zh-CN" altLang="en-US" sz="100" dirty="0">
              <a:solidFill>
                <a:prstClr val="white"/>
              </a:solidFill>
              <a:ea typeface="宋体" panose="02010600030101010101" pitchFamily="2" charset="-122"/>
            </a:endParaRPr>
          </a:p>
        </p:txBody>
      </p:sp>
    </p:spTree>
  </p:cSld>
  <p:clrMapOvr>
    <a:masterClrMapping/>
  </p:clrMapOvr>
  <p:transition spd="slow" advClick="0" advTm="0">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03E843A5-E55D-4A40-B5C2-476537EC4AD4}"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4D845EF-EAA8-4820-87FA-4DECC3938AA1}" type="slidenum">
              <a:rPr lang="zh-CN" altLang="en-US" smtClean="0"/>
            </a:fld>
            <a:endParaRPr lang="zh-CN" altLang="en-US"/>
          </a:p>
        </p:txBody>
      </p:sp>
    </p:spTree>
  </p:cSld>
  <p:clrMapOvr>
    <a:masterClrMapping/>
  </p:clrMapOvr>
  <p:transition spd="slow" advClick="0" advTm="0">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E843A5-E55D-4A40-B5C2-476537EC4AD4}"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4D845EF-EAA8-4820-87FA-4DECC3938AA1}" type="slidenum">
              <a:rPr lang="zh-CN" altLang="en-US" smtClean="0"/>
            </a:fld>
            <a:endParaRPr lang="zh-CN" altLang="en-US"/>
          </a:p>
        </p:txBody>
      </p:sp>
    </p:spTree>
  </p:cSld>
  <p:clrMapOvr>
    <a:masterClrMapping/>
  </p:clrMapOvr>
  <p:transition spd="slow" advClick="0" advTm="0">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702115E-07FC-47AE-8678-8B681C68919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7F5BB56-9B96-4394-98D1-089DE868BDAA}" type="slidenum">
              <a:rPr lang="zh-CN" altLang="en-US" smtClean="0"/>
            </a:fld>
            <a:endParaRPr lang="zh-CN" altLang="en-US"/>
          </a:p>
        </p:txBody>
      </p:sp>
    </p:spTree>
  </p:cSld>
  <p:clrMapOvr>
    <a:masterClrMapping/>
  </p:clrMapOvr>
  <p:transition spd="slow" advClick="0" advTm="0">
    <p:random/>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4" Type="http://schemas.openxmlformats.org/officeDocument/2006/relationships/theme" Target="../theme/theme1.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929"/>
            <a:ext cx="7886700" cy="994479"/>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642"/>
            <a:ext cx="7886700" cy="3264511"/>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4768735"/>
            <a:ext cx="2057400" cy="273928"/>
          </a:xfrm>
          <a:prstGeom prst="rect">
            <a:avLst/>
          </a:prstGeom>
        </p:spPr>
        <p:txBody>
          <a:bodyPr vert="horz" lIns="91440" tIns="45720" rIns="91440" bIns="45720" rtlCol="0" anchor="ctr"/>
          <a:lstStyle>
            <a:lvl1pPr algn="l">
              <a:defRPr sz="900">
                <a:solidFill>
                  <a:schemeClr val="tx1">
                    <a:tint val="75000"/>
                  </a:schemeClr>
                </a:solidFill>
              </a:defRPr>
            </a:lvl1pPr>
          </a:lstStyle>
          <a:p>
            <a:fld id="{03E843A5-E55D-4A40-B5C2-476537EC4AD4}" type="datetimeFigureOut">
              <a:rPr lang="zh-CN" altLang="en-US" smtClean="0"/>
            </a:fld>
            <a:endParaRPr lang="zh-CN" altLang="en-US"/>
          </a:p>
        </p:txBody>
      </p:sp>
      <p:sp>
        <p:nvSpPr>
          <p:cNvPr id="5" name="Footer Placeholder 4"/>
          <p:cNvSpPr>
            <a:spLocks noGrp="1"/>
          </p:cNvSpPr>
          <p:nvPr>
            <p:ph type="ftr" sz="quarter" idx="3"/>
          </p:nvPr>
        </p:nvSpPr>
        <p:spPr>
          <a:xfrm>
            <a:off x="3028950" y="4768735"/>
            <a:ext cx="3086100" cy="273928"/>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8735"/>
            <a:ext cx="2057400" cy="273928"/>
          </a:xfrm>
          <a:prstGeom prst="rect">
            <a:avLst/>
          </a:prstGeom>
        </p:spPr>
        <p:txBody>
          <a:bodyPr vert="horz" lIns="91440" tIns="45720" rIns="91440" bIns="45720" rtlCol="0" anchor="ctr"/>
          <a:lstStyle>
            <a:lvl1pPr algn="r">
              <a:defRPr sz="900">
                <a:solidFill>
                  <a:schemeClr val="tx1">
                    <a:tint val="75000"/>
                  </a:schemeClr>
                </a:solidFill>
              </a:defRPr>
            </a:lvl1pPr>
          </a:lstStyle>
          <a:p>
            <a:fld id="{14D845EF-EAA8-4820-87FA-4DECC3938AA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p:transition spd="slow" advClick="0" advTm="0">
    <p:random/>
  </p:transition>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8.xml"/><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5.xml"/><Relationship Id="rId2" Type="http://schemas.openxmlformats.org/officeDocument/2006/relationships/image" Target="../media/image5.png"/><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4.xml"/><Relationship Id="rId7" Type="http://schemas.openxmlformats.org/officeDocument/2006/relationships/slideLayout" Target="../slideLayouts/slideLayout1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13.png"/><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15.png"/><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15.xml"/><Relationship Id="rId3" Type="http://schemas.openxmlformats.org/officeDocument/2006/relationships/image" Target="../media/image13.png"/><Relationship Id="rId2" Type="http://schemas.openxmlformats.org/officeDocument/2006/relationships/image" Target="../media/image17.png"/><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8.xml"/><Relationship Id="rId1" Type="http://schemas.openxmlformats.org/officeDocument/2006/relationships/image" Target="../media/image1.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6.xml"/><Relationship Id="rId1"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8.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57200" y="397564"/>
            <a:ext cx="8249477" cy="4353339"/>
          </a:xfrm>
          <a:prstGeom prst="rect">
            <a:avLst/>
          </a:prstGeom>
          <a:solidFill>
            <a:schemeClr val="bg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rotWithShape="1">
          <a:blip r:embed="rId1" cstate="screen"/>
          <a:srcRect/>
          <a:stretch>
            <a:fillRect/>
          </a:stretch>
        </p:blipFill>
        <p:spPr>
          <a:xfrm>
            <a:off x="467140" y="2614531"/>
            <a:ext cx="8239538" cy="2137970"/>
          </a:xfrm>
          <a:prstGeom prst="rect">
            <a:avLst/>
          </a:prstGeom>
        </p:spPr>
      </p:pic>
      <p:sp>
        <p:nvSpPr>
          <p:cNvPr id="14" name="Rectangle 20"/>
          <p:cNvSpPr>
            <a:spLocks noChangeArrowheads="1"/>
          </p:cNvSpPr>
          <p:nvPr/>
        </p:nvSpPr>
        <p:spPr bwMode="auto">
          <a:xfrm>
            <a:off x="4966335" y="2694940"/>
            <a:ext cx="3780790"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buFont typeface="Arial" panose="020B0604020202020204" pitchFamily="34" charset="0"/>
              <a:buNone/>
            </a:pPr>
            <a:r>
              <a:rPr lang="zh-CN" altLang="en-US" sz="2000" b="1" dirty="0">
                <a:solidFill>
                  <a:srgbClr val="53585E"/>
                </a:solidFill>
                <a:latin typeface="微软雅黑" panose="020B0503020204020204" pitchFamily="34" charset="-122"/>
                <a:ea typeface="微软雅黑" panose="020B0503020204020204" pitchFamily="34" charset="-122"/>
                <a:cs typeface="Arial" panose="020B0604020202020204" pitchFamily="34" charset="0"/>
              </a:rPr>
              <a:t>汇报人</a:t>
            </a:r>
            <a:r>
              <a:rPr lang="zh-CN" altLang="en-US" sz="2000" b="1" dirty="0" smtClean="0">
                <a:solidFill>
                  <a:srgbClr val="53585E"/>
                </a:solidFill>
                <a:latin typeface="微软雅黑" panose="020B0503020204020204" pitchFamily="34" charset="-122"/>
                <a:ea typeface="微软雅黑" panose="020B0503020204020204" pitchFamily="34" charset="-122"/>
                <a:cs typeface="Arial" panose="020B0604020202020204" pitchFamily="34" charset="0"/>
              </a:rPr>
              <a:t>徐光耀</a:t>
            </a:r>
            <a:r>
              <a:rPr lang="zh-CN" altLang="en-US" sz="1000" dirty="0" smtClean="0">
                <a:solidFill>
                  <a:srgbClr val="53585E"/>
                </a:solidFill>
                <a:latin typeface="微软雅黑" panose="020B0503020204020204" pitchFamily="34" charset="-122"/>
                <a:ea typeface="微软雅黑" panose="020B0503020204020204" pitchFamily="34" charset="-122"/>
                <a:cs typeface="Arial" panose="020B0604020202020204" pitchFamily="34" charset="0"/>
              </a:rPr>
              <a:t>   </a:t>
            </a:r>
            <a:endParaRPr lang="zh-CN" altLang="en-US" sz="1000" dirty="0">
              <a:solidFill>
                <a:srgbClr val="53585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1" name="Rectangle 18"/>
          <p:cNvSpPr>
            <a:spLocks noChangeArrowheads="1"/>
          </p:cNvSpPr>
          <p:nvPr/>
        </p:nvSpPr>
        <p:spPr bwMode="auto">
          <a:xfrm>
            <a:off x="2514669" y="1663876"/>
            <a:ext cx="3950970" cy="615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fontAlgn="base">
              <a:spcBef>
                <a:spcPct val="0"/>
              </a:spcBef>
              <a:spcAft>
                <a:spcPct val="0"/>
              </a:spcAft>
            </a:pPr>
            <a:r>
              <a:rPr lang="en-US" sz="4000" dirty="0">
                <a:solidFill>
                  <a:schemeClr val="tx1">
                    <a:lumMod val="50000"/>
                    <a:lumOff val="50000"/>
                  </a:schemeClr>
                </a:solidFill>
                <a:latin typeface="微软雅黑" panose="020B0503020204020204" pitchFamily="34" charset="-122"/>
                <a:ea typeface="微软雅黑" panose="020B0503020204020204" pitchFamily="34" charset="-122"/>
                <a:cs typeface="宋体" panose="02010600030101010101" pitchFamily="2" charset="-122"/>
              </a:rPr>
              <a:t>IOC</a:t>
            </a:r>
            <a:r>
              <a:rPr lang="zh-CN" altLang="en-US" sz="4000" dirty="0">
                <a:solidFill>
                  <a:schemeClr val="tx1">
                    <a:lumMod val="50000"/>
                    <a:lumOff val="50000"/>
                  </a:schemeClr>
                </a:solidFill>
                <a:latin typeface="微软雅黑" panose="020B0503020204020204" pitchFamily="34" charset="-122"/>
                <a:ea typeface="微软雅黑" panose="020B0503020204020204" pitchFamily="34" charset="-122"/>
                <a:cs typeface="宋体" panose="02010600030101010101" pitchFamily="2" charset="-122"/>
              </a:rPr>
              <a:t>的高性能</a:t>
            </a:r>
            <a:r>
              <a:rPr lang="zh-CN" altLang="en-US" sz="4000" dirty="0">
                <a:solidFill>
                  <a:schemeClr val="tx1">
                    <a:lumMod val="50000"/>
                    <a:lumOff val="50000"/>
                  </a:schemeClr>
                </a:solidFill>
                <a:latin typeface="微软雅黑" panose="020B0503020204020204" pitchFamily="34" charset="-122"/>
                <a:ea typeface="微软雅黑" panose="020B0503020204020204" pitchFamily="34" charset="-122"/>
                <a:cs typeface="宋体" panose="02010600030101010101" pitchFamily="2" charset="-122"/>
              </a:rPr>
              <a:t>实现</a:t>
            </a:r>
            <a:endParaRPr lang="zh-CN" altLang="en-US" sz="4000" dirty="0">
              <a:solidFill>
                <a:schemeClr val="tx1">
                  <a:lumMod val="50000"/>
                  <a:lumOff val="50000"/>
                </a:schemeClr>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19" name="Rectangle 18"/>
          <p:cNvSpPr>
            <a:spLocks noChangeArrowheads="1"/>
          </p:cNvSpPr>
          <p:nvPr/>
        </p:nvSpPr>
        <p:spPr bwMode="auto">
          <a:xfrm>
            <a:off x="3906064" y="734908"/>
            <a:ext cx="1643380" cy="923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en-US" altLang="zh-CN" sz="6000" dirty="0" smtClean="0">
                <a:solidFill>
                  <a:schemeClr val="accent1"/>
                </a:solidFill>
                <a:latin typeface="Agency FB" panose="020B0503020202020204" pitchFamily="34" charset="0"/>
                <a:ea typeface="微软雅黑" panose="020B0503020204020204" pitchFamily="34" charset="-122"/>
                <a:cs typeface="宋体" panose="02010600030101010101" pitchFamily="2" charset="-122"/>
              </a:rPr>
              <a:t>J2EE </a:t>
            </a:r>
            <a:r>
              <a:rPr lang="zh-CN" altLang="en-US" sz="2800" dirty="0" smtClean="0">
                <a:solidFill>
                  <a:schemeClr val="accent1"/>
                </a:solidFill>
                <a:latin typeface="Agency FB" panose="020B0503020202020204" pitchFamily="34" charset="0"/>
                <a:ea typeface="微软雅黑" panose="020B0503020204020204" pitchFamily="34" charset="-122"/>
                <a:cs typeface="宋体" panose="02010600030101010101" pitchFamily="2" charset="-122"/>
              </a:rPr>
              <a:t>之</a:t>
            </a:r>
            <a:endParaRPr lang="zh-CN" altLang="en-US" sz="2800" dirty="0" smtClean="0">
              <a:solidFill>
                <a:schemeClr val="accent1"/>
              </a:solidFill>
              <a:latin typeface="Agency FB" panose="020B0503020202020204" pitchFamily="34" charset="0"/>
              <a:ea typeface="微软雅黑" panose="020B0503020204020204" pitchFamily="34"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par>
                              <p:cTn id="13" fill="hold">
                                <p:stCondLst>
                                  <p:cond delay="1000"/>
                                </p:stCondLst>
                                <p:childTnLst>
                                  <p:par>
                                    <p:cTn id="14" presetID="56" presetClass="entr" presetSubtype="0" fill="hold" grpId="0" nodeType="afterEffect">
                                      <p:stCondLst>
                                        <p:cond delay="0"/>
                                      </p:stCondLst>
                                      <p:iterate type="lt">
                                        <p:tmPct val="6667"/>
                                      </p:iterate>
                                      <p:childTnLst>
                                        <p:set>
                                          <p:cBhvr>
                                            <p:cTn id="15" dur="1" fill="hold">
                                              <p:stCondLst>
                                                <p:cond delay="0"/>
                                              </p:stCondLst>
                                            </p:cTn>
                                            <p:tgtEl>
                                              <p:spTgt spid="19"/>
                                            </p:tgtEl>
                                            <p:attrNameLst>
                                              <p:attrName>style.visibility</p:attrName>
                                            </p:attrNameLst>
                                          </p:cBhvr>
                                          <p:to>
                                            <p:strVal val="visible"/>
                                          </p:to>
                                        </p:set>
                                        <p:anim by="(-#ppt_w*2)" calcmode="lin" valueType="num">
                                          <p:cBhvr rctx="PPT">
                                            <p:cTn id="16" dur="375" autoRev="1" fill="hold">
                                              <p:stCondLst>
                                                <p:cond delay="0"/>
                                              </p:stCondLst>
                                            </p:cTn>
                                            <p:tgtEl>
                                              <p:spTgt spid="19"/>
                                            </p:tgtEl>
                                            <p:attrNameLst>
                                              <p:attrName>ppt_w</p:attrName>
                                            </p:attrNameLst>
                                          </p:cBhvr>
                                        </p:anim>
                                        <p:anim by="(#ppt_w*0.50)" calcmode="lin" valueType="num">
                                          <p:cBhvr>
                                            <p:cTn id="17" dur="375" decel="50000" autoRev="1" fill="hold">
                                              <p:stCondLst>
                                                <p:cond delay="0"/>
                                              </p:stCondLst>
                                            </p:cTn>
                                            <p:tgtEl>
                                              <p:spTgt spid="19"/>
                                            </p:tgtEl>
                                            <p:attrNameLst>
                                              <p:attrName>ppt_x</p:attrName>
                                            </p:attrNameLst>
                                          </p:cBhvr>
                                        </p:anim>
                                        <p:anim from="(-#ppt_h/2)" to="(#ppt_y)" calcmode="lin" valueType="num">
                                          <p:cBhvr>
                                            <p:cTn id="18" dur="750" fill="hold">
                                              <p:stCondLst>
                                                <p:cond delay="0"/>
                                              </p:stCondLst>
                                            </p:cTn>
                                            <p:tgtEl>
                                              <p:spTgt spid="19"/>
                                            </p:tgtEl>
                                            <p:attrNameLst>
                                              <p:attrName>ppt_y</p:attrName>
                                            </p:attrNameLst>
                                          </p:cBhvr>
                                        </p:anim>
                                        <p:animRot by="21600000">
                                          <p:cBhvr>
                                            <p:cTn id="19" dur="750" fill="hold">
                                              <p:stCondLst>
                                                <p:cond delay="0"/>
                                              </p:stCondLst>
                                            </p:cTn>
                                            <p:tgtEl>
                                              <p:spTgt spid="19"/>
                                            </p:tgtEl>
                                            <p:attrNameLst>
                                              <p:attrName>r</p:attrName>
                                            </p:attrNameLst>
                                          </p:cBhvr>
                                        </p:animRot>
                                      </p:childTnLst>
                                    </p:cTn>
                                  </p:par>
                                </p:childTnLst>
                              </p:cTn>
                            </p:par>
                            <p:par>
                              <p:cTn id="20" fill="hold">
                                <p:stCondLst>
                                  <p:cond delay="1000"/>
                                </p:stCondLst>
                                <p:childTnLst>
                                  <p:par>
                                    <p:cTn id="21" presetID="56" presetClass="entr" presetSubtype="0" fill="hold" grpId="0" nodeType="afterEffect">
                                      <p:stCondLst>
                                        <p:cond delay="0"/>
                                      </p:stCondLst>
                                      <p:iterate type="lt">
                                        <p:tmPct val="6667"/>
                                      </p:iterate>
                                      <p:childTnLst>
                                        <p:set>
                                          <p:cBhvr>
                                            <p:cTn id="22" dur="1" fill="hold">
                                              <p:stCondLst>
                                                <p:cond delay="0"/>
                                              </p:stCondLst>
                                            </p:cTn>
                                            <p:tgtEl>
                                              <p:spTgt spid="11"/>
                                            </p:tgtEl>
                                            <p:attrNameLst>
                                              <p:attrName>style.visibility</p:attrName>
                                            </p:attrNameLst>
                                          </p:cBhvr>
                                          <p:to>
                                            <p:strVal val="visible"/>
                                          </p:to>
                                        </p:set>
                                        <p:anim by="(-#ppt_w*2)" calcmode="lin" valueType="num">
                                          <p:cBhvr rctx="PPT">
                                            <p:cTn id="23" dur="375" autoRev="1" fill="hold">
                                              <p:stCondLst>
                                                <p:cond delay="0"/>
                                              </p:stCondLst>
                                            </p:cTn>
                                            <p:tgtEl>
                                              <p:spTgt spid="11"/>
                                            </p:tgtEl>
                                            <p:attrNameLst>
                                              <p:attrName>ppt_w</p:attrName>
                                            </p:attrNameLst>
                                          </p:cBhvr>
                                        </p:anim>
                                        <p:anim by="(#ppt_w*0.50)" calcmode="lin" valueType="num">
                                          <p:cBhvr>
                                            <p:cTn id="24" dur="375" decel="50000" autoRev="1" fill="hold">
                                              <p:stCondLst>
                                                <p:cond delay="0"/>
                                              </p:stCondLst>
                                            </p:cTn>
                                            <p:tgtEl>
                                              <p:spTgt spid="11"/>
                                            </p:tgtEl>
                                            <p:attrNameLst>
                                              <p:attrName>ppt_x</p:attrName>
                                            </p:attrNameLst>
                                          </p:cBhvr>
                                        </p:anim>
                                        <p:anim from="(-#ppt_h/2)" to="(#ppt_y)" calcmode="lin" valueType="num">
                                          <p:cBhvr>
                                            <p:cTn id="25" dur="750" fill="hold">
                                              <p:stCondLst>
                                                <p:cond delay="0"/>
                                              </p:stCondLst>
                                            </p:cTn>
                                            <p:tgtEl>
                                              <p:spTgt spid="11"/>
                                            </p:tgtEl>
                                            <p:attrNameLst>
                                              <p:attrName>ppt_y</p:attrName>
                                            </p:attrNameLst>
                                          </p:cBhvr>
                                        </p:anim>
                                        <p:animRot by="21600000">
                                          <p:cBhvr>
                                            <p:cTn id="26" dur="750" fill="hold">
                                              <p:stCondLst>
                                                <p:cond delay="0"/>
                                              </p:stCondLst>
                                            </p:cTn>
                                            <p:tgtEl>
                                              <p:spTgt spid="11"/>
                                            </p:tgtEl>
                                            <p:attrNameLst>
                                              <p:attrName>r</p:attrName>
                                            </p:attrNameLst>
                                          </p:cBhvr>
                                        </p:animRot>
                                      </p:childTnLst>
                                    </p:cTn>
                                  </p:par>
                                </p:childTnLst>
                              </p:cTn>
                            </p:par>
                            <p:par>
                              <p:cTn id="27" fill="hold">
                                <p:stCondLst>
                                  <p:cond delay="2150"/>
                                </p:stCondLst>
                                <p:childTnLst>
                                  <p:par>
                                    <p:cTn id="28" presetID="2" presetClass="entr" presetSubtype="4" fill="hold" grpId="0" nodeType="afterEffect" p14:presetBounceEnd="60000">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14:bounceEnd="60000">
                                          <p:cBhvr additive="base">
                                            <p:cTn id="30" dur="500" fill="hold"/>
                                            <p:tgtEl>
                                              <p:spTgt spid="14"/>
                                            </p:tgtEl>
                                            <p:attrNameLst>
                                              <p:attrName>ppt_x</p:attrName>
                                            </p:attrNameLst>
                                          </p:cBhvr>
                                          <p:tavLst>
                                            <p:tav tm="0">
                                              <p:val>
                                                <p:strVal val="#ppt_x"/>
                                              </p:val>
                                            </p:tav>
                                            <p:tav tm="100000">
                                              <p:val>
                                                <p:strVal val="#ppt_x"/>
                                              </p:val>
                                            </p:tav>
                                          </p:tavLst>
                                        </p:anim>
                                        <p:anim calcmode="lin" valueType="num" p14:bounceEnd="60000">
                                          <p:cBhvr additive="base">
                                            <p:cTn id="3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p:bldP spid="11" grpId="0"/>
          <p:bldP spid="1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par>
                              <p:cTn id="13" fill="hold">
                                <p:stCondLst>
                                  <p:cond delay="1000"/>
                                </p:stCondLst>
                                <p:childTnLst>
                                  <p:par>
                                    <p:cTn id="14" presetID="56" presetClass="entr" presetSubtype="0" fill="hold" grpId="0" nodeType="afterEffect">
                                      <p:stCondLst>
                                        <p:cond delay="0"/>
                                      </p:stCondLst>
                                      <p:iterate type="lt">
                                        <p:tmPct val="6667"/>
                                      </p:iterate>
                                      <p:childTnLst>
                                        <p:set>
                                          <p:cBhvr>
                                            <p:cTn id="15" dur="1" fill="hold">
                                              <p:stCondLst>
                                                <p:cond delay="0"/>
                                              </p:stCondLst>
                                            </p:cTn>
                                            <p:tgtEl>
                                              <p:spTgt spid="19"/>
                                            </p:tgtEl>
                                            <p:attrNameLst>
                                              <p:attrName>style.visibility</p:attrName>
                                            </p:attrNameLst>
                                          </p:cBhvr>
                                          <p:to>
                                            <p:strVal val="visible"/>
                                          </p:to>
                                        </p:set>
                                        <p:anim by="(-#ppt_w*2)" calcmode="lin" valueType="num">
                                          <p:cBhvr rctx="PPT">
                                            <p:cTn id="16" dur="375" autoRev="1" fill="hold">
                                              <p:stCondLst>
                                                <p:cond delay="0"/>
                                              </p:stCondLst>
                                            </p:cTn>
                                            <p:tgtEl>
                                              <p:spTgt spid="19"/>
                                            </p:tgtEl>
                                            <p:attrNameLst>
                                              <p:attrName>ppt_w</p:attrName>
                                            </p:attrNameLst>
                                          </p:cBhvr>
                                        </p:anim>
                                        <p:anim by="(#ppt_w*0.50)" calcmode="lin" valueType="num">
                                          <p:cBhvr>
                                            <p:cTn id="17" dur="375" decel="50000" autoRev="1" fill="hold">
                                              <p:stCondLst>
                                                <p:cond delay="0"/>
                                              </p:stCondLst>
                                            </p:cTn>
                                            <p:tgtEl>
                                              <p:spTgt spid="19"/>
                                            </p:tgtEl>
                                            <p:attrNameLst>
                                              <p:attrName>ppt_x</p:attrName>
                                            </p:attrNameLst>
                                          </p:cBhvr>
                                        </p:anim>
                                        <p:anim from="(-#ppt_h/2)" to="(#ppt_y)" calcmode="lin" valueType="num">
                                          <p:cBhvr>
                                            <p:cTn id="18" dur="750" fill="hold">
                                              <p:stCondLst>
                                                <p:cond delay="0"/>
                                              </p:stCondLst>
                                            </p:cTn>
                                            <p:tgtEl>
                                              <p:spTgt spid="19"/>
                                            </p:tgtEl>
                                            <p:attrNameLst>
                                              <p:attrName>ppt_y</p:attrName>
                                            </p:attrNameLst>
                                          </p:cBhvr>
                                        </p:anim>
                                        <p:animRot by="21600000">
                                          <p:cBhvr>
                                            <p:cTn id="19" dur="750" fill="hold">
                                              <p:stCondLst>
                                                <p:cond delay="0"/>
                                              </p:stCondLst>
                                            </p:cTn>
                                            <p:tgtEl>
                                              <p:spTgt spid="19"/>
                                            </p:tgtEl>
                                            <p:attrNameLst>
                                              <p:attrName>r</p:attrName>
                                            </p:attrNameLst>
                                          </p:cBhvr>
                                        </p:animRot>
                                      </p:childTnLst>
                                    </p:cTn>
                                  </p:par>
                                </p:childTnLst>
                              </p:cTn>
                            </p:par>
                            <p:par>
                              <p:cTn id="20" fill="hold">
                                <p:stCondLst>
                                  <p:cond delay="1000"/>
                                </p:stCondLst>
                                <p:childTnLst>
                                  <p:par>
                                    <p:cTn id="21" presetID="56" presetClass="entr" presetSubtype="0" fill="hold" grpId="0" nodeType="afterEffect">
                                      <p:stCondLst>
                                        <p:cond delay="0"/>
                                      </p:stCondLst>
                                      <p:iterate type="lt">
                                        <p:tmPct val="6667"/>
                                      </p:iterate>
                                      <p:childTnLst>
                                        <p:set>
                                          <p:cBhvr>
                                            <p:cTn id="22" dur="1" fill="hold">
                                              <p:stCondLst>
                                                <p:cond delay="0"/>
                                              </p:stCondLst>
                                            </p:cTn>
                                            <p:tgtEl>
                                              <p:spTgt spid="11"/>
                                            </p:tgtEl>
                                            <p:attrNameLst>
                                              <p:attrName>style.visibility</p:attrName>
                                            </p:attrNameLst>
                                          </p:cBhvr>
                                          <p:to>
                                            <p:strVal val="visible"/>
                                          </p:to>
                                        </p:set>
                                        <p:anim by="(-#ppt_w*2)" calcmode="lin" valueType="num">
                                          <p:cBhvr rctx="PPT">
                                            <p:cTn id="23" dur="375" autoRev="1" fill="hold">
                                              <p:stCondLst>
                                                <p:cond delay="0"/>
                                              </p:stCondLst>
                                            </p:cTn>
                                            <p:tgtEl>
                                              <p:spTgt spid="11"/>
                                            </p:tgtEl>
                                            <p:attrNameLst>
                                              <p:attrName>ppt_w</p:attrName>
                                            </p:attrNameLst>
                                          </p:cBhvr>
                                        </p:anim>
                                        <p:anim by="(#ppt_w*0.50)" calcmode="lin" valueType="num">
                                          <p:cBhvr>
                                            <p:cTn id="24" dur="375" decel="50000" autoRev="1" fill="hold">
                                              <p:stCondLst>
                                                <p:cond delay="0"/>
                                              </p:stCondLst>
                                            </p:cTn>
                                            <p:tgtEl>
                                              <p:spTgt spid="11"/>
                                            </p:tgtEl>
                                            <p:attrNameLst>
                                              <p:attrName>ppt_x</p:attrName>
                                            </p:attrNameLst>
                                          </p:cBhvr>
                                        </p:anim>
                                        <p:anim from="(-#ppt_h/2)" to="(#ppt_y)" calcmode="lin" valueType="num">
                                          <p:cBhvr>
                                            <p:cTn id="25" dur="750" fill="hold">
                                              <p:stCondLst>
                                                <p:cond delay="0"/>
                                              </p:stCondLst>
                                            </p:cTn>
                                            <p:tgtEl>
                                              <p:spTgt spid="11"/>
                                            </p:tgtEl>
                                            <p:attrNameLst>
                                              <p:attrName>ppt_y</p:attrName>
                                            </p:attrNameLst>
                                          </p:cBhvr>
                                        </p:anim>
                                        <p:animRot by="21600000">
                                          <p:cBhvr>
                                            <p:cTn id="26" dur="750" fill="hold">
                                              <p:stCondLst>
                                                <p:cond delay="0"/>
                                              </p:stCondLst>
                                            </p:cTn>
                                            <p:tgtEl>
                                              <p:spTgt spid="11"/>
                                            </p:tgtEl>
                                            <p:attrNameLst>
                                              <p:attrName>r</p:attrName>
                                            </p:attrNameLst>
                                          </p:cBhvr>
                                        </p:animRot>
                                      </p:childTnLst>
                                    </p:cTn>
                                  </p:par>
                                </p:childTnLst>
                              </p:cTn>
                            </p:par>
                            <p:par>
                              <p:cTn id="27" fill="hold">
                                <p:stCondLst>
                                  <p:cond delay="2150"/>
                                </p:stCondLst>
                                <p:childTnLst>
                                  <p:par>
                                    <p:cTn id="28" presetID="2" presetClass="entr" presetSubtype="4"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ppt_x"/>
                                              </p:val>
                                            </p:tav>
                                            <p:tav tm="100000">
                                              <p:val>
                                                <p:strVal val="#ppt_x"/>
                                              </p:val>
                                            </p:tav>
                                          </p:tavLst>
                                        </p:anim>
                                        <p:anim calcmode="lin" valueType="num">
                                          <p:cBhvr additive="base">
                                            <p:cTn id="3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p:bldP spid="11" grpId="0"/>
          <p:bldP spid="19"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1917065" y="692785"/>
            <a:ext cx="5050155" cy="2179955"/>
          </a:xfrm>
          <a:prstGeom prst="rect">
            <a:avLst/>
          </a:prstGeom>
        </p:spPr>
      </p:pic>
      <p:sp>
        <p:nvSpPr>
          <p:cNvPr id="5" name="文本框 4"/>
          <p:cNvSpPr txBox="1"/>
          <p:nvPr/>
        </p:nvSpPr>
        <p:spPr>
          <a:xfrm>
            <a:off x="356870" y="909320"/>
            <a:ext cx="1278255" cy="306705"/>
          </a:xfrm>
          <a:prstGeom prst="rect">
            <a:avLst/>
          </a:prstGeom>
          <a:noFill/>
        </p:spPr>
        <p:txBody>
          <a:bodyPr wrap="square" rtlCol="0">
            <a:spAutoFit/>
          </a:bodyPr>
          <a:p>
            <a:r>
              <a:rPr lang="zh-CN" altLang="en-US" sz="1400">
                <a:solidFill>
                  <a:srgbClr val="FF0000"/>
                </a:solidFill>
              </a:rPr>
              <a:t>注册监听器</a:t>
            </a:r>
            <a:endParaRPr lang="zh-CN" altLang="en-US" sz="1400">
              <a:solidFill>
                <a:srgbClr val="FF0000"/>
              </a:solidFill>
            </a:endParaRPr>
          </a:p>
        </p:txBody>
      </p:sp>
      <p:sp>
        <p:nvSpPr>
          <p:cNvPr id="8" name="文本框 7"/>
          <p:cNvSpPr txBox="1"/>
          <p:nvPr/>
        </p:nvSpPr>
        <p:spPr>
          <a:xfrm>
            <a:off x="6865620" y="909320"/>
            <a:ext cx="2008505" cy="1814830"/>
          </a:xfrm>
          <a:prstGeom prst="rect">
            <a:avLst/>
          </a:prstGeom>
          <a:noFill/>
        </p:spPr>
        <p:txBody>
          <a:bodyPr wrap="square" rtlCol="0">
            <a:spAutoFit/>
          </a:bodyPr>
          <a:p>
            <a:r>
              <a:rPr lang="zh-CN" altLang="en-US" sz="1400">
                <a:solidFill>
                  <a:srgbClr val="FF0000"/>
                </a:solidFill>
              </a:rPr>
              <a:t>初始化所有的</a:t>
            </a:r>
            <a:r>
              <a:rPr lang="en-US" altLang="zh-CN" sz="1400">
                <a:solidFill>
                  <a:srgbClr val="FF0000"/>
                </a:solidFill>
              </a:rPr>
              <a:t>Bean</a:t>
            </a:r>
            <a:r>
              <a:rPr lang="zh-CN" altLang="en-US" sz="1400">
                <a:solidFill>
                  <a:srgbClr val="FF0000"/>
                </a:solidFill>
              </a:rPr>
              <a:t>，并且完成属性注入，这里主要分为两步，第一步初始化</a:t>
            </a:r>
            <a:r>
              <a:rPr lang="en-US" altLang="zh-CN" sz="1400">
                <a:solidFill>
                  <a:srgbClr val="FF0000"/>
                </a:solidFill>
              </a:rPr>
              <a:t>Bean</a:t>
            </a:r>
            <a:r>
              <a:rPr lang="zh-CN" altLang="en-US" sz="1400">
                <a:solidFill>
                  <a:srgbClr val="FF0000"/>
                </a:solidFill>
              </a:rPr>
              <a:t>，但是没有给</a:t>
            </a:r>
            <a:r>
              <a:rPr lang="en-US" altLang="zh-CN" sz="1400">
                <a:solidFill>
                  <a:srgbClr val="FF0000"/>
                </a:solidFill>
              </a:rPr>
              <a:t>Bean</a:t>
            </a:r>
            <a:r>
              <a:rPr lang="zh-CN" altLang="en-US" sz="1400">
                <a:solidFill>
                  <a:srgbClr val="FF0000"/>
                </a:solidFill>
              </a:rPr>
              <a:t>的成员变量赋值，第二步属性注入，给</a:t>
            </a:r>
            <a:r>
              <a:rPr lang="en-US" altLang="zh-CN" sz="1400">
                <a:solidFill>
                  <a:srgbClr val="FF0000"/>
                </a:solidFill>
              </a:rPr>
              <a:t>Bean</a:t>
            </a:r>
            <a:r>
              <a:rPr lang="zh-CN" altLang="en-US" sz="1400">
                <a:solidFill>
                  <a:srgbClr val="FF0000"/>
                </a:solidFill>
              </a:rPr>
              <a:t>成员变量赋值，完成创建</a:t>
            </a:r>
            <a:endParaRPr lang="zh-CN" altLang="en-US" sz="1400">
              <a:solidFill>
                <a:srgbClr val="FF0000"/>
              </a:solidFill>
            </a:endParaRPr>
          </a:p>
        </p:txBody>
      </p:sp>
      <p:sp>
        <p:nvSpPr>
          <p:cNvPr id="9" name="文本框 8"/>
          <p:cNvSpPr txBox="1"/>
          <p:nvPr/>
        </p:nvSpPr>
        <p:spPr>
          <a:xfrm>
            <a:off x="62865" y="2510155"/>
            <a:ext cx="2135505" cy="306705"/>
          </a:xfrm>
          <a:prstGeom prst="rect">
            <a:avLst/>
          </a:prstGeom>
          <a:noFill/>
        </p:spPr>
        <p:txBody>
          <a:bodyPr wrap="square" rtlCol="0">
            <a:spAutoFit/>
          </a:bodyPr>
          <a:p>
            <a:r>
              <a:rPr lang="zh-CN" altLang="en-US" sz="1400">
                <a:solidFill>
                  <a:srgbClr val="FF0000"/>
                </a:solidFill>
              </a:rPr>
              <a:t>结束</a:t>
            </a:r>
            <a:r>
              <a:rPr lang="en-US" altLang="zh-CN" sz="1400">
                <a:solidFill>
                  <a:srgbClr val="FF0000"/>
                </a:solidFill>
              </a:rPr>
              <a:t>refresh</a:t>
            </a:r>
            <a:endParaRPr lang="en-US" altLang="zh-CN" sz="1400">
              <a:solidFill>
                <a:srgbClr val="FF0000"/>
              </a:solidFill>
            </a:endParaRPr>
          </a:p>
        </p:txBody>
      </p:sp>
    </p:spTree>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57200" y="397564"/>
            <a:ext cx="8249477" cy="4353339"/>
          </a:xfrm>
          <a:prstGeom prst="rect">
            <a:avLst/>
          </a:prstGeom>
          <a:solidFill>
            <a:schemeClr val="bg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rotWithShape="1">
          <a:blip r:embed="rId1" cstate="screen"/>
          <a:srcRect/>
          <a:stretch>
            <a:fillRect/>
          </a:stretch>
        </p:blipFill>
        <p:spPr>
          <a:xfrm>
            <a:off x="467140" y="2614531"/>
            <a:ext cx="8239538" cy="2137970"/>
          </a:xfrm>
          <a:prstGeom prst="rect">
            <a:avLst/>
          </a:prstGeom>
        </p:spPr>
      </p:pic>
      <p:sp>
        <p:nvSpPr>
          <p:cNvPr id="3" name="Oval 3"/>
          <p:cNvSpPr/>
          <p:nvPr/>
        </p:nvSpPr>
        <p:spPr>
          <a:xfrm>
            <a:off x="4315928" y="898159"/>
            <a:ext cx="668069" cy="666653"/>
          </a:xfrm>
          <a:prstGeom prst="ellipse">
            <a:avLst/>
          </a:prstGeom>
          <a:solidFill>
            <a:schemeClr val="accent4"/>
          </a:solidFill>
          <a:ln w="476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en-US" altLang="zh-CN" sz="2000" b="1" dirty="0">
                <a:solidFill>
                  <a:srgbClr val="FFFFFF"/>
                </a:solidFill>
              </a:rPr>
              <a:t>03</a:t>
            </a:r>
            <a:endParaRPr lang="zh-CN" altLang="zh-CN" sz="2000" b="1" dirty="0">
              <a:solidFill>
                <a:srgbClr val="FFFFFF"/>
              </a:solidFill>
            </a:endParaRPr>
          </a:p>
        </p:txBody>
      </p:sp>
      <p:sp>
        <p:nvSpPr>
          <p:cNvPr id="5" name="TextBox 20"/>
          <p:cNvSpPr txBox="1"/>
          <p:nvPr/>
        </p:nvSpPr>
        <p:spPr>
          <a:xfrm>
            <a:off x="3412439" y="1832614"/>
            <a:ext cx="2505075" cy="337185"/>
          </a:xfrm>
          <a:prstGeom prst="rect">
            <a:avLst/>
          </a:prstGeom>
          <a:noFill/>
        </p:spPr>
        <p:txBody>
          <a:bodyPr wrap="none">
            <a:spAutoFit/>
          </a:bodyPr>
          <a:lstStyle/>
          <a:p>
            <a:pPr algn="ctr"/>
            <a:r>
              <a:rPr lang="en-US" altLang="zh-CN" sz="1600" b="1" dirty="0">
                <a:solidFill>
                  <a:schemeClr val="tx1">
                    <a:lumMod val="50000"/>
                    <a:lumOff val="50000"/>
                  </a:schemeClr>
                </a:solidFill>
                <a:latin typeface="微软雅黑" panose="020B0503020204020204" pitchFamily="34" charset="-122"/>
                <a:ea typeface="微软雅黑" panose="020B0503020204020204" pitchFamily="34" charset="-122"/>
              </a:rPr>
              <a:t>Spring IOC</a:t>
            </a:r>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的多线程编程</a:t>
            </a:r>
            <a:endPar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6" name="Rectangle 37"/>
          <p:cNvSpPr/>
          <p:nvPr/>
        </p:nvSpPr>
        <p:spPr>
          <a:xfrm>
            <a:off x="3306714" y="2229407"/>
            <a:ext cx="2776453" cy="583565"/>
          </a:xfrm>
          <a:prstGeom prst="rect">
            <a:avLst/>
          </a:prstGeom>
        </p:spPr>
        <p:txBody>
          <a:bodyPr wrap="square">
            <a:spAutoFit/>
          </a:bodyPr>
          <a:lstStyle/>
          <a:p>
            <a:pPr algn="ctr"/>
            <a:r>
              <a:rPr lang="en-US" altLang="zh-CN" sz="1600" dirty="0">
                <a:solidFill>
                  <a:schemeClr val="bg1">
                    <a:lumMod val="65000"/>
                  </a:schemeClr>
                </a:solidFill>
                <a:latin typeface="微软雅黑" panose="020B0503020204020204" pitchFamily="34" charset="-122"/>
                <a:ea typeface="微软雅黑" panose="020B0503020204020204" pitchFamily="34" charset="-122"/>
              </a:rPr>
              <a:t>ThreadLocal AtomicBoolean</a:t>
            </a:r>
            <a:endParaRPr lang="en-US" altLang="zh-CN" sz="1600" dirty="0">
              <a:solidFill>
                <a:schemeClr val="bg1">
                  <a:lumMod val="6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flipH="1">
            <a:off x="1166495" y="2149475"/>
            <a:ext cx="706755" cy="44577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algn="ctr" defTabSz="685800">
              <a:defRPr/>
            </a:pPr>
            <a:r>
              <a:rPr lang="en-US" altLang="zh-CN" sz="2800" b="0" dirty="0">
                <a:solidFill>
                  <a:sysClr val="window" lastClr="FFFFFF"/>
                </a:solidFill>
                <a:latin typeface="+mj-lt"/>
                <a:cs typeface="Times New Roman" panose="02020603050405020304" pitchFamily="18" charset="0"/>
              </a:rPr>
              <a:t>02</a:t>
            </a:r>
            <a:endParaRPr lang="zh-CN" altLang="en-US" sz="2800" b="0" dirty="0">
              <a:solidFill>
                <a:sysClr val="window" lastClr="FFFFFF"/>
              </a:solidFill>
              <a:latin typeface="+mj-lt"/>
              <a:cs typeface="Times New Roman" panose="02020603050405020304" pitchFamily="18" charset="0"/>
            </a:endParaRPr>
          </a:p>
        </p:txBody>
      </p:sp>
      <p:grpSp>
        <p:nvGrpSpPr>
          <p:cNvPr id="7" name="Group 3"/>
          <p:cNvGrpSpPr/>
          <p:nvPr/>
        </p:nvGrpSpPr>
        <p:grpSpPr>
          <a:xfrm>
            <a:off x="2555240" y="248285"/>
            <a:ext cx="4123055" cy="1935406"/>
            <a:chOff x="3178696" y="1439355"/>
            <a:chExt cx="4464473" cy="1840931"/>
          </a:xfrm>
        </p:grpSpPr>
        <p:sp>
          <p:nvSpPr>
            <p:cNvPr id="10" name="矩形 24"/>
            <p:cNvSpPr/>
            <p:nvPr/>
          </p:nvSpPr>
          <p:spPr>
            <a:xfrm>
              <a:off x="3178696" y="1439355"/>
              <a:ext cx="4464473" cy="1840931"/>
            </a:xfrm>
            <a:prstGeom prst="rect">
              <a:avLst/>
            </a:prstGeom>
            <a:solidFill>
              <a:schemeClr val="accent1">
                <a:alpha val="60000"/>
              </a:schemeClr>
            </a:solidFill>
            <a:ln w="25400" cap="flat" cmpd="sng" algn="ctr">
              <a:solidFill>
                <a:sysClr val="window" lastClr="FFFFFF"/>
              </a:solidFill>
              <a:prstDash val="solid"/>
            </a:ln>
            <a:effectLst/>
          </p:spPr>
          <p:txBody>
            <a:bodyPr rtlCol="0" anchor="ctr"/>
            <a:lstStyle/>
            <a:p>
              <a:pPr algn="ctr" defTabSz="685800">
                <a:defRPr/>
              </a:pPr>
              <a:endParaRPr lang="en-US" sz="900" kern="0" dirty="0">
                <a:solidFill>
                  <a:schemeClr val="bg1"/>
                </a:solidFill>
                <a:latin typeface="微软雅黑" panose="020B0503020204020204" pitchFamily="34" charset="-122"/>
                <a:ea typeface="微软雅黑" panose="020B0503020204020204" pitchFamily="34" charset="-122"/>
              </a:endParaRPr>
            </a:p>
          </p:txBody>
        </p:sp>
        <p:sp>
          <p:nvSpPr>
            <p:cNvPr id="29" name="Rectangle 28"/>
            <p:cNvSpPr/>
            <p:nvPr/>
          </p:nvSpPr>
          <p:spPr>
            <a:xfrm>
              <a:off x="3449336" y="1573524"/>
              <a:ext cx="3921839" cy="1023785"/>
            </a:xfrm>
            <a:prstGeom prst="rect">
              <a:avLst/>
            </a:prstGeom>
          </p:spPr>
          <p:txBody>
            <a:bodyPr wrap="square">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背景：Spring的bean默认采用单键模式，但是对于非单键的</a:t>
              </a:r>
              <a:r>
                <a:rPr lang="en-US" altLang="zh-CN" sz="1600" dirty="0">
                  <a:solidFill>
                    <a:schemeClr val="bg1"/>
                  </a:solidFill>
                  <a:latin typeface="微软雅黑" panose="020B0503020204020204" pitchFamily="34" charset="-122"/>
                  <a:ea typeface="微软雅黑" panose="020B0503020204020204" pitchFamily="34" charset="-122"/>
                </a:rPr>
                <a:t>Bean, </a:t>
              </a:r>
              <a:r>
                <a:rPr lang="zh-CN" altLang="en-US" sz="1600" dirty="0">
                  <a:solidFill>
                    <a:schemeClr val="bg1"/>
                  </a:solidFill>
                  <a:latin typeface="微软雅黑" panose="020B0503020204020204" pitchFamily="34" charset="-122"/>
                  <a:ea typeface="微软雅黑" panose="020B0503020204020204" pitchFamily="34" charset="-122"/>
                </a:rPr>
                <a:t>在多线程下是不安全的，可能会在多线程环境下出现并发等一系列的问题</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grpSp>
        <p:nvGrpSpPr>
          <p:cNvPr id="9" name="Group 4"/>
          <p:cNvGrpSpPr/>
          <p:nvPr/>
        </p:nvGrpSpPr>
        <p:grpSpPr>
          <a:xfrm>
            <a:off x="911860" y="1957705"/>
            <a:ext cx="3696970" cy="1229360"/>
            <a:chOff x="3675599" y="2042332"/>
            <a:chExt cx="4464496" cy="1368152"/>
          </a:xfrm>
        </p:grpSpPr>
        <p:sp>
          <p:nvSpPr>
            <p:cNvPr id="13" name="矩形 27"/>
            <p:cNvSpPr/>
            <p:nvPr/>
          </p:nvSpPr>
          <p:spPr>
            <a:xfrm>
              <a:off x="3675599" y="2042332"/>
              <a:ext cx="4464496" cy="1368152"/>
            </a:xfrm>
            <a:prstGeom prst="rect">
              <a:avLst/>
            </a:prstGeom>
            <a:solidFill>
              <a:schemeClr val="accent2">
                <a:alpha val="60000"/>
              </a:schemeClr>
            </a:solidFill>
            <a:ln w="25400" cap="flat" cmpd="sng" algn="ctr">
              <a:solidFill>
                <a:sysClr val="window" lastClr="FFFFFF"/>
              </a:solidFill>
              <a:prstDash val="solid"/>
            </a:ln>
            <a:effectLst/>
          </p:spPr>
          <p:txBody>
            <a:bodyPr rtlCol="0" anchor="ctr"/>
            <a:lstStyle/>
            <a:p>
              <a:pPr algn="ctr" defTabSz="685800">
                <a:defRPr/>
              </a:pPr>
              <a:endParaRPr lang="en-US" sz="900" kern="0" dirty="0">
                <a:solidFill>
                  <a:schemeClr val="bg1"/>
                </a:solidFill>
                <a:latin typeface="微软雅黑" panose="020B0503020204020204" pitchFamily="34" charset="-122"/>
                <a:ea typeface="微软雅黑" panose="020B0503020204020204" pitchFamily="34" charset="-122"/>
              </a:endParaRPr>
            </a:p>
          </p:txBody>
        </p:sp>
        <p:sp>
          <p:nvSpPr>
            <p:cNvPr id="30" name="Rectangle 29"/>
            <p:cNvSpPr/>
            <p:nvPr/>
          </p:nvSpPr>
          <p:spPr>
            <a:xfrm>
              <a:off x="3983294" y="2425188"/>
              <a:ext cx="3921839" cy="820467"/>
            </a:xfrm>
            <a:prstGeom prst="rect">
              <a:avLst/>
            </a:prstGeom>
          </p:spPr>
          <p:txBody>
            <a:bodyPr wrap="square">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一般的解决思路是：对有状态的</a:t>
              </a:r>
              <a:r>
                <a:rPr lang="en-US" altLang="zh-CN" sz="1400" dirty="0">
                  <a:solidFill>
                    <a:schemeClr val="bg1"/>
                  </a:solidFill>
                  <a:latin typeface="微软雅黑" panose="020B0503020204020204" pitchFamily="34" charset="-122"/>
                  <a:ea typeface="微软雅黑" panose="020B0503020204020204" pitchFamily="34" charset="-122"/>
                </a:rPr>
                <a:t>Bean</a:t>
              </a:r>
              <a:r>
                <a:rPr lang="zh-CN" altLang="en-US" sz="1400" dirty="0">
                  <a:solidFill>
                    <a:schemeClr val="bg1"/>
                  </a:solidFill>
                  <a:latin typeface="微软雅黑" panose="020B0503020204020204" pitchFamily="34" charset="-122"/>
                  <a:ea typeface="微软雅黑" panose="020B0503020204020204" pitchFamily="34" charset="-122"/>
                </a:rPr>
                <a:t>的访问必须采用synchronized进行线程同步，保证一次只有一个线程在执行。</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grpSp>
        <p:nvGrpSpPr>
          <p:cNvPr id="15" name="Group 6"/>
          <p:cNvGrpSpPr/>
          <p:nvPr/>
        </p:nvGrpSpPr>
        <p:grpSpPr>
          <a:xfrm>
            <a:off x="4343183" y="3038885"/>
            <a:ext cx="3342005" cy="1280160"/>
            <a:chOff x="3712344" y="4126773"/>
            <a:chExt cx="4456007" cy="1706353"/>
          </a:xfrm>
        </p:grpSpPr>
        <p:sp>
          <p:nvSpPr>
            <p:cNvPr id="19" name="矩形 33"/>
            <p:cNvSpPr/>
            <p:nvPr/>
          </p:nvSpPr>
          <p:spPr>
            <a:xfrm>
              <a:off x="3712344" y="4126773"/>
              <a:ext cx="4456007" cy="1706353"/>
            </a:xfrm>
            <a:prstGeom prst="rect">
              <a:avLst/>
            </a:prstGeom>
            <a:solidFill>
              <a:schemeClr val="accent4">
                <a:alpha val="60000"/>
              </a:schemeClr>
            </a:solidFill>
            <a:ln w="25400" cap="flat" cmpd="sng" algn="ctr">
              <a:solidFill>
                <a:sysClr val="window" lastClr="FFFFFF"/>
              </a:solidFill>
              <a:prstDash val="solid"/>
            </a:ln>
            <a:effectLst/>
          </p:spPr>
          <p:txBody>
            <a:bodyPr rtlCol="0" anchor="ctr"/>
            <a:lstStyle/>
            <a:p>
              <a:pPr algn="ctr" defTabSz="685800">
                <a:defRPr/>
              </a:pPr>
              <a:endParaRPr lang="en-US" sz="900" kern="0" dirty="0">
                <a:solidFill>
                  <a:schemeClr val="bg1"/>
                </a:solidFill>
                <a:latin typeface="微软雅黑" panose="020B0503020204020204" pitchFamily="34" charset="-122"/>
                <a:ea typeface="微软雅黑" panose="020B0503020204020204" pitchFamily="34" charset="-122"/>
              </a:endParaRPr>
            </a:p>
          </p:txBody>
        </p:sp>
        <p:sp>
          <p:nvSpPr>
            <p:cNvPr id="32" name="Rectangle 31"/>
            <p:cNvSpPr/>
            <p:nvPr/>
          </p:nvSpPr>
          <p:spPr>
            <a:xfrm>
              <a:off x="3881677" y="4562671"/>
              <a:ext cx="3921760" cy="695745"/>
            </a:xfrm>
            <a:prstGeom prst="rect">
              <a:avLst/>
            </a:prstGeom>
          </p:spPr>
          <p:txBody>
            <a:bodyPr wrap="square">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负面效果：程序并发响应速度会变慢</a:t>
              </a:r>
              <a:r>
                <a:rPr lang="zh-CN" altLang="en-US" sz="1400" dirty="0">
                  <a:solidFill>
                    <a:schemeClr val="bg1"/>
                  </a:solidFill>
                  <a:latin typeface="微软雅黑" panose="020B0503020204020204" pitchFamily="34" charset="-122"/>
                  <a:ea typeface="微软雅黑" panose="020B0503020204020204" pitchFamily="34" charset="-122"/>
                </a:rPr>
                <a:t>。</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0-#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0-#ppt_w/2"/>
                                          </p:val>
                                        </p:tav>
                                        <p:tav tm="100000">
                                          <p:val>
                                            <p:strVal val="#ppt_x"/>
                                          </p:val>
                                        </p:tav>
                                      </p:tavLst>
                                    </p:anim>
                                    <p:anim calcmode="lin" valueType="num">
                                      <p:cBhvr additive="base">
                                        <p:cTn id="18"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1"/>
          <a:stretch>
            <a:fillRect/>
          </a:stretch>
        </p:blipFill>
        <p:spPr>
          <a:xfrm>
            <a:off x="1072515" y="795655"/>
            <a:ext cx="6258560" cy="902970"/>
          </a:xfrm>
          <a:prstGeom prst="rect">
            <a:avLst/>
          </a:prstGeom>
        </p:spPr>
      </p:pic>
      <p:sp>
        <p:nvSpPr>
          <p:cNvPr id="16" name="文本框 15"/>
          <p:cNvSpPr txBox="1"/>
          <p:nvPr/>
        </p:nvSpPr>
        <p:spPr>
          <a:xfrm>
            <a:off x="1969770" y="374650"/>
            <a:ext cx="3663950" cy="306705"/>
          </a:xfrm>
          <a:prstGeom prst="rect">
            <a:avLst/>
          </a:prstGeom>
          <a:noFill/>
        </p:spPr>
        <p:txBody>
          <a:bodyPr wrap="square" rtlCol="0">
            <a:spAutoFit/>
          </a:bodyPr>
          <a:p>
            <a:r>
              <a:rPr lang="zh-CN" altLang="en-US" sz="1400"/>
              <a:t>AbstractBeanFactory</a:t>
            </a:r>
            <a:r>
              <a:rPr lang="en-US" altLang="zh-CN" sz="1400"/>
              <a:t>.java</a:t>
            </a:r>
            <a:endParaRPr lang="en-US" altLang="zh-CN" sz="1400"/>
          </a:p>
        </p:txBody>
      </p:sp>
      <p:pic>
        <p:nvPicPr>
          <p:cNvPr id="27" name="图片 26"/>
          <p:cNvPicPr>
            <a:picLocks noChangeAspect="1"/>
          </p:cNvPicPr>
          <p:nvPr/>
        </p:nvPicPr>
        <p:blipFill>
          <a:blip r:embed="rId2"/>
          <a:stretch>
            <a:fillRect/>
          </a:stretch>
        </p:blipFill>
        <p:spPr>
          <a:xfrm>
            <a:off x="1725930" y="1866265"/>
            <a:ext cx="4610100" cy="2755900"/>
          </a:xfrm>
          <a:prstGeom prst="rect">
            <a:avLst/>
          </a:prstGeom>
        </p:spPr>
      </p:pic>
      <p:sp>
        <p:nvSpPr>
          <p:cNvPr id="2" name="矩形 1"/>
          <p:cNvSpPr/>
          <p:nvPr/>
        </p:nvSpPr>
        <p:spPr>
          <a:xfrm>
            <a:off x="2230755" y="1043940"/>
            <a:ext cx="1356995" cy="230505"/>
          </a:xfrm>
          <a:prstGeom prst="rect">
            <a:avLst/>
          </a:prstGeom>
          <a:noFill/>
          <a:ln>
            <a:solidFill>
              <a:srgbClr val="FF0000"/>
            </a:solidFill>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3" name="文本框 2"/>
          <p:cNvSpPr txBox="1"/>
          <p:nvPr/>
        </p:nvSpPr>
        <p:spPr>
          <a:xfrm>
            <a:off x="6906260" y="710565"/>
            <a:ext cx="2141220" cy="1568450"/>
          </a:xfrm>
          <a:prstGeom prst="rect">
            <a:avLst/>
          </a:prstGeom>
          <a:noFill/>
        </p:spPr>
        <p:txBody>
          <a:bodyPr wrap="square" rtlCol="0">
            <a:spAutoFit/>
          </a:bodyPr>
          <a:p>
            <a:r>
              <a:rPr lang="zh-CN" altLang="en-US" sz="1600">
                <a:solidFill>
                  <a:srgbClr val="FF0000"/>
                </a:solidFill>
              </a:rPr>
              <a:t>没有直接使用</a:t>
            </a:r>
            <a:r>
              <a:rPr lang="en-US" altLang="zh-CN" sz="1600">
                <a:solidFill>
                  <a:srgbClr val="FF0000"/>
                </a:solidFill>
              </a:rPr>
              <a:t>Object</a:t>
            </a:r>
            <a:r>
              <a:rPr lang="zh-CN" altLang="en-US" sz="1600">
                <a:solidFill>
                  <a:srgbClr val="FF0000"/>
                </a:solidFill>
              </a:rPr>
              <a:t>加</a:t>
            </a:r>
            <a:r>
              <a:rPr lang="en-US" altLang="zh-CN" sz="1600">
                <a:solidFill>
                  <a:srgbClr val="FF0000"/>
                </a:solidFill>
              </a:rPr>
              <a:t>Sychronized</a:t>
            </a:r>
            <a:r>
              <a:rPr lang="zh-CN" altLang="en-US" sz="1600">
                <a:solidFill>
                  <a:srgbClr val="FF0000"/>
                </a:solidFill>
              </a:rPr>
              <a:t>，而是使用</a:t>
            </a:r>
            <a:r>
              <a:rPr lang="en-US" altLang="zh-CN" sz="1600">
                <a:solidFill>
                  <a:srgbClr val="FF0000"/>
                </a:solidFill>
              </a:rPr>
              <a:t>ThreadLocal&lt;Object&gt;</a:t>
            </a:r>
            <a:r>
              <a:rPr lang="zh-CN" altLang="en-US" sz="1600">
                <a:solidFill>
                  <a:srgbClr val="FF0000"/>
                </a:solidFill>
              </a:rPr>
              <a:t>包装</a:t>
            </a:r>
            <a:r>
              <a:rPr lang="en-US" altLang="zh-CN" sz="1600">
                <a:solidFill>
                  <a:srgbClr val="FF0000"/>
                </a:solidFill>
              </a:rPr>
              <a:t>Object</a:t>
            </a:r>
            <a:r>
              <a:rPr lang="zh-CN" altLang="en-US" sz="1600">
                <a:solidFill>
                  <a:srgbClr val="FF0000"/>
                </a:solidFill>
              </a:rPr>
              <a:t>，并且没有使用</a:t>
            </a:r>
            <a:r>
              <a:rPr lang="en-US" altLang="zh-CN" sz="1600">
                <a:solidFill>
                  <a:srgbClr val="FF0000"/>
                </a:solidFill>
              </a:rPr>
              <a:t>synchronized</a:t>
            </a:r>
            <a:r>
              <a:rPr lang="zh-CN" altLang="en-US" sz="1600">
                <a:solidFill>
                  <a:srgbClr val="FF0000"/>
                </a:solidFill>
              </a:rPr>
              <a:t>操作</a:t>
            </a:r>
            <a:endParaRPr lang="zh-CN" altLang="en-US" sz="1600">
              <a:solidFill>
                <a:srgbClr val="FF0000"/>
              </a:solidFill>
            </a:endParaRPr>
          </a:p>
        </p:txBody>
      </p:sp>
    </p:spTree>
  </p:cSld>
  <p:clrMapOvr>
    <a:masterClrMapping/>
  </p:clrMapOvr>
  <p:transition spd="slow">
    <p:comb/>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
          <p:cNvGrpSpPr/>
          <p:nvPr/>
        </p:nvGrpSpPr>
        <p:grpSpPr>
          <a:xfrm>
            <a:off x="655830" y="1028726"/>
            <a:ext cx="1080120" cy="1026431"/>
            <a:chOff x="874440" y="1371212"/>
            <a:chExt cx="1440160" cy="1368152"/>
          </a:xfrm>
        </p:grpSpPr>
        <p:sp>
          <p:nvSpPr>
            <p:cNvPr id="8" name="矩形 22"/>
            <p:cNvSpPr/>
            <p:nvPr/>
          </p:nvSpPr>
          <p:spPr>
            <a:xfrm>
              <a:off x="874440" y="1371212"/>
              <a:ext cx="1440160" cy="1368152"/>
            </a:xfrm>
            <a:prstGeom prst="rect">
              <a:avLst/>
            </a:prstGeom>
            <a:solidFill>
              <a:schemeClr val="accent1"/>
            </a:solidFill>
            <a:ln w="25400" cap="flat" cmpd="sng" algn="ctr">
              <a:solidFill>
                <a:sysClr val="window" lastClr="FFFFFF"/>
              </a:solidFill>
              <a:prstDash val="solid"/>
            </a:ln>
            <a:effectLst/>
          </p:spPr>
          <p:txBody>
            <a:bodyPr rtlCol="0" anchor="ctr"/>
            <a:lstStyle/>
            <a:p>
              <a:pPr algn="ctr" defTabSz="685800">
                <a:defRPr/>
              </a:pPr>
              <a:endParaRPr lang="en-US" sz="1100" kern="0" dirty="0">
                <a:solidFill>
                  <a:sysClr val="window" lastClr="FFFFFF"/>
                </a:solidFill>
                <a:latin typeface="Calibri" panose="020F0502020204030204"/>
              </a:endParaRPr>
            </a:p>
          </p:txBody>
        </p:sp>
        <p:sp>
          <p:nvSpPr>
            <p:cNvPr id="20" name="TextBox 19"/>
            <p:cNvSpPr txBox="1"/>
            <p:nvPr/>
          </p:nvSpPr>
          <p:spPr>
            <a:xfrm flipH="1">
              <a:off x="1123396" y="1676723"/>
              <a:ext cx="942247" cy="593996"/>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algn="ctr" defTabSz="685800">
                <a:defRPr/>
              </a:pPr>
              <a:r>
                <a:rPr lang="en-US" altLang="zh-CN" sz="2800" b="0" dirty="0">
                  <a:solidFill>
                    <a:sysClr val="window" lastClr="FFFFFF"/>
                  </a:solidFill>
                  <a:latin typeface="+mj-lt"/>
                  <a:cs typeface="Times New Roman" panose="02020603050405020304" pitchFamily="18" charset="0"/>
                </a:rPr>
                <a:t>01</a:t>
              </a:r>
              <a:endParaRPr lang="zh-CN" altLang="en-US" sz="2800" b="0" dirty="0">
                <a:solidFill>
                  <a:sysClr val="window" lastClr="FFFFFF"/>
                </a:solidFill>
                <a:latin typeface="+mj-lt"/>
                <a:cs typeface="Times New Roman" panose="02020603050405020304" pitchFamily="18" charset="0"/>
              </a:endParaRPr>
            </a:p>
          </p:txBody>
        </p:sp>
      </p:grpSp>
      <p:grpSp>
        <p:nvGrpSpPr>
          <p:cNvPr id="4" name="Group 11"/>
          <p:cNvGrpSpPr/>
          <p:nvPr/>
        </p:nvGrpSpPr>
        <p:grpSpPr>
          <a:xfrm>
            <a:off x="979866" y="1893089"/>
            <a:ext cx="1080120" cy="1026431"/>
            <a:chOff x="1306488" y="2523340"/>
            <a:chExt cx="1440160" cy="1368152"/>
          </a:xfrm>
        </p:grpSpPr>
        <p:sp>
          <p:nvSpPr>
            <p:cNvPr id="11" name="矩形 25"/>
            <p:cNvSpPr/>
            <p:nvPr/>
          </p:nvSpPr>
          <p:spPr>
            <a:xfrm>
              <a:off x="1306488" y="2523340"/>
              <a:ext cx="1440160" cy="1368152"/>
            </a:xfrm>
            <a:prstGeom prst="rect">
              <a:avLst/>
            </a:prstGeom>
            <a:solidFill>
              <a:schemeClr val="accent2"/>
            </a:solidFill>
            <a:ln w="25400" cap="flat" cmpd="sng" algn="ctr">
              <a:solidFill>
                <a:sysClr val="window" lastClr="FFFFFF"/>
              </a:solidFill>
              <a:prstDash val="solid"/>
            </a:ln>
            <a:effectLst>
              <a:outerShdw dist="114300" algn="l" rotWithShape="0">
                <a:sysClr val="window" lastClr="FFFFFF">
                  <a:alpha val="80000"/>
                </a:sysClr>
              </a:outerShdw>
            </a:effectLst>
          </p:spPr>
          <p:txBody>
            <a:bodyPr rtlCol="0" anchor="ctr"/>
            <a:lstStyle/>
            <a:p>
              <a:pPr algn="ctr" defTabSz="685800">
                <a:defRPr/>
              </a:pPr>
              <a:endParaRPr lang="en-US" sz="1100" kern="0" dirty="0">
                <a:solidFill>
                  <a:sysClr val="window" lastClr="FFFFFF"/>
                </a:solidFill>
                <a:latin typeface="Calibri" panose="020F0502020204030204"/>
              </a:endParaRPr>
            </a:p>
          </p:txBody>
        </p:sp>
        <p:sp>
          <p:nvSpPr>
            <p:cNvPr id="21" name="TextBox 20"/>
            <p:cNvSpPr txBox="1"/>
            <p:nvPr/>
          </p:nvSpPr>
          <p:spPr>
            <a:xfrm flipH="1">
              <a:off x="1555444" y="2865492"/>
              <a:ext cx="942247" cy="593996"/>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algn="ctr" defTabSz="685800">
                <a:defRPr/>
              </a:pPr>
              <a:r>
                <a:rPr lang="en-US" altLang="zh-CN" sz="2800" b="0" dirty="0">
                  <a:solidFill>
                    <a:sysClr val="window" lastClr="FFFFFF"/>
                  </a:solidFill>
                  <a:latin typeface="+mj-lt"/>
                  <a:cs typeface="Times New Roman" panose="02020603050405020304" pitchFamily="18" charset="0"/>
                </a:rPr>
                <a:t>02</a:t>
              </a:r>
              <a:endParaRPr lang="zh-CN" altLang="en-US" sz="2800" b="0" dirty="0">
                <a:solidFill>
                  <a:sysClr val="window" lastClr="FFFFFF"/>
                </a:solidFill>
                <a:latin typeface="+mj-lt"/>
                <a:cs typeface="Times New Roman" panose="02020603050405020304" pitchFamily="18" charset="0"/>
              </a:endParaRPr>
            </a:p>
          </p:txBody>
        </p:sp>
      </p:grpSp>
      <p:grpSp>
        <p:nvGrpSpPr>
          <p:cNvPr id="5" name="Group 14"/>
          <p:cNvGrpSpPr/>
          <p:nvPr/>
        </p:nvGrpSpPr>
        <p:grpSpPr>
          <a:xfrm>
            <a:off x="655830" y="2757452"/>
            <a:ext cx="1080120" cy="1026431"/>
            <a:chOff x="874440" y="3675468"/>
            <a:chExt cx="1440160" cy="1368152"/>
          </a:xfrm>
        </p:grpSpPr>
        <p:sp>
          <p:nvSpPr>
            <p:cNvPr id="14" name="矩形 28"/>
            <p:cNvSpPr/>
            <p:nvPr/>
          </p:nvSpPr>
          <p:spPr>
            <a:xfrm>
              <a:off x="874440" y="3675468"/>
              <a:ext cx="1440160" cy="1368152"/>
            </a:xfrm>
            <a:prstGeom prst="rect">
              <a:avLst/>
            </a:prstGeom>
            <a:solidFill>
              <a:schemeClr val="accent3"/>
            </a:solidFill>
            <a:ln w="25400" cap="flat" cmpd="sng" algn="ctr">
              <a:solidFill>
                <a:sysClr val="window" lastClr="FFFFFF"/>
              </a:solidFill>
              <a:prstDash val="solid"/>
            </a:ln>
            <a:effectLst/>
          </p:spPr>
          <p:txBody>
            <a:bodyPr rtlCol="0" anchor="ctr"/>
            <a:lstStyle/>
            <a:p>
              <a:pPr algn="ctr" defTabSz="685800">
                <a:defRPr/>
              </a:pPr>
              <a:endParaRPr lang="en-US" sz="1100" kern="0" dirty="0">
                <a:solidFill>
                  <a:sysClr val="window" lastClr="FFFFFF"/>
                </a:solidFill>
                <a:latin typeface="Calibri" panose="020F0502020204030204"/>
              </a:endParaRPr>
            </a:p>
          </p:txBody>
        </p:sp>
        <p:sp>
          <p:nvSpPr>
            <p:cNvPr id="22" name="TextBox 21"/>
            <p:cNvSpPr txBox="1"/>
            <p:nvPr/>
          </p:nvSpPr>
          <p:spPr>
            <a:xfrm flipH="1">
              <a:off x="1084320" y="4001698"/>
              <a:ext cx="942247" cy="593996"/>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algn="ctr" defTabSz="685800">
                <a:defRPr/>
              </a:pPr>
              <a:r>
                <a:rPr lang="en-US" altLang="zh-CN" sz="2800" b="0" dirty="0">
                  <a:solidFill>
                    <a:sysClr val="window" lastClr="FFFFFF"/>
                  </a:solidFill>
                  <a:latin typeface="+mj-lt"/>
                  <a:cs typeface="Times New Roman" panose="02020603050405020304" pitchFamily="18" charset="0"/>
                </a:rPr>
                <a:t>03</a:t>
              </a:r>
              <a:endParaRPr lang="zh-CN" altLang="en-US" sz="2800" b="0" dirty="0">
                <a:solidFill>
                  <a:sysClr val="window" lastClr="FFFFFF"/>
                </a:solidFill>
                <a:latin typeface="+mj-lt"/>
                <a:cs typeface="Times New Roman" panose="02020603050405020304" pitchFamily="18" charset="0"/>
              </a:endParaRPr>
            </a:p>
          </p:txBody>
        </p:sp>
      </p:grpSp>
      <p:grpSp>
        <p:nvGrpSpPr>
          <p:cNvPr id="6" name="Group 17"/>
          <p:cNvGrpSpPr/>
          <p:nvPr/>
        </p:nvGrpSpPr>
        <p:grpSpPr>
          <a:xfrm>
            <a:off x="979866" y="3621815"/>
            <a:ext cx="1080120" cy="1026431"/>
            <a:chOff x="1306488" y="4827596"/>
            <a:chExt cx="1440160" cy="1368152"/>
          </a:xfrm>
        </p:grpSpPr>
        <p:sp>
          <p:nvSpPr>
            <p:cNvPr id="17" name="矩形 31"/>
            <p:cNvSpPr/>
            <p:nvPr/>
          </p:nvSpPr>
          <p:spPr>
            <a:xfrm>
              <a:off x="1306488" y="4827596"/>
              <a:ext cx="1440160" cy="1368152"/>
            </a:xfrm>
            <a:prstGeom prst="rect">
              <a:avLst/>
            </a:prstGeom>
            <a:solidFill>
              <a:schemeClr val="accent4"/>
            </a:solidFill>
            <a:ln w="25400" cap="flat" cmpd="sng" algn="ctr">
              <a:solidFill>
                <a:sysClr val="window" lastClr="FFFFFF"/>
              </a:solidFill>
              <a:prstDash val="solid"/>
            </a:ln>
            <a:effectLst/>
          </p:spPr>
          <p:txBody>
            <a:bodyPr rtlCol="0" anchor="ctr"/>
            <a:lstStyle/>
            <a:p>
              <a:pPr algn="ctr" defTabSz="685800">
                <a:defRPr/>
              </a:pPr>
              <a:endParaRPr lang="en-US" sz="1100" kern="0" dirty="0">
                <a:solidFill>
                  <a:sysClr val="window" lastClr="FFFFFF"/>
                </a:solidFill>
                <a:latin typeface="Calibri" panose="020F0502020204030204"/>
              </a:endParaRPr>
            </a:p>
          </p:txBody>
        </p:sp>
        <p:sp>
          <p:nvSpPr>
            <p:cNvPr id="23" name="TextBox 22"/>
            <p:cNvSpPr txBox="1"/>
            <p:nvPr/>
          </p:nvSpPr>
          <p:spPr>
            <a:xfrm flipH="1">
              <a:off x="1516368" y="5190467"/>
              <a:ext cx="942247" cy="593996"/>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algn="ctr" defTabSz="685800">
                <a:defRPr/>
              </a:pPr>
              <a:r>
                <a:rPr lang="en-US" altLang="zh-CN" sz="2800" b="0" dirty="0">
                  <a:solidFill>
                    <a:sysClr val="window" lastClr="FFFFFF"/>
                  </a:solidFill>
                  <a:latin typeface="+mj-lt"/>
                  <a:cs typeface="Times New Roman" panose="02020603050405020304" pitchFamily="18" charset="0"/>
                </a:rPr>
                <a:t>04</a:t>
              </a:r>
              <a:endParaRPr lang="zh-CN" altLang="en-US" sz="2800" b="0" dirty="0">
                <a:solidFill>
                  <a:sysClr val="window" lastClr="FFFFFF"/>
                </a:solidFill>
                <a:latin typeface="+mj-lt"/>
                <a:cs typeface="Times New Roman" panose="02020603050405020304" pitchFamily="18" charset="0"/>
              </a:endParaRPr>
            </a:p>
          </p:txBody>
        </p:sp>
      </p:grpSp>
      <p:grpSp>
        <p:nvGrpSpPr>
          <p:cNvPr id="7" name="Group 3"/>
          <p:cNvGrpSpPr/>
          <p:nvPr/>
        </p:nvGrpSpPr>
        <p:grpSpPr>
          <a:xfrm>
            <a:off x="2384022" y="1079849"/>
            <a:ext cx="3348372" cy="1026431"/>
            <a:chOff x="3178696" y="1439355"/>
            <a:chExt cx="4464496" cy="1368152"/>
          </a:xfrm>
        </p:grpSpPr>
        <p:sp>
          <p:nvSpPr>
            <p:cNvPr id="10" name="矩形 24"/>
            <p:cNvSpPr/>
            <p:nvPr/>
          </p:nvSpPr>
          <p:spPr>
            <a:xfrm>
              <a:off x="3178696" y="1439355"/>
              <a:ext cx="4464496" cy="1368152"/>
            </a:xfrm>
            <a:prstGeom prst="rect">
              <a:avLst/>
            </a:prstGeom>
            <a:solidFill>
              <a:schemeClr val="accent1">
                <a:alpha val="60000"/>
              </a:schemeClr>
            </a:solidFill>
            <a:ln w="25400" cap="flat" cmpd="sng" algn="ctr">
              <a:solidFill>
                <a:sysClr val="window" lastClr="FFFFFF"/>
              </a:solidFill>
              <a:prstDash val="solid"/>
            </a:ln>
            <a:effectLst/>
          </p:spPr>
          <p:txBody>
            <a:bodyPr rtlCol="0" anchor="ctr"/>
            <a:lstStyle/>
            <a:p>
              <a:pPr algn="ctr" defTabSz="685800">
                <a:defRPr/>
              </a:pPr>
              <a:endParaRPr lang="en-US" sz="900" kern="0" dirty="0">
                <a:solidFill>
                  <a:schemeClr val="bg1"/>
                </a:solidFill>
                <a:latin typeface="微软雅黑" panose="020B0503020204020204" pitchFamily="34" charset="-122"/>
                <a:ea typeface="微软雅黑" panose="020B0503020204020204" pitchFamily="34" charset="-122"/>
              </a:endParaRPr>
            </a:p>
          </p:txBody>
        </p:sp>
        <p:sp>
          <p:nvSpPr>
            <p:cNvPr id="29" name="Rectangle 28"/>
            <p:cNvSpPr/>
            <p:nvPr/>
          </p:nvSpPr>
          <p:spPr>
            <a:xfrm>
              <a:off x="3450024" y="1649024"/>
              <a:ext cx="3921839" cy="408814"/>
            </a:xfrm>
            <a:prstGeom prst="rect">
              <a:avLst/>
            </a:prstGeom>
          </p:spPr>
          <p:txBody>
            <a:bodyPr wrap="square">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线程安全，不会出现线程安全问题</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grpSp>
        <p:nvGrpSpPr>
          <p:cNvPr id="9" name="Group 4"/>
          <p:cNvGrpSpPr/>
          <p:nvPr/>
        </p:nvGrpSpPr>
        <p:grpSpPr>
          <a:xfrm>
            <a:off x="2708058" y="1893089"/>
            <a:ext cx="3348372" cy="1026431"/>
            <a:chOff x="3610744" y="2523340"/>
            <a:chExt cx="4464496" cy="1368152"/>
          </a:xfrm>
        </p:grpSpPr>
        <p:sp>
          <p:nvSpPr>
            <p:cNvPr id="13" name="矩形 27"/>
            <p:cNvSpPr/>
            <p:nvPr/>
          </p:nvSpPr>
          <p:spPr>
            <a:xfrm>
              <a:off x="3610744" y="2523340"/>
              <a:ext cx="4464496" cy="1368152"/>
            </a:xfrm>
            <a:prstGeom prst="rect">
              <a:avLst/>
            </a:prstGeom>
            <a:solidFill>
              <a:schemeClr val="accent2">
                <a:alpha val="60000"/>
              </a:schemeClr>
            </a:solidFill>
            <a:ln w="25400" cap="flat" cmpd="sng" algn="ctr">
              <a:solidFill>
                <a:sysClr val="window" lastClr="FFFFFF"/>
              </a:solidFill>
              <a:prstDash val="solid"/>
            </a:ln>
            <a:effectLst/>
          </p:spPr>
          <p:txBody>
            <a:bodyPr rtlCol="0" anchor="ctr"/>
            <a:lstStyle/>
            <a:p>
              <a:pPr algn="ctr" defTabSz="685800">
                <a:defRPr/>
              </a:pPr>
              <a:endParaRPr lang="en-US" sz="900" kern="0" dirty="0">
                <a:solidFill>
                  <a:schemeClr val="bg1"/>
                </a:solidFill>
                <a:latin typeface="微软雅黑" panose="020B0503020204020204" pitchFamily="34" charset="-122"/>
                <a:ea typeface="微软雅黑" panose="020B0503020204020204" pitchFamily="34" charset="-122"/>
              </a:endParaRPr>
            </a:p>
          </p:txBody>
        </p:sp>
        <p:sp>
          <p:nvSpPr>
            <p:cNvPr id="30" name="Rectangle 29"/>
            <p:cNvSpPr/>
            <p:nvPr/>
          </p:nvSpPr>
          <p:spPr>
            <a:xfrm>
              <a:off x="3882072" y="2807507"/>
              <a:ext cx="3921839" cy="695745"/>
            </a:xfrm>
            <a:prstGeom prst="rect">
              <a:avLst/>
            </a:prstGeom>
          </p:spPr>
          <p:txBody>
            <a:bodyPr wrap="square">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多线程同时并行，不会出现排队的情况，速度快</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grpSp>
        <p:nvGrpSpPr>
          <p:cNvPr id="12" name="Group 5"/>
          <p:cNvGrpSpPr/>
          <p:nvPr/>
        </p:nvGrpSpPr>
        <p:grpSpPr>
          <a:xfrm>
            <a:off x="2384022" y="2757452"/>
            <a:ext cx="3348372" cy="1026431"/>
            <a:chOff x="3178696" y="3675468"/>
            <a:chExt cx="4464496" cy="1368152"/>
          </a:xfrm>
        </p:grpSpPr>
        <p:sp>
          <p:nvSpPr>
            <p:cNvPr id="16" name="矩形 30"/>
            <p:cNvSpPr/>
            <p:nvPr/>
          </p:nvSpPr>
          <p:spPr>
            <a:xfrm>
              <a:off x="3178696" y="3675468"/>
              <a:ext cx="4464496" cy="1368152"/>
            </a:xfrm>
            <a:prstGeom prst="rect">
              <a:avLst/>
            </a:prstGeom>
            <a:solidFill>
              <a:schemeClr val="accent3">
                <a:alpha val="70000"/>
              </a:schemeClr>
            </a:solidFill>
            <a:ln w="25400" cap="flat" cmpd="sng" algn="ctr">
              <a:solidFill>
                <a:sysClr val="window" lastClr="FFFFFF"/>
              </a:solidFill>
              <a:prstDash val="solid"/>
            </a:ln>
            <a:effectLst/>
          </p:spPr>
          <p:txBody>
            <a:bodyPr rtlCol="0" anchor="ctr"/>
            <a:lstStyle/>
            <a:p>
              <a:pPr algn="ctr" defTabSz="685800">
                <a:defRPr/>
              </a:pPr>
              <a:endParaRPr lang="en-US" sz="900" kern="0" dirty="0">
                <a:solidFill>
                  <a:schemeClr val="bg1"/>
                </a:solidFill>
                <a:latin typeface="微软雅黑" panose="020B0503020204020204" pitchFamily="34" charset="-122"/>
                <a:ea typeface="微软雅黑" panose="020B0503020204020204" pitchFamily="34" charset="-122"/>
              </a:endParaRPr>
            </a:p>
          </p:txBody>
        </p:sp>
        <p:sp>
          <p:nvSpPr>
            <p:cNvPr id="31" name="Rectangle 30"/>
            <p:cNvSpPr/>
            <p:nvPr/>
          </p:nvSpPr>
          <p:spPr>
            <a:xfrm>
              <a:off x="3450023" y="3939724"/>
              <a:ext cx="3921839" cy="408814"/>
            </a:xfrm>
            <a:prstGeom prst="rect">
              <a:avLst/>
            </a:prstGeom>
          </p:spPr>
          <p:txBody>
            <a:bodyPr wrap="square">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用空间换时间</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grpSp>
        <p:nvGrpSpPr>
          <p:cNvPr id="15" name="Group 6"/>
          <p:cNvGrpSpPr/>
          <p:nvPr/>
        </p:nvGrpSpPr>
        <p:grpSpPr>
          <a:xfrm>
            <a:off x="2714408" y="3621815"/>
            <a:ext cx="3342005" cy="1280160"/>
            <a:chOff x="3619211" y="4827596"/>
            <a:chExt cx="4456007" cy="1706353"/>
          </a:xfrm>
        </p:grpSpPr>
        <p:sp>
          <p:nvSpPr>
            <p:cNvPr id="19" name="矩形 33"/>
            <p:cNvSpPr/>
            <p:nvPr/>
          </p:nvSpPr>
          <p:spPr>
            <a:xfrm>
              <a:off x="3619211" y="4827596"/>
              <a:ext cx="4456007" cy="1706353"/>
            </a:xfrm>
            <a:prstGeom prst="rect">
              <a:avLst/>
            </a:prstGeom>
            <a:solidFill>
              <a:schemeClr val="accent4">
                <a:alpha val="60000"/>
              </a:schemeClr>
            </a:solidFill>
            <a:ln w="25400" cap="flat" cmpd="sng" algn="ctr">
              <a:solidFill>
                <a:sysClr val="window" lastClr="FFFFFF"/>
              </a:solidFill>
              <a:prstDash val="solid"/>
            </a:ln>
            <a:effectLst/>
          </p:spPr>
          <p:txBody>
            <a:bodyPr rtlCol="0" anchor="ctr"/>
            <a:lstStyle/>
            <a:p>
              <a:pPr algn="ctr" defTabSz="685800">
                <a:defRPr/>
              </a:pPr>
              <a:endParaRPr lang="en-US" sz="900" kern="0" dirty="0">
                <a:solidFill>
                  <a:schemeClr val="bg1"/>
                </a:solidFill>
                <a:latin typeface="微软雅黑" panose="020B0503020204020204" pitchFamily="34" charset="-122"/>
                <a:ea typeface="微软雅黑" panose="020B0503020204020204" pitchFamily="34" charset="-122"/>
              </a:endParaRPr>
            </a:p>
          </p:txBody>
        </p:sp>
        <p:sp>
          <p:nvSpPr>
            <p:cNvPr id="32" name="Rectangle 31"/>
            <p:cNvSpPr/>
            <p:nvPr/>
          </p:nvSpPr>
          <p:spPr>
            <a:xfrm>
              <a:off x="3881677" y="5200861"/>
              <a:ext cx="3921760" cy="1270454"/>
            </a:xfrm>
            <a:prstGeom prst="rect">
              <a:avLst/>
            </a:prstGeom>
          </p:spPr>
          <p:txBody>
            <a:bodyPr wrap="square">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 适用于每个线程需要自己独立的实例且该实例需要在多个方法中被使用，也即变量在线程间隔离而在方法或类间共享的场景</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sp>
        <p:nvSpPr>
          <p:cNvPr id="36" name="Rectangle 35"/>
          <p:cNvSpPr/>
          <p:nvPr/>
        </p:nvSpPr>
        <p:spPr>
          <a:xfrm>
            <a:off x="6260696" y="2671258"/>
            <a:ext cx="2729790" cy="2222500"/>
          </a:xfrm>
          <a:prstGeom prst="rect">
            <a:avLst/>
          </a:prstGeom>
        </p:spPr>
        <p:txBody>
          <a:bodyPr wrap="square" lIns="68580" tIns="34290" rIns="68580" bIns="34290">
            <a:spAutoFit/>
          </a:bodyPr>
          <a:lstStyle/>
          <a:p>
            <a:r>
              <a:rPr sz="1400" dirty="0">
                <a:solidFill>
                  <a:schemeClr val="tx1"/>
                </a:solidFill>
                <a:latin typeface="微软雅黑" panose="020B0503020204020204" pitchFamily="34" charset="-122"/>
                <a:ea typeface="微软雅黑" panose="020B0503020204020204" pitchFamily="34" charset="-122"/>
              </a:rPr>
              <a:t>ThreadLocal，</a:t>
            </a:r>
            <a:r>
              <a:rPr lang="zh-CN" sz="1400" dirty="0">
                <a:solidFill>
                  <a:schemeClr val="tx1"/>
                </a:solidFill>
                <a:latin typeface="微软雅黑" panose="020B0503020204020204" pitchFamily="34" charset="-122"/>
                <a:ea typeface="微软雅黑" panose="020B0503020204020204" pitchFamily="34" charset="-122"/>
              </a:rPr>
              <a:t>、</a:t>
            </a:r>
            <a:r>
              <a:rPr sz="1400" dirty="0">
                <a:solidFill>
                  <a:schemeClr val="tx1"/>
                </a:solidFill>
                <a:latin typeface="微软雅黑" panose="020B0503020204020204" pitchFamily="34" charset="-122"/>
                <a:ea typeface="微软雅黑" panose="020B0503020204020204" pitchFamily="34" charset="-122"/>
              </a:rPr>
              <a:t>它不是一个线程，而是线程的一个本地化对象。</a:t>
            </a:r>
            <a:endParaRPr sz="1400" dirty="0">
              <a:solidFill>
                <a:schemeClr val="tx1"/>
              </a:solidFill>
              <a:latin typeface="微软雅黑" panose="020B0503020204020204" pitchFamily="34" charset="-122"/>
              <a:ea typeface="微软雅黑" panose="020B0503020204020204" pitchFamily="34" charset="-122"/>
            </a:endParaRPr>
          </a:p>
          <a:p>
            <a:endParaRPr sz="1400" dirty="0">
              <a:solidFill>
                <a:schemeClr val="tx1"/>
              </a:solidFill>
              <a:latin typeface="微软雅黑" panose="020B0503020204020204" pitchFamily="34" charset="-122"/>
              <a:ea typeface="微软雅黑" panose="020B0503020204020204" pitchFamily="34" charset="-122"/>
            </a:endParaRPr>
          </a:p>
          <a:p>
            <a:r>
              <a:rPr sz="1400" dirty="0">
                <a:solidFill>
                  <a:schemeClr val="tx1"/>
                </a:solidFill>
                <a:latin typeface="微软雅黑" panose="020B0503020204020204" pitchFamily="34" charset="-122"/>
                <a:ea typeface="微软雅黑" panose="020B0503020204020204" pitchFamily="34" charset="-122"/>
              </a:rPr>
              <a:t>ThreadLocal维护变量时，ThreadLocal为每个使用该变量的线程分配一个独立的变量副本。</a:t>
            </a:r>
            <a:endParaRPr sz="1400" dirty="0">
              <a:solidFill>
                <a:schemeClr val="tx1"/>
              </a:solidFill>
              <a:latin typeface="微软雅黑" panose="020B0503020204020204" pitchFamily="34" charset="-122"/>
              <a:ea typeface="微软雅黑" panose="020B0503020204020204" pitchFamily="34" charset="-122"/>
            </a:endParaRPr>
          </a:p>
          <a:p>
            <a:endParaRPr sz="1400" dirty="0">
              <a:solidFill>
                <a:schemeClr val="tx1"/>
              </a:solidFill>
              <a:latin typeface="微软雅黑" panose="020B0503020204020204" pitchFamily="34" charset="-122"/>
              <a:ea typeface="微软雅黑" panose="020B0503020204020204" pitchFamily="34" charset="-122"/>
            </a:endParaRPr>
          </a:p>
          <a:p>
            <a:r>
              <a:rPr sz="1400" dirty="0">
                <a:solidFill>
                  <a:schemeClr val="tx1"/>
                </a:solidFill>
                <a:latin typeface="微软雅黑" panose="020B0503020204020204" pitchFamily="34" charset="-122"/>
                <a:ea typeface="微软雅黑" panose="020B0503020204020204" pitchFamily="34" charset="-122"/>
              </a:rPr>
              <a:t>所以每一个线程都可以独立地改变自己的副本，而不会影响其他线程所对应的副本。</a:t>
            </a:r>
            <a:endParaRPr sz="1400" dirty="0">
              <a:solidFill>
                <a:schemeClr val="tx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736090" y="441960"/>
            <a:ext cx="5721350" cy="368300"/>
          </a:xfrm>
          <a:prstGeom prst="rect">
            <a:avLst/>
          </a:prstGeom>
          <a:noFill/>
        </p:spPr>
        <p:txBody>
          <a:bodyPr wrap="square" rtlCol="0">
            <a:spAutoFit/>
          </a:bodyPr>
          <a:p>
            <a:r>
              <a:rPr lang="en-US" altLang="zh-CN"/>
              <a:t>ThreadLocal  </a:t>
            </a:r>
            <a:r>
              <a:rPr lang="zh-CN" altLang="en-US"/>
              <a:t>线程本地存储</a:t>
            </a:r>
            <a:endParaRPr lang="zh-CN" altLang="en-US"/>
          </a:p>
        </p:txBody>
      </p:sp>
      <p:sp>
        <p:nvSpPr>
          <p:cNvPr id="24" name="文本框 23"/>
          <p:cNvSpPr txBox="1"/>
          <p:nvPr/>
        </p:nvSpPr>
        <p:spPr>
          <a:xfrm>
            <a:off x="6310630" y="1892935"/>
            <a:ext cx="3606800" cy="368300"/>
          </a:xfrm>
          <a:prstGeom prst="rect">
            <a:avLst/>
          </a:prstGeom>
          <a:noFill/>
        </p:spPr>
        <p:txBody>
          <a:bodyPr wrap="square" rtlCol="0">
            <a:spAutoFit/>
          </a:bodyPr>
          <a:p>
            <a:r>
              <a:rPr lang="en-US" altLang="zh-CN"/>
              <a:t>java.lang.ThreadLocal</a:t>
            </a:r>
            <a:endParaRPr lang="en-US" altLang="zh-CN"/>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0-#ppt_w/2"/>
                                          </p:val>
                                        </p:tav>
                                        <p:tav tm="100000">
                                          <p:val>
                                            <p:strVal val="#ppt_x"/>
                                          </p:val>
                                        </p:tav>
                                      </p:tavLst>
                                    </p:anim>
                                    <p:anim calcmode="lin" valueType="num">
                                      <p:cBhvr additive="base">
                                        <p:cTn id="18" dur="500" fill="hold"/>
                                        <p:tgtEl>
                                          <p:spTgt spid="9"/>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0-#ppt_w/2"/>
                                          </p:val>
                                        </p:tav>
                                        <p:tav tm="100000">
                                          <p:val>
                                            <p:strVal val="#ppt_x"/>
                                          </p:val>
                                        </p:tav>
                                      </p:tavLst>
                                    </p:anim>
                                    <p:anim calcmode="lin" valueType="num">
                                      <p:cBhvr additive="base">
                                        <p:cTn id="23" dur="500" fill="hold"/>
                                        <p:tgtEl>
                                          <p:spTgt spid="4"/>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0-#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additive="base">
                                        <p:cTn id="32" dur="500" fill="hold"/>
                                        <p:tgtEl>
                                          <p:spTgt spid="5"/>
                                        </p:tgtEl>
                                        <p:attrNameLst>
                                          <p:attrName>ppt_x</p:attrName>
                                        </p:attrNameLst>
                                      </p:cBhvr>
                                      <p:tavLst>
                                        <p:tav tm="0">
                                          <p:val>
                                            <p:strVal val="0-#ppt_w/2"/>
                                          </p:val>
                                        </p:tav>
                                        <p:tav tm="100000">
                                          <p:val>
                                            <p:strVal val="#ppt_x"/>
                                          </p:val>
                                        </p:tav>
                                      </p:tavLst>
                                    </p:anim>
                                    <p:anim calcmode="lin" valueType="num">
                                      <p:cBhvr additive="base">
                                        <p:cTn id="33" dur="500" fill="hold"/>
                                        <p:tgtEl>
                                          <p:spTgt spid="5"/>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8" fill="hold" nodeType="after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0-#ppt_w/2"/>
                                          </p:val>
                                        </p:tav>
                                        <p:tav tm="100000">
                                          <p:val>
                                            <p:strVal val="#ppt_x"/>
                                          </p:val>
                                        </p:tav>
                                      </p:tavLst>
                                    </p:anim>
                                    <p:anim calcmode="lin" valueType="num">
                                      <p:cBhvr additive="base">
                                        <p:cTn id="38" dur="500" fill="hold"/>
                                        <p:tgtEl>
                                          <p:spTgt spid="15"/>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8" fill="hold" nodeType="after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additive="base">
                                        <p:cTn id="42" dur="500" fill="hold"/>
                                        <p:tgtEl>
                                          <p:spTgt spid="6"/>
                                        </p:tgtEl>
                                        <p:attrNameLst>
                                          <p:attrName>ppt_x</p:attrName>
                                        </p:attrNameLst>
                                      </p:cBhvr>
                                      <p:tavLst>
                                        <p:tav tm="0">
                                          <p:val>
                                            <p:strVal val="0-#ppt_w/2"/>
                                          </p:val>
                                        </p:tav>
                                        <p:tav tm="100000">
                                          <p:val>
                                            <p:strVal val="#ppt_x"/>
                                          </p:val>
                                        </p:tav>
                                      </p:tavLst>
                                    </p:anim>
                                    <p:anim calcmode="lin" valueType="num">
                                      <p:cBhvr additive="base">
                                        <p:cTn id="43" dur="500" fill="hold"/>
                                        <p:tgtEl>
                                          <p:spTgt spid="6"/>
                                        </p:tgtEl>
                                        <p:attrNameLst>
                                          <p:attrName>ppt_y</p:attrName>
                                        </p:attrNameLst>
                                      </p:cBhvr>
                                      <p:tavLst>
                                        <p:tav tm="0">
                                          <p:val>
                                            <p:strVal val="#ppt_y"/>
                                          </p:val>
                                        </p:tav>
                                        <p:tav tm="100000">
                                          <p:val>
                                            <p:strVal val="#ppt_y"/>
                                          </p:val>
                                        </p:tav>
                                      </p:tavLst>
                                    </p:anim>
                                  </p:childTnLst>
                                </p:cTn>
                              </p:par>
                            </p:childTnLst>
                          </p:cTn>
                        </p:par>
                        <p:par>
                          <p:cTn id="44" fill="hold">
                            <p:stCondLst>
                              <p:cond delay="4000"/>
                            </p:stCondLst>
                            <p:childTnLst>
                              <p:par>
                                <p:cTn id="45" presetID="10" presetClass="entr" presetSubtype="0" fill="hold" grpId="0" nodeType="after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fade">
                                      <p:cBhvr>
                                        <p:cTn id="4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902454" y="1407875"/>
            <a:ext cx="1987980" cy="1078271"/>
          </a:xfrm>
          <a:prstGeom prst="rect">
            <a:avLst/>
          </a:prstGeom>
        </p:spPr>
        <p:txBody>
          <a:bodyPr lIns="46796" tIns="46796" rIns="46796" bIns="46796" anchor="ctr"/>
          <a:lstStyle/>
          <a:p>
            <a:pPr algn="just">
              <a:lnSpc>
                <a:spcPct val="120000"/>
              </a:lnSpc>
              <a:spcBef>
                <a:spcPts val="600"/>
              </a:spcBef>
              <a:spcAft>
                <a:spcPts val="600"/>
              </a:spcAft>
              <a:defRPr/>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设置当前线程的线程局部变量的值；</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2746267" y="3488222"/>
            <a:ext cx="1987980" cy="1146663"/>
          </a:xfrm>
          <a:prstGeom prst="rect">
            <a:avLst/>
          </a:prstGeom>
        </p:spPr>
        <p:txBody>
          <a:bodyPr lIns="46796" tIns="46796" rIns="46796" bIns="46796" anchor="ctr"/>
          <a:lstStyle/>
          <a:p>
            <a:pPr algn="just">
              <a:lnSpc>
                <a:spcPct val="120000"/>
              </a:lnSpc>
              <a:spcBef>
                <a:spcPts val="600"/>
              </a:spcBef>
              <a:spcAft>
                <a:spcPts val="600"/>
              </a:spcAft>
              <a:defRPr/>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该方法返回当前线程所对应的线程局部变量；</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8" name="矩形 7"/>
          <p:cNvSpPr/>
          <p:nvPr/>
        </p:nvSpPr>
        <p:spPr>
          <a:xfrm>
            <a:off x="4518674" y="1407875"/>
            <a:ext cx="1987980" cy="1078271"/>
          </a:xfrm>
          <a:prstGeom prst="rect">
            <a:avLst/>
          </a:prstGeom>
        </p:spPr>
        <p:txBody>
          <a:bodyPr lIns="46796" tIns="46796" rIns="46796" bIns="46796" anchor="ctr"/>
          <a:lstStyle/>
          <a:p>
            <a:pPr algn="just">
              <a:lnSpc>
                <a:spcPct val="120000"/>
              </a:lnSpc>
              <a:spcBef>
                <a:spcPts val="600"/>
              </a:spcBef>
              <a:spcAft>
                <a:spcPts val="600"/>
              </a:spcAft>
              <a:defRPr/>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将当前线程局部变量的值删除</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0" name="矩形 9"/>
          <p:cNvSpPr/>
          <p:nvPr/>
        </p:nvSpPr>
        <p:spPr>
          <a:xfrm>
            <a:off x="6506595" y="3424722"/>
            <a:ext cx="1987980" cy="1146663"/>
          </a:xfrm>
          <a:prstGeom prst="rect">
            <a:avLst/>
          </a:prstGeom>
        </p:spPr>
        <p:txBody>
          <a:bodyPr lIns="46796" tIns="46796" rIns="46796" bIns="46796" anchor="ctr"/>
          <a:lstStyle/>
          <a:p>
            <a:pPr algn="just">
              <a:lnSpc>
                <a:spcPct val="120000"/>
              </a:lnSpc>
              <a:spcBef>
                <a:spcPts val="600"/>
              </a:spcBef>
              <a:spcAft>
                <a:spcPts val="600"/>
              </a:spcAft>
              <a:defRPr/>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 返回该线程局部变量的初始值</a:t>
            </a:r>
            <a:endPar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9" name="圆角矩形标注 8"/>
          <p:cNvSpPr/>
          <p:nvPr/>
        </p:nvSpPr>
        <p:spPr>
          <a:xfrm>
            <a:off x="6506845" y="2646045"/>
            <a:ext cx="1784350" cy="584835"/>
          </a:xfrm>
          <a:prstGeom prst="wedgeRoundRectCallout">
            <a:avLst>
              <a:gd name="adj1" fmla="val -20833"/>
              <a:gd name="adj2" fmla="val 101383"/>
              <a:gd name="adj3"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altLang="zh-CN" sz="1400" dirty="0">
                <a:solidFill>
                  <a:srgbClr val="FFFFFF"/>
                </a:solidFill>
                <a:latin typeface="+mn-ea"/>
              </a:rPr>
              <a:t>Object initialValue()</a:t>
            </a:r>
            <a:endParaRPr lang="en-US" altLang="zh-CN" sz="1400" dirty="0">
              <a:solidFill>
                <a:srgbClr val="FFFFFF"/>
              </a:solidFill>
              <a:latin typeface="+mn-ea"/>
            </a:endParaRPr>
          </a:p>
        </p:txBody>
      </p:sp>
      <p:sp>
        <p:nvSpPr>
          <p:cNvPr id="4" name="任意多边形 3"/>
          <p:cNvSpPr/>
          <p:nvPr/>
        </p:nvSpPr>
        <p:spPr>
          <a:xfrm>
            <a:off x="1135380" y="2351405"/>
            <a:ext cx="1610995" cy="879475"/>
          </a:xfrm>
          <a:custGeom>
            <a:avLst/>
            <a:gdLst>
              <a:gd name="connsiteX0" fmla="*/ 425985 w 1460502"/>
              <a:gd name="connsiteY0" fmla="*/ 0 h 725082"/>
              <a:gd name="connsiteX1" fmla="*/ 608543 w 1460502"/>
              <a:gd name="connsiteY1" fmla="*/ 246110 h 725082"/>
              <a:gd name="connsiteX2" fmla="*/ 1380672 w 1460502"/>
              <a:gd name="connsiteY2" fmla="*/ 246110 h 725082"/>
              <a:gd name="connsiteX3" fmla="*/ 1460502 w 1460502"/>
              <a:gd name="connsiteY3" fmla="*/ 325940 h 725082"/>
              <a:gd name="connsiteX4" fmla="*/ 1460502 w 1460502"/>
              <a:gd name="connsiteY4" fmla="*/ 445682 h 725082"/>
              <a:gd name="connsiteX5" fmla="*/ 1460502 w 1460502"/>
              <a:gd name="connsiteY5" fmla="*/ 645252 h 725082"/>
              <a:gd name="connsiteX6" fmla="*/ 1380672 w 1460502"/>
              <a:gd name="connsiteY6" fmla="*/ 725082 h 725082"/>
              <a:gd name="connsiteX7" fmla="*/ 608543 w 1460502"/>
              <a:gd name="connsiteY7" fmla="*/ 725082 h 725082"/>
              <a:gd name="connsiteX8" fmla="*/ 243417 w 1460502"/>
              <a:gd name="connsiteY8" fmla="*/ 725082 h 725082"/>
              <a:gd name="connsiteX9" fmla="*/ 79830 w 1460502"/>
              <a:gd name="connsiteY9" fmla="*/ 725082 h 725082"/>
              <a:gd name="connsiteX10" fmla="*/ 0 w 1460502"/>
              <a:gd name="connsiteY10" fmla="*/ 645252 h 725082"/>
              <a:gd name="connsiteX11" fmla="*/ 0 w 1460502"/>
              <a:gd name="connsiteY11" fmla="*/ 445682 h 725082"/>
              <a:gd name="connsiteX12" fmla="*/ 0 w 1460502"/>
              <a:gd name="connsiteY12" fmla="*/ 325940 h 725082"/>
              <a:gd name="connsiteX13" fmla="*/ 79830 w 1460502"/>
              <a:gd name="connsiteY13" fmla="*/ 246110 h 725082"/>
              <a:gd name="connsiteX14" fmla="*/ 243417 w 1460502"/>
              <a:gd name="connsiteY14" fmla="*/ 246110 h 72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60502" h="725082">
                <a:moveTo>
                  <a:pt x="425985" y="0"/>
                </a:moveTo>
                <a:lnTo>
                  <a:pt x="608543" y="246110"/>
                </a:lnTo>
                <a:lnTo>
                  <a:pt x="1380672" y="246110"/>
                </a:lnTo>
                <a:cubicBezTo>
                  <a:pt x="1424761" y="246110"/>
                  <a:pt x="1460502" y="281851"/>
                  <a:pt x="1460502" y="325940"/>
                </a:cubicBezTo>
                <a:lnTo>
                  <a:pt x="1460502" y="445682"/>
                </a:lnTo>
                <a:lnTo>
                  <a:pt x="1460502" y="645252"/>
                </a:lnTo>
                <a:cubicBezTo>
                  <a:pt x="1460502" y="689341"/>
                  <a:pt x="1424761" y="725082"/>
                  <a:pt x="1380672" y="725082"/>
                </a:cubicBezTo>
                <a:lnTo>
                  <a:pt x="608543" y="725082"/>
                </a:lnTo>
                <a:lnTo>
                  <a:pt x="243417" y="725082"/>
                </a:lnTo>
                <a:lnTo>
                  <a:pt x="79830" y="725082"/>
                </a:lnTo>
                <a:cubicBezTo>
                  <a:pt x="35741" y="725082"/>
                  <a:pt x="0" y="689341"/>
                  <a:pt x="0" y="645252"/>
                </a:cubicBezTo>
                <a:lnTo>
                  <a:pt x="0" y="445682"/>
                </a:lnTo>
                <a:lnTo>
                  <a:pt x="0" y="325940"/>
                </a:lnTo>
                <a:cubicBezTo>
                  <a:pt x="0" y="281851"/>
                  <a:pt x="35741" y="246110"/>
                  <a:pt x="79830" y="246110"/>
                </a:cubicBezTo>
                <a:lnTo>
                  <a:pt x="243417" y="24611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tIns="288000" anchor="ctr"/>
          <a:lstStyle/>
          <a:p>
            <a:pPr algn="r">
              <a:defRPr/>
            </a:pPr>
            <a:r>
              <a:rPr lang="en-US" altLang="zh-CN" sz="1400" dirty="0">
                <a:solidFill>
                  <a:srgbClr val="FFFFFF"/>
                </a:solidFill>
                <a:latin typeface="+mn-ea"/>
              </a:rPr>
              <a:t>void set()</a:t>
            </a:r>
            <a:endParaRPr lang="en-US" altLang="zh-CN" sz="1400" dirty="0">
              <a:solidFill>
                <a:srgbClr val="FFFFFF"/>
              </a:solidFill>
              <a:latin typeface="+mn-ea"/>
            </a:endParaRPr>
          </a:p>
        </p:txBody>
      </p:sp>
      <p:sp>
        <p:nvSpPr>
          <p:cNvPr id="3" name="圆角矩形标注 2"/>
          <p:cNvSpPr/>
          <p:nvPr/>
        </p:nvSpPr>
        <p:spPr>
          <a:xfrm>
            <a:off x="2920365" y="2645410"/>
            <a:ext cx="1610995" cy="585470"/>
          </a:xfrm>
          <a:prstGeom prst="wedgeRoundRectCallout">
            <a:avLst>
              <a:gd name="adj1" fmla="val -20833"/>
              <a:gd name="adj2" fmla="val 101383"/>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altLang="zh-CN" sz="1400" dirty="0">
                <a:solidFill>
                  <a:srgbClr val="FFFFFF"/>
                </a:solidFill>
                <a:latin typeface="+mn-ea"/>
              </a:rPr>
              <a:t>void get()</a:t>
            </a:r>
            <a:endParaRPr lang="en-US" altLang="zh-CN" sz="1400" dirty="0">
              <a:solidFill>
                <a:srgbClr val="FFFFFF"/>
              </a:solidFill>
              <a:latin typeface="+mn-ea"/>
            </a:endParaRPr>
          </a:p>
        </p:txBody>
      </p:sp>
      <p:sp>
        <p:nvSpPr>
          <p:cNvPr id="5" name="任意多边形 4"/>
          <p:cNvSpPr/>
          <p:nvPr/>
        </p:nvSpPr>
        <p:spPr>
          <a:xfrm>
            <a:off x="4705350" y="2352040"/>
            <a:ext cx="1627505" cy="878840"/>
          </a:xfrm>
          <a:custGeom>
            <a:avLst/>
            <a:gdLst>
              <a:gd name="connsiteX0" fmla="*/ 425985 w 1460502"/>
              <a:gd name="connsiteY0" fmla="*/ 0 h 725082"/>
              <a:gd name="connsiteX1" fmla="*/ 608543 w 1460502"/>
              <a:gd name="connsiteY1" fmla="*/ 246110 h 725082"/>
              <a:gd name="connsiteX2" fmla="*/ 1380672 w 1460502"/>
              <a:gd name="connsiteY2" fmla="*/ 246110 h 725082"/>
              <a:gd name="connsiteX3" fmla="*/ 1460502 w 1460502"/>
              <a:gd name="connsiteY3" fmla="*/ 325940 h 725082"/>
              <a:gd name="connsiteX4" fmla="*/ 1460502 w 1460502"/>
              <a:gd name="connsiteY4" fmla="*/ 445682 h 725082"/>
              <a:gd name="connsiteX5" fmla="*/ 1460502 w 1460502"/>
              <a:gd name="connsiteY5" fmla="*/ 645252 h 725082"/>
              <a:gd name="connsiteX6" fmla="*/ 1380672 w 1460502"/>
              <a:gd name="connsiteY6" fmla="*/ 725082 h 725082"/>
              <a:gd name="connsiteX7" fmla="*/ 608543 w 1460502"/>
              <a:gd name="connsiteY7" fmla="*/ 725082 h 725082"/>
              <a:gd name="connsiteX8" fmla="*/ 243417 w 1460502"/>
              <a:gd name="connsiteY8" fmla="*/ 725082 h 725082"/>
              <a:gd name="connsiteX9" fmla="*/ 79830 w 1460502"/>
              <a:gd name="connsiteY9" fmla="*/ 725082 h 725082"/>
              <a:gd name="connsiteX10" fmla="*/ 0 w 1460502"/>
              <a:gd name="connsiteY10" fmla="*/ 645252 h 725082"/>
              <a:gd name="connsiteX11" fmla="*/ 0 w 1460502"/>
              <a:gd name="connsiteY11" fmla="*/ 445682 h 725082"/>
              <a:gd name="connsiteX12" fmla="*/ 0 w 1460502"/>
              <a:gd name="connsiteY12" fmla="*/ 325940 h 725082"/>
              <a:gd name="connsiteX13" fmla="*/ 79830 w 1460502"/>
              <a:gd name="connsiteY13" fmla="*/ 246110 h 725082"/>
              <a:gd name="connsiteX14" fmla="*/ 243417 w 1460502"/>
              <a:gd name="connsiteY14" fmla="*/ 246110 h 72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60502" h="725082">
                <a:moveTo>
                  <a:pt x="425985" y="0"/>
                </a:moveTo>
                <a:lnTo>
                  <a:pt x="608543" y="246110"/>
                </a:lnTo>
                <a:lnTo>
                  <a:pt x="1380672" y="246110"/>
                </a:lnTo>
                <a:cubicBezTo>
                  <a:pt x="1424761" y="246110"/>
                  <a:pt x="1460502" y="281851"/>
                  <a:pt x="1460502" y="325940"/>
                </a:cubicBezTo>
                <a:lnTo>
                  <a:pt x="1460502" y="445682"/>
                </a:lnTo>
                <a:lnTo>
                  <a:pt x="1460502" y="645252"/>
                </a:lnTo>
                <a:cubicBezTo>
                  <a:pt x="1460502" y="689341"/>
                  <a:pt x="1424761" y="725082"/>
                  <a:pt x="1380672" y="725082"/>
                </a:cubicBezTo>
                <a:lnTo>
                  <a:pt x="608543" y="725082"/>
                </a:lnTo>
                <a:lnTo>
                  <a:pt x="243417" y="725082"/>
                </a:lnTo>
                <a:lnTo>
                  <a:pt x="79830" y="725082"/>
                </a:lnTo>
                <a:cubicBezTo>
                  <a:pt x="35741" y="725082"/>
                  <a:pt x="0" y="689341"/>
                  <a:pt x="0" y="645252"/>
                </a:cubicBezTo>
                <a:lnTo>
                  <a:pt x="0" y="445682"/>
                </a:lnTo>
                <a:lnTo>
                  <a:pt x="0" y="325940"/>
                </a:lnTo>
                <a:cubicBezTo>
                  <a:pt x="0" y="281851"/>
                  <a:pt x="35741" y="246110"/>
                  <a:pt x="79830" y="246110"/>
                </a:cubicBezTo>
                <a:lnTo>
                  <a:pt x="243417" y="24611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288000" anchor="ctr"/>
          <a:lstStyle/>
          <a:p>
            <a:pPr algn="r">
              <a:defRPr/>
            </a:pPr>
            <a:r>
              <a:rPr lang="en-US" altLang="zh-CN" sz="1400" dirty="0">
                <a:solidFill>
                  <a:srgbClr val="FFFFFF"/>
                </a:solidFill>
                <a:latin typeface="+mn-ea"/>
              </a:rPr>
              <a:t>void remove()</a:t>
            </a:r>
            <a:endParaRPr lang="en-US" altLang="zh-CN" sz="1400" dirty="0">
              <a:solidFill>
                <a:srgbClr val="FFFFFF"/>
              </a:solidFill>
              <a:latin typeface="+mn-ea"/>
            </a:endParaRPr>
          </a:p>
        </p:txBody>
      </p:sp>
      <p:sp>
        <p:nvSpPr>
          <p:cNvPr id="15" name="文本框 14"/>
          <p:cNvSpPr txBox="1"/>
          <p:nvPr/>
        </p:nvSpPr>
        <p:spPr>
          <a:xfrm>
            <a:off x="1619250" y="708660"/>
            <a:ext cx="5276850" cy="368300"/>
          </a:xfrm>
          <a:prstGeom prst="rect">
            <a:avLst/>
          </a:prstGeom>
          <a:noFill/>
        </p:spPr>
        <p:txBody>
          <a:bodyPr wrap="square" rtlCol="0">
            <a:spAutoFit/>
          </a:bodyPr>
          <a:p>
            <a:r>
              <a:rPr lang="en-US" altLang="zh-CN"/>
              <a:t>ThreadLocal</a:t>
            </a:r>
            <a:r>
              <a:rPr lang="zh-CN" altLang="en-US"/>
              <a:t>的</a:t>
            </a:r>
            <a:r>
              <a:rPr lang="en-US" altLang="zh-CN"/>
              <a:t>Method</a:t>
            </a:r>
            <a:endParaRPr lang="en-US" altLang="zh-CN"/>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500"/>
                                        <p:tgtEl>
                                          <p:spTgt spid="7"/>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up)">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1"/>
          <a:stretch>
            <a:fillRect/>
          </a:stretch>
        </p:blipFill>
        <p:spPr>
          <a:xfrm>
            <a:off x="127000" y="2375535"/>
            <a:ext cx="4254500" cy="393700"/>
          </a:xfrm>
          <a:prstGeom prst="rect">
            <a:avLst/>
          </a:prstGeom>
        </p:spPr>
      </p:pic>
      <p:pic>
        <p:nvPicPr>
          <p:cNvPr id="16" name="图片 15"/>
          <p:cNvPicPr>
            <a:picLocks noChangeAspect="1"/>
          </p:cNvPicPr>
          <p:nvPr/>
        </p:nvPicPr>
        <p:blipFill>
          <a:blip r:embed="rId2"/>
          <a:stretch>
            <a:fillRect/>
          </a:stretch>
        </p:blipFill>
        <p:spPr>
          <a:xfrm>
            <a:off x="723900" y="251460"/>
            <a:ext cx="4038600" cy="1733550"/>
          </a:xfrm>
          <a:prstGeom prst="rect">
            <a:avLst/>
          </a:prstGeom>
        </p:spPr>
      </p:pic>
      <p:pic>
        <p:nvPicPr>
          <p:cNvPr id="17" name="图片 16"/>
          <p:cNvPicPr>
            <a:picLocks noChangeAspect="1"/>
          </p:cNvPicPr>
          <p:nvPr/>
        </p:nvPicPr>
        <p:blipFill>
          <a:blip r:embed="rId3"/>
          <a:stretch>
            <a:fillRect/>
          </a:stretch>
        </p:blipFill>
        <p:spPr>
          <a:xfrm>
            <a:off x="4848225" y="175260"/>
            <a:ext cx="4006850" cy="1885950"/>
          </a:xfrm>
          <a:prstGeom prst="rect">
            <a:avLst/>
          </a:prstGeom>
        </p:spPr>
      </p:pic>
      <p:pic>
        <p:nvPicPr>
          <p:cNvPr id="27" name="图片 26"/>
          <p:cNvPicPr>
            <a:picLocks noChangeAspect="1"/>
          </p:cNvPicPr>
          <p:nvPr/>
        </p:nvPicPr>
        <p:blipFill>
          <a:blip r:embed="rId4"/>
          <a:stretch>
            <a:fillRect/>
          </a:stretch>
        </p:blipFill>
        <p:spPr>
          <a:xfrm>
            <a:off x="2366645" y="2971800"/>
            <a:ext cx="6633845" cy="520065"/>
          </a:xfrm>
          <a:prstGeom prst="rect">
            <a:avLst/>
          </a:prstGeom>
        </p:spPr>
      </p:pic>
      <p:pic>
        <p:nvPicPr>
          <p:cNvPr id="28" name="图片 27"/>
          <p:cNvPicPr>
            <a:picLocks noChangeAspect="1"/>
          </p:cNvPicPr>
          <p:nvPr/>
        </p:nvPicPr>
        <p:blipFill>
          <a:blip r:embed="rId5"/>
          <a:stretch>
            <a:fillRect/>
          </a:stretch>
        </p:blipFill>
        <p:spPr>
          <a:xfrm>
            <a:off x="3994785" y="4401820"/>
            <a:ext cx="4955540" cy="431165"/>
          </a:xfrm>
          <a:prstGeom prst="rect">
            <a:avLst/>
          </a:prstGeom>
        </p:spPr>
      </p:pic>
      <p:pic>
        <p:nvPicPr>
          <p:cNvPr id="29" name="图片 28"/>
          <p:cNvPicPr>
            <a:picLocks noChangeAspect="1"/>
          </p:cNvPicPr>
          <p:nvPr/>
        </p:nvPicPr>
        <p:blipFill>
          <a:blip r:embed="rId6"/>
          <a:stretch>
            <a:fillRect/>
          </a:stretch>
        </p:blipFill>
        <p:spPr>
          <a:xfrm>
            <a:off x="123825" y="3851910"/>
            <a:ext cx="5238750" cy="354965"/>
          </a:xfrm>
          <a:prstGeom prst="rect">
            <a:avLst/>
          </a:prstGeom>
        </p:spPr>
      </p:pic>
      <p:sp>
        <p:nvSpPr>
          <p:cNvPr id="2" name="文本框 1"/>
          <p:cNvSpPr txBox="1"/>
          <p:nvPr/>
        </p:nvSpPr>
        <p:spPr>
          <a:xfrm>
            <a:off x="4699000" y="2385695"/>
            <a:ext cx="3595370" cy="337185"/>
          </a:xfrm>
          <a:prstGeom prst="rect">
            <a:avLst/>
          </a:prstGeom>
          <a:noFill/>
        </p:spPr>
        <p:txBody>
          <a:bodyPr wrap="square" rtlCol="0">
            <a:spAutoFit/>
          </a:bodyPr>
          <a:p>
            <a:r>
              <a:rPr lang="zh-CN" altLang="en-US" sz="1600"/>
              <a:t>没有使用</a:t>
            </a:r>
            <a:r>
              <a:rPr lang="en-US" altLang="zh-CN" sz="1600"/>
              <a:t>ThreadLocal</a:t>
            </a:r>
            <a:r>
              <a:rPr lang="zh-CN" altLang="en-US" sz="1600"/>
              <a:t>封装的</a:t>
            </a:r>
            <a:r>
              <a:rPr lang="en-US" altLang="zh-CN" sz="1600"/>
              <a:t>List</a:t>
            </a:r>
            <a:r>
              <a:rPr lang="zh-CN" altLang="en-US" sz="1600"/>
              <a:t>的结果：</a:t>
            </a:r>
            <a:endParaRPr lang="zh-CN" altLang="en-US" sz="1600"/>
          </a:p>
        </p:txBody>
      </p:sp>
      <p:sp>
        <p:nvSpPr>
          <p:cNvPr id="3" name="文本框 2"/>
          <p:cNvSpPr txBox="1"/>
          <p:nvPr/>
        </p:nvSpPr>
        <p:spPr>
          <a:xfrm>
            <a:off x="309245" y="4448810"/>
            <a:ext cx="3595370" cy="337185"/>
          </a:xfrm>
          <a:prstGeom prst="rect">
            <a:avLst/>
          </a:prstGeom>
          <a:noFill/>
        </p:spPr>
        <p:txBody>
          <a:bodyPr wrap="square" rtlCol="0">
            <a:spAutoFit/>
          </a:bodyPr>
          <a:p>
            <a:r>
              <a:rPr lang="zh-CN" altLang="en-US" sz="1600"/>
              <a:t>使用了</a:t>
            </a:r>
            <a:r>
              <a:rPr lang="en-US" altLang="zh-CN" sz="1600"/>
              <a:t>ThreadLocal</a:t>
            </a:r>
            <a:r>
              <a:rPr lang="zh-CN" altLang="en-US" sz="1600"/>
              <a:t>封装</a:t>
            </a:r>
            <a:r>
              <a:rPr lang="en-US" altLang="zh-CN" sz="1600"/>
              <a:t>List</a:t>
            </a:r>
            <a:r>
              <a:rPr lang="zh-CN" altLang="en-US" sz="1600"/>
              <a:t>的结果：</a:t>
            </a:r>
            <a:endParaRPr lang="zh-CN" altLang="en-US" sz="1600"/>
          </a:p>
        </p:txBody>
      </p:sp>
    </p:spTree>
  </p:cSld>
  <p:clrMapOvr>
    <a:masterClrMapping/>
  </p:clrMapOvr>
  <p:transition spd="slow">
    <p:comb/>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6251575" y="3119120"/>
            <a:ext cx="2413000" cy="1796415"/>
          </a:xfrm>
          <a:prstGeom prst="rect">
            <a:avLst/>
          </a:prstGeom>
        </p:spPr>
      </p:pic>
      <p:pic>
        <p:nvPicPr>
          <p:cNvPr id="4" name="图片 3"/>
          <p:cNvPicPr>
            <a:picLocks noChangeAspect="1"/>
          </p:cNvPicPr>
          <p:nvPr/>
        </p:nvPicPr>
        <p:blipFill>
          <a:blip r:embed="rId2"/>
          <a:stretch>
            <a:fillRect/>
          </a:stretch>
        </p:blipFill>
        <p:spPr>
          <a:xfrm>
            <a:off x="1228725" y="121920"/>
            <a:ext cx="4845050" cy="2997200"/>
          </a:xfrm>
          <a:prstGeom prst="rect">
            <a:avLst/>
          </a:prstGeom>
        </p:spPr>
      </p:pic>
      <p:sp>
        <p:nvSpPr>
          <p:cNvPr id="5" name="文本框 4"/>
          <p:cNvSpPr txBox="1"/>
          <p:nvPr/>
        </p:nvSpPr>
        <p:spPr>
          <a:xfrm>
            <a:off x="1371600" y="3375660"/>
            <a:ext cx="4133850" cy="1198880"/>
          </a:xfrm>
          <a:prstGeom prst="rect">
            <a:avLst/>
          </a:prstGeom>
          <a:noFill/>
        </p:spPr>
        <p:txBody>
          <a:bodyPr wrap="square" rtlCol="0">
            <a:spAutoFit/>
          </a:bodyPr>
          <a:p>
            <a:r>
              <a:rPr lang="zh-CN" altLang="en-US"/>
              <a:t>和我们的原来的想法产生了分歧，两个人同时进入并且吃饭</a:t>
            </a:r>
            <a:endParaRPr lang="zh-CN" altLang="en-US"/>
          </a:p>
          <a:p>
            <a:endParaRPr lang="zh-CN" altLang="en-US"/>
          </a:p>
          <a:p>
            <a:r>
              <a:rPr lang="zh-CN" altLang="en-US"/>
              <a:t>可能的解决方法：</a:t>
            </a:r>
            <a:r>
              <a:rPr lang="en-US" altLang="zh-CN"/>
              <a:t>Synchronized</a:t>
            </a:r>
            <a:endParaRPr lang="en-US" altLang="zh-CN"/>
          </a:p>
        </p:txBody>
      </p:sp>
      <p:sp>
        <p:nvSpPr>
          <p:cNvPr id="6" name="文本框 5"/>
          <p:cNvSpPr txBox="1"/>
          <p:nvPr/>
        </p:nvSpPr>
        <p:spPr>
          <a:xfrm>
            <a:off x="6569075" y="328295"/>
            <a:ext cx="2095500" cy="2584450"/>
          </a:xfrm>
          <a:prstGeom prst="rect">
            <a:avLst/>
          </a:prstGeom>
          <a:noFill/>
        </p:spPr>
        <p:txBody>
          <a:bodyPr wrap="square" rtlCol="0">
            <a:spAutoFit/>
          </a:bodyPr>
          <a:p>
            <a:r>
              <a:rPr lang="zh-CN" altLang="en-US"/>
              <a:t>高并发下的另一个问题 </a:t>
            </a:r>
            <a:r>
              <a:rPr lang="en-US" altLang="zh-CN"/>
              <a:t>CAS</a:t>
            </a:r>
            <a:r>
              <a:rPr lang="zh-CN" altLang="en-US"/>
              <a:t>（</a:t>
            </a:r>
            <a:r>
              <a:rPr lang="en-US" altLang="zh-CN"/>
              <a:t>compare and set</a:t>
            </a:r>
            <a:r>
              <a:rPr lang="zh-CN" altLang="en-US"/>
              <a:t>）</a:t>
            </a:r>
            <a:r>
              <a:rPr lang="en-US" altLang="zh-CN"/>
              <a:t>,</a:t>
            </a:r>
            <a:r>
              <a:rPr lang="zh-CN" altLang="en-US"/>
              <a:t>我们期望用一个</a:t>
            </a:r>
            <a:r>
              <a:rPr lang="en-US" altLang="zh-CN"/>
              <a:t>Boolean</a:t>
            </a:r>
            <a:r>
              <a:rPr lang="zh-CN" altLang="en-US"/>
              <a:t>值来标识状态，如</a:t>
            </a:r>
            <a:endParaRPr lang="zh-CN" altLang="en-US"/>
          </a:p>
          <a:p>
            <a:r>
              <a:rPr lang="en-US" altLang="zh-CN"/>
              <a:t>if(canEat){</a:t>
            </a:r>
            <a:endParaRPr lang="en-US" altLang="zh-CN"/>
          </a:p>
          <a:p>
            <a:r>
              <a:rPr lang="en-US" altLang="zh-CN"/>
              <a:t>canEat = fasle;</a:t>
            </a:r>
            <a:endParaRPr lang="en-US" altLang="zh-CN"/>
          </a:p>
          <a:p>
            <a:r>
              <a:rPr lang="en-US" altLang="zh-CN"/>
              <a:t>}</a:t>
            </a:r>
            <a:endParaRPr lang="en-US" altLang="zh-CN"/>
          </a:p>
        </p:txBody>
      </p:sp>
    </p:spTree>
  </p:cSld>
  <p:clrMapOvr>
    <a:masterClrMapping/>
  </p:clrMapOvr>
  <p:transition spd="slow">
    <p:comb/>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52705" y="2276475"/>
            <a:ext cx="9249410" cy="2291080"/>
          </a:xfrm>
          <a:prstGeom prst="rect">
            <a:avLst/>
          </a:prstGeom>
        </p:spPr>
      </p:pic>
      <p:pic>
        <p:nvPicPr>
          <p:cNvPr id="7" name="图片 6"/>
          <p:cNvPicPr>
            <a:picLocks noChangeAspect="1"/>
          </p:cNvPicPr>
          <p:nvPr/>
        </p:nvPicPr>
        <p:blipFill>
          <a:blip r:embed="rId2"/>
          <a:stretch>
            <a:fillRect/>
          </a:stretch>
        </p:blipFill>
        <p:spPr>
          <a:xfrm>
            <a:off x="-52705" y="1075055"/>
            <a:ext cx="5676265" cy="673100"/>
          </a:xfrm>
          <a:prstGeom prst="rect">
            <a:avLst/>
          </a:prstGeom>
        </p:spPr>
      </p:pic>
      <p:sp>
        <p:nvSpPr>
          <p:cNvPr id="8" name="矩形 7"/>
          <p:cNvSpPr/>
          <p:nvPr/>
        </p:nvSpPr>
        <p:spPr>
          <a:xfrm>
            <a:off x="1280795" y="1179195"/>
            <a:ext cx="1134745" cy="325120"/>
          </a:xfrm>
          <a:prstGeom prst="rect">
            <a:avLst/>
          </a:prstGeom>
          <a:noFill/>
          <a:ln>
            <a:solidFill>
              <a:srgbClr val="FF0000"/>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spd="slow">
    <p:comb/>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hape 726"/>
          <p:cNvSpPr/>
          <p:nvPr/>
        </p:nvSpPr>
        <p:spPr>
          <a:xfrm>
            <a:off x="5167368" y="2915355"/>
            <a:ext cx="969134" cy="969491"/>
          </a:xfrm>
          <a:custGeom>
            <a:avLst/>
            <a:gdLst/>
            <a:ahLst/>
            <a:cxnLst>
              <a:cxn ang="0">
                <a:pos x="wd2" y="hd2"/>
              </a:cxn>
              <a:cxn ang="5400000">
                <a:pos x="wd2" y="hd2"/>
              </a:cxn>
              <a:cxn ang="10800000">
                <a:pos x="wd2" y="hd2"/>
              </a:cxn>
              <a:cxn ang="16200000">
                <a:pos x="wd2" y="hd2"/>
              </a:cxn>
            </a:cxnLst>
            <a:rect l="0" t="0" r="r" b="b"/>
            <a:pathLst>
              <a:path w="21600" h="21600" extrusionOk="0">
                <a:moveTo>
                  <a:pt x="5499" y="10800"/>
                </a:moveTo>
                <a:cubicBezTo>
                  <a:pt x="5499" y="7872"/>
                  <a:pt x="7872" y="5500"/>
                  <a:pt x="10800" y="5500"/>
                </a:cubicBezTo>
                <a:cubicBezTo>
                  <a:pt x="13728" y="5500"/>
                  <a:pt x="16101" y="7872"/>
                  <a:pt x="16101" y="10800"/>
                </a:cubicBezTo>
                <a:cubicBezTo>
                  <a:pt x="16101" y="13728"/>
                  <a:pt x="13728" y="16101"/>
                  <a:pt x="10800" y="16101"/>
                </a:cubicBezTo>
                <a:cubicBezTo>
                  <a:pt x="7872" y="16101"/>
                  <a:pt x="5499" y="13728"/>
                  <a:pt x="5499" y="10800"/>
                </a:cubicBezTo>
                <a:close/>
                <a:moveTo>
                  <a:pt x="0" y="9882"/>
                </a:moveTo>
                <a:lnTo>
                  <a:pt x="0" y="11719"/>
                </a:lnTo>
                <a:cubicBezTo>
                  <a:pt x="0" y="12204"/>
                  <a:pt x="397" y="12601"/>
                  <a:pt x="882" y="12601"/>
                </a:cubicBezTo>
                <a:lnTo>
                  <a:pt x="1963" y="12601"/>
                </a:lnTo>
                <a:cubicBezTo>
                  <a:pt x="2448" y="12601"/>
                  <a:pt x="2965" y="12978"/>
                  <a:pt x="3113" y="13439"/>
                </a:cubicBezTo>
                <a:lnTo>
                  <a:pt x="3495" y="14371"/>
                </a:lnTo>
                <a:cubicBezTo>
                  <a:pt x="3719" y="14800"/>
                  <a:pt x="3621" y="15433"/>
                  <a:pt x="3279" y="15776"/>
                </a:cubicBezTo>
                <a:lnTo>
                  <a:pt x="2514" y="16541"/>
                </a:lnTo>
                <a:cubicBezTo>
                  <a:pt x="2170" y="16884"/>
                  <a:pt x="2170" y="17444"/>
                  <a:pt x="2514" y="17787"/>
                </a:cubicBezTo>
                <a:lnTo>
                  <a:pt x="3812" y="19087"/>
                </a:lnTo>
                <a:cubicBezTo>
                  <a:pt x="4156" y="19430"/>
                  <a:pt x="4716" y="19430"/>
                  <a:pt x="5059" y="19087"/>
                </a:cubicBezTo>
                <a:lnTo>
                  <a:pt x="5824" y="18321"/>
                </a:lnTo>
                <a:cubicBezTo>
                  <a:pt x="6167" y="17979"/>
                  <a:pt x="6800" y="17882"/>
                  <a:pt x="7230" y="18105"/>
                </a:cubicBezTo>
                <a:lnTo>
                  <a:pt x="8160" y="18487"/>
                </a:lnTo>
                <a:cubicBezTo>
                  <a:pt x="8622" y="18635"/>
                  <a:pt x="9001" y="19152"/>
                  <a:pt x="9001" y="19637"/>
                </a:cubicBezTo>
                <a:lnTo>
                  <a:pt x="9001" y="20718"/>
                </a:lnTo>
                <a:cubicBezTo>
                  <a:pt x="9001" y="21203"/>
                  <a:pt x="9398" y="21600"/>
                  <a:pt x="9882" y="21600"/>
                </a:cubicBezTo>
                <a:lnTo>
                  <a:pt x="11718" y="21600"/>
                </a:lnTo>
                <a:cubicBezTo>
                  <a:pt x="12204" y="21600"/>
                  <a:pt x="12601" y="21203"/>
                  <a:pt x="12601" y="20718"/>
                </a:cubicBezTo>
                <a:lnTo>
                  <a:pt x="12601" y="19637"/>
                </a:lnTo>
                <a:cubicBezTo>
                  <a:pt x="12601" y="19152"/>
                  <a:pt x="12978" y="18635"/>
                  <a:pt x="13440" y="18487"/>
                </a:cubicBezTo>
                <a:lnTo>
                  <a:pt x="14370" y="18105"/>
                </a:lnTo>
                <a:cubicBezTo>
                  <a:pt x="14800" y="17882"/>
                  <a:pt x="15433" y="17979"/>
                  <a:pt x="15775" y="18321"/>
                </a:cubicBezTo>
                <a:lnTo>
                  <a:pt x="16541" y="19087"/>
                </a:lnTo>
                <a:cubicBezTo>
                  <a:pt x="16884" y="19430"/>
                  <a:pt x="17444" y="19430"/>
                  <a:pt x="17788" y="19087"/>
                </a:cubicBezTo>
                <a:lnTo>
                  <a:pt x="19087" y="17787"/>
                </a:lnTo>
                <a:cubicBezTo>
                  <a:pt x="19430" y="17444"/>
                  <a:pt x="19430" y="16884"/>
                  <a:pt x="19087" y="16541"/>
                </a:cubicBezTo>
                <a:lnTo>
                  <a:pt x="18321" y="15776"/>
                </a:lnTo>
                <a:cubicBezTo>
                  <a:pt x="17979" y="15433"/>
                  <a:pt x="17882" y="14801"/>
                  <a:pt x="18105" y="14371"/>
                </a:cubicBezTo>
                <a:lnTo>
                  <a:pt x="18487" y="13439"/>
                </a:lnTo>
                <a:cubicBezTo>
                  <a:pt x="18635" y="12978"/>
                  <a:pt x="19152" y="12601"/>
                  <a:pt x="19637" y="12601"/>
                </a:cubicBezTo>
                <a:lnTo>
                  <a:pt x="20718" y="12601"/>
                </a:lnTo>
                <a:cubicBezTo>
                  <a:pt x="21203" y="12601"/>
                  <a:pt x="21600" y="12204"/>
                  <a:pt x="21600" y="11719"/>
                </a:cubicBezTo>
                <a:lnTo>
                  <a:pt x="21600" y="9882"/>
                </a:lnTo>
                <a:cubicBezTo>
                  <a:pt x="21600" y="9396"/>
                  <a:pt x="21203" y="8999"/>
                  <a:pt x="20718" y="8999"/>
                </a:cubicBezTo>
                <a:lnTo>
                  <a:pt x="19637" y="8999"/>
                </a:lnTo>
                <a:cubicBezTo>
                  <a:pt x="19152" y="8999"/>
                  <a:pt x="18635" y="8623"/>
                  <a:pt x="18487" y="8161"/>
                </a:cubicBezTo>
                <a:lnTo>
                  <a:pt x="18105" y="7229"/>
                </a:lnTo>
                <a:cubicBezTo>
                  <a:pt x="17882" y="6800"/>
                  <a:pt x="17979" y="6167"/>
                  <a:pt x="18321" y="5825"/>
                </a:cubicBezTo>
                <a:lnTo>
                  <a:pt x="19087" y="5060"/>
                </a:lnTo>
                <a:cubicBezTo>
                  <a:pt x="19430" y="4718"/>
                  <a:pt x="19430" y="4156"/>
                  <a:pt x="19087" y="3813"/>
                </a:cubicBezTo>
                <a:lnTo>
                  <a:pt x="17788" y="2514"/>
                </a:lnTo>
                <a:cubicBezTo>
                  <a:pt x="17444" y="2171"/>
                  <a:pt x="16884" y="2171"/>
                  <a:pt x="16541" y="2514"/>
                </a:cubicBezTo>
                <a:lnTo>
                  <a:pt x="15775" y="3279"/>
                </a:lnTo>
                <a:cubicBezTo>
                  <a:pt x="15433" y="3621"/>
                  <a:pt x="14800" y="3718"/>
                  <a:pt x="14370" y="3495"/>
                </a:cubicBezTo>
                <a:lnTo>
                  <a:pt x="13440" y="3114"/>
                </a:lnTo>
                <a:cubicBezTo>
                  <a:pt x="12978" y="2965"/>
                  <a:pt x="12601" y="2448"/>
                  <a:pt x="12601" y="1963"/>
                </a:cubicBezTo>
                <a:lnTo>
                  <a:pt x="12601" y="882"/>
                </a:lnTo>
                <a:cubicBezTo>
                  <a:pt x="12601" y="397"/>
                  <a:pt x="12204" y="0"/>
                  <a:pt x="11718" y="0"/>
                </a:cubicBezTo>
                <a:lnTo>
                  <a:pt x="9882" y="0"/>
                </a:lnTo>
                <a:cubicBezTo>
                  <a:pt x="9398" y="0"/>
                  <a:pt x="9001" y="397"/>
                  <a:pt x="9001" y="882"/>
                </a:cubicBezTo>
                <a:lnTo>
                  <a:pt x="9001" y="1963"/>
                </a:lnTo>
                <a:cubicBezTo>
                  <a:pt x="9001" y="2448"/>
                  <a:pt x="8622" y="2965"/>
                  <a:pt x="8160" y="3114"/>
                </a:cubicBezTo>
                <a:lnTo>
                  <a:pt x="7230" y="3495"/>
                </a:lnTo>
                <a:cubicBezTo>
                  <a:pt x="6800" y="3718"/>
                  <a:pt x="6167" y="3621"/>
                  <a:pt x="5824" y="3279"/>
                </a:cubicBezTo>
                <a:lnTo>
                  <a:pt x="5059" y="2514"/>
                </a:lnTo>
                <a:cubicBezTo>
                  <a:pt x="4716" y="2171"/>
                  <a:pt x="4156" y="2171"/>
                  <a:pt x="3812" y="2514"/>
                </a:cubicBezTo>
                <a:lnTo>
                  <a:pt x="2514" y="3813"/>
                </a:lnTo>
                <a:cubicBezTo>
                  <a:pt x="2170" y="4156"/>
                  <a:pt x="2170" y="4718"/>
                  <a:pt x="2514" y="5060"/>
                </a:cubicBezTo>
                <a:lnTo>
                  <a:pt x="3279" y="5825"/>
                </a:lnTo>
                <a:cubicBezTo>
                  <a:pt x="3621" y="6167"/>
                  <a:pt x="3719" y="6800"/>
                  <a:pt x="3495" y="7229"/>
                </a:cubicBezTo>
                <a:lnTo>
                  <a:pt x="3113" y="8161"/>
                </a:lnTo>
                <a:cubicBezTo>
                  <a:pt x="2965" y="8623"/>
                  <a:pt x="2448" y="8999"/>
                  <a:pt x="1963" y="8999"/>
                </a:cubicBezTo>
                <a:lnTo>
                  <a:pt x="882" y="8999"/>
                </a:lnTo>
                <a:cubicBezTo>
                  <a:pt x="397" y="8999"/>
                  <a:pt x="0" y="9396"/>
                  <a:pt x="0" y="9882"/>
                </a:cubicBezTo>
                <a:close/>
              </a:path>
            </a:pathLst>
          </a:custGeom>
          <a:solidFill>
            <a:schemeClr val="accent4"/>
          </a:solidFill>
          <a:ln w="12700">
            <a:miter lim="400000"/>
          </a:ln>
        </p:spPr>
        <p:txBody>
          <a:bodyPr lIns="28577" tIns="28577" rIns="28577" bIns="28577" anchor="ctr"/>
          <a:lstStyle/>
          <a:p>
            <a:pPr algn="just">
              <a:lnSpc>
                <a:spcPct val="120000"/>
              </a:lnSpc>
              <a:defRPr sz="3200">
                <a:solidFill>
                  <a:srgbClr val="FFFFFF"/>
                </a:solidFill>
                <a:latin typeface="+mn-lt"/>
                <a:ea typeface="+mn-ea"/>
                <a:cs typeface="+mn-cs"/>
                <a:sym typeface="Helvetica Light"/>
              </a:defRPr>
            </a:pPr>
            <a:endParaRPr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Shape 727"/>
          <p:cNvSpPr/>
          <p:nvPr/>
        </p:nvSpPr>
        <p:spPr>
          <a:xfrm>
            <a:off x="4482200" y="1744968"/>
            <a:ext cx="1243469" cy="1243870"/>
          </a:xfrm>
          <a:custGeom>
            <a:avLst/>
            <a:gdLst/>
            <a:ahLst/>
            <a:cxnLst>
              <a:cxn ang="0">
                <a:pos x="wd2" y="hd2"/>
              </a:cxn>
              <a:cxn ang="5400000">
                <a:pos x="wd2" y="hd2"/>
              </a:cxn>
              <a:cxn ang="10800000">
                <a:pos x="wd2" y="hd2"/>
              </a:cxn>
              <a:cxn ang="16200000">
                <a:pos x="wd2" y="hd2"/>
              </a:cxn>
            </a:cxnLst>
            <a:rect l="0" t="0" r="r" b="b"/>
            <a:pathLst>
              <a:path w="21600" h="21600" extrusionOk="0">
                <a:moveTo>
                  <a:pt x="5499" y="10800"/>
                </a:moveTo>
                <a:cubicBezTo>
                  <a:pt x="5499" y="7873"/>
                  <a:pt x="7872" y="5499"/>
                  <a:pt x="10800" y="5499"/>
                </a:cubicBezTo>
                <a:cubicBezTo>
                  <a:pt x="13728" y="5499"/>
                  <a:pt x="16100" y="7873"/>
                  <a:pt x="16100" y="10800"/>
                </a:cubicBezTo>
                <a:cubicBezTo>
                  <a:pt x="16100" y="13728"/>
                  <a:pt x="13728" y="16102"/>
                  <a:pt x="10800" y="16102"/>
                </a:cubicBezTo>
                <a:cubicBezTo>
                  <a:pt x="7872" y="16102"/>
                  <a:pt x="5499" y="13728"/>
                  <a:pt x="5499" y="10800"/>
                </a:cubicBezTo>
                <a:close/>
                <a:moveTo>
                  <a:pt x="0" y="9882"/>
                </a:moveTo>
                <a:lnTo>
                  <a:pt x="0" y="11719"/>
                </a:lnTo>
                <a:cubicBezTo>
                  <a:pt x="0" y="12204"/>
                  <a:pt x="397" y="12601"/>
                  <a:pt x="881" y="12601"/>
                </a:cubicBezTo>
                <a:lnTo>
                  <a:pt x="1963" y="12601"/>
                </a:lnTo>
                <a:cubicBezTo>
                  <a:pt x="2448" y="12601"/>
                  <a:pt x="2966" y="12979"/>
                  <a:pt x="3113" y="13440"/>
                </a:cubicBezTo>
                <a:lnTo>
                  <a:pt x="3495" y="14370"/>
                </a:lnTo>
                <a:cubicBezTo>
                  <a:pt x="3719" y="14800"/>
                  <a:pt x="3622" y="15433"/>
                  <a:pt x="3279" y="15776"/>
                </a:cubicBezTo>
                <a:lnTo>
                  <a:pt x="2514" y="16541"/>
                </a:lnTo>
                <a:cubicBezTo>
                  <a:pt x="2171" y="16883"/>
                  <a:pt x="2171" y="17445"/>
                  <a:pt x="2514" y="17788"/>
                </a:cubicBezTo>
                <a:lnTo>
                  <a:pt x="3813" y="19087"/>
                </a:lnTo>
                <a:cubicBezTo>
                  <a:pt x="4155" y="19429"/>
                  <a:pt x="4717" y="19429"/>
                  <a:pt x="5060" y="19087"/>
                </a:cubicBezTo>
                <a:lnTo>
                  <a:pt x="5825" y="18321"/>
                </a:lnTo>
                <a:cubicBezTo>
                  <a:pt x="6167" y="17979"/>
                  <a:pt x="6800" y="17881"/>
                  <a:pt x="7230" y="18105"/>
                </a:cubicBezTo>
                <a:lnTo>
                  <a:pt x="8160" y="18487"/>
                </a:lnTo>
                <a:cubicBezTo>
                  <a:pt x="8622" y="18635"/>
                  <a:pt x="9000" y="19153"/>
                  <a:pt x="9000" y="19638"/>
                </a:cubicBezTo>
                <a:lnTo>
                  <a:pt x="9000" y="20720"/>
                </a:lnTo>
                <a:cubicBezTo>
                  <a:pt x="9000" y="21204"/>
                  <a:pt x="9397" y="21600"/>
                  <a:pt x="9881" y="21600"/>
                </a:cubicBezTo>
                <a:lnTo>
                  <a:pt x="11719" y="21600"/>
                </a:lnTo>
                <a:cubicBezTo>
                  <a:pt x="12203" y="21600"/>
                  <a:pt x="12600" y="21204"/>
                  <a:pt x="12600" y="20720"/>
                </a:cubicBezTo>
                <a:lnTo>
                  <a:pt x="12600" y="19638"/>
                </a:lnTo>
                <a:cubicBezTo>
                  <a:pt x="12600" y="19153"/>
                  <a:pt x="12978" y="18635"/>
                  <a:pt x="13439" y="18487"/>
                </a:cubicBezTo>
                <a:lnTo>
                  <a:pt x="14370" y="18105"/>
                </a:lnTo>
                <a:cubicBezTo>
                  <a:pt x="14801" y="17881"/>
                  <a:pt x="15432" y="17979"/>
                  <a:pt x="15775" y="18321"/>
                </a:cubicBezTo>
                <a:lnTo>
                  <a:pt x="16540" y="19087"/>
                </a:lnTo>
                <a:cubicBezTo>
                  <a:pt x="16883" y="19429"/>
                  <a:pt x="17444" y="19429"/>
                  <a:pt x="17787" y="19087"/>
                </a:cubicBezTo>
                <a:lnTo>
                  <a:pt x="19086" y="17788"/>
                </a:lnTo>
                <a:cubicBezTo>
                  <a:pt x="19429" y="17445"/>
                  <a:pt x="19429" y="16883"/>
                  <a:pt x="19086" y="16541"/>
                </a:cubicBezTo>
                <a:lnTo>
                  <a:pt x="18321" y="15776"/>
                </a:lnTo>
                <a:cubicBezTo>
                  <a:pt x="17978" y="15433"/>
                  <a:pt x="17880" y="14800"/>
                  <a:pt x="18104" y="14370"/>
                </a:cubicBezTo>
                <a:lnTo>
                  <a:pt x="18487" y="13440"/>
                </a:lnTo>
                <a:cubicBezTo>
                  <a:pt x="18634" y="12979"/>
                  <a:pt x="19152" y="12601"/>
                  <a:pt x="19637" y="12601"/>
                </a:cubicBezTo>
                <a:lnTo>
                  <a:pt x="20718" y="12601"/>
                </a:lnTo>
                <a:cubicBezTo>
                  <a:pt x="21203" y="12601"/>
                  <a:pt x="21600" y="12204"/>
                  <a:pt x="21600" y="11719"/>
                </a:cubicBezTo>
                <a:lnTo>
                  <a:pt x="21600" y="9882"/>
                </a:lnTo>
                <a:cubicBezTo>
                  <a:pt x="21600" y="9397"/>
                  <a:pt x="21203" y="9000"/>
                  <a:pt x="20718" y="9000"/>
                </a:cubicBezTo>
                <a:lnTo>
                  <a:pt x="19637" y="9000"/>
                </a:lnTo>
                <a:cubicBezTo>
                  <a:pt x="19152" y="9000"/>
                  <a:pt x="18634" y="8622"/>
                  <a:pt x="18487" y="8160"/>
                </a:cubicBezTo>
                <a:lnTo>
                  <a:pt x="18104" y="7230"/>
                </a:lnTo>
                <a:cubicBezTo>
                  <a:pt x="17880" y="6800"/>
                  <a:pt x="17978" y="6168"/>
                  <a:pt x="18321" y="5824"/>
                </a:cubicBezTo>
                <a:lnTo>
                  <a:pt x="19086" y="5060"/>
                </a:lnTo>
                <a:cubicBezTo>
                  <a:pt x="19429" y="4717"/>
                  <a:pt x="19429" y="4156"/>
                  <a:pt x="19086" y="3813"/>
                </a:cubicBezTo>
                <a:lnTo>
                  <a:pt x="17787" y="2514"/>
                </a:lnTo>
                <a:cubicBezTo>
                  <a:pt x="17444" y="2171"/>
                  <a:pt x="16883" y="2171"/>
                  <a:pt x="16540" y="2514"/>
                </a:cubicBezTo>
                <a:lnTo>
                  <a:pt x="15775" y="3279"/>
                </a:lnTo>
                <a:cubicBezTo>
                  <a:pt x="15432" y="3622"/>
                  <a:pt x="14801" y="3719"/>
                  <a:pt x="14370" y="3495"/>
                </a:cubicBezTo>
                <a:lnTo>
                  <a:pt x="13439" y="3113"/>
                </a:lnTo>
                <a:cubicBezTo>
                  <a:pt x="12978" y="2966"/>
                  <a:pt x="12600" y="2448"/>
                  <a:pt x="12600" y="1963"/>
                </a:cubicBezTo>
                <a:lnTo>
                  <a:pt x="12600" y="882"/>
                </a:lnTo>
                <a:cubicBezTo>
                  <a:pt x="12600" y="397"/>
                  <a:pt x="12203" y="0"/>
                  <a:pt x="11719" y="0"/>
                </a:cubicBezTo>
                <a:lnTo>
                  <a:pt x="9881" y="0"/>
                </a:lnTo>
                <a:cubicBezTo>
                  <a:pt x="9397" y="0"/>
                  <a:pt x="9000" y="397"/>
                  <a:pt x="9000" y="882"/>
                </a:cubicBezTo>
                <a:lnTo>
                  <a:pt x="9000" y="1963"/>
                </a:lnTo>
                <a:cubicBezTo>
                  <a:pt x="9000" y="2448"/>
                  <a:pt x="8622" y="2966"/>
                  <a:pt x="8160" y="3113"/>
                </a:cubicBezTo>
                <a:lnTo>
                  <a:pt x="7230" y="3495"/>
                </a:lnTo>
                <a:cubicBezTo>
                  <a:pt x="6800" y="3719"/>
                  <a:pt x="6167" y="3622"/>
                  <a:pt x="5825" y="3279"/>
                </a:cubicBezTo>
                <a:lnTo>
                  <a:pt x="5060" y="2514"/>
                </a:lnTo>
                <a:cubicBezTo>
                  <a:pt x="4717" y="2171"/>
                  <a:pt x="4155" y="2171"/>
                  <a:pt x="3813" y="2514"/>
                </a:cubicBezTo>
                <a:lnTo>
                  <a:pt x="2514" y="3813"/>
                </a:lnTo>
                <a:cubicBezTo>
                  <a:pt x="2171" y="4156"/>
                  <a:pt x="2171" y="4717"/>
                  <a:pt x="2514" y="5060"/>
                </a:cubicBezTo>
                <a:lnTo>
                  <a:pt x="3279" y="5824"/>
                </a:lnTo>
                <a:cubicBezTo>
                  <a:pt x="3622" y="6168"/>
                  <a:pt x="3719" y="6800"/>
                  <a:pt x="3495" y="7230"/>
                </a:cubicBezTo>
                <a:lnTo>
                  <a:pt x="3113" y="8160"/>
                </a:lnTo>
                <a:cubicBezTo>
                  <a:pt x="2966" y="8622"/>
                  <a:pt x="2448" y="9000"/>
                  <a:pt x="1963" y="9000"/>
                </a:cubicBezTo>
                <a:lnTo>
                  <a:pt x="881" y="9000"/>
                </a:lnTo>
                <a:cubicBezTo>
                  <a:pt x="397" y="9000"/>
                  <a:pt x="0" y="9397"/>
                  <a:pt x="0" y="9882"/>
                </a:cubicBezTo>
                <a:close/>
              </a:path>
            </a:pathLst>
          </a:custGeom>
          <a:solidFill>
            <a:schemeClr val="accent2"/>
          </a:solidFill>
          <a:ln w="12700">
            <a:miter lim="400000"/>
          </a:ln>
        </p:spPr>
        <p:txBody>
          <a:bodyPr lIns="28577" tIns="28577" rIns="28577" bIns="28577" anchor="ctr"/>
          <a:lstStyle/>
          <a:p>
            <a:pPr algn="just">
              <a:lnSpc>
                <a:spcPct val="120000"/>
              </a:lnSpc>
              <a:defRPr sz="3200">
                <a:solidFill>
                  <a:srgbClr val="FFFFFF"/>
                </a:solidFill>
                <a:latin typeface="+mn-lt"/>
                <a:ea typeface="+mn-ea"/>
                <a:cs typeface="+mn-cs"/>
                <a:sym typeface="Helvetica Light"/>
              </a:defRPr>
            </a:pPr>
            <a:endParaRPr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Shape 728"/>
          <p:cNvSpPr/>
          <p:nvPr/>
        </p:nvSpPr>
        <p:spPr>
          <a:xfrm>
            <a:off x="3616127" y="2962600"/>
            <a:ext cx="1554282" cy="1554835"/>
          </a:xfrm>
          <a:custGeom>
            <a:avLst/>
            <a:gdLst/>
            <a:ahLst/>
            <a:cxnLst>
              <a:cxn ang="0">
                <a:pos x="wd2" y="hd2"/>
              </a:cxn>
              <a:cxn ang="5400000">
                <a:pos x="wd2" y="hd2"/>
              </a:cxn>
              <a:cxn ang="10800000">
                <a:pos x="wd2" y="hd2"/>
              </a:cxn>
              <a:cxn ang="16200000">
                <a:pos x="wd2" y="hd2"/>
              </a:cxn>
            </a:cxnLst>
            <a:rect l="0" t="0" r="r" b="b"/>
            <a:pathLst>
              <a:path w="21600" h="21600" extrusionOk="0">
                <a:moveTo>
                  <a:pt x="5499" y="10800"/>
                </a:moveTo>
                <a:cubicBezTo>
                  <a:pt x="5499" y="7872"/>
                  <a:pt x="7872" y="5499"/>
                  <a:pt x="10800" y="5499"/>
                </a:cubicBezTo>
                <a:cubicBezTo>
                  <a:pt x="13727" y="5499"/>
                  <a:pt x="16101" y="7872"/>
                  <a:pt x="16101" y="10800"/>
                </a:cubicBezTo>
                <a:cubicBezTo>
                  <a:pt x="16101" y="13727"/>
                  <a:pt x="13727" y="16101"/>
                  <a:pt x="10800" y="16101"/>
                </a:cubicBezTo>
                <a:cubicBezTo>
                  <a:pt x="7872" y="16101"/>
                  <a:pt x="5499" y="13727"/>
                  <a:pt x="5499" y="10800"/>
                </a:cubicBezTo>
                <a:close/>
                <a:moveTo>
                  <a:pt x="0" y="9882"/>
                </a:moveTo>
                <a:lnTo>
                  <a:pt x="0" y="11719"/>
                </a:lnTo>
                <a:cubicBezTo>
                  <a:pt x="0" y="12203"/>
                  <a:pt x="397" y="12600"/>
                  <a:pt x="882" y="12600"/>
                </a:cubicBezTo>
                <a:lnTo>
                  <a:pt x="1963" y="12600"/>
                </a:lnTo>
                <a:cubicBezTo>
                  <a:pt x="2448" y="12600"/>
                  <a:pt x="2965" y="12978"/>
                  <a:pt x="3113" y="13440"/>
                </a:cubicBezTo>
                <a:lnTo>
                  <a:pt x="3495" y="14369"/>
                </a:lnTo>
                <a:cubicBezTo>
                  <a:pt x="3719" y="14800"/>
                  <a:pt x="3622" y="15433"/>
                  <a:pt x="3279" y="15776"/>
                </a:cubicBezTo>
                <a:lnTo>
                  <a:pt x="2514" y="16541"/>
                </a:lnTo>
                <a:cubicBezTo>
                  <a:pt x="2171" y="16884"/>
                  <a:pt x="2171" y="17444"/>
                  <a:pt x="2514" y="17788"/>
                </a:cubicBezTo>
                <a:lnTo>
                  <a:pt x="3812" y="19086"/>
                </a:lnTo>
                <a:cubicBezTo>
                  <a:pt x="4155" y="19429"/>
                  <a:pt x="4717" y="19429"/>
                  <a:pt x="5060" y="19086"/>
                </a:cubicBezTo>
                <a:lnTo>
                  <a:pt x="5825" y="18321"/>
                </a:lnTo>
                <a:cubicBezTo>
                  <a:pt x="6168" y="17978"/>
                  <a:pt x="6800" y="17880"/>
                  <a:pt x="7230" y="18105"/>
                </a:cubicBezTo>
                <a:lnTo>
                  <a:pt x="8160" y="18487"/>
                </a:lnTo>
                <a:cubicBezTo>
                  <a:pt x="8622" y="18634"/>
                  <a:pt x="9000" y="19152"/>
                  <a:pt x="9000" y="19637"/>
                </a:cubicBezTo>
                <a:lnTo>
                  <a:pt x="9000" y="20719"/>
                </a:lnTo>
                <a:cubicBezTo>
                  <a:pt x="9000" y="21203"/>
                  <a:pt x="9396" y="21600"/>
                  <a:pt x="9881" y="21600"/>
                </a:cubicBezTo>
                <a:lnTo>
                  <a:pt x="11718" y="21600"/>
                </a:lnTo>
                <a:cubicBezTo>
                  <a:pt x="12203" y="21600"/>
                  <a:pt x="12600" y="21203"/>
                  <a:pt x="12600" y="20719"/>
                </a:cubicBezTo>
                <a:lnTo>
                  <a:pt x="12600" y="19637"/>
                </a:lnTo>
                <a:cubicBezTo>
                  <a:pt x="12600" y="19152"/>
                  <a:pt x="12978" y="18634"/>
                  <a:pt x="13439" y="18487"/>
                </a:cubicBezTo>
                <a:lnTo>
                  <a:pt x="14370" y="18105"/>
                </a:lnTo>
                <a:cubicBezTo>
                  <a:pt x="14800" y="17880"/>
                  <a:pt x="15432" y="17978"/>
                  <a:pt x="15775" y="18321"/>
                </a:cubicBezTo>
                <a:lnTo>
                  <a:pt x="16540" y="19086"/>
                </a:lnTo>
                <a:cubicBezTo>
                  <a:pt x="16883" y="19429"/>
                  <a:pt x="17444" y="19429"/>
                  <a:pt x="17787" y="19086"/>
                </a:cubicBezTo>
                <a:lnTo>
                  <a:pt x="19086" y="17788"/>
                </a:lnTo>
                <a:cubicBezTo>
                  <a:pt x="19429" y="17444"/>
                  <a:pt x="19429" y="16884"/>
                  <a:pt x="19086" y="16541"/>
                </a:cubicBezTo>
                <a:lnTo>
                  <a:pt x="18321" y="15776"/>
                </a:lnTo>
                <a:cubicBezTo>
                  <a:pt x="17978" y="15433"/>
                  <a:pt x="17881" y="14800"/>
                  <a:pt x="18105" y="14369"/>
                </a:cubicBezTo>
                <a:lnTo>
                  <a:pt x="18486" y="13440"/>
                </a:lnTo>
                <a:cubicBezTo>
                  <a:pt x="18634" y="12978"/>
                  <a:pt x="19152" y="12600"/>
                  <a:pt x="19637" y="12600"/>
                </a:cubicBezTo>
                <a:lnTo>
                  <a:pt x="20718" y="12600"/>
                </a:lnTo>
                <a:cubicBezTo>
                  <a:pt x="21203" y="12600"/>
                  <a:pt x="21600" y="12203"/>
                  <a:pt x="21600" y="11719"/>
                </a:cubicBezTo>
                <a:lnTo>
                  <a:pt x="21600" y="9882"/>
                </a:lnTo>
                <a:cubicBezTo>
                  <a:pt x="21600" y="9397"/>
                  <a:pt x="21203" y="9000"/>
                  <a:pt x="20718" y="9000"/>
                </a:cubicBezTo>
                <a:lnTo>
                  <a:pt x="19637" y="9000"/>
                </a:lnTo>
                <a:cubicBezTo>
                  <a:pt x="19152" y="9000"/>
                  <a:pt x="18634" y="8622"/>
                  <a:pt x="18486" y="8161"/>
                </a:cubicBezTo>
                <a:lnTo>
                  <a:pt x="18105" y="7230"/>
                </a:lnTo>
                <a:cubicBezTo>
                  <a:pt x="17881" y="6800"/>
                  <a:pt x="17978" y="6168"/>
                  <a:pt x="18321" y="5825"/>
                </a:cubicBezTo>
                <a:lnTo>
                  <a:pt x="19086" y="5059"/>
                </a:lnTo>
                <a:cubicBezTo>
                  <a:pt x="19429" y="4717"/>
                  <a:pt x="19429" y="4156"/>
                  <a:pt x="19086" y="3812"/>
                </a:cubicBezTo>
                <a:lnTo>
                  <a:pt x="17787" y="2514"/>
                </a:lnTo>
                <a:cubicBezTo>
                  <a:pt x="17444" y="2171"/>
                  <a:pt x="16883" y="2171"/>
                  <a:pt x="16540" y="2514"/>
                </a:cubicBezTo>
                <a:lnTo>
                  <a:pt x="15775" y="3279"/>
                </a:lnTo>
                <a:cubicBezTo>
                  <a:pt x="15432" y="3622"/>
                  <a:pt x="14800" y="3719"/>
                  <a:pt x="14370" y="3495"/>
                </a:cubicBezTo>
                <a:lnTo>
                  <a:pt x="13439" y="3113"/>
                </a:lnTo>
                <a:cubicBezTo>
                  <a:pt x="12978" y="2965"/>
                  <a:pt x="12600" y="2448"/>
                  <a:pt x="12600" y="1963"/>
                </a:cubicBezTo>
                <a:lnTo>
                  <a:pt x="12600" y="882"/>
                </a:lnTo>
                <a:cubicBezTo>
                  <a:pt x="12600" y="396"/>
                  <a:pt x="12203" y="0"/>
                  <a:pt x="11718" y="0"/>
                </a:cubicBezTo>
                <a:lnTo>
                  <a:pt x="9881" y="0"/>
                </a:lnTo>
                <a:cubicBezTo>
                  <a:pt x="9396" y="0"/>
                  <a:pt x="9000" y="396"/>
                  <a:pt x="9000" y="882"/>
                </a:cubicBezTo>
                <a:lnTo>
                  <a:pt x="9000" y="1963"/>
                </a:lnTo>
                <a:cubicBezTo>
                  <a:pt x="9000" y="2448"/>
                  <a:pt x="8622" y="2965"/>
                  <a:pt x="8160" y="3113"/>
                </a:cubicBezTo>
                <a:lnTo>
                  <a:pt x="7230" y="3495"/>
                </a:lnTo>
                <a:cubicBezTo>
                  <a:pt x="6800" y="3719"/>
                  <a:pt x="6168" y="3622"/>
                  <a:pt x="5825" y="3279"/>
                </a:cubicBezTo>
                <a:lnTo>
                  <a:pt x="5060" y="2514"/>
                </a:lnTo>
                <a:cubicBezTo>
                  <a:pt x="4717" y="2171"/>
                  <a:pt x="4155" y="2171"/>
                  <a:pt x="3812" y="2514"/>
                </a:cubicBezTo>
                <a:lnTo>
                  <a:pt x="2514" y="3812"/>
                </a:lnTo>
                <a:cubicBezTo>
                  <a:pt x="2171" y="4156"/>
                  <a:pt x="2171" y="4717"/>
                  <a:pt x="2514" y="5059"/>
                </a:cubicBezTo>
                <a:lnTo>
                  <a:pt x="3279" y="5825"/>
                </a:lnTo>
                <a:cubicBezTo>
                  <a:pt x="3622" y="6168"/>
                  <a:pt x="3719" y="6800"/>
                  <a:pt x="3495" y="7230"/>
                </a:cubicBezTo>
                <a:lnTo>
                  <a:pt x="3113" y="8161"/>
                </a:lnTo>
                <a:cubicBezTo>
                  <a:pt x="2965" y="8622"/>
                  <a:pt x="2448" y="9000"/>
                  <a:pt x="1963" y="9000"/>
                </a:cubicBezTo>
                <a:lnTo>
                  <a:pt x="882" y="9000"/>
                </a:lnTo>
                <a:cubicBezTo>
                  <a:pt x="397" y="9000"/>
                  <a:pt x="0" y="9397"/>
                  <a:pt x="0" y="9882"/>
                </a:cubicBezTo>
                <a:close/>
              </a:path>
            </a:pathLst>
          </a:custGeom>
          <a:solidFill>
            <a:schemeClr val="accent3"/>
          </a:solidFill>
          <a:ln w="12700">
            <a:miter lim="400000"/>
          </a:ln>
        </p:spPr>
        <p:txBody>
          <a:bodyPr lIns="28577" tIns="28577" rIns="28577" bIns="28577" anchor="ctr"/>
          <a:lstStyle/>
          <a:p>
            <a:pPr algn="just">
              <a:lnSpc>
                <a:spcPct val="120000"/>
              </a:lnSpc>
              <a:defRPr sz="3200">
                <a:solidFill>
                  <a:srgbClr val="FFFFFF"/>
                </a:solidFill>
                <a:latin typeface="+mn-lt"/>
                <a:ea typeface="+mn-ea"/>
                <a:cs typeface="+mn-cs"/>
                <a:sym typeface="Helvetica Light"/>
              </a:defRPr>
            </a:pPr>
            <a:endParaRPr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Shape 726"/>
          <p:cNvSpPr/>
          <p:nvPr/>
        </p:nvSpPr>
        <p:spPr>
          <a:xfrm>
            <a:off x="3087075" y="1962618"/>
            <a:ext cx="1131344" cy="1131760"/>
          </a:xfrm>
          <a:custGeom>
            <a:avLst/>
            <a:gdLst/>
            <a:ahLst/>
            <a:cxnLst>
              <a:cxn ang="0">
                <a:pos x="wd2" y="hd2"/>
              </a:cxn>
              <a:cxn ang="5400000">
                <a:pos x="wd2" y="hd2"/>
              </a:cxn>
              <a:cxn ang="10800000">
                <a:pos x="wd2" y="hd2"/>
              </a:cxn>
              <a:cxn ang="16200000">
                <a:pos x="wd2" y="hd2"/>
              </a:cxn>
            </a:cxnLst>
            <a:rect l="0" t="0" r="r" b="b"/>
            <a:pathLst>
              <a:path w="21600" h="21600" extrusionOk="0">
                <a:moveTo>
                  <a:pt x="5499" y="10800"/>
                </a:moveTo>
                <a:cubicBezTo>
                  <a:pt x="5499" y="7872"/>
                  <a:pt x="7872" y="5500"/>
                  <a:pt x="10800" y="5500"/>
                </a:cubicBezTo>
                <a:cubicBezTo>
                  <a:pt x="13728" y="5500"/>
                  <a:pt x="16101" y="7872"/>
                  <a:pt x="16101" y="10800"/>
                </a:cubicBezTo>
                <a:cubicBezTo>
                  <a:pt x="16101" y="13728"/>
                  <a:pt x="13728" y="16101"/>
                  <a:pt x="10800" y="16101"/>
                </a:cubicBezTo>
                <a:cubicBezTo>
                  <a:pt x="7872" y="16101"/>
                  <a:pt x="5499" y="13728"/>
                  <a:pt x="5499" y="10800"/>
                </a:cubicBezTo>
                <a:close/>
                <a:moveTo>
                  <a:pt x="0" y="9882"/>
                </a:moveTo>
                <a:lnTo>
                  <a:pt x="0" y="11719"/>
                </a:lnTo>
                <a:cubicBezTo>
                  <a:pt x="0" y="12204"/>
                  <a:pt x="397" y="12601"/>
                  <a:pt x="882" y="12601"/>
                </a:cubicBezTo>
                <a:lnTo>
                  <a:pt x="1963" y="12601"/>
                </a:lnTo>
                <a:cubicBezTo>
                  <a:pt x="2448" y="12601"/>
                  <a:pt x="2965" y="12978"/>
                  <a:pt x="3113" y="13439"/>
                </a:cubicBezTo>
                <a:lnTo>
                  <a:pt x="3495" y="14371"/>
                </a:lnTo>
                <a:cubicBezTo>
                  <a:pt x="3719" y="14800"/>
                  <a:pt x="3621" y="15433"/>
                  <a:pt x="3279" y="15776"/>
                </a:cubicBezTo>
                <a:lnTo>
                  <a:pt x="2514" y="16541"/>
                </a:lnTo>
                <a:cubicBezTo>
                  <a:pt x="2170" y="16884"/>
                  <a:pt x="2170" y="17444"/>
                  <a:pt x="2514" y="17787"/>
                </a:cubicBezTo>
                <a:lnTo>
                  <a:pt x="3812" y="19087"/>
                </a:lnTo>
                <a:cubicBezTo>
                  <a:pt x="4156" y="19430"/>
                  <a:pt x="4716" y="19430"/>
                  <a:pt x="5059" y="19087"/>
                </a:cubicBezTo>
                <a:lnTo>
                  <a:pt x="5824" y="18321"/>
                </a:lnTo>
                <a:cubicBezTo>
                  <a:pt x="6167" y="17979"/>
                  <a:pt x="6800" y="17882"/>
                  <a:pt x="7230" y="18105"/>
                </a:cubicBezTo>
                <a:lnTo>
                  <a:pt x="8160" y="18487"/>
                </a:lnTo>
                <a:cubicBezTo>
                  <a:pt x="8622" y="18635"/>
                  <a:pt x="9001" y="19152"/>
                  <a:pt x="9001" y="19637"/>
                </a:cubicBezTo>
                <a:lnTo>
                  <a:pt x="9001" y="20718"/>
                </a:lnTo>
                <a:cubicBezTo>
                  <a:pt x="9001" y="21203"/>
                  <a:pt x="9398" y="21600"/>
                  <a:pt x="9882" y="21600"/>
                </a:cubicBezTo>
                <a:lnTo>
                  <a:pt x="11718" y="21600"/>
                </a:lnTo>
                <a:cubicBezTo>
                  <a:pt x="12204" y="21600"/>
                  <a:pt x="12601" y="21203"/>
                  <a:pt x="12601" y="20718"/>
                </a:cubicBezTo>
                <a:lnTo>
                  <a:pt x="12601" y="19637"/>
                </a:lnTo>
                <a:cubicBezTo>
                  <a:pt x="12601" y="19152"/>
                  <a:pt x="12978" y="18635"/>
                  <a:pt x="13440" y="18487"/>
                </a:cubicBezTo>
                <a:lnTo>
                  <a:pt x="14370" y="18105"/>
                </a:lnTo>
                <a:cubicBezTo>
                  <a:pt x="14800" y="17882"/>
                  <a:pt x="15433" y="17979"/>
                  <a:pt x="15775" y="18321"/>
                </a:cubicBezTo>
                <a:lnTo>
                  <a:pt x="16541" y="19087"/>
                </a:lnTo>
                <a:cubicBezTo>
                  <a:pt x="16884" y="19430"/>
                  <a:pt x="17444" y="19430"/>
                  <a:pt x="17788" y="19087"/>
                </a:cubicBezTo>
                <a:lnTo>
                  <a:pt x="19087" y="17787"/>
                </a:lnTo>
                <a:cubicBezTo>
                  <a:pt x="19430" y="17444"/>
                  <a:pt x="19430" y="16884"/>
                  <a:pt x="19087" y="16541"/>
                </a:cubicBezTo>
                <a:lnTo>
                  <a:pt x="18321" y="15776"/>
                </a:lnTo>
                <a:cubicBezTo>
                  <a:pt x="17979" y="15433"/>
                  <a:pt x="17882" y="14801"/>
                  <a:pt x="18105" y="14371"/>
                </a:cubicBezTo>
                <a:lnTo>
                  <a:pt x="18487" y="13439"/>
                </a:lnTo>
                <a:cubicBezTo>
                  <a:pt x="18635" y="12978"/>
                  <a:pt x="19152" y="12601"/>
                  <a:pt x="19637" y="12601"/>
                </a:cubicBezTo>
                <a:lnTo>
                  <a:pt x="20718" y="12601"/>
                </a:lnTo>
                <a:cubicBezTo>
                  <a:pt x="21203" y="12601"/>
                  <a:pt x="21600" y="12204"/>
                  <a:pt x="21600" y="11719"/>
                </a:cubicBezTo>
                <a:lnTo>
                  <a:pt x="21600" y="9882"/>
                </a:lnTo>
                <a:cubicBezTo>
                  <a:pt x="21600" y="9396"/>
                  <a:pt x="21203" y="8999"/>
                  <a:pt x="20718" y="8999"/>
                </a:cubicBezTo>
                <a:lnTo>
                  <a:pt x="19637" y="8999"/>
                </a:lnTo>
                <a:cubicBezTo>
                  <a:pt x="19152" y="8999"/>
                  <a:pt x="18635" y="8623"/>
                  <a:pt x="18487" y="8161"/>
                </a:cubicBezTo>
                <a:lnTo>
                  <a:pt x="18105" y="7229"/>
                </a:lnTo>
                <a:cubicBezTo>
                  <a:pt x="17882" y="6800"/>
                  <a:pt x="17979" y="6167"/>
                  <a:pt x="18321" y="5825"/>
                </a:cubicBezTo>
                <a:lnTo>
                  <a:pt x="19087" y="5060"/>
                </a:lnTo>
                <a:cubicBezTo>
                  <a:pt x="19430" y="4718"/>
                  <a:pt x="19430" y="4156"/>
                  <a:pt x="19087" y="3813"/>
                </a:cubicBezTo>
                <a:lnTo>
                  <a:pt x="17788" y="2514"/>
                </a:lnTo>
                <a:cubicBezTo>
                  <a:pt x="17444" y="2171"/>
                  <a:pt x="16884" y="2171"/>
                  <a:pt x="16541" y="2514"/>
                </a:cubicBezTo>
                <a:lnTo>
                  <a:pt x="15775" y="3279"/>
                </a:lnTo>
                <a:cubicBezTo>
                  <a:pt x="15433" y="3621"/>
                  <a:pt x="14800" y="3718"/>
                  <a:pt x="14370" y="3495"/>
                </a:cubicBezTo>
                <a:lnTo>
                  <a:pt x="13440" y="3114"/>
                </a:lnTo>
                <a:cubicBezTo>
                  <a:pt x="12978" y="2965"/>
                  <a:pt x="12601" y="2448"/>
                  <a:pt x="12601" y="1963"/>
                </a:cubicBezTo>
                <a:lnTo>
                  <a:pt x="12601" y="882"/>
                </a:lnTo>
                <a:cubicBezTo>
                  <a:pt x="12601" y="397"/>
                  <a:pt x="12204" y="0"/>
                  <a:pt x="11718" y="0"/>
                </a:cubicBezTo>
                <a:lnTo>
                  <a:pt x="9882" y="0"/>
                </a:lnTo>
                <a:cubicBezTo>
                  <a:pt x="9398" y="0"/>
                  <a:pt x="9001" y="397"/>
                  <a:pt x="9001" y="882"/>
                </a:cubicBezTo>
                <a:lnTo>
                  <a:pt x="9001" y="1963"/>
                </a:lnTo>
                <a:cubicBezTo>
                  <a:pt x="9001" y="2448"/>
                  <a:pt x="8622" y="2965"/>
                  <a:pt x="8160" y="3114"/>
                </a:cubicBezTo>
                <a:lnTo>
                  <a:pt x="7230" y="3495"/>
                </a:lnTo>
                <a:cubicBezTo>
                  <a:pt x="6800" y="3718"/>
                  <a:pt x="6167" y="3621"/>
                  <a:pt x="5824" y="3279"/>
                </a:cubicBezTo>
                <a:lnTo>
                  <a:pt x="5059" y="2514"/>
                </a:lnTo>
                <a:cubicBezTo>
                  <a:pt x="4716" y="2171"/>
                  <a:pt x="4156" y="2171"/>
                  <a:pt x="3812" y="2514"/>
                </a:cubicBezTo>
                <a:lnTo>
                  <a:pt x="2514" y="3813"/>
                </a:lnTo>
                <a:cubicBezTo>
                  <a:pt x="2170" y="4156"/>
                  <a:pt x="2170" y="4718"/>
                  <a:pt x="2514" y="5060"/>
                </a:cubicBezTo>
                <a:lnTo>
                  <a:pt x="3279" y="5825"/>
                </a:lnTo>
                <a:cubicBezTo>
                  <a:pt x="3621" y="6167"/>
                  <a:pt x="3719" y="6800"/>
                  <a:pt x="3495" y="7229"/>
                </a:cubicBezTo>
                <a:lnTo>
                  <a:pt x="3113" y="8161"/>
                </a:lnTo>
                <a:cubicBezTo>
                  <a:pt x="2965" y="8623"/>
                  <a:pt x="2448" y="8999"/>
                  <a:pt x="1963" y="8999"/>
                </a:cubicBezTo>
                <a:lnTo>
                  <a:pt x="882" y="8999"/>
                </a:lnTo>
                <a:cubicBezTo>
                  <a:pt x="397" y="8999"/>
                  <a:pt x="0" y="9396"/>
                  <a:pt x="0" y="9882"/>
                </a:cubicBezTo>
                <a:close/>
              </a:path>
            </a:pathLst>
          </a:custGeom>
          <a:solidFill>
            <a:schemeClr val="accent1"/>
          </a:solidFill>
          <a:ln w="12700">
            <a:miter lim="400000"/>
          </a:ln>
        </p:spPr>
        <p:txBody>
          <a:bodyPr lIns="28577" tIns="28577" rIns="28577" bIns="28577" anchor="ctr"/>
          <a:lstStyle/>
          <a:p>
            <a:pPr algn="just">
              <a:lnSpc>
                <a:spcPct val="120000"/>
              </a:lnSpc>
              <a:defRPr sz="3200">
                <a:solidFill>
                  <a:srgbClr val="FFFFFF"/>
                </a:solidFill>
                <a:latin typeface="+mn-lt"/>
                <a:ea typeface="+mn-ea"/>
                <a:cs typeface="+mn-cs"/>
                <a:sym typeface="Helvetica Light"/>
              </a:defRPr>
            </a:pPr>
            <a:endParaRPr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 name="文本框 1"/>
          <p:cNvSpPr txBox="1"/>
          <p:nvPr/>
        </p:nvSpPr>
        <p:spPr>
          <a:xfrm>
            <a:off x="1403350" y="511810"/>
            <a:ext cx="2622550" cy="398780"/>
          </a:xfrm>
          <a:prstGeom prst="rect">
            <a:avLst/>
          </a:prstGeom>
          <a:noFill/>
        </p:spPr>
        <p:txBody>
          <a:bodyPr wrap="square" rtlCol="0">
            <a:spAutoFit/>
          </a:bodyPr>
          <a:p>
            <a:r>
              <a:rPr lang="en-US" altLang="zh-CN" sz="2000" b="1"/>
              <a:t>AtomicBoolean</a:t>
            </a:r>
            <a:endParaRPr lang="en-US" altLang="zh-CN" sz="2000" b="1"/>
          </a:p>
        </p:txBody>
      </p:sp>
      <p:sp>
        <p:nvSpPr>
          <p:cNvPr id="3" name="文本框 2"/>
          <p:cNvSpPr txBox="1"/>
          <p:nvPr/>
        </p:nvSpPr>
        <p:spPr>
          <a:xfrm>
            <a:off x="236220" y="1651635"/>
            <a:ext cx="2597150" cy="2707005"/>
          </a:xfrm>
          <a:prstGeom prst="rect">
            <a:avLst/>
          </a:prstGeom>
          <a:noFill/>
        </p:spPr>
        <p:txBody>
          <a:bodyPr wrap="square" rtlCol="0">
            <a:spAutoFit/>
          </a:bodyPr>
          <a:p>
            <a:r>
              <a:rPr lang="zh-CN" altLang="en-US" sz="1600"/>
              <a:t>提供原子性的</a:t>
            </a:r>
            <a:r>
              <a:rPr lang="en-US" altLang="zh-CN" sz="1600"/>
              <a:t>Compare And Set</a:t>
            </a:r>
            <a:r>
              <a:rPr lang="zh-CN" altLang="en-US" sz="1600"/>
              <a:t>操作</a:t>
            </a:r>
            <a:r>
              <a:rPr lang="en-US" altLang="zh-CN" sz="1600"/>
              <a:t>:</a:t>
            </a:r>
            <a:endParaRPr lang="zh-CN" altLang="en-US" sz="1600"/>
          </a:p>
          <a:p>
            <a:endParaRPr lang="zh-CN" altLang="en-US" sz="1600"/>
          </a:p>
          <a:p>
            <a:r>
              <a:rPr lang="en-US" altLang="zh-CN" sz="1600"/>
              <a:t>atomicBoolean.</a:t>
            </a:r>
            <a:r>
              <a:rPr lang="en-US" altLang="zh-CN" sz="1600"/>
              <a:t>c</a:t>
            </a:r>
            <a:r>
              <a:rPr lang="zh-CN" altLang="en-US" sz="1600"/>
              <a:t>ompareAndSet</a:t>
            </a:r>
            <a:r>
              <a:rPr lang="en-US" altLang="zh-CN" sz="1600"/>
              <a:t>(boolean ,boolean )</a:t>
            </a:r>
            <a:r>
              <a:rPr lang="zh-CN" altLang="en-US" sz="1600"/>
              <a:t>：</a:t>
            </a:r>
            <a:endParaRPr lang="en-US" altLang="zh-CN" sz="1600"/>
          </a:p>
          <a:p>
            <a:r>
              <a:rPr lang="zh-CN" altLang="en-US"/>
              <a:t>与第一个</a:t>
            </a:r>
            <a:r>
              <a:rPr lang="en-US" altLang="zh-CN"/>
              <a:t>boolean</a:t>
            </a:r>
            <a:r>
              <a:rPr lang="zh-CN" altLang="en-US"/>
              <a:t>值比较，相等则将当前的</a:t>
            </a:r>
            <a:r>
              <a:rPr lang="en-US" altLang="zh-CN"/>
              <a:t>atomicBoolean</a:t>
            </a:r>
            <a:r>
              <a:rPr lang="zh-CN" altLang="en-US"/>
              <a:t>的值设为第二个参数值</a:t>
            </a:r>
            <a:endParaRPr lang="en-US" altLang="zh-CN"/>
          </a:p>
          <a:p>
            <a:endParaRPr lang="zh-CN" altLang="en-US"/>
          </a:p>
        </p:txBody>
      </p:sp>
      <p:sp>
        <p:nvSpPr>
          <p:cNvPr id="4" name="文本框 3"/>
          <p:cNvSpPr txBox="1"/>
          <p:nvPr/>
        </p:nvSpPr>
        <p:spPr>
          <a:xfrm>
            <a:off x="6350000" y="3094355"/>
            <a:ext cx="2559050" cy="1322070"/>
          </a:xfrm>
          <a:prstGeom prst="rect">
            <a:avLst/>
          </a:prstGeom>
          <a:noFill/>
        </p:spPr>
        <p:txBody>
          <a:bodyPr wrap="square" rtlCol="0">
            <a:spAutoFit/>
          </a:bodyPr>
          <a:p>
            <a:r>
              <a:rPr lang="zh-CN" altLang="en-US" sz="1600"/>
              <a:t>相较于</a:t>
            </a:r>
            <a:r>
              <a:rPr lang="en-US" altLang="zh-CN" sz="1600"/>
              <a:t>synchronized</a:t>
            </a:r>
            <a:r>
              <a:rPr lang="zh-CN" altLang="en-US" sz="1600"/>
              <a:t>实现原子性，它在物理层面上完成原子性的实现，效率更高，在高并发的场景下速度更快</a:t>
            </a:r>
            <a:endParaRPr lang="zh-CN" altLang="en-US" sz="160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 calcmode="lin" valueType="num">
                                      <p:cBhvr>
                                        <p:cTn id="9" dur="500" fill="hold"/>
                                        <p:tgtEl>
                                          <p:spTgt spid="17"/>
                                        </p:tgtEl>
                                        <p:attrNameLst>
                                          <p:attrName>style.rotation</p:attrName>
                                        </p:attrNameLst>
                                      </p:cBhvr>
                                      <p:tavLst>
                                        <p:tav tm="0">
                                          <p:val>
                                            <p:fltVal val="360"/>
                                          </p:val>
                                        </p:tav>
                                        <p:tav tm="100000">
                                          <p:val>
                                            <p:fltVal val="0"/>
                                          </p:val>
                                        </p:tav>
                                      </p:tavLst>
                                    </p:anim>
                                    <p:animEffect transition="in" filter="fade">
                                      <p:cBhvr>
                                        <p:cTn id="10" dur="500"/>
                                        <p:tgtEl>
                                          <p:spTgt spid="17"/>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15"/>
                                        </p:tgtEl>
                                        <p:attrNameLst>
                                          <p:attrName>style.visibility</p:attrName>
                                        </p:attrNameLst>
                                      </p:cBhvr>
                                      <p:to>
                                        <p:strVal val="visible"/>
                                      </p:to>
                                    </p:set>
                                    <p:anim calcmode="lin" valueType="num">
                                      <p:cBhvr>
                                        <p:cTn id="14" dur="500" fill="hold"/>
                                        <p:tgtEl>
                                          <p:spTgt spid="15"/>
                                        </p:tgtEl>
                                        <p:attrNameLst>
                                          <p:attrName>ppt_w</p:attrName>
                                        </p:attrNameLst>
                                      </p:cBhvr>
                                      <p:tavLst>
                                        <p:tav tm="0">
                                          <p:val>
                                            <p:fltVal val="0"/>
                                          </p:val>
                                        </p:tav>
                                        <p:tav tm="100000">
                                          <p:val>
                                            <p:strVal val="#ppt_w"/>
                                          </p:val>
                                        </p:tav>
                                      </p:tavLst>
                                    </p:anim>
                                    <p:anim calcmode="lin" valueType="num">
                                      <p:cBhvr>
                                        <p:cTn id="15" dur="500" fill="hold"/>
                                        <p:tgtEl>
                                          <p:spTgt spid="15"/>
                                        </p:tgtEl>
                                        <p:attrNameLst>
                                          <p:attrName>ppt_h</p:attrName>
                                        </p:attrNameLst>
                                      </p:cBhvr>
                                      <p:tavLst>
                                        <p:tav tm="0">
                                          <p:val>
                                            <p:fltVal val="0"/>
                                          </p:val>
                                        </p:tav>
                                        <p:tav tm="100000">
                                          <p:val>
                                            <p:strVal val="#ppt_h"/>
                                          </p:val>
                                        </p:tav>
                                      </p:tavLst>
                                    </p:anim>
                                    <p:anim calcmode="lin" valueType="num">
                                      <p:cBhvr>
                                        <p:cTn id="16" dur="500" fill="hold"/>
                                        <p:tgtEl>
                                          <p:spTgt spid="15"/>
                                        </p:tgtEl>
                                        <p:attrNameLst>
                                          <p:attrName>style.rotation</p:attrName>
                                        </p:attrNameLst>
                                      </p:cBhvr>
                                      <p:tavLst>
                                        <p:tav tm="0">
                                          <p:val>
                                            <p:fltVal val="360"/>
                                          </p:val>
                                        </p:tav>
                                        <p:tav tm="100000">
                                          <p:val>
                                            <p:fltVal val="0"/>
                                          </p:val>
                                        </p:tav>
                                      </p:tavLst>
                                    </p:anim>
                                    <p:animEffect transition="in" filter="fade">
                                      <p:cBhvr>
                                        <p:cTn id="17" dur="500"/>
                                        <p:tgtEl>
                                          <p:spTgt spid="15"/>
                                        </p:tgtEl>
                                      </p:cBhvr>
                                    </p:animEffect>
                                  </p:childTnLst>
                                </p:cTn>
                              </p:par>
                            </p:childTnLst>
                          </p:cTn>
                        </p:par>
                        <p:par>
                          <p:cTn id="18" fill="hold">
                            <p:stCondLst>
                              <p:cond delay="1000"/>
                            </p:stCondLst>
                            <p:childTnLst>
                              <p:par>
                                <p:cTn id="19" presetID="49" presetClass="entr" presetSubtype="0" decel="100000"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p:cTn id="21" dur="500" fill="hold"/>
                                        <p:tgtEl>
                                          <p:spTgt spid="16"/>
                                        </p:tgtEl>
                                        <p:attrNameLst>
                                          <p:attrName>ppt_w</p:attrName>
                                        </p:attrNameLst>
                                      </p:cBhvr>
                                      <p:tavLst>
                                        <p:tav tm="0">
                                          <p:val>
                                            <p:fltVal val="0"/>
                                          </p:val>
                                        </p:tav>
                                        <p:tav tm="100000">
                                          <p:val>
                                            <p:strVal val="#ppt_w"/>
                                          </p:val>
                                        </p:tav>
                                      </p:tavLst>
                                    </p:anim>
                                    <p:anim calcmode="lin" valueType="num">
                                      <p:cBhvr>
                                        <p:cTn id="22" dur="500" fill="hold"/>
                                        <p:tgtEl>
                                          <p:spTgt spid="16"/>
                                        </p:tgtEl>
                                        <p:attrNameLst>
                                          <p:attrName>ppt_h</p:attrName>
                                        </p:attrNameLst>
                                      </p:cBhvr>
                                      <p:tavLst>
                                        <p:tav tm="0">
                                          <p:val>
                                            <p:fltVal val="0"/>
                                          </p:val>
                                        </p:tav>
                                        <p:tav tm="100000">
                                          <p:val>
                                            <p:strVal val="#ppt_h"/>
                                          </p:val>
                                        </p:tav>
                                      </p:tavLst>
                                    </p:anim>
                                    <p:anim calcmode="lin" valueType="num">
                                      <p:cBhvr>
                                        <p:cTn id="23" dur="500" fill="hold"/>
                                        <p:tgtEl>
                                          <p:spTgt spid="16"/>
                                        </p:tgtEl>
                                        <p:attrNameLst>
                                          <p:attrName>style.rotation</p:attrName>
                                        </p:attrNameLst>
                                      </p:cBhvr>
                                      <p:tavLst>
                                        <p:tav tm="0">
                                          <p:val>
                                            <p:fltVal val="360"/>
                                          </p:val>
                                        </p:tav>
                                        <p:tav tm="100000">
                                          <p:val>
                                            <p:fltVal val="0"/>
                                          </p:val>
                                        </p:tav>
                                      </p:tavLst>
                                    </p:anim>
                                    <p:animEffect transition="in" filter="fade">
                                      <p:cBhvr>
                                        <p:cTn id="24" dur="500"/>
                                        <p:tgtEl>
                                          <p:spTgt spid="16"/>
                                        </p:tgtEl>
                                      </p:cBhvr>
                                    </p:animEffect>
                                  </p:childTnLst>
                                </p:cTn>
                              </p:par>
                            </p:childTnLst>
                          </p:cTn>
                        </p:par>
                        <p:par>
                          <p:cTn id="25" fill="hold">
                            <p:stCondLst>
                              <p:cond delay="1500"/>
                            </p:stCondLst>
                            <p:childTnLst>
                              <p:par>
                                <p:cTn id="26" presetID="49" presetClass="entr" presetSubtype="0" decel="100000"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p:cTn id="28" dur="500" fill="hold"/>
                                        <p:tgtEl>
                                          <p:spTgt spid="14"/>
                                        </p:tgtEl>
                                        <p:attrNameLst>
                                          <p:attrName>ppt_w</p:attrName>
                                        </p:attrNameLst>
                                      </p:cBhvr>
                                      <p:tavLst>
                                        <p:tav tm="0">
                                          <p:val>
                                            <p:fltVal val="0"/>
                                          </p:val>
                                        </p:tav>
                                        <p:tav tm="100000">
                                          <p:val>
                                            <p:strVal val="#ppt_w"/>
                                          </p:val>
                                        </p:tav>
                                      </p:tavLst>
                                    </p:anim>
                                    <p:anim calcmode="lin" valueType="num">
                                      <p:cBhvr>
                                        <p:cTn id="29" dur="500" fill="hold"/>
                                        <p:tgtEl>
                                          <p:spTgt spid="14"/>
                                        </p:tgtEl>
                                        <p:attrNameLst>
                                          <p:attrName>ppt_h</p:attrName>
                                        </p:attrNameLst>
                                      </p:cBhvr>
                                      <p:tavLst>
                                        <p:tav tm="0">
                                          <p:val>
                                            <p:fltVal val="0"/>
                                          </p:val>
                                        </p:tav>
                                        <p:tav tm="100000">
                                          <p:val>
                                            <p:strVal val="#ppt_h"/>
                                          </p:val>
                                        </p:tav>
                                      </p:tavLst>
                                    </p:anim>
                                    <p:anim calcmode="lin" valueType="num">
                                      <p:cBhvr>
                                        <p:cTn id="30" dur="500" fill="hold"/>
                                        <p:tgtEl>
                                          <p:spTgt spid="14"/>
                                        </p:tgtEl>
                                        <p:attrNameLst>
                                          <p:attrName>style.rotation</p:attrName>
                                        </p:attrNameLst>
                                      </p:cBhvr>
                                      <p:tavLst>
                                        <p:tav tm="0">
                                          <p:val>
                                            <p:fltVal val="360"/>
                                          </p:val>
                                        </p:tav>
                                        <p:tav tm="100000">
                                          <p:val>
                                            <p:fltVal val="0"/>
                                          </p:val>
                                        </p:tav>
                                      </p:tavLst>
                                    </p:anim>
                                    <p:animEffect transition="in" filter="fade">
                                      <p:cBhvr>
                                        <p:cTn id="31" dur="500"/>
                                        <p:tgtEl>
                                          <p:spTgt spid="14"/>
                                        </p:tgtEl>
                                      </p:cBhvr>
                                    </p:animEffect>
                                  </p:childTnLst>
                                </p:cTn>
                              </p:par>
                            </p:childTnLst>
                          </p:cTn>
                        </p:par>
                        <p:par>
                          <p:cTn id="32" fill="hold">
                            <p:stCondLst>
                              <p:cond delay="2000"/>
                            </p:stCondLst>
                            <p:childTnLst>
                              <p:par>
                                <p:cTn id="33" presetID="8" presetClass="emph" presetSubtype="0" fill="hold" grpId="1" nodeType="afterEffect">
                                  <p:stCondLst>
                                    <p:cond delay="0"/>
                                  </p:stCondLst>
                                  <p:childTnLst>
                                    <p:animRot by="21600000">
                                      <p:cBhvr>
                                        <p:cTn id="34" dur="2000" fill="hold"/>
                                        <p:tgtEl>
                                          <p:spTgt spid="17"/>
                                        </p:tgtEl>
                                        <p:attrNameLst>
                                          <p:attrName>r</p:attrName>
                                        </p:attrNameLst>
                                      </p:cBhvr>
                                    </p:animRot>
                                  </p:childTnLst>
                                </p:cTn>
                              </p:par>
                            </p:childTnLst>
                          </p:cTn>
                        </p:par>
                        <p:par>
                          <p:cTn id="35" fill="hold">
                            <p:stCondLst>
                              <p:cond delay="4000"/>
                            </p:stCondLst>
                            <p:childTnLst>
                              <p:par>
                                <p:cTn id="36" presetID="8" presetClass="emph" presetSubtype="0" fill="hold" grpId="1" nodeType="afterEffect">
                                  <p:stCondLst>
                                    <p:cond delay="0"/>
                                  </p:stCondLst>
                                  <p:childTnLst>
                                    <p:animRot by="21600000">
                                      <p:cBhvr>
                                        <p:cTn id="37" dur="2000" fill="hold"/>
                                        <p:tgtEl>
                                          <p:spTgt spid="15"/>
                                        </p:tgtEl>
                                        <p:attrNameLst>
                                          <p:attrName>r</p:attrName>
                                        </p:attrNameLst>
                                      </p:cBhvr>
                                    </p:animRot>
                                  </p:childTnLst>
                                </p:cTn>
                              </p:par>
                            </p:childTnLst>
                          </p:cTn>
                        </p:par>
                        <p:par>
                          <p:cTn id="38" fill="hold">
                            <p:stCondLst>
                              <p:cond delay="6000"/>
                            </p:stCondLst>
                            <p:childTnLst>
                              <p:par>
                                <p:cTn id="39" presetID="8" presetClass="emph" presetSubtype="0" fill="hold" grpId="1" nodeType="afterEffect">
                                  <p:stCondLst>
                                    <p:cond delay="0"/>
                                  </p:stCondLst>
                                  <p:childTnLst>
                                    <p:animRot by="21600000">
                                      <p:cBhvr>
                                        <p:cTn id="40" dur="2000" fill="hold"/>
                                        <p:tgtEl>
                                          <p:spTgt spid="16"/>
                                        </p:tgtEl>
                                        <p:attrNameLst>
                                          <p:attrName>r</p:attrName>
                                        </p:attrNameLst>
                                      </p:cBhvr>
                                    </p:animRot>
                                  </p:childTnLst>
                                </p:cTn>
                              </p:par>
                            </p:childTnLst>
                          </p:cTn>
                        </p:par>
                        <p:par>
                          <p:cTn id="41" fill="hold">
                            <p:stCondLst>
                              <p:cond delay="8000"/>
                            </p:stCondLst>
                            <p:childTnLst>
                              <p:par>
                                <p:cTn id="42" presetID="8" presetClass="emph" presetSubtype="0" fill="hold" grpId="1" nodeType="afterEffect">
                                  <p:stCondLst>
                                    <p:cond delay="0"/>
                                  </p:stCondLst>
                                  <p:childTnLst>
                                    <p:animRot by="21600000">
                                      <p:cBhvr>
                                        <p:cTn id="43" dur="2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4" grpId="1" bldLvl="0" animBg="1"/>
      <p:bldP spid="15" grpId="0" bldLvl="0" animBg="1"/>
      <p:bldP spid="15" grpId="1" bldLvl="0" animBg="1"/>
      <p:bldP spid="16" grpId="0" bldLvl="0" animBg="1"/>
      <p:bldP spid="16" grpId="1" bldLvl="0" animBg="1"/>
      <p:bldP spid="17" grpId="0" bldLvl="0" animBg="1"/>
      <p:bldP spid="17" grpId="1"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p:nvPr/>
        </p:nvSpPr>
        <p:spPr>
          <a:xfrm>
            <a:off x="642837" y="2044965"/>
            <a:ext cx="1867302" cy="1179498"/>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zh-CN" sz="1300">
              <a:solidFill>
                <a:srgbClr val="FFFFFF"/>
              </a:solidFill>
            </a:endParaRPr>
          </a:p>
        </p:txBody>
      </p:sp>
      <p:sp>
        <p:nvSpPr>
          <p:cNvPr id="3" name="Oval 3"/>
          <p:cNvSpPr/>
          <p:nvPr/>
        </p:nvSpPr>
        <p:spPr>
          <a:xfrm>
            <a:off x="1245468" y="1730435"/>
            <a:ext cx="668069" cy="666653"/>
          </a:xfrm>
          <a:prstGeom prst="ellipse">
            <a:avLst/>
          </a:prstGeom>
          <a:solidFill>
            <a:schemeClr val="accent4"/>
          </a:solidFill>
          <a:ln w="476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en-US" altLang="zh-CN" sz="2000" b="1" dirty="0">
                <a:solidFill>
                  <a:srgbClr val="FFFFFF"/>
                </a:solidFill>
              </a:rPr>
              <a:t>01</a:t>
            </a:r>
            <a:endParaRPr lang="zh-CN" altLang="zh-CN" sz="2000" b="1" dirty="0">
              <a:solidFill>
                <a:srgbClr val="FFFFFF"/>
              </a:solidFill>
            </a:endParaRPr>
          </a:p>
        </p:txBody>
      </p:sp>
      <p:sp>
        <p:nvSpPr>
          <p:cNvPr id="4" name="Rectangle 5"/>
          <p:cNvSpPr/>
          <p:nvPr/>
        </p:nvSpPr>
        <p:spPr>
          <a:xfrm>
            <a:off x="1081755" y="3117565"/>
            <a:ext cx="1038225" cy="2571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zh-CN" sz="1300">
              <a:solidFill>
                <a:srgbClr val="FFFFFF"/>
              </a:solidFill>
            </a:endParaRPr>
          </a:p>
        </p:txBody>
      </p:sp>
      <p:sp>
        <p:nvSpPr>
          <p:cNvPr id="5" name="Rectangle 7"/>
          <p:cNvSpPr/>
          <p:nvPr/>
        </p:nvSpPr>
        <p:spPr>
          <a:xfrm>
            <a:off x="2651336" y="2044965"/>
            <a:ext cx="1866148" cy="1179498"/>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zh-CN" sz="1300">
              <a:solidFill>
                <a:srgbClr val="FFFFFF"/>
              </a:solidFill>
            </a:endParaRPr>
          </a:p>
        </p:txBody>
      </p:sp>
      <p:sp>
        <p:nvSpPr>
          <p:cNvPr id="6" name="Oval 8"/>
          <p:cNvSpPr/>
          <p:nvPr/>
        </p:nvSpPr>
        <p:spPr>
          <a:xfrm>
            <a:off x="3254156" y="1730435"/>
            <a:ext cx="668069" cy="666653"/>
          </a:xfrm>
          <a:prstGeom prst="ellipse">
            <a:avLst/>
          </a:prstGeom>
          <a:solidFill>
            <a:schemeClr val="accent1"/>
          </a:solidFill>
          <a:ln w="476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en-US" altLang="zh-CN" sz="2000" b="1" dirty="0">
                <a:solidFill>
                  <a:srgbClr val="FFFFFF"/>
                </a:solidFill>
              </a:rPr>
              <a:t>02</a:t>
            </a:r>
            <a:endParaRPr lang="zh-CN" altLang="zh-CN" sz="2000" b="1" dirty="0">
              <a:solidFill>
                <a:srgbClr val="FFFFFF"/>
              </a:solidFill>
            </a:endParaRPr>
          </a:p>
        </p:txBody>
      </p:sp>
      <p:sp>
        <p:nvSpPr>
          <p:cNvPr id="7" name="Rectangle 9"/>
          <p:cNvSpPr/>
          <p:nvPr/>
        </p:nvSpPr>
        <p:spPr>
          <a:xfrm>
            <a:off x="3090444" y="3117565"/>
            <a:ext cx="1038225" cy="2571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zh-CN" sz="1300">
              <a:solidFill>
                <a:srgbClr val="FFFFFF"/>
              </a:solidFill>
            </a:endParaRPr>
          </a:p>
        </p:txBody>
      </p:sp>
      <p:sp>
        <p:nvSpPr>
          <p:cNvPr id="8" name="Rectangle 10"/>
          <p:cNvSpPr/>
          <p:nvPr/>
        </p:nvSpPr>
        <p:spPr>
          <a:xfrm>
            <a:off x="4658627" y="2044965"/>
            <a:ext cx="1867301" cy="1179498"/>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zh-CN" sz="1300">
              <a:solidFill>
                <a:srgbClr val="FFFFFF"/>
              </a:solidFill>
            </a:endParaRPr>
          </a:p>
        </p:txBody>
      </p:sp>
      <p:sp>
        <p:nvSpPr>
          <p:cNvPr id="9" name="Oval 11"/>
          <p:cNvSpPr/>
          <p:nvPr/>
        </p:nvSpPr>
        <p:spPr>
          <a:xfrm>
            <a:off x="5262846" y="1730435"/>
            <a:ext cx="668069" cy="666653"/>
          </a:xfrm>
          <a:prstGeom prst="ellipse">
            <a:avLst/>
          </a:prstGeom>
          <a:solidFill>
            <a:schemeClr val="accent2"/>
          </a:solidFill>
          <a:ln w="476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en-US" altLang="zh-CN" sz="2000" b="1" dirty="0">
                <a:solidFill>
                  <a:srgbClr val="FFFFFF"/>
                </a:solidFill>
              </a:rPr>
              <a:t>03</a:t>
            </a:r>
            <a:endParaRPr lang="zh-CN" altLang="zh-CN" sz="2000" b="1" dirty="0">
              <a:solidFill>
                <a:srgbClr val="FFFFFF"/>
              </a:solidFill>
            </a:endParaRPr>
          </a:p>
        </p:txBody>
      </p:sp>
      <p:sp>
        <p:nvSpPr>
          <p:cNvPr id="10" name="Rectangle 12"/>
          <p:cNvSpPr/>
          <p:nvPr/>
        </p:nvSpPr>
        <p:spPr>
          <a:xfrm>
            <a:off x="5099133" y="3117565"/>
            <a:ext cx="1038225" cy="2571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zh-CN" sz="1300">
              <a:solidFill>
                <a:srgbClr val="FFFFFF"/>
              </a:solidFill>
            </a:endParaRPr>
          </a:p>
        </p:txBody>
      </p:sp>
      <p:sp>
        <p:nvSpPr>
          <p:cNvPr id="21" name="TextBox 20"/>
          <p:cNvSpPr txBox="1"/>
          <p:nvPr/>
        </p:nvSpPr>
        <p:spPr>
          <a:xfrm>
            <a:off x="982694" y="2501264"/>
            <a:ext cx="1223645" cy="275590"/>
          </a:xfrm>
          <a:prstGeom prst="rect">
            <a:avLst/>
          </a:prstGeom>
          <a:noFill/>
        </p:spPr>
        <p:txBody>
          <a:bodyPr wrap="none">
            <a:spAutoFit/>
          </a:bodyPr>
          <a:lstStyle/>
          <a:p>
            <a:pPr algn="ctr"/>
            <a:r>
              <a:rPr lang="en-US" altLang="zh-CN" sz="1200" b="1" dirty="0">
                <a:solidFill>
                  <a:schemeClr val="tx1"/>
                </a:solidFill>
                <a:latin typeface="微软雅黑" panose="020B0503020204020204" pitchFamily="34" charset="-122"/>
                <a:ea typeface="微软雅黑" panose="020B0503020204020204" pitchFamily="34" charset="-122"/>
              </a:rPr>
              <a:t>IOC</a:t>
            </a:r>
            <a:r>
              <a:rPr lang="zh-CN" altLang="en-US" sz="1200" b="1" dirty="0">
                <a:solidFill>
                  <a:schemeClr val="tx1"/>
                </a:solidFill>
                <a:latin typeface="微软雅黑" panose="020B0503020204020204" pitchFamily="34" charset="-122"/>
                <a:ea typeface="微软雅黑" panose="020B0503020204020204" pitchFamily="34" charset="-122"/>
              </a:rPr>
              <a:t>的简要介绍</a:t>
            </a:r>
            <a:endParaRPr lang="zh-CN" altLang="en-US" sz="1200" b="1" dirty="0">
              <a:solidFill>
                <a:schemeClr val="tx1"/>
              </a:solidFill>
              <a:latin typeface="微软雅黑" panose="020B0503020204020204" pitchFamily="34" charset="-122"/>
              <a:ea typeface="微软雅黑" panose="020B0503020204020204" pitchFamily="34" charset="-122"/>
            </a:endParaRPr>
          </a:p>
        </p:txBody>
      </p:sp>
      <p:sp>
        <p:nvSpPr>
          <p:cNvPr id="23" name="TextBox 22"/>
          <p:cNvSpPr txBox="1"/>
          <p:nvPr/>
        </p:nvSpPr>
        <p:spPr>
          <a:xfrm>
            <a:off x="2730281" y="2501264"/>
            <a:ext cx="1771650" cy="275590"/>
          </a:xfrm>
          <a:prstGeom prst="rect">
            <a:avLst/>
          </a:prstGeom>
          <a:noFill/>
        </p:spPr>
        <p:txBody>
          <a:bodyPr wrap="none">
            <a:spAutoFit/>
          </a:bodyPr>
          <a:lstStyle/>
          <a:p>
            <a:pPr algn="ctr"/>
            <a:r>
              <a:rPr lang="en-US" altLang="zh-CN" sz="1200" b="1" dirty="0">
                <a:solidFill>
                  <a:schemeClr val="tx1"/>
                </a:solidFill>
                <a:latin typeface="微软雅黑" panose="020B0503020204020204" pitchFamily="34" charset="-122"/>
                <a:ea typeface="微软雅黑" panose="020B0503020204020204" pitchFamily="34" charset="-122"/>
              </a:rPr>
              <a:t>Spring IOC</a:t>
            </a:r>
            <a:r>
              <a:rPr lang="zh-CN" altLang="en-US" sz="1200" b="1" dirty="0">
                <a:solidFill>
                  <a:schemeClr val="tx1"/>
                </a:solidFill>
                <a:latin typeface="微软雅黑" panose="020B0503020204020204" pitchFamily="34" charset="-122"/>
                <a:ea typeface="微软雅黑" panose="020B0503020204020204" pitchFamily="34" charset="-122"/>
              </a:rPr>
              <a:t>的实现方式</a:t>
            </a:r>
            <a:endParaRPr lang="zh-CN" altLang="en-US" sz="1200" b="1" dirty="0">
              <a:solidFill>
                <a:schemeClr val="tx1"/>
              </a:solidFill>
              <a:latin typeface="微软雅黑" panose="020B0503020204020204" pitchFamily="34" charset="-122"/>
              <a:ea typeface="微软雅黑" panose="020B0503020204020204" pitchFamily="34" charset="-122"/>
            </a:endParaRPr>
          </a:p>
        </p:txBody>
      </p:sp>
      <p:sp>
        <p:nvSpPr>
          <p:cNvPr id="25" name="TextBox 24"/>
          <p:cNvSpPr txBox="1"/>
          <p:nvPr/>
        </p:nvSpPr>
        <p:spPr>
          <a:xfrm>
            <a:off x="6883383" y="2501264"/>
            <a:ext cx="1402080" cy="275590"/>
          </a:xfrm>
          <a:prstGeom prst="rect">
            <a:avLst/>
          </a:prstGeom>
          <a:noFill/>
        </p:spPr>
        <p:txBody>
          <a:bodyPr wrap="none">
            <a:spAutoFit/>
          </a:bodyPr>
          <a:lstStyle/>
          <a:p>
            <a:pPr algn="ctr"/>
            <a:r>
              <a:rPr lang="zh-CN" altLang="en-US" sz="1200" b="1" dirty="0">
                <a:solidFill>
                  <a:schemeClr val="tx1"/>
                </a:solidFill>
                <a:latin typeface="微软雅黑" panose="020B0503020204020204" pitchFamily="34" charset="-122"/>
                <a:ea typeface="微软雅黑" panose="020B0503020204020204" pitchFamily="34" charset="-122"/>
              </a:rPr>
              <a:t>源码中的安全设计</a:t>
            </a:r>
            <a:endParaRPr lang="zh-CN" altLang="en-US" sz="1200" b="1" dirty="0">
              <a:solidFill>
                <a:schemeClr val="tx1"/>
              </a:solidFill>
              <a:latin typeface="微软雅黑" panose="020B0503020204020204" pitchFamily="34" charset="-122"/>
              <a:ea typeface="微软雅黑" panose="020B0503020204020204" pitchFamily="34" charset="-122"/>
            </a:endParaRPr>
          </a:p>
        </p:txBody>
      </p:sp>
      <p:sp>
        <p:nvSpPr>
          <p:cNvPr id="27" name="TextBox 26"/>
          <p:cNvSpPr txBox="1"/>
          <p:nvPr/>
        </p:nvSpPr>
        <p:spPr>
          <a:xfrm>
            <a:off x="1163018" y="3126790"/>
            <a:ext cx="857927" cy="253916"/>
          </a:xfrm>
          <a:prstGeom prst="rect">
            <a:avLst/>
          </a:prstGeom>
          <a:noFill/>
        </p:spPr>
        <p:txBody>
          <a:bodyPr wrap="none">
            <a:spAutoFit/>
          </a:bodyPr>
          <a:lstStyle/>
          <a:p>
            <a:pPr eaLnBrk="1" fontAlgn="auto" hangingPunct="1">
              <a:spcBef>
                <a:spcPts val="0"/>
              </a:spcBef>
              <a:spcAft>
                <a:spcPts val="0"/>
              </a:spcAft>
              <a:defRPr/>
            </a:pPr>
            <a:r>
              <a:rPr lang="en-US" altLang="zh-CN" sz="1050" dirty="0">
                <a:solidFill>
                  <a:schemeClr val="bg1"/>
                </a:solidFill>
                <a:latin typeface="微软雅黑" panose="020B0503020204020204" pitchFamily="34" charset="-122"/>
                <a:ea typeface="微软雅黑" panose="020B0503020204020204" pitchFamily="34" charset="-122"/>
              </a:rPr>
              <a:t>PART</a:t>
            </a:r>
            <a:r>
              <a:rPr lang="zh-CN" altLang="en-US" sz="1050" dirty="0">
                <a:solidFill>
                  <a:schemeClr val="bg1"/>
                </a:solidFill>
                <a:latin typeface="微软雅黑" panose="020B0503020204020204" pitchFamily="34" charset="-122"/>
                <a:ea typeface="微软雅黑" panose="020B0503020204020204" pitchFamily="34" charset="-122"/>
              </a:rPr>
              <a:t> </a:t>
            </a:r>
            <a:r>
              <a:rPr lang="en-US" altLang="zh-CN" sz="1050" dirty="0">
                <a:solidFill>
                  <a:schemeClr val="bg1"/>
                </a:solidFill>
                <a:latin typeface="微软雅黑" panose="020B0503020204020204" pitchFamily="34" charset="-122"/>
                <a:ea typeface="微软雅黑" panose="020B0503020204020204" pitchFamily="34" charset="-122"/>
              </a:rPr>
              <a:t>ONE</a:t>
            </a:r>
            <a:endParaRPr lang="id-ID" sz="1050" dirty="0">
              <a:solidFill>
                <a:schemeClr val="bg1"/>
              </a:solidFill>
              <a:latin typeface="微软雅黑" panose="020B0503020204020204" pitchFamily="34" charset="-122"/>
              <a:ea typeface="微软雅黑" panose="020B0503020204020204" pitchFamily="34" charset="-122"/>
            </a:endParaRPr>
          </a:p>
        </p:txBody>
      </p:sp>
      <p:sp>
        <p:nvSpPr>
          <p:cNvPr id="28" name="TextBox 27"/>
          <p:cNvSpPr txBox="1"/>
          <p:nvPr/>
        </p:nvSpPr>
        <p:spPr>
          <a:xfrm>
            <a:off x="3160494" y="3126790"/>
            <a:ext cx="888385" cy="253916"/>
          </a:xfrm>
          <a:prstGeom prst="rect">
            <a:avLst/>
          </a:prstGeom>
          <a:noFill/>
        </p:spPr>
        <p:txBody>
          <a:bodyPr wrap="none">
            <a:spAutoFit/>
          </a:bodyPr>
          <a:lstStyle/>
          <a:p>
            <a:pPr eaLnBrk="1" fontAlgn="auto" hangingPunct="1">
              <a:spcBef>
                <a:spcPts val="0"/>
              </a:spcBef>
              <a:spcAft>
                <a:spcPts val="0"/>
              </a:spcAft>
              <a:defRPr/>
            </a:pPr>
            <a:r>
              <a:rPr lang="en-US" altLang="zh-CN" sz="1050" dirty="0">
                <a:solidFill>
                  <a:schemeClr val="bg1"/>
                </a:solidFill>
                <a:latin typeface="微软雅黑" panose="020B0503020204020204" pitchFamily="34" charset="-122"/>
                <a:ea typeface="微软雅黑" panose="020B0503020204020204" pitchFamily="34" charset="-122"/>
              </a:rPr>
              <a:t>PART</a:t>
            </a:r>
            <a:r>
              <a:rPr lang="zh-CN" altLang="en-US" sz="1050" dirty="0">
                <a:solidFill>
                  <a:schemeClr val="bg1"/>
                </a:solidFill>
                <a:latin typeface="微软雅黑" panose="020B0503020204020204" pitchFamily="34" charset="-122"/>
                <a:ea typeface="微软雅黑" panose="020B0503020204020204" pitchFamily="34" charset="-122"/>
              </a:rPr>
              <a:t> </a:t>
            </a:r>
            <a:r>
              <a:rPr lang="en-US" altLang="zh-CN" sz="1050" dirty="0">
                <a:solidFill>
                  <a:schemeClr val="bg1"/>
                </a:solidFill>
                <a:latin typeface="微软雅黑" panose="020B0503020204020204" pitchFamily="34" charset="-122"/>
                <a:ea typeface="微软雅黑" panose="020B0503020204020204" pitchFamily="34" charset="-122"/>
              </a:rPr>
              <a:t>TWO</a:t>
            </a:r>
            <a:endParaRPr lang="id-ID" sz="1050" dirty="0">
              <a:solidFill>
                <a:schemeClr val="bg1"/>
              </a:solidFill>
              <a:latin typeface="微软雅黑" panose="020B0503020204020204" pitchFamily="34" charset="-122"/>
              <a:ea typeface="微软雅黑" panose="020B0503020204020204" pitchFamily="34" charset="-122"/>
            </a:endParaRPr>
          </a:p>
        </p:txBody>
      </p:sp>
      <p:sp>
        <p:nvSpPr>
          <p:cNvPr id="29" name="TextBox 28"/>
          <p:cNvSpPr txBox="1"/>
          <p:nvPr/>
        </p:nvSpPr>
        <p:spPr>
          <a:xfrm>
            <a:off x="5132271" y="3126790"/>
            <a:ext cx="982961" cy="253916"/>
          </a:xfrm>
          <a:prstGeom prst="rect">
            <a:avLst/>
          </a:prstGeom>
          <a:noFill/>
        </p:spPr>
        <p:txBody>
          <a:bodyPr wrap="none">
            <a:spAutoFit/>
          </a:bodyPr>
          <a:lstStyle/>
          <a:p>
            <a:pPr eaLnBrk="1" fontAlgn="auto" hangingPunct="1">
              <a:spcBef>
                <a:spcPts val="0"/>
              </a:spcBef>
              <a:spcAft>
                <a:spcPts val="0"/>
              </a:spcAft>
              <a:defRPr/>
            </a:pPr>
            <a:r>
              <a:rPr lang="en-US" altLang="zh-CN" sz="1050" dirty="0">
                <a:solidFill>
                  <a:schemeClr val="bg1"/>
                </a:solidFill>
                <a:latin typeface="微软雅黑" panose="020B0503020204020204" pitchFamily="34" charset="-122"/>
                <a:ea typeface="微软雅黑" panose="020B0503020204020204" pitchFamily="34" charset="-122"/>
              </a:rPr>
              <a:t>PART</a:t>
            </a:r>
            <a:r>
              <a:rPr lang="zh-CN" altLang="en-US" sz="1050" dirty="0">
                <a:solidFill>
                  <a:schemeClr val="bg1"/>
                </a:solidFill>
                <a:latin typeface="微软雅黑" panose="020B0503020204020204" pitchFamily="34" charset="-122"/>
                <a:ea typeface="微软雅黑" panose="020B0503020204020204" pitchFamily="34" charset="-122"/>
              </a:rPr>
              <a:t> </a:t>
            </a:r>
            <a:r>
              <a:rPr lang="en-US" altLang="zh-CN" sz="1050" dirty="0">
                <a:solidFill>
                  <a:schemeClr val="bg1"/>
                </a:solidFill>
                <a:latin typeface="微软雅黑" panose="020B0503020204020204" pitchFamily="34" charset="-122"/>
                <a:ea typeface="微软雅黑" panose="020B0503020204020204" pitchFamily="34" charset="-122"/>
              </a:rPr>
              <a:t>THREE</a:t>
            </a:r>
            <a:endParaRPr lang="id-ID" sz="1050" dirty="0">
              <a:solidFill>
                <a:schemeClr val="bg1"/>
              </a:solidFill>
              <a:latin typeface="微软雅黑" panose="020B0503020204020204" pitchFamily="34" charset="-122"/>
              <a:ea typeface="微软雅黑" panose="020B0503020204020204" pitchFamily="34" charset="-122"/>
            </a:endParaRPr>
          </a:p>
        </p:txBody>
      </p:sp>
      <p:sp>
        <p:nvSpPr>
          <p:cNvPr id="30" name="Rectangle 10"/>
          <p:cNvSpPr/>
          <p:nvPr/>
        </p:nvSpPr>
        <p:spPr>
          <a:xfrm>
            <a:off x="6651270" y="2044965"/>
            <a:ext cx="1867301" cy="1179498"/>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zh-CN" sz="1300">
              <a:solidFill>
                <a:srgbClr val="FFFFFF"/>
              </a:solidFill>
            </a:endParaRPr>
          </a:p>
        </p:txBody>
      </p:sp>
      <p:sp>
        <p:nvSpPr>
          <p:cNvPr id="31" name="Oval 11"/>
          <p:cNvSpPr/>
          <p:nvPr/>
        </p:nvSpPr>
        <p:spPr>
          <a:xfrm>
            <a:off x="7255489" y="1730435"/>
            <a:ext cx="668069" cy="666653"/>
          </a:xfrm>
          <a:prstGeom prst="ellipse">
            <a:avLst/>
          </a:prstGeom>
          <a:solidFill>
            <a:schemeClr val="accent2"/>
          </a:solidFill>
          <a:ln w="476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en-US" altLang="zh-CN" sz="2000" b="1" dirty="0">
                <a:solidFill>
                  <a:srgbClr val="FFFFFF"/>
                </a:solidFill>
              </a:rPr>
              <a:t>04</a:t>
            </a:r>
            <a:endParaRPr lang="zh-CN" altLang="zh-CN" sz="2000" b="1" dirty="0">
              <a:solidFill>
                <a:srgbClr val="FFFFFF"/>
              </a:solidFill>
            </a:endParaRPr>
          </a:p>
        </p:txBody>
      </p:sp>
      <p:sp>
        <p:nvSpPr>
          <p:cNvPr id="32" name="Rectangle 12"/>
          <p:cNvSpPr/>
          <p:nvPr/>
        </p:nvSpPr>
        <p:spPr>
          <a:xfrm>
            <a:off x="7091776" y="3117565"/>
            <a:ext cx="1038225" cy="2571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zh-CN" sz="1300">
              <a:solidFill>
                <a:srgbClr val="FFFFFF"/>
              </a:solidFill>
            </a:endParaRPr>
          </a:p>
        </p:txBody>
      </p:sp>
      <p:sp>
        <p:nvSpPr>
          <p:cNvPr id="38" name="TextBox 24"/>
          <p:cNvSpPr txBox="1"/>
          <p:nvPr/>
        </p:nvSpPr>
        <p:spPr>
          <a:xfrm>
            <a:off x="4532608" y="2501264"/>
            <a:ext cx="2138045" cy="275590"/>
          </a:xfrm>
          <a:prstGeom prst="rect">
            <a:avLst/>
          </a:prstGeom>
          <a:noFill/>
        </p:spPr>
        <p:txBody>
          <a:bodyPr wrap="none">
            <a:spAutoFit/>
          </a:bodyPr>
          <a:lstStyle/>
          <a:p>
            <a:pPr algn="ctr"/>
            <a:r>
              <a:rPr lang="en-US" altLang="zh-CN" sz="1200" b="1" dirty="0">
                <a:solidFill>
                  <a:schemeClr val="tx1"/>
                </a:solidFill>
                <a:latin typeface="微软雅黑" panose="020B0503020204020204" pitchFamily="34" charset="-122"/>
                <a:ea typeface="微软雅黑" panose="020B0503020204020204" pitchFamily="34" charset="-122"/>
              </a:rPr>
              <a:t>IOC</a:t>
            </a:r>
            <a:r>
              <a:rPr lang="zh-CN" altLang="en-US" sz="1200" b="1" dirty="0">
                <a:solidFill>
                  <a:schemeClr val="tx1"/>
                </a:solidFill>
                <a:latin typeface="微软雅黑" panose="020B0503020204020204" pitchFamily="34" charset="-122"/>
                <a:ea typeface="微软雅黑" panose="020B0503020204020204" pitchFamily="34" charset="-122"/>
              </a:rPr>
              <a:t>源码中</a:t>
            </a:r>
            <a:r>
              <a:rPr lang="zh-CN" altLang="en-US" sz="1200" b="1" dirty="0">
                <a:solidFill>
                  <a:schemeClr val="tx1"/>
                </a:solidFill>
                <a:latin typeface="微软雅黑" panose="020B0503020204020204" pitchFamily="34" charset="-122"/>
                <a:ea typeface="微软雅黑" panose="020B0503020204020204" pitchFamily="34" charset="-122"/>
              </a:rPr>
              <a:t>高效的</a:t>
            </a:r>
            <a:r>
              <a:rPr lang="zh-CN" altLang="en-US" sz="1200" b="1" dirty="0">
                <a:solidFill>
                  <a:schemeClr val="tx1"/>
                </a:solidFill>
                <a:latin typeface="微软雅黑" panose="020B0503020204020204" pitchFamily="34" charset="-122"/>
                <a:ea typeface="微软雅黑" panose="020B0503020204020204" pitchFamily="34" charset="-122"/>
              </a:rPr>
              <a:t>多线程编程</a:t>
            </a:r>
            <a:endParaRPr lang="zh-CN" altLang="en-US" sz="1200" b="1" dirty="0">
              <a:solidFill>
                <a:schemeClr val="tx1"/>
              </a:solidFill>
              <a:latin typeface="微软雅黑" panose="020B0503020204020204" pitchFamily="34" charset="-122"/>
              <a:ea typeface="微软雅黑" panose="020B0503020204020204" pitchFamily="34" charset="-122"/>
            </a:endParaRPr>
          </a:p>
        </p:txBody>
      </p:sp>
      <p:sp>
        <p:nvSpPr>
          <p:cNvPr id="40" name="TextBox 28"/>
          <p:cNvSpPr txBox="1"/>
          <p:nvPr/>
        </p:nvSpPr>
        <p:spPr>
          <a:xfrm>
            <a:off x="7153789" y="3126790"/>
            <a:ext cx="936475" cy="253916"/>
          </a:xfrm>
          <a:prstGeom prst="rect">
            <a:avLst/>
          </a:prstGeom>
          <a:noFill/>
        </p:spPr>
        <p:txBody>
          <a:bodyPr wrap="none">
            <a:spAutoFit/>
          </a:bodyPr>
          <a:lstStyle/>
          <a:p>
            <a:pPr eaLnBrk="1" fontAlgn="auto" hangingPunct="1">
              <a:spcBef>
                <a:spcPts val="0"/>
              </a:spcBef>
              <a:spcAft>
                <a:spcPts val="0"/>
              </a:spcAft>
              <a:defRPr/>
            </a:pPr>
            <a:r>
              <a:rPr lang="en-US" altLang="zh-CN" sz="1050" dirty="0">
                <a:solidFill>
                  <a:schemeClr val="bg1"/>
                </a:solidFill>
                <a:latin typeface="微软雅黑" panose="020B0503020204020204" pitchFamily="34" charset="-122"/>
                <a:ea typeface="微软雅黑" panose="020B0503020204020204" pitchFamily="34" charset="-122"/>
              </a:rPr>
              <a:t>PART</a:t>
            </a:r>
            <a:r>
              <a:rPr lang="zh-CN" altLang="en-US" sz="1050" dirty="0">
                <a:solidFill>
                  <a:schemeClr val="bg1"/>
                </a:solidFill>
                <a:latin typeface="微软雅黑" panose="020B0503020204020204" pitchFamily="34" charset="-122"/>
                <a:ea typeface="微软雅黑" panose="020B0503020204020204" pitchFamily="34" charset="-122"/>
              </a:rPr>
              <a:t> </a:t>
            </a:r>
            <a:r>
              <a:rPr lang="en-US" altLang="zh-CN" sz="1050" dirty="0">
                <a:solidFill>
                  <a:schemeClr val="bg1"/>
                </a:solidFill>
                <a:latin typeface="微软雅黑" panose="020B0503020204020204" pitchFamily="34" charset="-122"/>
                <a:ea typeface="微软雅黑" panose="020B0503020204020204" pitchFamily="34" charset="-122"/>
              </a:rPr>
              <a:t>FOUR</a:t>
            </a:r>
            <a:endParaRPr lang="id-ID" sz="1050" dirty="0">
              <a:solidFill>
                <a:schemeClr val="bg1"/>
              </a:solidFill>
              <a:latin typeface="微软雅黑" panose="020B0503020204020204" pitchFamily="34" charset="-122"/>
              <a:ea typeface="微软雅黑" panose="020B0503020204020204" pitchFamily="34" charset="-122"/>
            </a:endParaRPr>
          </a:p>
        </p:txBody>
      </p:sp>
      <p:sp>
        <p:nvSpPr>
          <p:cNvPr id="43" name="TextBox 36"/>
          <p:cNvSpPr txBox="1"/>
          <p:nvPr/>
        </p:nvSpPr>
        <p:spPr>
          <a:xfrm>
            <a:off x="377064" y="171414"/>
            <a:ext cx="745490" cy="436245"/>
          </a:xfrm>
          <a:prstGeom prst="rect">
            <a:avLst/>
          </a:prstGeom>
          <a:noFill/>
        </p:spPr>
        <p:txBody>
          <a:bodyPr wrap="none" lIns="68568" tIns="34285" rIns="68568" bIns="34285" rtlCol="0">
            <a:spAutoFit/>
          </a:bodyPr>
          <a:lstStyle/>
          <a:p>
            <a:pPr algn="ct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内容</a:t>
            </a:r>
            <a:endPar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44" name="TextBox 39"/>
          <p:cNvSpPr txBox="1"/>
          <p:nvPr/>
        </p:nvSpPr>
        <p:spPr>
          <a:xfrm>
            <a:off x="197186" y="609872"/>
            <a:ext cx="1168637" cy="248209"/>
          </a:xfrm>
          <a:prstGeom prst="rect">
            <a:avLst/>
          </a:prstGeom>
          <a:noFill/>
        </p:spPr>
        <p:txBody>
          <a:bodyPr wrap="square" rtlCol="0">
            <a:spAutoFit/>
          </a:bodyPr>
          <a:lstStyle/>
          <a:p>
            <a:pPr algn="dist"/>
            <a:r>
              <a:rPr lang="en-US" altLang="zh-CN" sz="1015" dirty="0">
                <a:ln w="0"/>
                <a:solidFill>
                  <a:schemeClr val="tx1">
                    <a:lumMod val="50000"/>
                    <a:lumOff val="50000"/>
                  </a:schemeClr>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CONTENTS</a:t>
            </a:r>
            <a:endParaRPr lang="zh-CN" altLang="en-US" sz="1015" dirty="0">
              <a:ln w="0"/>
              <a:solidFill>
                <a:schemeClr val="tx1">
                  <a:lumMod val="50000"/>
                  <a:lumOff val="50000"/>
                </a:schemeClr>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500" fill="hold"/>
                                        <p:tgtEl>
                                          <p:spTgt spid="43"/>
                                        </p:tgtEl>
                                        <p:attrNameLst>
                                          <p:attrName>ppt_w</p:attrName>
                                        </p:attrNameLst>
                                      </p:cBhvr>
                                      <p:tavLst>
                                        <p:tav tm="0">
                                          <p:val>
                                            <p:fltVal val="0"/>
                                          </p:val>
                                        </p:tav>
                                        <p:tav tm="100000">
                                          <p:val>
                                            <p:strVal val="#ppt_w"/>
                                          </p:val>
                                        </p:tav>
                                      </p:tavLst>
                                    </p:anim>
                                    <p:anim calcmode="lin" valueType="num">
                                      <p:cBhvr>
                                        <p:cTn id="8" dur="500" fill="hold"/>
                                        <p:tgtEl>
                                          <p:spTgt spid="43"/>
                                        </p:tgtEl>
                                        <p:attrNameLst>
                                          <p:attrName>ppt_h</p:attrName>
                                        </p:attrNameLst>
                                      </p:cBhvr>
                                      <p:tavLst>
                                        <p:tav tm="0">
                                          <p:val>
                                            <p:fltVal val="0"/>
                                          </p:val>
                                        </p:tav>
                                        <p:tav tm="100000">
                                          <p:val>
                                            <p:strVal val="#ppt_h"/>
                                          </p:val>
                                        </p:tav>
                                      </p:tavLst>
                                    </p:anim>
                                    <p:animEffect transition="in" filter="fade">
                                      <p:cBhvr>
                                        <p:cTn id="9" dur="500"/>
                                        <p:tgtEl>
                                          <p:spTgt spid="43"/>
                                        </p:tgtEl>
                                      </p:cBhvr>
                                    </p:animEffect>
                                  </p:childTnLst>
                                </p:cTn>
                              </p:par>
                              <p:par>
                                <p:cTn id="10" presetID="12" presetClass="entr" presetSubtype="4" fill="hold" grpId="0" nodeType="with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slide(fromBottom)">
                                      <p:cBhvr>
                                        <p:cTn id="12" dur="500"/>
                                        <p:tgtEl>
                                          <p:spTgt spid="44"/>
                                        </p:tgtEl>
                                      </p:cBhvr>
                                    </p:animEffect>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fltVal val="0"/>
                                          </p:val>
                                        </p:tav>
                                        <p:tav tm="100000">
                                          <p:val>
                                            <p:strVal val="#ppt_w"/>
                                          </p:val>
                                        </p:tav>
                                      </p:tavLst>
                                    </p:anim>
                                    <p:anim calcmode="lin" valueType="num">
                                      <p:cBhvr>
                                        <p:cTn id="17" dur="500" fill="hold"/>
                                        <p:tgtEl>
                                          <p:spTgt spid="3"/>
                                        </p:tgtEl>
                                        <p:attrNameLst>
                                          <p:attrName>ppt_h</p:attrName>
                                        </p:attrNameLst>
                                      </p:cBhvr>
                                      <p:tavLst>
                                        <p:tav tm="0">
                                          <p:val>
                                            <p:fltVal val="0"/>
                                          </p:val>
                                        </p:tav>
                                        <p:tav tm="100000">
                                          <p:val>
                                            <p:strVal val="#ppt_h"/>
                                          </p:val>
                                        </p:tav>
                                      </p:tavLst>
                                    </p:anim>
                                    <p:animEffect transition="in" filter="fade">
                                      <p:cBhvr>
                                        <p:cTn id="18" dur="500"/>
                                        <p:tgtEl>
                                          <p:spTgt spid="3"/>
                                        </p:tgtEl>
                                      </p:cBhvr>
                                    </p:animEffect>
                                  </p:childTnLst>
                                </p:cTn>
                              </p:par>
                              <p:par>
                                <p:cTn id="19" presetID="16" presetClass="entr" presetSubtype="37"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arn(outVertical)">
                                      <p:cBhvr>
                                        <p:cTn id="21" dur="500"/>
                                        <p:tgtEl>
                                          <p:spTgt spid="2"/>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p:cTn id="24" dur="500" fill="hold"/>
                                        <p:tgtEl>
                                          <p:spTgt spid="4"/>
                                        </p:tgtEl>
                                        <p:attrNameLst>
                                          <p:attrName>ppt_w</p:attrName>
                                        </p:attrNameLst>
                                      </p:cBhvr>
                                      <p:tavLst>
                                        <p:tav tm="0">
                                          <p:val>
                                            <p:fltVal val="0"/>
                                          </p:val>
                                        </p:tav>
                                        <p:tav tm="100000">
                                          <p:val>
                                            <p:strVal val="#ppt_w"/>
                                          </p:val>
                                        </p:tav>
                                      </p:tavLst>
                                    </p:anim>
                                    <p:anim calcmode="lin" valueType="num">
                                      <p:cBhvr>
                                        <p:cTn id="25" dur="500" fill="hold"/>
                                        <p:tgtEl>
                                          <p:spTgt spid="4"/>
                                        </p:tgtEl>
                                        <p:attrNameLst>
                                          <p:attrName>ppt_h</p:attrName>
                                        </p:attrNameLst>
                                      </p:cBhvr>
                                      <p:tavLst>
                                        <p:tav tm="0">
                                          <p:val>
                                            <p:fltVal val="0"/>
                                          </p:val>
                                        </p:tav>
                                        <p:tav tm="100000">
                                          <p:val>
                                            <p:strVal val="#ppt_h"/>
                                          </p:val>
                                        </p:tav>
                                      </p:tavLst>
                                    </p:anim>
                                    <p:animEffect transition="in" filter="fade">
                                      <p:cBhvr>
                                        <p:cTn id="26" dur="500"/>
                                        <p:tgtEl>
                                          <p:spTgt spid="4"/>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childTnLst>
                          </p:cTn>
                        </p:par>
                        <p:par>
                          <p:cTn id="31" fill="hold">
                            <p:stCondLst>
                              <p:cond delay="1500"/>
                            </p:stCondLst>
                            <p:childTnLst>
                              <p:par>
                                <p:cTn id="32" presetID="10" presetClass="entr" presetSubtype="0" fill="hold" grpId="0" nodeType="after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fade">
                                      <p:cBhvr>
                                        <p:cTn id="34" dur="500"/>
                                        <p:tgtEl>
                                          <p:spTgt spid="27"/>
                                        </p:tgtEl>
                                      </p:cBhvr>
                                    </p:animEffect>
                                  </p:childTnLst>
                                </p:cTn>
                              </p:par>
                            </p:childTnLst>
                          </p:cTn>
                        </p:par>
                        <p:par>
                          <p:cTn id="35" fill="hold">
                            <p:stCondLst>
                              <p:cond delay="2000"/>
                            </p:stCondLst>
                            <p:childTnLst>
                              <p:par>
                                <p:cTn id="36" presetID="53" presetClass="entr" presetSubtype="16" fill="hold" grpId="0" nodeType="afterEffect">
                                  <p:stCondLst>
                                    <p:cond delay="0"/>
                                  </p:stCondLst>
                                  <p:childTnLst>
                                    <p:set>
                                      <p:cBhvr>
                                        <p:cTn id="37" dur="1" fill="hold">
                                          <p:stCondLst>
                                            <p:cond delay="0"/>
                                          </p:stCondLst>
                                        </p:cTn>
                                        <p:tgtEl>
                                          <p:spTgt spid="6"/>
                                        </p:tgtEl>
                                        <p:attrNameLst>
                                          <p:attrName>style.visibility</p:attrName>
                                        </p:attrNameLst>
                                      </p:cBhvr>
                                      <p:to>
                                        <p:strVal val="visible"/>
                                      </p:to>
                                    </p:set>
                                    <p:anim calcmode="lin" valueType="num">
                                      <p:cBhvr>
                                        <p:cTn id="38" dur="500" fill="hold"/>
                                        <p:tgtEl>
                                          <p:spTgt spid="6"/>
                                        </p:tgtEl>
                                        <p:attrNameLst>
                                          <p:attrName>ppt_w</p:attrName>
                                        </p:attrNameLst>
                                      </p:cBhvr>
                                      <p:tavLst>
                                        <p:tav tm="0">
                                          <p:val>
                                            <p:fltVal val="0"/>
                                          </p:val>
                                        </p:tav>
                                        <p:tav tm="100000">
                                          <p:val>
                                            <p:strVal val="#ppt_w"/>
                                          </p:val>
                                        </p:tav>
                                      </p:tavLst>
                                    </p:anim>
                                    <p:anim calcmode="lin" valueType="num">
                                      <p:cBhvr>
                                        <p:cTn id="39" dur="500" fill="hold"/>
                                        <p:tgtEl>
                                          <p:spTgt spid="6"/>
                                        </p:tgtEl>
                                        <p:attrNameLst>
                                          <p:attrName>ppt_h</p:attrName>
                                        </p:attrNameLst>
                                      </p:cBhvr>
                                      <p:tavLst>
                                        <p:tav tm="0">
                                          <p:val>
                                            <p:fltVal val="0"/>
                                          </p:val>
                                        </p:tav>
                                        <p:tav tm="100000">
                                          <p:val>
                                            <p:strVal val="#ppt_h"/>
                                          </p:val>
                                        </p:tav>
                                      </p:tavLst>
                                    </p:anim>
                                    <p:animEffect transition="in" filter="fade">
                                      <p:cBhvr>
                                        <p:cTn id="40" dur="500"/>
                                        <p:tgtEl>
                                          <p:spTgt spid="6"/>
                                        </p:tgtEl>
                                      </p:cBhvr>
                                    </p:animEffect>
                                  </p:childTnLst>
                                </p:cTn>
                              </p:par>
                              <p:par>
                                <p:cTn id="41" presetID="16" presetClass="entr" presetSubtype="37"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barn(outVertical)">
                                      <p:cBhvr>
                                        <p:cTn id="43" dur="500"/>
                                        <p:tgtEl>
                                          <p:spTgt spid="5"/>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7"/>
                                        </p:tgtEl>
                                        <p:attrNameLst>
                                          <p:attrName>style.visibility</p:attrName>
                                        </p:attrNameLst>
                                      </p:cBhvr>
                                      <p:to>
                                        <p:strVal val="visible"/>
                                      </p:to>
                                    </p:set>
                                    <p:anim calcmode="lin" valueType="num">
                                      <p:cBhvr>
                                        <p:cTn id="46" dur="500" fill="hold"/>
                                        <p:tgtEl>
                                          <p:spTgt spid="7"/>
                                        </p:tgtEl>
                                        <p:attrNameLst>
                                          <p:attrName>ppt_w</p:attrName>
                                        </p:attrNameLst>
                                      </p:cBhvr>
                                      <p:tavLst>
                                        <p:tav tm="0">
                                          <p:val>
                                            <p:fltVal val="0"/>
                                          </p:val>
                                        </p:tav>
                                        <p:tav tm="100000">
                                          <p:val>
                                            <p:strVal val="#ppt_w"/>
                                          </p:val>
                                        </p:tav>
                                      </p:tavLst>
                                    </p:anim>
                                    <p:anim calcmode="lin" valueType="num">
                                      <p:cBhvr>
                                        <p:cTn id="47" dur="500" fill="hold"/>
                                        <p:tgtEl>
                                          <p:spTgt spid="7"/>
                                        </p:tgtEl>
                                        <p:attrNameLst>
                                          <p:attrName>ppt_h</p:attrName>
                                        </p:attrNameLst>
                                      </p:cBhvr>
                                      <p:tavLst>
                                        <p:tav tm="0">
                                          <p:val>
                                            <p:fltVal val="0"/>
                                          </p:val>
                                        </p:tav>
                                        <p:tav tm="100000">
                                          <p:val>
                                            <p:strVal val="#ppt_h"/>
                                          </p:val>
                                        </p:tav>
                                      </p:tavLst>
                                    </p:anim>
                                    <p:animEffect transition="in" filter="fade">
                                      <p:cBhvr>
                                        <p:cTn id="48" dur="500"/>
                                        <p:tgtEl>
                                          <p:spTgt spid="7"/>
                                        </p:tgtEl>
                                      </p:cBhvr>
                                    </p:animEffect>
                                  </p:childTnLst>
                                </p:cTn>
                              </p:par>
                            </p:childTnLst>
                          </p:cTn>
                        </p:par>
                        <p:par>
                          <p:cTn id="49" fill="hold">
                            <p:stCondLst>
                              <p:cond delay="2500"/>
                            </p:stCondLst>
                            <p:childTnLst>
                              <p:par>
                                <p:cTn id="50" presetID="10" presetClass="entr" presetSubtype="0" fill="hold" grpId="0" nodeType="after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fade">
                                      <p:cBhvr>
                                        <p:cTn id="52" dur="500"/>
                                        <p:tgtEl>
                                          <p:spTgt spid="23"/>
                                        </p:tgtEl>
                                      </p:cBhvr>
                                    </p:animEffect>
                                  </p:childTnLst>
                                </p:cTn>
                              </p:par>
                            </p:childTnLst>
                          </p:cTn>
                        </p:par>
                        <p:par>
                          <p:cTn id="53" fill="hold">
                            <p:stCondLst>
                              <p:cond delay="3000"/>
                            </p:stCondLst>
                            <p:childTnLst>
                              <p:par>
                                <p:cTn id="54" presetID="10" presetClass="entr" presetSubtype="0" fill="hold" grpId="0" nodeType="after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fade">
                                      <p:cBhvr>
                                        <p:cTn id="56" dur="500"/>
                                        <p:tgtEl>
                                          <p:spTgt spid="28"/>
                                        </p:tgtEl>
                                      </p:cBhvr>
                                    </p:animEffect>
                                  </p:childTnLst>
                                </p:cTn>
                              </p:par>
                            </p:childTnLst>
                          </p:cTn>
                        </p:par>
                        <p:par>
                          <p:cTn id="57" fill="hold">
                            <p:stCondLst>
                              <p:cond delay="3500"/>
                            </p:stCondLst>
                            <p:childTnLst>
                              <p:par>
                                <p:cTn id="58" presetID="53" presetClass="entr" presetSubtype="16" fill="hold" grpId="0" nodeType="afterEffect">
                                  <p:stCondLst>
                                    <p:cond delay="0"/>
                                  </p:stCondLst>
                                  <p:childTnLst>
                                    <p:set>
                                      <p:cBhvr>
                                        <p:cTn id="59" dur="1" fill="hold">
                                          <p:stCondLst>
                                            <p:cond delay="0"/>
                                          </p:stCondLst>
                                        </p:cTn>
                                        <p:tgtEl>
                                          <p:spTgt spid="9"/>
                                        </p:tgtEl>
                                        <p:attrNameLst>
                                          <p:attrName>style.visibility</p:attrName>
                                        </p:attrNameLst>
                                      </p:cBhvr>
                                      <p:to>
                                        <p:strVal val="visible"/>
                                      </p:to>
                                    </p:set>
                                    <p:anim calcmode="lin" valueType="num">
                                      <p:cBhvr>
                                        <p:cTn id="60" dur="500" fill="hold"/>
                                        <p:tgtEl>
                                          <p:spTgt spid="9"/>
                                        </p:tgtEl>
                                        <p:attrNameLst>
                                          <p:attrName>ppt_w</p:attrName>
                                        </p:attrNameLst>
                                      </p:cBhvr>
                                      <p:tavLst>
                                        <p:tav tm="0">
                                          <p:val>
                                            <p:fltVal val="0"/>
                                          </p:val>
                                        </p:tav>
                                        <p:tav tm="100000">
                                          <p:val>
                                            <p:strVal val="#ppt_w"/>
                                          </p:val>
                                        </p:tav>
                                      </p:tavLst>
                                    </p:anim>
                                    <p:anim calcmode="lin" valueType="num">
                                      <p:cBhvr>
                                        <p:cTn id="61" dur="500" fill="hold"/>
                                        <p:tgtEl>
                                          <p:spTgt spid="9"/>
                                        </p:tgtEl>
                                        <p:attrNameLst>
                                          <p:attrName>ppt_h</p:attrName>
                                        </p:attrNameLst>
                                      </p:cBhvr>
                                      <p:tavLst>
                                        <p:tav tm="0">
                                          <p:val>
                                            <p:fltVal val="0"/>
                                          </p:val>
                                        </p:tav>
                                        <p:tav tm="100000">
                                          <p:val>
                                            <p:strVal val="#ppt_h"/>
                                          </p:val>
                                        </p:tav>
                                      </p:tavLst>
                                    </p:anim>
                                    <p:animEffect transition="in" filter="fade">
                                      <p:cBhvr>
                                        <p:cTn id="62" dur="500"/>
                                        <p:tgtEl>
                                          <p:spTgt spid="9"/>
                                        </p:tgtEl>
                                      </p:cBhvr>
                                    </p:animEffect>
                                  </p:childTnLst>
                                </p:cTn>
                              </p:par>
                              <p:par>
                                <p:cTn id="63" presetID="16" presetClass="entr" presetSubtype="37" fill="hold" grpId="0" nodeType="withEffect">
                                  <p:stCondLst>
                                    <p:cond delay="0"/>
                                  </p:stCondLst>
                                  <p:childTnLst>
                                    <p:set>
                                      <p:cBhvr>
                                        <p:cTn id="64" dur="1" fill="hold">
                                          <p:stCondLst>
                                            <p:cond delay="0"/>
                                          </p:stCondLst>
                                        </p:cTn>
                                        <p:tgtEl>
                                          <p:spTgt spid="8"/>
                                        </p:tgtEl>
                                        <p:attrNameLst>
                                          <p:attrName>style.visibility</p:attrName>
                                        </p:attrNameLst>
                                      </p:cBhvr>
                                      <p:to>
                                        <p:strVal val="visible"/>
                                      </p:to>
                                    </p:set>
                                    <p:animEffect transition="in" filter="barn(outVertical)">
                                      <p:cBhvr>
                                        <p:cTn id="65" dur="500"/>
                                        <p:tgtEl>
                                          <p:spTgt spid="8"/>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10"/>
                                        </p:tgtEl>
                                        <p:attrNameLst>
                                          <p:attrName>style.visibility</p:attrName>
                                        </p:attrNameLst>
                                      </p:cBhvr>
                                      <p:to>
                                        <p:strVal val="visible"/>
                                      </p:to>
                                    </p:set>
                                    <p:anim calcmode="lin" valueType="num">
                                      <p:cBhvr>
                                        <p:cTn id="68" dur="500" fill="hold"/>
                                        <p:tgtEl>
                                          <p:spTgt spid="10"/>
                                        </p:tgtEl>
                                        <p:attrNameLst>
                                          <p:attrName>ppt_w</p:attrName>
                                        </p:attrNameLst>
                                      </p:cBhvr>
                                      <p:tavLst>
                                        <p:tav tm="0">
                                          <p:val>
                                            <p:fltVal val="0"/>
                                          </p:val>
                                        </p:tav>
                                        <p:tav tm="100000">
                                          <p:val>
                                            <p:strVal val="#ppt_w"/>
                                          </p:val>
                                        </p:tav>
                                      </p:tavLst>
                                    </p:anim>
                                    <p:anim calcmode="lin" valueType="num">
                                      <p:cBhvr>
                                        <p:cTn id="69" dur="500" fill="hold"/>
                                        <p:tgtEl>
                                          <p:spTgt spid="10"/>
                                        </p:tgtEl>
                                        <p:attrNameLst>
                                          <p:attrName>ppt_h</p:attrName>
                                        </p:attrNameLst>
                                      </p:cBhvr>
                                      <p:tavLst>
                                        <p:tav tm="0">
                                          <p:val>
                                            <p:fltVal val="0"/>
                                          </p:val>
                                        </p:tav>
                                        <p:tav tm="100000">
                                          <p:val>
                                            <p:strVal val="#ppt_h"/>
                                          </p:val>
                                        </p:tav>
                                      </p:tavLst>
                                    </p:anim>
                                    <p:animEffect transition="in" filter="fade">
                                      <p:cBhvr>
                                        <p:cTn id="70" dur="500"/>
                                        <p:tgtEl>
                                          <p:spTgt spid="10"/>
                                        </p:tgtEl>
                                      </p:cBhvr>
                                    </p:animEffect>
                                  </p:childTnLst>
                                </p:cTn>
                              </p:par>
                            </p:childTnLst>
                          </p:cTn>
                        </p:par>
                        <p:par>
                          <p:cTn id="71" fill="hold">
                            <p:stCondLst>
                              <p:cond delay="4000"/>
                            </p:stCondLst>
                            <p:childTnLst>
                              <p:par>
                                <p:cTn id="72" presetID="10" presetClass="entr" presetSubtype="0" fill="hold" grpId="0" nodeType="afterEffect">
                                  <p:stCondLst>
                                    <p:cond delay="0"/>
                                  </p:stCondLst>
                                  <p:childTnLst>
                                    <p:set>
                                      <p:cBhvr>
                                        <p:cTn id="73" dur="1" fill="hold">
                                          <p:stCondLst>
                                            <p:cond delay="0"/>
                                          </p:stCondLst>
                                        </p:cTn>
                                        <p:tgtEl>
                                          <p:spTgt spid="25"/>
                                        </p:tgtEl>
                                        <p:attrNameLst>
                                          <p:attrName>style.visibility</p:attrName>
                                        </p:attrNameLst>
                                      </p:cBhvr>
                                      <p:to>
                                        <p:strVal val="visible"/>
                                      </p:to>
                                    </p:set>
                                    <p:animEffect transition="in" filter="fade">
                                      <p:cBhvr>
                                        <p:cTn id="74" dur="500"/>
                                        <p:tgtEl>
                                          <p:spTgt spid="25"/>
                                        </p:tgtEl>
                                      </p:cBhvr>
                                    </p:animEffect>
                                  </p:childTnLst>
                                </p:cTn>
                              </p:par>
                            </p:childTnLst>
                          </p:cTn>
                        </p:par>
                        <p:par>
                          <p:cTn id="75" fill="hold">
                            <p:stCondLst>
                              <p:cond delay="4500"/>
                            </p:stCondLst>
                            <p:childTnLst>
                              <p:par>
                                <p:cTn id="76" presetID="10" presetClass="entr" presetSubtype="0" fill="hold" grpId="0" nodeType="afterEffect">
                                  <p:stCondLst>
                                    <p:cond delay="0"/>
                                  </p:stCondLst>
                                  <p:childTnLst>
                                    <p:set>
                                      <p:cBhvr>
                                        <p:cTn id="77" dur="1" fill="hold">
                                          <p:stCondLst>
                                            <p:cond delay="0"/>
                                          </p:stCondLst>
                                        </p:cTn>
                                        <p:tgtEl>
                                          <p:spTgt spid="29"/>
                                        </p:tgtEl>
                                        <p:attrNameLst>
                                          <p:attrName>style.visibility</p:attrName>
                                        </p:attrNameLst>
                                      </p:cBhvr>
                                      <p:to>
                                        <p:strVal val="visible"/>
                                      </p:to>
                                    </p:set>
                                    <p:animEffect transition="in" filter="fade">
                                      <p:cBhvr>
                                        <p:cTn id="78" dur="500"/>
                                        <p:tgtEl>
                                          <p:spTgt spid="29"/>
                                        </p:tgtEl>
                                      </p:cBhvr>
                                    </p:animEffect>
                                  </p:childTnLst>
                                </p:cTn>
                              </p:par>
                            </p:childTnLst>
                          </p:cTn>
                        </p:par>
                        <p:par>
                          <p:cTn id="79" fill="hold">
                            <p:stCondLst>
                              <p:cond delay="5000"/>
                            </p:stCondLst>
                            <p:childTnLst>
                              <p:par>
                                <p:cTn id="80" presetID="53" presetClass="entr" presetSubtype="16" fill="hold" grpId="0" nodeType="afterEffect">
                                  <p:stCondLst>
                                    <p:cond delay="0"/>
                                  </p:stCondLst>
                                  <p:childTnLst>
                                    <p:set>
                                      <p:cBhvr>
                                        <p:cTn id="81" dur="1" fill="hold">
                                          <p:stCondLst>
                                            <p:cond delay="0"/>
                                          </p:stCondLst>
                                        </p:cTn>
                                        <p:tgtEl>
                                          <p:spTgt spid="31"/>
                                        </p:tgtEl>
                                        <p:attrNameLst>
                                          <p:attrName>style.visibility</p:attrName>
                                        </p:attrNameLst>
                                      </p:cBhvr>
                                      <p:to>
                                        <p:strVal val="visible"/>
                                      </p:to>
                                    </p:set>
                                    <p:anim calcmode="lin" valueType="num">
                                      <p:cBhvr>
                                        <p:cTn id="82" dur="500" fill="hold"/>
                                        <p:tgtEl>
                                          <p:spTgt spid="31"/>
                                        </p:tgtEl>
                                        <p:attrNameLst>
                                          <p:attrName>ppt_w</p:attrName>
                                        </p:attrNameLst>
                                      </p:cBhvr>
                                      <p:tavLst>
                                        <p:tav tm="0">
                                          <p:val>
                                            <p:fltVal val="0"/>
                                          </p:val>
                                        </p:tav>
                                        <p:tav tm="100000">
                                          <p:val>
                                            <p:strVal val="#ppt_w"/>
                                          </p:val>
                                        </p:tav>
                                      </p:tavLst>
                                    </p:anim>
                                    <p:anim calcmode="lin" valueType="num">
                                      <p:cBhvr>
                                        <p:cTn id="83" dur="500" fill="hold"/>
                                        <p:tgtEl>
                                          <p:spTgt spid="31"/>
                                        </p:tgtEl>
                                        <p:attrNameLst>
                                          <p:attrName>ppt_h</p:attrName>
                                        </p:attrNameLst>
                                      </p:cBhvr>
                                      <p:tavLst>
                                        <p:tav tm="0">
                                          <p:val>
                                            <p:fltVal val="0"/>
                                          </p:val>
                                        </p:tav>
                                        <p:tav tm="100000">
                                          <p:val>
                                            <p:strVal val="#ppt_h"/>
                                          </p:val>
                                        </p:tav>
                                      </p:tavLst>
                                    </p:anim>
                                    <p:animEffect transition="in" filter="fade">
                                      <p:cBhvr>
                                        <p:cTn id="84" dur="500"/>
                                        <p:tgtEl>
                                          <p:spTgt spid="31"/>
                                        </p:tgtEl>
                                      </p:cBhvr>
                                    </p:animEffect>
                                  </p:childTnLst>
                                </p:cTn>
                              </p:par>
                              <p:par>
                                <p:cTn id="85" presetID="16" presetClass="entr" presetSubtype="37" fill="hold" grpId="0" nodeType="withEffect">
                                  <p:stCondLst>
                                    <p:cond delay="0"/>
                                  </p:stCondLst>
                                  <p:childTnLst>
                                    <p:set>
                                      <p:cBhvr>
                                        <p:cTn id="86" dur="1" fill="hold">
                                          <p:stCondLst>
                                            <p:cond delay="0"/>
                                          </p:stCondLst>
                                        </p:cTn>
                                        <p:tgtEl>
                                          <p:spTgt spid="30"/>
                                        </p:tgtEl>
                                        <p:attrNameLst>
                                          <p:attrName>style.visibility</p:attrName>
                                        </p:attrNameLst>
                                      </p:cBhvr>
                                      <p:to>
                                        <p:strVal val="visible"/>
                                      </p:to>
                                    </p:set>
                                    <p:animEffect transition="in" filter="barn(outVertical)">
                                      <p:cBhvr>
                                        <p:cTn id="87" dur="500"/>
                                        <p:tgtEl>
                                          <p:spTgt spid="30"/>
                                        </p:tgtEl>
                                      </p:cBhvr>
                                    </p:animEffect>
                                  </p:childTnLst>
                                </p:cTn>
                              </p:par>
                              <p:par>
                                <p:cTn id="88" presetID="53" presetClass="entr" presetSubtype="16" fill="hold" grpId="0" nodeType="withEffect">
                                  <p:stCondLst>
                                    <p:cond delay="0"/>
                                  </p:stCondLst>
                                  <p:childTnLst>
                                    <p:set>
                                      <p:cBhvr>
                                        <p:cTn id="89" dur="1" fill="hold">
                                          <p:stCondLst>
                                            <p:cond delay="0"/>
                                          </p:stCondLst>
                                        </p:cTn>
                                        <p:tgtEl>
                                          <p:spTgt spid="32"/>
                                        </p:tgtEl>
                                        <p:attrNameLst>
                                          <p:attrName>style.visibility</p:attrName>
                                        </p:attrNameLst>
                                      </p:cBhvr>
                                      <p:to>
                                        <p:strVal val="visible"/>
                                      </p:to>
                                    </p:set>
                                    <p:anim calcmode="lin" valueType="num">
                                      <p:cBhvr>
                                        <p:cTn id="90" dur="500" fill="hold"/>
                                        <p:tgtEl>
                                          <p:spTgt spid="32"/>
                                        </p:tgtEl>
                                        <p:attrNameLst>
                                          <p:attrName>ppt_w</p:attrName>
                                        </p:attrNameLst>
                                      </p:cBhvr>
                                      <p:tavLst>
                                        <p:tav tm="0">
                                          <p:val>
                                            <p:fltVal val="0"/>
                                          </p:val>
                                        </p:tav>
                                        <p:tav tm="100000">
                                          <p:val>
                                            <p:strVal val="#ppt_w"/>
                                          </p:val>
                                        </p:tav>
                                      </p:tavLst>
                                    </p:anim>
                                    <p:anim calcmode="lin" valueType="num">
                                      <p:cBhvr>
                                        <p:cTn id="91" dur="500" fill="hold"/>
                                        <p:tgtEl>
                                          <p:spTgt spid="32"/>
                                        </p:tgtEl>
                                        <p:attrNameLst>
                                          <p:attrName>ppt_h</p:attrName>
                                        </p:attrNameLst>
                                      </p:cBhvr>
                                      <p:tavLst>
                                        <p:tav tm="0">
                                          <p:val>
                                            <p:fltVal val="0"/>
                                          </p:val>
                                        </p:tav>
                                        <p:tav tm="100000">
                                          <p:val>
                                            <p:strVal val="#ppt_h"/>
                                          </p:val>
                                        </p:tav>
                                      </p:tavLst>
                                    </p:anim>
                                    <p:animEffect transition="in" filter="fade">
                                      <p:cBhvr>
                                        <p:cTn id="92" dur="500"/>
                                        <p:tgtEl>
                                          <p:spTgt spid="32"/>
                                        </p:tgtEl>
                                      </p:cBhvr>
                                    </p:animEffect>
                                  </p:childTnLst>
                                </p:cTn>
                              </p:par>
                            </p:childTnLst>
                          </p:cTn>
                        </p:par>
                        <p:par>
                          <p:cTn id="93" fill="hold">
                            <p:stCondLst>
                              <p:cond delay="5500"/>
                            </p:stCondLst>
                            <p:childTnLst>
                              <p:par>
                                <p:cTn id="94" presetID="10" presetClass="entr" presetSubtype="0" fill="hold" grpId="0" nodeType="afterEffect">
                                  <p:stCondLst>
                                    <p:cond delay="0"/>
                                  </p:stCondLst>
                                  <p:childTnLst>
                                    <p:set>
                                      <p:cBhvr>
                                        <p:cTn id="95" dur="1" fill="hold">
                                          <p:stCondLst>
                                            <p:cond delay="0"/>
                                          </p:stCondLst>
                                        </p:cTn>
                                        <p:tgtEl>
                                          <p:spTgt spid="38"/>
                                        </p:tgtEl>
                                        <p:attrNameLst>
                                          <p:attrName>style.visibility</p:attrName>
                                        </p:attrNameLst>
                                      </p:cBhvr>
                                      <p:to>
                                        <p:strVal val="visible"/>
                                      </p:to>
                                    </p:set>
                                    <p:animEffect transition="in" filter="fade">
                                      <p:cBhvr>
                                        <p:cTn id="96" dur="500"/>
                                        <p:tgtEl>
                                          <p:spTgt spid="38"/>
                                        </p:tgtEl>
                                      </p:cBhvr>
                                    </p:animEffect>
                                  </p:childTnLst>
                                </p:cTn>
                              </p:par>
                            </p:childTnLst>
                          </p:cTn>
                        </p:par>
                        <p:par>
                          <p:cTn id="97" fill="hold">
                            <p:stCondLst>
                              <p:cond delay="6000"/>
                            </p:stCondLst>
                            <p:childTnLst>
                              <p:par>
                                <p:cTn id="98" presetID="10" presetClass="entr" presetSubtype="0" fill="hold" grpId="0" nodeType="afterEffect">
                                  <p:stCondLst>
                                    <p:cond delay="0"/>
                                  </p:stCondLst>
                                  <p:childTnLst>
                                    <p:set>
                                      <p:cBhvr>
                                        <p:cTn id="99" dur="1" fill="hold">
                                          <p:stCondLst>
                                            <p:cond delay="0"/>
                                          </p:stCondLst>
                                        </p:cTn>
                                        <p:tgtEl>
                                          <p:spTgt spid="40"/>
                                        </p:tgtEl>
                                        <p:attrNameLst>
                                          <p:attrName>style.visibility</p:attrName>
                                        </p:attrNameLst>
                                      </p:cBhvr>
                                      <p:to>
                                        <p:strVal val="visible"/>
                                      </p:to>
                                    </p:set>
                                    <p:animEffect transition="in" filter="fade">
                                      <p:cBhvr>
                                        <p:cTn id="100"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21" grpId="0"/>
      <p:bldP spid="23" grpId="0"/>
      <p:bldP spid="25" grpId="0"/>
      <p:bldP spid="27" grpId="0"/>
      <p:bldP spid="28" grpId="0"/>
      <p:bldP spid="29" grpId="0"/>
      <p:bldP spid="30" grpId="0" animBg="1"/>
      <p:bldP spid="31" grpId="0" animBg="1"/>
      <p:bldP spid="32" grpId="0" animBg="1"/>
      <p:bldP spid="38" grpId="0"/>
      <p:bldP spid="40" grpId="0"/>
      <p:bldP spid="43" grpId="0"/>
      <p:bldP spid="4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4543425" y="452120"/>
            <a:ext cx="5664200" cy="1999615"/>
          </a:xfrm>
          <a:prstGeom prst="rect">
            <a:avLst/>
          </a:prstGeom>
        </p:spPr>
      </p:pic>
      <p:pic>
        <p:nvPicPr>
          <p:cNvPr id="18" name="图片 17"/>
          <p:cNvPicPr>
            <a:picLocks noChangeAspect="1"/>
          </p:cNvPicPr>
          <p:nvPr/>
        </p:nvPicPr>
        <p:blipFill>
          <a:blip r:embed="rId2"/>
          <a:stretch>
            <a:fillRect/>
          </a:stretch>
        </p:blipFill>
        <p:spPr>
          <a:xfrm>
            <a:off x="5632450" y="3331210"/>
            <a:ext cx="2261235" cy="1181100"/>
          </a:xfrm>
          <a:prstGeom prst="rect">
            <a:avLst/>
          </a:prstGeom>
        </p:spPr>
      </p:pic>
      <p:pic>
        <p:nvPicPr>
          <p:cNvPr id="24" name="图片 23"/>
          <p:cNvPicPr>
            <a:picLocks noChangeAspect="1"/>
          </p:cNvPicPr>
          <p:nvPr/>
        </p:nvPicPr>
        <p:blipFill>
          <a:blip r:embed="rId3"/>
          <a:stretch>
            <a:fillRect/>
          </a:stretch>
        </p:blipFill>
        <p:spPr>
          <a:xfrm>
            <a:off x="-15875" y="204470"/>
            <a:ext cx="4032250" cy="2494280"/>
          </a:xfrm>
          <a:prstGeom prst="rect">
            <a:avLst/>
          </a:prstGeom>
        </p:spPr>
      </p:pic>
      <p:sp>
        <p:nvSpPr>
          <p:cNvPr id="25" name="右箭头 24"/>
          <p:cNvSpPr/>
          <p:nvPr/>
        </p:nvSpPr>
        <p:spPr>
          <a:xfrm>
            <a:off x="4041775" y="1213485"/>
            <a:ext cx="450850" cy="3111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下箭头 25"/>
          <p:cNvSpPr/>
          <p:nvPr/>
        </p:nvSpPr>
        <p:spPr>
          <a:xfrm>
            <a:off x="6480175" y="2686685"/>
            <a:ext cx="3556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spd="slow">
    <p:comb/>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57200" y="397564"/>
            <a:ext cx="8249477" cy="4353339"/>
          </a:xfrm>
          <a:prstGeom prst="rect">
            <a:avLst/>
          </a:prstGeom>
          <a:solidFill>
            <a:schemeClr val="bg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rotWithShape="1">
          <a:blip r:embed="rId1" cstate="screen"/>
          <a:srcRect/>
          <a:stretch>
            <a:fillRect/>
          </a:stretch>
        </p:blipFill>
        <p:spPr>
          <a:xfrm>
            <a:off x="456980" y="2613261"/>
            <a:ext cx="8239538" cy="2137970"/>
          </a:xfrm>
          <a:prstGeom prst="rect">
            <a:avLst/>
          </a:prstGeom>
        </p:spPr>
      </p:pic>
      <p:sp>
        <p:nvSpPr>
          <p:cNvPr id="3" name="Oval 3"/>
          <p:cNvSpPr/>
          <p:nvPr/>
        </p:nvSpPr>
        <p:spPr>
          <a:xfrm>
            <a:off x="4315928" y="927980"/>
            <a:ext cx="668069" cy="666653"/>
          </a:xfrm>
          <a:prstGeom prst="ellipse">
            <a:avLst/>
          </a:prstGeom>
          <a:solidFill>
            <a:schemeClr val="accent4"/>
          </a:solidFill>
          <a:ln w="476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en-US" altLang="zh-CN" sz="2000" b="1" dirty="0">
                <a:solidFill>
                  <a:srgbClr val="FFFFFF"/>
                </a:solidFill>
              </a:rPr>
              <a:t>04</a:t>
            </a:r>
            <a:endParaRPr lang="zh-CN" altLang="zh-CN" sz="2000" b="1" dirty="0">
              <a:solidFill>
                <a:srgbClr val="FFFFFF"/>
              </a:solidFill>
            </a:endParaRPr>
          </a:p>
        </p:txBody>
      </p:sp>
      <p:sp>
        <p:nvSpPr>
          <p:cNvPr id="5" name="TextBox 20"/>
          <p:cNvSpPr txBox="1"/>
          <p:nvPr/>
        </p:nvSpPr>
        <p:spPr>
          <a:xfrm>
            <a:off x="3760737" y="1862435"/>
            <a:ext cx="1808480" cy="337185"/>
          </a:xfrm>
          <a:prstGeom prst="rect">
            <a:avLst/>
          </a:prstGeom>
          <a:noFill/>
        </p:spPr>
        <p:txBody>
          <a:bodyPr wrap="none">
            <a:spAutoFit/>
          </a:bodyPr>
          <a:lstStyle/>
          <a:p>
            <a:pPr algn="ctr"/>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源码中的安全设计</a:t>
            </a:r>
            <a:endPar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6" name="Rectangle 37"/>
          <p:cNvSpPr/>
          <p:nvPr/>
        </p:nvSpPr>
        <p:spPr>
          <a:xfrm>
            <a:off x="3306714" y="2259228"/>
            <a:ext cx="2776453" cy="306705"/>
          </a:xfrm>
          <a:prstGeom prst="rect">
            <a:avLst/>
          </a:prstGeom>
        </p:spPr>
        <p:txBody>
          <a:bodyPr wrap="square">
            <a:spAutoFit/>
          </a:bodyPr>
          <a:lstStyle/>
          <a:p>
            <a:pPr algn="ctr"/>
            <a:r>
              <a:rPr lang="zh-CN" altLang="en-US" sz="1400" dirty="0">
                <a:solidFill>
                  <a:schemeClr val="bg1">
                    <a:lumMod val="65000"/>
                  </a:schemeClr>
                </a:solidFill>
                <a:latin typeface="微软雅黑" panose="020B0503020204020204" pitchFamily="34" charset="-122"/>
                <a:ea typeface="微软雅黑" panose="020B0503020204020204" pitchFamily="34" charset="-122"/>
              </a:rPr>
              <a:t>循环依赖的检测</a:t>
            </a:r>
            <a:endParaRPr lang="zh-CN" altLang="en-US" sz="1400" dirty="0">
              <a:solidFill>
                <a:schemeClr val="bg1">
                  <a:lumMod val="6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971550" y="702310"/>
            <a:ext cx="2381250" cy="368300"/>
          </a:xfrm>
          <a:prstGeom prst="rect">
            <a:avLst/>
          </a:prstGeom>
          <a:noFill/>
        </p:spPr>
        <p:txBody>
          <a:bodyPr wrap="square" rtlCol="0">
            <a:spAutoFit/>
          </a:bodyPr>
          <a:p>
            <a:r>
              <a:rPr lang="zh-CN" altLang="en-US"/>
              <a:t>循环依赖</a:t>
            </a:r>
            <a:endParaRPr lang="zh-CN" altLang="en-US"/>
          </a:p>
        </p:txBody>
      </p:sp>
      <p:grpSp>
        <p:nvGrpSpPr>
          <p:cNvPr id="12" name="组合 11"/>
          <p:cNvGrpSpPr/>
          <p:nvPr/>
        </p:nvGrpSpPr>
        <p:grpSpPr>
          <a:xfrm>
            <a:off x="3168650" y="1070610"/>
            <a:ext cx="1225550" cy="1257300"/>
            <a:chOff x="5650" y="2386"/>
            <a:chExt cx="1930" cy="1980"/>
          </a:xfrm>
        </p:grpSpPr>
        <p:sp>
          <p:nvSpPr>
            <p:cNvPr id="10" name="椭圆 9"/>
            <p:cNvSpPr/>
            <p:nvPr/>
          </p:nvSpPr>
          <p:spPr>
            <a:xfrm>
              <a:off x="5650" y="2386"/>
              <a:ext cx="1930" cy="1980"/>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6140" y="3076"/>
              <a:ext cx="990" cy="580"/>
            </a:xfrm>
            <a:prstGeom prst="rect">
              <a:avLst/>
            </a:prstGeom>
            <a:noFill/>
          </p:spPr>
          <p:txBody>
            <a:bodyPr wrap="square" rtlCol="0">
              <a:spAutoFit/>
            </a:bodyPr>
            <a:p>
              <a:r>
                <a:rPr lang="en-US" altLang="zh-CN"/>
                <a:t>   A</a:t>
              </a:r>
              <a:endParaRPr lang="en-US" altLang="zh-CN"/>
            </a:p>
          </p:txBody>
        </p:sp>
      </p:grpSp>
      <p:grpSp>
        <p:nvGrpSpPr>
          <p:cNvPr id="14" name="组合 13"/>
          <p:cNvGrpSpPr/>
          <p:nvPr/>
        </p:nvGrpSpPr>
        <p:grpSpPr>
          <a:xfrm>
            <a:off x="4800600" y="2740660"/>
            <a:ext cx="1225550" cy="1257300"/>
            <a:chOff x="5650" y="2386"/>
            <a:chExt cx="1930" cy="1980"/>
          </a:xfrm>
        </p:grpSpPr>
        <p:sp>
          <p:nvSpPr>
            <p:cNvPr id="15" name="椭圆 14"/>
            <p:cNvSpPr/>
            <p:nvPr/>
          </p:nvSpPr>
          <p:spPr>
            <a:xfrm>
              <a:off x="5650" y="2386"/>
              <a:ext cx="1930" cy="1980"/>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文本框 15"/>
            <p:cNvSpPr txBox="1"/>
            <p:nvPr/>
          </p:nvSpPr>
          <p:spPr>
            <a:xfrm>
              <a:off x="6140" y="3076"/>
              <a:ext cx="990" cy="580"/>
            </a:xfrm>
            <a:prstGeom prst="rect">
              <a:avLst/>
            </a:prstGeom>
            <a:noFill/>
          </p:spPr>
          <p:txBody>
            <a:bodyPr wrap="square" rtlCol="0">
              <a:spAutoFit/>
            </a:bodyPr>
            <a:p>
              <a:r>
                <a:rPr lang="en-US" altLang="zh-CN"/>
                <a:t>   B</a:t>
              </a:r>
              <a:endParaRPr lang="en-US" altLang="zh-CN"/>
            </a:p>
          </p:txBody>
        </p:sp>
      </p:grpSp>
      <p:grpSp>
        <p:nvGrpSpPr>
          <p:cNvPr id="17" name="组合 16"/>
          <p:cNvGrpSpPr/>
          <p:nvPr/>
        </p:nvGrpSpPr>
        <p:grpSpPr>
          <a:xfrm>
            <a:off x="1492250" y="2747010"/>
            <a:ext cx="1225550" cy="1257300"/>
            <a:chOff x="5650" y="2386"/>
            <a:chExt cx="1930" cy="1980"/>
          </a:xfrm>
          <a:solidFill>
            <a:schemeClr val="tx2">
              <a:lumMod val="60000"/>
              <a:lumOff val="40000"/>
            </a:schemeClr>
          </a:solidFill>
        </p:grpSpPr>
        <p:sp>
          <p:nvSpPr>
            <p:cNvPr id="18" name="椭圆 17"/>
            <p:cNvSpPr/>
            <p:nvPr/>
          </p:nvSpPr>
          <p:spPr>
            <a:xfrm>
              <a:off x="5650" y="2386"/>
              <a:ext cx="1930" cy="19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文本框 18"/>
            <p:cNvSpPr txBox="1"/>
            <p:nvPr/>
          </p:nvSpPr>
          <p:spPr>
            <a:xfrm>
              <a:off x="6140" y="3076"/>
              <a:ext cx="990" cy="580"/>
            </a:xfrm>
            <a:prstGeom prst="rect">
              <a:avLst/>
            </a:prstGeom>
            <a:grpFill/>
          </p:spPr>
          <p:txBody>
            <a:bodyPr wrap="square" rtlCol="0">
              <a:spAutoFit/>
            </a:bodyPr>
            <a:p>
              <a:r>
                <a:rPr lang="en-US" altLang="zh-CN"/>
                <a:t>   C</a:t>
              </a:r>
              <a:endParaRPr lang="en-US" altLang="zh-CN"/>
            </a:p>
          </p:txBody>
        </p:sp>
      </p:grpSp>
      <p:cxnSp>
        <p:nvCxnSpPr>
          <p:cNvPr id="20" name="直接箭头连接符 19"/>
          <p:cNvCxnSpPr>
            <a:stCxn id="18" idx="7"/>
            <a:endCxn id="10" idx="3"/>
          </p:cNvCxnSpPr>
          <p:nvPr/>
        </p:nvCxnSpPr>
        <p:spPr>
          <a:xfrm flipV="1">
            <a:off x="2538095" y="2143760"/>
            <a:ext cx="810260" cy="787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0" idx="5"/>
            <a:endCxn id="15" idx="1"/>
          </p:cNvCxnSpPr>
          <p:nvPr/>
        </p:nvCxnSpPr>
        <p:spPr>
          <a:xfrm>
            <a:off x="4214495" y="2143760"/>
            <a:ext cx="765810" cy="7810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5" idx="2"/>
            <a:endCxn id="18" idx="6"/>
          </p:cNvCxnSpPr>
          <p:nvPr/>
        </p:nvCxnSpPr>
        <p:spPr>
          <a:xfrm flipH="1">
            <a:off x="2717800" y="3369310"/>
            <a:ext cx="208280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5226050" y="1070610"/>
            <a:ext cx="2889250" cy="798830"/>
          </a:xfrm>
          <a:prstGeom prst="rect">
            <a:avLst/>
          </a:prstGeom>
          <a:noFill/>
        </p:spPr>
        <p:txBody>
          <a:bodyPr wrap="square" rtlCol="0">
            <a:spAutoFit/>
          </a:bodyPr>
          <a:p>
            <a:r>
              <a:rPr lang="zh-CN" altLang="en-US" sz="1400"/>
              <a:t>循环依赖其实就是循环引用，也就是两个或则两个以上的bean互相持有对方，最终形成闭环</a:t>
            </a:r>
            <a:r>
              <a:rPr lang="zh-CN" altLang="en-US"/>
              <a:t>。</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5"/>
          <p:cNvGrpSpPr/>
          <p:nvPr/>
        </p:nvGrpSpPr>
        <p:grpSpPr bwMode="auto">
          <a:xfrm>
            <a:off x="516173" y="1735399"/>
            <a:ext cx="8105775" cy="464487"/>
            <a:chOff x="408" y="1537"/>
            <a:chExt cx="6808" cy="390"/>
          </a:xfrm>
        </p:grpSpPr>
        <p:sp>
          <p:nvSpPr>
            <p:cNvPr id="7" name="Rectangle 3"/>
            <p:cNvSpPr>
              <a:spLocks noChangeArrowheads="1"/>
            </p:cNvSpPr>
            <p:nvPr/>
          </p:nvSpPr>
          <p:spPr bwMode="gray">
            <a:xfrm>
              <a:off x="408" y="1537"/>
              <a:ext cx="6808" cy="39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sz="1200">
                <a:solidFill>
                  <a:schemeClr val="bg1"/>
                </a:solidFill>
                <a:latin typeface="微软雅黑" panose="020B0503020204020204" pitchFamily="34" charset="-122"/>
                <a:ea typeface="微软雅黑" panose="020B0503020204020204" pitchFamily="34" charset="-122"/>
              </a:endParaRPr>
            </a:p>
          </p:txBody>
        </p:sp>
        <p:sp>
          <p:nvSpPr>
            <p:cNvPr id="8" name="Text Box 7"/>
            <p:cNvSpPr txBox="1">
              <a:spLocks noChangeArrowheads="1"/>
            </p:cNvSpPr>
            <p:nvPr/>
          </p:nvSpPr>
          <p:spPr bwMode="gray">
            <a:xfrm>
              <a:off x="1679" y="1620"/>
              <a:ext cx="1056"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sz="1200" dirty="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rPr>
                <a:t>step 2</a:t>
              </a:r>
              <a:endParaRPr lang="en-US" sz="1200" dirty="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sp>
          <p:nvSpPr>
            <p:cNvPr id="9" name="AutoShape 9"/>
            <p:cNvSpPr>
              <a:spLocks noChangeArrowheads="1"/>
            </p:cNvSpPr>
            <p:nvPr/>
          </p:nvSpPr>
          <p:spPr bwMode="gray">
            <a:xfrm>
              <a:off x="2870" y="1642"/>
              <a:ext cx="232" cy="172"/>
            </a:xfrm>
            <a:prstGeom prst="rightArrow">
              <a:avLst>
                <a:gd name="adj1" fmla="val 50000"/>
                <a:gd name="adj2" fmla="val 60467"/>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sz="1200">
                <a:solidFill>
                  <a:schemeClr val="bg1"/>
                </a:solidFill>
                <a:latin typeface="微软雅黑" panose="020B0503020204020204" pitchFamily="34" charset="-122"/>
                <a:ea typeface="微软雅黑" panose="020B0503020204020204" pitchFamily="34" charset="-122"/>
              </a:endParaRPr>
            </a:p>
          </p:txBody>
        </p:sp>
        <p:sp>
          <p:nvSpPr>
            <p:cNvPr id="10" name="Text Box 10"/>
            <p:cNvSpPr txBox="1">
              <a:spLocks noChangeArrowheads="1"/>
            </p:cNvSpPr>
            <p:nvPr/>
          </p:nvSpPr>
          <p:spPr bwMode="gray">
            <a:xfrm>
              <a:off x="3223" y="1620"/>
              <a:ext cx="1056"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sz="1200" dirty="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rPr>
                <a:t>step 3</a:t>
              </a:r>
              <a:endParaRPr lang="en-US" sz="1200" dirty="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sp>
          <p:nvSpPr>
            <p:cNvPr id="11" name="AutoShape 11"/>
            <p:cNvSpPr>
              <a:spLocks noChangeArrowheads="1"/>
            </p:cNvSpPr>
            <p:nvPr/>
          </p:nvSpPr>
          <p:spPr bwMode="gray">
            <a:xfrm>
              <a:off x="4345" y="1642"/>
              <a:ext cx="232" cy="172"/>
            </a:xfrm>
            <a:prstGeom prst="rightArrow">
              <a:avLst>
                <a:gd name="adj1" fmla="val 50000"/>
                <a:gd name="adj2" fmla="val 60467"/>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sz="1200">
                <a:solidFill>
                  <a:schemeClr val="bg1"/>
                </a:solidFill>
                <a:latin typeface="微软雅黑" panose="020B0503020204020204" pitchFamily="34" charset="-122"/>
                <a:ea typeface="微软雅黑" panose="020B0503020204020204" pitchFamily="34" charset="-122"/>
              </a:endParaRPr>
            </a:p>
          </p:txBody>
        </p:sp>
        <p:sp>
          <p:nvSpPr>
            <p:cNvPr id="12" name="Text Box 12"/>
            <p:cNvSpPr txBox="1">
              <a:spLocks noChangeArrowheads="1"/>
            </p:cNvSpPr>
            <p:nvPr/>
          </p:nvSpPr>
          <p:spPr bwMode="gray">
            <a:xfrm>
              <a:off x="4629" y="1616"/>
              <a:ext cx="1056"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sz="1200" dirty="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rPr>
                <a:t>step 4</a:t>
              </a:r>
              <a:endParaRPr lang="en-US" sz="1200" dirty="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sp>
          <p:nvSpPr>
            <p:cNvPr id="13" name="AutoShape 11"/>
            <p:cNvSpPr>
              <a:spLocks noChangeArrowheads="1"/>
            </p:cNvSpPr>
            <p:nvPr/>
          </p:nvSpPr>
          <p:spPr bwMode="gray">
            <a:xfrm>
              <a:off x="5840" y="1642"/>
              <a:ext cx="232" cy="172"/>
            </a:xfrm>
            <a:prstGeom prst="rightArrow">
              <a:avLst>
                <a:gd name="adj1" fmla="val 50000"/>
                <a:gd name="adj2" fmla="val 60467"/>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sz="1200">
                <a:solidFill>
                  <a:schemeClr val="bg1"/>
                </a:solidFill>
                <a:latin typeface="微软雅黑" panose="020B0503020204020204" pitchFamily="34" charset="-122"/>
                <a:ea typeface="微软雅黑" panose="020B0503020204020204" pitchFamily="34" charset="-122"/>
              </a:endParaRPr>
            </a:p>
          </p:txBody>
        </p:sp>
        <p:sp>
          <p:nvSpPr>
            <p:cNvPr id="14" name="Text Box 12"/>
            <p:cNvSpPr txBox="1">
              <a:spLocks noChangeArrowheads="1"/>
            </p:cNvSpPr>
            <p:nvPr/>
          </p:nvSpPr>
          <p:spPr bwMode="gray">
            <a:xfrm>
              <a:off x="6111" y="1620"/>
              <a:ext cx="1056"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sz="1200" dirty="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rPr>
                <a:t>step 5</a:t>
              </a:r>
              <a:endParaRPr lang="en-US" sz="1200" dirty="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grpSp>
      <p:grpSp>
        <p:nvGrpSpPr>
          <p:cNvPr id="3" name="Group 4"/>
          <p:cNvGrpSpPr/>
          <p:nvPr/>
        </p:nvGrpSpPr>
        <p:grpSpPr bwMode="auto">
          <a:xfrm>
            <a:off x="500695" y="1735399"/>
            <a:ext cx="1547813" cy="464487"/>
            <a:chOff x="398" y="1980"/>
            <a:chExt cx="1300" cy="298"/>
          </a:xfrm>
          <a:solidFill>
            <a:schemeClr val="accent1"/>
          </a:solidFill>
        </p:grpSpPr>
        <p:sp>
          <p:nvSpPr>
            <p:cNvPr id="16" name="Rectangle 5"/>
            <p:cNvSpPr>
              <a:spLocks noChangeArrowheads="1"/>
            </p:cNvSpPr>
            <p:nvPr/>
          </p:nvSpPr>
          <p:spPr bwMode="invGray">
            <a:xfrm>
              <a:off x="398" y="1980"/>
              <a:ext cx="1205" cy="29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r>
                <a:rPr lang="en-US" sz="1200" dirty="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rPr>
                <a:t>step </a:t>
              </a:r>
              <a:r>
                <a:rPr lang="en-US" sz="1200" dirty="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rPr>
                <a:t>1</a:t>
              </a:r>
              <a:endParaRPr lang="en-US" sz="1200" dirty="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sp>
          <p:nvSpPr>
            <p:cNvPr id="17" name="AutoShape 6"/>
            <p:cNvSpPr>
              <a:spLocks noChangeArrowheads="1"/>
            </p:cNvSpPr>
            <p:nvPr/>
          </p:nvSpPr>
          <p:spPr bwMode="invGray">
            <a:xfrm rot="5400000">
              <a:off x="1568" y="2072"/>
              <a:ext cx="139" cy="120"/>
            </a:xfrm>
            <a:prstGeom prst="triangle">
              <a:avLst>
                <a:gd name="adj" fmla="val 50000"/>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sz="1200">
                <a:solidFill>
                  <a:schemeClr val="bg1"/>
                </a:solidFill>
                <a:latin typeface="微软雅黑" panose="020B0503020204020204" pitchFamily="34" charset="-122"/>
                <a:ea typeface="微软雅黑" panose="020B0503020204020204" pitchFamily="34" charset="-122"/>
              </a:endParaRPr>
            </a:p>
          </p:txBody>
        </p:sp>
      </p:grpSp>
      <p:cxnSp>
        <p:nvCxnSpPr>
          <p:cNvPr id="18" name="AutoShape 17"/>
          <p:cNvCxnSpPr>
            <a:cxnSpLocks noChangeShapeType="1"/>
          </p:cNvCxnSpPr>
          <p:nvPr/>
        </p:nvCxnSpPr>
        <p:spPr bwMode="gray">
          <a:xfrm>
            <a:off x="1621598" y="2724727"/>
            <a:ext cx="650081" cy="0"/>
          </a:xfrm>
          <a:prstGeom prst="straightConnector1">
            <a:avLst/>
          </a:prstGeom>
          <a:noFill/>
          <a:ln w="12700">
            <a:solidFill>
              <a:schemeClr val="tx1">
                <a:lumMod val="50000"/>
                <a:lumOff val="50000"/>
              </a:schemeClr>
            </a:solidFill>
            <a:round/>
            <a:headEnd type="oval" w="sm" len="sm"/>
            <a:tailEnd type="oval" w="sm" len="sm"/>
          </a:ln>
          <a:extLst>
            <a:ext uri="{909E8E84-426E-40DD-AFC4-6F175D3DCCD1}">
              <a14:hiddenFill xmlns:a14="http://schemas.microsoft.com/office/drawing/2010/main">
                <a:noFill/>
              </a14:hiddenFill>
            </a:ext>
          </a:extLst>
        </p:spPr>
      </p:cxnSp>
      <p:cxnSp>
        <p:nvCxnSpPr>
          <p:cNvPr id="19" name="AutoShape 18"/>
          <p:cNvCxnSpPr>
            <a:cxnSpLocks noChangeShapeType="1"/>
            <a:endCxn id="23" idx="1"/>
          </p:cNvCxnSpPr>
          <p:nvPr/>
        </p:nvCxnSpPr>
        <p:spPr bwMode="gray">
          <a:xfrm flipV="1">
            <a:off x="3286760" y="2724150"/>
            <a:ext cx="768350" cy="635"/>
          </a:xfrm>
          <a:prstGeom prst="straightConnector1">
            <a:avLst/>
          </a:prstGeom>
          <a:noFill/>
          <a:ln w="12700">
            <a:solidFill>
              <a:schemeClr val="tx1">
                <a:lumMod val="50000"/>
                <a:lumOff val="50000"/>
              </a:schemeClr>
            </a:solidFill>
            <a:round/>
            <a:headEnd type="oval" w="sm" len="sm"/>
            <a:tailEnd type="oval" w="sm" len="sm"/>
          </a:ln>
          <a:extLst>
            <a:ext uri="{909E8E84-426E-40DD-AFC4-6F175D3DCCD1}">
              <a14:hiddenFill xmlns:a14="http://schemas.microsoft.com/office/drawing/2010/main">
                <a:noFill/>
              </a14:hiddenFill>
            </a:ext>
          </a:extLst>
        </p:spPr>
      </p:cxnSp>
      <p:cxnSp>
        <p:nvCxnSpPr>
          <p:cNvPr id="20" name="AutoShape 19"/>
          <p:cNvCxnSpPr>
            <a:cxnSpLocks noChangeShapeType="1"/>
            <a:endCxn id="24" idx="1"/>
          </p:cNvCxnSpPr>
          <p:nvPr/>
        </p:nvCxnSpPr>
        <p:spPr bwMode="gray">
          <a:xfrm>
            <a:off x="5014595" y="2724150"/>
            <a:ext cx="737235" cy="0"/>
          </a:xfrm>
          <a:prstGeom prst="straightConnector1">
            <a:avLst/>
          </a:prstGeom>
          <a:noFill/>
          <a:ln w="12700">
            <a:solidFill>
              <a:schemeClr val="tx1">
                <a:lumMod val="50000"/>
                <a:lumOff val="50000"/>
              </a:schemeClr>
            </a:solidFill>
            <a:round/>
            <a:headEnd type="oval" w="sm" len="sm"/>
            <a:tailEnd type="oval" w="sm" len="sm"/>
          </a:ln>
          <a:extLst>
            <a:ext uri="{909E8E84-426E-40DD-AFC4-6F175D3DCCD1}">
              <a14:hiddenFill xmlns:a14="http://schemas.microsoft.com/office/drawing/2010/main">
                <a:noFill/>
              </a14:hiddenFill>
            </a:ext>
          </a:extLst>
        </p:spPr>
      </p:cxnSp>
      <p:sp>
        <p:nvSpPr>
          <p:cNvPr id="21" name="AutoShape 13"/>
          <p:cNvSpPr>
            <a:spLocks noChangeArrowheads="1"/>
          </p:cNvSpPr>
          <p:nvPr/>
        </p:nvSpPr>
        <p:spPr bwMode="gray">
          <a:xfrm>
            <a:off x="569595" y="2270125"/>
            <a:ext cx="1052195" cy="908050"/>
          </a:xfrm>
          <a:prstGeom prst="diamond">
            <a:avLst/>
          </a:prstGeom>
          <a:solidFill>
            <a:schemeClr val="accent2"/>
          </a:solidFill>
          <a:ln w="9525">
            <a:miter lim="800000"/>
          </a:ln>
        </p:spPr>
        <p:txBody>
          <a:bodyPr wrap="none" lIns="68580" tIns="34290" rIns="68580" bIns="34290" anchor="ctr">
            <a:flatTx/>
          </a:bodyPr>
          <a:lstStyle/>
          <a:p>
            <a:pPr algn="ctr" fontAlgn="base">
              <a:spcBef>
                <a:spcPct val="0"/>
              </a:spcBef>
              <a:spcAft>
                <a:spcPct val="0"/>
              </a:spcAft>
            </a:pPr>
            <a:r>
              <a:rPr lang="zh-CN" altLang="en-US" sz="1200" dirty="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rPr>
              <a:t>容器初始化</a:t>
            </a:r>
            <a:endParaRPr lang="zh-CN" altLang="en-US" sz="1200" dirty="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sp>
        <p:nvSpPr>
          <p:cNvPr id="22" name="AutoShape 14"/>
          <p:cNvSpPr>
            <a:spLocks noChangeArrowheads="1"/>
          </p:cNvSpPr>
          <p:nvPr/>
        </p:nvSpPr>
        <p:spPr bwMode="gray">
          <a:xfrm>
            <a:off x="2325370" y="2270760"/>
            <a:ext cx="961390" cy="908050"/>
          </a:xfrm>
          <a:prstGeom prst="diamond">
            <a:avLst/>
          </a:prstGeom>
          <a:solidFill>
            <a:schemeClr val="accent1"/>
          </a:solidFill>
          <a:ln w="9525">
            <a:miter lim="800000"/>
          </a:ln>
        </p:spPr>
        <p:txBody>
          <a:bodyPr wrap="none" lIns="68580" tIns="34290" rIns="68580" bIns="34290" anchor="ctr">
            <a:flatTx/>
          </a:bodyPr>
          <a:lstStyle/>
          <a:p>
            <a:pPr algn="ctr" fontAlgn="base">
              <a:spcBef>
                <a:spcPct val="0"/>
              </a:spcBef>
              <a:spcAft>
                <a:spcPct val="0"/>
              </a:spcAft>
            </a:pPr>
            <a:r>
              <a:rPr lang="en-US" altLang="zh-CN" sz="1200" dirty="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rPr>
              <a:t>Bean</a:t>
            </a:r>
            <a:r>
              <a:rPr lang="zh-CN" altLang="en-US" sz="1200" dirty="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rPr>
              <a:t>实例</a:t>
            </a:r>
            <a:r>
              <a:rPr lang="zh-CN" altLang="en-US" sz="1200" dirty="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rPr>
              <a:t>化</a:t>
            </a:r>
            <a:endParaRPr lang="zh-CN" altLang="en-US" sz="1200" dirty="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sp>
        <p:nvSpPr>
          <p:cNvPr id="23" name="AutoShape 15"/>
          <p:cNvSpPr>
            <a:spLocks noChangeArrowheads="1"/>
          </p:cNvSpPr>
          <p:nvPr/>
        </p:nvSpPr>
        <p:spPr bwMode="gray">
          <a:xfrm>
            <a:off x="4055110" y="2270125"/>
            <a:ext cx="959485" cy="908050"/>
          </a:xfrm>
          <a:prstGeom prst="diamond">
            <a:avLst/>
          </a:prstGeom>
          <a:solidFill>
            <a:schemeClr val="accent1"/>
          </a:solidFill>
          <a:ln w="9525">
            <a:miter lim="800000"/>
          </a:ln>
        </p:spPr>
        <p:txBody>
          <a:bodyPr wrap="none" lIns="68580" tIns="34290" rIns="68580" bIns="34290" anchor="ctr">
            <a:flatTx/>
          </a:bodyPr>
          <a:lstStyle/>
          <a:p>
            <a:pPr algn="ctr" fontAlgn="base">
              <a:spcBef>
                <a:spcPct val="0"/>
              </a:spcBef>
              <a:spcAft>
                <a:spcPct val="0"/>
              </a:spcAft>
            </a:pPr>
            <a:r>
              <a:rPr lang="zh-CN" altLang="en-US" sz="1200" dirty="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rPr>
              <a:t>属性注入</a:t>
            </a:r>
            <a:endParaRPr lang="zh-CN" altLang="en-US" sz="1200" dirty="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sp>
        <p:nvSpPr>
          <p:cNvPr id="24" name="AutoShape 16"/>
          <p:cNvSpPr>
            <a:spLocks noChangeArrowheads="1"/>
          </p:cNvSpPr>
          <p:nvPr/>
        </p:nvSpPr>
        <p:spPr bwMode="gray">
          <a:xfrm>
            <a:off x="5751830" y="2270125"/>
            <a:ext cx="979170" cy="908050"/>
          </a:xfrm>
          <a:prstGeom prst="diamond">
            <a:avLst/>
          </a:prstGeom>
          <a:solidFill>
            <a:schemeClr val="accent1"/>
          </a:solidFill>
          <a:ln w="9525">
            <a:miter lim="800000"/>
          </a:ln>
        </p:spPr>
        <p:txBody>
          <a:bodyPr wrap="none" lIns="68580" tIns="34290" rIns="68580" bIns="34290" anchor="ctr">
            <a:flatTx/>
          </a:bodyPr>
          <a:lstStyle/>
          <a:p>
            <a:pPr algn="ctr" fontAlgn="base">
              <a:spcBef>
                <a:spcPct val="0"/>
              </a:spcBef>
              <a:spcAft>
                <a:spcPct val="0"/>
              </a:spcAft>
            </a:pPr>
            <a:r>
              <a:rPr lang="zh-CN" altLang="en-US" sz="1200" dirty="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rPr>
              <a:t>生成</a:t>
            </a:r>
            <a:r>
              <a:rPr lang="en-US" altLang="zh-CN" sz="1200" dirty="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rPr>
              <a:t>Bean</a:t>
            </a:r>
            <a:endParaRPr lang="en-US" altLang="zh-CN" sz="1200" dirty="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cxnSp>
        <p:nvCxnSpPr>
          <p:cNvPr id="29" name="AutoShape 19"/>
          <p:cNvCxnSpPr>
            <a:cxnSpLocks noChangeShapeType="1"/>
            <a:endCxn id="30" idx="1"/>
          </p:cNvCxnSpPr>
          <p:nvPr/>
        </p:nvCxnSpPr>
        <p:spPr bwMode="gray">
          <a:xfrm>
            <a:off x="6731000" y="2724785"/>
            <a:ext cx="709930" cy="635"/>
          </a:xfrm>
          <a:prstGeom prst="straightConnector1">
            <a:avLst/>
          </a:prstGeom>
          <a:noFill/>
          <a:ln w="12700">
            <a:solidFill>
              <a:schemeClr val="tx1">
                <a:lumMod val="50000"/>
                <a:lumOff val="50000"/>
              </a:schemeClr>
            </a:solidFill>
            <a:round/>
            <a:headEnd type="oval" w="sm" len="sm"/>
            <a:tailEnd type="oval" w="sm" len="sm"/>
          </a:ln>
          <a:extLst>
            <a:ext uri="{909E8E84-426E-40DD-AFC4-6F175D3DCCD1}">
              <a14:hiddenFill xmlns:a14="http://schemas.microsoft.com/office/drawing/2010/main">
                <a:noFill/>
              </a14:hiddenFill>
            </a:ext>
          </a:extLst>
        </p:spPr>
      </p:cxnSp>
      <p:sp>
        <p:nvSpPr>
          <p:cNvPr id="30" name="AutoShape 16"/>
          <p:cNvSpPr>
            <a:spLocks noChangeArrowheads="1"/>
          </p:cNvSpPr>
          <p:nvPr/>
        </p:nvSpPr>
        <p:spPr bwMode="gray">
          <a:xfrm>
            <a:off x="7440930" y="2305050"/>
            <a:ext cx="988060" cy="840105"/>
          </a:xfrm>
          <a:prstGeom prst="diamond">
            <a:avLst/>
          </a:prstGeom>
          <a:solidFill>
            <a:schemeClr val="accent1"/>
          </a:solidFill>
          <a:ln w="9525">
            <a:miter lim="800000"/>
          </a:ln>
        </p:spPr>
        <p:txBody>
          <a:bodyPr wrap="none" lIns="68580" tIns="34290" rIns="68580" bIns="34290" anchor="ctr">
            <a:flatTx/>
          </a:bodyPr>
          <a:lstStyle/>
          <a:p>
            <a:pPr algn="ctr" fontAlgn="base">
              <a:spcBef>
                <a:spcPct val="0"/>
              </a:spcBef>
              <a:spcAft>
                <a:spcPct val="0"/>
              </a:spcAft>
            </a:pPr>
            <a:r>
              <a:rPr lang="zh-CN" altLang="en-US" sz="1200" dirty="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rPr>
              <a:t>返回</a:t>
            </a:r>
            <a:r>
              <a:rPr lang="en-US" altLang="zh-CN" sz="1200" dirty="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rPr>
              <a:t>Bean</a:t>
            </a:r>
            <a:endParaRPr lang="en-US" altLang="zh-CN" sz="1200" dirty="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cxnSp>
        <p:nvCxnSpPr>
          <p:cNvPr id="5" name="直接连接符 4"/>
          <p:cNvCxnSpPr/>
          <p:nvPr/>
        </p:nvCxnSpPr>
        <p:spPr>
          <a:xfrm>
            <a:off x="2800350" y="3185160"/>
            <a:ext cx="0" cy="88265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2819400" y="4061460"/>
            <a:ext cx="1739900" cy="6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H="1">
            <a:off x="3687445" y="4067810"/>
            <a:ext cx="3175"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4546600" y="3185160"/>
            <a:ext cx="0" cy="882650"/>
          </a:xfrm>
          <a:prstGeom prst="line">
            <a:avLst/>
          </a:prstGeom>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2844800" y="4417060"/>
            <a:ext cx="2063750" cy="645160"/>
          </a:xfrm>
          <a:prstGeom prst="rect">
            <a:avLst/>
          </a:prstGeom>
          <a:noFill/>
        </p:spPr>
        <p:txBody>
          <a:bodyPr wrap="square" rtlCol="0">
            <a:spAutoFit/>
          </a:bodyPr>
          <a:p>
            <a:r>
              <a:rPr lang="zh-CN" altLang="en-US"/>
              <a:t>循环依赖可能会</a:t>
            </a:r>
            <a:r>
              <a:rPr lang="zh-CN" altLang="en-US"/>
              <a:t>发生的阶段</a:t>
            </a:r>
            <a:endParaRPr lang="zh-C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500"/>
                            </p:stCondLst>
                            <p:childTnLst>
                              <p:par>
                                <p:cTn id="13" presetID="3" presetClass="entr" presetSubtype="10"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blinds(horizontal)">
                                      <p:cBhvr>
                                        <p:cTn id="15" dur="500"/>
                                        <p:tgtEl>
                                          <p:spTgt spid="21"/>
                                        </p:tgtEl>
                                      </p:cBhvr>
                                    </p:animEffect>
                                  </p:childTnLst>
                                </p:cTn>
                              </p:par>
                            </p:childTnLst>
                          </p:cTn>
                        </p:par>
                        <p:par>
                          <p:cTn id="16" fill="hold">
                            <p:stCondLst>
                              <p:cond delay="2000"/>
                            </p:stCondLst>
                            <p:childTnLst>
                              <p:par>
                                <p:cTn id="17" presetID="22" presetClass="entr" presetSubtype="8"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500"/>
                                        <p:tgtEl>
                                          <p:spTgt spid="18"/>
                                        </p:tgtEl>
                                      </p:cBhvr>
                                    </p:animEffect>
                                  </p:childTnLst>
                                </p:cTn>
                              </p:par>
                            </p:childTnLst>
                          </p:cTn>
                        </p:par>
                        <p:par>
                          <p:cTn id="20" fill="hold">
                            <p:stCondLst>
                              <p:cond delay="2500"/>
                            </p:stCondLst>
                            <p:childTnLst>
                              <p:par>
                                <p:cTn id="21" presetID="3" presetClass="entr" presetSubtype="10" fill="hold" grpId="0" nodeType="after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blinds(horizontal)">
                                      <p:cBhvr>
                                        <p:cTn id="23" dur="500"/>
                                        <p:tgtEl>
                                          <p:spTgt spid="22"/>
                                        </p:tgtEl>
                                      </p:cBhvr>
                                    </p:animEffect>
                                  </p:childTnLst>
                                </p:cTn>
                              </p:par>
                            </p:childTnLst>
                          </p:cTn>
                        </p:par>
                        <p:par>
                          <p:cTn id="24" fill="hold">
                            <p:stCondLst>
                              <p:cond delay="3000"/>
                            </p:stCondLst>
                            <p:childTnLst>
                              <p:par>
                                <p:cTn id="25" presetID="22" presetClass="entr" presetSubtype="8" fill="hold"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500"/>
                                        <p:tgtEl>
                                          <p:spTgt spid="19"/>
                                        </p:tgtEl>
                                      </p:cBhvr>
                                    </p:animEffect>
                                  </p:childTnLst>
                                </p:cTn>
                              </p:par>
                            </p:childTnLst>
                          </p:cTn>
                        </p:par>
                        <p:par>
                          <p:cTn id="28" fill="hold">
                            <p:stCondLst>
                              <p:cond delay="3500"/>
                            </p:stCondLst>
                            <p:childTnLst>
                              <p:par>
                                <p:cTn id="29" presetID="3" presetClass="entr" presetSubtype="10" fill="hold" grpId="0"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blinds(horizontal)">
                                      <p:cBhvr>
                                        <p:cTn id="31" dur="500"/>
                                        <p:tgtEl>
                                          <p:spTgt spid="23"/>
                                        </p:tgtEl>
                                      </p:cBhvr>
                                    </p:animEffect>
                                  </p:childTnLst>
                                </p:cTn>
                              </p:par>
                            </p:childTnLst>
                          </p:cTn>
                        </p:par>
                        <p:par>
                          <p:cTn id="32" fill="hold">
                            <p:stCondLst>
                              <p:cond delay="4000"/>
                            </p:stCondLst>
                            <p:childTnLst>
                              <p:par>
                                <p:cTn id="33" presetID="22" presetClass="entr" presetSubtype="8" fill="hold"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wipe(left)">
                                      <p:cBhvr>
                                        <p:cTn id="35" dur="500"/>
                                        <p:tgtEl>
                                          <p:spTgt spid="20"/>
                                        </p:tgtEl>
                                      </p:cBhvr>
                                    </p:animEffect>
                                  </p:childTnLst>
                                </p:cTn>
                              </p:par>
                            </p:childTnLst>
                          </p:cTn>
                        </p:par>
                        <p:par>
                          <p:cTn id="36" fill="hold">
                            <p:stCondLst>
                              <p:cond delay="4500"/>
                            </p:stCondLst>
                            <p:childTnLst>
                              <p:par>
                                <p:cTn id="37" presetID="3" presetClass="entr" presetSubtype="10" fill="hold" grpId="0"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blinds(horizontal)">
                                      <p:cBhvr>
                                        <p:cTn id="39" dur="500"/>
                                        <p:tgtEl>
                                          <p:spTgt spid="24"/>
                                        </p:tgtEl>
                                      </p:cBhvr>
                                    </p:animEffect>
                                  </p:childTnLst>
                                </p:cTn>
                              </p:par>
                            </p:childTnLst>
                          </p:cTn>
                        </p:par>
                        <p:par>
                          <p:cTn id="40" fill="hold">
                            <p:stCondLst>
                              <p:cond delay="5000"/>
                            </p:stCondLst>
                            <p:childTnLst>
                              <p:par>
                                <p:cTn id="41" presetID="22" presetClass="entr" presetSubtype="8" fill="hold" nodeType="after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wipe(left)">
                                      <p:cBhvr>
                                        <p:cTn id="43" dur="500"/>
                                        <p:tgtEl>
                                          <p:spTgt spid="29"/>
                                        </p:tgtEl>
                                      </p:cBhvr>
                                    </p:animEffect>
                                  </p:childTnLst>
                                </p:cTn>
                              </p:par>
                            </p:childTnLst>
                          </p:cTn>
                        </p:par>
                        <p:par>
                          <p:cTn id="44" fill="hold">
                            <p:stCondLst>
                              <p:cond delay="5500"/>
                            </p:stCondLst>
                            <p:childTnLst>
                              <p:par>
                                <p:cTn id="45" presetID="3" presetClass="entr" presetSubtype="10" fill="hold" grpId="0" nodeType="after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blinds(horizontal)">
                                      <p:cBhvr>
                                        <p:cTn id="4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2" grpId="0" bldLvl="0" animBg="1"/>
      <p:bldP spid="23" grpId="0" bldLvl="0" animBg="1"/>
      <p:bldP spid="24" grpId="0" bldLvl="0" animBg="1"/>
      <p:bldP spid="30"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a:stretch>
            <a:fillRect/>
          </a:stretch>
        </p:blipFill>
        <p:spPr>
          <a:xfrm>
            <a:off x="581025" y="1915160"/>
            <a:ext cx="5549900" cy="1644650"/>
          </a:xfrm>
          <a:prstGeom prst="rect">
            <a:avLst/>
          </a:prstGeom>
        </p:spPr>
      </p:pic>
      <p:sp>
        <p:nvSpPr>
          <p:cNvPr id="10" name="文本框 9"/>
          <p:cNvSpPr txBox="1"/>
          <p:nvPr/>
        </p:nvSpPr>
        <p:spPr>
          <a:xfrm>
            <a:off x="1022350" y="581660"/>
            <a:ext cx="3956050" cy="645160"/>
          </a:xfrm>
          <a:prstGeom prst="rect">
            <a:avLst/>
          </a:prstGeom>
          <a:noFill/>
        </p:spPr>
        <p:txBody>
          <a:bodyPr wrap="square" rtlCol="0">
            <a:spAutoFit/>
          </a:bodyPr>
          <a:p>
            <a:r>
              <a:rPr lang="en-US" altLang="zh-CN"/>
              <a:t>Spring</a:t>
            </a:r>
            <a:r>
              <a:rPr lang="zh-CN" altLang="en-US"/>
              <a:t>解决循环依赖的方法：三级缓存</a:t>
            </a:r>
            <a:endParaRPr lang="zh-CN" altLang="en-US"/>
          </a:p>
        </p:txBody>
      </p:sp>
      <p:sp>
        <p:nvSpPr>
          <p:cNvPr id="11" name="文本框 10"/>
          <p:cNvSpPr txBox="1"/>
          <p:nvPr/>
        </p:nvSpPr>
        <p:spPr>
          <a:xfrm>
            <a:off x="698500" y="1477010"/>
            <a:ext cx="2019300" cy="368300"/>
          </a:xfrm>
          <a:prstGeom prst="rect">
            <a:avLst/>
          </a:prstGeom>
          <a:noFill/>
        </p:spPr>
        <p:txBody>
          <a:bodyPr wrap="square" rtlCol="0">
            <a:spAutoFit/>
          </a:bodyPr>
          <a:p>
            <a:r>
              <a:rPr lang="zh-CN" altLang="en-US"/>
              <a:t>三级缓存分别是指：</a:t>
            </a:r>
            <a:endParaRPr lang="zh-CN" altLang="en-US"/>
          </a:p>
        </p:txBody>
      </p:sp>
      <p:sp>
        <p:nvSpPr>
          <p:cNvPr id="12" name="文本框 11"/>
          <p:cNvSpPr txBox="1"/>
          <p:nvPr/>
        </p:nvSpPr>
        <p:spPr>
          <a:xfrm>
            <a:off x="6076950" y="1706880"/>
            <a:ext cx="2679700" cy="2061210"/>
          </a:xfrm>
          <a:prstGeom prst="rect">
            <a:avLst/>
          </a:prstGeom>
          <a:noFill/>
        </p:spPr>
        <p:txBody>
          <a:bodyPr wrap="square" rtlCol="0">
            <a:spAutoFit/>
          </a:bodyPr>
          <a:p>
            <a:r>
              <a:rPr lang="zh-CN" altLang="en-US" sz="1600">
                <a:sym typeface="+mn-ea"/>
              </a:rPr>
              <a:t>earlySingletonObjects ：提前暴光的单例对象的Cache </a:t>
            </a:r>
            <a:endParaRPr lang="zh-CN" altLang="en-US" sz="1600">
              <a:sym typeface="+mn-ea"/>
            </a:endParaRPr>
          </a:p>
          <a:p>
            <a:endParaRPr lang="zh-CN" altLang="en-US" sz="1600">
              <a:sym typeface="+mn-ea"/>
            </a:endParaRPr>
          </a:p>
          <a:p>
            <a:r>
              <a:rPr lang="zh-CN" altLang="en-US" sz="1600"/>
              <a:t>singletonFactories ： 单例对象工厂的cache </a:t>
            </a:r>
            <a:endParaRPr lang="zh-CN" altLang="en-US" sz="1600"/>
          </a:p>
          <a:p>
            <a:endParaRPr lang="zh-CN" altLang="en-US" sz="1600"/>
          </a:p>
          <a:p>
            <a:r>
              <a:rPr lang="zh-CN" altLang="en-US" sz="1600"/>
              <a:t>singletonObjects：单例对象的cache</a:t>
            </a:r>
            <a:endParaRPr lang="zh-CN" altLang="en-US" sz="1600"/>
          </a:p>
        </p:txBody>
      </p:sp>
      <p:sp>
        <p:nvSpPr>
          <p:cNvPr id="16" name="右箭头 15"/>
          <p:cNvSpPr/>
          <p:nvPr/>
        </p:nvSpPr>
        <p:spPr>
          <a:xfrm>
            <a:off x="5705475" y="1965960"/>
            <a:ext cx="425450" cy="2095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右箭头 16"/>
          <p:cNvSpPr/>
          <p:nvPr/>
        </p:nvSpPr>
        <p:spPr>
          <a:xfrm>
            <a:off x="5705475" y="2543810"/>
            <a:ext cx="425450" cy="2095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右箭头 17"/>
          <p:cNvSpPr/>
          <p:nvPr/>
        </p:nvSpPr>
        <p:spPr>
          <a:xfrm>
            <a:off x="5705475" y="3191510"/>
            <a:ext cx="425450" cy="2095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文本框 18"/>
          <p:cNvSpPr txBox="1"/>
          <p:nvPr/>
        </p:nvSpPr>
        <p:spPr>
          <a:xfrm>
            <a:off x="69850" y="2048510"/>
            <a:ext cx="628650" cy="337185"/>
          </a:xfrm>
          <a:prstGeom prst="rect">
            <a:avLst/>
          </a:prstGeom>
          <a:noFill/>
        </p:spPr>
        <p:txBody>
          <a:bodyPr wrap="square" rtlCol="0">
            <a:spAutoFit/>
          </a:bodyPr>
          <a:p>
            <a:r>
              <a:rPr lang="zh-CN" altLang="en-US" sz="1600"/>
              <a:t>一</a:t>
            </a:r>
            <a:r>
              <a:rPr lang="zh-CN" altLang="en-US" sz="1600"/>
              <a:t>级</a:t>
            </a:r>
            <a:endParaRPr lang="zh-CN" altLang="en-US" sz="1600"/>
          </a:p>
        </p:txBody>
      </p:sp>
      <p:sp>
        <p:nvSpPr>
          <p:cNvPr id="20" name="文本框 19"/>
          <p:cNvSpPr txBox="1"/>
          <p:nvPr/>
        </p:nvSpPr>
        <p:spPr>
          <a:xfrm>
            <a:off x="69850" y="2543810"/>
            <a:ext cx="628650" cy="337185"/>
          </a:xfrm>
          <a:prstGeom prst="rect">
            <a:avLst/>
          </a:prstGeom>
          <a:noFill/>
        </p:spPr>
        <p:txBody>
          <a:bodyPr wrap="square" rtlCol="0">
            <a:spAutoFit/>
          </a:bodyPr>
          <a:p>
            <a:r>
              <a:rPr lang="zh-CN" altLang="en-US" sz="1600"/>
              <a:t>三</a:t>
            </a:r>
            <a:r>
              <a:rPr lang="zh-CN" altLang="en-US" sz="1600"/>
              <a:t>级</a:t>
            </a:r>
            <a:endParaRPr lang="zh-CN" altLang="en-US" sz="1600"/>
          </a:p>
        </p:txBody>
      </p:sp>
      <p:sp>
        <p:nvSpPr>
          <p:cNvPr id="21" name="文本框 20"/>
          <p:cNvSpPr txBox="1"/>
          <p:nvPr/>
        </p:nvSpPr>
        <p:spPr>
          <a:xfrm>
            <a:off x="69850" y="3063875"/>
            <a:ext cx="628650" cy="337185"/>
          </a:xfrm>
          <a:prstGeom prst="rect">
            <a:avLst/>
          </a:prstGeom>
          <a:noFill/>
        </p:spPr>
        <p:txBody>
          <a:bodyPr wrap="square" rtlCol="0">
            <a:spAutoFit/>
          </a:bodyPr>
          <a:p>
            <a:r>
              <a:rPr lang="zh-CN" altLang="en-US" sz="1600"/>
              <a:t>二</a:t>
            </a:r>
            <a:r>
              <a:rPr lang="zh-CN" altLang="en-US" sz="1600"/>
              <a:t>级</a:t>
            </a:r>
            <a:endParaRPr lang="zh-CN" altLang="en-US" sz="1600"/>
          </a:p>
        </p:txBody>
      </p:sp>
      <p:sp>
        <p:nvSpPr>
          <p:cNvPr id="27" name="文本框 26"/>
          <p:cNvSpPr txBox="1"/>
          <p:nvPr/>
        </p:nvSpPr>
        <p:spPr>
          <a:xfrm>
            <a:off x="330200" y="3848100"/>
            <a:ext cx="8070850" cy="922020"/>
          </a:xfrm>
          <a:prstGeom prst="rect">
            <a:avLst/>
          </a:prstGeom>
          <a:noFill/>
        </p:spPr>
        <p:txBody>
          <a:bodyPr wrap="square" rtlCol="0">
            <a:spAutoFit/>
          </a:bodyPr>
          <a:p>
            <a:r>
              <a:rPr lang="en-US" altLang="zh-CN"/>
              <a:t>1</a:t>
            </a:r>
            <a:r>
              <a:rPr lang="zh-CN" altLang="en-US"/>
              <a:t>、对于新的实例请求，会去一二三级缓存中分别查找，如果查找到，则使用查找到的引用，并且将该引用提升到上一级</a:t>
            </a:r>
            <a:r>
              <a:rPr lang="zh-CN" altLang="en-US"/>
              <a:t>缓存</a:t>
            </a:r>
            <a:endParaRPr lang="zh-CN" altLang="en-US"/>
          </a:p>
          <a:p>
            <a:r>
              <a:rPr lang="en-US" altLang="zh-CN"/>
              <a:t>2</a:t>
            </a:r>
            <a:r>
              <a:rPr lang="zh-CN" altLang="en-US"/>
              <a:t>、如果没有查到实例请求，则会创建该实例</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42975" y="1990090"/>
            <a:ext cx="7423150" cy="3138170"/>
          </a:xfrm>
          <a:prstGeom prst="rect">
            <a:avLst/>
          </a:prstGeom>
          <a:noFill/>
        </p:spPr>
        <p:txBody>
          <a:bodyPr wrap="square" rtlCol="0">
            <a:spAutoFit/>
          </a:bodyPr>
          <a:p>
            <a:r>
              <a:rPr lang="zh-CN" altLang="en-US"/>
              <a:t>创建解决循环依赖</a:t>
            </a:r>
            <a:r>
              <a:rPr lang="zh-CN" altLang="en-US"/>
              <a:t>流程：</a:t>
            </a:r>
            <a:endParaRPr lang="en-US" altLang="zh-CN"/>
          </a:p>
          <a:p>
            <a:r>
              <a:rPr lang="en-US" altLang="zh-CN"/>
              <a:t>1</a:t>
            </a:r>
            <a:r>
              <a:rPr lang="zh-CN" altLang="en-US"/>
              <a:t>、创建</a:t>
            </a:r>
            <a:r>
              <a:rPr lang="en-US" altLang="zh-CN"/>
              <a:t>A</a:t>
            </a:r>
            <a:r>
              <a:rPr lang="zh-CN" altLang="en-US"/>
              <a:t>，完成初始化，</a:t>
            </a:r>
            <a:r>
              <a:rPr lang="zh-CN" altLang="en-US"/>
              <a:t>将</a:t>
            </a:r>
            <a:r>
              <a:rPr lang="en-US" altLang="zh-CN"/>
              <a:t>A</a:t>
            </a:r>
            <a:r>
              <a:rPr lang="zh-CN" altLang="en-US"/>
              <a:t>放入三级缓存中</a:t>
            </a:r>
            <a:endParaRPr lang="zh-CN" altLang="en-US"/>
          </a:p>
          <a:p>
            <a:endParaRPr lang="zh-CN" altLang="en-US"/>
          </a:p>
          <a:p>
            <a:r>
              <a:rPr lang="en-US" altLang="zh-CN"/>
              <a:t>2</a:t>
            </a:r>
            <a:r>
              <a:rPr lang="zh-CN" altLang="en-US"/>
              <a:t>、发现</a:t>
            </a:r>
            <a:r>
              <a:rPr lang="en-US" altLang="zh-CN"/>
              <a:t>A</a:t>
            </a:r>
            <a:r>
              <a:rPr lang="zh-CN" altLang="en-US"/>
              <a:t>依赖</a:t>
            </a:r>
            <a:r>
              <a:rPr lang="en-US" altLang="zh-CN"/>
              <a:t>B,</a:t>
            </a:r>
            <a:r>
              <a:rPr lang="zh-CN" altLang="en-US"/>
              <a:t>去一二三级缓存中查找</a:t>
            </a:r>
            <a:r>
              <a:rPr lang="en-US" altLang="zh-CN"/>
              <a:t>B,</a:t>
            </a:r>
            <a:r>
              <a:rPr lang="zh-CN" altLang="en-US"/>
              <a:t>没有发现，于是开始创建</a:t>
            </a:r>
            <a:r>
              <a:rPr lang="en-US" altLang="zh-CN"/>
              <a:t>B</a:t>
            </a:r>
            <a:r>
              <a:rPr lang="zh-CN" altLang="en-US"/>
              <a:t>的实例</a:t>
            </a:r>
            <a:endParaRPr lang="en-US" altLang="zh-CN"/>
          </a:p>
          <a:p>
            <a:endParaRPr lang="en-US" altLang="zh-CN"/>
          </a:p>
          <a:p>
            <a:r>
              <a:rPr lang="en-US" altLang="zh-CN"/>
              <a:t>3</a:t>
            </a:r>
            <a:r>
              <a:rPr lang="zh-CN" altLang="en-US"/>
              <a:t>、初始化</a:t>
            </a:r>
            <a:r>
              <a:rPr lang="en-US" altLang="zh-CN"/>
              <a:t>B</a:t>
            </a:r>
            <a:r>
              <a:rPr lang="zh-CN" altLang="en-US"/>
              <a:t>，将</a:t>
            </a:r>
            <a:r>
              <a:rPr lang="en-US" altLang="zh-CN"/>
              <a:t>B</a:t>
            </a:r>
            <a:r>
              <a:rPr lang="zh-CN" altLang="en-US"/>
              <a:t>放入三级缓存，发现</a:t>
            </a:r>
            <a:r>
              <a:rPr lang="en-US" altLang="zh-CN"/>
              <a:t>B</a:t>
            </a:r>
            <a:r>
              <a:rPr lang="zh-CN" altLang="en-US"/>
              <a:t>依赖</a:t>
            </a:r>
            <a:r>
              <a:rPr lang="en-US" altLang="zh-CN"/>
              <a:t>A,</a:t>
            </a:r>
            <a:r>
              <a:rPr lang="zh-CN" altLang="en-US"/>
              <a:t>查找</a:t>
            </a:r>
            <a:r>
              <a:rPr lang="en-US" altLang="zh-CN"/>
              <a:t>A,</a:t>
            </a:r>
            <a:r>
              <a:rPr lang="zh-CN" altLang="en-US"/>
              <a:t>发现</a:t>
            </a:r>
            <a:r>
              <a:rPr lang="en-US" altLang="zh-CN"/>
              <a:t>A</a:t>
            </a:r>
            <a:r>
              <a:rPr lang="zh-CN" altLang="en-US"/>
              <a:t>对应的</a:t>
            </a:r>
            <a:r>
              <a:rPr lang="en-US" altLang="zh-CN"/>
              <a:t>Bean,</a:t>
            </a:r>
            <a:r>
              <a:rPr lang="zh-CN" altLang="en-US"/>
              <a:t>将</a:t>
            </a:r>
            <a:r>
              <a:rPr lang="en-US" altLang="zh-CN"/>
              <a:t>A</a:t>
            </a:r>
            <a:r>
              <a:rPr lang="zh-CN" altLang="en-US"/>
              <a:t>提升到二级</a:t>
            </a:r>
            <a:r>
              <a:rPr lang="zh-CN" altLang="en-US"/>
              <a:t>缓存，</a:t>
            </a:r>
            <a:r>
              <a:rPr lang="en-US" altLang="zh-CN"/>
              <a:t>B</a:t>
            </a:r>
            <a:r>
              <a:rPr lang="zh-CN" altLang="en-US"/>
              <a:t>获得</a:t>
            </a:r>
            <a:r>
              <a:rPr lang="en-US" altLang="zh-CN"/>
              <a:t>A</a:t>
            </a:r>
            <a:r>
              <a:rPr lang="zh-CN" altLang="en-US"/>
              <a:t>的引用，完成创建，将</a:t>
            </a:r>
            <a:r>
              <a:rPr lang="en-US" altLang="zh-CN"/>
              <a:t>B</a:t>
            </a:r>
            <a:r>
              <a:rPr lang="zh-CN" altLang="en-US"/>
              <a:t>放入一级缓存</a:t>
            </a:r>
            <a:endParaRPr lang="zh-CN" altLang="en-US"/>
          </a:p>
          <a:p>
            <a:endParaRPr lang="zh-CN" altLang="en-US"/>
          </a:p>
          <a:p>
            <a:r>
              <a:rPr lang="en-US" altLang="zh-CN"/>
              <a:t>4</a:t>
            </a:r>
            <a:r>
              <a:rPr lang="zh-CN" altLang="en-US"/>
              <a:t>、</a:t>
            </a:r>
            <a:r>
              <a:rPr lang="en-US" altLang="zh-CN"/>
              <a:t>B</a:t>
            </a:r>
            <a:r>
              <a:rPr lang="zh-CN" altLang="en-US"/>
              <a:t>完成创建，</a:t>
            </a:r>
            <a:r>
              <a:rPr lang="en-US" altLang="zh-CN"/>
              <a:t>A</a:t>
            </a:r>
            <a:r>
              <a:rPr lang="zh-CN" altLang="en-US"/>
              <a:t>获得</a:t>
            </a:r>
            <a:r>
              <a:rPr lang="en-US" altLang="zh-CN"/>
              <a:t>B</a:t>
            </a:r>
            <a:r>
              <a:rPr lang="zh-CN" altLang="en-US"/>
              <a:t>的引用，</a:t>
            </a:r>
            <a:r>
              <a:rPr lang="en-US" altLang="zh-CN"/>
              <a:t>A</a:t>
            </a:r>
            <a:r>
              <a:rPr lang="zh-CN" altLang="en-US"/>
              <a:t>完成创建，将</a:t>
            </a:r>
            <a:r>
              <a:rPr lang="en-US" altLang="zh-CN"/>
              <a:t>A</a:t>
            </a:r>
            <a:r>
              <a:rPr lang="zh-CN" altLang="en-US"/>
              <a:t>放入一级缓存中，创建结束</a:t>
            </a:r>
            <a:endParaRPr lang="zh-CN" altLang="en-US"/>
          </a:p>
        </p:txBody>
      </p:sp>
      <p:sp>
        <p:nvSpPr>
          <p:cNvPr id="3" name="文本框 2"/>
          <p:cNvSpPr txBox="1"/>
          <p:nvPr/>
        </p:nvSpPr>
        <p:spPr>
          <a:xfrm>
            <a:off x="971550" y="417195"/>
            <a:ext cx="4810125" cy="645160"/>
          </a:xfrm>
          <a:prstGeom prst="rect">
            <a:avLst/>
          </a:prstGeom>
          <a:noFill/>
        </p:spPr>
        <p:txBody>
          <a:bodyPr wrap="square" rtlCol="0">
            <a:spAutoFit/>
          </a:bodyPr>
          <a:p>
            <a:r>
              <a:rPr lang="zh-CN" altLang="en-US" b="1"/>
              <a:t>简化问题，我们以双向循环依赖为例，</a:t>
            </a:r>
            <a:r>
              <a:rPr lang="en-US" altLang="zh-CN" b="1"/>
              <a:t>A</a:t>
            </a:r>
            <a:r>
              <a:rPr lang="zh-CN" altLang="en-US" b="1"/>
              <a:t>依赖于</a:t>
            </a:r>
            <a:r>
              <a:rPr lang="en-US" altLang="zh-CN" b="1"/>
              <a:t>B</a:t>
            </a:r>
            <a:r>
              <a:rPr lang="zh-CN" altLang="en-US" b="1"/>
              <a:t>，而</a:t>
            </a:r>
            <a:r>
              <a:rPr lang="en-US" altLang="zh-CN" b="1"/>
              <a:t>B</a:t>
            </a:r>
            <a:r>
              <a:rPr lang="zh-CN" altLang="en-US" b="1"/>
              <a:t>依赖于</a:t>
            </a:r>
            <a:r>
              <a:rPr lang="en-US" altLang="zh-CN" b="1"/>
              <a:t>A</a:t>
            </a:r>
            <a:endParaRPr lang="en-US" altLang="zh-CN" b="1"/>
          </a:p>
        </p:txBody>
      </p:sp>
      <p:grpSp>
        <p:nvGrpSpPr>
          <p:cNvPr id="29" name="组合 28"/>
          <p:cNvGrpSpPr/>
          <p:nvPr/>
        </p:nvGrpSpPr>
        <p:grpSpPr>
          <a:xfrm>
            <a:off x="5781675" y="417195"/>
            <a:ext cx="975360" cy="913130"/>
            <a:chOff x="4275" y="1319"/>
            <a:chExt cx="1536" cy="1438"/>
          </a:xfrm>
        </p:grpSpPr>
        <p:sp>
          <p:nvSpPr>
            <p:cNvPr id="16" name="椭圆 15"/>
            <p:cNvSpPr/>
            <p:nvPr/>
          </p:nvSpPr>
          <p:spPr>
            <a:xfrm>
              <a:off x="4275" y="1319"/>
              <a:ext cx="1537" cy="143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4725" y="1457"/>
              <a:ext cx="637" cy="580"/>
            </a:xfrm>
            <a:prstGeom prst="rect">
              <a:avLst/>
            </a:prstGeom>
            <a:noFill/>
          </p:spPr>
          <p:txBody>
            <a:bodyPr wrap="square" rtlCol="0">
              <a:spAutoFit/>
            </a:bodyPr>
            <a:p>
              <a:pPr algn="ctr"/>
              <a:r>
                <a:rPr lang="en-US" altLang="zh-CN"/>
                <a:t>A</a:t>
              </a:r>
              <a:endParaRPr lang="en-US" altLang="zh-CN"/>
            </a:p>
          </p:txBody>
        </p:sp>
        <p:sp>
          <p:nvSpPr>
            <p:cNvPr id="20" name="椭圆 19"/>
            <p:cNvSpPr/>
            <p:nvPr/>
          </p:nvSpPr>
          <p:spPr>
            <a:xfrm>
              <a:off x="4725" y="1920"/>
              <a:ext cx="692" cy="67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文本框 20"/>
            <p:cNvSpPr txBox="1"/>
            <p:nvPr/>
          </p:nvSpPr>
          <p:spPr>
            <a:xfrm>
              <a:off x="4737" y="1969"/>
              <a:ext cx="625" cy="580"/>
            </a:xfrm>
            <a:prstGeom prst="rect">
              <a:avLst/>
            </a:prstGeom>
            <a:noFill/>
          </p:spPr>
          <p:txBody>
            <a:bodyPr wrap="square" rtlCol="0">
              <a:spAutoFit/>
            </a:bodyPr>
            <a:p>
              <a:pPr algn="ctr"/>
              <a:r>
                <a:rPr lang="en-US" altLang="zh-CN"/>
                <a:t>B</a:t>
              </a:r>
              <a:endParaRPr lang="en-US" altLang="zh-CN"/>
            </a:p>
          </p:txBody>
        </p:sp>
      </p:grpSp>
      <p:grpSp>
        <p:nvGrpSpPr>
          <p:cNvPr id="28" name="组合 27"/>
          <p:cNvGrpSpPr/>
          <p:nvPr/>
        </p:nvGrpSpPr>
        <p:grpSpPr>
          <a:xfrm>
            <a:off x="7679690" y="417195"/>
            <a:ext cx="975360" cy="913130"/>
            <a:chOff x="8807" y="1319"/>
            <a:chExt cx="1536" cy="1438"/>
          </a:xfrm>
        </p:grpSpPr>
        <p:sp>
          <p:nvSpPr>
            <p:cNvPr id="9" name="椭圆 8"/>
            <p:cNvSpPr/>
            <p:nvPr/>
          </p:nvSpPr>
          <p:spPr>
            <a:xfrm>
              <a:off x="8807" y="1319"/>
              <a:ext cx="1537" cy="143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9263" y="1457"/>
              <a:ext cx="625" cy="580"/>
            </a:xfrm>
            <a:prstGeom prst="rect">
              <a:avLst/>
            </a:prstGeom>
            <a:noFill/>
          </p:spPr>
          <p:txBody>
            <a:bodyPr wrap="square" rtlCol="0">
              <a:spAutoFit/>
            </a:bodyPr>
            <a:p>
              <a:pPr algn="ctr"/>
              <a:r>
                <a:rPr lang="en-US" altLang="zh-CN"/>
                <a:t>B</a:t>
              </a:r>
              <a:endParaRPr lang="en-US" altLang="zh-CN"/>
            </a:p>
          </p:txBody>
        </p:sp>
        <p:sp>
          <p:nvSpPr>
            <p:cNvPr id="11" name="椭圆 10"/>
            <p:cNvSpPr/>
            <p:nvPr/>
          </p:nvSpPr>
          <p:spPr>
            <a:xfrm>
              <a:off x="9263" y="1920"/>
              <a:ext cx="692" cy="67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9292" y="1970"/>
              <a:ext cx="663" cy="580"/>
            </a:xfrm>
            <a:prstGeom prst="rect">
              <a:avLst/>
            </a:prstGeom>
            <a:noFill/>
          </p:spPr>
          <p:txBody>
            <a:bodyPr wrap="square" rtlCol="0">
              <a:spAutoFit/>
            </a:bodyPr>
            <a:p>
              <a:pPr algn="ctr"/>
              <a:r>
                <a:rPr lang="en-US" altLang="zh-CN"/>
                <a:t>A</a:t>
              </a:r>
              <a:endParaRPr lang="en-US" altLang="zh-CN"/>
            </a:p>
          </p:txBody>
        </p:sp>
      </p:gr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8"/>
                                        </p:tgtEl>
                                        <p:attrNameLst>
                                          <p:attrName>style.visibility</p:attrName>
                                        </p:attrNameLst>
                                      </p:cBhvr>
                                      <p:to>
                                        <p:strVal val="visible"/>
                                      </p:to>
                                    </p:set>
                                    <p:anim calcmode="lin" valueType="num">
                                      <p:cBhvr additive="base">
                                        <p:cTn id="12" dur="500" fill="hold"/>
                                        <p:tgtEl>
                                          <p:spTgt spid="28"/>
                                        </p:tgtEl>
                                        <p:attrNameLst>
                                          <p:attrName>ppt_x</p:attrName>
                                        </p:attrNameLst>
                                      </p:cBhvr>
                                      <p:tavLst>
                                        <p:tav tm="0">
                                          <p:val>
                                            <p:strVal val="#ppt_x"/>
                                          </p:val>
                                        </p:tav>
                                        <p:tav tm="100000">
                                          <p:val>
                                            <p:strVal val="#ppt_x"/>
                                          </p:val>
                                        </p:tav>
                                      </p:tavLst>
                                    </p:anim>
                                    <p:anim calcmode="lin" valueType="num">
                                      <p:cBhvr additive="base">
                                        <p:cTn id="13"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p:nvPr/>
        </p:nvGraphicFramePr>
        <p:xfrm>
          <a:off x="1459865" y="682625"/>
          <a:ext cx="6400165" cy="4008120"/>
        </p:xfrm>
        <a:graphic>
          <a:graphicData uri="http://schemas.openxmlformats.org/drawingml/2006/table">
            <a:tbl>
              <a:tblPr firstRow="1" bandRow="1">
                <a:tableStyleId>{5C22544A-7EE6-4342-B048-85BDC9FD1C3A}</a:tableStyleId>
              </a:tblPr>
              <a:tblGrid>
                <a:gridCol w="6400165"/>
              </a:tblGrid>
              <a:tr h="1336040">
                <a:tc>
                  <a:txBody>
                    <a:bodyPr/>
                    <a:p>
                      <a:pPr>
                        <a:buNone/>
                      </a:pPr>
                      <a:r>
                        <a:rPr lang="zh-CN" altLang="en-US"/>
                        <a:t>一级缓存：</a:t>
                      </a:r>
                      <a:endParaRPr lang="zh-CN" altLang="en-US"/>
                    </a:p>
                  </a:txBody>
                  <a:tcPr/>
                </a:tc>
              </a:tr>
              <a:tr h="1336040">
                <a:tc>
                  <a:txBody>
                    <a:bodyPr/>
                    <a:p>
                      <a:pPr>
                        <a:buNone/>
                      </a:pPr>
                      <a:r>
                        <a:rPr lang="zh-CN" altLang="en-US"/>
                        <a:t>二级缓存：</a:t>
                      </a:r>
                      <a:endParaRPr lang="zh-CN" altLang="en-US"/>
                    </a:p>
                  </a:txBody>
                  <a:tcPr/>
                </a:tc>
              </a:tr>
              <a:tr h="1336040">
                <a:tc>
                  <a:txBody>
                    <a:bodyPr/>
                    <a:p>
                      <a:pPr>
                        <a:buNone/>
                      </a:pPr>
                      <a:r>
                        <a:rPr lang="zh-CN" altLang="en-US"/>
                        <a:t>三级缓存：</a:t>
                      </a:r>
                      <a:endParaRPr lang="zh-CN" altLang="en-US"/>
                    </a:p>
                  </a:txBody>
                  <a:tcPr/>
                </a:tc>
              </a:tr>
            </a:tbl>
          </a:graphicData>
        </a:graphic>
      </p:graphicFrame>
      <p:grpSp>
        <p:nvGrpSpPr>
          <p:cNvPr id="26" name="组合 25"/>
          <p:cNvGrpSpPr/>
          <p:nvPr/>
        </p:nvGrpSpPr>
        <p:grpSpPr>
          <a:xfrm>
            <a:off x="2714625" y="3663315"/>
            <a:ext cx="975360" cy="913130"/>
            <a:chOff x="4275" y="5769"/>
            <a:chExt cx="1536" cy="1438"/>
          </a:xfrm>
        </p:grpSpPr>
        <p:sp>
          <p:nvSpPr>
            <p:cNvPr id="5" name="椭圆 4"/>
            <p:cNvSpPr/>
            <p:nvPr/>
          </p:nvSpPr>
          <p:spPr>
            <a:xfrm>
              <a:off x="4275" y="5769"/>
              <a:ext cx="1537" cy="143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725" y="5871"/>
              <a:ext cx="637" cy="580"/>
            </a:xfrm>
            <a:prstGeom prst="rect">
              <a:avLst/>
            </a:prstGeom>
            <a:noFill/>
          </p:spPr>
          <p:txBody>
            <a:bodyPr wrap="square" rtlCol="0">
              <a:spAutoFit/>
            </a:bodyPr>
            <a:p>
              <a:pPr algn="ctr"/>
              <a:r>
                <a:rPr lang="en-US" altLang="zh-CN"/>
                <a:t>A</a:t>
              </a:r>
              <a:endParaRPr lang="en-US" altLang="zh-CN"/>
            </a:p>
          </p:txBody>
        </p:sp>
      </p:grpSp>
      <p:grpSp>
        <p:nvGrpSpPr>
          <p:cNvPr id="25" name="组合 24"/>
          <p:cNvGrpSpPr/>
          <p:nvPr/>
        </p:nvGrpSpPr>
        <p:grpSpPr>
          <a:xfrm>
            <a:off x="5592445" y="3663315"/>
            <a:ext cx="975360" cy="913130"/>
            <a:chOff x="8807" y="5769"/>
            <a:chExt cx="1536" cy="1438"/>
          </a:xfrm>
        </p:grpSpPr>
        <p:sp>
          <p:nvSpPr>
            <p:cNvPr id="7" name="椭圆 6"/>
            <p:cNvSpPr/>
            <p:nvPr/>
          </p:nvSpPr>
          <p:spPr>
            <a:xfrm>
              <a:off x="8807" y="5769"/>
              <a:ext cx="1537" cy="143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9245" y="5871"/>
              <a:ext cx="662" cy="580"/>
            </a:xfrm>
            <a:prstGeom prst="rect">
              <a:avLst/>
            </a:prstGeom>
            <a:noFill/>
          </p:spPr>
          <p:txBody>
            <a:bodyPr wrap="square" rtlCol="0">
              <a:spAutoFit/>
            </a:bodyPr>
            <a:p>
              <a:pPr algn="ctr"/>
              <a:r>
                <a:rPr lang="en-US" altLang="zh-CN"/>
                <a:t>B</a:t>
              </a:r>
              <a:endParaRPr lang="en-US" altLang="zh-CN"/>
            </a:p>
          </p:txBody>
        </p:sp>
      </p:grpSp>
      <p:grpSp>
        <p:nvGrpSpPr>
          <p:cNvPr id="28" name="组合 27"/>
          <p:cNvGrpSpPr/>
          <p:nvPr/>
        </p:nvGrpSpPr>
        <p:grpSpPr>
          <a:xfrm>
            <a:off x="5592445" y="837565"/>
            <a:ext cx="975360" cy="913130"/>
            <a:chOff x="8807" y="1319"/>
            <a:chExt cx="1536" cy="1438"/>
          </a:xfrm>
        </p:grpSpPr>
        <p:sp>
          <p:nvSpPr>
            <p:cNvPr id="9" name="椭圆 8"/>
            <p:cNvSpPr/>
            <p:nvPr/>
          </p:nvSpPr>
          <p:spPr>
            <a:xfrm>
              <a:off x="8807" y="1319"/>
              <a:ext cx="1537" cy="143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9263" y="1457"/>
              <a:ext cx="625" cy="580"/>
            </a:xfrm>
            <a:prstGeom prst="rect">
              <a:avLst/>
            </a:prstGeom>
            <a:noFill/>
          </p:spPr>
          <p:txBody>
            <a:bodyPr wrap="square" rtlCol="0">
              <a:spAutoFit/>
            </a:bodyPr>
            <a:p>
              <a:pPr algn="ctr"/>
              <a:r>
                <a:rPr lang="en-US" altLang="zh-CN"/>
                <a:t>B</a:t>
              </a:r>
              <a:endParaRPr lang="en-US" altLang="zh-CN"/>
            </a:p>
          </p:txBody>
        </p:sp>
        <p:sp>
          <p:nvSpPr>
            <p:cNvPr id="11" name="椭圆 10"/>
            <p:cNvSpPr/>
            <p:nvPr/>
          </p:nvSpPr>
          <p:spPr>
            <a:xfrm>
              <a:off x="9263" y="1920"/>
              <a:ext cx="692" cy="67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9292" y="1970"/>
              <a:ext cx="663" cy="580"/>
            </a:xfrm>
            <a:prstGeom prst="rect">
              <a:avLst/>
            </a:prstGeom>
            <a:noFill/>
          </p:spPr>
          <p:txBody>
            <a:bodyPr wrap="square" rtlCol="0">
              <a:spAutoFit/>
            </a:bodyPr>
            <a:p>
              <a:pPr algn="ctr"/>
              <a:r>
                <a:rPr lang="en-US" altLang="zh-CN"/>
                <a:t>A</a:t>
              </a:r>
              <a:endParaRPr lang="en-US" altLang="zh-CN"/>
            </a:p>
          </p:txBody>
        </p:sp>
      </p:grpSp>
      <p:cxnSp>
        <p:nvCxnSpPr>
          <p:cNvPr id="13" name="直接箭头连接符 12"/>
          <p:cNvCxnSpPr>
            <a:stCxn id="14" idx="6"/>
            <a:endCxn id="12" idx="1"/>
          </p:cNvCxnSpPr>
          <p:nvPr/>
        </p:nvCxnSpPr>
        <p:spPr>
          <a:xfrm flipV="1">
            <a:off x="3690620" y="1435100"/>
            <a:ext cx="2209800" cy="1251585"/>
          </a:xfrm>
          <a:prstGeom prst="straightConnector1">
            <a:avLst/>
          </a:prstGeom>
          <a:ln w="28575" cmpd="sng">
            <a:solidFill>
              <a:schemeClr val="tx1"/>
            </a:solidFill>
            <a:prstDash val="sysDot"/>
            <a:headEnd type="arrow"/>
            <a:tailEnd type="arrow"/>
          </a:ln>
        </p:spPr>
        <p:style>
          <a:lnRef idx="1">
            <a:schemeClr val="accent1"/>
          </a:lnRef>
          <a:fillRef idx="0">
            <a:schemeClr val="accent1"/>
          </a:fillRef>
          <a:effectRef idx="0">
            <a:schemeClr val="accent1"/>
          </a:effectRef>
          <a:fontRef idx="minor">
            <a:schemeClr val="tx1"/>
          </a:fontRef>
        </p:style>
      </p:cxnSp>
      <p:grpSp>
        <p:nvGrpSpPr>
          <p:cNvPr id="27" name="组合 26"/>
          <p:cNvGrpSpPr/>
          <p:nvPr/>
        </p:nvGrpSpPr>
        <p:grpSpPr>
          <a:xfrm>
            <a:off x="2714625" y="2230120"/>
            <a:ext cx="975360" cy="913130"/>
            <a:chOff x="4275" y="3512"/>
            <a:chExt cx="1536" cy="1438"/>
          </a:xfrm>
        </p:grpSpPr>
        <p:sp>
          <p:nvSpPr>
            <p:cNvPr id="14" name="椭圆 13"/>
            <p:cNvSpPr/>
            <p:nvPr/>
          </p:nvSpPr>
          <p:spPr>
            <a:xfrm>
              <a:off x="4275" y="3512"/>
              <a:ext cx="1537" cy="143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文本框 14"/>
            <p:cNvSpPr txBox="1"/>
            <p:nvPr/>
          </p:nvSpPr>
          <p:spPr>
            <a:xfrm>
              <a:off x="4725" y="3761"/>
              <a:ext cx="637" cy="580"/>
            </a:xfrm>
            <a:prstGeom prst="rect">
              <a:avLst/>
            </a:prstGeom>
            <a:noFill/>
          </p:spPr>
          <p:txBody>
            <a:bodyPr wrap="square" rtlCol="0">
              <a:spAutoFit/>
            </a:bodyPr>
            <a:p>
              <a:pPr algn="ctr"/>
              <a:r>
                <a:rPr lang="en-US" altLang="zh-CN"/>
                <a:t>A</a:t>
              </a:r>
              <a:endParaRPr lang="en-US" altLang="zh-CN"/>
            </a:p>
          </p:txBody>
        </p:sp>
      </p:grpSp>
      <p:grpSp>
        <p:nvGrpSpPr>
          <p:cNvPr id="29" name="组合 28"/>
          <p:cNvGrpSpPr/>
          <p:nvPr/>
        </p:nvGrpSpPr>
        <p:grpSpPr>
          <a:xfrm>
            <a:off x="2714625" y="837565"/>
            <a:ext cx="975360" cy="913130"/>
            <a:chOff x="4275" y="1319"/>
            <a:chExt cx="1536" cy="1438"/>
          </a:xfrm>
        </p:grpSpPr>
        <p:sp>
          <p:nvSpPr>
            <p:cNvPr id="16" name="椭圆 15"/>
            <p:cNvSpPr/>
            <p:nvPr/>
          </p:nvSpPr>
          <p:spPr>
            <a:xfrm>
              <a:off x="4275" y="1319"/>
              <a:ext cx="1537" cy="143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4725" y="1457"/>
              <a:ext cx="637" cy="580"/>
            </a:xfrm>
            <a:prstGeom prst="rect">
              <a:avLst/>
            </a:prstGeom>
            <a:noFill/>
          </p:spPr>
          <p:txBody>
            <a:bodyPr wrap="square" rtlCol="0">
              <a:spAutoFit/>
            </a:bodyPr>
            <a:p>
              <a:pPr algn="ctr"/>
              <a:r>
                <a:rPr lang="en-US" altLang="zh-CN"/>
                <a:t>A</a:t>
              </a:r>
              <a:endParaRPr lang="en-US" altLang="zh-CN"/>
            </a:p>
          </p:txBody>
        </p:sp>
        <p:sp>
          <p:nvSpPr>
            <p:cNvPr id="20" name="椭圆 19"/>
            <p:cNvSpPr/>
            <p:nvPr/>
          </p:nvSpPr>
          <p:spPr>
            <a:xfrm>
              <a:off x="4725" y="1920"/>
              <a:ext cx="692" cy="67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文本框 20"/>
            <p:cNvSpPr txBox="1"/>
            <p:nvPr/>
          </p:nvSpPr>
          <p:spPr>
            <a:xfrm>
              <a:off x="4737" y="1969"/>
              <a:ext cx="625" cy="580"/>
            </a:xfrm>
            <a:prstGeom prst="rect">
              <a:avLst/>
            </a:prstGeom>
            <a:noFill/>
          </p:spPr>
          <p:txBody>
            <a:bodyPr wrap="square" rtlCol="0">
              <a:spAutoFit/>
            </a:bodyPr>
            <a:p>
              <a:pPr algn="ctr"/>
              <a:r>
                <a:rPr lang="en-US" altLang="zh-CN"/>
                <a:t>B</a:t>
              </a:r>
              <a:endParaRPr lang="en-US" altLang="zh-CN"/>
            </a:p>
          </p:txBody>
        </p:sp>
      </p:grpSp>
      <p:cxnSp>
        <p:nvCxnSpPr>
          <p:cNvPr id="22" name="直接箭头连接符 21"/>
          <p:cNvCxnSpPr>
            <a:stCxn id="21" idx="3"/>
            <a:endCxn id="9" idx="2"/>
          </p:cNvCxnSpPr>
          <p:nvPr/>
        </p:nvCxnSpPr>
        <p:spPr>
          <a:xfrm flipV="1">
            <a:off x="3404870" y="1294130"/>
            <a:ext cx="2187575" cy="140335"/>
          </a:xfrm>
          <a:prstGeom prst="straightConnector1">
            <a:avLst/>
          </a:prstGeom>
          <a:ln w="28575" cmpd="sng">
            <a:solidFill>
              <a:schemeClr val="tx1"/>
            </a:solidFill>
            <a:prstDash val="sysDot"/>
            <a:headEnd type="arrow"/>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6" idx="6"/>
            <a:endCxn id="12" idx="1"/>
          </p:cNvCxnSpPr>
          <p:nvPr/>
        </p:nvCxnSpPr>
        <p:spPr>
          <a:xfrm>
            <a:off x="3690620" y="1294130"/>
            <a:ext cx="2209800" cy="140970"/>
          </a:xfrm>
          <a:prstGeom prst="straightConnector1">
            <a:avLst/>
          </a:prstGeom>
          <a:ln w="28575" cmpd="sng">
            <a:solidFill>
              <a:schemeClr val="tx1"/>
            </a:solidFill>
            <a:prstDash val="sysDot"/>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anim calcmode="lin" valueType="num">
                                      <p:cBhvr additive="base">
                                        <p:cTn id="13" dur="500" fill="hold"/>
                                        <p:tgtEl>
                                          <p:spTgt spid="25"/>
                                        </p:tgtEl>
                                        <p:attrNameLst>
                                          <p:attrName>ppt_x</p:attrName>
                                        </p:attrNameLst>
                                      </p:cBhvr>
                                      <p:tavLst>
                                        <p:tav tm="0">
                                          <p:val>
                                            <p:strVal val="#ppt_x"/>
                                          </p:val>
                                        </p:tav>
                                        <p:tav tm="100000">
                                          <p:val>
                                            <p:strVal val="#ppt_x"/>
                                          </p:val>
                                        </p:tav>
                                      </p:tavLst>
                                    </p:anim>
                                    <p:anim calcmode="lin" valueType="num">
                                      <p:cBhvr additive="base">
                                        <p:cTn id="14"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xit" presetSubtype="4" fill="hold" nodeType="clickEffect">
                                  <p:stCondLst>
                                    <p:cond delay="0"/>
                                  </p:stCondLst>
                                  <p:childTnLst>
                                    <p:animEffect transition="out" filter="wipe(down)">
                                      <p:cBhvr>
                                        <p:cTn id="18" dur="500"/>
                                        <p:tgtEl>
                                          <p:spTgt spid="26"/>
                                        </p:tgtEl>
                                      </p:cBhvr>
                                    </p:animEffect>
                                    <p:set>
                                      <p:cBhvr>
                                        <p:cTn id="19" dur="1" fill="hold">
                                          <p:stCondLst>
                                            <p:cond delay="499"/>
                                          </p:stCondLst>
                                        </p:cTn>
                                        <p:tgtEl>
                                          <p:spTgt spid="26"/>
                                        </p:tgtEl>
                                        <p:attrNameLst>
                                          <p:attrName>style.visibility</p:attrName>
                                        </p:attrNameLst>
                                      </p:cBhvr>
                                      <p:to>
                                        <p:strVal val="hidden"/>
                                      </p:to>
                                    </p:set>
                                  </p:childTnLst>
                                </p:cTn>
                              </p:par>
                            </p:childTnLst>
                          </p:cTn>
                        </p:par>
                        <p:par>
                          <p:cTn id="20" fill="hold">
                            <p:stCondLst>
                              <p:cond delay="500"/>
                            </p:stCondLst>
                            <p:childTnLst>
                              <p:par>
                                <p:cTn id="21" presetID="2" presetClass="entr" presetSubtype="4" fill="hold" nodeType="after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fill="hold"/>
                                        <p:tgtEl>
                                          <p:spTgt spid="27"/>
                                        </p:tgtEl>
                                        <p:attrNameLst>
                                          <p:attrName>ppt_x</p:attrName>
                                        </p:attrNameLst>
                                      </p:cBhvr>
                                      <p:tavLst>
                                        <p:tav tm="0">
                                          <p:val>
                                            <p:strVal val="#ppt_x"/>
                                          </p:val>
                                        </p:tav>
                                        <p:tav tm="100000">
                                          <p:val>
                                            <p:strVal val="#ppt_x"/>
                                          </p:val>
                                        </p:tav>
                                      </p:tavLst>
                                    </p:anim>
                                    <p:anim calcmode="lin" valueType="num">
                                      <p:cBhvr additive="base">
                                        <p:cTn id="24" dur="500" fill="hold"/>
                                        <p:tgtEl>
                                          <p:spTgt spid="27"/>
                                        </p:tgtEl>
                                        <p:attrNameLst>
                                          <p:attrName>ppt_y</p:attrName>
                                        </p:attrNameLst>
                                      </p:cBhvr>
                                      <p:tavLst>
                                        <p:tav tm="0">
                                          <p:val>
                                            <p:strVal val="1+#ppt_h/2"/>
                                          </p:val>
                                        </p:tav>
                                        <p:tav tm="100000">
                                          <p:val>
                                            <p:strVal val="#ppt_y"/>
                                          </p:val>
                                        </p:tav>
                                      </p:tavLst>
                                    </p:anim>
                                  </p:childTnLst>
                                </p:cTn>
                              </p:par>
                            </p:childTnLst>
                          </p:cTn>
                        </p:par>
                        <p:par>
                          <p:cTn id="25" fill="hold">
                            <p:stCondLst>
                              <p:cond delay="1000"/>
                            </p:stCondLst>
                            <p:childTnLst>
                              <p:par>
                                <p:cTn id="26" presetID="22" presetClass="exit" presetSubtype="4" fill="hold" nodeType="afterEffect">
                                  <p:stCondLst>
                                    <p:cond delay="0"/>
                                  </p:stCondLst>
                                  <p:childTnLst>
                                    <p:animEffect transition="out" filter="wipe(down)">
                                      <p:cBhvr>
                                        <p:cTn id="27" dur="500"/>
                                        <p:tgtEl>
                                          <p:spTgt spid="25"/>
                                        </p:tgtEl>
                                      </p:cBhvr>
                                    </p:animEffect>
                                    <p:set>
                                      <p:cBhvr>
                                        <p:cTn id="28" dur="1" fill="hold">
                                          <p:stCondLst>
                                            <p:cond delay="499"/>
                                          </p:stCondLst>
                                        </p:cTn>
                                        <p:tgtEl>
                                          <p:spTgt spid="25"/>
                                        </p:tgtEl>
                                        <p:attrNameLst>
                                          <p:attrName>style.visibility</p:attrName>
                                        </p:attrNameLst>
                                      </p:cBhvr>
                                      <p:to>
                                        <p:strVal val="hidden"/>
                                      </p:to>
                                    </p:set>
                                  </p:childTnLst>
                                </p:cTn>
                              </p:par>
                            </p:childTnLst>
                          </p:cTn>
                        </p:par>
                        <p:par>
                          <p:cTn id="29" fill="hold">
                            <p:stCondLst>
                              <p:cond delay="1500"/>
                            </p:stCondLst>
                            <p:childTnLst>
                              <p:par>
                                <p:cTn id="30" presetID="2" presetClass="entr" presetSubtype="4" fill="hold" nodeType="afterEffect">
                                  <p:stCondLst>
                                    <p:cond delay="0"/>
                                  </p:stCondLst>
                                  <p:childTnLst>
                                    <p:set>
                                      <p:cBhvr>
                                        <p:cTn id="31" dur="1" fill="hold">
                                          <p:stCondLst>
                                            <p:cond delay="0"/>
                                          </p:stCondLst>
                                        </p:cTn>
                                        <p:tgtEl>
                                          <p:spTgt spid="28"/>
                                        </p:tgtEl>
                                        <p:attrNameLst>
                                          <p:attrName>style.visibility</p:attrName>
                                        </p:attrNameLst>
                                      </p:cBhvr>
                                      <p:to>
                                        <p:strVal val="visible"/>
                                      </p:to>
                                    </p:set>
                                    <p:anim calcmode="lin" valueType="num">
                                      <p:cBhvr additive="base">
                                        <p:cTn id="32" dur="500" fill="hold"/>
                                        <p:tgtEl>
                                          <p:spTgt spid="28"/>
                                        </p:tgtEl>
                                        <p:attrNameLst>
                                          <p:attrName>ppt_x</p:attrName>
                                        </p:attrNameLst>
                                      </p:cBhvr>
                                      <p:tavLst>
                                        <p:tav tm="0">
                                          <p:val>
                                            <p:strVal val="#ppt_x"/>
                                          </p:val>
                                        </p:tav>
                                        <p:tav tm="100000">
                                          <p:val>
                                            <p:strVal val="#ppt_x"/>
                                          </p:val>
                                        </p:tav>
                                      </p:tavLst>
                                    </p:anim>
                                    <p:anim calcmode="lin" valueType="num">
                                      <p:cBhvr additive="base">
                                        <p:cTn id="33" dur="500" fill="hold"/>
                                        <p:tgtEl>
                                          <p:spTgt spid="28"/>
                                        </p:tgtEl>
                                        <p:attrNameLst>
                                          <p:attrName>ppt_y</p:attrName>
                                        </p:attrNameLst>
                                      </p:cBhvr>
                                      <p:tavLst>
                                        <p:tav tm="0">
                                          <p:val>
                                            <p:strVal val="1+#ppt_h/2"/>
                                          </p:val>
                                        </p:tav>
                                        <p:tav tm="100000">
                                          <p:val>
                                            <p:strVal val="#ppt_y"/>
                                          </p:val>
                                        </p:tav>
                                      </p:tavLst>
                                    </p:anim>
                                  </p:childTnLst>
                                </p:cTn>
                              </p:par>
                            </p:childTnLst>
                          </p:cTn>
                        </p:par>
                        <p:par>
                          <p:cTn id="34" fill="hold">
                            <p:stCondLst>
                              <p:cond delay="2000"/>
                            </p:stCondLst>
                            <p:childTnLst>
                              <p:par>
                                <p:cTn id="35" presetID="22" presetClass="entr" presetSubtype="4" fill="hold" nodeType="after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down)">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xit" presetSubtype="4" fill="hold" nodeType="clickEffect">
                                  <p:stCondLst>
                                    <p:cond delay="0"/>
                                  </p:stCondLst>
                                  <p:childTnLst>
                                    <p:animEffect transition="out" filter="wipe(down)">
                                      <p:cBhvr>
                                        <p:cTn id="41" dur="500"/>
                                        <p:tgtEl>
                                          <p:spTgt spid="27"/>
                                        </p:tgtEl>
                                      </p:cBhvr>
                                    </p:animEffect>
                                    <p:set>
                                      <p:cBhvr>
                                        <p:cTn id="42" dur="1" fill="hold">
                                          <p:stCondLst>
                                            <p:cond delay="499"/>
                                          </p:stCondLst>
                                        </p:cTn>
                                        <p:tgtEl>
                                          <p:spTgt spid="27"/>
                                        </p:tgtEl>
                                        <p:attrNameLst>
                                          <p:attrName>style.visibility</p:attrName>
                                        </p:attrNameLst>
                                      </p:cBhvr>
                                      <p:to>
                                        <p:strVal val="hidden"/>
                                      </p:to>
                                    </p:set>
                                  </p:childTnLst>
                                </p:cTn>
                              </p:par>
                            </p:childTnLst>
                          </p:cTn>
                        </p:par>
                        <p:par>
                          <p:cTn id="43" fill="hold">
                            <p:stCondLst>
                              <p:cond delay="500"/>
                            </p:stCondLst>
                            <p:childTnLst>
                              <p:par>
                                <p:cTn id="44" presetID="22" presetClass="exit" presetSubtype="4" fill="hold" nodeType="afterEffect">
                                  <p:stCondLst>
                                    <p:cond delay="0"/>
                                  </p:stCondLst>
                                  <p:childTnLst>
                                    <p:animEffect transition="out" filter="wipe(down)">
                                      <p:cBhvr>
                                        <p:cTn id="45" dur="500"/>
                                        <p:tgtEl>
                                          <p:spTgt spid="13"/>
                                        </p:tgtEl>
                                      </p:cBhvr>
                                    </p:animEffect>
                                    <p:set>
                                      <p:cBhvr>
                                        <p:cTn id="46" dur="1" fill="hold">
                                          <p:stCondLst>
                                            <p:cond delay="499"/>
                                          </p:stCondLst>
                                        </p:cTn>
                                        <p:tgtEl>
                                          <p:spTgt spid="13"/>
                                        </p:tgtEl>
                                        <p:attrNameLst>
                                          <p:attrName>style.visibility</p:attrName>
                                        </p:attrNameLst>
                                      </p:cBhvr>
                                      <p:to>
                                        <p:strVal val="hidden"/>
                                      </p:to>
                                    </p:set>
                                  </p:childTnLst>
                                </p:cTn>
                              </p:par>
                            </p:childTnLst>
                          </p:cTn>
                        </p:par>
                        <p:par>
                          <p:cTn id="47" fill="hold">
                            <p:stCondLst>
                              <p:cond delay="1000"/>
                            </p:stCondLst>
                            <p:childTnLst>
                              <p:par>
                                <p:cTn id="48" presetID="2" presetClass="entr" presetSubtype="4" fill="hold" nodeType="afterEffect">
                                  <p:stCondLst>
                                    <p:cond delay="0"/>
                                  </p:stCondLst>
                                  <p:childTnLst>
                                    <p:set>
                                      <p:cBhvr>
                                        <p:cTn id="49" dur="1" fill="hold">
                                          <p:stCondLst>
                                            <p:cond delay="0"/>
                                          </p:stCondLst>
                                        </p:cTn>
                                        <p:tgtEl>
                                          <p:spTgt spid="29"/>
                                        </p:tgtEl>
                                        <p:attrNameLst>
                                          <p:attrName>style.visibility</p:attrName>
                                        </p:attrNameLst>
                                      </p:cBhvr>
                                      <p:to>
                                        <p:strVal val="visible"/>
                                      </p:to>
                                    </p:set>
                                    <p:anim calcmode="lin" valueType="num">
                                      <p:cBhvr additive="base">
                                        <p:cTn id="50" dur="500" fill="hold"/>
                                        <p:tgtEl>
                                          <p:spTgt spid="29"/>
                                        </p:tgtEl>
                                        <p:attrNameLst>
                                          <p:attrName>ppt_x</p:attrName>
                                        </p:attrNameLst>
                                      </p:cBhvr>
                                      <p:tavLst>
                                        <p:tav tm="0">
                                          <p:val>
                                            <p:strVal val="#ppt_x"/>
                                          </p:val>
                                        </p:tav>
                                        <p:tav tm="100000">
                                          <p:val>
                                            <p:strVal val="#ppt_x"/>
                                          </p:val>
                                        </p:tav>
                                      </p:tavLst>
                                    </p:anim>
                                    <p:anim calcmode="lin" valueType="num">
                                      <p:cBhvr additive="base">
                                        <p:cTn id="51" dur="500" fill="hold"/>
                                        <p:tgtEl>
                                          <p:spTgt spid="29"/>
                                        </p:tgtEl>
                                        <p:attrNameLst>
                                          <p:attrName>ppt_y</p:attrName>
                                        </p:attrNameLst>
                                      </p:cBhvr>
                                      <p:tavLst>
                                        <p:tav tm="0">
                                          <p:val>
                                            <p:strVal val="1+#ppt_h/2"/>
                                          </p:val>
                                        </p:tav>
                                        <p:tav tm="100000">
                                          <p:val>
                                            <p:strVal val="#ppt_y"/>
                                          </p:val>
                                        </p:tav>
                                      </p:tavLst>
                                    </p:anim>
                                  </p:childTnLst>
                                </p:cTn>
                              </p:par>
                            </p:childTnLst>
                          </p:cTn>
                        </p:par>
                        <p:par>
                          <p:cTn id="52" fill="hold">
                            <p:stCondLst>
                              <p:cond delay="1500"/>
                            </p:stCondLst>
                            <p:childTnLst>
                              <p:par>
                                <p:cTn id="53" presetID="22" presetClass="entr" presetSubtype="4" fill="hold" nodeType="after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wipe(down)">
                                      <p:cBhvr>
                                        <p:cTn id="55" dur="500"/>
                                        <p:tgtEl>
                                          <p:spTgt spid="24"/>
                                        </p:tgtEl>
                                      </p:cBhvr>
                                    </p:animEffect>
                                  </p:childTnLst>
                                </p:cTn>
                              </p:par>
                            </p:childTnLst>
                          </p:cTn>
                        </p:par>
                        <p:par>
                          <p:cTn id="56" fill="hold">
                            <p:stCondLst>
                              <p:cond delay="2000"/>
                            </p:stCondLst>
                            <p:childTnLst>
                              <p:par>
                                <p:cTn id="57" presetID="22" presetClass="entr" presetSubtype="4" fill="hold" nodeType="after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wipe(down)">
                                      <p:cBhvr>
                                        <p:cTn id="5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57200" y="397564"/>
            <a:ext cx="8249477" cy="4353339"/>
          </a:xfrm>
          <a:prstGeom prst="rect">
            <a:avLst/>
          </a:prstGeom>
          <a:solidFill>
            <a:schemeClr val="bg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rotWithShape="1">
          <a:blip r:embed="rId1" cstate="screen"/>
          <a:srcRect/>
          <a:stretch>
            <a:fillRect/>
          </a:stretch>
        </p:blipFill>
        <p:spPr>
          <a:xfrm>
            <a:off x="467140" y="2614531"/>
            <a:ext cx="8239538" cy="2137970"/>
          </a:xfrm>
          <a:prstGeom prst="rect">
            <a:avLst/>
          </a:prstGeom>
        </p:spPr>
      </p:pic>
      <p:sp>
        <p:nvSpPr>
          <p:cNvPr id="11" name="Rectangle 18"/>
          <p:cNvSpPr>
            <a:spLocks noChangeArrowheads="1"/>
          </p:cNvSpPr>
          <p:nvPr/>
        </p:nvSpPr>
        <p:spPr bwMode="auto">
          <a:xfrm>
            <a:off x="3242206" y="1999156"/>
            <a:ext cx="2690495" cy="615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r"/>
            <a:r>
              <a:rPr lang="zh-CN" altLang="en-US" sz="4000" dirty="0">
                <a:solidFill>
                  <a:schemeClr val="tx1">
                    <a:lumMod val="50000"/>
                    <a:lumOff val="50000"/>
                  </a:schemeClr>
                </a:solidFill>
                <a:latin typeface="微软雅黑" panose="020B0503020204020204" pitchFamily="34" charset="-122"/>
                <a:ea typeface="微软雅黑" panose="020B0503020204020204" pitchFamily="34" charset="-122"/>
              </a:rPr>
              <a:t> 谢谢观看！</a:t>
            </a:r>
            <a:endParaRPr lang="zh-CN" altLang="en-US" sz="4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9" name="Rectangle 18"/>
          <p:cNvSpPr>
            <a:spLocks noChangeArrowheads="1"/>
          </p:cNvSpPr>
          <p:nvPr/>
        </p:nvSpPr>
        <p:spPr bwMode="auto">
          <a:xfrm>
            <a:off x="3906064" y="734908"/>
            <a:ext cx="1138555" cy="923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pPr>
            <a:r>
              <a:rPr lang="en-US" altLang="zh-CN" sz="6000" dirty="0" smtClean="0">
                <a:solidFill>
                  <a:schemeClr val="accent1"/>
                </a:solidFill>
                <a:latin typeface="Agency FB" panose="020B0503020202020204" pitchFamily="34" charset="0"/>
                <a:ea typeface="微软雅黑" panose="020B0503020204020204" pitchFamily="34" charset="-122"/>
                <a:cs typeface="宋体" panose="02010600030101010101" pitchFamily="2" charset="-122"/>
              </a:rPr>
              <a:t>J2EE</a:t>
            </a:r>
            <a:endParaRPr lang="en-US" altLang="zh-CN" sz="6000" dirty="0" smtClean="0">
              <a:solidFill>
                <a:schemeClr val="accent1"/>
              </a:solidFill>
              <a:latin typeface="Agency FB" panose="020B0503020202020204" pitchFamily="34" charset="0"/>
              <a:ea typeface="微软雅黑" panose="020B0503020204020204" pitchFamily="34"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par>
                          <p:cTn id="13" fill="hold">
                            <p:stCondLst>
                              <p:cond delay="1000"/>
                            </p:stCondLst>
                            <p:childTnLst>
                              <p:par>
                                <p:cTn id="14" presetID="56" presetClass="entr" presetSubtype="0" fill="hold" grpId="0" nodeType="afterEffect">
                                  <p:stCondLst>
                                    <p:cond delay="0"/>
                                  </p:stCondLst>
                                  <p:iterate type="lt">
                                    <p:tmPct val="6667"/>
                                  </p:iterate>
                                  <p:childTnLst>
                                    <p:set>
                                      <p:cBhvr>
                                        <p:cTn id="15" dur="1" fill="hold">
                                          <p:stCondLst>
                                            <p:cond delay="0"/>
                                          </p:stCondLst>
                                        </p:cTn>
                                        <p:tgtEl>
                                          <p:spTgt spid="19"/>
                                        </p:tgtEl>
                                        <p:attrNameLst>
                                          <p:attrName>style.visibility</p:attrName>
                                        </p:attrNameLst>
                                      </p:cBhvr>
                                      <p:to>
                                        <p:strVal val="visible"/>
                                      </p:to>
                                    </p:set>
                                    <p:anim by="(-#ppt_w*2)" calcmode="lin" valueType="num">
                                      <p:cBhvr rctx="PPT">
                                        <p:cTn id="16" dur="375" autoRev="1" fill="hold">
                                          <p:stCondLst>
                                            <p:cond delay="0"/>
                                          </p:stCondLst>
                                        </p:cTn>
                                        <p:tgtEl>
                                          <p:spTgt spid="19"/>
                                        </p:tgtEl>
                                        <p:attrNameLst>
                                          <p:attrName>ppt_w</p:attrName>
                                        </p:attrNameLst>
                                      </p:cBhvr>
                                    </p:anim>
                                    <p:anim by="(#ppt_w*0.50)" calcmode="lin" valueType="num">
                                      <p:cBhvr>
                                        <p:cTn id="17" dur="375" decel="50000" autoRev="1" fill="hold">
                                          <p:stCondLst>
                                            <p:cond delay="0"/>
                                          </p:stCondLst>
                                        </p:cTn>
                                        <p:tgtEl>
                                          <p:spTgt spid="19"/>
                                        </p:tgtEl>
                                        <p:attrNameLst>
                                          <p:attrName>ppt_x</p:attrName>
                                        </p:attrNameLst>
                                      </p:cBhvr>
                                    </p:anim>
                                    <p:anim from="(-#ppt_h/2)" to="(#ppt_y)" calcmode="lin" valueType="num">
                                      <p:cBhvr>
                                        <p:cTn id="18" dur="750" fill="hold">
                                          <p:stCondLst>
                                            <p:cond delay="0"/>
                                          </p:stCondLst>
                                        </p:cTn>
                                        <p:tgtEl>
                                          <p:spTgt spid="19"/>
                                        </p:tgtEl>
                                        <p:attrNameLst>
                                          <p:attrName>ppt_y</p:attrName>
                                        </p:attrNameLst>
                                      </p:cBhvr>
                                    </p:anim>
                                    <p:animRot by="21600000">
                                      <p:cBhvr>
                                        <p:cTn id="19" dur="750" fill="hold">
                                          <p:stCondLst>
                                            <p:cond delay="0"/>
                                          </p:stCondLst>
                                        </p:cTn>
                                        <p:tgtEl>
                                          <p:spTgt spid="19"/>
                                        </p:tgtEl>
                                        <p:attrNameLst>
                                          <p:attrName>r</p:attrName>
                                        </p:attrNameLst>
                                      </p:cBhvr>
                                    </p:animRot>
                                  </p:childTnLst>
                                </p:cTn>
                              </p:par>
                            </p:childTnLst>
                          </p:cTn>
                        </p:par>
                        <p:par>
                          <p:cTn id="20" fill="hold">
                            <p:stCondLst>
                              <p:cond delay="900"/>
                            </p:stCondLst>
                            <p:childTnLst>
                              <p:par>
                                <p:cTn id="21" presetID="56" presetClass="entr" presetSubtype="0" fill="hold" grpId="0" nodeType="afterEffect">
                                  <p:stCondLst>
                                    <p:cond delay="0"/>
                                  </p:stCondLst>
                                  <p:iterate type="lt">
                                    <p:tmPct val="6667"/>
                                  </p:iterate>
                                  <p:childTnLst>
                                    <p:set>
                                      <p:cBhvr>
                                        <p:cTn id="22" dur="1" fill="hold">
                                          <p:stCondLst>
                                            <p:cond delay="0"/>
                                          </p:stCondLst>
                                        </p:cTn>
                                        <p:tgtEl>
                                          <p:spTgt spid="11"/>
                                        </p:tgtEl>
                                        <p:attrNameLst>
                                          <p:attrName>style.visibility</p:attrName>
                                        </p:attrNameLst>
                                      </p:cBhvr>
                                      <p:to>
                                        <p:strVal val="visible"/>
                                      </p:to>
                                    </p:set>
                                    <p:anim by="(-#ppt_w*2)" calcmode="lin" valueType="num">
                                      <p:cBhvr rctx="PPT">
                                        <p:cTn id="23" dur="375" autoRev="1" fill="hold">
                                          <p:stCondLst>
                                            <p:cond delay="0"/>
                                          </p:stCondLst>
                                        </p:cTn>
                                        <p:tgtEl>
                                          <p:spTgt spid="11"/>
                                        </p:tgtEl>
                                        <p:attrNameLst>
                                          <p:attrName>ppt_w</p:attrName>
                                        </p:attrNameLst>
                                      </p:cBhvr>
                                    </p:anim>
                                    <p:anim by="(#ppt_w*0.50)" calcmode="lin" valueType="num">
                                      <p:cBhvr>
                                        <p:cTn id="24" dur="375" decel="50000" autoRev="1" fill="hold">
                                          <p:stCondLst>
                                            <p:cond delay="0"/>
                                          </p:stCondLst>
                                        </p:cTn>
                                        <p:tgtEl>
                                          <p:spTgt spid="11"/>
                                        </p:tgtEl>
                                        <p:attrNameLst>
                                          <p:attrName>ppt_x</p:attrName>
                                        </p:attrNameLst>
                                      </p:cBhvr>
                                    </p:anim>
                                    <p:anim from="(-#ppt_h/2)" to="(#ppt_y)" calcmode="lin" valueType="num">
                                      <p:cBhvr>
                                        <p:cTn id="25" dur="750" fill="hold">
                                          <p:stCondLst>
                                            <p:cond delay="0"/>
                                          </p:stCondLst>
                                        </p:cTn>
                                        <p:tgtEl>
                                          <p:spTgt spid="11"/>
                                        </p:tgtEl>
                                        <p:attrNameLst>
                                          <p:attrName>ppt_y</p:attrName>
                                        </p:attrNameLst>
                                      </p:cBhvr>
                                    </p:anim>
                                    <p:animRot by="21600000">
                                      <p:cBhvr>
                                        <p:cTn id="26" dur="750" fill="hold">
                                          <p:stCondLst>
                                            <p:cond delay="0"/>
                                          </p:stCondLst>
                                        </p:cTn>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447675" y="395659"/>
            <a:ext cx="8249477" cy="4353339"/>
          </a:xfrm>
          <a:prstGeom prst="rect">
            <a:avLst/>
          </a:prstGeom>
          <a:solidFill>
            <a:schemeClr val="bg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rotWithShape="1">
          <a:blip r:embed="rId1" cstate="screen"/>
          <a:srcRect/>
          <a:stretch>
            <a:fillRect/>
          </a:stretch>
        </p:blipFill>
        <p:spPr>
          <a:xfrm>
            <a:off x="467140" y="2614531"/>
            <a:ext cx="8239538" cy="2137970"/>
          </a:xfrm>
          <a:prstGeom prst="rect">
            <a:avLst/>
          </a:prstGeom>
        </p:spPr>
      </p:pic>
      <p:sp>
        <p:nvSpPr>
          <p:cNvPr id="3" name="Oval 3"/>
          <p:cNvSpPr/>
          <p:nvPr/>
        </p:nvSpPr>
        <p:spPr>
          <a:xfrm>
            <a:off x="4097269" y="1031723"/>
            <a:ext cx="668069" cy="666653"/>
          </a:xfrm>
          <a:prstGeom prst="ellipse">
            <a:avLst/>
          </a:prstGeom>
          <a:solidFill>
            <a:schemeClr val="accent4"/>
          </a:solidFill>
          <a:ln w="476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en-US" altLang="zh-CN" sz="2000" b="1" dirty="0">
                <a:solidFill>
                  <a:srgbClr val="FFFFFF"/>
                </a:solidFill>
              </a:rPr>
              <a:t>01</a:t>
            </a:r>
            <a:endParaRPr lang="zh-CN" altLang="zh-CN" sz="2000" b="1" dirty="0">
              <a:solidFill>
                <a:srgbClr val="FFFFFF"/>
              </a:solidFill>
            </a:endParaRPr>
          </a:p>
        </p:txBody>
      </p:sp>
      <p:sp>
        <p:nvSpPr>
          <p:cNvPr id="5" name="TextBox 20"/>
          <p:cNvSpPr txBox="1"/>
          <p:nvPr/>
        </p:nvSpPr>
        <p:spPr>
          <a:xfrm>
            <a:off x="3661458" y="1966178"/>
            <a:ext cx="1569720" cy="337185"/>
          </a:xfrm>
          <a:prstGeom prst="rect">
            <a:avLst/>
          </a:prstGeom>
          <a:noFill/>
        </p:spPr>
        <p:txBody>
          <a:bodyPr wrap="none">
            <a:spAutoFit/>
          </a:bodyPr>
          <a:lstStyle/>
          <a:p>
            <a:pPr algn="ctr"/>
            <a:r>
              <a:rPr lang="en-US" altLang="zh-CN" sz="1600" b="1" dirty="0">
                <a:solidFill>
                  <a:schemeClr val="tx1">
                    <a:lumMod val="50000"/>
                    <a:lumOff val="50000"/>
                  </a:schemeClr>
                </a:solidFill>
                <a:latin typeface="微软雅黑" panose="020B0503020204020204" pitchFamily="34" charset="-122"/>
                <a:ea typeface="微软雅黑" panose="020B0503020204020204" pitchFamily="34" charset="-122"/>
              </a:rPr>
              <a:t>IOC</a:t>
            </a:r>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的简要介绍</a:t>
            </a:r>
            <a:endPar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6" name="Rectangle 37"/>
          <p:cNvSpPr/>
          <p:nvPr/>
        </p:nvSpPr>
        <p:spPr>
          <a:xfrm>
            <a:off x="3088055" y="2362971"/>
            <a:ext cx="2776453" cy="245110"/>
          </a:xfrm>
          <a:prstGeom prst="rect">
            <a:avLst/>
          </a:prstGeom>
        </p:spPr>
        <p:txBody>
          <a:bodyPr wrap="square">
            <a:spAutoFit/>
          </a:bodyPr>
          <a:lstStyle/>
          <a:p>
            <a:pPr algn="ctr"/>
            <a:r>
              <a:rPr lang="zh-CN" altLang="en-US" sz="1000" dirty="0">
                <a:solidFill>
                  <a:schemeClr val="bg1">
                    <a:lumMod val="65000"/>
                  </a:schemeClr>
                </a:solidFill>
                <a:latin typeface="微软雅黑" panose="020B0503020204020204" pitchFamily="34" charset="-122"/>
                <a:ea typeface="微软雅黑" panose="020B0503020204020204" pitchFamily="34" charset="-122"/>
              </a:rPr>
              <a:t>控制反转、依赖倒置的基本思想</a:t>
            </a:r>
            <a:endParaRPr lang="zh-CN" altLang="en-US" sz="1000" dirty="0">
              <a:solidFill>
                <a:schemeClr val="bg1">
                  <a:lumMod val="6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258"/>
          <p:cNvSpPr>
            <a:spLocks noChangeArrowheads="1"/>
          </p:cNvSpPr>
          <p:nvPr/>
        </p:nvSpPr>
        <p:spPr bwMode="auto">
          <a:xfrm>
            <a:off x="1122815" y="2002774"/>
            <a:ext cx="3227785" cy="1470660"/>
          </a:xfrm>
          <a:prstGeom prst="rect">
            <a:avLst/>
          </a:prstGeom>
          <a:noFill/>
          <a:ln w="12700">
            <a:noFill/>
            <a:miter lim="400000"/>
          </a:ln>
        </p:spPr>
        <p:txBody>
          <a:bodyPr lIns="0" tIns="0" rIns="0" bIns="0">
            <a:spAutoFit/>
          </a:bodyPr>
          <a:lstStyle/>
          <a:p>
            <a:pPr algn="ctr">
              <a:lnSpc>
                <a:spcPct val="130000"/>
              </a:lnSpc>
            </a:pPr>
            <a:r>
              <a:rPr lang="zh-CN" altLang="en-US" sz="2000" dirty="0">
                <a:solidFill>
                  <a:schemeClr val="accent1"/>
                </a:solidFill>
                <a:latin typeface="Arial" panose="020B0604020202020204" pitchFamily="34" charset="0"/>
                <a:ea typeface="微软雅黑" panose="020B0503020204020204" pitchFamily="34" charset="-122"/>
                <a:sym typeface="Arial" panose="020B0604020202020204" pitchFamily="34" charset="0"/>
              </a:rPr>
              <a:t>依赖倒置</a:t>
            </a:r>
            <a:endParaRPr lang="zh-CN" altLang="en-US" sz="12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a:p>
            <a:pPr algn="ctr">
              <a:lnSpc>
                <a:spcPct val="130000"/>
              </a:lnSpc>
            </a:pPr>
            <a:endParaRPr lang="en-US" altLang="zh-CN" sz="12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a:p>
            <a:pPr algn="ctr">
              <a:lnSpc>
                <a:spcPct val="150000"/>
              </a:lnSpc>
            </a:pPr>
            <a:r>
              <a:rPr lang="zh-CN" altLang="en-US" sz="1200" dirty="0">
                <a:solidFill>
                  <a:schemeClr val="accent1"/>
                </a:solidFill>
                <a:latin typeface="Arial" panose="020B0604020202020204" pitchFamily="34" charset="0"/>
                <a:ea typeface="微软雅黑" panose="020B0503020204020204" pitchFamily="34" charset="-122"/>
                <a:sym typeface="Arial" panose="020B0604020202020204" pitchFamily="34" charset="0"/>
              </a:rPr>
              <a:t>上层模块不应该依赖底层模块，它们都应该依赖于抽象。</a:t>
            </a:r>
            <a:endParaRPr lang="zh-CN" altLang="en-US" sz="12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a:p>
            <a:pPr algn="ctr">
              <a:lnSpc>
                <a:spcPct val="150000"/>
              </a:lnSpc>
            </a:pPr>
            <a:r>
              <a:rPr lang="zh-CN" altLang="en-US" sz="1200" dirty="0">
                <a:solidFill>
                  <a:schemeClr val="accent1"/>
                </a:solidFill>
                <a:latin typeface="Arial" panose="020B0604020202020204" pitchFamily="34" charset="0"/>
                <a:ea typeface="微软雅黑" panose="020B0503020204020204" pitchFamily="34" charset="-122"/>
                <a:sym typeface="Arial" panose="020B0604020202020204" pitchFamily="34" charset="0"/>
              </a:rPr>
              <a:t>抽象不应该依赖于细节，细节应该依赖于抽象。</a:t>
            </a:r>
            <a:r>
              <a:rPr lang="zh-CN" altLang="en-US" sz="8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 </a:t>
            </a:r>
            <a:endParaRPr lang="zh-CN" altLang="en-US" sz="8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 name="Shape 1262"/>
          <p:cNvSpPr>
            <a:spLocks noChangeArrowheads="1"/>
          </p:cNvSpPr>
          <p:nvPr/>
        </p:nvSpPr>
        <p:spPr bwMode="auto">
          <a:xfrm>
            <a:off x="5433567" y="1981081"/>
            <a:ext cx="3227785" cy="1710690"/>
          </a:xfrm>
          <a:prstGeom prst="rect">
            <a:avLst/>
          </a:prstGeom>
          <a:noFill/>
          <a:ln w="12700">
            <a:noFill/>
            <a:miter lim="400000"/>
          </a:ln>
        </p:spPr>
        <p:txBody>
          <a:bodyPr lIns="0" tIns="0" rIns="0" bIns="0">
            <a:spAutoFit/>
          </a:bodyPr>
          <a:lstStyle/>
          <a:p>
            <a:pPr algn="ctr">
              <a:lnSpc>
                <a:spcPct val="130000"/>
              </a:lnSpc>
            </a:pPr>
            <a:r>
              <a:rPr lang="zh-CN" altLang="en-US" sz="2000" dirty="0">
                <a:solidFill>
                  <a:schemeClr val="accent2"/>
                </a:solidFill>
                <a:latin typeface="Arial" panose="020B0604020202020204" pitchFamily="34" charset="0"/>
                <a:ea typeface="微软雅黑" panose="020B0503020204020204" pitchFamily="34" charset="-122"/>
                <a:sym typeface="Arial" panose="020B0604020202020204" pitchFamily="34" charset="0"/>
              </a:rPr>
              <a:t>控制反转</a:t>
            </a:r>
            <a:endParaRPr lang="zh-CN" altLang="en-US" sz="2000"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a:p>
            <a:pPr algn="ctr">
              <a:lnSpc>
                <a:spcPct val="130000"/>
              </a:lnSpc>
            </a:pPr>
            <a:endParaRPr lang="en-US" altLang="zh-CN" sz="1200"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a:p>
            <a:pPr algn="ctr">
              <a:lnSpc>
                <a:spcPct val="130000"/>
              </a:lnSpc>
            </a:pPr>
            <a:endParaRPr lang="en-US" altLang="zh-CN" sz="1200"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a:p>
            <a:pPr algn="ctr">
              <a:lnSpc>
                <a:spcPct val="150000"/>
              </a:lnSpc>
            </a:pPr>
            <a:r>
              <a:rPr lang="zh-CN" altLang="en-US" sz="1200" dirty="0">
                <a:solidFill>
                  <a:schemeClr val="accent2"/>
                </a:solidFill>
                <a:latin typeface="Arial" panose="020B0604020202020204" pitchFamily="34" charset="0"/>
                <a:ea typeface="微软雅黑" panose="020B0503020204020204" pitchFamily="34" charset="-122"/>
                <a:sym typeface="Arial" panose="020B0604020202020204" pitchFamily="34" charset="0"/>
              </a:rPr>
              <a:t>将创建对象的控制权交给容器而非对象本身，容器根据配置文件如</a:t>
            </a:r>
            <a:r>
              <a:rPr lang="en-US" altLang="zh-CN" sz="1200" dirty="0">
                <a:solidFill>
                  <a:schemeClr val="accent2"/>
                </a:solidFill>
                <a:latin typeface="Arial" panose="020B0604020202020204" pitchFamily="34" charset="0"/>
                <a:ea typeface="微软雅黑" panose="020B0503020204020204" pitchFamily="34" charset="-122"/>
                <a:sym typeface="Arial" panose="020B0604020202020204" pitchFamily="34" charset="0"/>
              </a:rPr>
              <a:t>XML</a:t>
            </a:r>
            <a:r>
              <a:rPr lang="zh-CN" altLang="en-US" sz="1200" dirty="0">
                <a:solidFill>
                  <a:schemeClr val="accent2"/>
                </a:solidFill>
                <a:latin typeface="Arial" panose="020B0604020202020204" pitchFamily="34" charset="0"/>
                <a:ea typeface="微软雅黑" panose="020B0503020204020204" pitchFamily="34" charset="-122"/>
                <a:sym typeface="Arial" panose="020B0604020202020204" pitchFamily="34" charset="0"/>
              </a:rPr>
              <a:t>文件获得创建对象的基本信息</a:t>
            </a:r>
            <a:endParaRPr lang="zh-CN" altLang="en-US" sz="1200"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4" name="组合 156"/>
          <p:cNvGrpSpPr/>
          <p:nvPr/>
        </p:nvGrpSpPr>
        <p:grpSpPr bwMode="auto">
          <a:xfrm>
            <a:off x="2434994" y="1255675"/>
            <a:ext cx="654844" cy="616934"/>
            <a:chOff x="1783635" y="4451703"/>
            <a:chExt cx="1539080" cy="1419312"/>
          </a:xfrm>
        </p:grpSpPr>
        <p:sp>
          <p:nvSpPr>
            <p:cNvPr id="5" name="Shape 1259"/>
            <p:cNvSpPr>
              <a:spLocks noChangeArrowheads="1"/>
            </p:cNvSpPr>
            <p:nvPr/>
          </p:nvSpPr>
          <p:spPr bwMode="auto">
            <a:xfrm>
              <a:off x="1783635" y="4451703"/>
              <a:ext cx="1419311" cy="1419312"/>
            </a:xfrm>
            <a:custGeom>
              <a:avLst/>
              <a:gdLst/>
              <a:ahLst/>
              <a:cxnLst>
                <a:cxn ang="0">
                  <a:pos x="16796" y="2882"/>
                </a:cxn>
                <a:cxn ang="0">
                  <a:pos x="16796" y="16796"/>
                </a:cxn>
                <a:cxn ang="0">
                  <a:pos x="2882" y="16796"/>
                </a:cxn>
                <a:cxn ang="0">
                  <a:pos x="2882" y="2882"/>
                </a:cxn>
                <a:cxn ang="0">
                  <a:pos x="16796" y="2882"/>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solidFill>
            <a:ln w="31750">
              <a:solidFill>
                <a:schemeClr val="accent1"/>
              </a:solidFill>
              <a:miter lim="400000"/>
            </a:ln>
          </p:spPr>
          <p:txBody>
            <a:bodyPr lIns="0" tIns="0" rIns="0" bIns="0"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 name="Shape 1259"/>
            <p:cNvSpPr>
              <a:spLocks noChangeArrowheads="1"/>
            </p:cNvSpPr>
            <p:nvPr/>
          </p:nvSpPr>
          <p:spPr bwMode="auto">
            <a:xfrm>
              <a:off x="1857788" y="4525857"/>
              <a:ext cx="1271005" cy="1271005"/>
            </a:xfrm>
            <a:custGeom>
              <a:avLst/>
              <a:gdLst/>
              <a:ahLst/>
              <a:cxnLst>
                <a:cxn ang="0">
                  <a:pos x="16796" y="2882"/>
                </a:cxn>
                <a:cxn ang="0">
                  <a:pos x="16796" y="16796"/>
                </a:cxn>
                <a:cxn ang="0">
                  <a:pos x="2882" y="16796"/>
                </a:cxn>
                <a:cxn ang="0">
                  <a:pos x="2882" y="2882"/>
                </a:cxn>
                <a:cxn ang="0">
                  <a:pos x="16796" y="2882"/>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69850">
              <a:noFill/>
              <a:miter lim="400000"/>
            </a:ln>
          </p:spPr>
          <p:txBody>
            <a:bodyPr lIns="0" tIns="0" rIns="0" bIns="0"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 name="Shape 1260"/>
            <p:cNvSpPr>
              <a:spLocks noChangeArrowheads="1"/>
            </p:cNvSpPr>
            <p:nvPr/>
          </p:nvSpPr>
          <p:spPr bwMode="auto">
            <a:xfrm>
              <a:off x="2052711" y="4700194"/>
              <a:ext cx="1270004" cy="1013332"/>
            </a:xfrm>
            <a:prstGeom prst="rect">
              <a:avLst/>
            </a:prstGeom>
            <a:noFill/>
            <a:ln w="12700">
              <a:noFill/>
              <a:miter lim="400000"/>
            </a:ln>
          </p:spPr>
          <p:txBody>
            <a:bodyPr lIns="0" tIns="0" rIns="0" bIns="0">
              <a:spAutoFit/>
            </a:bodyPr>
            <a:lstStyle/>
            <a:p>
              <a:pPr>
                <a:lnSpc>
                  <a:spcPct val="110000"/>
                </a:lnSpc>
              </a:pPr>
              <a:r>
                <a:rPr lang="zh-CN" altLang="en-US" sz="2600" b="1" dirty="0">
                  <a:solidFill>
                    <a:schemeClr val="bg1"/>
                  </a:solidFill>
                  <a:latin typeface="DFGothic-EB" pitchFamily="1" charset="-128"/>
                  <a:ea typeface="DFGothic-EB" pitchFamily="1" charset="-128"/>
                  <a:sym typeface="Arial" panose="020B0604020202020204" pitchFamily="34" charset="0"/>
                </a:rPr>
                <a:t>01</a:t>
              </a:r>
              <a:endParaRPr lang="zh-CN" altLang="en-US" sz="2600" b="1" dirty="0">
                <a:solidFill>
                  <a:schemeClr val="bg1"/>
                </a:solidFill>
                <a:latin typeface="DFGothic-EB" pitchFamily="1" charset="-128"/>
                <a:ea typeface="DFGothic-EB" pitchFamily="1" charset="-128"/>
                <a:sym typeface="Arial" panose="020B0604020202020204" pitchFamily="34" charset="0"/>
              </a:endParaRPr>
            </a:p>
          </p:txBody>
        </p:sp>
      </p:grpSp>
      <p:grpSp>
        <p:nvGrpSpPr>
          <p:cNvPr id="8" name="组合 160"/>
          <p:cNvGrpSpPr/>
          <p:nvPr/>
        </p:nvGrpSpPr>
        <p:grpSpPr bwMode="auto">
          <a:xfrm>
            <a:off x="6755906" y="1255675"/>
            <a:ext cx="654844" cy="615743"/>
            <a:chOff x="1783635" y="4451703"/>
            <a:chExt cx="1539080" cy="1419312"/>
          </a:xfrm>
        </p:grpSpPr>
        <p:sp>
          <p:nvSpPr>
            <p:cNvPr id="9" name="Shape 1259"/>
            <p:cNvSpPr>
              <a:spLocks noChangeArrowheads="1"/>
            </p:cNvSpPr>
            <p:nvPr/>
          </p:nvSpPr>
          <p:spPr bwMode="auto">
            <a:xfrm>
              <a:off x="1783635" y="4451703"/>
              <a:ext cx="1419311" cy="1419312"/>
            </a:xfrm>
            <a:custGeom>
              <a:avLst/>
              <a:gdLst/>
              <a:ahLst/>
              <a:cxnLst>
                <a:cxn ang="0">
                  <a:pos x="16796" y="2882"/>
                </a:cxn>
                <a:cxn ang="0">
                  <a:pos x="16796" y="16796"/>
                </a:cxn>
                <a:cxn ang="0">
                  <a:pos x="2882" y="16796"/>
                </a:cxn>
                <a:cxn ang="0">
                  <a:pos x="2882" y="2882"/>
                </a:cxn>
                <a:cxn ang="0">
                  <a:pos x="16796" y="2882"/>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solidFill>
            <a:ln w="31750">
              <a:solidFill>
                <a:schemeClr val="accent2"/>
              </a:solidFill>
              <a:miter lim="400000"/>
            </a:ln>
          </p:spPr>
          <p:txBody>
            <a:bodyPr lIns="0" tIns="0" rIns="0" bIns="0"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 name="Shape 1259"/>
            <p:cNvSpPr>
              <a:spLocks noChangeArrowheads="1"/>
            </p:cNvSpPr>
            <p:nvPr/>
          </p:nvSpPr>
          <p:spPr bwMode="auto">
            <a:xfrm>
              <a:off x="1857788" y="4525857"/>
              <a:ext cx="1271005" cy="1271005"/>
            </a:xfrm>
            <a:custGeom>
              <a:avLst/>
              <a:gdLst/>
              <a:ahLst/>
              <a:cxnLst>
                <a:cxn ang="0">
                  <a:pos x="16796" y="2882"/>
                </a:cxn>
                <a:cxn ang="0">
                  <a:pos x="16796" y="16796"/>
                </a:cxn>
                <a:cxn ang="0">
                  <a:pos x="2882" y="16796"/>
                </a:cxn>
                <a:cxn ang="0">
                  <a:pos x="2882" y="2882"/>
                </a:cxn>
                <a:cxn ang="0">
                  <a:pos x="16796" y="2882"/>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69850">
              <a:noFill/>
              <a:miter lim="400000"/>
            </a:ln>
          </p:spPr>
          <p:txBody>
            <a:bodyPr lIns="0" tIns="0" rIns="0" bIns="0"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 name="Shape 1260"/>
            <p:cNvSpPr>
              <a:spLocks noChangeArrowheads="1"/>
            </p:cNvSpPr>
            <p:nvPr/>
          </p:nvSpPr>
          <p:spPr bwMode="auto">
            <a:xfrm>
              <a:off x="2052711" y="4608289"/>
              <a:ext cx="1270004" cy="1014494"/>
            </a:xfrm>
            <a:prstGeom prst="rect">
              <a:avLst/>
            </a:prstGeom>
            <a:noFill/>
            <a:ln w="12700">
              <a:noFill/>
              <a:miter lim="400000"/>
            </a:ln>
          </p:spPr>
          <p:txBody>
            <a:bodyPr lIns="0" tIns="0" rIns="0" bIns="0">
              <a:spAutoFit/>
            </a:bodyPr>
            <a:lstStyle/>
            <a:p>
              <a:pPr>
                <a:lnSpc>
                  <a:spcPct val="110000"/>
                </a:lnSpc>
              </a:pPr>
              <a:r>
                <a:rPr lang="zh-CN" altLang="en-US" sz="2600" b="1" dirty="0">
                  <a:solidFill>
                    <a:schemeClr val="bg1"/>
                  </a:solidFill>
                  <a:latin typeface="DFGothic-EB" pitchFamily="1" charset="-128"/>
                  <a:ea typeface="DFGothic-EB" pitchFamily="1" charset="-128"/>
                  <a:sym typeface="Arial" panose="020B0604020202020204" pitchFamily="34" charset="0"/>
                </a:rPr>
                <a:t>0</a:t>
              </a:r>
              <a:r>
                <a:rPr lang="en-US" altLang="en-US" sz="2600" b="1" dirty="0">
                  <a:solidFill>
                    <a:schemeClr val="bg1"/>
                  </a:solidFill>
                  <a:latin typeface="DFGothic-EB" pitchFamily="1" charset="-128"/>
                  <a:ea typeface="DFGothic-EB" pitchFamily="1" charset="-128"/>
                  <a:sym typeface="Arial" panose="020B0604020202020204" pitchFamily="34" charset="0"/>
                </a:rPr>
                <a:t>2</a:t>
              </a:r>
              <a:endParaRPr lang="zh-CN" altLang="en-US" sz="2600" b="1" dirty="0">
                <a:solidFill>
                  <a:schemeClr val="bg1"/>
                </a:solidFill>
                <a:latin typeface="DFGothic-EB" pitchFamily="1" charset="-128"/>
                <a:ea typeface="DFGothic-EB" pitchFamily="1" charset="-128"/>
                <a:sym typeface="Arial" panose="020B0604020202020204" pitchFamily="34" charset="0"/>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par>
                                <p:cTn id="11" presetID="49" presetClass="entr" presetSubtype="0" decel="10000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 calcmode="lin" valueType="num">
                                      <p:cBhvr>
                                        <p:cTn id="15" dur="500" fill="hold"/>
                                        <p:tgtEl>
                                          <p:spTgt spid="8"/>
                                        </p:tgtEl>
                                        <p:attrNameLst>
                                          <p:attrName>style.rotation</p:attrName>
                                        </p:attrNameLst>
                                      </p:cBhvr>
                                      <p:tavLst>
                                        <p:tav tm="0">
                                          <p:val>
                                            <p:fltVal val="360"/>
                                          </p:val>
                                        </p:tav>
                                        <p:tav tm="100000">
                                          <p:val>
                                            <p:fltVal val="0"/>
                                          </p:val>
                                        </p:tav>
                                      </p:tavLst>
                                    </p:anim>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left)">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400050" y="1793875"/>
            <a:ext cx="1759585" cy="62166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矩形 15"/>
          <p:cNvSpPr/>
          <p:nvPr/>
        </p:nvSpPr>
        <p:spPr>
          <a:xfrm>
            <a:off x="2458720" y="1793875"/>
            <a:ext cx="1759585" cy="62166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矩形 16"/>
          <p:cNvSpPr/>
          <p:nvPr/>
        </p:nvSpPr>
        <p:spPr>
          <a:xfrm>
            <a:off x="4493895" y="1793875"/>
            <a:ext cx="1759585" cy="62166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文本框 18"/>
          <p:cNvSpPr txBox="1"/>
          <p:nvPr/>
        </p:nvSpPr>
        <p:spPr>
          <a:xfrm>
            <a:off x="641985" y="1956435"/>
            <a:ext cx="1293495" cy="368300"/>
          </a:xfrm>
          <a:prstGeom prst="rect">
            <a:avLst/>
          </a:prstGeom>
          <a:noFill/>
        </p:spPr>
        <p:txBody>
          <a:bodyPr wrap="square" rtlCol="0">
            <a:spAutoFit/>
          </a:bodyPr>
          <a:p>
            <a:pPr algn="ctr"/>
            <a:r>
              <a:rPr lang="en-US" altLang="zh-CN"/>
              <a:t>Car</a:t>
            </a:r>
            <a:endParaRPr lang="en-US" altLang="zh-CN"/>
          </a:p>
        </p:txBody>
      </p:sp>
      <p:sp>
        <p:nvSpPr>
          <p:cNvPr id="20" name="文本框 19"/>
          <p:cNvSpPr txBox="1"/>
          <p:nvPr/>
        </p:nvSpPr>
        <p:spPr>
          <a:xfrm>
            <a:off x="2691765" y="1920875"/>
            <a:ext cx="1293495" cy="368300"/>
          </a:xfrm>
          <a:prstGeom prst="rect">
            <a:avLst/>
          </a:prstGeom>
          <a:noFill/>
        </p:spPr>
        <p:txBody>
          <a:bodyPr wrap="square" rtlCol="0">
            <a:spAutoFit/>
          </a:bodyPr>
          <a:p>
            <a:pPr algn="ctr"/>
            <a:r>
              <a:rPr lang="en-US" altLang="zh-CN"/>
              <a:t>Bike</a:t>
            </a:r>
            <a:endParaRPr lang="en-US" altLang="zh-CN"/>
          </a:p>
        </p:txBody>
      </p:sp>
      <p:sp>
        <p:nvSpPr>
          <p:cNvPr id="21" name="文本框 20"/>
          <p:cNvSpPr txBox="1"/>
          <p:nvPr/>
        </p:nvSpPr>
        <p:spPr>
          <a:xfrm>
            <a:off x="4726940" y="1920240"/>
            <a:ext cx="1293495" cy="368300"/>
          </a:xfrm>
          <a:prstGeom prst="rect">
            <a:avLst/>
          </a:prstGeom>
          <a:noFill/>
        </p:spPr>
        <p:txBody>
          <a:bodyPr wrap="square" rtlCol="0">
            <a:spAutoFit/>
          </a:bodyPr>
          <a:p>
            <a:pPr algn="ctr"/>
            <a:r>
              <a:rPr lang="en-US" altLang="zh-CN"/>
              <a:t>Train</a:t>
            </a:r>
            <a:endParaRPr lang="en-US" altLang="zh-CN"/>
          </a:p>
        </p:txBody>
      </p:sp>
      <p:grpSp>
        <p:nvGrpSpPr>
          <p:cNvPr id="28" name="组合 27"/>
          <p:cNvGrpSpPr/>
          <p:nvPr/>
        </p:nvGrpSpPr>
        <p:grpSpPr>
          <a:xfrm>
            <a:off x="1280160" y="394970"/>
            <a:ext cx="4093210" cy="1398905"/>
            <a:chOff x="2016" y="622"/>
            <a:chExt cx="6446" cy="2203"/>
          </a:xfrm>
        </p:grpSpPr>
        <p:sp>
          <p:nvSpPr>
            <p:cNvPr id="13" name="矩形 12"/>
            <p:cNvSpPr/>
            <p:nvPr/>
          </p:nvSpPr>
          <p:spPr>
            <a:xfrm>
              <a:off x="3872" y="622"/>
              <a:ext cx="2771" cy="149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nvSpPr>
          <p:spPr>
            <a:xfrm>
              <a:off x="3956" y="860"/>
              <a:ext cx="2604" cy="1016"/>
            </a:xfrm>
            <a:prstGeom prst="rect">
              <a:avLst/>
            </a:prstGeom>
            <a:noFill/>
          </p:spPr>
          <p:txBody>
            <a:bodyPr wrap="square" rtlCol="0">
              <a:spAutoFit/>
            </a:bodyPr>
            <a:p>
              <a:pPr algn="ctr"/>
              <a:r>
                <a:rPr lang="en-US" altLang="zh-CN"/>
                <a:t>Drivable</a:t>
              </a:r>
              <a:endParaRPr lang="en-US" altLang="zh-CN"/>
            </a:p>
            <a:p>
              <a:pPr algn="ctr"/>
              <a:r>
                <a:rPr lang="en-US" altLang="zh-CN"/>
                <a:t>&lt;&lt;interface&gt;&gt;</a:t>
              </a:r>
              <a:endParaRPr lang="en-US" altLang="zh-CN"/>
            </a:p>
          </p:txBody>
        </p:sp>
        <p:cxnSp>
          <p:nvCxnSpPr>
            <p:cNvPr id="23" name="肘形连接符 22"/>
            <p:cNvCxnSpPr>
              <a:stCxn id="14" idx="0"/>
              <a:endCxn id="13" idx="2"/>
            </p:cNvCxnSpPr>
            <p:nvPr/>
          </p:nvCxnSpPr>
          <p:spPr>
            <a:xfrm rot="16200000">
              <a:off x="3281" y="848"/>
              <a:ext cx="712" cy="324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16" idx="0"/>
            </p:cNvCxnSpPr>
            <p:nvPr/>
          </p:nvCxnSpPr>
          <p:spPr>
            <a:xfrm rot="16200000">
              <a:off x="4920" y="2483"/>
              <a:ext cx="679" cy="5"/>
            </a:xfrm>
            <a:prstGeom prst="bentConnector3">
              <a:avLst>
                <a:gd name="adj1" fmla="val 4992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17" idx="0"/>
              <a:endCxn id="13" idx="2"/>
            </p:cNvCxnSpPr>
            <p:nvPr/>
          </p:nvCxnSpPr>
          <p:spPr>
            <a:xfrm rot="16200000" flipV="1">
              <a:off x="6504" y="867"/>
              <a:ext cx="712" cy="3205"/>
            </a:xfrm>
            <a:prstGeom prst="bentConnector3">
              <a:avLst>
                <a:gd name="adj1" fmla="val 50070"/>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6" name="文本框 25"/>
          <p:cNvSpPr txBox="1"/>
          <p:nvPr/>
        </p:nvSpPr>
        <p:spPr>
          <a:xfrm>
            <a:off x="487680" y="2953385"/>
            <a:ext cx="5702935" cy="1198880"/>
          </a:xfrm>
          <a:prstGeom prst="rect">
            <a:avLst/>
          </a:prstGeom>
          <a:noFill/>
        </p:spPr>
        <p:txBody>
          <a:bodyPr wrap="square" rtlCol="0">
            <a:spAutoFit/>
          </a:bodyPr>
          <a:p>
            <a:r>
              <a:rPr lang="en-US" altLang="zh-CN"/>
              <a:t>//Car car = new Car();</a:t>
            </a:r>
            <a:endParaRPr lang="en-US" altLang="zh-CN"/>
          </a:p>
          <a:p>
            <a:r>
              <a:rPr lang="en-US" altLang="zh-CN"/>
              <a:t>//Bike bike = new Bike();</a:t>
            </a:r>
            <a:endParaRPr lang="en-US" altLang="zh-CN"/>
          </a:p>
          <a:p>
            <a:r>
              <a:rPr lang="en-US" altLang="zh-CN"/>
              <a:t>//Train train = new Train();</a:t>
            </a:r>
            <a:endParaRPr lang="en-US" altLang="zh-CN"/>
          </a:p>
          <a:p>
            <a:endParaRPr lang="en-US" altLang="zh-CN"/>
          </a:p>
        </p:txBody>
      </p:sp>
      <p:sp>
        <p:nvSpPr>
          <p:cNvPr id="27" name="文本框 26"/>
          <p:cNvSpPr txBox="1"/>
          <p:nvPr/>
        </p:nvSpPr>
        <p:spPr>
          <a:xfrm>
            <a:off x="3680460" y="2953385"/>
            <a:ext cx="5702935" cy="645160"/>
          </a:xfrm>
          <a:prstGeom prst="rect">
            <a:avLst/>
          </a:prstGeom>
          <a:noFill/>
        </p:spPr>
        <p:txBody>
          <a:bodyPr wrap="square" rtlCol="0">
            <a:spAutoFit/>
          </a:bodyPr>
          <a:p>
            <a:r>
              <a:rPr lang="en-US" altLang="zh-CN"/>
              <a:t>Drivable drivable = new Car();</a:t>
            </a:r>
            <a:endParaRPr lang="en-US" altLang="zh-CN"/>
          </a:p>
          <a:p>
            <a:endParaRPr lang="en-US" altLang="zh-CN"/>
          </a:p>
        </p:txBody>
      </p:sp>
      <p:sp>
        <p:nvSpPr>
          <p:cNvPr id="29" name="文本框 28"/>
          <p:cNvSpPr txBox="1"/>
          <p:nvPr/>
        </p:nvSpPr>
        <p:spPr>
          <a:xfrm>
            <a:off x="6016625" y="464820"/>
            <a:ext cx="2587625" cy="368300"/>
          </a:xfrm>
          <a:prstGeom prst="rect">
            <a:avLst/>
          </a:prstGeom>
          <a:noFill/>
        </p:spPr>
        <p:txBody>
          <a:bodyPr wrap="square" rtlCol="0">
            <a:spAutoFit/>
          </a:bodyPr>
          <a:p>
            <a:r>
              <a:rPr lang="zh-CN" altLang="en-US"/>
              <a:t>依赖倒置</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6016625" y="464820"/>
            <a:ext cx="2587625" cy="368300"/>
          </a:xfrm>
          <a:prstGeom prst="rect">
            <a:avLst/>
          </a:prstGeom>
          <a:noFill/>
        </p:spPr>
        <p:txBody>
          <a:bodyPr wrap="square" rtlCol="0">
            <a:spAutoFit/>
          </a:bodyPr>
          <a:p>
            <a:r>
              <a:rPr lang="zh-CN" altLang="en-US"/>
              <a:t>控制反转</a:t>
            </a:r>
            <a:endParaRPr lang="zh-CN" altLang="en-US"/>
          </a:p>
        </p:txBody>
      </p:sp>
      <p:sp>
        <p:nvSpPr>
          <p:cNvPr id="15" name="文本框 14"/>
          <p:cNvSpPr txBox="1"/>
          <p:nvPr/>
        </p:nvSpPr>
        <p:spPr>
          <a:xfrm>
            <a:off x="301625" y="1294130"/>
            <a:ext cx="5715000" cy="1076325"/>
          </a:xfrm>
          <a:prstGeom prst="rect">
            <a:avLst/>
          </a:prstGeom>
          <a:noFill/>
        </p:spPr>
        <p:txBody>
          <a:bodyPr wrap="square" rtlCol="0">
            <a:spAutoFit/>
          </a:bodyPr>
          <a:p>
            <a:r>
              <a:rPr lang="en-US" altLang="zh-CN" sz="1600"/>
              <a:t>BeanFactory beanFactory = new ClassPathXmlApplicationContext("applicationContext.xml");</a:t>
            </a:r>
            <a:endParaRPr lang="en-US" altLang="zh-CN" sz="1600"/>
          </a:p>
          <a:p>
            <a:endParaRPr lang="en-US" altLang="zh-CN" sz="1600"/>
          </a:p>
          <a:p>
            <a:r>
              <a:rPr lang="en-US" altLang="zh-CN" sz="1600"/>
              <a:t>Drivable vehicle = (Car)beanFactory.getBean("Car</a:t>
            </a:r>
            <a:r>
              <a:rPr lang="en-US" altLang="zh-CN" sz="1600"/>
              <a:t>");</a:t>
            </a:r>
            <a:endParaRPr lang="en-US" altLang="zh-CN" sz="1600"/>
          </a:p>
        </p:txBody>
      </p:sp>
      <p:sp>
        <p:nvSpPr>
          <p:cNvPr id="2" name="文本框 1"/>
          <p:cNvSpPr txBox="1"/>
          <p:nvPr/>
        </p:nvSpPr>
        <p:spPr>
          <a:xfrm>
            <a:off x="5833745" y="1202690"/>
            <a:ext cx="2548255" cy="1198880"/>
          </a:xfrm>
          <a:prstGeom prst="rect">
            <a:avLst/>
          </a:prstGeom>
          <a:noFill/>
        </p:spPr>
        <p:txBody>
          <a:bodyPr wrap="square" rtlCol="0">
            <a:spAutoFit/>
          </a:bodyPr>
          <a:p>
            <a:r>
              <a:rPr lang="zh-CN" altLang="en-US"/>
              <a:t>不用</a:t>
            </a:r>
            <a:r>
              <a:rPr lang="en-US" altLang="zh-CN"/>
              <a:t>new </a:t>
            </a:r>
            <a:r>
              <a:rPr lang="zh-CN" altLang="en-US"/>
              <a:t>实例 而是通过配置文件，让容器完成初始化的操作并且返回实例</a:t>
            </a:r>
            <a:endParaRPr lang="zh-CN" altLang="en-US"/>
          </a:p>
        </p:txBody>
      </p:sp>
      <p:sp>
        <p:nvSpPr>
          <p:cNvPr id="3" name="文本框 2"/>
          <p:cNvSpPr txBox="1"/>
          <p:nvPr/>
        </p:nvSpPr>
        <p:spPr>
          <a:xfrm>
            <a:off x="5833745" y="2996565"/>
            <a:ext cx="2548255" cy="645160"/>
          </a:xfrm>
          <a:prstGeom prst="rect">
            <a:avLst/>
          </a:prstGeom>
          <a:noFill/>
        </p:spPr>
        <p:txBody>
          <a:bodyPr wrap="square" rtlCol="0">
            <a:spAutoFit/>
          </a:bodyPr>
          <a:p>
            <a:r>
              <a:rPr lang="zh-CN" altLang="en-US"/>
              <a:t>或者通过注解自动化管理</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57200" y="397564"/>
            <a:ext cx="8249477" cy="4353339"/>
          </a:xfrm>
          <a:prstGeom prst="rect">
            <a:avLst/>
          </a:prstGeom>
          <a:solidFill>
            <a:schemeClr val="bg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rotWithShape="1">
          <a:blip r:embed="rId1" cstate="screen"/>
          <a:srcRect/>
          <a:stretch>
            <a:fillRect/>
          </a:stretch>
        </p:blipFill>
        <p:spPr>
          <a:xfrm>
            <a:off x="467140" y="2614531"/>
            <a:ext cx="8239538" cy="2137970"/>
          </a:xfrm>
          <a:prstGeom prst="rect">
            <a:avLst/>
          </a:prstGeom>
        </p:spPr>
      </p:pic>
      <p:sp>
        <p:nvSpPr>
          <p:cNvPr id="3" name="Oval 3"/>
          <p:cNvSpPr/>
          <p:nvPr/>
        </p:nvSpPr>
        <p:spPr>
          <a:xfrm>
            <a:off x="4315928" y="937922"/>
            <a:ext cx="668069" cy="666653"/>
          </a:xfrm>
          <a:prstGeom prst="ellipse">
            <a:avLst/>
          </a:prstGeom>
          <a:solidFill>
            <a:schemeClr val="accent4"/>
          </a:solidFill>
          <a:ln w="476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en-US" altLang="zh-CN" sz="2000" b="1" dirty="0">
                <a:solidFill>
                  <a:srgbClr val="FFFFFF"/>
                </a:solidFill>
              </a:rPr>
              <a:t>02</a:t>
            </a:r>
            <a:endParaRPr lang="zh-CN" altLang="zh-CN" sz="2000" b="1" dirty="0">
              <a:solidFill>
                <a:srgbClr val="FFFFFF"/>
              </a:solidFill>
            </a:endParaRPr>
          </a:p>
        </p:txBody>
      </p:sp>
      <p:sp>
        <p:nvSpPr>
          <p:cNvPr id="5" name="TextBox 20"/>
          <p:cNvSpPr txBox="1"/>
          <p:nvPr/>
        </p:nvSpPr>
        <p:spPr>
          <a:xfrm>
            <a:off x="3543249" y="1846977"/>
            <a:ext cx="2301875" cy="337185"/>
          </a:xfrm>
          <a:prstGeom prst="rect">
            <a:avLst/>
          </a:prstGeom>
          <a:noFill/>
        </p:spPr>
        <p:txBody>
          <a:bodyPr wrap="none">
            <a:spAutoFit/>
          </a:bodyPr>
          <a:lstStyle/>
          <a:p>
            <a:pPr algn="ctr"/>
            <a:r>
              <a:rPr lang="en-US" altLang="zh-CN" sz="1600" b="1" dirty="0">
                <a:solidFill>
                  <a:schemeClr val="tx1">
                    <a:lumMod val="50000"/>
                    <a:lumOff val="50000"/>
                  </a:schemeClr>
                </a:solidFill>
                <a:latin typeface="微软雅黑" panose="020B0503020204020204" pitchFamily="34" charset="-122"/>
                <a:ea typeface="微软雅黑" panose="020B0503020204020204" pitchFamily="34" charset="-122"/>
              </a:rPr>
              <a:t>Spring IOC</a:t>
            </a:r>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的实现方式</a:t>
            </a:r>
            <a:endPar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83870" y="1061720"/>
            <a:ext cx="8121015" cy="1443355"/>
            <a:chOff x="788" y="2733"/>
            <a:chExt cx="12789" cy="2273"/>
          </a:xfrm>
        </p:grpSpPr>
        <p:grpSp>
          <p:nvGrpSpPr>
            <p:cNvPr id="2" name="Group 35"/>
            <p:cNvGrpSpPr/>
            <p:nvPr/>
          </p:nvGrpSpPr>
          <p:grpSpPr bwMode="auto">
            <a:xfrm>
              <a:off x="813" y="2733"/>
              <a:ext cx="12765" cy="731"/>
              <a:chOff x="408" y="1537"/>
              <a:chExt cx="6808" cy="390"/>
            </a:xfrm>
          </p:grpSpPr>
          <p:sp>
            <p:nvSpPr>
              <p:cNvPr id="7" name="Rectangle 3"/>
              <p:cNvSpPr>
                <a:spLocks noChangeArrowheads="1"/>
              </p:cNvSpPr>
              <p:nvPr/>
            </p:nvSpPr>
            <p:spPr bwMode="gray">
              <a:xfrm>
                <a:off x="408" y="1537"/>
                <a:ext cx="6808" cy="39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sz="1200">
                  <a:solidFill>
                    <a:schemeClr val="bg1"/>
                  </a:solidFill>
                  <a:latin typeface="微软雅黑" panose="020B0503020204020204" pitchFamily="34" charset="-122"/>
                  <a:ea typeface="微软雅黑" panose="020B0503020204020204" pitchFamily="34" charset="-122"/>
                </a:endParaRPr>
              </a:p>
            </p:txBody>
          </p:sp>
          <p:sp>
            <p:nvSpPr>
              <p:cNvPr id="8" name="Text Box 7"/>
              <p:cNvSpPr txBox="1">
                <a:spLocks noChangeArrowheads="1"/>
              </p:cNvSpPr>
              <p:nvPr/>
            </p:nvSpPr>
            <p:spPr bwMode="gray">
              <a:xfrm>
                <a:off x="1679" y="1620"/>
                <a:ext cx="1056"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sz="1200" dirty="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rPr>
                  <a:t>step 2</a:t>
                </a:r>
                <a:endParaRPr lang="en-US" sz="1200" dirty="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sp>
            <p:nvSpPr>
              <p:cNvPr id="9" name="AutoShape 9"/>
              <p:cNvSpPr>
                <a:spLocks noChangeArrowheads="1"/>
              </p:cNvSpPr>
              <p:nvPr/>
            </p:nvSpPr>
            <p:spPr bwMode="gray">
              <a:xfrm>
                <a:off x="2870" y="1642"/>
                <a:ext cx="232" cy="172"/>
              </a:xfrm>
              <a:prstGeom prst="rightArrow">
                <a:avLst>
                  <a:gd name="adj1" fmla="val 50000"/>
                  <a:gd name="adj2" fmla="val 60467"/>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sz="1200">
                  <a:solidFill>
                    <a:schemeClr val="bg1"/>
                  </a:solidFill>
                  <a:latin typeface="微软雅黑" panose="020B0503020204020204" pitchFamily="34" charset="-122"/>
                  <a:ea typeface="微软雅黑" panose="020B0503020204020204" pitchFamily="34" charset="-122"/>
                </a:endParaRPr>
              </a:p>
            </p:txBody>
          </p:sp>
          <p:sp>
            <p:nvSpPr>
              <p:cNvPr id="10" name="Text Box 10"/>
              <p:cNvSpPr txBox="1">
                <a:spLocks noChangeArrowheads="1"/>
              </p:cNvSpPr>
              <p:nvPr/>
            </p:nvSpPr>
            <p:spPr bwMode="gray">
              <a:xfrm>
                <a:off x="3223" y="1620"/>
                <a:ext cx="1056"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sz="1200" dirty="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rPr>
                  <a:t>step 3</a:t>
                </a:r>
                <a:endParaRPr lang="en-US" sz="1200" dirty="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sp>
            <p:nvSpPr>
              <p:cNvPr id="11" name="AutoShape 11"/>
              <p:cNvSpPr>
                <a:spLocks noChangeArrowheads="1"/>
              </p:cNvSpPr>
              <p:nvPr/>
            </p:nvSpPr>
            <p:spPr bwMode="gray">
              <a:xfrm>
                <a:off x="4345" y="1642"/>
                <a:ext cx="232" cy="172"/>
              </a:xfrm>
              <a:prstGeom prst="rightArrow">
                <a:avLst>
                  <a:gd name="adj1" fmla="val 50000"/>
                  <a:gd name="adj2" fmla="val 60467"/>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sz="1200">
                  <a:solidFill>
                    <a:schemeClr val="bg1"/>
                  </a:solidFill>
                  <a:latin typeface="微软雅黑" panose="020B0503020204020204" pitchFamily="34" charset="-122"/>
                  <a:ea typeface="微软雅黑" panose="020B0503020204020204" pitchFamily="34" charset="-122"/>
                </a:endParaRPr>
              </a:p>
            </p:txBody>
          </p:sp>
          <p:sp>
            <p:nvSpPr>
              <p:cNvPr id="12" name="Text Box 12"/>
              <p:cNvSpPr txBox="1">
                <a:spLocks noChangeArrowheads="1"/>
              </p:cNvSpPr>
              <p:nvPr/>
            </p:nvSpPr>
            <p:spPr bwMode="gray">
              <a:xfrm>
                <a:off x="4629" y="1616"/>
                <a:ext cx="1056"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sz="1200" dirty="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rPr>
                  <a:t>step 4</a:t>
                </a:r>
                <a:endParaRPr lang="en-US" sz="1200" dirty="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sp>
            <p:nvSpPr>
              <p:cNvPr id="13" name="AutoShape 11"/>
              <p:cNvSpPr>
                <a:spLocks noChangeArrowheads="1"/>
              </p:cNvSpPr>
              <p:nvPr/>
            </p:nvSpPr>
            <p:spPr bwMode="gray">
              <a:xfrm>
                <a:off x="5840" y="1642"/>
                <a:ext cx="232" cy="172"/>
              </a:xfrm>
              <a:prstGeom prst="rightArrow">
                <a:avLst>
                  <a:gd name="adj1" fmla="val 50000"/>
                  <a:gd name="adj2" fmla="val 60467"/>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sz="1200">
                  <a:solidFill>
                    <a:schemeClr val="bg1"/>
                  </a:solidFill>
                  <a:latin typeface="微软雅黑" panose="020B0503020204020204" pitchFamily="34" charset="-122"/>
                  <a:ea typeface="微软雅黑" panose="020B0503020204020204" pitchFamily="34" charset="-122"/>
                </a:endParaRPr>
              </a:p>
            </p:txBody>
          </p:sp>
          <p:sp>
            <p:nvSpPr>
              <p:cNvPr id="14" name="Text Box 12"/>
              <p:cNvSpPr txBox="1">
                <a:spLocks noChangeArrowheads="1"/>
              </p:cNvSpPr>
              <p:nvPr/>
            </p:nvSpPr>
            <p:spPr bwMode="gray">
              <a:xfrm>
                <a:off x="6111" y="1620"/>
                <a:ext cx="1056"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sz="1200" dirty="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rPr>
                  <a:t>step 5</a:t>
                </a:r>
                <a:endParaRPr lang="en-US" sz="1200" dirty="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grpSp>
        <p:grpSp>
          <p:nvGrpSpPr>
            <p:cNvPr id="3" name="Group 4"/>
            <p:cNvGrpSpPr/>
            <p:nvPr/>
          </p:nvGrpSpPr>
          <p:grpSpPr bwMode="auto">
            <a:xfrm>
              <a:off x="788" y="2733"/>
              <a:ext cx="2438" cy="731"/>
              <a:chOff x="398" y="1980"/>
              <a:chExt cx="1300" cy="298"/>
            </a:xfrm>
            <a:solidFill>
              <a:schemeClr val="accent1"/>
            </a:solidFill>
          </p:grpSpPr>
          <p:sp>
            <p:nvSpPr>
              <p:cNvPr id="16" name="Rectangle 5"/>
              <p:cNvSpPr>
                <a:spLocks noChangeArrowheads="1"/>
              </p:cNvSpPr>
              <p:nvPr/>
            </p:nvSpPr>
            <p:spPr bwMode="invGray">
              <a:xfrm>
                <a:off x="398" y="1980"/>
                <a:ext cx="1205" cy="29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r>
                  <a:rPr lang="en-US" sz="1200" dirty="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rPr>
                  <a:t>step </a:t>
                </a:r>
                <a:r>
                  <a:rPr lang="en-US" sz="1200" dirty="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rPr>
                  <a:t>1</a:t>
                </a:r>
                <a:endParaRPr lang="en-US" sz="1200" dirty="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sp>
            <p:nvSpPr>
              <p:cNvPr id="17" name="AutoShape 6"/>
              <p:cNvSpPr>
                <a:spLocks noChangeArrowheads="1"/>
              </p:cNvSpPr>
              <p:nvPr/>
            </p:nvSpPr>
            <p:spPr bwMode="invGray">
              <a:xfrm rot="5400000">
                <a:off x="1568" y="2072"/>
                <a:ext cx="139" cy="120"/>
              </a:xfrm>
              <a:prstGeom prst="triangle">
                <a:avLst>
                  <a:gd name="adj" fmla="val 50000"/>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sz="1200">
                  <a:solidFill>
                    <a:schemeClr val="bg1"/>
                  </a:solidFill>
                  <a:latin typeface="微软雅黑" panose="020B0503020204020204" pitchFamily="34" charset="-122"/>
                  <a:ea typeface="微软雅黑" panose="020B0503020204020204" pitchFamily="34" charset="-122"/>
                </a:endParaRPr>
              </a:p>
            </p:txBody>
          </p:sp>
        </p:grpSp>
        <p:cxnSp>
          <p:nvCxnSpPr>
            <p:cNvPr id="18" name="AutoShape 17"/>
            <p:cNvCxnSpPr>
              <a:cxnSpLocks noChangeShapeType="1"/>
            </p:cNvCxnSpPr>
            <p:nvPr/>
          </p:nvCxnSpPr>
          <p:spPr bwMode="gray">
            <a:xfrm>
              <a:off x="2554" y="4291"/>
              <a:ext cx="1024" cy="0"/>
            </a:xfrm>
            <a:prstGeom prst="straightConnector1">
              <a:avLst/>
            </a:prstGeom>
            <a:noFill/>
            <a:ln w="12700">
              <a:solidFill>
                <a:schemeClr val="tx1">
                  <a:lumMod val="50000"/>
                  <a:lumOff val="50000"/>
                </a:schemeClr>
              </a:solidFill>
              <a:round/>
              <a:headEnd type="oval" w="sm" len="sm"/>
              <a:tailEnd type="oval" w="sm" len="sm"/>
            </a:ln>
            <a:extLst>
              <a:ext uri="{909E8E84-426E-40DD-AFC4-6F175D3DCCD1}">
                <a14:hiddenFill xmlns:a14="http://schemas.microsoft.com/office/drawing/2010/main">
                  <a:noFill/>
                </a14:hiddenFill>
              </a:ext>
            </a:extLst>
          </p:spPr>
        </p:cxnSp>
        <p:cxnSp>
          <p:nvCxnSpPr>
            <p:cNvPr id="19" name="AutoShape 18"/>
            <p:cNvCxnSpPr>
              <a:cxnSpLocks noChangeShapeType="1"/>
              <a:endCxn id="23" idx="1"/>
            </p:cNvCxnSpPr>
            <p:nvPr/>
          </p:nvCxnSpPr>
          <p:spPr bwMode="gray">
            <a:xfrm flipV="1">
              <a:off x="5176" y="4290"/>
              <a:ext cx="1210" cy="1"/>
            </a:xfrm>
            <a:prstGeom prst="straightConnector1">
              <a:avLst/>
            </a:prstGeom>
            <a:noFill/>
            <a:ln w="12700">
              <a:solidFill>
                <a:schemeClr val="tx1">
                  <a:lumMod val="50000"/>
                  <a:lumOff val="50000"/>
                </a:schemeClr>
              </a:solidFill>
              <a:round/>
              <a:headEnd type="oval" w="sm" len="sm"/>
              <a:tailEnd type="oval" w="sm" len="sm"/>
            </a:ln>
            <a:extLst>
              <a:ext uri="{909E8E84-426E-40DD-AFC4-6F175D3DCCD1}">
                <a14:hiddenFill xmlns:a14="http://schemas.microsoft.com/office/drawing/2010/main">
                  <a:noFill/>
                </a14:hiddenFill>
              </a:ext>
            </a:extLst>
          </p:spPr>
        </p:cxnSp>
        <p:cxnSp>
          <p:nvCxnSpPr>
            <p:cNvPr id="20" name="AutoShape 19"/>
            <p:cNvCxnSpPr>
              <a:cxnSpLocks noChangeShapeType="1"/>
              <a:endCxn id="24" idx="1"/>
            </p:cNvCxnSpPr>
            <p:nvPr/>
          </p:nvCxnSpPr>
          <p:spPr bwMode="gray">
            <a:xfrm>
              <a:off x="7897" y="4290"/>
              <a:ext cx="1161" cy="0"/>
            </a:xfrm>
            <a:prstGeom prst="straightConnector1">
              <a:avLst/>
            </a:prstGeom>
            <a:noFill/>
            <a:ln w="12700">
              <a:solidFill>
                <a:schemeClr val="tx1">
                  <a:lumMod val="50000"/>
                  <a:lumOff val="50000"/>
                </a:schemeClr>
              </a:solidFill>
              <a:round/>
              <a:headEnd type="oval" w="sm" len="sm"/>
              <a:tailEnd type="oval" w="sm" len="sm"/>
            </a:ln>
            <a:extLst>
              <a:ext uri="{909E8E84-426E-40DD-AFC4-6F175D3DCCD1}">
                <a14:hiddenFill xmlns:a14="http://schemas.microsoft.com/office/drawing/2010/main">
                  <a:noFill/>
                </a14:hiddenFill>
              </a:ext>
            </a:extLst>
          </p:spPr>
        </p:cxnSp>
        <p:sp>
          <p:nvSpPr>
            <p:cNvPr id="21" name="AutoShape 13"/>
            <p:cNvSpPr>
              <a:spLocks noChangeArrowheads="1"/>
            </p:cNvSpPr>
            <p:nvPr/>
          </p:nvSpPr>
          <p:spPr bwMode="gray">
            <a:xfrm>
              <a:off x="897" y="3575"/>
              <a:ext cx="1657" cy="1430"/>
            </a:xfrm>
            <a:prstGeom prst="diamond">
              <a:avLst/>
            </a:prstGeom>
            <a:solidFill>
              <a:schemeClr val="accent2"/>
            </a:solidFill>
            <a:ln w="9525">
              <a:miter lim="800000"/>
            </a:ln>
          </p:spPr>
          <p:txBody>
            <a:bodyPr wrap="none" lIns="68580" tIns="34290" rIns="68580" bIns="34290" anchor="ctr">
              <a:flatTx/>
            </a:bodyPr>
            <a:lstStyle/>
            <a:p>
              <a:pPr algn="ctr" fontAlgn="base">
                <a:spcBef>
                  <a:spcPct val="0"/>
                </a:spcBef>
                <a:spcAft>
                  <a:spcPct val="0"/>
                </a:spcAft>
              </a:pPr>
              <a:r>
                <a:rPr lang="zh-CN" altLang="en-US" sz="1200" dirty="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rPr>
                <a:t>容器初始化</a:t>
              </a:r>
              <a:endParaRPr lang="zh-CN" altLang="en-US" sz="1200" dirty="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sp>
          <p:nvSpPr>
            <p:cNvPr id="22" name="AutoShape 14"/>
            <p:cNvSpPr>
              <a:spLocks noChangeArrowheads="1"/>
            </p:cNvSpPr>
            <p:nvPr/>
          </p:nvSpPr>
          <p:spPr bwMode="gray">
            <a:xfrm>
              <a:off x="3662" y="3576"/>
              <a:ext cx="1514" cy="1430"/>
            </a:xfrm>
            <a:prstGeom prst="diamond">
              <a:avLst/>
            </a:prstGeom>
            <a:solidFill>
              <a:schemeClr val="accent1"/>
            </a:solidFill>
            <a:ln w="9525">
              <a:miter lim="800000"/>
            </a:ln>
          </p:spPr>
          <p:txBody>
            <a:bodyPr wrap="none" lIns="68580" tIns="34290" rIns="68580" bIns="34290" anchor="ctr">
              <a:flatTx/>
            </a:bodyPr>
            <a:lstStyle/>
            <a:p>
              <a:pPr algn="ctr" fontAlgn="base">
                <a:spcBef>
                  <a:spcPct val="0"/>
                </a:spcBef>
                <a:spcAft>
                  <a:spcPct val="0"/>
                </a:spcAft>
              </a:pPr>
              <a:r>
                <a:rPr lang="en-US" altLang="zh-CN" sz="1200" dirty="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rPr>
                <a:t>Bean</a:t>
              </a:r>
              <a:r>
                <a:rPr lang="zh-CN" altLang="en-US" sz="1200" dirty="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rPr>
                <a:t>实例</a:t>
              </a:r>
              <a:r>
                <a:rPr lang="zh-CN" altLang="en-US" sz="1200" dirty="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rPr>
                <a:t>化</a:t>
              </a:r>
              <a:endParaRPr lang="zh-CN" altLang="en-US" sz="1200" dirty="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sp>
          <p:nvSpPr>
            <p:cNvPr id="23" name="AutoShape 15"/>
            <p:cNvSpPr>
              <a:spLocks noChangeArrowheads="1"/>
            </p:cNvSpPr>
            <p:nvPr/>
          </p:nvSpPr>
          <p:spPr bwMode="gray">
            <a:xfrm>
              <a:off x="6386" y="3575"/>
              <a:ext cx="1511" cy="1430"/>
            </a:xfrm>
            <a:prstGeom prst="diamond">
              <a:avLst/>
            </a:prstGeom>
            <a:solidFill>
              <a:schemeClr val="accent1"/>
            </a:solidFill>
            <a:ln w="9525">
              <a:miter lim="800000"/>
            </a:ln>
          </p:spPr>
          <p:txBody>
            <a:bodyPr wrap="none" lIns="68580" tIns="34290" rIns="68580" bIns="34290" anchor="ctr">
              <a:flatTx/>
            </a:bodyPr>
            <a:lstStyle/>
            <a:p>
              <a:pPr algn="ctr" fontAlgn="base">
                <a:spcBef>
                  <a:spcPct val="0"/>
                </a:spcBef>
                <a:spcAft>
                  <a:spcPct val="0"/>
                </a:spcAft>
              </a:pPr>
              <a:r>
                <a:rPr lang="zh-CN" altLang="en-US" sz="1200" dirty="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rPr>
                <a:t>属性注入</a:t>
              </a:r>
              <a:endParaRPr lang="zh-CN" altLang="en-US" sz="1200" dirty="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sp>
          <p:nvSpPr>
            <p:cNvPr id="24" name="AutoShape 16"/>
            <p:cNvSpPr>
              <a:spLocks noChangeArrowheads="1"/>
            </p:cNvSpPr>
            <p:nvPr/>
          </p:nvSpPr>
          <p:spPr bwMode="gray">
            <a:xfrm>
              <a:off x="9058" y="3575"/>
              <a:ext cx="1542" cy="1430"/>
            </a:xfrm>
            <a:prstGeom prst="diamond">
              <a:avLst/>
            </a:prstGeom>
            <a:solidFill>
              <a:schemeClr val="accent1"/>
            </a:solidFill>
            <a:ln w="9525">
              <a:miter lim="800000"/>
            </a:ln>
          </p:spPr>
          <p:txBody>
            <a:bodyPr wrap="none" lIns="68580" tIns="34290" rIns="68580" bIns="34290" anchor="ctr">
              <a:flatTx/>
            </a:bodyPr>
            <a:lstStyle/>
            <a:p>
              <a:pPr algn="ctr" fontAlgn="base">
                <a:spcBef>
                  <a:spcPct val="0"/>
                </a:spcBef>
                <a:spcAft>
                  <a:spcPct val="0"/>
                </a:spcAft>
              </a:pPr>
              <a:r>
                <a:rPr lang="zh-CN" altLang="en-US" sz="1200" dirty="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rPr>
                <a:t>生成</a:t>
              </a:r>
              <a:r>
                <a:rPr lang="en-US" altLang="zh-CN" sz="1200" dirty="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rPr>
                <a:t>Bean</a:t>
              </a:r>
              <a:endParaRPr lang="en-US" altLang="zh-CN" sz="1200" dirty="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cxnSp>
          <p:nvCxnSpPr>
            <p:cNvPr id="29" name="AutoShape 19"/>
            <p:cNvCxnSpPr>
              <a:cxnSpLocks noChangeShapeType="1"/>
              <a:endCxn id="30" idx="1"/>
            </p:cNvCxnSpPr>
            <p:nvPr/>
          </p:nvCxnSpPr>
          <p:spPr bwMode="gray">
            <a:xfrm>
              <a:off x="10600" y="4291"/>
              <a:ext cx="1118" cy="1"/>
            </a:xfrm>
            <a:prstGeom prst="straightConnector1">
              <a:avLst/>
            </a:prstGeom>
            <a:noFill/>
            <a:ln w="12700">
              <a:solidFill>
                <a:schemeClr val="tx1">
                  <a:lumMod val="50000"/>
                  <a:lumOff val="50000"/>
                </a:schemeClr>
              </a:solidFill>
              <a:round/>
              <a:headEnd type="oval" w="sm" len="sm"/>
              <a:tailEnd type="oval" w="sm" len="sm"/>
            </a:ln>
            <a:extLst>
              <a:ext uri="{909E8E84-426E-40DD-AFC4-6F175D3DCCD1}">
                <a14:hiddenFill xmlns:a14="http://schemas.microsoft.com/office/drawing/2010/main">
                  <a:noFill/>
                </a14:hiddenFill>
              </a:ext>
            </a:extLst>
          </p:spPr>
        </p:cxnSp>
        <p:sp>
          <p:nvSpPr>
            <p:cNvPr id="30" name="AutoShape 16"/>
            <p:cNvSpPr>
              <a:spLocks noChangeArrowheads="1"/>
            </p:cNvSpPr>
            <p:nvPr/>
          </p:nvSpPr>
          <p:spPr bwMode="gray">
            <a:xfrm>
              <a:off x="11718" y="3630"/>
              <a:ext cx="1556" cy="1323"/>
            </a:xfrm>
            <a:prstGeom prst="diamond">
              <a:avLst/>
            </a:prstGeom>
            <a:solidFill>
              <a:schemeClr val="accent1"/>
            </a:solidFill>
            <a:ln w="9525">
              <a:miter lim="800000"/>
            </a:ln>
          </p:spPr>
          <p:txBody>
            <a:bodyPr wrap="none" lIns="68580" tIns="34290" rIns="68580" bIns="34290" anchor="ctr">
              <a:flatTx/>
            </a:bodyPr>
            <a:lstStyle/>
            <a:p>
              <a:pPr algn="ctr" fontAlgn="base">
                <a:spcBef>
                  <a:spcPct val="0"/>
                </a:spcBef>
                <a:spcAft>
                  <a:spcPct val="0"/>
                </a:spcAft>
              </a:pPr>
              <a:r>
                <a:rPr lang="zh-CN" altLang="en-US" sz="1200" dirty="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rPr>
                <a:t>返回</a:t>
              </a:r>
              <a:r>
                <a:rPr lang="en-US" altLang="zh-CN" sz="1200" dirty="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rPr>
                <a:t>Bean</a:t>
              </a:r>
              <a:endParaRPr lang="en-US" altLang="zh-CN" sz="1200" dirty="0">
                <a:solidFill>
                  <a:schemeClr val="bg1"/>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grpSp>
      <p:sp>
        <p:nvSpPr>
          <p:cNvPr id="31" name="文本框 30"/>
          <p:cNvSpPr txBox="1"/>
          <p:nvPr/>
        </p:nvSpPr>
        <p:spPr>
          <a:xfrm>
            <a:off x="436245" y="2671445"/>
            <a:ext cx="1325880" cy="922020"/>
          </a:xfrm>
          <a:prstGeom prst="rect">
            <a:avLst/>
          </a:prstGeom>
          <a:noFill/>
        </p:spPr>
        <p:txBody>
          <a:bodyPr wrap="square" rtlCol="0">
            <a:spAutoFit/>
          </a:bodyPr>
          <a:p>
            <a:r>
              <a:rPr lang="zh-CN" altLang="en-US"/>
              <a:t>完成</a:t>
            </a:r>
            <a:r>
              <a:rPr lang="en-US" altLang="zh-CN"/>
              <a:t>IOC</a:t>
            </a:r>
            <a:r>
              <a:rPr lang="zh-CN" altLang="en-US"/>
              <a:t>容器初始化的操作</a:t>
            </a:r>
            <a:endParaRPr lang="zh-CN" altLang="en-US"/>
          </a:p>
        </p:txBody>
      </p:sp>
      <p:sp>
        <p:nvSpPr>
          <p:cNvPr id="32" name="文本框 31"/>
          <p:cNvSpPr txBox="1"/>
          <p:nvPr/>
        </p:nvSpPr>
        <p:spPr>
          <a:xfrm>
            <a:off x="2182495" y="2671445"/>
            <a:ext cx="1214755" cy="1753235"/>
          </a:xfrm>
          <a:prstGeom prst="rect">
            <a:avLst/>
          </a:prstGeom>
          <a:noFill/>
        </p:spPr>
        <p:txBody>
          <a:bodyPr wrap="square" rtlCol="0">
            <a:spAutoFit/>
          </a:bodyPr>
          <a:p>
            <a:r>
              <a:rPr lang="zh-CN" altLang="en-US"/>
              <a:t>初步构造</a:t>
            </a:r>
            <a:r>
              <a:rPr lang="en-US" altLang="zh-CN"/>
              <a:t>Bean</a:t>
            </a:r>
            <a:r>
              <a:rPr lang="zh-CN" altLang="en-US"/>
              <a:t>的实例，但实例中的属性还没有赋值</a:t>
            </a:r>
            <a:endParaRPr lang="zh-CN" altLang="en-US"/>
          </a:p>
        </p:txBody>
      </p:sp>
      <p:sp>
        <p:nvSpPr>
          <p:cNvPr id="33" name="文本框 32"/>
          <p:cNvSpPr txBox="1"/>
          <p:nvPr/>
        </p:nvSpPr>
        <p:spPr>
          <a:xfrm>
            <a:off x="3972560" y="2671445"/>
            <a:ext cx="1214755" cy="1198880"/>
          </a:xfrm>
          <a:prstGeom prst="rect">
            <a:avLst/>
          </a:prstGeom>
          <a:noFill/>
        </p:spPr>
        <p:txBody>
          <a:bodyPr wrap="square" rtlCol="0">
            <a:spAutoFit/>
          </a:bodyPr>
          <a:p>
            <a:r>
              <a:rPr lang="zh-CN" altLang="en-US"/>
              <a:t>将实例中的一些成员变量赋值</a:t>
            </a:r>
            <a:endParaRPr lang="zh-CN" altLang="en-US"/>
          </a:p>
        </p:txBody>
      </p:sp>
      <p:sp>
        <p:nvSpPr>
          <p:cNvPr id="34" name="文本框 33"/>
          <p:cNvSpPr txBox="1"/>
          <p:nvPr/>
        </p:nvSpPr>
        <p:spPr>
          <a:xfrm>
            <a:off x="5679440" y="2671445"/>
            <a:ext cx="1214755" cy="922020"/>
          </a:xfrm>
          <a:prstGeom prst="rect">
            <a:avLst/>
          </a:prstGeom>
          <a:noFill/>
        </p:spPr>
        <p:txBody>
          <a:bodyPr wrap="square" rtlCol="0">
            <a:spAutoFit/>
          </a:bodyPr>
          <a:p>
            <a:r>
              <a:rPr lang="zh-CN" altLang="en-US"/>
              <a:t>生成一个完整的实例</a:t>
            </a:r>
            <a:endParaRPr lang="zh-CN" altLang="en-US"/>
          </a:p>
        </p:txBody>
      </p:sp>
      <p:sp>
        <p:nvSpPr>
          <p:cNvPr id="35" name="文本框 34"/>
          <p:cNvSpPr txBox="1"/>
          <p:nvPr/>
        </p:nvSpPr>
        <p:spPr>
          <a:xfrm>
            <a:off x="7390765" y="2671445"/>
            <a:ext cx="1214755" cy="645160"/>
          </a:xfrm>
          <a:prstGeom prst="rect">
            <a:avLst/>
          </a:prstGeom>
          <a:noFill/>
        </p:spPr>
        <p:txBody>
          <a:bodyPr wrap="square" rtlCol="0">
            <a:spAutoFit/>
          </a:bodyPr>
          <a:p>
            <a:r>
              <a:rPr lang="zh-CN" altLang="en-US"/>
              <a:t>将生成的实例返回</a:t>
            </a:r>
            <a:endParaRPr lang="zh-CN" altLang="en-US"/>
          </a:p>
        </p:txBody>
      </p:sp>
      <p:sp>
        <p:nvSpPr>
          <p:cNvPr id="36" name="文本框 35"/>
          <p:cNvSpPr txBox="1"/>
          <p:nvPr/>
        </p:nvSpPr>
        <p:spPr>
          <a:xfrm>
            <a:off x="5525135" y="3973195"/>
            <a:ext cx="3381375" cy="1198880"/>
          </a:xfrm>
          <a:prstGeom prst="rect">
            <a:avLst/>
          </a:prstGeom>
          <a:noFill/>
        </p:spPr>
        <p:txBody>
          <a:bodyPr wrap="square" rtlCol="0">
            <a:spAutoFit/>
          </a:bodyPr>
          <a:p>
            <a:r>
              <a:rPr lang="zh-CN" altLang="en-US"/>
              <a:t>不考虑复杂的情况，最后容器中存储的是键值对，键是</a:t>
            </a:r>
            <a:r>
              <a:rPr lang="en-US" altLang="zh-CN"/>
              <a:t>Bean</a:t>
            </a:r>
            <a:r>
              <a:rPr lang="zh-CN" altLang="en-US"/>
              <a:t>的</a:t>
            </a:r>
            <a:r>
              <a:rPr lang="en-US" altLang="zh-CN"/>
              <a:t>id</a:t>
            </a:r>
            <a:r>
              <a:rPr lang="zh-CN" altLang="en-US"/>
              <a:t>，值是</a:t>
            </a:r>
            <a:r>
              <a:rPr lang="en-US" altLang="zh-CN"/>
              <a:t>id</a:t>
            </a:r>
            <a:r>
              <a:rPr lang="zh-CN" altLang="en-US"/>
              <a:t>对应的构造完成的实例，形</a:t>
            </a:r>
            <a:r>
              <a:rPr lang="zh-CN" altLang="en-US"/>
              <a:t>如</a:t>
            </a:r>
            <a:r>
              <a:rPr lang="en-US" altLang="zh-CN"/>
              <a:t>Map&lt;String,Object&gt;</a:t>
            </a:r>
            <a:endParaRPr lang="en-US" altLang="zh-CN"/>
          </a:p>
        </p:txBody>
      </p:sp>
    </p:spTree>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1582420" y="-59690"/>
            <a:ext cx="5979160" cy="5264150"/>
          </a:xfrm>
          <a:prstGeom prst="rect">
            <a:avLst/>
          </a:prstGeom>
        </p:spPr>
      </p:pic>
      <p:sp>
        <p:nvSpPr>
          <p:cNvPr id="6" name="文本框 5"/>
          <p:cNvSpPr txBox="1"/>
          <p:nvPr/>
        </p:nvSpPr>
        <p:spPr>
          <a:xfrm>
            <a:off x="3921125" y="-11430"/>
            <a:ext cx="2143125" cy="460375"/>
          </a:xfrm>
          <a:prstGeom prst="rect">
            <a:avLst/>
          </a:prstGeom>
          <a:noFill/>
        </p:spPr>
        <p:txBody>
          <a:bodyPr wrap="square" rtlCol="0">
            <a:spAutoFit/>
          </a:bodyPr>
          <a:p>
            <a:r>
              <a:rPr lang="zh-CN" altLang="en-US" sz="1200">
                <a:solidFill>
                  <a:srgbClr val="FF0000"/>
                </a:solidFill>
              </a:rPr>
              <a:t>准备工作，记录下容器的启动时间、标记“已启动”状态</a:t>
            </a:r>
            <a:endParaRPr lang="zh-CN" altLang="en-US" sz="1200">
              <a:solidFill>
                <a:srgbClr val="FF0000"/>
              </a:solidFill>
            </a:endParaRPr>
          </a:p>
        </p:txBody>
      </p:sp>
      <p:sp>
        <p:nvSpPr>
          <p:cNvPr id="25" name="文本框 24"/>
          <p:cNvSpPr txBox="1"/>
          <p:nvPr/>
        </p:nvSpPr>
        <p:spPr>
          <a:xfrm>
            <a:off x="-15875" y="1108075"/>
            <a:ext cx="1952625" cy="521970"/>
          </a:xfrm>
          <a:prstGeom prst="rect">
            <a:avLst/>
          </a:prstGeom>
          <a:noFill/>
        </p:spPr>
        <p:txBody>
          <a:bodyPr wrap="square" rtlCol="0">
            <a:spAutoFit/>
          </a:bodyPr>
          <a:p>
            <a:r>
              <a:rPr lang="zh-CN" altLang="en-US" sz="1400">
                <a:solidFill>
                  <a:srgbClr val="FF0000"/>
                </a:solidFill>
              </a:rPr>
              <a:t>设置 BeanFactory 的类加载器</a:t>
            </a:r>
            <a:endParaRPr lang="zh-CN" altLang="en-US" sz="1400">
              <a:solidFill>
                <a:srgbClr val="FF0000"/>
              </a:solidFill>
            </a:endParaRPr>
          </a:p>
        </p:txBody>
      </p:sp>
      <p:sp>
        <p:nvSpPr>
          <p:cNvPr id="26" name="文本框 25"/>
          <p:cNvSpPr txBox="1"/>
          <p:nvPr/>
        </p:nvSpPr>
        <p:spPr>
          <a:xfrm>
            <a:off x="99060" y="1797685"/>
            <a:ext cx="1722755" cy="953135"/>
          </a:xfrm>
          <a:prstGeom prst="rect">
            <a:avLst/>
          </a:prstGeom>
          <a:noFill/>
        </p:spPr>
        <p:txBody>
          <a:bodyPr wrap="square" rtlCol="0">
            <a:spAutoFit/>
          </a:bodyPr>
          <a:p>
            <a:r>
              <a:rPr lang="zh-CN" altLang="en-US" sz="1400">
                <a:solidFill>
                  <a:srgbClr val="FF0000"/>
                </a:solidFill>
              </a:rPr>
              <a:t>到这里的时候，所有的 Bean 都加载、注册完成了，但是都还没有实例</a:t>
            </a:r>
            <a:r>
              <a:rPr lang="zh-CN" altLang="en-US" sz="1400">
                <a:solidFill>
                  <a:srgbClr val="FF0000"/>
                </a:solidFill>
              </a:rPr>
              <a:t>化</a:t>
            </a:r>
            <a:endParaRPr lang="zh-CN" altLang="en-US" sz="1400">
              <a:solidFill>
                <a:srgbClr val="FF0000"/>
              </a:solidFill>
            </a:endParaRPr>
          </a:p>
        </p:txBody>
      </p:sp>
      <p:sp>
        <p:nvSpPr>
          <p:cNvPr id="27" name="文本框 26"/>
          <p:cNvSpPr txBox="1"/>
          <p:nvPr/>
        </p:nvSpPr>
        <p:spPr>
          <a:xfrm>
            <a:off x="7087870" y="99060"/>
            <a:ext cx="2150110" cy="1599565"/>
          </a:xfrm>
          <a:prstGeom prst="rect">
            <a:avLst/>
          </a:prstGeom>
          <a:noFill/>
        </p:spPr>
        <p:txBody>
          <a:bodyPr wrap="square" rtlCol="0">
            <a:spAutoFit/>
          </a:bodyPr>
          <a:p>
            <a:r>
              <a:rPr lang="zh-CN" altLang="en-US" sz="1400">
                <a:solidFill>
                  <a:srgbClr val="FF0000"/>
                </a:solidFill>
              </a:rPr>
              <a:t>注册所有的</a:t>
            </a:r>
            <a:r>
              <a:rPr lang="en-US" altLang="zh-CN" sz="1400">
                <a:solidFill>
                  <a:srgbClr val="FF0000"/>
                </a:solidFill>
              </a:rPr>
              <a:t>BeanDefinition</a:t>
            </a:r>
            <a:r>
              <a:rPr lang="zh-CN" altLang="en-US" sz="1400">
                <a:solidFill>
                  <a:srgbClr val="FF0000"/>
                </a:solidFill>
              </a:rPr>
              <a:t>（</a:t>
            </a:r>
            <a:r>
              <a:rPr lang="en-US" altLang="zh-CN" sz="1400">
                <a:solidFill>
                  <a:srgbClr val="FF0000"/>
                </a:solidFill>
              </a:rPr>
              <a:t>BeanDefinition</a:t>
            </a:r>
            <a:r>
              <a:rPr lang="zh-CN" altLang="en-US" sz="1400">
                <a:solidFill>
                  <a:srgbClr val="FF0000"/>
                </a:solidFill>
              </a:rPr>
              <a:t>相当于是一个存储类名、scope、属性、构造函数参数列表等信息的对象，后面构造</a:t>
            </a:r>
            <a:r>
              <a:rPr lang="en-US" altLang="zh-CN" sz="1400">
                <a:solidFill>
                  <a:srgbClr val="FF0000"/>
                </a:solidFill>
              </a:rPr>
              <a:t>Bean</a:t>
            </a:r>
            <a:r>
              <a:rPr lang="zh-CN" altLang="en-US" sz="1400">
                <a:solidFill>
                  <a:srgbClr val="FF0000"/>
                </a:solidFill>
              </a:rPr>
              <a:t>将依照</a:t>
            </a:r>
            <a:r>
              <a:rPr lang="en-US" altLang="zh-CN" sz="1400">
                <a:solidFill>
                  <a:srgbClr val="FF0000"/>
                </a:solidFill>
              </a:rPr>
              <a:t>BeanDefinition</a:t>
            </a:r>
            <a:r>
              <a:rPr lang="zh-CN" altLang="en-US" sz="1400">
                <a:solidFill>
                  <a:srgbClr val="FF0000"/>
                </a:solidFill>
              </a:rPr>
              <a:t>进行</a:t>
            </a:r>
            <a:endParaRPr lang="zh-CN" altLang="en-US" sz="1400">
              <a:solidFill>
                <a:srgbClr val="FF0000"/>
              </a:solidFill>
            </a:endParaRPr>
          </a:p>
        </p:txBody>
      </p:sp>
    </p:spTree>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第一PPT，www.1ppt.com">
  <a:themeElements>
    <a:clrScheme name="自定义 1265">
      <a:dk1>
        <a:sysClr val="windowText" lastClr="000000"/>
      </a:dk1>
      <a:lt1>
        <a:sysClr val="window" lastClr="FFFFFF"/>
      </a:lt1>
      <a:dk2>
        <a:srgbClr val="44546A"/>
      </a:dk2>
      <a:lt2>
        <a:srgbClr val="E7E6E6"/>
      </a:lt2>
      <a:accent1>
        <a:srgbClr val="216B68"/>
      </a:accent1>
      <a:accent2>
        <a:srgbClr val="1B9334"/>
      </a:accent2>
      <a:accent3>
        <a:srgbClr val="216B68"/>
      </a:accent3>
      <a:accent4>
        <a:srgbClr val="1B9334"/>
      </a:accent4>
      <a:accent5>
        <a:srgbClr val="216B68"/>
      </a:accent5>
      <a:accent6>
        <a:srgbClr val="1B9334"/>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2706</Words>
  <Application>WPS 演示</Application>
  <PresentationFormat>自定义</PresentationFormat>
  <Paragraphs>318</Paragraphs>
  <Slides>27</Slides>
  <Notes>19</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27</vt:i4>
      </vt:variant>
    </vt:vector>
  </HeadingPairs>
  <TitlesOfParts>
    <vt:vector size="45" baseType="lpstr">
      <vt:lpstr>Arial</vt:lpstr>
      <vt:lpstr>宋体</vt:lpstr>
      <vt:lpstr>Wingdings</vt:lpstr>
      <vt:lpstr>微软雅黑</vt:lpstr>
      <vt:lpstr>Agency FB</vt:lpstr>
      <vt:lpstr>DFGothic-EB</vt:lpstr>
      <vt:lpstr>方正兰亭黑_GBK</vt:lpstr>
      <vt:lpstr>Calibri</vt:lpstr>
      <vt:lpstr>Arial Unicode MS</vt:lpstr>
      <vt:lpstr>等线 Light</vt:lpstr>
      <vt:lpstr>Calibri Light</vt:lpstr>
      <vt:lpstr>等线</vt:lpstr>
      <vt:lpstr>Times New Roman</vt:lpstr>
      <vt:lpstr>Calibri</vt:lpstr>
      <vt:lpstr>Helvetica Light</vt:lpstr>
      <vt:lpstr>Kozuka Mincho Pro R</vt:lpstr>
      <vt:lpstr>黑体</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简约水彩</dc:title>
  <dc:creator>第一PPT</dc:creator>
  <cp:keywords>www.1ppt.com</cp:keywords>
  <dc:description>www.1ppt.com</dc:description>
  <cp:lastModifiedBy>守一生心動</cp:lastModifiedBy>
  <cp:revision>288</cp:revision>
  <dcterms:created xsi:type="dcterms:W3CDTF">2017-06-22T12:48:00Z</dcterms:created>
  <dcterms:modified xsi:type="dcterms:W3CDTF">2019-02-27T06:01:12Z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2052-11.1.0.8412</vt:lpwstr>
  </property>
</Properties>
</file>