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9" r:id="rId2"/>
    <p:sldId id="1193" r:id="rId3"/>
    <p:sldId id="1388" r:id="rId4"/>
    <p:sldId id="1379" r:id="rId5"/>
    <p:sldId id="1390" r:id="rId6"/>
    <p:sldId id="1350" r:id="rId7"/>
    <p:sldId id="1396" r:id="rId8"/>
    <p:sldId id="1397" r:id="rId9"/>
    <p:sldId id="1398" r:id="rId10"/>
    <p:sldId id="1370" r:id="rId11"/>
    <p:sldId id="1399" r:id="rId12"/>
    <p:sldId id="1400" r:id="rId13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0">
          <p15:clr>
            <a:srgbClr val="A4A3A4"/>
          </p15:clr>
        </p15:guide>
        <p15:guide id="2" pos="36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xf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0F0F0"/>
    <a:srgbClr val="9D1D22"/>
    <a:srgbClr val="C61818"/>
    <a:srgbClr val="DB6F6F"/>
    <a:srgbClr val="E6E6E6"/>
    <a:srgbClr val="6A6A6A"/>
    <a:srgbClr val="B3C8E1"/>
    <a:srgbClr val="809CC2"/>
    <a:srgbClr val="839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5" autoAdjust="0"/>
    <p:restoredTop sz="95519" autoAdjust="0"/>
  </p:normalViewPr>
  <p:slideViewPr>
    <p:cSldViewPr snapToGrid="0" snapToObjects="1" showGuides="1">
      <p:cViewPr varScale="1">
        <p:scale>
          <a:sx n="118" d="100"/>
          <a:sy n="118" d="100"/>
        </p:scale>
        <p:origin x="509" y="101"/>
      </p:cViewPr>
      <p:guideLst>
        <p:guide orient="horz" pos="2070"/>
        <p:guide pos="36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8F500-3ECF-441C-98A1-2C07793E5CDC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A8D43-DC74-4C90-A497-0FAFBE7BF7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A8D43-DC74-4C90-A497-0FAFBE7BF74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A8D43-DC74-4C90-A497-0FAFBE7BF74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A8D43-DC74-4C90-A497-0FAFBE7BF74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A8D43-DC74-4C90-A497-0FAFBE7BF74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A8D43-DC74-4C90-A497-0FAFBE7BF74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A8D43-DC74-4C90-A497-0FAFBE7BF74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A8D43-DC74-4C90-A497-0FAFBE7BF74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A8D43-DC74-4C90-A497-0FAFBE7BF74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A8D43-DC74-4C90-A497-0FAFBE7BF74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A8D43-DC74-4C90-A497-0FAFBE7BF74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A8D43-DC74-4C90-A497-0FAFBE7BF74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A8D43-DC74-4C90-A497-0FAFBE7BF74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15"/>
          <p:cNvSpPr/>
          <p:nvPr/>
        </p:nvSpPr>
        <p:spPr>
          <a:xfrm>
            <a:off x="-153670" y="-602297"/>
            <a:ext cx="12499341" cy="8062594"/>
          </a:xfrm>
          <a:prstGeom prst="rect">
            <a:avLst/>
          </a:prstGeom>
          <a:solidFill>
            <a:srgbClr val="FFFFFF">
              <a:alpha val="62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800"/>
          </a:p>
        </p:txBody>
      </p:sp>
      <p:sp>
        <p:nvSpPr>
          <p:cNvPr id="34" name="页脚占位符 4"/>
          <p:cNvSpPr txBox="1"/>
          <p:nvPr/>
        </p:nvSpPr>
        <p:spPr>
          <a:xfrm>
            <a:off x="4084320" y="6401753"/>
            <a:ext cx="4023360" cy="274320"/>
          </a:xfrm>
          <a:prstGeom prst="rect">
            <a:avLst/>
          </a:prstGeom>
          <a:ln w="12700">
            <a:miter lim="400000"/>
          </a:ln>
        </p:spPr>
        <p:txBody>
          <a:bodyPr tIns="45719" bIns="45719" anchor="ctr">
            <a:spAutoFit/>
          </a:bodyPr>
          <a:lstStyle>
            <a:lvl1pPr algn="ctr" defTabSz="18288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888888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rPr sz="1200">
                <a:latin typeface="Bodoni MT Black" panose="02070A03080606020203" charset="0"/>
                <a:ea typeface="Bodoni MT Black" panose="02070A03080606020203" charset="0"/>
                <a:cs typeface="Bodoni MT Black" panose="02070A03080606020203" charset="0"/>
                <a:sym typeface="Bodoni MT Black" panose="02070A03080606020203" charset="0"/>
              </a:rPr>
              <a:t>壹 / 张 / 书 / 桌</a:t>
            </a:r>
          </a:p>
        </p:txBody>
      </p:sp>
      <p:pic>
        <p:nvPicPr>
          <p:cNvPr id="35" name="图片 11" descr="图片 11"/>
          <p:cNvPicPr>
            <a:picLocks noChangeAspect="1"/>
          </p:cNvPicPr>
          <p:nvPr/>
        </p:nvPicPr>
        <p:blipFill>
          <a:blip r:embed="rId2">
            <a:alphaModFix amt="49649"/>
          </a:blip>
          <a:stretch>
            <a:fillRect/>
          </a:stretch>
        </p:blipFill>
        <p:spPr>
          <a:xfrm>
            <a:off x="9771380" y="4378325"/>
            <a:ext cx="2433956" cy="24339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101526" y="6417935"/>
            <a:ext cx="252274" cy="24195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7">
            <a:alphaModFix amt="87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8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329884"/>
            <a:ext cx="12192000" cy="2920365"/>
          </a:xfrm>
          <a:prstGeom prst="rect">
            <a:avLst/>
          </a:prstGeom>
          <a:solidFill>
            <a:srgbClr val="9D1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1821509" y="1993480"/>
            <a:ext cx="8226659" cy="2138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fontAlgn="auto">
              <a:lnSpc>
                <a:spcPts val="5320"/>
              </a:lnSpc>
            </a:pPr>
            <a:r>
              <a:rPr kumimoji="1"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基于超声波测距的区域物体定位项目阶段性汇报</a:t>
            </a:r>
            <a:endParaRPr kumimoji="1"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r" fontAlgn="auto">
              <a:lnSpc>
                <a:spcPts val="532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——</a:t>
            </a: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张泺麟</a:t>
            </a:r>
            <a:endParaRPr kumimoji="1" 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1450" y="259397"/>
            <a:ext cx="498475" cy="583565"/>
          </a:xfrm>
          <a:prstGeom prst="rect">
            <a:avLst/>
          </a:prstGeom>
          <a:solidFill>
            <a:srgbClr val="9D1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70" y="662011"/>
            <a:ext cx="10073005" cy="1845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2400" dirty="0"/>
          </a:p>
          <a:p>
            <a:r>
              <a:rPr lang="zh-CN" altLang="en-US" sz="2400" b="1" dirty="0"/>
              <a:t>目前已经完成超声波测距部分的第一阶段：静态-点探测</a:t>
            </a:r>
            <a:endParaRPr lang="en-US" altLang="zh-CN" sz="2400" b="1" dirty="0"/>
          </a:p>
          <a:p>
            <a:r>
              <a:rPr lang="zh-CN" altLang="en-US" sz="2400" b="1" dirty="0"/>
              <a:t>以及小车运动部分的第一阶段：基础</a:t>
            </a:r>
            <a:r>
              <a:rPr lang="en-US" altLang="zh-CN" sz="2400" b="1" dirty="0"/>
              <a:t>PID</a:t>
            </a:r>
            <a:r>
              <a:rPr lang="zh-CN" altLang="en-US" sz="2400" b="1" dirty="0"/>
              <a:t>控制</a:t>
            </a:r>
            <a:endParaRPr lang="zh-CN" altLang="en-US" sz="2400" dirty="0"/>
          </a:p>
          <a:p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88035" y="25908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sz="2800" b="1" dirty="0">
                <a:solidFill>
                  <a:srgbClr val="9D1D2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进展与未来计划</a:t>
            </a:r>
          </a:p>
        </p:txBody>
      </p:sp>
      <p:pic>
        <p:nvPicPr>
          <p:cNvPr id="10" name="图片 9" descr="upload_post_object_v2_37690165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70" y="2096006"/>
            <a:ext cx="5507312" cy="366978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58659" y="2597784"/>
            <a:ext cx="5833377" cy="347553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2800">
                <a:solidFill>
                  <a:schemeClr val="tx1"/>
                </a:solidFill>
              </a:rPr>
              <a:t>使用</a:t>
            </a:r>
            <a:r>
              <a:rPr lang="en-US" altLang="zh-CN" sz="2800">
                <a:solidFill>
                  <a:schemeClr val="tx1"/>
                </a:solidFill>
              </a:rPr>
              <a:t>pygame</a:t>
            </a:r>
            <a:r>
              <a:rPr lang="zh-CN" altLang="en-US" sz="2800">
                <a:solidFill>
                  <a:schemeClr val="tx1"/>
                </a:solidFill>
              </a:rPr>
              <a:t>开发的超声波雷达检测器，可以实现在图中标出检测到的物体轮廓点，并将属于同一片物体的轮廓点链接起来；将鼠标移到点上会显示该点的位置信息。</a:t>
            </a:r>
            <a:endParaRPr lang="zh-CN" altLang="en-US" sz="280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1450" y="259397"/>
            <a:ext cx="498475" cy="583565"/>
          </a:xfrm>
          <a:prstGeom prst="rect">
            <a:avLst/>
          </a:prstGeom>
          <a:solidFill>
            <a:srgbClr val="9D1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88035" y="25908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sz="2800" b="1" dirty="0">
                <a:solidFill>
                  <a:srgbClr val="9D1D2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进展与未来计划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61443" y="5241198"/>
            <a:ext cx="11403954" cy="121456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2800">
                <a:solidFill>
                  <a:schemeClr val="tx1"/>
                </a:solidFill>
              </a:rPr>
              <a:t>使用编码器电机搭建的四驱车，以</a:t>
            </a:r>
            <a:r>
              <a:rPr lang="en-US" altLang="zh-CN" sz="2800">
                <a:solidFill>
                  <a:schemeClr val="tx1"/>
                </a:solidFill>
              </a:rPr>
              <a:t>arduino mega</a:t>
            </a:r>
            <a:r>
              <a:rPr lang="zh-CN" altLang="en-US" sz="2800">
                <a:solidFill>
                  <a:schemeClr val="tx1"/>
                </a:solidFill>
              </a:rPr>
              <a:t>单片机为平台进行运动控制，完成了电机控制的基本框架代码。目前正在进行</a:t>
            </a:r>
            <a:r>
              <a:rPr lang="en-US" altLang="zh-CN" sz="2800">
                <a:solidFill>
                  <a:schemeClr val="tx1"/>
                </a:solidFill>
              </a:rPr>
              <a:t>PID</a:t>
            </a:r>
            <a:r>
              <a:rPr lang="zh-CN" altLang="en-US" sz="2800">
                <a:solidFill>
                  <a:schemeClr val="tx1"/>
                </a:solidFill>
              </a:rPr>
              <a:t>调参工作。</a:t>
            </a:r>
          </a:p>
        </p:txBody>
      </p:sp>
      <p:pic>
        <p:nvPicPr>
          <p:cNvPr id="5" name="图片 4" descr="upload_post_object_v2_40789746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43" y="1211335"/>
            <a:ext cx="4003885" cy="3668108"/>
          </a:xfrm>
          <a:prstGeom prst="rect">
            <a:avLst/>
          </a:prstGeom>
        </p:spPr>
      </p:pic>
      <p:pic>
        <p:nvPicPr>
          <p:cNvPr id="6" name="图片 5" descr="upload_post_object_v2_16739448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594" y="1384655"/>
            <a:ext cx="7517506" cy="332155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1450" y="259397"/>
            <a:ext cx="498475" cy="583565"/>
          </a:xfrm>
          <a:prstGeom prst="rect">
            <a:avLst/>
          </a:prstGeom>
          <a:solidFill>
            <a:srgbClr val="9D1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88035" y="25908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sz="2800" b="1" dirty="0">
                <a:solidFill>
                  <a:srgbClr val="9D1D2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进展与未来计划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66302" y="2152464"/>
            <a:ext cx="11259252" cy="29871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2800">
                <a:solidFill>
                  <a:schemeClr val="tx1"/>
                </a:solidFill>
              </a:rPr>
              <a:t>	下一阶段将重点对四驱车运动控制和区域巡线（自主避障）进行开发，在实现小车能精准执行运动命令并进行反馈后，继续编写动态绘图相关代码。</a:t>
            </a:r>
          </a:p>
          <a:p>
            <a:r>
              <a:rPr lang="zh-CN" altLang="en-US" sz="2800">
                <a:solidFill>
                  <a:schemeClr val="tx1"/>
                </a:solidFill>
              </a:rPr>
              <a:t>	上述工作完成后，开发远程通信部分，并进行最终整体功能验证。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918210"/>
            <a:ext cx="498475" cy="583565"/>
          </a:xfrm>
          <a:prstGeom prst="rect">
            <a:avLst/>
          </a:prstGeom>
          <a:solidFill>
            <a:srgbClr val="9D1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8475" y="949325"/>
            <a:ext cx="8976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145" fontAlgn="auto">
              <a:lnSpc>
                <a:spcPct val="100000"/>
              </a:lnSpc>
              <a:spcAft>
                <a:spcPts val="600"/>
              </a:spcAft>
            </a:pPr>
            <a:r>
              <a:rPr lang="zh-CN" altLang="en-US" sz="2800" b="1" dirty="0">
                <a:solidFill>
                  <a:srgbClr val="9D1D22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zh-CN" sz="2800" b="1" dirty="0">
              <a:solidFill>
                <a:srgbClr val="9D1D2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01994" y="1471256"/>
            <a:ext cx="3787867" cy="42600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lnSpc>
                <a:spcPct val="200000"/>
              </a:lnSpc>
              <a:buClrTx/>
              <a:buSzTx/>
              <a:buFont typeface="Arial" panose="020B0604020202020204" pitchFamily="34" charset="0"/>
              <a:buNone/>
            </a:pPr>
            <a:r>
              <a:rPr kumimoji="1" sz="2800" b="1" dirty="0">
                <a:solidFill>
                  <a:srgbClr val="9D1D2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一</a:t>
            </a:r>
            <a:r>
              <a:rPr kumimoji="1" lang="zh-CN" sz="2800" b="1" dirty="0">
                <a:solidFill>
                  <a:srgbClr val="9D1D2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、</a:t>
            </a:r>
            <a:r>
              <a:rPr kumimoji="1" lang="zh-CN" altLang="en-US" sz="2800" b="1" dirty="0">
                <a:solidFill>
                  <a:srgbClr val="9D1D2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研究背景</a:t>
            </a:r>
            <a:endParaRPr kumimoji="1" lang="en-US" altLang="zh-CN" sz="2800" b="1" dirty="0">
              <a:solidFill>
                <a:srgbClr val="9D1D22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Arial" panose="020B0604020202020204" pitchFamily="34" charset="0"/>
            </a:endParaRPr>
          </a:p>
          <a:p>
            <a:pPr indent="0" algn="l">
              <a:lnSpc>
                <a:spcPct val="200000"/>
              </a:lnSpc>
              <a:buClrTx/>
              <a:buSzTx/>
              <a:buFont typeface="Arial" panose="020B0604020202020204" pitchFamily="34" charset="0"/>
              <a:buNone/>
            </a:pPr>
            <a:r>
              <a:rPr kumimoji="1" lang="zh-CN" altLang="en-US" sz="2800" b="1" dirty="0">
                <a:solidFill>
                  <a:srgbClr val="9D1D2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二、项目需求</a:t>
            </a:r>
            <a:endParaRPr kumimoji="1" lang="en-US" altLang="zh-CN" sz="2800" b="1" dirty="0">
              <a:solidFill>
                <a:srgbClr val="9D1D22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Arial" panose="020B0604020202020204" pitchFamily="34" charset="0"/>
            </a:endParaRPr>
          </a:p>
          <a:p>
            <a:pPr indent="0" algn="l">
              <a:lnSpc>
                <a:spcPct val="200000"/>
              </a:lnSpc>
              <a:buClrTx/>
              <a:buSzTx/>
              <a:buFont typeface="Arial" panose="020B0604020202020204" pitchFamily="34" charset="0"/>
              <a:buNone/>
            </a:pPr>
            <a:r>
              <a:rPr kumimoji="1" lang="zh-CN" altLang="en-US" sz="2800" b="1" dirty="0">
                <a:solidFill>
                  <a:srgbClr val="9D1D2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三、研究方案</a:t>
            </a:r>
            <a:endParaRPr kumimoji="1" lang="en-US" altLang="zh-CN" sz="2800" b="1" dirty="0">
              <a:solidFill>
                <a:srgbClr val="9D1D22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Arial" panose="020B0604020202020204" pitchFamily="34" charset="0"/>
            </a:endParaRPr>
          </a:p>
          <a:p>
            <a:pPr indent="0" algn="l">
              <a:lnSpc>
                <a:spcPct val="200000"/>
              </a:lnSpc>
              <a:buClrTx/>
              <a:buSzTx/>
              <a:buFont typeface="Arial" panose="020B0604020202020204" pitchFamily="34" charset="0"/>
              <a:buNone/>
            </a:pPr>
            <a:r>
              <a:rPr kumimoji="1" lang="zh-CN" altLang="en-US" sz="2800" b="1" dirty="0">
                <a:solidFill>
                  <a:srgbClr val="9D1D2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四、技术路线</a:t>
            </a:r>
            <a:endParaRPr kumimoji="1" lang="en-US" altLang="zh-CN" sz="2800" b="1" dirty="0">
              <a:solidFill>
                <a:srgbClr val="9D1D22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Arial" panose="020B0604020202020204" pitchFamily="34" charset="0"/>
            </a:endParaRPr>
          </a:p>
          <a:p>
            <a:pPr indent="0" algn="l">
              <a:lnSpc>
                <a:spcPct val="200000"/>
              </a:lnSpc>
              <a:buClrTx/>
              <a:buSzTx/>
              <a:buFont typeface="Arial" panose="020B0604020202020204" pitchFamily="34" charset="0"/>
              <a:buNone/>
            </a:pPr>
            <a:r>
              <a:rPr kumimoji="1" lang="zh-CN" altLang="en-US" sz="2800" b="1" dirty="0">
                <a:solidFill>
                  <a:srgbClr val="9D1D2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五、进展与未来计划</a:t>
            </a:r>
            <a:endParaRPr kumimoji="1" lang="en-US" altLang="zh-CN" sz="2800" b="1" dirty="0">
              <a:solidFill>
                <a:srgbClr val="9D1D22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1450" y="56197"/>
            <a:ext cx="498475" cy="583565"/>
          </a:xfrm>
          <a:prstGeom prst="rect">
            <a:avLst/>
          </a:prstGeom>
          <a:solidFill>
            <a:srgbClr val="9D1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88035" y="1174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sz="2800" b="1" dirty="0">
                <a:solidFill>
                  <a:srgbClr val="9D1D2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研究背景</a:t>
            </a:r>
          </a:p>
        </p:txBody>
      </p:sp>
      <p:sp>
        <p:nvSpPr>
          <p:cNvPr id="8" name="文本框 5"/>
          <p:cNvSpPr txBox="1"/>
          <p:nvPr>
            <p:custDataLst>
              <p:tags r:id="rId2"/>
            </p:custDataLst>
          </p:nvPr>
        </p:nvSpPr>
        <p:spPr>
          <a:xfrm>
            <a:off x="547136" y="1388745"/>
            <a:ext cx="11341334" cy="45402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800" dirty="0"/>
              <a:t>	</a:t>
            </a:r>
            <a:r>
              <a:rPr lang="en-US" altLang="zh-CN" sz="2400" dirty="0"/>
              <a:t>超声波测距技术已经广泛应用在交通运输、工业生产等领域，相比激光、红外测距技术，超声波测距具有结构简单、成本低、抗干扰等优势。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/>
              <a:t>	本项目实验设备主要组成为超声波测距模块、舵机模块和单片机，并将元器件搭载在小车上，通过让测距模块在不同位置测距绘制出雷达图，达到扩大超声波测量范围的目的，并获得通过计算获得物体间的相对坐标的能力，获取区域内障碍物位置，可将此技术应用在小区域路径规划、扫地机器人环境建模等小场景中。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1450" y="56197"/>
            <a:ext cx="498475" cy="583565"/>
          </a:xfrm>
          <a:prstGeom prst="rect">
            <a:avLst/>
          </a:prstGeom>
          <a:solidFill>
            <a:srgbClr val="9D1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88035" y="1174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sz="2800" b="1" dirty="0">
                <a:solidFill>
                  <a:srgbClr val="9D1D2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项目需求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5233" y="1204919"/>
            <a:ext cx="11833402" cy="53707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主要目的</a:t>
            </a:r>
          </a:p>
          <a:p>
            <a:r>
              <a:rPr lang="zh-CN" altLang="en-US" sz="2400" dirty="0"/>
              <a:t>1、完成对测距技术的实践验证，减小传感器实际测量的误差。</a:t>
            </a:r>
          </a:p>
          <a:p>
            <a:r>
              <a:rPr lang="zh-CN" altLang="en-US" sz="2400" dirty="0"/>
              <a:t>2、尝试解决单点超声波测距覆盖范围有限的问题。</a:t>
            </a:r>
          </a:p>
          <a:p>
            <a:r>
              <a:rPr lang="zh-CN" altLang="en-US" sz="2400" dirty="0"/>
              <a:t>3、建立低成本、简单结构的二维物体定位系统，为实际应用提供技术支持。</a:t>
            </a:r>
          </a:p>
          <a:p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核心问题</a:t>
            </a:r>
          </a:p>
          <a:p>
            <a:r>
              <a:rPr lang="zh-CN" altLang="en-US" sz="2400" dirty="0"/>
              <a:t>1、如何利用超声波测距获得的数据以及舵机转动角数据画出雷达图，并获取此时物体与小车的距离和方位角。</a:t>
            </a:r>
          </a:p>
          <a:p>
            <a:r>
              <a:rPr lang="zh-CN" altLang="en-US" sz="2400" dirty="0"/>
              <a:t>2、如何将测距算法在单片机中实现。</a:t>
            </a:r>
          </a:p>
          <a:p>
            <a:r>
              <a:rPr lang="zh-CN" altLang="en-US" sz="2400" dirty="0"/>
              <a:t>3、如何精准地控制小车运动并得到小车移动后的位移，从而将物体与小车的相对坐标转换成物体在空间的绝对坐标。</a:t>
            </a:r>
          </a:p>
          <a:p>
            <a:r>
              <a:rPr lang="zh-CN" altLang="en-US" sz="2400" dirty="0"/>
              <a:t>4、如何实现远程通信，使电脑接收小车数据。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1450" y="56197"/>
            <a:ext cx="498475" cy="583565"/>
          </a:xfrm>
          <a:prstGeom prst="rect">
            <a:avLst/>
          </a:prstGeom>
          <a:solidFill>
            <a:srgbClr val="9D1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88035" y="1174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sz="2800" b="1" dirty="0">
                <a:solidFill>
                  <a:srgbClr val="9D1D2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研究方案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7102" y="4533035"/>
            <a:ext cx="11202910" cy="18625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主要思路：对每一部分建立实验测试系统，完成技术方案验证，并通过实践采集数据并计算，与理论值对比的方法，择出最优位移确定和物体定位方案，最终将四大功能融合起来。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48645" y="887510"/>
            <a:ext cx="6734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tx1"/>
                </a:solidFill>
              </a:rPr>
              <a:t>将项目功能实现分为四大部分</a:t>
            </a:r>
            <a:endParaRPr sz="3200"/>
          </a:p>
        </p:txBody>
      </p:sp>
      <p:pic>
        <p:nvPicPr>
          <p:cNvPr id="6" name="图片 5" descr="upload_post_object_v2_8983000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80" y="1471075"/>
            <a:ext cx="5520383" cy="277010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1834" y="137231"/>
            <a:ext cx="498475" cy="583565"/>
          </a:xfrm>
          <a:prstGeom prst="rect">
            <a:avLst/>
          </a:prstGeom>
          <a:solidFill>
            <a:srgbClr val="9D1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600309" y="198509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sz="2800" b="1" dirty="0">
                <a:solidFill>
                  <a:srgbClr val="9D1D2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技术路线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81025" y="720725"/>
            <a:ext cx="10989945" cy="1042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b="1"/>
              <a:t>一、</a:t>
            </a:r>
            <a:r>
              <a:rPr lang="zh-CN" altLang="en-US" sz="2000" b="1">
                <a:solidFill>
                  <a:schemeClr val="tx1"/>
                </a:solidFill>
              </a:rPr>
              <a:t>超声波测距部分</a:t>
            </a:r>
            <a:endParaRPr lang="zh-CN" altLang="en-US" sz="2000" b="1"/>
          </a:p>
          <a:p>
            <a:pPr indent="457200"/>
            <a:endParaRPr lang="zh-CN" altLang="en-US"/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3665" imgH="215265" progId="Equation.KSEE3">
                  <p:embed/>
                </p:oleObj>
              </mc:Choice>
              <mc:Fallback>
                <p:oleObj r:id="rId4" imgW="113665" imgH="2152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 descr="upload_post_object_v2_9609872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83" y="1079818"/>
            <a:ext cx="11948297" cy="577814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4702" y="137231"/>
            <a:ext cx="498475" cy="583565"/>
          </a:xfrm>
          <a:prstGeom prst="rect">
            <a:avLst/>
          </a:prstGeom>
          <a:solidFill>
            <a:srgbClr val="9D1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643177" y="198509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sz="2800" b="1" dirty="0">
                <a:solidFill>
                  <a:srgbClr val="9D1D2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技术路线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81025" y="720725"/>
            <a:ext cx="10989945" cy="1042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b="1"/>
              <a:t>二、小车运动</a:t>
            </a:r>
            <a:r>
              <a:rPr lang="zh-CN" altLang="en-US" sz="2000" b="1">
                <a:solidFill>
                  <a:schemeClr val="tx1"/>
                </a:solidFill>
              </a:rPr>
              <a:t>部分</a:t>
            </a:r>
            <a:endParaRPr lang="zh-CN" altLang="en-US" sz="2000" b="1"/>
          </a:p>
          <a:p>
            <a:pPr indent="457200"/>
            <a:endParaRPr lang="zh-CN" altLang="en-US"/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3665" imgH="215265" progId="Equation.KSEE3">
                  <p:embed/>
                </p:oleObj>
              </mc:Choice>
              <mc:Fallback>
                <p:oleObj r:id="rId4" imgW="113665" imgH="2152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descr="upload_post_object_v2_28603907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70431"/>
            <a:ext cx="12201525" cy="44577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2790" y="137231"/>
            <a:ext cx="498475" cy="583565"/>
          </a:xfrm>
          <a:prstGeom prst="rect">
            <a:avLst/>
          </a:prstGeom>
          <a:solidFill>
            <a:srgbClr val="9D1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661265" y="198509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sz="2800" b="1" dirty="0">
                <a:solidFill>
                  <a:srgbClr val="9D1D2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技术路线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81025" y="720725"/>
            <a:ext cx="10989945" cy="1042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b="1"/>
              <a:t>三、区域巡线自动化</a:t>
            </a:r>
            <a:r>
              <a:rPr lang="zh-CN" altLang="en-US" sz="2000" b="1">
                <a:solidFill>
                  <a:schemeClr val="tx1"/>
                </a:solidFill>
              </a:rPr>
              <a:t>部分</a:t>
            </a:r>
            <a:endParaRPr lang="zh-CN" altLang="en-US" sz="2000" b="1"/>
          </a:p>
          <a:p>
            <a:pPr indent="457200"/>
            <a:endParaRPr lang="zh-CN" altLang="en-US"/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3665" imgH="215265" progId="Equation.KSEE3">
                  <p:embed/>
                </p:oleObj>
              </mc:Choice>
              <mc:Fallback>
                <p:oleObj r:id="rId4" imgW="113665" imgH="2152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upload_post_object_v2_9467540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095" y="2055535"/>
            <a:ext cx="11575665" cy="274707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2790" y="137231"/>
            <a:ext cx="498475" cy="583565"/>
          </a:xfrm>
          <a:prstGeom prst="rect">
            <a:avLst/>
          </a:prstGeom>
          <a:solidFill>
            <a:srgbClr val="9D1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661265" y="198509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sz="2800" b="1" dirty="0">
                <a:solidFill>
                  <a:srgbClr val="9D1D2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技术路线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81025" y="720725"/>
            <a:ext cx="10989945" cy="1042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b="1"/>
              <a:t>四、远程通信</a:t>
            </a:r>
            <a:r>
              <a:rPr lang="zh-CN" altLang="en-US" sz="2000" b="1">
                <a:solidFill>
                  <a:schemeClr val="tx1"/>
                </a:solidFill>
              </a:rPr>
              <a:t>部分</a:t>
            </a:r>
            <a:endParaRPr lang="zh-CN" altLang="en-US" sz="2000" b="1"/>
          </a:p>
          <a:p>
            <a:pPr indent="457200"/>
            <a:endParaRPr lang="zh-CN" altLang="en-US"/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3665" imgH="215265" progId="Equation.KSEE3">
                  <p:embed/>
                </p:oleObj>
              </mc:Choice>
              <mc:Fallback>
                <p:oleObj r:id="rId4" imgW="113665" imgH="2152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upload_post_object_v2_23577959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762" y="1914525"/>
            <a:ext cx="12201525" cy="30289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高端稳重商务销售部工作述职报告PPT模板"/>
  <p:tag name="KSO_WPP_MARK_KEY" val="0257ef0a-6a9c-4a1f-8ebd-18a2fd06db1f"/>
  <p:tag name="COMMONDATA" val="eyJoZGlkIjoiZTJkZjM5MTBiYjYyNGRkMjM0YmNiNDMxMzY4ZWEwYj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Normal">
      <a:majorFont>
        <a:latin typeface="Arial"/>
        <a:ea typeface="思源黑体 CN Normal"/>
        <a:cs typeface=""/>
      </a:majorFont>
      <a:minorFont>
        <a:latin typeface="Ari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502</Words>
  <Application>Microsoft Office PowerPoint</Application>
  <PresentationFormat>宽屏</PresentationFormat>
  <Paragraphs>65</Paragraphs>
  <Slides>12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楷体</vt:lpstr>
      <vt:lpstr>微软雅黑</vt:lpstr>
      <vt:lpstr>Arial</vt:lpstr>
      <vt:lpstr>Bodoni MT Black</vt:lpstr>
      <vt:lpstr>Calibri</vt:lpstr>
      <vt:lpstr>Office 主题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高端稳重商务销售部工作述职报告PPT模板</dc:title>
  <dc:creator>.</dc:creator>
  <cp:lastModifiedBy>泺麟 张</cp:lastModifiedBy>
  <cp:revision>1</cp:revision>
  <dcterms:created xsi:type="dcterms:W3CDTF">2024-03-24T11:34:22Z</dcterms:created>
  <dcterms:modified xsi:type="dcterms:W3CDTF">2024-03-24T11:39:47Z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KSOSaveFontToCloudKey">
    <vt:lpwstr>395853057_cloud</vt:lpwstr>
  </property>
  <property fmtid="{D5CDD505-2E9C-101B-9397-08002B2CF9AE}" pid="4" name="ICV">
    <vt:lpwstr>C47E098F2EDF4F42ACC8D5EBCB71EBEE_13</vt:lpwstr>
  </property>
</Properties>
</file>