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9"/>
  </p:notesMasterIdLst>
  <p:sldIdLst>
    <p:sldId id="261" r:id="rId2"/>
    <p:sldId id="320" r:id="rId3"/>
    <p:sldId id="321" r:id="rId4"/>
    <p:sldId id="322" r:id="rId5"/>
    <p:sldId id="323" r:id="rId6"/>
    <p:sldId id="260" r:id="rId7"/>
    <p:sldId id="289" r:id="rId8"/>
    <p:sldId id="279" r:id="rId9"/>
    <p:sldId id="291" r:id="rId10"/>
    <p:sldId id="290" r:id="rId11"/>
    <p:sldId id="292" r:id="rId12"/>
    <p:sldId id="294" r:id="rId13"/>
    <p:sldId id="293" r:id="rId14"/>
    <p:sldId id="296" r:id="rId15"/>
    <p:sldId id="263" r:id="rId16"/>
    <p:sldId id="297" r:id="rId17"/>
    <p:sldId id="298" r:id="rId18"/>
    <p:sldId id="299" r:id="rId19"/>
    <p:sldId id="300" r:id="rId20"/>
    <p:sldId id="302" r:id="rId21"/>
    <p:sldId id="304" r:id="rId22"/>
    <p:sldId id="305" r:id="rId23"/>
    <p:sldId id="306" r:id="rId24"/>
    <p:sldId id="307" r:id="rId25"/>
    <p:sldId id="308" r:id="rId26"/>
    <p:sldId id="303" r:id="rId27"/>
    <p:sldId id="309" r:id="rId28"/>
    <p:sldId id="278" r:id="rId29"/>
    <p:sldId id="311" r:id="rId30"/>
    <p:sldId id="313" r:id="rId31"/>
    <p:sldId id="312" r:id="rId32"/>
    <p:sldId id="314" r:id="rId33"/>
    <p:sldId id="310" r:id="rId34"/>
    <p:sldId id="315" r:id="rId35"/>
    <p:sldId id="316" r:id="rId36"/>
    <p:sldId id="318" r:id="rId37"/>
    <p:sldId id="259"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61E"/>
    <a:srgbClr val="C9151E"/>
    <a:srgbClr val="FFFFFF"/>
    <a:srgbClr val="BFE2F3"/>
    <a:srgbClr val="C31823"/>
    <a:srgbClr val="E9CBBC"/>
    <a:srgbClr val="E0A487"/>
    <a:srgbClr val="D97C5B"/>
    <a:srgbClr val="CC141E"/>
    <a:srgbClr val="D050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7" autoAdjust="0"/>
    <p:restoredTop sz="87610" autoAdjust="0"/>
  </p:normalViewPr>
  <p:slideViewPr>
    <p:cSldViewPr snapToGrid="0">
      <p:cViewPr varScale="1">
        <p:scale>
          <a:sx n="75" d="100"/>
          <a:sy n="75" d="100"/>
        </p:scale>
        <p:origin x="1805"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2019/7/6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国赛：求出结果是最重要的，剩下的都是锦上添花</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16</a:t>
            </a:fld>
            <a:endParaRPr lang="zh-CN" altLang="en-US"/>
          </a:p>
        </p:txBody>
      </p:sp>
    </p:spTree>
    <p:extLst>
      <p:ext uri="{BB962C8B-B14F-4D97-AF65-F5344CB8AC3E}">
        <p14:creationId xmlns:p14="http://schemas.microsoft.com/office/powerpoint/2010/main" val="2724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Crank Nicolson</a:t>
            </a:r>
            <a:r>
              <a:rPr lang="zh-CN" altLang="en-US" dirty="0"/>
              <a:t>方法</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24</a:t>
            </a:fld>
            <a:endParaRPr lang="zh-CN" altLang="en-US"/>
          </a:p>
        </p:txBody>
      </p:sp>
    </p:spTree>
    <p:extLst>
      <p:ext uri="{BB962C8B-B14F-4D97-AF65-F5344CB8AC3E}">
        <p14:creationId xmlns:p14="http://schemas.microsoft.com/office/powerpoint/2010/main" val="385607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比如说，</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31</a:t>
            </a:fld>
            <a:endParaRPr lang="zh-CN" altLang="en-US"/>
          </a:p>
        </p:txBody>
      </p:sp>
    </p:spTree>
    <p:extLst>
      <p:ext uri="{BB962C8B-B14F-4D97-AF65-F5344CB8AC3E}">
        <p14:creationId xmlns:p14="http://schemas.microsoft.com/office/powerpoint/2010/main" val="149106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专业性：回来看别人的论文</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33</a:t>
            </a:fld>
            <a:endParaRPr lang="zh-CN" altLang="en-US"/>
          </a:p>
        </p:txBody>
      </p:sp>
    </p:spTree>
    <p:extLst>
      <p:ext uri="{BB962C8B-B14F-4D97-AF65-F5344CB8AC3E}">
        <p14:creationId xmlns:p14="http://schemas.microsoft.com/office/powerpoint/2010/main" val="14316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最后提一下</a:t>
            </a:r>
            <a:r>
              <a:rPr lang="en-US" altLang="zh-CN" dirty="0"/>
              <a:t>A</a:t>
            </a:r>
            <a:r>
              <a:rPr lang="zh-CN" altLang="en-US" dirty="0"/>
              <a:t>题常见的套路</a:t>
            </a:r>
            <a:endParaRPr lang="en-US" altLang="zh-CN" dirty="0"/>
          </a:p>
          <a:p>
            <a:r>
              <a:rPr lang="zh-CN" altLang="en-US" dirty="0"/>
              <a:t>反问题</a:t>
            </a:r>
            <a:endParaRPr lang="en-US" altLang="zh-CN" dirty="0"/>
          </a:p>
          <a:p>
            <a:r>
              <a:rPr lang="zh-CN" altLang="en-US" dirty="0"/>
              <a:t>正问题</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8</a:t>
            </a:fld>
            <a:endParaRPr lang="zh-CN" altLang="en-US"/>
          </a:p>
        </p:txBody>
      </p:sp>
    </p:spTree>
    <p:extLst>
      <p:ext uri="{BB962C8B-B14F-4D97-AF65-F5344CB8AC3E}">
        <p14:creationId xmlns:p14="http://schemas.microsoft.com/office/powerpoint/2010/main" val="253649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衣物很难通过二维建模：平面？曲面？</a:t>
            </a:r>
            <a:endParaRPr lang="en-US" altLang="zh-CN" dirty="0"/>
          </a:p>
          <a:p>
            <a:pPr marL="228600" indent="-228600">
              <a:buAutoNum type="arabicPeriod"/>
            </a:pPr>
            <a:r>
              <a:rPr lang="zh-CN" altLang="en-US" dirty="0"/>
              <a:t>热传递的三种方式</a:t>
            </a:r>
            <a:endParaRPr lang="en-US" altLang="zh-CN" dirty="0"/>
          </a:p>
          <a:p>
            <a:r>
              <a:rPr lang="en-US" altLang="zh-CN" dirty="0"/>
              <a:t>3.   </a:t>
            </a:r>
            <a:r>
              <a:rPr lang="zh-CN" altLang="en-US" dirty="0"/>
              <a:t>模型从简单到复杂</a:t>
            </a:r>
            <a:endParaRPr lang="en-US" altLang="zh-CN" dirty="0"/>
          </a:p>
          <a:p>
            <a:pPr marL="228600" indent="-228600">
              <a:buAutoNum type="arabicPeriod" startAt="4"/>
            </a:pPr>
            <a:r>
              <a:rPr lang="zh-CN" altLang="en-US" dirty="0"/>
              <a:t>严谨性大于创新性</a:t>
            </a:r>
            <a:endParaRPr lang="en-US" altLang="zh-CN" dirty="0"/>
          </a:p>
          <a:p>
            <a:pPr marL="228600" indent="-228600">
              <a:buAutoNum type="arabicPeriod" startAt="4"/>
            </a:pPr>
            <a:r>
              <a:rPr lang="zh-CN" altLang="en-US" dirty="0"/>
              <a:t>大三机动学院有一门课程</a:t>
            </a:r>
            <a:r>
              <a:rPr lang="en-US" altLang="zh-CN" dirty="0"/>
              <a:t>《</a:t>
            </a:r>
            <a:r>
              <a:rPr lang="zh-CN" altLang="en-US" dirty="0"/>
              <a:t>传热学</a:t>
            </a:r>
            <a:r>
              <a:rPr lang="en-US" altLang="zh-CN" dirty="0"/>
              <a:t>》</a:t>
            </a:r>
          </a:p>
          <a:p>
            <a:pPr marL="228600" indent="-228600">
              <a:buAutoNum type="arabicPeriod" startAt="4"/>
            </a:pPr>
            <a:r>
              <a:rPr lang="en-US" altLang="zh-CN" dirty="0"/>
              <a:t>Fourier</a:t>
            </a:r>
            <a:r>
              <a:rPr lang="zh-CN" altLang="en-US" dirty="0"/>
              <a:t>热传导定律，单位时间单位横截面积传导的热量，正比于温度梯度</a:t>
            </a:r>
            <a:endParaRPr lang="en-US" altLang="zh-CN" dirty="0"/>
          </a:p>
          <a:p>
            <a:pPr marL="228600" indent="-228600">
              <a:buAutoNum type="arabicPeriod" startAt="4"/>
            </a:pPr>
            <a:r>
              <a:rPr lang="zh-CN" altLang="en-US" dirty="0"/>
              <a:t>微元的方式推出热传导方程</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9</a:t>
            </a:fld>
            <a:endParaRPr lang="zh-CN" altLang="en-US"/>
          </a:p>
        </p:txBody>
      </p:sp>
    </p:spTree>
    <p:extLst>
      <p:ext uri="{BB962C8B-B14F-4D97-AF65-F5344CB8AC3E}">
        <p14:creationId xmlns:p14="http://schemas.microsoft.com/office/powerpoint/2010/main" val="320769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已知条件</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10</a:t>
            </a:fld>
            <a:endParaRPr lang="zh-CN" altLang="en-US"/>
          </a:p>
        </p:txBody>
      </p:sp>
    </p:spTree>
    <p:extLst>
      <p:ext uri="{BB962C8B-B14F-4D97-AF65-F5344CB8AC3E}">
        <p14:creationId xmlns:p14="http://schemas.microsoft.com/office/powerpoint/2010/main" val="324370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对于层与层之间，温度是必须连续的，因为我们不允许同一点出现两个不同的温度值。</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11</a:t>
            </a:fld>
            <a:endParaRPr lang="zh-CN" altLang="en-US"/>
          </a:p>
        </p:txBody>
      </p:sp>
    </p:spTree>
    <p:extLst>
      <p:ext uri="{BB962C8B-B14F-4D97-AF65-F5344CB8AC3E}">
        <p14:creationId xmlns:p14="http://schemas.microsoft.com/office/powerpoint/2010/main" val="303050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点电荷模型</a:t>
            </a:r>
            <a:endParaRPr lang="en-US" altLang="zh-CN" dirty="0"/>
          </a:p>
          <a:p>
            <a:r>
              <a:rPr lang="zh-CN" altLang="en-US" dirty="0"/>
              <a:t>质点模型</a:t>
            </a:r>
            <a:endParaRPr lang="en-US" altLang="zh-CN" dirty="0"/>
          </a:p>
          <a:p>
            <a:endParaRPr lang="en-US" altLang="zh-CN" dirty="0"/>
          </a:p>
          <a:p>
            <a:r>
              <a:rPr lang="zh-CN" altLang="en-US" dirty="0"/>
              <a:t>为什么温度连续在人体表面就不适用了呢？</a:t>
            </a:r>
            <a:endParaRPr lang="en-US" altLang="zh-CN" dirty="0"/>
          </a:p>
          <a:p>
            <a:r>
              <a:rPr lang="zh-CN" altLang="en-US" dirty="0"/>
              <a:t>正确的解释是：因为恒温热源不满足能量守恒，此处应当应用热流守恒的边界条件</a:t>
            </a:r>
            <a:endParaRPr lang="en-US" altLang="zh-CN" dirty="0"/>
          </a:p>
          <a:p>
            <a:r>
              <a:rPr lang="zh-CN" altLang="en-US" dirty="0"/>
              <a:t>我们的解释是：温度连续是一定成立的，人体皮肤两侧的温度不相同，因为他们根本不是同一个点，只能解释为人类的皮肤并不是一个没有厚度的面，它是有厚度的，只不过尺度太小，被我们忽略了</a:t>
            </a:r>
            <a:endParaRPr lang="en-US" altLang="zh-CN"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12</a:t>
            </a:fld>
            <a:endParaRPr lang="zh-CN" altLang="en-US"/>
          </a:p>
        </p:txBody>
      </p:sp>
    </p:spTree>
    <p:extLst>
      <p:ext uri="{BB962C8B-B14F-4D97-AF65-F5344CB8AC3E}">
        <p14:creationId xmlns:p14="http://schemas.microsoft.com/office/powerpoint/2010/main" val="278497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既然题目忽略了人体皮肤的厚度，导致温度连续的条件被破坏，那我们把这个皮肤的厚度补全不就得了，只不过这部分的参数要我们自己估计，包括</a:t>
            </a:r>
            <a:r>
              <a:rPr lang="en-US" altLang="zh-CN" dirty="0" err="1"/>
              <a:t>k,p,c,d</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13</a:t>
            </a:fld>
            <a:endParaRPr lang="zh-CN" altLang="en-US"/>
          </a:p>
        </p:txBody>
      </p:sp>
    </p:spTree>
    <p:extLst>
      <p:ext uri="{BB962C8B-B14F-4D97-AF65-F5344CB8AC3E}">
        <p14:creationId xmlns:p14="http://schemas.microsoft.com/office/powerpoint/2010/main" val="115814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差分</a:t>
            </a:r>
            <a:endParaRPr lang="en-US" altLang="zh-CN" dirty="0"/>
          </a:p>
          <a:p>
            <a:r>
              <a:rPr lang="zh-CN" altLang="en-US" dirty="0"/>
              <a:t>显式：调参，迭代，实现简单</a:t>
            </a:r>
            <a:endParaRPr lang="en-US" altLang="zh-CN" dirty="0"/>
          </a:p>
          <a:p>
            <a:r>
              <a:rPr lang="zh-CN" altLang="en-US" dirty="0"/>
              <a:t>隐式：解线性方程 进行迭代 实现复杂，较为稳定</a:t>
            </a:r>
            <a:endParaRPr lang="en-US" altLang="zh-CN" dirty="0"/>
          </a:p>
          <a:p>
            <a:r>
              <a:rPr lang="en-US" altLang="zh-CN" dirty="0"/>
              <a:t>Crank Nicolson</a:t>
            </a:r>
            <a:r>
              <a:rPr lang="zh-CN" altLang="en-US" dirty="0"/>
              <a:t>方法</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14</a:t>
            </a:fld>
            <a:endParaRPr lang="zh-CN" altLang="en-US"/>
          </a:p>
        </p:txBody>
      </p:sp>
    </p:spTree>
    <p:extLst>
      <p:ext uri="{BB962C8B-B14F-4D97-AF65-F5344CB8AC3E}">
        <p14:creationId xmlns:p14="http://schemas.microsoft.com/office/powerpoint/2010/main" val="318675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启发式算法也还是很好用的</a:t>
            </a:r>
          </a:p>
        </p:txBody>
      </p:sp>
      <p:sp>
        <p:nvSpPr>
          <p:cNvPr id="4" name="灯片编号占位符 3"/>
          <p:cNvSpPr>
            <a:spLocks noGrp="1"/>
          </p:cNvSpPr>
          <p:nvPr>
            <p:ph type="sldNum" sz="quarter" idx="5"/>
          </p:nvPr>
        </p:nvSpPr>
        <p:spPr/>
        <p:txBody>
          <a:bodyPr/>
          <a:lstStyle/>
          <a:p>
            <a:fld id="{684B1CD8-9F96-4F1D-A5B8-2D9E0ECCEB33}" type="slidenum">
              <a:rPr lang="zh-CN" altLang="en-US" smtClean="0"/>
              <a:t>15</a:t>
            </a:fld>
            <a:endParaRPr lang="zh-CN" altLang="en-US"/>
          </a:p>
        </p:txBody>
      </p:sp>
    </p:spTree>
    <p:extLst>
      <p:ext uri="{BB962C8B-B14F-4D97-AF65-F5344CB8AC3E}">
        <p14:creationId xmlns:p14="http://schemas.microsoft.com/office/powerpoint/2010/main" val="3724405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国赛经验分享</a:t>
            </a:r>
          </a:p>
        </p:txBody>
      </p:sp>
      <p:sp>
        <p:nvSpPr>
          <p:cNvPr id="2" name="副标题 1"/>
          <p:cNvSpPr>
            <a:spLocks noGrp="1"/>
          </p:cNvSpPr>
          <p:nvPr>
            <p:ph type="subTitle" idx="1"/>
          </p:nvPr>
        </p:nvSpPr>
        <p:spPr>
          <a:xfrm>
            <a:off x="628650" y="5034522"/>
            <a:ext cx="7886700" cy="899510"/>
          </a:xfrm>
        </p:spPr>
        <p:txBody>
          <a:bodyPr/>
          <a:lstStyle/>
          <a:p>
            <a:r>
              <a:rPr lang="zh-CN" altLang="en-US" sz="2400" dirty="0">
                <a:latin typeface="黑体" panose="02010609060101010101" pitchFamily="49" charset="-122"/>
                <a:ea typeface="黑体" panose="02010609060101010101" pitchFamily="49" charset="-122"/>
              </a:rPr>
              <a:t>张子瑄</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2019</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a:t>
            </a:r>
          </a:p>
        </p:txBody>
      </p:sp>
    </p:spTree>
    <p:extLst>
      <p:ext uri="{BB962C8B-B14F-4D97-AF65-F5344CB8AC3E}">
        <p14:creationId xmlns:p14="http://schemas.microsoft.com/office/powerpoint/2010/main" val="172288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en-US" altLang="zh-CN" dirty="0"/>
              <a:t>CUMCM-2018A</a:t>
            </a:r>
            <a:r>
              <a:rPr lang="zh-CN" altLang="en-US" dirty="0"/>
              <a:t>：问题一</a:t>
            </a:r>
          </a:p>
        </p:txBody>
      </p:sp>
      <p:sp>
        <p:nvSpPr>
          <p:cNvPr id="5" name="内容占位符 4">
            <a:extLst>
              <a:ext uri="{FF2B5EF4-FFF2-40B4-BE49-F238E27FC236}">
                <a16:creationId xmlns:a16="http://schemas.microsoft.com/office/drawing/2014/main" id="{80B89E78-C67A-47A9-B3BE-A0F08B5C8BD0}"/>
              </a:ext>
            </a:extLst>
          </p:cNvPr>
          <p:cNvSpPr>
            <a:spLocks noGrp="1"/>
          </p:cNvSpPr>
          <p:nvPr>
            <p:ph sz="quarter" idx="10"/>
          </p:nvPr>
        </p:nvSpPr>
        <p:spPr>
          <a:xfrm>
            <a:off x="353556" y="2139962"/>
            <a:ext cx="4077974" cy="3759787"/>
          </a:xfrm>
        </p:spPr>
        <p:txBody>
          <a:bodyPr>
            <a:normAutofit/>
          </a:bodyPr>
          <a:lstStyle/>
          <a:p>
            <a:r>
              <a:rPr lang="zh-CN" altLang="en-US" b="1" dirty="0"/>
              <a:t>已知条件：</a:t>
            </a:r>
            <a:endParaRPr lang="en-US" altLang="zh-CN" b="1" dirty="0"/>
          </a:p>
          <a:p>
            <a:pPr lvl="1"/>
            <a:r>
              <a:rPr lang="en-US" altLang="zh-CN" dirty="0"/>
              <a:t>90</a:t>
            </a:r>
            <a:r>
              <a:rPr lang="zh-CN" altLang="en-US" dirty="0"/>
              <a:t>分钟内</a:t>
            </a:r>
            <a:r>
              <a:rPr lang="zh-CN" altLang="en-US" dirty="0">
                <a:solidFill>
                  <a:srgbClr val="FF0000"/>
                </a:solidFill>
              </a:rPr>
              <a:t>测量点</a:t>
            </a:r>
            <a:r>
              <a:rPr lang="zh-CN" altLang="en-US" dirty="0">
                <a:solidFill>
                  <a:srgbClr val="0070C0"/>
                </a:solidFill>
              </a:rPr>
              <a:t>温度</a:t>
            </a:r>
            <a:r>
              <a:rPr lang="en-US" altLang="zh-CN" dirty="0">
                <a:solidFill>
                  <a:srgbClr val="0070C0"/>
                </a:solidFill>
              </a:rPr>
              <a:t>-</a:t>
            </a:r>
            <a:r>
              <a:rPr lang="zh-CN" altLang="en-US" dirty="0">
                <a:solidFill>
                  <a:srgbClr val="0070C0"/>
                </a:solidFill>
              </a:rPr>
              <a:t>时间</a:t>
            </a:r>
            <a:r>
              <a:rPr lang="zh-CN" altLang="en-US" dirty="0"/>
              <a:t>变化曲线（</a:t>
            </a:r>
            <a:r>
              <a:rPr lang="en-US" altLang="zh-CN" dirty="0"/>
              <a:t>excel</a:t>
            </a:r>
            <a:r>
              <a:rPr lang="zh-CN" altLang="en-US" dirty="0"/>
              <a:t>表格）</a:t>
            </a:r>
            <a:endParaRPr lang="en-US" altLang="zh-CN" dirty="0"/>
          </a:p>
          <a:p>
            <a:pPr lvl="1"/>
            <a:r>
              <a:rPr lang="zh-CN" altLang="en-US" dirty="0"/>
              <a:t>每一层材料的</a:t>
            </a:r>
            <a:r>
              <a:rPr lang="en-US" altLang="zh-CN" sz="1400" b="1" i="1" dirty="0">
                <a:latin typeface="Constantia" panose="02030602050306030303" pitchFamily="18" charset="0"/>
                <a:ea typeface="Cambria Math" panose="02040503050406030204" pitchFamily="18" charset="0"/>
              </a:rPr>
              <a:t>k </a:t>
            </a:r>
            <a:r>
              <a:rPr lang="zh-CN" altLang="en-US" sz="1400" b="1" i="1" dirty="0">
                <a:latin typeface="Constantia" panose="02030602050306030303" pitchFamily="18" charset="0"/>
                <a:ea typeface="Cambria Math" panose="02040503050406030204" pitchFamily="18" charset="0"/>
              </a:rPr>
              <a:t>、</a:t>
            </a:r>
            <a:r>
              <a:rPr lang="el-GR" altLang="zh-CN" sz="1400" b="1" i="1" dirty="0">
                <a:latin typeface="Constantia" panose="02030602050306030303" pitchFamily="18" charset="0"/>
              </a:rPr>
              <a:t>ρ</a:t>
            </a:r>
            <a:r>
              <a:rPr lang="en-US" altLang="zh-CN" sz="1400" b="1" i="1" dirty="0">
                <a:latin typeface="Constantia" panose="02030602050306030303" pitchFamily="18" charset="0"/>
                <a:ea typeface="Cambria Math" panose="02040503050406030204" pitchFamily="18" charset="0"/>
              </a:rPr>
              <a:t> </a:t>
            </a:r>
            <a:r>
              <a:rPr lang="zh-CN" altLang="en-US" sz="1400" b="1" i="1" dirty="0">
                <a:latin typeface="Constantia" panose="02030602050306030303" pitchFamily="18" charset="0"/>
                <a:ea typeface="Cambria Math" panose="02040503050406030204" pitchFamily="18" charset="0"/>
              </a:rPr>
              <a:t>、</a:t>
            </a:r>
            <a:r>
              <a:rPr lang="en-US" altLang="zh-CN" sz="1400" b="1" i="1" dirty="0">
                <a:latin typeface="Constantia" panose="02030602050306030303" pitchFamily="18" charset="0"/>
                <a:ea typeface="Cambria Math" panose="02040503050406030204" pitchFamily="18" charset="0"/>
              </a:rPr>
              <a:t>c</a:t>
            </a:r>
            <a:r>
              <a:rPr lang="zh-CN" altLang="en-US" sz="1400" b="1" i="1" dirty="0">
                <a:latin typeface="Constantia" panose="02030602050306030303" pitchFamily="18" charset="0"/>
                <a:ea typeface="Cambria Math" panose="02040503050406030204" pitchFamily="18" charset="0"/>
              </a:rPr>
              <a:t>、</a:t>
            </a:r>
            <a:r>
              <a:rPr lang="en-US" altLang="zh-CN" sz="1400" b="1" i="1" dirty="0">
                <a:latin typeface="Constantia" panose="02030602050306030303" pitchFamily="18" charset="0"/>
                <a:ea typeface="Cambria Math" panose="02040503050406030204" pitchFamily="18" charset="0"/>
              </a:rPr>
              <a:t>d</a:t>
            </a:r>
          </a:p>
          <a:p>
            <a:pPr lvl="1"/>
            <a:r>
              <a:rPr lang="zh-CN" altLang="en-US" dirty="0">
                <a:latin typeface="+mn-ea"/>
              </a:rPr>
              <a:t>内外环境的恒温值</a:t>
            </a:r>
            <a:endParaRPr lang="en-US" altLang="zh-CN" dirty="0">
              <a:latin typeface="+mn-ea"/>
            </a:endParaRPr>
          </a:p>
          <a:p>
            <a:r>
              <a:rPr lang="zh-CN" altLang="en-US" b="1" dirty="0"/>
              <a:t>问题：</a:t>
            </a:r>
            <a:r>
              <a:rPr lang="zh-CN" altLang="en-US" dirty="0"/>
              <a:t>计算</a:t>
            </a:r>
            <a:r>
              <a:rPr lang="zh-CN" altLang="en-US" dirty="0">
                <a:solidFill>
                  <a:srgbClr val="0070C0"/>
                </a:solidFill>
              </a:rPr>
              <a:t>温度</a:t>
            </a:r>
            <a:r>
              <a:rPr lang="en-US" altLang="zh-CN" dirty="0">
                <a:solidFill>
                  <a:srgbClr val="0070C0"/>
                </a:solidFill>
              </a:rPr>
              <a:t>-</a:t>
            </a:r>
            <a:r>
              <a:rPr lang="zh-CN" altLang="en-US" dirty="0">
                <a:solidFill>
                  <a:srgbClr val="0070C0"/>
                </a:solidFill>
              </a:rPr>
              <a:t>位移</a:t>
            </a:r>
            <a:r>
              <a:rPr lang="zh-CN" altLang="en-US" dirty="0"/>
              <a:t>分布</a:t>
            </a:r>
            <a:endParaRPr lang="en-US" altLang="zh-CN" dirty="0"/>
          </a:p>
          <a:p>
            <a:r>
              <a:rPr lang="zh-CN" altLang="en-US" b="1" dirty="0"/>
              <a:t>一般第一问是整个问题的基础，很关键</a:t>
            </a:r>
            <a:endParaRPr lang="en-US" altLang="zh-CN" b="1" dirty="0"/>
          </a:p>
          <a:p>
            <a:endParaRPr lang="en-US" altLang="zh-CN" dirty="0"/>
          </a:p>
          <a:p>
            <a:endParaRPr lang="zh-CN" altLang="en-US" dirty="0"/>
          </a:p>
        </p:txBody>
      </p:sp>
      <p:pic>
        <p:nvPicPr>
          <p:cNvPr id="7" name="图片 6">
            <a:extLst>
              <a:ext uri="{FF2B5EF4-FFF2-40B4-BE49-F238E27FC236}">
                <a16:creationId xmlns:a16="http://schemas.microsoft.com/office/drawing/2014/main" id="{71014FF6-9DBE-4DD4-B90C-B21611DD9FB4}"/>
              </a:ext>
            </a:extLst>
          </p:cNvPr>
          <p:cNvPicPr>
            <a:picLocks noChangeAspect="1"/>
          </p:cNvPicPr>
          <p:nvPr/>
        </p:nvPicPr>
        <p:blipFill>
          <a:blip r:embed="rId3"/>
          <a:stretch>
            <a:fillRect/>
          </a:stretch>
        </p:blipFill>
        <p:spPr>
          <a:xfrm>
            <a:off x="4431530" y="1880783"/>
            <a:ext cx="4541946" cy="4278146"/>
          </a:xfrm>
          <a:prstGeom prst="rect">
            <a:avLst/>
          </a:prstGeom>
        </p:spPr>
      </p:pic>
    </p:spTree>
    <p:extLst>
      <p:ext uri="{BB962C8B-B14F-4D97-AF65-F5344CB8AC3E}">
        <p14:creationId xmlns:p14="http://schemas.microsoft.com/office/powerpoint/2010/main" val="253326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zh-CN" altLang="en-US" dirty="0"/>
              <a:t>疑问</a:t>
            </a:r>
            <a:r>
              <a:rPr lang="en-US" altLang="zh-CN" dirty="0"/>
              <a:t>1</a:t>
            </a:r>
            <a:r>
              <a:rPr lang="zh-CN" altLang="en-US" dirty="0"/>
              <a:t>：连续性问题？</a:t>
            </a:r>
          </a:p>
        </p:txBody>
      </p:sp>
      <p:pic>
        <p:nvPicPr>
          <p:cNvPr id="7" name="图片 6">
            <a:extLst>
              <a:ext uri="{FF2B5EF4-FFF2-40B4-BE49-F238E27FC236}">
                <a16:creationId xmlns:a16="http://schemas.microsoft.com/office/drawing/2014/main" id="{71014FF6-9DBE-4DD4-B90C-B21611DD9FB4}"/>
              </a:ext>
            </a:extLst>
          </p:cNvPr>
          <p:cNvPicPr>
            <a:picLocks noChangeAspect="1"/>
          </p:cNvPicPr>
          <p:nvPr/>
        </p:nvPicPr>
        <p:blipFill>
          <a:blip r:embed="rId3"/>
          <a:stretch>
            <a:fillRect/>
          </a:stretch>
        </p:blipFill>
        <p:spPr>
          <a:xfrm>
            <a:off x="5397713" y="1502199"/>
            <a:ext cx="3353023" cy="3158277"/>
          </a:xfrm>
          <a:prstGeom prst="rect">
            <a:avLst/>
          </a:prstGeom>
        </p:spPr>
      </p:pic>
      <p:sp>
        <p:nvSpPr>
          <p:cNvPr id="4" name="内容占位符 3">
            <a:extLst>
              <a:ext uri="{FF2B5EF4-FFF2-40B4-BE49-F238E27FC236}">
                <a16:creationId xmlns:a16="http://schemas.microsoft.com/office/drawing/2014/main" id="{1E2F58D3-AF74-4D81-9A40-0264F2D58766}"/>
              </a:ext>
            </a:extLst>
          </p:cNvPr>
          <p:cNvSpPr>
            <a:spLocks noGrp="1"/>
          </p:cNvSpPr>
          <p:nvPr>
            <p:ph sz="quarter" idx="10"/>
          </p:nvPr>
        </p:nvSpPr>
        <p:spPr>
          <a:xfrm>
            <a:off x="494027" y="1742883"/>
            <a:ext cx="4805942" cy="4578017"/>
          </a:xfrm>
        </p:spPr>
        <p:txBody>
          <a:bodyPr>
            <a:normAutofit/>
          </a:bodyPr>
          <a:lstStyle/>
          <a:p>
            <a:r>
              <a:rPr lang="zh-CN" altLang="en-US" dirty="0"/>
              <a:t>人体内部的温度为恒温</a:t>
            </a:r>
            <a:r>
              <a:rPr lang="en-US" altLang="zh-CN" dirty="0"/>
              <a:t>37</a:t>
            </a:r>
            <a:r>
              <a:rPr lang="zh-CN" altLang="en-US" dirty="0"/>
              <a:t>摄氏度</a:t>
            </a:r>
            <a:endParaRPr lang="en-US" altLang="zh-CN" dirty="0"/>
          </a:p>
          <a:p>
            <a:r>
              <a:rPr lang="zh-CN" altLang="en-US" dirty="0"/>
              <a:t>皮肤测量点的温度为人体表面</a:t>
            </a:r>
            <a:endParaRPr lang="en-US" altLang="zh-CN" dirty="0"/>
          </a:p>
          <a:p>
            <a:r>
              <a:rPr lang="zh-CN" altLang="en-US" b="1" dirty="0"/>
              <a:t>那么为什么皮肤测量点的温度不是恒定的</a:t>
            </a:r>
            <a:r>
              <a:rPr lang="en-US" altLang="zh-CN" b="1" dirty="0"/>
              <a:t>37</a:t>
            </a:r>
            <a:r>
              <a:rPr lang="zh-CN" altLang="en-US" b="1" dirty="0"/>
              <a:t>摄氏度？</a:t>
            </a:r>
            <a:endParaRPr lang="en-US" altLang="zh-CN" b="1" dirty="0"/>
          </a:p>
          <a:p>
            <a:r>
              <a:rPr lang="zh-CN" altLang="en-US" b="1" dirty="0"/>
              <a:t>如果皮肤层没有厚度，那么</a:t>
            </a:r>
            <a:r>
              <a:rPr lang="zh-CN" altLang="en-US" b="1" dirty="0">
                <a:solidFill>
                  <a:srgbClr val="FF0000"/>
                </a:solidFill>
              </a:rPr>
              <a:t>皮肤的外表面和内表面本质上是一个点</a:t>
            </a:r>
            <a:r>
              <a:rPr lang="zh-CN" altLang="en-US" b="1" dirty="0"/>
              <a:t>，一个点为什么会有两个不同的温度？</a:t>
            </a:r>
            <a:endParaRPr lang="en-US" altLang="zh-CN" b="1" dirty="0"/>
          </a:p>
          <a:p>
            <a:r>
              <a:rPr lang="zh-CN" altLang="en-US" b="1" dirty="0">
                <a:solidFill>
                  <a:srgbClr val="0070C0"/>
                </a:solidFill>
              </a:rPr>
              <a:t>对不同的分界面，</a:t>
            </a:r>
            <a:r>
              <a:rPr lang="zh-CN" altLang="en-US" b="1" dirty="0">
                <a:solidFill>
                  <a:srgbClr val="FF0000"/>
                </a:solidFill>
              </a:rPr>
              <a:t>正确应用不同的边界条件</a:t>
            </a:r>
            <a:r>
              <a:rPr lang="zh-CN" altLang="en-US" b="1" dirty="0">
                <a:solidFill>
                  <a:srgbClr val="0070C0"/>
                </a:solidFill>
              </a:rPr>
              <a:t>，</a:t>
            </a:r>
            <a:r>
              <a:rPr lang="zh-CN" altLang="en-US" b="1" dirty="0"/>
              <a:t>是解决本问题的关键所在。</a:t>
            </a:r>
            <a:endParaRPr lang="en-US" altLang="zh-CN" b="1" dirty="0"/>
          </a:p>
          <a:p>
            <a:pPr marL="0" indent="0">
              <a:buNone/>
            </a:pPr>
            <a:endParaRPr lang="en-US" altLang="zh-CN" b="1" dirty="0">
              <a:solidFill>
                <a:srgbClr val="0070C0"/>
              </a:solidFill>
            </a:endParaRPr>
          </a:p>
        </p:txBody>
      </p:sp>
      <p:pic>
        <p:nvPicPr>
          <p:cNvPr id="6" name="图片 5">
            <a:extLst>
              <a:ext uri="{FF2B5EF4-FFF2-40B4-BE49-F238E27FC236}">
                <a16:creationId xmlns:a16="http://schemas.microsoft.com/office/drawing/2014/main" id="{43AD2E2D-8335-4ABC-A440-7E574FC632B8}"/>
              </a:ext>
            </a:extLst>
          </p:cNvPr>
          <p:cNvPicPr>
            <a:picLocks noChangeAspect="1"/>
          </p:cNvPicPr>
          <p:nvPr/>
        </p:nvPicPr>
        <p:blipFill>
          <a:blip r:embed="rId4"/>
          <a:stretch>
            <a:fillRect/>
          </a:stretch>
        </p:blipFill>
        <p:spPr>
          <a:xfrm>
            <a:off x="6134470" y="4756256"/>
            <a:ext cx="2707689" cy="1897086"/>
          </a:xfrm>
          <a:prstGeom prst="rect">
            <a:avLst/>
          </a:prstGeom>
        </p:spPr>
      </p:pic>
      <p:sp>
        <p:nvSpPr>
          <p:cNvPr id="8" name="内容占位符 3">
            <a:extLst>
              <a:ext uri="{FF2B5EF4-FFF2-40B4-BE49-F238E27FC236}">
                <a16:creationId xmlns:a16="http://schemas.microsoft.com/office/drawing/2014/main" id="{64580FA9-09B9-4903-B9A1-C5900BC72198}"/>
              </a:ext>
            </a:extLst>
          </p:cNvPr>
          <p:cNvSpPr txBox="1">
            <a:spLocks/>
          </p:cNvSpPr>
          <p:nvPr/>
        </p:nvSpPr>
        <p:spPr>
          <a:xfrm>
            <a:off x="494027" y="4983443"/>
            <a:ext cx="4903686" cy="14427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b="1" dirty="0"/>
          </a:p>
        </p:txBody>
      </p:sp>
    </p:spTree>
    <p:extLst>
      <p:ext uri="{BB962C8B-B14F-4D97-AF65-F5344CB8AC3E}">
        <p14:creationId xmlns:p14="http://schemas.microsoft.com/office/powerpoint/2010/main" val="164202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zh-CN" altLang="en-US" dirty="0"/>
              <a:t>疑问</a:t>
            </a:r>
            <a:r>
              <a:rPr lang="en-US" altLang="zh-CN" dirty="0"/>
              <a:t>1</a:t>
            </a:r>
            <a:r>
              <a:rPr lang="zh-CN" altLang="en-US" dirty="0"/>
              <a:t>：连续性问题？</a:t>
            </a:r>
          </a:p>
        </p:txBody>
      </p:sp>
      <p:sp>
        <p:nvSpPr>
          <p:cNvPr id="4" name="内容占位符 3">
            <a:extLst>
              <a:ext uri="{FF2B5EF4-FFF2-40B4-BE49-F238E27FC236}">
                <a16:creationId xmlns:a16="http://schemas.microsoft.com/office/drawing/2014/main" id="{1E2F58D3-AF74-4D81-9A40-0264F2D58766}"/>
              </a:ext>
            </a:extLst>
          </p:cNvPr>
          <p:cNvSpPr>
            <a:spLocks noGrp="1"/>
          </p:cNvSpPr>
          <p:nvPr>
            <p:ph sz="quarter" idx="10"/>
          </p:nvPr>
        </p:nvSpPr>
        <p:spPr>
          <a:xfrm>
            <a:off x="494027" y="1742884"/>
            <a:ext cx="4805942" cy="4775068"/>
          </a:xfrm>
        </p:spPr>
        <p:txBody>
          <a:bodyPr>
            <a:normAutofit/>
          </a:bodyPr>
          <a:lstStyle/>
          <a:p>
            <a:r>
              <a:rPr lang="zh-CN" altLang="en-US" b="1" dirty="0">
                <a:solidFill>
                  <a:srgbClr val="0070C0"/>
                </a:solidFill>
              </a:rPr>
              <a:t>根深蒂固的观念：</a:t>
            </a:r>
            <a:r>
              <a:rPr lang="zh-CN" altLang="en-US" dirty="0"/>
              <a:t>物理学中的任何矛盾和悖论都来源于模型的不完善</a:t>
            </a:r>
            <a:endParaRPr lang="en-US" altLang="zh-CN" dirty="0"/>
          </a:p>
          <a:p>
            <a:pPr lvl="1"/>
            <a:r>
              <a:rPr lang="zh-CN" altLang="en-US" dirty="0"/>
              <a:t>点电荷模型</a:t>
            </a:r>
            <a:endParaRPr lang="en-US" altLang="zh-CN" dirty="0"/>
          </a:p>
          <a:p>
            <a:pPr lvl="1"/>
            <a:r>
              <a:rPr lang="zh-CN" altLang="en-US" dirty="0"/>
              <a:t>匀强电场模型</a:t>
            </a:r>
            <a:endParaRPr lang="en-US" altLang="zh-CN" dirty="0"/>
          </a:p>
          <a:p>
            <a:pPr lvl="1"/>
            <a:r>
              <a:rPr lang="zh-CN" altLang="en-US" dirty="0"/>
              <a:t>质点模型</a:t>
            </a:r>
            <a:endParaRPr lang="en-US" altLang="zh-CN" dirty="0"/>
          </a:p>
          <a:p>
            <a:pPr lvl="1"/>
            <a:r>
              <a:rPr lang="zh-CN" altLang="en-US" dirty="0"/>
              <a:t>恒温热源模型</a:t>
            </a:r>
            <a:endParaRPr lang="en-US" altLang="zh-CN" dirty="0"/>
          </a:p>
          <a:p>
            <a:r>
              <a:rPr lang="zh-CN" altLang="en-US" b="1" dirty="0">
                <a:solidFill>
                  <a:srgbClr val="0070C0"/>
                </a:solidFill>
              </a:rPr>
              <a:t>状态量在空间上一定连续。</a:t>
            </a:r>
            <a:r>
              <a:rPr lang="zh-CN" altLang="en-US" b="1"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（错误）</a:t>
            </a:r>
            <a:endParaRPr lang="en-US" altLang="zh-CN"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内容占位符 3">
            <a:extLst>
              <a:ext uri="{FF2B5EF4-FFF2-40B4-BE49-F238E27FC236}">
                <a16:creationId xmlns:a16="http://schemas.microsoft.com/office/drawing/2014/main" id="{64580FA9-09B9-4903-B9A1-C5900BC72198}"/>
              </a:ext>
            </a:extLst>
          </p:cNvPr>
          <p:cNvSpPr txBox="1">
            <a:spLocks/>
          </p:cNvSpPr>
          <p:nvPr/>
        </p:nvSpPr>
        <p:spPr>
          <a:xfrm>
            <a:off x="504187" y="4983443"/>
            <a:ext cx="4903686" cy="14427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b="1" dirty="0"/>
          </a:p>
        </p:txBody>
      </p:sp>
      <p:pic>
        <p:nvPicPr>
          <p:cNvPr id="2" name="图片 1">
            <a:extLst>
              <a:ext uri="{FF2B5EF4-FFF2-40B4-BE49-F238E27FC236}">
                <a16:creationId xmlns:a16="http://schemas.microsoft.com/office/drawing/2014/main" id="{2F2E0FBA-4987-4BD8-9FE2-2839B98A4BA0}"/>
              </a:ext>
            </a:extLst>
          </p:cNvPr>
          <p:cNvPicPr>
            <a:picLocks noChangeAspect="1"/>
          </p:cNvPicPr>
          <p:nvPr/>
        </p:nvPicPr>
        <p:blipFill>
          <a:blip r:embed="rId3"/>
          <a:stretch>
            <a:fillRect/>
          </a:stretch>
        </p:blipFill>
        <p:spPr>
          <a:xfrm>
            <a:off x="5513033" y="1625729"/>
            <a:ext cx="3444536" cy="2406162"/>
          </a:xfrm>
          <a:prstGeom prst="rect">
            <a:avLst/>
          </a:prstGeom>
        </p:spPr>
      </p:pic>
      <p:pic>
        <p:nvPicPr>
          <p:cNvPr id="5" name="图片 4">
            <a:extLst>
              <a:ext uri="{FF2B5EF4-FFF2-40B4-BE49-F238E27FC236}">
                <a16:creationId xmlns:a16="http://schemas.microsoft.com/office/drawing/2014/main" id="{49A5BD51-8A3B-46A1-8777-D177F5E84D72}"/>
              </a:ext>
            </a:extLst>
          </p:cNvPr>
          <p:cNvPicPr>
            <a:picLocks noChangeAspect="1"/>
          </p:cNvPicPr>
          <p:nvPr/>
        </p:nvPicPr>
        <p:blipFill>
          <a:blip r:embed="rId4"/>
          <a:stretch>
            <a:fillRect/>
          </a:stretch>
        </p:blipFill>
        <p:spPr>
          <a:xfrm>
            <a:off x="5809118" y="4111790"/>
            <a:ext cx="1108292" cy="2406162"/>
          </a:xfrm>
          <a:prstGeom prst="rect">
            <a:avLst/>
          </a:prstGeom>
        </p:spPr>
      </p:pic>
      <p:pic>
        <p:nvPicPr>
          <p:cNvPr id="9" name="图片 8">
            <a:extLst>
              <a:ext uri="{FF2B5EF4-FFF2-40B4-BE49-F238E27FC236}">
                <a16:creationId xmlns:a16="http://schemas.microsoft.com/office/drawing/2014/main" id="{64B5E27A-139F-4E4B-B912-B455EA2EB9C7}"/>
              </a:ext>
            </a:extLst>
          </p:cNvPr>
          <p:cNvPicPr>
            <a:picLocks noChangeAspect="1"/>
          </p:cNvPicPr>
          <p:nvPr/>
        </p:nvPicPr>
        <p:blipFill>
          <a:blip r:embed="rId5"/>
          <a:stretch>
            <a:fillRect/>
          </a:stretch>
        </p:blipFill>
        <p:spPr>
          <a:xfrm>
            <a:off x="6986427" y="4150310"/>
            <a:ext cx="1663546" cy="2336198"/>
          </a:xfrm>
          <a:prstGeom prst="rect">
            <a:avLst/>
          </a:prstGeom>
        </p:spPr>
      </p:pic>
    </p:spTree>
    <p:extLst>
      <p:ext uri="{BB962C8B-B14F-4D97-AF65-F5344CB8AC3E}">
        <p14:creationId xmlns:p14="http://schemas.microsoft.com/office/powerpoint/2010/main" val="33898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zh-CN" altLang="en-US" dirty="0"/>
              <a:t>疑问</a:t>
            </a:r>
            <a:r>
              <a:rPr lang="en-US" altLang="zh-CN" dirty="0"/>
              <a:t>1</a:t>
            </a:r>
            <a:r>
              <a:rPr lang="zh-CN" altLang="en-US" dirty="0"/>
              <a:t>：连续性问题？</a:t>
            </a:r>
          </a:p>
        </p:txBody>
      </p:sp>
      <p:sp>
        <p:nvSpPr>
          <p:cNvPr id="4" name="内容占位符 3">
            <a:extLst>
              <a:ext uri="{FF2B5EF4-FFF2-40B4-BE49-F238E27FC236}">
                <a16:creationId xmlns:a16="http://schemas.microsoft.com/office/drawing/2014/main" id="{1E2F58D3-AF74-4D81-9A40-0264F2D58766}"/>
              </a:ext>
            </a:extLst>
          </p:cNvPr>
          <p:cNvSpPr>
            <a:spLocks noGrp="1"/>
          </p:cNvSpPr>
          <p:nvPr>
            <p:ph sz="quarter" idx="10"/>
          </p:nvPr>
        </p:nvSpPr>
        <p:spPr>
          <a:xfrm>
            <a:off x="205509" y="1599263"/>
            <a:ext cx="8732981" cy="1987316"/>
          </a:xfrm>
        </p:spPr>
        <p:txBody>
          <a:bodyPr>
            <a:normAutofit fontScale="92500" lnSpcReduction="10000"/>
          </a:bodyPr>
          <a:lstStyle/>
          <a:p>
            <a:r>
              <a:rPr lang="zh-CN" altLang="en-US" dirty="0"/>
              <a:t>（标准答案：</a:t>
            </a:r>
            <a:r>
              <a:rPr lang="zh-CN" altLang="en-US" b="1" dirty="0"/>
              <a:t>传热学中有三种边界条件，温度不一定在任意一点都连续</a:t>
            </a:r>
            <a:r>
              <a:rPr lang="zh-CN" altLang="en-US" dirty="0"/>
              <a:t>）</a:t>
            </a:r>
            <a:endParaRPr lang="en-US" altLang="zh-CN" dirty="0"/>
          </a:p>
          <a:p>
            <a:r>
              <a:rPr lang="zh-CN" altLang="en-US" b="1" dirty="0"/>
              <a:t>温度是一个</a:t>
            </a:r>
            <a:r>
              <a:rPr lang="zh-CN" altLang="en-US" b="1" dirty="0">
                <a:solidFill>
                  <a:srgbClr val="FF0000"/>
                </a:solidFill>
              </a:rPr>
              <a:t>状态量</a:t>
            </a:r>
            <a:r>
              <a:rPr lang="zh-CN" altLang="en-US" b="1" dirty="0"/>
              <a:t>而不是</a:t>
            </a:r>
            <a:r>
              <a:rPr lang="zh-CN" altLang="en-US" b="1" dirty="0">
                <a:solidFill>
                  <a:srgbClr val="0070C0"/>
                </a:solidFill>
              </a:rPr>
              <a:t>过程量</a:t>
            </a:r>
            <a:r>
              <a:rPr lang="zh-CN" altLang="en-US" b="1" dirty="0"/>
              <a:t>！同一个点在同一个时间</a:t>
            </a:r>
            <a:r>
              <a:rPr lang="zh-CN" altLang="en-US" b="1" dirty="0">
                <a:solidFill>
                  <a:srgbClr val="0070C0"/>
                </a:solidFill>
              </a:rPr>
              <a:t>只能有一个温度</a:t>
            </a:r>
            <a:r>
              <a:rPr lang="zh-CN" altLang="en-US" b="1" dirty="0"/>
              <a:t>！（其实这个观点是错误的）</a:t>
            </a:r>
            <a:endParaRPr lang="en-US" altLang="zh-CN" b="1" dirty="0"/>
          </a:p>
          <a:p>
            <a:r>
              <a:rPr lang="zh-CN" altLang="en-US" dirty="0"/>
              <a:t>我们的处理方法</a:t>
            </a:r>
            <a:r>
              <a:rPr lang="zh-CN" altLang="en-US" b="1" dirty="0"/>
              <a:t>：添加人体的表皮层（未知的参数），执着地采用第一类边界条件（</a:t>
            </a:r>
            <a:r>
              <a:rPr lang="zh-CN" altLang="en-US" b="1" dirty="0">
                <a:solidFill>
                  <a:srgbClr val="FF0000"/>
                </a:solidFill>
              </a:rPr>
              <a:t>温度连续</a:t>
            </a:r>
            <a:r>
              <a:rPr lang="zh-CN" altLang="en-US" b="1" dirty="0"/>
              <a:t>）</a:t>
            </a:r>
            <a:endParaRPr lang="en-US" altLang="zh-CN" b="1" dirty="0"/>
          </a:p>
        </p:txBody>
      </p:sp>
      <p:pic>
        <p:nvPicPr>
          <p:cNvPr id="5" name="图片 4">
            <a:extLst>
              <a:ext uri="{FF2B5EF4-FFF2-40B4-BE49-F238E27FC236}">
                <a16:creationId xmlns:a16="http://schemas.microsoft.com/office/drawing/2014/main" id="{F8D4D8EE-152C-4B6E-922B-482EB2256716}"/>
              </a:ext>
            </a:extLst>
          </p:cNvPr>
          <p:cNvPicPr>
            <a:picLocks noChangeAspect="1"/>
          </p:cNvPicPr>
          <p:nvPr/>
        </p:nvPicPr>
        <p:blipFill>
          <a:blip r:embed="rId3"/>
          <a:stretch>
            <a:fillRect/>
          </a:stretch>
        </p:blipFill>
        <p:spPr>
          <a:xfrm>
            <a:off x="3400148" y="3429000"/>
            <a:ext cx="5679148" cy="3210241"/>
          </a:xfrm>
          <a:prstGeom prst="rect">
            <a:avLst/>
          </a:prstGeom>
        </p:spPr>
      </p:pic>
      <p:sp>
        <p:nvSpPr>
          <p:cNvPr id="8" name="文本框 7">
            <a:extLst>
              <a:ext uri="{FF2B5EF4-FFF2-40B4-BE49-F238E27FC236}">
                <a16:creationId xmlns:a16="http://schemas.microsoft.com/office/drawing/2014/main" id="{ECB76B12-6F3A-4A3D-8FCB-44AB03985DE5}"/>
              </a:ext>
            </a:extLst>
          </p:cNvPr>
          <p:cNvSpPr txBox="1"/>
          <p:nvPr/>
        </p:nvSpPr>
        <p:spPr>
          <a:xfrm>
            <a:off x="373524" y="3820248"/>
            <a:ext cx="2858610"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这种处理方法</a:t>
            </a:r>
            <a:r>
              <a:rPr lang="zh-CN" altLang="en-US" b="1" dirty="0"/>
              <a:t>本质上与标准答案（第二类边界条件）等效</a:t>
            </a:r>
            <a:endParaRPr lang="en-US" altLang="zh-CN" dirty="0"/>
          </a:p>
          <a:p>
            <a:pPr marL="285750" indent="-285750">
              <a:buFont typeface="Arial" panose="020B0604020202020204" pitchFamily="34" charset="0"/>
              <a:buChar char="•"/>
            </a:pPr>
            <a:r>
              <a:rPr lang="zh-CN" altLang="en-US" dirty="0"/>
              <a:t>但是很</a:t>
            </a:r>
            <a:r>
              <a:rPr lang="en-US" altLang="zh-CN" b="1" dirty="0"/>
              <a:t>naive</a:t>
            </a:r>
            <a:r>
              <a:rPr lang="zh-CN" altLang="en-US" dirty="0"/>
              <a:t>，暴露出了对一些数学本质东西的肤浅理解</a:t>
            </a:r>
            <a:endParaRPr lang="en-US" altLang="zh-CN" dirty="0"/>
          </a:p>
          <a:p>
            <a:pPr marL="285750" indent="-285750">
              <a:buFont typeface="Arial" panose="020B0604020202020204" pitchFamily="34" charset="0"/>
              <a:buChar char="•"/>
            </a:pPr>
            <a:r>
              <a:rPr lang="zh-CN" altLang="en-US" b="1" dirty="0">
                <a:solidFill>
                  <a:srgbClr val="0070C0"/>
                </a:solidFill>
              </a:rPr>
              <a:t>模型上这一瑕疵也成为落选高教社杯的关键原因之一。</a:t>
            </a:r>
          </a:p>
        </p:txBody>
      </p:sp>
    </p:spTree>
    <p:extLst>
      <p:ext uri="{BB962C8B-B14F-4D97-AF65-F5344CB8AC3E}">
        <p14:creationId xmlns:p14="http://schemas.microsoft.com/office/powerpoint/2010/main" val="242285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zh-CN" altLang="en-US" dirty="0"/>
              <a:t>疑问</a:t>
            </a:r>
            <a:r>
              <a:rPr lang="en-US" altLang="zh-CN" dirty="0"/>
              <a:t>2</a:t>
            </a:r>
            <a:r>
              <a:rPr lang="zh-CN" altLang="en-US" dirty="0"/>
              <a:t>：偏微分方程的计算机求解</a:t>
            </a:r>
          </a:p>
        </p:txBody>
      </p:sp>
      <p:sp>
        <p:nvSpPr>
          <p:cNvPr id="6" name="内容占位符 5">
            <a:extLst>
              <a:ext uri="{FF2B5EF4-FFF2-40B4-BE49-F238E27FC236}">
                <a16:creationId xmlns:a16="http://schemas.microsoft.com/office/drawing/2014/main" id="{30E74FA0-C299-4C39-8AA3-6D8C5CD98B6B}"/>
              </a:ext>
            </a:extLst>
          </p:cNvPr>
          <p:cNvSpPr>
            <a:spLocks noGrp="1"/>
          </p:cNvSpPr>
          <p:nvPr>
            <p:ph sz="quarter" idx="10"/>
          </p:nvPr>
        </p:nvSpPr>
        <p:spPr>
          <a:xfrm>
            <a:off x="494026" y="1685678"/>
            <a:ext cx="8372163" cy="4340086"/>
          </a:xfrm>
        </p:spPr>
        <p:txBody>
          <a:bodyPr>
            <a:normAutofit lnSpcReduction="10000"/>
          </a:bodyPr>
          <a:lstStyle/>
          <a:p>
            <a:r>
              <a:rPr lang="zh-CN" altLang="en-US" dirty="0"/>
              <a:t>计算机模拟偏微分方程，一定是通过差分的方式</a:t>
            </a:r>
            <a:endParaRPr lang="en-US" altLang="zh-CN" dirty="0"/>
          </a:p>
          <a:p>
            <a:r>
              <a:rPr lang="zh-CN" altLang="en-US" b="1" dirty="0"/>
              <a:t>对于一个偏微分方程：</a:t>
            </a:r>
            <a:endParaRPr lang="en-US" altLang="zh-CN" b="1" dirty="0"/>
          </a:p>
          <a:p>
            <a:endParaRPr lang="en-US" altLang="zh-CN" b="1" dirty="0"/>
          </a:p>
          <a:p>
            <a:r>
              <a:rPr lang="zh-CN" altLang="en-US" b="1" dirty="0"/>
              <a:t>显式差分：</a:t>
            </a:r>
            <a:r>
              <a:rPr lang="en-US" altLang="zh-CN" b="1" dirty="0">
                <a:latin typeface="Constantia" panose="02030602050306030303" pitchFamily="18" charset="0"/>
              </a:rPr>
              <a:t>T(</a:t>
            </a:r>
            <a:r>
              <a:rPr lang="en-US" altLang="zh-CN" b="1" dirty="0" err="1">
                <a:latin typeface="Constantia" panose="02030602050306030303" pitchFamily="18" charset="0"/>
              </a:rPr>
              <a:t>x,</a:t>
            </a:r>
            <a:r>
              <a:rPr lang="en-US" altLang="zh-CN" b="1" dirty="0" err="1">
                <a:solidFill>
                  <a:srgbClr val="FF0000"/>
                </a:solidFill>
                <a:latin typeface="Constantia" panose="02030602050306030303" pitchFamily="18" charset="0"/>
              </a:rPr>
              <a:t>t</a:t>
            </a:r>
            <a:r>
              <a:rPr lang="en-US" altLang="zh-CN" b="1" dirty="0">
                <a:latin typeface="Constantia" panose="02030602050306030303" pitchFamily="18" charset="0"/>
              </a:rPr>
              <a:t>) = T(x-1,</a:t>
            </a:r>
            <a:r>
              <a:rPr lang="en-US" altLang="zh-CN" b="1" dirty="0">
                <a:solidFill>
                  <a:srgbClr val="FF0000"/>
                </a:solidFill>
                <a:latin typeface="Constantia" panose="02030602050306030303" pitchFamily="18" charset="0"/>
              </a:rPr>
              <a:t>t-1</a:t>
            </a:r>
            <a:r>
              <a:rPr lang="en-US" altLang="zh-CN" b="1" dirty="0">
                <a:latin typeface="Constantia" panose="02030602050306030303" pitchFamily="18" charset="0"/>
              </a:rPr>
              <a:t>) + T(x+1,</a:t>
            </a:r>
            <a:r>
              <a:rPr lang="en-US" altLang="zh-CN" b="1" dirty="0">
                <a:solidFill>
                  <a:srgbClr val="FF0000"/>
                </a:solidFill>
                <a:latin typeface="Constantia" panose="02030602050306030303" pitchFamily="18" charset="0"/>
              </a:rPr>
              <a:t>t-1</a:t>
            </a:r>
            <a:r>
              <a:rPr lang="en-US" altLang="zh-CN" b="1" dirty="0">
                <a:latin typeface="Constantia" panose="02030602050306030303" pitchFamily="18" charset="0"/>
              </a:rPr>
              <a:t>) + T(x,</a:t>
            </a:r>
            <a:r>
              <a:rPr lang="en-US" altLang="zh-CN" b="1" dirty="0">
                <a:solidFill>
                  <a:srgbClr val="FF0000"/>
                </a:solidFill>
                <a:latin typeface="Constantia" panose="02030602050306030303" pitchFamily="18" charset="0"/>
              </a:rPr>
              <a:t>t-1</a:t>
            </a:r>
            <a:r>
              <a:rPr lang="en-US" altLang="zh-CN" b="1" dirty="0">
                <a:latin typeface="Constantia" panose="02030602050306030303" pitchFamily="18" charset="0"/>
              </a:rPr>
              <a:t>)</a:t>
            </a:r>
          </a:p>
          <a:p>
            <a:pPr lvl="1"/>
            <a:r>
              <a:rPr lang="zh-CN" altLang="en-US" dirty="0">
                <a:latin typeface="Constantia" panose="02030602050306030303" pitchFamily="18" charset="0"/>
              </a:rPr>
              <a:t>需要得到合适的时间步长度，否则模型不收敛！</a:t>
            </a:r>
            <a:endParaRPr lang="en-US" altLang="zh-CN" dirty="0">
              <a:latin typeface="Constantia" panose="02030602050306030303" pitchFamily="18" charset="0"/>
            </a:endParaRPr>
          </a:p>
          <a:p>
            <a:r>
              <a:rPr lang="zh-CN" altLang="en-US" b="1" dirty="0"/>
              <a:t>隐式差分：</a:t>
            </a:r>
            <a:r>
              <a:rPr lang="en-US" altLang="zh-CN" b="1" dirty="0">
                <a:latin typeface="Constantia" panose="02030602050306030303" pitchFamily="18" charset="0"/>
              </a:rPr>
              <a:t>T(</a:t>
            </a:r>
            <a:r>
              <a:rPr lang="en-US" altLang="zh-CN" b="1" dirty="0" err="1">
                <a:latin typeface="Constantia" panose="02030602050306030303" pitchFamily="18" charset="0"/>
              </a:rPr>
              <a:t>x,</a:t>
            </a:r>
            <a:r>
              <a:rPr lang="en-US" altLang="zh-CN" b="1" dirty="0" err="1">
                <a:solidFill>
                  <a:srgbClr val="0070C0"/>
                </a:solidFill>
                <a:latin typeface="Constantia" panose="02030602050306030303" pitchFamily="18" charset="0"/>
              </a:rPr>
              <a:t>t</a:t>
            </a:r>
            <a:r>
              <a:rPr lang="en-US" altLang="zh-CN" b="1" dirty="0">
                <a:latin typeface="Constantia" panose="02030602050306030303" pitchFamily="18" charset="0"/>
              </a:rPr>
              <a:t>) = T(x-1,</a:t>
            </a:r>
            <a:r>
              <a:rPr lang="en-US" altLang="zh-CN" b="1" dirty="0">
                <a:solidFill>
                  <a:srgbClr val="0070C0"/>
                </a:solidFill>
                <a:latin typeface="Constantia" panose="02030602050306030303" pitchFamily="18" charset="0"/>
              </a:rPr>
              <a:t>t</a:t>
            </a:r>
            <a:r>
              <a:rPr lang="en-US" altLang="zh-CN" b="1" dirty="0">
                <a:latin typeface="Constantia" panose="02030602050306030303" pitchFamily="18" charset="0"/>
              </a:rPr>
              <a:t>) + T(x+1,</a:t>
            </a:r>
            <a:r>
              <a:rPr lang="en-US" altLang="zh-CN" b="1" dirty="0">
                <a:solidFill>
                  <a:srgbClr val="0070C0"/>
                </a:solidFill>
                <a:latin typeface="Constantia" panose="02030602050306030303" pitchFamily="18" charset="0"/>
              </a:rPr>
              <a:t>t</a:t>
            </a:r>
            <a:r>
              <a:rPr lang="en-US" altLang="zh-CN" b="1" dirty="0">
                <a:latin typeface="Constantia" panose="02030602050306030303" pitchFamily="18" charset="0"/>
              </a:rPr>
              <a:t>) + T(x,</a:t>
            </a:r>
            <a:r>
              <a:rPr lang="en-US" altLang="zh-CN" b="1" dirty="0">
                <a:solidFill>
                  <a:srgbClr val="0070C0"/>
                </a:solidFill>
                <a:latin typeface="Constantia" panose="02030602050306030303" pitchFamily="18" charset="0"/>
              </a:rPr>
              <a:t>t-1</a:t>
            </a:r>
            <a:r>
              <a:rPr lang="en-US" altLang="zh-CN" b="1" dirty="0">
                <a:latin typeface="Constantia" panose="02030602050306030303" pitchFamily="18" charset="0"/>
              </a:rPr>
              <a:t>)</a:t>
            </a:r>
          </a:p>
          <a:p>
            <a:pPr lvl="1"/>
            <a:r>
              <a:rPr lang="zh-CN" altLang="en-US" dirty="0">
                <a:latin typeface="Constantia" panose="02030602050306030303" pitchFamily="18" charset="0"/>
              </a:rPr>
              <a:t>模型收敛较为稳定</a:t>
            </a:r>
            <a:endParaRPr lang="en-US" altLang="zh-CN" b="1" dirty="0">
              <a:latin typeface="Constantia" panose="02030602050306030303" pitchFamily="18" charset="0"/>
            </a:endParaRPr>
          </a:p>
          <a:p>
            <a:r>
              <a:rPr lang="zh-CN" altLang="en-US" b="1" dirty="0">
                <a:latin typeface="Constantia" panose="02030602050306030303" pitchFamily="18" charset="0"/>
              </a:rPr>
              <a:t>我们队伍开始的时候一直用显式差分，模型一直不收敛，比赛最后一天心态濒临崩溃，</a:t>
            </a:r>
            <a:r>
              <a:rPr lang="zh-CN" altLang="en-US" b="1" dirty="0">
                <a:solidFill>
                  <a:srgbClr val="0070C0"/>
                </a:solidFill>
                <a:latin typeface="Constantia" panose="02030602050306030303" pitchFamily="18" charset="0"/>
              </a:rPr>
              <a:t>张恒瑞同学</a:t>
            </a:r>
            <a:r>
              <a:rPr lang="zh-CN" altLang="en-US" b="1" dirty="0">
                <a:latin typeface="Constantia" panose="02030602050306030303" pitchFamily="18" charset="0"/>
              </a:rPr>
              <a:t>提出我们应当尝试隐式差分，试了一次，成功了。。</a:t>
            </a:r>
            <a:endParaRPr lang="en-US" altLang="zh-CN" b="1" dirty="0">
              <a:latin typeface="Constantia" panose="02030602050306030303" pitchFamily="18" charset="0"/>
            </a:endParaRPr>
          </a:p>
          <a:p>
            <a:endParaRPr lang="zh-CN" altLang="en-US" dirty="0">
              <a:latin typeface="Constantia" panose="02030602050306030303" pitchFamily="18" charset="0"/>
            </a:endParaRPr>
          </a:p>
        </p:txBody>
      </p:sp>
      <p:pic>
        <p:nvPicPr>
          <p:cNvPr id="2" name="图片 1">
            <a:extLst>
              <a:ext uri="{FF2B5EF4-FFF2-40B4-BE49-F238E27FC236}">
                <a16:creationId xmlns:a16="http://schemas.microsoft.com/office/drawing/2014/main" id="{1070687F-A204-4FF6-A8C1-6755137B451F}"/>
              </a:ext>
            </a:extLst>
          </p:cNvPr>
          <p:cNvPicPr>
            <a:picLocks noChangeAspect="1"/>
          </p:cNvPicPr>
          <p:nvPr/>
        </p:nvPicPr>
        <p:blipFill>
          <a:blip r:embed="rId3"/>
          <a:stretch>
            <a:fillRect/>
          </a:stretch>
        </p:blipFill>
        <p:spPr>
          <a:xfrm>
            <a:off x="3351369" y="2102436"/>
            <a:ext cx="2657475" cy="895350"/>
          </a:xfrm>
          <a:prstGeom prst="rect">
            <a:avLst/>
          </a:prstGeom>
        </p:spPr>
      </p:pic>
    </p:spTree>
    <p:extLst>
      <p:ext uri="{BB962C8B-B14F-4D97-AF65-F5344CB8AC3E}">
        <p14:creationId xmlns:p14="http://schemas.microsoft.com/office/powerpoint/2010/main" val="21549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57517" cy="4921498"/>
          </a:xfrm>
        </p:spPr>
        <p:txBody>
          <a:bodyPr/>
          <a:lstStyle/>
          <a:p>
            <a:pPr>
              <a:lnSpc>
                <a:spcPct val="150000"/>
              </a:lnSpc>
            </a:pPr>
            <a:r>
              <a:rPr lang="zh-CN" altLang="en-US" dirty="0"/>
              <a:t>根据</a:t>
            </a:r>
            <a:r>
              <a:rPr lang="zh-CN" altLang="en-US" b="1" dirty="0">
                <a:solidFill>
                  <a:srgbClr val="0070C0"/>
                </a:solidFill>
              </a:rPr>
              <a:t>温度</a:t>
            </a:r>
            <a:r>
              <a:rPr lang="en-US" altLang="zh-CN" b="1" dirty="0">
                <a:solidFill>
                  <a:srgbClr val="0070C0"/>
                </a:solidFill>
              </a:rPr>
              <a:t>-</a:t>
            </a:r>
            <a:r>
              <a:rPr lang="zh-CN" altLang="en-US" b="1" dirty="0">
                <a:solidFill>
                  <a:srgbClr val="0070C0"/>
                </a:solidFill>
              </a:rPr>
              <a:t>时间</a:t>
            </a:r>
            <a:r>
              <a:rPr lang="zh-CN" altLang="en-US" dirty="0"/>
              <a:t>数据得到稳态温度，首先求解稳态结果</a:t>
            </a:r>
            <a:endParaRPr lang="en-US" altLang="zh-CN" dirty="0"/>
          </a:p>
          <a:p>
            <a:pPr>
              <a:lnSpc>
                <a:spcPct val="150000"/>
              </a:lnSpc>
            </a:pPr>
            <a:r>
              <a:rPr lang="zh-CN" altLang="en-US" dirty="0"/>
              <a:t>根据</a:t>
            </a:r>
            <a:r>
              <a:rPr lang="en-US" altLang="zh-CN" dirty="0"/>
              <a:t>excel</a:t>
            </a:r>
            <a:r>
              <a:rPr lang="zh-CN" altLang="en-US" dirty="0"/>
              <a:t>表格提供的</a:t>
            </a:r>
            <a:r>
              <a:rPr lang="zh-CN" altLang="en-US" b="1" dirty="0">
                <a:solidFill>
                  <a:srgbClr val="0070C0"/>
                </a:solidFill>
              </a:rPr>
              <a:t>温度</a:t>
            </a:r>
            <a:r>
              <a:rPr lang="en-US" altLang="zh-CN" b="1" dirty="0">
                <a:solidFill>
                  <a:srgbClr val="0070C0"/>
                </a:solidFill>
              </a:rPr>
              <a:t>-</a:t>
            </a:r>
            <a:r>
              <a:rPr lang="zh-CN" altLang="en-US" b="1" dirty="0">
                <a:solidFill>
                  <a:srgbClr val="0070C0"/>
                </a:solidFill>
              </a:rPr>
              <a:t>时间</a:t>
            </a:r>
            <a:r>
              <a:rPr lang="zh-CN" altLang="en-US" dirty="0"/>
              <a:t>数据，采用</a:t>
            </a:r>
            <a:r>
              <a:rPr lang="zh-CN" altLang="en-US" b="1" dirty="0">
                <a:solidFill>
                  <a:srgbClr val="FF0000"/>
                </a:solidFill>
              </a:rPr>
              <a:t>模拟退火</a:t>
            </a:r>
            <a:r>
              <a:rPr lang="zh-CN" altLang="en-US" dirty="0"/>
              <a:t>的方法解出第</a:t>
            </a:r>
            <a:r>
              <a:rPr lang="en-US" altLang="zh-CN" dirty="0"/>
              <a:t>5</a:t>
            </a:r>
            <a:r>
              <a:rPr lang="zh-CN" altLang="en-US" dirty="0"/>
              <a:t>层（附加层）的最优参数</a:t>
            </a:r>
            <a:endParaRPr lang="en-US" altLang="zh-CN" dirty="0"/>
          </a:p>
          <a:p>
            <a:pPr>
              <a:lnSpc>
                <a:spcPct val="150000"/>
              </a:lnSpc>
            </a:pPr>
            <a:r>
              <a:rPr lang="zh-CN" altLang="en-US" dirty="0"/>
              <a:t>最后将结果代入模型，得到温度</a:t>
            </a:r>
            <a:r>
              <a:rPr lang="en-US" altLang="zh-CN" dirty="0"/>
              <a:t>-</a:t>
            </a:r>
            <a:r>
              <a:rPr lang="zh-CN" altLang="en-US" dirty="0"/>
              <a:t>位移的分布</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问题</a:t>
            </a:r>
            <a:r>
              <a:rPr lang="en-US" altLang="zh-CN" dirty="0"/>
              <a:t>1</a:t>
            </a:r>
            <a:r>
              <a:rPr lang="zh-CN" altLang="en-US" dirty="0"/>
              <a:t>解法</a:t>
            </a:r>
          </a:p>
        </p:txBody>
      </p:sp>
      <p:pic>
        <p:nvPicPr>
          <p:cNvPr id="2" name="图片 1">
            <a:extLst>
              <a:ext uri="{FF2B5EF4-FFF2-40B4-BE49-F238E27FC236}">
                <a16:creationId xmlns:a16="http://schemas.microsoft.com/office/drawing/2014/main" id="{74AF9E44-1B16-4540-9A80-370C4CB72C43}"/>
              </a:ext>
            </a:extLst>
          </p:cNvPr>
          <p:cNvPicPr>
            <a:picLocks noChangeAspect="1"/>
          </p:cNvPicPr>
          <p:nvPr/>
        </p:nvPicPr>
        <p:blipFill>
          <a:blip r:embed="rId3"/>
          <a:stretch>
            <a:fillRect/>
          </a:stretch>
        </p:blipFill>
        <p:spPr>
          <a:xfrm>
            <a:off x="398658" y="3921054"/>
            <a:ext cx="4281447" cy="2502536"/>
          </a:xfrm>
          <a:prstGeom prst="rect">
            <a:avLst/>
          </a:prstGeom>
        </p:spPr>
      </p:pic>
      <p:pic>
        <p:nvPicPr>
          <p:cNvPr id="5" name="图片 4">
            <a:extLst>
              <a:ext uri="{FF2B5EF4-FFF2-40B4-BE49-F238E27FC236}">
                <a16:creationId xmlns:a16="http://schemas.microsoft.com/office/drawing/2014/main" id="{C2A3D8A1-07C4-47F9-956F-E59903E25B38}"/>
              </a:ext>
            </a:extLst>
          </p:cNvPr>
          <p:cNvPicPr>
            <a:picLocks noChangeAspect="1"/>
          </p:cNvPicPr>
          <p:nvPr/>
        </p:nvPicPr>
        <p:blipFill>
          <a:blip r:embed="rId4"/>
          <a:stretch>
            <a:fillRect/>
          </a:stretch>
        </p:blipFill>
        <p:spPr>
          <a:xfrm>
            <a:off x="4855542" y="3921054"/>
            <a:ext cx="3596000" cy="2502536"/>
          </a:xfrm>
          <a:prstGeom prst="rect">
            <a:avLst/>
          </a:prstGeom>
        </p:spPr>
      </p:pic>
    </p:spTree>
    <p:extLst>
      <p:ext uri="{BB962C8B-B14F-4D97-AF65-F5344CB8AC3E}">
        <p14:creationId xmlns:p14="http://schemas.microsoft.com/office/powerpoint/2010/main" val="49206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57517" cy="4921498"/>
          </a:xfrm>
        </p:spPr>
        <p:txBody>
          <a:bodyPr/>
          <a:lstStyle/>
          <a:p>
            <a:pPr>
              <a:lnSpc>
                <a:spcPct val="150000"/>
              </a:lnSpc>
            </a:pPr>
            <a:r>
              <a:rPr lang="zh-CN" altLang="en-US" b="1" dirty="0"/>
              <a:t>问题：</a:t>
            </a:r>
            <a:r>
              <a:rPr lang="zh-CN" altLang="en-US" dirty="0"/>
              <a:t>所有的参数中，只有第</a:t>
            </a:r>
            <a:r>
              <a:rPr lang="en-US" altLang="zh-CN" dirty="0"/>
              <a:t>II</a:t>
            </a:r>
            <a:r>
              <a:rPr lang="zh-CN" altLang="en-US" dirty="0"/>
              <a:t>层的厚度未知，在满足某个约束条件下，求</a:t>
            </a:r>
            <a:r>
              <a:rPr lang="en-US" altLang="zh-CN" dirty="0"/>
              <a:t>II</a:t>
            </a:r>
            <a:r>
              <a:rPr lang="zh-CN" altLang="en-US" dirty="0"/>
              <a:t>层的最优厚度（</a:t>
            </a:r>
            <a:r>
              <a:rPr lang="zh-CN" altLang="en-US" b="1" dirty="0">
                <a:solidFill>
                  <a:srgbClr val="0070C0"/>
                </a:solidFill>
              </a:rPr>
              <a:t>单变量最优化问题，很简单</a:t>
            </a:r>
            <a:r>
              <a:rPr lang="zh-CN" altLang="en-US" dirty="0"/>
              <a:t>）</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转化为最小厚度！（</a:t>
            </a:r>
            <a:r>
              <a:rPr lang="zh-CN" altLang="en-US" dirty="0">
                <a:solidFill>
                  <a:srgbClr val="0070C0"/>
                </a:solidFill>
              </a:rPr>
              <a:t>合理的解释：服装厚度越小，越轻便越好</a:t>
            </a:r>
            <a:r>
              <a:rPr lang="zh-CN" altLang="en-US" dirty="0"/>
              <a:t>）</a:t>
            </a:r>
            <a:endParaRPr lang="en-US" altLang="zh-CN" dirty="0"/>
          </a:p>
          <a:p>
            <a:pPr>
              <a:lnSpc>
                <a:spcPct val="150000"/>
              </a:lnSpc>
            </a:pPr>
            <a:r>
              <a:rPr lang="zh-CN" altLang="en-US" dirty="0"/>
              <a:t>系统满足</a:t>
            </a:r>
            <a:r>
              <a:rPr lang="zh-CN" altLang="en-US" b="1" dirty="0">
                <a:solidFill>
                  <a:srgbClr val="FF0000"/>
                </a:solidFill>
              </a:rPr>
              <a:t>单调性</a:t>
            </a:r>
            <a:r>
              <a:rPr lang="zh-CN" altLang="en-US" dirty="0"/>
              <a:t>，所以可以采用简单高效的</a:t>
            </a:r>
            <a:r>
              <a:rPr lang="zh-CN" altLang="en-US" b="1" dirty="0">
                <a:solidFill>
                  <a:srgbClr val="FF0000"/>
                </a:solidFill>
              </a:rPr>
              <a:t>二分法</a:t>
            </a:r>
            <a:r>
              <a:rPr lang="zh-CN" altLang="en-US" dirty="0"/>
              <a:t>进行求解</a:t>
            </a:r>
            <a:endParaRPr lang="en-US" altLang="zh-CN" dirty="0"/>
          </a:p>
          <a:p>
            <a:pPr>
              <a:lnSpc>
                <a:spcPct val="150000"/>
              </a:lnSpc>
            </a:pPr>
            <a:r>
              <a:rPr lang="zh-CN" altLang="en-US" b="1" dirty="0"/>
              <a:t>不追求方法是否漂亮，是否有创新性，只要准确、高效、实用，就是好的方法</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问题</a:t>
            </a:r>
            <a:r>
              <a:rPr lang="en-US" altLang="zh-CN" dirty="0"/>
              <a:t>2</a:t>
            </a:r>
            <a:r>
              <a:rPr lang="zh-CN" altLang="en-US" dirty="0"/>
              <a:t>解法</a:t>
            </a:r>
            <a:r>
              <a:rPr lang="en-US" altLang="zh-CN" dirty="0"/>
              <a:t>——</a:t>
            </a:r>
            <a:r>
              <a:rPr lang="zh-CN" altLang="en-US" dirty="0"/>
              <a:t>简单高效的二分法</a:t>
            </a:r>
          </a:p>
        </p:txBody>
      </p:sp>
      <p:pic>
        <p:nvPicPr>
          <p:cNvPr id="5" name="图片 4">
            <a:extLst>
              <a:ext uri="{FF2B5EF4-FFF2-40B4-BE49-F238E27FC236}">
                <a16:creationId xmlns:a16="http://schemas.microsoft.com/office/drawing/2014/main" id="{8C7172E5-7F92-44E2-B468-0FBCAA921C5A}"/>
              </a:ext>
            </a:extLst>
          </p:cNvPr>
          <p:cNvPicPr>
            <a:picLocks noChangeAspect="1"/>
          </p:cNvPicPr>
          <p:nvPr/>
        </p:nvPicPr>
        <p:blipFill>
          <a:blip r:embed="rId3"/>
          <a:stretch>
            <a:fillRect/>
          </a:stretch>
        </p:blipFill>
        <p:spPr>
          <a:xfrm>
            <a:off x="2821296" y="2833040"/>
            <a:ext cx="3057525" cy="866775"/>
          </a:xfrm>
          <a:prstGeom prst="rect">
            <a:avLst/>
          </a:prstGeom>
        </p:spPr>
      </p:pic>
    </p:spTree>
    <p:extLst>
      <p:ext uri="{BB962C8B-B14F-4D97-AF65-F5344CB8AC3E}">
        <p14:creationId xmlns:p14="http://schemas.microsoft.com/office/powerpoint/2010/main" val="413582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87270" y="1573936"/>
            <a:ext cx="6181982" cy="5216710"/>
          </a:xfrm>
        </p:spPr>
        <p:txBody>
          <a:bodyPr>
            <a:normAutofit fontScale="92500" lnSpcReduction="20000"/>
          </a:bodyPr>
          <a:lstStyle/>
          <a:p>
            <a:pPr>
              <a:lnSpc>
                <a:spcPct val="150000"/>
              </a:lnSpc>
            </a:pPr>
            <a:r>
              <a:rPr lang="zh-CN" altLang="en-US" b="1" dirty="0"/>
              <a:t>问题：</a:t>
            </a:r>
            <a:r>
              <a:rPr lang="zh-CN" altLang="en-US" dirty="0"/>
              <a:t>在所有的参数中，第</a:t>
            </a:r>
            <a:r>
              <a:rPr lang="en-US" altLang="zh-CN" dirty="0"/>
              <a:t>II</a:t>
            </a:r>
            <a:r>
              <a:rPr lang="zh-CN" altLang="en-US" dirty="0"/>
              <a:t>、</a:t>
            </a:r>
            <a:r>
              <a:rPr lang="en-US" altLang="zh-CN" dirty="0"/>
              <a:t>IV</a:t>
            </a:r>
            <a:r>
              <a:rPr lang="zh-CN" altLang="en-US" dirty="0"/>
              <a:t>层厚度均为未知，其他条件与第二问完全相同，只不过问题变成了一个</a:t>
            </a:r>
            <a:r>
              <a:rPr lang="zh-CN" altLang="en-US" b="1" dirty="0"/>
              <a:t>双变量优化</a:t>
            </a:r>
            <a:r>
              <a:rPr lang="zh-CN" altLang="en-US" dirty="0"/>
              <a:t>问题</a:t>
            </a:r>
            <a:endParaRPr lang="en-US" altLang="zh-CN" dirty="0"/>
          </a:p>
          <a:p>
            <a:pPr>
              <a:lnSpc>
                <a:spcPct val="150000"/>
              </a:lnSpc>
            </a:pPr>
            <a:r>
              <a:rPr lang="zh-CN" altLang="en-US" dirty="0"/>
              <a:t>仍然转化为</a:t>
            </a:r>
            <a:r>
              <a:rPr lang="zh-CN" altLang="en-US" b="1" dirty="0"/>
              <a:t>最优化两层的</a:t>
            </a:r>
            <a:r>
              <a:rPr lang="zh-CN" altLang="en-US" b="1" dirty="0">
                <a:solidFill>
                  <a:srgbClr val="0070C0"/>
                </a:solidFill>
              </a:rPr>
              <a:t>厚度之和</a:t>
            </a:r>
            <a:r>
              <a:rPr lang="zh-CN" altLang="en-US" b="1" dirty="0"/>
              <a:t>最小</a:t>
            </a:r>
            <a:endParaRPr lang="en-US" altLang="zh-CN" b="1" dirty="0"/>
          </a:p>
          <a:p>
            <a:pPr>
              <a:lnSpc>
                <a:spcPct val="150000"/>
              </a:lnSpc>
            </a:pPr>
            <a:r>
              <a:rPr lang="zh-CN" altLang="en-US" b="1" dirty="0"/>
              <a:t>一部分其他队伍的做法：</a:t>
            </a:r>
            <a:r>
              <a:rPr lang="en-US" altLang="zh-CN" dirty="0"/>
              <a:t>IV</a:t>
            </a:r>
            <a:r>
              <a:rPr lang="zh-CN" altLang="en-US" dirty="0"/>
              <a:t>层为空气层，常识：气体的隔热好于固体，因此</a:t>
            </a:r>
            <a:r>
              <a:rPr lang="en-US" altLang="zh-CN" dirty="0"/>
              <a:t>IV</a:t>
            </a:r>
            <a:r>
              <a:rPr lang="zh-CN" altLang="en-US" dirty="0"/>
              <a:t>层直接采用最大厚度，转化为单变量优化问题</a:t>
            </a:r>
            <a:endParaRPr lang="en-US" altLang="zh-CN" dirty="0"/>
          </a:p>
          <a:p>
            <a:pPr>
              <a:lnSpc>
                <a:spcPct val="150000"/>
              </a:lnSpc>
            </a:pPr>
            <a:r>
              <a:rPr lang="zh-CN" altLang="en-US" b="1" dirty="0">
                <a:solidFill>
                  <a:srgbClr val="0070C0"/>
                </a:solidFill>
              </a:rPr>
              <a:t>我们的做法：设计了一个贪心算法，从</a:t>
            </a:r>
            <a:r>
              <a:rPr lang="en-US" altLang="zh-CN" b="1" dirty="0">
                <a:solidFill>
                  <a:srgbClr val="0070C0"/>
                </a:solidFill>
              </a:rPr>
              <a:t>II</a:t>
            </a:r>
            <a:r>
              <a:rPr lang="zh-CN" altLang="en-US" b="1" dirty="0">
                <a:solidFill>
                  <a:srgbClr val="0070C0"/>
                </a:solidFill>
              </a:rPr>
              <a:t>、</a:t>
            </a:r>
            <a:r>
              <a:rPr lang="en-US" altLang="zh-CN" b="1" dirty="0">
                <a:solidFill>
                  <a:srgbClr val="0070C0"/>
                </a:solidFill>
              </a:rPr>
              <a:t>IV</a:t>
            </a:r>
            <a:r>
              <a:rPr lang="zh-CN" altLang="en-US" b="1" dirty="0">
                <a:solidFill>
                  <a:srgbClr val="0070C0"/>
                </a:solidFill>
              </a:rPr>
              <a:t>层均为最小厚度开始，每次选择使得</a:t>
            </a:r>
            <a:r>
              <a:rPr lang="zh-CN" altLang="en-US" b="1" dirty="0">
                <a:solidFill>
                  <a:srgbClr val="FF0000"/>
                </a:solidFill>
              </a:rPr>
              <a:t>目标位置温度降低最多</a:t>
            </a:r>
            <a:r>
              <a:rPr lang="zh-CN" altLang="en-US" b="1" dirty="0">
                <a:solidFill>
                  <a:srgbClr val="0070C0"/>
                </a:solidFill>
              </a:rPr>
              <a:t>的方向，增加一层单位厚度</a:t>
            </a:r>
            <a:r>
              <a:rPr lang="en-US" altLang="zh-CN" b="1" dirty="0" err="1">
                <a:solidFill>
                  <a:srgbClr val="FF0000"/>
                </a:solidFill>
                <a:latin typeface="Constantia" panose="02030602050306030303" pitchFamily="18" charset="0"/>
              </a:rPr>
              <a:t>Δd</a:t>
            </a:r>
            <a:endParaRPr lang="en-US" altLang="zh-CN" b="1" dirty="0">
              <a:solidFill>
                <a:srgbClr val="FF0000"/>
              </a:solidFill>
              <a:latin typeface="Constantia" panose="02030602050306030303" pitchFamily="18" charset="0"/>
            </a:endParaRPr>
          </a:p>
          <a:p>
            <a:pPr>
              <a:lnSpc>
                <a:spcPct val="150000"/>
              </a:lnSpc>
            </a:pPr>
            <a:r>
              <a:rPr lang="zh-CN" altLang="en-US" b="1" dirty="0">
                <a:solidFill>
                  <a:srgbClr val="FF0000"/>
                </a:solidFill>
                <a:latin typeface="Constantia" panose="02030602050306030303" pitchFamily="18" charset="0"/>
              </a:rPr>
              <a:t>并证明了贪心算法的最优性</a:t>
            </a:r>
            <a:endParaRPr lang="en-US" altLang="zh-CN" b="1" dirty="0">
              <a:solidFill>
                <a:srgbClr val="FF0000"/>
              </a:solidFill>
              <a:latin typeface="Constantia" panose="02030602050306030303" pitchFamily="18" charset="0"/>
            </a:endParaRPr>
          </a:p>
          <a:p>
            <a:pPr>
              <a:lnSpc>
                <a:spcPct val="150000"/>
              </a:lnSpc>
            </a:pPr>
            <a:r>
              <a:rPr lang="zh-CN" altLang="en-US" b="1" dirty="0">
                <a:latin typeface="Constantia" panose="02030602050306030303" pitchFamily="18" charset="0"/>
              </a:rPr>
              <a:t>最后结果与直接单变量求解相同</a:t>
            </a:r>
            <a:endParaRPr lang="en-US" altLang="zh-CN" b="1" dirty="0">
              <a:latin typeface="Constantia" panose="02030602050306030303" pitchFamily="18" charset="0"/>
            </a:endParaRPr>
          </a:p>
        </p:txBody>
      </p:sp>
      <p:sp>
        <p:nvSpPr>
          <p:cNvPr id="3" name="标题 2"/>
          <p:cNvSpPr>
            <a:spLocks noGrp="1"/>
          </p:cNvSpPr>
          <p:nvPr>
            <p:ph type="title"/>
          </p:nvPr>
        </p:nvSpPr>
        <p:spPr/>
        <p:txBody>
          <a:bodyPr/>
          <a:lstStyle/>
          <a:p>
            <a:r>
              <a:rPr lang="zh-CN" altLang="en-US" dirty="0"/>
              <a:t>问题</a:t>
            </a:r>
            <a:r>
              <a:rPr lang="en-US" altLang="zh-CN" dirty="0"/>
              <a:t>3</a:t>
            </a:r>
            <a:r>
              <a:rPr lang="zh-CN" altLang="en-US" dirty="0"/>
              <a:t>解法</a:t>
            </a:r>
            <a:r>
              <a:rPr lang="en-US" altLang="zh-CN" dirty="0"/>
              <a:t>——</a:t>
            </a:r>
            <a:r>
              <a:rPr lang="zh-CN" altLang="en-US" dirty="0"/>
              <a:t>我们文章的亮点之一</a:t>
            </a:r>
          </a:p>
        </p:txBody>
      </p:sp>
      <p:cxnSp>
        <p:nvCxnSpPr>
          <p:cNvPr id="6" name="直接箭头连接符 5">
            <a:extLst>
              <a:ext uri="{FF2B5EF4-FFF2-40B4-BE49-F238E27FC236}">
                <a16:creationId xmlns:a16="http://schemas.microsoft.com/office/drawing/2014/main" id="{8CDAE23F-AF0F-4F38-80FC-D817F7AF19B0}"/>
              </a:ext>
            </a:extLst>
          </p:cNvPr>
          <p:cNvCxnSpPr/>
          <p:nvPr/>
        </p:nvCxnSpPr>
        <p:spPr>
          <a:xfrm>
            <a:off x="6809173" y="4616388"/>
            <a:ext cx="20570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57B5DDA-2E30-445D-89CC-BDBF2EF828EC}"/>
              </a:ext>
            </a:extLst>
          </p:cNvPr>
          <p:cNvCxnSpPr/>
          <p:nvPr/>
        </p:nvCxnSpPr>
        <p:spPr>
          <a:xfrm flipV="1">
            <a:off x="6800295" y="2476870"/>
            <a:ext cx="0" cy="21483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1EE4981-520F-4FD3-A8D4-E8C2B11E4846}"/>
              </a:ext>
            </a:extLst>
          </p:cNvPr>
          <p:cNvSpPr txBox="1"/>
          <p:nvPr/>
        </p:nvSpPr>
        <p:spPr>
          <a:xfrm>
            <a:off x="6477368" y="2052247"/>
            <a:ext cx="108234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II</a:t>
            </a:r>
            <a:r>
              <a:rPr lang="zh-CN" altLang="en-US" dirty="0">
                <a:latin typeface="Arial" panose="020B0604020202020204" pitchFamily="34" charset="0"/>
                <a:cs typeface="Arial" panose="020B0604020202020204" pitchFamily="34" charset="0"/>
              </a:rPr>
              <a:t>层</a:t>
            </a:r>
            <a:r>
              <a:rPr lang="en-US" altLang="zh-CN" dirty="0">
                <a:latin typeface="Arial" panose="020B0604020202020204" pitchFamily="34" charset="0"/>
                <a:cs typeface="Arial" panose="020B0604020202020204" pitchFamily="34" charset="0"/>
              </a:rPr>
              <a:t>(mm)</a:t>
            </a:r>
            <a:endParaRPr lang="zh-CN" altLang="en-US"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DB4204FC-FDF2-49A2-9B5C-0D664ECD9AEE}"/>
              </a:ext>
            </a:extLst>
          </p:cNvPr>
          <p:cNvSpPr txBox="1"/>
          <p:nvPr/>
        </p:nvSpPr>
        <p:spPr>
          <a:xfrm>
            <a:off x="7299777" y="4895176"/>
            <a:ext cx="117211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IV</a:t>
            </a:r>
            <a:r>
              <a:rPr lang="zh-CN" altLang="en-US" dirty="0">
                <a:latin typeface="Arial" panose="020B0604020202020204" pitchFamily="34" charset="0"/>
                <a:cs typeface="Arial" panose="020B0604020202020204" pitchFamily="34" charset="0"/>
              </a:rPr>
              <a:t>层</a:t>
            </a:r>
            <a:r>
              <a:rPr lang="en-US" altLang="zh-CN" dirty="0">
                <a:latin typeface="Arial" panose="020B0604020202020204" pitchFamily="34" charset="0"/>
                <a:cs typeface="Arial" panose="020B0604020202020204" pitchFamily="34" charset="0"/>
              </a:rPr>
              <a:t>(mm)</a:t>
            </a:r>
            <a:endParaRPr lang="zh-CN" altLang="en-US" dirty="0">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id="{120D9F93-46C1-4BF9-A350-1D280F5AF054}"/>
              </a:ext>
            </a:extLst>
          </p:cNvPr>
          <p:cNvCxnSpPr/>
          <p:nvPr/>
        </p:nvCxnSpPr>
        <p:spPr>
          <a:xfrm>
            <a:off x="6800295" y="3009530"/>
            <a:ext cx="20658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12BB4AA-E87B-4C82-9CAE-181430CBCD5E}"/>
              </a:ext>
            </a:extLst>
          </p:cNvPr>
          <p:cNvCxnSpPr/>
          <p:nvPr/>
        </p:nvCxnSpPr>
        <p:spPr>
          <a:xfrm>
            <a:off x="6800295" y="3881021"/>
            <a:ext cx="20658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4063721-DB99-4332-9A5A-DF5792F6B187}"/>
              </a:ext>
            </a:extLst>
          </p:cNvPr>
          <p:cNvCxnSpPr>
            <a:cxnSpLocks/>
          </p:cNvCxnSpPr>
          <p:nvPr/>
        </p:nvCxnSpPr>
        <p:spPr>
          <a:xfrm>
            <a:off x="7288567" y="3009530"/>
            <a:ext cx="0" cy="160685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0A38A89-D0DC-4A73-A54E-277E3DAC9573}"/>
              </a:ext>
            </a:extLst>
          </p:cNvPr>
          <p:cNvCxnSpPr>
            <a:cxnSpLocks/>
          </p:cNvCxnSpPr>
          <p:nvPr/>
        </p:nvCxnSpPr>
        <p:spPr>
          <a:xfrm>
            <a:off x="8164758" y="3027285"/>
            <a:ext cx="0" cy="160685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D5ADCBA-4BC8-46B6-9B2C-187B75902F9A}"/>
              </a:ext>
            </a:extLst>
          </p:cNvPr>
          <p:cNvSpPr txBox="1"/>
          <p:nvPr/>
        </p:nvSpPr>
        <p:spPr>
          <a:xfrm>
            <a:off x="7035933" y="4614739"/>
            <a:ext cx="50526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0.6</a:t>
            </a:r>
            <a:endParaRPr lang="zh-CN" altLang="en-US"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6F5E8C88-B06D-41C3-9BA4-555357CC472F}"/>
              </a:ext>
            </a:extLst>
          </p:cNvPr>
          <p:cNvSpPr txBox="1"/>
          <p:nvPr/>
        </p:nvSpPr>
        <p:spPr>
          <a:xfrm>
            <a:off x="7912124" y="4614739"/>
            <a:ext cx="50526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6.4</a:t>
            </a:r>
            <a:endParaRPr lang="zh-CN" altLang="en-US"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755ED2D5-E780-443D-9437-C91678E3CB16}"/>
              </a:ext>
            </a:extLst>
          </p:cNvPr>
          <p:cNvSpPr txBox="1"/>
          <p:nvPr/>
        </p:nvSpPr>
        <p:spPr>
          <a:xfrm>
            <a:off x="6384062" y="2842619"/>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25</a:t>
            </a:r>
            <a:endParaRPr lang="zh-CN" altLang="en-US"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B5CD31AA-F744-42EB-9B79-611481036890}"/>
              </a:ext>
            </a:extLst>
          </p:cNvPr>
          <p:cNvSpPr txBox="1"/>
          <p:nvPr/>
        </p:nvSpPr>
        <p:spPr>
          <a:xfrm>
            <a:off x="6345205" y="3715736"/>
            <a:ext cx="50526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0.6</a:t>
            </a:r>
            <a:endParaRPr lang="zh-CN" altLang="en-US" dirty="0">
              <a:latin typeface="Arial" panose="020B0604020202020204" pitchFamily="34" charset="0"/>
              <a:cs typeface="Arial" panose="020B0604020202020204" pitchFamily="34" charset="0"/>
            </a:endParaRPr>
          </a:p>
        </p:txBody>
      </p:sp>
      <p:sp>
        <p:nvSpPr>
          <p:cNvPr id="26" name="任意多边形: 形状 25">
            <a:extLst>
              <a:ext uri="{FF2B5EF4-FFF2-40B4-BE49-F238E27FC236}">
                <a16:creationId xmlns:a16="http://schemas.microsoft.com/office/drawing/2014/main" id="{12065047-3590-46ED-A0A8-011E9E59D84E}"/>
              </a:ext>
            </a:extLst>
          </p:cNvPr>
          <p:cNvSpPr/>
          <p:nvPr/>
        </p:nvSpPr>
        <p:spPr>
          <a:xfrm>
            <a:off x="7288567" y="3275860"/>
            <a:ext cx="861134" cy="603682"/>
          </a:xfrm>
          <a:custGeom>
            <a:avLst/>
            <a:gdLst>
              <a:gd name="connsiteX0" fmla="*/ 0 w 861134"/>
              <a:gd name="connsiteY0" fmla="*/ 603682 h 603682"/>
              <a:gd name="connsiteX1" fmla="*/ 488272 w 861134"/>
              <a:gd name="connsiteY1" fmla="*/ 142043 h 603682"/>
              <a:gd name="connsiteX2" fmla="*/ 861134 w 861134"/>
              <a:gd name="connsiteY2" fmla="*/ 0 h 603682"/>
              <a:gd name="connsiteX3" fmla="*/ 861134 w 861134"/>
              <a:gd name="connsiteY3" fmla="*/ 0 h 603682"/>
            </a:gdLst>
            <a:ahLst/>
            <a:cxnLst>
              <a:cxn ang="0">
                <a:pos x="connsiteX0" y="connsiteY0"/>
              </a:cxn>
              <a:cxn ang="0">
                <a:pos x="connsiteX1" y="connsiteY1"/>
              </a:cxn>
              <a:cxn ang="0">
                <a:pos x="connsiteX2" y="connsiteY2"/>
              </a:cxn>
              <a:cxn ang="0">
                <a:pos x="connsiteX3" y="connsiteY3"/>
              </a:cxn>
            </a:cxnLst>
            <a:rect l="l" t="t" r="r" b="b"/>
            <a:pathLst>
              <a:path w="861134" h="603682">
                <a:moveTo>
                  <a:pt x="0" y="603682"/>
                </a:moveTo>
                <a:cubicBezTo>
                  <a:pt x="172375" y="423169"/>
                  <a:pt x="344750" y="242657"/>
                  <a:pt x="488272" y="142043"/>
                </a:cubicBezTo>
                <a:cubicBezTo>
                  <a:pt x="631794" y="41429"/>
                  <a:pt x="861134" y="0"/>
                  <a:pt x="861134" y="0"/>
                </a:cubicBezTo>
                <a:lnTo>
                  <a:pt x="861134" y="0"/>
                </a:lnTo>
              </a:path>
            </a:pathLst>
          </a:custGeom>
          <a:noFill/>
          <a:ln w="38100">
            <a:solidFill>
              <a:srgbClr val="C816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EF0A5EE-3202-4657-9143-BDA1244B1743}"/>
              </a:ext>
            </a:extLst>
          </p:cNvPr>
          <p:cNvSpPr txBox="1"/>
          <p:nvPr/>
        </p:nvSpPr>
        <p:spPr>
          <a:xfrm>
            <a:off x="7047823" y="3812959"/>
            <a:ext cx="300082"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s</a:t>
            </a:r>
            <a:endParaRPr lang="zh-CN" altLang="en-US"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7276B714-3373-4638-9828-B3A323B38882}"/>
              </a:ext>
            </a:extLst>
          </p:cNvPr>
          <p:cNvSpPr txBox="1"/>
          <p:nvPr/>
        </p:nvSpPr>
        <p:spPr>
          <a:xfrm>
            <a:off x="8149701" y="3041913"/>
            <a:ext cx="24878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73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7" y="885503"/>
            <a:ext cx="8372163" cy="574183"/>
          </a:xfrm>
        </p:spPr>
        <p:txBody>
          <a:bodyPr/>
          <a:lstStyle/>
          <a:p>
            <a:r>
              <a:rPr lang="zh-CN" altLang="en-US" dirty="0"/>
              <a:t>思考：最后一问应当怎么做？</a:t>
            </a:r>
          </a:p>
        </p:txBody>
      </p:sp>
      <p:sp>
        <p:nvSpPr>
          <p:cNvPr id="6" name="内容占位符 5">
            <a:extLst>
              <a:ext uri="{FF2B5EF4-FFF2-40B4-BE49-F238E27FC236}">
                <a16:creationId xmlns:a16="http://schemas.microsoft.com/office/drawing/2014/main" id="{30E74FA0-C299-4C39-8AA3-6D8C5CD98B6B}"/>
              </a:ext>
            </a:extLst>
          </p:cNvPr>
          <p:cNvSpPr>
            <a:spLocks noGrp="1"/>
          </p:cNvSpPr>
          <p:nvPr>
            <p:ph sz="quarter" idx="10"/>
          </p:nvPr>
        </p:nvSpPr>
        <p:spPr>
          <a:xfrm>
            <a:off x="385918" y="1792210"/>
            <a:ext cx="8372163" cy="4340086"/>
          </a:xfrm>
        </p:spPr>
        <p:txBody>
          <a:bodyPr>
            <a:normAutofit/>
          </a:bodyPr>
          <a:lstStyle/>
          <a:p>
            <a:r>
              <a:rPr lang="zh-CN" altLang="en-US" dirty="0">
                <a:latin typeface="Constantia" panose="02030602050306030303" pitchFamily="18" charset="0"/>
              </a:rPr>
              <a:t>一般来讲，最后一问决定了作品是否能够达到冲击国奖的高度</a:t>
            </a:r>
            <a:endParaRPr lang="en-US" altLang="zh-CN" dirty="0">
              <a:latin typeface="Constantia" panose="02030602050306030303" pitchFamily="18" charset="0"/>
            </a:endParaRPr>
          </a:p>
          <a:p>
            <a:r>
              <a:rPr lang="zh-CN" altLang="en-US" dirty="0">
                <a:latin typeface="Constantia" panose="02030602050306030303" pitchFamily="18" charset="0"/>
              </a:rPr>
              <a:t>实际上，我们的做法仅仅考虑了最小化两层的</a:t>
            </a:r>
            <a:r>
              <a:rPr lang="zh-CN" altLang="en-US" b="1" dirty="0">
                <a:latin typeface="Constantia" panose="02030602050306030303" pitchFamily="18" charset="0"/>
              </a:rPr>
              <a:t>总厚度</a:t>
            </a:r>
            <a:endParaRPr lang="en-US" altLang="zh-CN" b="1" dirty="0">
              <a:latin typeface="Constantia" panose="02030602050306030303" pitchFamily="18" charset="0"/>
            </a:endParaRPr>
          </a:p>
          <a:p>
            <a:r>
              <a:rPr lang="zh-CN" altLang="en-US" dirty="0">
                <a:latin typeface="Constantia" panose="02030602050306030303" pitchFamily="18" charset="0"/>
              </a:rPr>
              <a:t>还有很多其他的因素可以考虑进来，例如</a:t>
            </a:r>
            <a:r>
              <a:rPr lang="zh-CN" altLang="en-US" b="1" dirty="0">
                <a:latin typeface="Constantia" panose="02030602050306030303" pitchFamily="18" charset="0"/>
              </a:rPr>
              <a:t>总质量、总开销</a:t>
            </a:r>
            <a:r>
              <a:rPr lang="zh-CN" altLang="en-US" dirty="0">
                <a:latin typeface="Constantia" panose="02030602050306030303" pitchFamily="18" charset="0"/>
              </a:rPr>
              <a:t>等等</a:t>
            </a:r>
            <a:endParaRPr lang="en-US" altLang="zh-CN" dirty="0">
              <a:latin typeface="Constantia" panose="02030602050306030303" pitchFamily="18" charset="0"/>
            </a:endParaRPr>
          </a:p>
          <a:p>
            <a:r>
              <a:rPr lang="zh-CN" altLang="en-US" b="1" dirty="0">
                <a:latin typeface="Constantia" panose="02030602050306030303" pitchFamily="18" charset="0"/>
              </a:rPr>
              <a:t>我们的建议是：</a:t>
            </a:r>
            <a:r>
              <a:rPr lang="zh-CN" altLang="en-US" b="1" dirty="0">
                <a:solidFill>
                  <a:srgbClr val="FF0000"/>
                </a:solidFill>
                <a:latin typeface="Constantia" panose="02030602050306030303" pitchFamily="18" charset="0"/>
              </a:rPr>
              <a:t>在使用最简单直接的方法将问题解决之后</a:t>
            </a:r>
            <a:r>
              <a:rPr lang="zh-CN" altLang="en-US" dirty="0">
                <a:latin typeface="Constantia" panose="02030602050306030303" pitchFamily="18" charset="0"/>
              </a:rPr>
              <a:t>，再去考虑是否要加一些独特的东西进去</a:t>
            </a:r>
            <a:endParaRPr lang="en-US" altLang="zh-CN" dirty="0">
              <a:latin typeface="Constantia" panose="02030602050306030303" pitchFamily="18" charset="0"/>
            </a:endParaRPr>
          </a:p>
          <a:p>
            <a:r>
              <a:rPr lang="zh-CN" altLang="en-US" b="1" dirty="0">
                <a:solidFill>
                  <a:srgbClr val="0070C0"/>
                </a:solidFill>
                <a:latin typeface="Constantia" panose="02030602050306030303" pitchFamily="18" charset="0"/>
              </a:rPr>
              <a:t>尽可能不要为自己的模型引入太多的参数！</a:t>
            </a:r>
            <a:endParaRPr lang="en-US" altLang="zh-CN" b="1" dirty="0">
              <a:solidFill>
                <a:srgbClr val="0070C0"/>
              </a:solidFill>
              <a:latin typeface="Constantia" panose="02030602050306030303" pitchFamily="18" charset="0"/>
            </a:endParaRPr>
          </a:p>
          <a:p>
            <a:r>
              <a:rPr lang="zh-CN" altLang="en-US" dirty="0">
                <a:latin typeface="Constantia" panose="02030602050306030303" pitchFamily="18" charset="0"/>
              </a:rPr>
              <a:t>从</a:t>
            </a:r>
            <a:r>
              <a:rPr lang="zh-CN" altLang="en-US" b="1" dirty="0">
                <a:latin typeface="Constantia" panose="02030602050306030303" pitchFamily="18" charset="0"/>
              </a:rPr>
              <a:t>解法的角度去创新</a:t>
            </a:r>
            <a:r>
              <a:rPr lang="zh-CN" altLang="en-US" dirty="0">
                <a:latin typeface="Constantia" panose="02030602050306030303" pitchFamily="18" charset="0"/>
              </a:rPr>
              <a:t>，而不是</a:t>
            </a:r>
            <a:r>
              <a:rPr lang="zh-CN" altLang="en-US" b="1" dirty="0">
                <a:latin typeface="Constantia" panose="02030602050306030303" pitchFamily="18" charset="0"/>
              </a:rPr>
              <a:t>从模型的角度去创新</a:t>
            </a:r>
            <a:r>
              <a:rPr lang="zh-CN" altLang="en-US" dirty="0">
                <a:latin typeface="Constantia" panose="02030602050306030303" pitchFamily="18" charset="0"/>
              </a:rPr>
              <a:t>，也是一种不错的方法。</a:t>
            </a:r>
          </a:p>
        </p:txBody>
      </p:sp>
    </p:spTree>
    <p:extLst>
      <p:ext uri="{BB962C8B-B14F-4D97-AF65-F5344CB8AC3E}">
        <p14:creationId xmlns:p14="http://schemas.microsoft.com/office/powerpoint/2010/main" val="1362070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090110" y="1676412"/>
            <a:ext cx="843427" cy="443226"/>
            <a:chOff x="666810" y="2586037"/>
            <a:chExt cx="468000" cy="245937"/>
          </a:xfrm>
          <a:solidFill>
            <a:schemeClr val="bg1">
              <a:lumMod val="75000"/>
            </a:schemeClr>
          </a:solidFill>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782608" y="208407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041871" y="1633325"/>
            <a:ext cx="4387392" cy="461665"/>
          </a:xfrm>
          <a:prstGeom prst="rect">
            <a:avLst/>
          </a:prstGeom>
          <a:noFill/>
        </p:spPr>
        <p:txBody>
          <a:bodyPr wrap="square" rtlCol="0">
            <a:spAutoFit/>
          </a:bodyPr>
          <a:lstStyle/>
          <a:p>
            <a:r>
              <a:rPr lang="en-US" altLang="zh-CN" sz="2400" dirty="0"/>
              <a:t>2018-A</a:t>
            </a:r>
            <a:r>
              <a:rPr lang="zh-CN" altLang="en-US" sz="2400" dirty="0"/>
              <a:t>题简述及解决思路</a:t>
            </a:r>
          </a:p>
        </p:txBody>
      </p:sp>
      <p:grpSp>
        <p:nvGrpSpPr>
          <p:cNvPr id="12" name="组合 11"/>
          <p:cNvGrpSpPr/>
          <p:nvPr/>
        </p:nvGrpSpPr>
        <p:grpSpPr>
          <a:xfrm>
            <a:off x="2090110" y="2596385"/>
            <a:ext cx="843427" cy="443226"/>
            <a:chOff x="666810" y="2586037"/>
            <a:chExt cx="468000" cy="245937"/>
          </a:xfrm>
          <a:solidFill>
            <a:srgbClr val="C9151E"/>
          </a:solidFill>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782608" y="3004050"/>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41871" y="2542385"/>
            <a:ext cx="4630946" cy="461665"/>
          </a:xfrm>
          <a:prstGeom prst="rect">
            <a:avLst/>
          </a:prstGeom>
          <a:noFill/>
          <a:ln>
            <a:noFill/>
          </a:ln>
        </p:spPr>
        <p:txBody>
          <a:bodyPr wrap="square" rtlCol="0">
            <a:spAutoFit/>
          </a:bodyPr>
          <a:lstStyle/>
          <a:p>
            <a:r>
              <a:rPr lang="zh-CN" altLang="en-US" sz="2400" dirty="0"/>
              <a:t>参赛过程</a:t>
            </a:r>
          </a:p>
        </p:txBody>
      </p:sp>
      <p:grpSp>
        <p:nvGrpSpPr>
          <p:cNvPr id="17" name="组合 16"/>
          <p:cNvGrpSpPr/>
          <p:nvPr/>
        </p:nvGrpSpPr>
        <p:grpSpPr>
          <a:xfrm>
            <a:off x="2090110" y="3516358"/>
            <a:ext cx="843427" cy="443226"/>
            <a:chOff x="666810" y="2586037"/>
            <a:chExt cx="468000" cy="245937"/>
          </a:xfrm>
          <a:solidFill>
            <a:schemeClr val="bg1">
              <a:lumMod val="75000"/>
            </a:schemeClr>
          </a:solidFill>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782608" y="3924023"/>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41871" y="3487541"/>
            <a:ext cx="4387392" cy="461665"/>
          </a:xfrm>
          <a:prstGeom prst="rect">
            <a:avLst/>
          </a:prstGeom>
          <a:noFill/>
        </p:spPr>
        <p:txBody>
          <a:bodyPr wrap="square" rtlCol="0">
            <a:spAutoFit/>
          </a:bodyPr>
          <a:lstStyle/>
          <a:p>
            <a:r>
              <a:rPr lang="zh-CN" altLang="en-US" sz="2400" dirty="0"/>
              <a:t>国奖答辩 </a:t>
            </a:r>
            <a:r>
              <a:rPr lang="en-US" altLang="zh-CN" sz="2400" dirty="0"/>
              <a:t>&amp; </a:t>
            </a:r>
            <a:r>
              <a:rPr lang="zh-CN" altLang="en-US" sz="2400" dirty="0"/>
              <a:t>高教社杯答辩</a:t>
            </a:r>
          </a:p>
        </p:txBody>
      </p:sp>
      <p:grpSp>
        <p:nvGrpSpPr>
          <p:cNvPr id="22" name="组合 21"/>
          <p:cNvGrpSpPr/>
          <p:nvPr/>
        </p:nvGrpSpPr>
        <p:grpSpPr>
          <a:xfrm>
            <a:off x="2090110" y="4436331"/>
            <a:ext cx="843427" cy="443226"/>
            <a:chOff x="666810" y="2586037"/>
            <a:chExt cx="468000" cy="245937"/>
          </a:xfrm>
          <a:solidFill>
            <a:schemeClr val="bg1">
              <a:lumMod val="75000"/>
            </a:schemeClr>
          </a:solidFill>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cxnSpLocks/>
            <a:stCxn id="23" idx="6"/>
          </p:cNvCxnSpPr>
          <p:nvPr/>
        </p:nvCxnSpPr>
        <p:spPr>
          <a:xfrm>
            <a:off x="2782608" y="4843996"/>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041871" y="4397304"/>
            <a:ext cx="4387392" cy="461665"/>
          </a:xfrm>
          <a:prstGeom prst="rect">
            <a:avLst/>
          </a:prstGeom>
          <a:noFill/>
        </p:spPr>
        <p:txBody>
          <a:bodyPr wrap="square" rtlCol="0">
            <a:spAutoFit/>
          </a:bodyPr>
          <a:lstStyle/>
          <a:p>
            <a:r>
              <a:rPr lang="zh-CN" altLang="en-US" sz="2400" dirty="0"/>
              <a:t>经验与感想</a:t>
            </a:r>
          </a:p>
        </p:txBody>
      </p:sp>
    </p:spTree>
    <p:extLst>
      <p:ext uri="{BB962C8B-B14F-4D97-AF65-F5344CB8AC3E}">
        <p14:creationId xmlns:p14="http://schemas.microsoft.com/office/powerpoint/2010/main" val="182147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63997" y="1655198"/>
            <a:ext cx="8808883" cy="4826882"/>
          </a:xfrm>
        </p:spPr>
        <p:txBody>
          <a:bodyPr>
            <a:normAutofit lnSpcReduction="10000"/>
          </a:bodyPr>
          <a:lstStyle/>
          <a:p>
            <a:pPr lvl="1">
              <a:lnSpc>
                <a:spcPct val="150000"/>
              </a:lnSpc>
            </a:pPr>
            <a:r>
              <a:rPr lang="zh-CN" altLang="en-US" sz="2200" b="1" dirty="0"/>
              <a:t>目标：</a:t>
            </a:r>
            <a:r>
              <a:rPr lang="zh-CN" altLang="en-US" sz="2200" dirty="0"/>
              <a:t>大二萌新选手，能看懂题目就满足了，能做出来一两问更好</a:t>
            </a:r>
            <a:endParaRPr lang="en-US" altLang="zh-CN" sz="2200" dirty="0"/>
          </a:p>
          <a:p>
            <a:pPr lvl="1">
              <a:lnSpc>
                <a:spcPct val="150000"/>
              </a:lnSpc>
            </a:pPr>
            <a:r>
              <a:rPr lang="zh-CN" altLang="en-US" sz="2200" b="1" dirty="0"/>
              <a:t>准备情况：</a:t>
            </a:r>
            <a:r>
              <a:rPr lang="zh-CN" altLang="en-US" sz="2200" dirty="0"/>
              <a:t>买了一本建模书，但是只看了第一章绪论</a:t>
            </a:r>
            <a:endParaRPr lang="en-US" altLang="zh-CN" sz="2200" dirty="0"/>
          </a:p>
          <a:p>
            <a:pPr lvl="1">
              <a:lnSpc>
                <a:spcPct val="150000"/>
              </a:lnSpc>
            </a:pPr>
            <a:r>
              <a:rPr lang="zh-CN" altLang="en-US" sz="2200" b="1" dirty="0"/>
              <a:t>基础：</a:t>
            </a:r>
            <a:r>
              <a:rPr lang="zh-CN" altLang="en-US" sz="2200" dirty="0"/>
              <a:t>学的不咋样的微积分，一点点高中物竞基础</a:t>
            </a:r>
            <a:endParaRPr lang="en-US" altLang="zh-CN" sz="2200" dirty="0"/>
          </a:p>
          <a:p>
            <a:pPr lvl="1">
              <a:lnSpc>
                <a:spcPct val="150000"/>
              </a:lnSpc>
            </a:pPr>
            <a:r>
              <a:rPr lang="zh-CN" altLang="en-US" sz="2200" b="1" dirty="0"/>
              <a:t>突发事件：</a:t>
            </a:r>
            <a:r>
              <a:rPr lang="zh-CN" altLang="en-US" sz="2200" dirty="0"/>
              <a:t>一位队友在比赛前突然生病，硬着头皮双人参赛</a:t>
            </a:r>
            <a:endParaRPr lang="en-US" altLang="zh-CN" sz="2200" dirty="0"/>
          </a:p>
          <a:p>
            <a:pPr lvl="1">
              <a:lnSpc>
                <a:spcPct val="150000"/>
              </a:lnSpc>
            </a:pPr>
            <a:r>
              <a:rPr lang="zh-CN" altLang="en-US" sz="2200" b="1" dirty="0"/>
              <a:t>参赛过程：</a:t>
            </a:r>
            <a:r>
              <a:rPr lang="zh-CN" altLang="en-US" sz="2200" b="1" dirty="0">
                <a:solidFill>
                  <a:srgbClr val="FF0000"/>
                </a:solidFill>
              </a:rPr>
              <a:t>虽然很苦 </a:t>
            </a:r>
            <a:r>
              <a:rPr lang="zh-CN" altLang="en-US" sz="2200" dirty="0"/>
              <a:t>第一天（周四）晚上正常睡觉，另外三天（周五、周六、周日）一共只睡了</a:t>
            </a:r>
            <a:r>
              <a:rPr lang="en-US" altLang="zh-CN" sz="2200" dirty="0"/>
              <a:t>6</a:t>
            </a:r>
            <a:r>
              <a:rPr lang="zh-CN" altLang="en-US" sz="2200" dirty="0"/>
              <a:t>个小时</a:t>
            </a:r>
            <a:endParaRPr lang="en-US" altLang="zh-CN" sz="2200" dirty="0"/>
          </a:p>
          <a:p>
            <a:pPr lvl="1">
              <a:lnSpc>
                <a:spcPct val="150000"/>
              </a:lnSpc>
            </a:pPr>
            <a:r>
              <a:rPr lang="zh-CN" altLang="en-US" sz="2200" b="1" dirty="0"/>
              <a:t>感受：</a:t>
            </a:r>
            <a:r>
              <a:rPr lang="zh-CN" altLang="en-US" sz="2200" dirty="0"/>
              <a:t>其实吧压力也没那么大，</a:t>
            </a:r>
            <a:r>
              <a:rPr lang="zh-CN" altLang="en-US" sz="2200" b="1" dirty="0">
                <a:solidFill>
                  <a:srgbClr val="0070C0"/>
                </a:solidFill>
              </a:rPr>
              <a:t>初步体会到了</a:t>
            </a:r>
            <a:r>
              <a:rPr lang="en-US" altLang="zh-CN" sz="2200" b="1" dirty="0">
                <a:solidFill>
                  <a:srgbClr val="0070C0"/>
                </a:solidFill>
              </a:rPr>
              <a:t>excel</a:t>
            </a:r>
            <a:r>
              <a:rPr lang="zh-CN" altLang="en-US" sz="2200" b="1" dirty="0">
                <a:solidFill>
                  <a:srgbClr val="0070C0"/>
                </a:solidFill>
              </a:rPr>
              <a:t>的重要性</a:t>
            </a:r>
            <a:endParaRPr lang="en-US" altLang="zh-CN" sz="2200" b="1" dirty="0">
              <a:solidFill>
                <a:srgbClr val="0070C0"/>
              </a:solidFill>
            </a:endParaRPr>
          </a:p>
          <a:p>
            <a:pPr lvl="1">
              <a:lnSpc>
                <a:spcPct val="150000"/>
              </a:lnSpc>
            </a:pPr>
            <a:r>
              <a:rPr lang="zh-CN" altLang="en-US" sz="2200" b="1" dirty="0"/>
              <a:t>结果</a:t>
            </a:r>
            <a:r>
              <a:rPr lang="zh-CN" altLang="en-US" sz="2200" dirty="0"/>
              <a:t>：</a:t>
            </a:r>
            <a:r>
              <a:rPr lang="zh-CN" altLang="en-US" sz="2200" b="1" dirty="0">
                <a:solidFill>
                  <a:srgbClr val="FF0000"/>
                </a:solidFill>
              </a:rPr>
              <a:t>省二，</a:t>
            </a:r>
            <a:r>
              <a:rPr lang="zh-CN" altLang="en-US" sz="2200" b="1" dirty="0"/>
              <a:t>欣喜若狂</a:t>
            </a:r>
            <a:endParaRPr lang="en-US" altLang="zh-CN" sz="2200" b="1" dirty="0"/>
          </a:p>
        </p:txBody>
      </p:sp>
      <p:sp>
        <p:nvSpPr>
          <p:cNvPr id="3" name="标题 2"/>
          <p:cNvSpPr>
            <a:spLocks noGrp="1"/>
          </p:cNvSpPr>
          <p:nvPr>
            <p:ph type="title"/>
          </p:nvPr>
        </p:nvSpPr>
        <p:spPr>
          <a:xfrm>
            <a:off x="385918" y="903159"/>
            <a:ext cx="8372163" cy="574183"/>
          </a:xfrm>
        </p:spPr>
        <p:txBody>
          <a:bodyPr/>
          <a:lstStyle/>
          <a:p>
            <a:r>
              <a:rPr lang="zh-CN" altLang="en-US" dirty="0"/>
              <a:t>建模初体验 </a:t>
            </a:r>
            <a:r>
              <a:rPr lang="en-US" altLang="zh-CN" dirty="0"/>
              <a:t>—— 2017</a:t>
            </a:r>
            <a:r>
              <a:rPr lang="zh-CN" altLang="en-US" dirty="0"/>
              <a:t>年国赛</a:t>
            </a:r>
            <a:r>
              <a:rPr lang="en-US" altLang="zh-CN" dirty="0"/>
              <a:t>A</a:t>
            </a:r>
            <a:r>
              <a:rPr lang="zh-CN" altLang="en-US" dirty="0"/>
              <a:t>题</a:t>
            </a:r>
          </a:p>
        </p:txBody>
      </p:sp>
    </p:spTree>
    <p:extLst>
      <p:ext uri="{BB962C8B-B14F-4D97-AF65-F5344CB8AC3E}">
        <p14:creationId xmlns:p14="http://schemas.microsoft.com/office/powerpoint/2010/main" val="869322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b="1" dirty="0"/>
              <a:t>张子瑄：</a:t>
            </a:r>
            <a:r>
              <a:rPr lang="zh-CN" altLang="en-US" dirty="0"/>
              <a:t>大三，信息安全专业，负责建模</a:t>
            </a:r>
            <a:endParaRPr lang="en-US" altLang="zh-CN" dirty="0"/>
          </a:p>
          <a:p>
            <a:r>
              <a:rPr lang="zh-CN" altLang="en-US" b="1" dirty="0"/>
              <a:t>同睿哲：</a:t>
            </a:r>
            <a:r>
              <a:rPr lang="zh-CN" altLang="en-US" dirty="0"/>
              <a:t>大三，软件工程专业，负责程序</a:t>
            </a:r>
            <a:endParaRPr lang="en-US" altLang="zh-CN" dirty="0"/>
          </a:p>
          <a:p>
            <a:r>
              <a:rPr lang="zh-CN" altLang="en-US" b="1" dirty="0"/>
              <a:t>张恒瑞：</a:t>
            </a:r>
            <a:r>
              <a:rPr lang="zh-CN" altLang="en-US" dirty="0"/>
              <a:t>大三，信息安全专业，负责写作</a:t>
            </a:r>
            <a:endParaRPr lang="en-US" altLang="zh-CN" dirty="0"/>
          </a:p>
          <a:p>
            <a:r>
              <a:rPr lang="zh-CN" altLang="en-US" b="1" dirty="0"/>
              <a:t>学科基础：单变量微积分、大物</a:t>
            </a:r>
            <a:r>
              <a:rPr lang="en-US" altLang="zh-CN" b="1" dirty="0"/>
              <a:t>I</a:t>
            </a:r>
            <a:r>
              <a:rPr lang="zh-CN" altLang="en-US" b="1" dirty="0"/>
              <a:t>、</a:t>
            </a:r>
            <a:r>
              <a:rPr lang="en-US" altLang="zh-CN" b="1" dirty="0"/>
              <a:t>II</a:t>
            </a:r>
            <a:r>
              <a:rPr lang="zh-CN" altLang="en-US" b="1" dirty="0"/>
              <a:t>以及一些粗浅的高中物理竞赛知识</a:t>
            </a:r>
            <a:endParaRPr lang="en-US" altLang="zh-CN" b="1" dirty="0"/>
          </a:p>
          <a:p>
            <a:r>
              <a:rPr lang="zh-CN" altLang="en-US" b="1" dirty="0">
                <a:solidFill>
                  <a:srgbClr val="0070C0"/>
                </a:solidFill>
              </a:rPr>
              <a:t>数学物理方法</a:t>
            </a:r>
            <a:r>
              <a:rPr lang="zh-CN" altLang="en-US" b="1" dirty="0">
                <a:solidFill>
                  <a:srgbClr val="0070C0"/>
                </a:solidFill>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No</a:t>
            </a:r>
            <a:r>
              <a:rPr lang="zh-CN" altLang="en-US" b="1" dirty="0">
                <a:solidFill>
                  <a:srgbClr val="0070C0"/>
                </a:solidFill>
                <a:latin typeface="黑体" panose="02010609060101010101" pitchFamily="49" charset="-122"/>
                <a:ea typeface="黑体" panose="02010609060101010101" pitchFamily="49" charset="-122"/>
              </a:rPr>
              <a:t>。</a:t>
            </a:r>
            <a:endParaRPr lang="en-US" altLang="zh-CN" b="1" dirty="0">
              <a:solidFill>
                <a:srgbClr val="0070C0"/>
              </a:solidFill>
              <a:latin typeface="黑体" panose="02010609060101010101" pitchFamily="49" charset="-122"/>
              <a:ea typeface="黑体" panose="02010609060101010101" pitchFamily="49" charset="-122"/>
            </a:endParaRPr>
          </a:p>
          <a:p>
            <a:r>
              <a:rPr lang="zh-CN" altLang="en-US" b="1" dirty="0">
                <a:solidFill>
                  <a:srgbClr val="0070C0"/>
                </a:solidFill>
                <a:latin typeface="黑体" panose="02010609060101010101" pitchFamily="49" charset="-122"/>
                <a:ea typeface="黑体" panose="02010609060101010101" pitchFamily="49" charset="-122"/>
              </a:rPr>
              <a:t>偏微分方程？</a:t>
            </a:r>
            <a:r>
              <a:rPr lang="en-US" altLang="zh-CN" b="1" dirty="0">
                <a:solidFill>
                  <a:srgbClr val="0070C0"/>
                </a:solidFill>
                <a:latin typeface="黑体" panose="02010609060101010101" pitchFamily="49" charset="-122"/>
                <a:ea typeface="黑体" panose="02010609060101010101" pitchFamily="49" charset="-122"/>
              </a:rPr>
              <a:t>No</a:t>
            </a:r>
            <a:r>
              <a:rPr lang="zh-CN" altLang="en-US" b="1" dirty="0">
                <a:solidFill>
                  <a:srgbClr val="0070C0"/>
                </a:solidFill>
                <a:latin typeface="黑体" panose="02010609060101010101" pitchFamily="49" charset="-122"/>
                <a:ea typeface="黑体" panose="02010609060101010101" pitchFamily="49" charset="-122"/>
              </a:rPr>
              <a:t>。</a:t>
            </a:r>
            <a:endParaRPr lang="en-US" altLang="zh-CN" b="1" dirty="0">
              <a:solidFill>
                <a:srgbClr val="0070C0"/>
              </a:solidFill>
              <a:latin typeface="黑体" panose="02010609060101010101" pitchFamily="49" charset="-122"/>
              <a:ea typeface="黑体" panose="02010609060101010101" pitchFamily="49" charset="-122"/>
            </a:endParaRPr>
          </a:p>
          <a:p>
            <a:r>
              <a:rPr lang="zh-CN" altLang="en-US" b="1" dirty="0">
                <a:solidFill>
                  <a:srgbClr val="0070C0"/>
                </a:solidFill>
                <a:latin typeface="黑体" panose="02010609060101010101" pitchFamily="49" charset="-122"/>
                <a:ea typeface="黑体" panose="02010609060101010101" pitchFamily="49" charset="-122"/>
              </a:rPr>
              <a:t>传热学相关知识？</a:t>
            </a:r>
            <a:r>
              <a:rPr lang="en-US" altLang="zh-CN" b="1" dirty="0">
                <a:solidFill>
                  <a:srgbClr val="0070C0"/>
                </a:solidFill>
                <a:latin typeface="黑体" panose="02010609060101010101" pitchFamily="49" charset="-122"/>
                <a:ea typeface="黑体" panose="02010609060101010101" pitchFamily="49" charset="-122"/>
              </a:rPr>
              <a:t>No</a:t>
            </a:r>
            <a:r>
              <a:rPr lang="zh-CN" altLang="en-US" b="1" dirty="0">
                <a:solidFill>
                  <a:srgbClr val="0070C0"/>
                </a:solidFill>
                <a:latin typeface="黑体" panose="02010609060101010101" pitchFamily="49" charset="-122"/>
                <a:ea typeface="黑体" panose="02010609060101010101" pitchFamily="49" charset="-122"/>
              </a:rPr>
              <a:t>。</a:t>
            </a:r>
            <a:endParaRPr lang="en-US" altLang="zh-CN" b="1" dirty="0">
              <a:solidFill>
                <a:srgbClr val="0070C0"/>
              </a:solidFill>
              <a:latin typeface="黑体" panose="02010609060101010101" pitchFamily="49" charset="-122"/>
              <a:ea typeface="黑体" panose="02010609060101010101" pitchFamily="49" charset="-122"/>
            </a:endParaRPr>
          </a:p>
          <a:p>
            <a:pPr marL="0" indent="0">
              <a:buNone/>
            </a:pPr>
            <a:endParaRPr lang="en-US" altLang="zh-CN" b="1" dirty="0"/>
          </a:p>
        </p:txBody>
      </p:sp>
      <p:sp>
        <p:nvSpPr>
          <p:cNvPr id="3" name="标题 2"/>
          <p:cNvSpPr>
            <a:spLocks noGrp="1"/>
          </p:cNvSpPr>
          <p:nvPr>
            <p:ph type="title"/>
          </p:nvPr>
        </p:nvSpPr>
        <p:spPr/>
        <p:txBody>
          <a:bodyPr/>
          <a:lstStyle/>
          <a:p>
            <a:r>
              <a:rPr lang="zh-CN" altLang="en-US" dirty="0"/>
              <a:t>队伍成员分工</a:t>
            </a:r>
          </a:p>
        </p:txBody>
      </p:sp>
    </p:spTree>
    <p:extLst>
      <p:ext uri="{BB962C8B-B14F-4D97-AF65-F5344CB8AC3E}">
        <p14:creationId xmlns:p14="http://schemas.microsoft.com/office/powerpoint/2010/main" val="69008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solidFill>
                  <a:srgbClr val="FF0000"/>
                </a:solidFill>
                <a:latin typeface="Arial" panose="020B0604020202020204" pitchFamily="34" charset="0"/>
                <a:cs typeface="Arial" panose="020B0604020202020204" pitchFamily="34" charset="0"/>
              </a:rPr>
              <a:t>20:00 -- </a:t>
            </a:r>
            <a:r>
              <a:rPr lang="zh-CN" altLang="en-US" dirty="0"/>
              <a:t>比赛题目公布</a:t>
            </a:r>
            <a:endParaRPr lang="en-US" altLang="zh-CN" dirty="0"/>
          </a:p>
          <a:p>
            <a:r>
              <a:rPr lang="zh-CN" altLang="en-US" dirty="0"/>
              <a:t>几乎秒选</a:t>
            </a:r>
            <a:r>
              <a:rPr lang="en-US" altLang="zh-CN" dirty="0"/>
              <a:t>A</a:t>
            </a:r>
            <a:r>
              <a:rPr lang="zh-CN" altLang="en-US" dirty="0"/>
              <a:t>题，因为</a:t>
            </a:r>
            <a:r>
              <a:rPr lang="en-US" altLang="zh-CN" b="1" dirty="0"/>
              <a:t>B</a:t>
            </a:r>
            <a:r>
              <a:rPr lang="zh-CN" altLang="en-US" b="1" dirty="0"/>
              <a:t>题看了两遍看不懂</a:t>
            </a:r>
            <a:endParaRPr lang="en-US" altLang="zh-CN" b="1" dirty="0"/>
          </a:p>
          <a:p>
            <a:r>
              <a:rPr lang="zh-CN" altLang="en-US" dirty="0"/>
              <a:t>其实多看几遍还是可以看懂的，但是先比来说</a:t>
            </a:r>
            <a:r>
              <a:rPr lang="en-US" altLang="zh-CN" b="1" dirty="0"/>
              <a:t>A</a:t>
            </a:r>
            <a:r>
              <a:rPr lang="zh-CN" altLang="en-US" b="1" dirty="0"/>
              <a:t>题的题目太过于和蔼可亲了（</a:t>
            </a:r>
            <a:r>
              <a:rPr lang="zh-CN" altLang="en-US" b="1" dirty="0">
                <a:solidFill>
                  <a:srgbClr val="0070C0"/>
                </a:solidFill>
              </a:rPr>
              <a:t>当然，是表面上和蔼可亲而已</a:t>
            </a:r>
            <a:r>
              <a:rPr lang="zh-CN" altLang="en-US" b="1" dirty="0"/>
              <a:t>）</a:t>
            </a:r>
            <a:r>
              <a:rPr lang="zh-CN" altLang="en-US" dirty="0"/>
              <a:t>，导致本次比赛选择</a:t>
            </a:r>
            <a:r>
              <a:rPr lang="en-US" altLang="zh-CN" dirty="0"/>
              <a:t>A</a:t>
            </a:r>
            <a:r>
              <a:rPr lang="zh-CN" altLang="en-US" dirty="0"/>
              <a:t>题的队伍比选择</a:t>
            </a:r>
            <a:r>
              <a:rPr lang="en-US" altLang="zh-CN" dirty="0"/>
              <a:t>B</a:t>
            </a:r>
            <a:r>
              <a:rPr lang="zh-CN" altLang="en-US" dirty="0"/>
              <a:t>题的队伍多很多</a:t>
            </a:r>
            <a:endParaRPr lang="en-US" altLang="zh-CN" dirty="0"/>
          </a:p>
          <a:p>
            <a:r>
              <a:rPr lang="zh-CN" altLang="en-US" dirty="0"/>
              <a:t>选定题目之后，</a:t>
            </a:r>
            <a:r>
              <a:rPr lang="zh-CN" altLang="en-US" b="1" dirty="0"/>
              <a:t>第一件事情：借书！</a:t>
            </a:r>
            <a:r>
              <a:rPr lang="zh-CN" altLang="en-US" dirty="0"/>
              <a:t>谁先抢到是谁的！</a:t>
            </a:r>
            <a:endParaRPr lang="en-US" altLang="zh-CN" dirty="0"/>
          </a:p>
          <a:p>
            <a:r>
              <a:rPr lang="en-US" altLang="zh-CN" dirty="0">
                <a:solidFill>
                  <a:srgbClr val="FF0000"/>
                </a:solidFill>
                <a:latin typeface="Arial" panose="020B0604020202020204" pitchFamily="34" charset="0"/>
                <a:cs typeface="Arial" panose="020B0604020202020204" pitchFamily="34" charset="0"/>
              </a:rPr>
              <a:t>20:40 -- </a:t>
            </a:r>
            <a:r>
              <a:rPr lang="zh-CN" altLang="en-US" dirty="0"/>
              <a:t>已经从李图抱着一堆参考资料回到了创客空间</a:t>
            </a:r>
            <a:endParaRPr lang="en-US" altLang="zh-CN" dirty="0"/>
          </a:p>
          <a:p>
            <a:r>
              <a:rPr lang="en-US" altLang="zh-CN" dirty="0">
                <a:solidFill>
                  <a:srgbClr val="FF0000"/>
                </a:solidFill>
                <a:latin typeface="Arial" panose="020B0604020202020204" pitchFamily="34" charset="0"/>
                <a:cs typeface="Arial" panose="020B0604020202020204" pitchFamily="34" charset="0"/>
              </a:rPr>
              <a:t>21:00 -- </a:t>
            </a:r>
            <a:r>
              <a:rPr lang="zh-CN" altLang="en-US" dirty="0"/>
              <a:t>初步讨论确定了添加“第五层”材料的做法（很幼稚的想法）</a:t>
            </a:r>
            <a:endParaRPr lang="en-US" altLang="zh-CN" dirty="0"/>
          </a:p>
          <a:p>
            <a:r>
              <a:rPr lang="en-US" altLang="zh-CN" dirty="0">
                <a:solidFill>
                  <a:srgbClr val="FF0000"/>
                </a:solidFill>
                <a:latin typeface="Arial" panose="020B0604020202020204" pitchFamily="34" charset="0"/>
                <a:cs typeface="Arial" panose="020B0604020202020204" pitchFamily="34" charset="0"/>
              </a:rPr>
              <a:t>22:00 -- </a:t>
            </a:r>
            <a:r>
              <a:rPr lang="zh-CN" altLang="en-US" dirty="0"/>
              <a:t>一维单层介质热传导偏微分方程推导完成（之前完全没学过）</a:t>
            </a:r>
            <a:endParaRPr lang="en-US" altLang="zh-CN" dirty="0"/>
          </a:p>
          <a:p>
            <a:r>
              <a:rPr lang="en-US" altLang="zh-CN" dirty="0">
                <a:solidFill>
                  <a:srgbClr val="FF0000"/>
                </a:solidFill>
                <a:latin typeface="Arial" panose="020B0604020202020204" pitchFamily="34" charset="0"/>
                <a:cs typeface="Arial" panose="020B0604020202020204" pitchFamily="34" charset="0"/>
              </a:rPr>
              <a:t>22:30 -- </a:t>
            </a:r>
            <a:r>
              <a:rPr lang="zh-CN" altLang="en-US" dirty="0"/>
              <a:t>高老师来询问情况，信心满满，</a:t>
            </a:r>
            <a:r>
              <a:rPr lang="zh-CN" altLang="en-US" b="1" dirty="0"/>
              <a:t>“模型已经建得差不多了！”</a:t>
            </a:r>
            <a:endParaRPr lang="en-US" altLang="zh-CN" b="1" dirty="0"/>
          </a:p>
        </p:txBody>
      </p:sp>
      <p:sp>
        <p:nvSpPr>
          <p:cNvPr id="3" name="标题 2"/>
          <p:cNvSpPr>
            <a:spLocks noGrp="1"/>
          </p:cNvSpPr>
          <p:nvPr>
            <p:ph type="title"/>
          </p:nvPr>
        </p:nvSpPr>
        <p:spPr/>
        <p:txBody>
          <a:bodyPr/>
          <a:lstStyle/>
          <a:p>
            <a:r>
              <a:rPr lang="en-US" altLang="zh-CN" dirty="0"/>
              <a:t>2018</a:t>
            </a:r>
            <a:r>
              <a:rPr lang="zh-CN" altLang="en-US" dirty="0"/>
              <a:t>年</a:t>
            </a:r>
            <a:r>
              <a:rPr lang="en-US" altLang="zh-CN" dirty="0"/>
              <a:t>9</a:t>
            </a:r>
            <a:r>
              <a:rPr lang="zh-CN" altLang="en-US" dirty="0"/>
              <a:t>月</a:t>
            </a:r>
            <a:r>
              <a:rPr lang="en-US" altLang="zh-CN" dirty="0"/>
              <a:t>13</a:t>
            </a:r>
            <a:r>
              <a:rPr lang="zh-CN" altLang="en-US" dirty="0"/>
              <a:t>日 星期四 </a:t>
            </a:r>
            <a:r>
              <a:rPr lang="en-US" altLang="zh-CN" dirty="0"/>
              <a:t>20</a:t>
            </a:r>
            <a:r>
              <a:rPr lang="zh-CN" altLang="en-US" dirty="0"/>
              <a:t>：</a:t>
            </a:r>
            <a:r>
              <a:rPr lang="en-US" altLang="zh-CN" dirty="0"/>
              <a:t>00 -- </a:t>
            </a:r>
            <a:r>
              <a:rPr lang="zh-CN" altLang="en-US" dirty="0"/>
              <a:t>比赛开始</a:t>
            </a:r>
          </a:p>
        </p:txBody>
      </p:sp>
    </p:spTree>
    <p:extLst>
      <p:ext uri="{BB962C8B-B14F-4D97-AF65-F5344CB8AC3E}">
        <p14:creationId xmlns:p14="http://schemas.microsoft.com/office/powerpoint/2010/main" val="160769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dirty="0">
                <a:solidFill>
                  <a:srgbClr val="FF0000"/>
                </a:solidFill>
                <a:latin typeface="Arial" panose="020B0604020202020204" pitchFamily="34" charset="0"/>
                <a:cs typeface="Arial" panose="020B0604020202020204" pitchFamily="34" charset="0"/>
              </a:rPr>
              <a:t>12:00 – </a:t>
            </a:r>
            <a:r>
              <a:rPr lang="zh-CN" altLang="en-US" dirty="0"/>
              <a:t>开始对热传导过程进行</a:t>
            </a:r>
            <a:r>
              <a:rPr lang="en-US" altLang="zh-CN" dirty="0" err="1">
                <a:latin typeface="Arial" panose="020B0604020202020204" pitchFamily="34" charset="0"/>
                <a:cs typeface="Arial" panose="020B0604020202020204" pitchFamily="34" charset="0"/>
              </a:rPr>
              <a:t>matlab</a:t>
            </a:r>
            <a:r>
              <a:rPr lang="zh-CN" altLang="en-US" dirty="0"/>
              <a:t>仿真</a:t>
            </a:r>
            <a:endParaRPr lang="en-US" altLang="zh-CN" dirty="0"/>
          </a:p>
          <a:p>
            <a:r>
              <a:rPr lang="en-US" altLang="zh-CN" dirty="0">
                <a:solidFill>
                  <a:srgbClr val="FF0000"/>
                </a:solidFill>
                <a:latin typeface="Arial" panose="020B0604020202020204" pitchFamily="34" charset="0"/>
                <a:cs typeface="Arial" panose="020B0604020202020204" pitchFamily="34" charset="0"/>
              </a:rPr>
              <a:t>12:00 – 18:00 </a:t>
            </a:r>
            <a:r>
              <a:rPr lang="zh-CN" altLang="en-US" dirty="0">
                <a:latin typeface="Arial" panose="020B0604020202020204" pitchFamily="34" charset="0"/>
                <a:cs typeface="Arial" panose="020B0604020202020204" pitchFamily="34" charset="0"/>
              </a:rPr>
              <a:t>编程的同学基本</a:t>
            </a:r>
            <a:r>
              <a:rPr lang="zh-CN" altLang="en-US" b="1" dirty="0">
                <a:latin typeface="Arial" panose="020B0604020202020204" pitchFamily="34" charset="0"/>
                <a:cs typeface="Arial" panose="020B0604020202020204" pitchFamily="34" charset="0"/>
              </a:rPr>
              <a:t>实现了热传导方程的仿真（显式差分法）</a:t>
            </a:r>
            <a:r>
              <a:rPr lang="zh-CN" altLang="en-US" dirty="0">
                <a:latin typeface="Arial" panose="020B0604020202020204" pitchFamily="34" charset="0"/>
                <a:cs typeface="Arial" panose="020B0604020202020204" pitchFamily="34" charset="0"/>
              </a:rPr>
              <a:t>，同时这段时间对第二问和第三问有了初步的想法</a:t>
            </a:r>
            <a:endParaRPr lang="en-US" altLang="zh-CN"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18:00 -- 20:00 </a:t>
            </a:r>
            <a:r>
              <a:rPr lang="zh-CN" altLang="en-US" dirty="0">
                <a:latin typeface="Arial" panose="020B0604020202020204" pitchFamily="34" charset="0"/>
                <a:cs typeface="Arial" panose="020B0604020202020204" pitchFamily="34" charset="0"/>
              </a:rPr>
              <a:t>遇到了</a:t>
            </a:r>
            <a:r>
              <a:rPr lang="zh-CN" altLang="en-US" b="1" dirty="0">
                <a:solidFill>
                  <a:srgbClr val="0070C0"/>
                </a:solidFill>
                <a:latin typeface="Arial" panose="020B0604020202020204" pitchFamily="34" charset="0"/>
                <a:cs typeface="Arial" panose="020B0604020202020204" pitchFamily="34" charset="0"/>
              </a:rPr>
              <a:t>第一个疑问：模型不收敛</a:t>
            </a:r>
            <a:endParaRPr lang="en-US" altLang="zh-CN" b="1" dirty="0">
              <a:solidFill>
                <a:srgbClr val="0070C0"/>
              </a:solidFill>
            </a:endParaRPr>
          </a:p>
          <a:p>
            <a:r>
              <a:rPr lang="en-US" altLang="zh-CN" dirty="0">
                <a:solidFill>
                  <a:srgbClr val="FF0000"/>
                </a:solidFill>
                <a:latin typeface="Arial" panose="020B0604020202020204" pitchFamily="34" charset="0"/>
                <a:cs typeface="Arial" panose="020B0604020202020204" pitchFamily="34" charset="0"/>
              </a:rPr>
              <a:t>20:00 -- 22:00 </a:t>
            </a:r>
            <a:r>
              <a:rPr lang="zh-CN" altLang="en-US" dirty="0">
                <a:latin typeface="Arial" panose="020B0604020202020204" pitchFamily="34" charset="0"/>
                <a:cs typeface="Arial" panose="020B0604020202020204" pitchFamily="34" charset="0"/>
              </a:rPr>
              <a:t>进行了解决这个问题的多种尝试</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首先是调节参数，使得</a:t>
            </a:r>
            <a:r>
              <a:rPr lang="en-US" altLang="zh-CN" dirty="0" err="1">
                <a:latin typeface="Arial" panose="020B0604020202020204" pitchFamily="34" charset="0"/>
                <a:cs typeface="Arial" panose="020B0604020202020204" pitchFamily="34" charset="0"/>
              </a:rPr>
              <a:t>Δx</a:t>
            </a:r>
            <a:r>
              <a:rPr lang="zh-CN" altLang="en-US" dirty="0">
                <a:latin typeface="Arial" panose="020B0604020202020204" pitchFamily="34" charset="0"/>
                <a:cs typeface="Arial" panose="020B0604020202020204" pitchFamily="34" charset="0"/>
              </a:rPr>
              <a:t>和</a:t>
            </a:r>
            <a:r>
              <a:rPr lang="en-US" altLang="zh-CN" dirty="0" err="1">
                <a:latin typeface="Arial" panose="020B0604020202020204" pitchFamily="34" charset="0"/>
                <a:cs typeface="Arial" panose="020B0604020202020204" pitchFamily="34" charset="0"/>
              </a:rPr>
              <a:t>Δt</a:t>
            </a:r>
            <a:r>
              <a:rPr lang="zh-CN" altLang="en-US" dirty="0">
                <a:latin typeface="Arial" panose="020B0604020202020204" pitchFamily="34" charset="0"/>
                <a:cs typeface="Arial" panose="020B0604020202020204" pitchFamily="34" charset="0"/>
              </a:rPr>
              <a:t>能够相互对应，失败</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采用了多种函数的平滑机制，失败</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尝试能否解出偏微分方程的解析解，失败</a:t>
            </a:r>
            <a:endParaRPr lang="en-US" altLang="zh-CN"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22:00 -- 24:00 </a:t>
            </a:r>
            <a:r>
              <a:rPr lang="zh-CN" altLang="en-US" dirty="0">
                <a:latin typeface="Arial" panose="020B0604020202020204" pitchFamily="34" charset="0"/>
                <a:cs typeface="Arial" panose="020B0604020202020204" pitchFamily="34" charset="0"/>
              </a:rPr>
              <a:t>开始思考有关边界条件的问题，添加新的材料层是否合理</a:t>
            </a:r>
            <a:endParaRPr lang="en-US" altLang="zh-CN"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r>
              <a:rPr lang="en-US" altLang="zh-CN" dirty="0"/>
              <a:t>2018</a:t>
            </a:r>
            <a:r>
              <a:rPr lang="zh-CN" altLang="en-US" dirty="0"/>
              <a:t>年</a:t>
            </a:r>
            <a:r>
              <a:rPr lang="en-US" altLang="zh-CN" dirty="0"/>
              <a:t>9</a:t>
            </a:r>
            <a:r>
              <a:rPr lang="zh-CN" altLang="en-US" dirty="0"/>
              <a:t>月</a:t>
            </a:r>
            <a:r>
              <a:rPr lang="en-US" altLang="zh-CN" dirty="0"/>
              <a:t>14</a:t>
            </a:r>
            <a:r>
              <a:rPr lang="zh-CN" altLang="en-US" dirty="0"/>
              <a:t>日 星期五</a:t>
            </a:r>
          </a:p>
        </p:txBody>
      </p:sp>
    </p:spTree>
    <p:extLst>
      <p:ext uri="{BB962C8B-B14F-4D97-AF65-F5344CB8AC3E}">
        <p14:creationId xmlns:p14="http://schemas.microsoft.com/office/powerpoint/2010/main" val="1827249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721188"/>
            <a:ext cx="8372163" cy="4921498"/>
          </a:xfrm>
        </p:spPr>
        <p:txBody>
          <a:bodyPr>
            <a:normAutofit/>
          </a:bodyPr>
          <a:lstStyle/>
          <a:p>
            <a:r>
              <a:rPr lang="en-US" altLang="zh-CN" dirty="0">
                <a:solidFill>
                  <a:srgbClr val="FF0000"/>
                </a:solidFill>
                <a:latin typeface="Arial" panose="020B0604020202020204" pitchFamily="34" charset="0"/>
                <a:cs typeface="Arial" panose="020B0604020202020204" pitchFamily="34" charset="0"/>
              </a:rPr>
              <a:t> 08:00 – 12:00</a:t>
            </a:r>
            <a:r>
              <a:rPr lang="en-US" altLang="zh-CN" dirty="0"/>
              <a:t> </a:t>
            </a:r>
            <a:r>
              <a:rPr lang="zh-CN" altLang="en-US" dirty="0"/>
              <a:t>坚持认为是编程的同学的程序有</a:t>
            </a:r>
            <a:r>
              <a:rPr lang="en-US" altLang="zh-CN" dirty="0"/>
              <a:t>bug</a:t>
            </a:r>
            <a:r>
              <a:rPr lang="zh-CN" altLang="en-US" dirty="0"/>
              <a:t>，我和编程的同学浪费了整个一个上午，把所有的程序</a:t>
            </a:r>
            <a:r>
              <a:rPr lang="en-US" altLang="zh-CN" dirty="0"/>
              <a:t>review</a:t>
            </a:r>
            <a:r>
              <a:rPr lang="zh-CN" altLang="en-US" dirty="0"/>
              <a:t>了一遍，没发现错误</a:t>
            </a:r>
            <a:endParaRPr lang="en-US" altLang="zh-CN" dirty="0"/>
          </a:p>
          <a:p>
            <a:r>
              <a:rPr lang="zh-CN" altLang="en-US" dirty="0"/>
              <a:t>貌似听到旁边组的同学已经在开始讨论第三问了（恰好是高教社杯的那队），心态更加着急，离比赛结束只剩不到两天了。</a:t>
            </a:r>
            <a:endParaRPr lang="en-US" altLang="zh-CN" dirty="0"/>
          </a:p>
          <a:p>
            <a:r>
              <a:rPr lang="en-US" altLang="zh-CN" dirty="0">
                <a:solidFill>
                  <a:srgbClr val="FF0000"/>
                </a:solidFill>
                <a:latin typeface="Arial" panose="020B0604020202020204" pitchFamily="34" charset="0"/>
                <a:cs typeface="Arial" panose="020B0604020202020204" pitchFamily="34" charset="0"/>
              </a:rPr>
              <a:t>12:00 – 18:00 </a:t>
            </a:r>
            <a:r>
              <a:rPr lang="zh-CN" altLang="en-US" dirty="0">
                <a:latin typeface="Arial" panose="020B0604020202020204" pitchFamily="34" charset="0"/>
                <a:cs typeface="Arial" panose="020B0604020202020204" pitchFamily="34" charset="0"/>
              </a:rPr>
              <a:t>编程的同学继续调参，但模型一直不收敛，自己开始查阅文献，看到了</a:t>
            </a:r>
            <a:r>
              <a:rPr lang="zh-CN" altLang="en-US" b="1" dirty="0">
                <a:latin typeface="Arial" panose="020B0604020202020204" pitchFamily="34" charset="0"/>
                <a:cs typeface="Arial" panose="020B0604020202020204" pitchFamily="34" charset="0"/>
              </a:rPr>
              <a:t>传热学的三个边界条件</a:t>
            </a:r>
            <a:r>
              <a:rPr lang="zh-CN" altLang="en-US"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开始对自己的模型产生怀疑</a:t>
            </a:r>
            <a:endParaRPr lang="en-US" altLang="zh-CN" b="1"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18:00 – 20:00 </a:t>
            </a:r>
            <a:r>
              <a:rPr lang="zh-CN" altLang="en-US" dirty="0">
                <a:latin typeface="Arial" panose="020B0604020202020204" pitchFamily="34" charset="0"/>
                <a:cs typeface="Arial" panose="020B0604020202020204" pitchFamily="34" charset="0"/>
              </a:rPr>
              <a:t>讨论，结果是最后</a:t>
            </a:r>
            <a:r>
              <a:rPr lang="zh-CN" altLang="en-US" b="1" dirty="0">
                <a:latin typeface="Arial" panose="020B0604020202020204" pitchFamily="34" charset="0"/>
                <a:cs typeface="Arial" panose="020B0604020202020204" pitchFamily="34" charset="0"/>
              </a:rPr>
              <a:t>仍然坚持采用温度连续的边界条件</a:t>
            </a:r>
            <a:endParaRPr lang="en-US" altLang="zh-CN" b="1" dirty="0"/>
          </a:p>
        </p:txBody>
      </p:sp>
      <p:sp>
        <p:nvSpPr>
          <p:cNvPr id="3" name="标题 2"/>
          <p:cNvSpPr>
            <a:spLocks noGrp="1"/>
          </p:cNvSpPr>
          <p:nvPr>
            <p:ph type="title"/>
          </p:nvPr>
        </p:nvSpPr>
        <p:spPr/>
        <p:txBody>
          <a:bodyPr/>
          <a:lstStyle/>
          <a:p>
            <a:r>
              <a:rPr lang="en-US" altLang="zh-CN" dirty="0"/>
              <a:t>2018</a:t>
            </a:r>
            <a:r>
              <a:rPr lang="zh-CN" altLang="en-US" dirty="0"/>
              <a:t>年</a:t>
            </a:r>
            <a:r>
              <a:rPr lang="en-US" altLang="zh-CN" dirty="0"/>
              <a:t>9</a:t>
            </a:r>
            <a:r>
              <a:rPr lang="zh-CN" altLang="en-US" dirty="0"/>
              <a:t>月</a:t>
            </a:r>
            <a:r>
              <a:rPr lang="en-US" altLang="zh-CN" dirty="0"/>
              <a:t>15</a:t>
            </a:r>
            <a:r>
              <a:rPr lang="zh-CN" altLang="en-US" dirty="0"/>
              <a:t>日 星期六</a:t>
            </a:r>
          </a:p>
        </p:txBody>
      </p:sp>
    </p:spTree>
    <p:extLst>
      <p:ext uri="{BB962C8B-B14F-4D97-AF65-F5344CB8AC3E}">
        <p14:creationId xmlns:p14="http://schemas.microsoft.com/office/powerpoint/2010/main" val="97079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721188"/>
            <a:ext cx="8372163" cy="4921498"/>
          </a:xfrm>
        </p:spPr>
        <p:txBody>
          <a:bodyPr>
            <a:normAutofit/>
          </a:bodyPr>
          <a:lstStyle/>
          <a:p>
            <a:r>
              <a:rPr lang="en-US" altLang="zh-CN" dirty="0">
                <a:solidFill>
                  <a:srgbClr val="FF0000"/>
                </a:solidFill>
                <a:latin typeface="Arial" panose="020B0604020202020204" pitchFamily="34" charset="0"/>
                <a:cs typeface="Arial" panose="020B0604020202020204" pitchFamily="34" charset="0"/>
              </a:rPr>
              <a:t> 00:00 – 04:00</a:t>
            </a:r>
            <a:r>
              <a:rPr lang="en-US" altLang="zh-CN" dirty="0"/>
              <a:t> </a:t>
            </a:r>
            <a:r>
              <a:rPr lang="zh-CN" altLang="en-US" dirty="0"/>
              <a:t>用尽了所有能够想到的方法，“模型求求你了，赶紧收敛吧。。”</a:t>
            </a:r>
            <a:endParaRPr lang="en-US" altLang="zh-CN" dirty="0"/>
          </a:p>
          <a:p>
            <a:r>
              <a:rPr lang="en-US" altLang="zh-CN" dirty="0">
                <a:solidFill>
                  <a:srgbClr val="FF0000"/>
                </a:solidFill>
                <a:latin typeface="Arial" panose="020B0604020202020204" pitchFamily="34" charset="0"/>
                <a:cs typeface="Arial" panose="020B0604020202020204" pitchFamily="34" charset="0"/>
              </a:rPr>
              <a:t> 04:00 – 04:30  </a:t>
            </a:r>
            <a:r>
              <a:rPr lang="zh-CN" altLang="en-US" dirty="0">
                <a:latin typeface="Arial" panose="020B0604020202020204" pitchFamily="34" charset="0"/>
                <a:cs typeface="Arial" panose="020B0604020202020204" pitchFamily="34" charset="0"/>
              </a:rPr>
              <a:t>编程的同学过于辛苦，体力不支回去休息，模型依旧不收敛，心态爆炸，有点想弃赛</a:t>
            </a:r>
            <a:endParaRPr lang="en-US" altLang="zh-CN" dirty="0"/>
          </a:p>
          <a:p>
            <a:r>
              <a:rPr lang="en-US" altLang="zh-CN" dirty="0">
                <a:solidFill>
                  <a:srgbClr val="FF0000"/>
                </a:solidFill>
                <a:latin typeface="Arial" panose="020B0604020202020204" pitchFamily="34" charset="0"/>
                <a:cs typeface="Arial" panose="020B0604020202020204" pitchFamily="34" charset="0"/>
              </a:rPr>
              <a:t> 04:30 – 06:00 </a:t>
            </a:r>
            <a:r>
              <a:rPr lang="zh-CN" altLang="en-US" b="1" dirty="0">
                <a:solidFill>
                  <a:srgbClr val="0070C0"/>
                </a:solidFill>
                <a:latin typeface="Arial" panose="020B0604020202020204" pitchFamily="34" charset="0"/>
                <a:cs typeface="Arial" panose="020B0604020202020204" pitchFamily="34" charset="0"/>
              </a:rPr>
              <a:t>找到了关键的参考文献，明白了显式差分法和隐式差分法的区别以及各自的特点，</a:t>
            </a:r>
            <a:r>
              <a:rPr lang="zh-CN" altLang="en-US" b="1" dirty="0">
                <a:latin typeface="Arial" panose="020B0604020202020204" pitchFamily="34" charset="0"/>
                <a:cs typeface="Arial" panose="020B0604020202020204" pitchFamily="34" charset="0"/>
              </a:rPr>
              <a:t>张恒瑞同学：“要不我们用隐式差分法再试一次？”</a:t>
            </a:r>
            <a:endParaRPr lang="en-US" altLang="zh-CN" b="1" dirty="0">
              <a:latin typeface="Arial" panose="020B0604020202020204" pitchFamily="34" charset="0"/>
              <a:cs typeface="Arial" panose="020B0604020202020204" pitchFamily="34" charset="0"/>
            </a:endParaRPr>
          </a:p>
          <a:p>
            <a:r>
              <a:rPr lang="zh-CN" altLang="en-US" b="1" dirty="0">
                <a:latin typeface="Arial" panose="020B0604020202020204" pitchFamily="34" charset="0"/>
                <a:cs typeface="Arial" panose="020B0604020202020204" pitchFamily="34" charset="0"/>
              </a:rPr>
              <a:t>我下定决心再试最后一次，如果不成功就放弃比赛</a:t>
            </a:r>
            <a:endParaRPr lang="en-US" altLang="zh-CN" b="1"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06:00 -- 08:00 </a:t>
            </a:r>
            <a:r>
              <a:rPr lang="zh-CN" altLang="en-US" dirty="0">
                <a:latin typeface="Arial" panose="020B0604020202020204" pitchFamily="34" charset="0"/>
                <a:cs typeface="Arial" panose="020B0604020202020204" pitchFamily="34" charset="0"/>
              </a:rPr>
              <a:t>因为编程的同学还在休息，我接过了代码任务，实现了隐式差分法，采用</a:t>
            </a:r>
            <a:r>
              <a:rPr lang="zh-CN" altLang="en-US" b="1" dirty="0">
                <a:latin typeface="Arial" panose="020B0604020202020204" pitchFamily="34" charset="0"/>
                <a:cs typeface="Arial" panose="020B0604020202020204" pitchFamily="34" charset="0"/>
              </a:rPr>
              <a:t>三对角矩阵解方程</a:t>
            </a:r>
            <a:r>
              <a:rPr lang="zh-CN" altLang="en-US" dirty="0">
                <a:latin typeface="Arial" panose="020B0604020202020204" pitchFamily="34" charset="0"/>
                <a:cs typeface="Arial" panose="020B0604020202020204" pitchFamily="34" charset="0"/>
              </a:rPr>
              <a:t>的方式求解问题</a:t>
            </a:r>
            <a:endParaRPr lang="en-US" altLang="zh-CN"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08:00 </a:t>
            </a:r>
            <a:r>
              <a:rPr lang="zh-CN" altLang="en-US" b="1" dirty="0">
                <a:solidFill>
                  <a:srgbClr val="FF0000"/>
                </a:solidFill>
                <a:latin typeface="Arial" panose="020B0604020202020204" pitchFamily="34" charset="0"/>
                <a:cs typeface="Arial" panose="020B0604020202020204" pitchFamily="34" charset="0"/>
              </a:rPr>
              <a:t>模型收敛！士气大振！此时距比赛结束还有</a:t>
            </a:r>
            <a:r>
              <a:rPr lang="en-US" altLang="zh-CN" b="1" dirty="0">
                <a:solidFill>
                  <a:srgbClr val="FF0000"/>
                </a:solidFill>
                <a:latin typeface="Arial" panose="020B0604020202020204" pitchFamily="34" charset="0"/>
                <a:cs typeface="Arial" panose="020B0604020202020204" pitchFamily="34" charset="0"/>
              </a:rPr>
              <a:t>14</a:t>
            </a:r>
            <a:r>
              <a:rPr lang="zh-CN" altLang="en-US" b="1" dirty="0">
                <a:solidFill>
                  <a:srgbClr val="FF0000"/>
                </a:solidFill>
                <a:latin typeface="Arial" panose="020B0604020202020204" pitchFamily="34" charset="0"/>
                <a:cs typeface="Arial" panose="020B0604020202020204" pitchFamily="34" charset="0"/>
              </a:rPr>
              <a:t>个小时。</a:t>
            </a:r>
            <a:endParaRPr lang="en-US" altLang="zh-CN" b="1" dirty="0">
              <a:latin typeface="Arial" panose="020B0604020202020204" pitchFamily="34" charset="0"/>
              <a:cs typeface="Arial" panose="020B0604020202020204" pitchFamily="34" charset="0"/>
            </a:endParaRPr>
          </a:p>
          <a:p>
            <a:endParaRPr lang="en-US" altLang="zh-CN" b="1" dirty="0"/>
          </a:p>
        </p:txBody>
      </p:sp>
      <p:sp>
        <p:nvSpPr>
          <p:cNvPr id="3" name="标题 2"/>
          <p:cNvSpPr>
            <a:spLocks noGrp="1"/>
          </p:cNvSpPr>
          <p:nvPr>
            <p:ph type="title"/>
          </p:nvPr>
        </p:nvSpPr>
        <p:spPr/>
        <p:txBody>
          <a:bodyPr/>
          <a:lstStyle/>
          <a:p>
            <a:r>
              <a:rPr lang="en-US" altLang="zh-CN" dirty="0"/>
              <a:t>2018</a:t>
            </a:r>
            <a:r>
              <a:rPr lang="zh-CN" altLang="en-US" dirty="0"/>
              <a:t>年</a:t>
            </a:r>
            <a:r>
              <a:rPr lang="en-US" altLang="zh-CN" dirty="0"/>
              <a:t>9</a:t>
            </a:r>
            <a:r>
              <a:rPr lang="zh-CN" altLang="en-US" dirty="0"/>
              <a:t>月</a:t>
            </a:r>
            <a:r>
              <a:rPr lang="en-US" altLang="zh-CN" dirty="0"/>
              <a:t>16</a:t>
            </a:r>
            <a:r>
              <a:rPr lang="zh-CN" altLang="en-US" dirty="0"/>
              <a:t>日 星期日 凌晨</a:t>
            </a:r>
          </a:p>
        </p:txBody>
      </p:sp>
    </p:spTree>
    <p:extLst>
      <p:ext uri="{BB962C8B-B14F-4D97-AF65-F5344CB8AC3E}">
        <p14:creationId xmlns:p14="http://schemas.microsoft.com/office/powerpoint/2010/main" val="382298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721188"/>
            <a:ext cx="8372163" cy="4921498"/>
          </a:xfrm>
        </p:spPr>
        <p:txBody>
          <a:bodyPr>
            <a:normAutofit lnSpcReduction="10000"/>
          </a:bodyPr>
          <a:lstStyle/>
          <a:p>
            <a:r>
              <a:rPr lang="en-US" altLang="zh-CN" dirty="0">
                <a:solidFill>
                  <a:srgbClr val="FF0000"/>
                </a:solidFill>
                <a:latin typeface="Arial" panose="020B0604020202020204" pitchFamily="34" charset="0"/>
                <a:cs typeface="Arial" panose="020B0604020202020204" pitchFamily="34" charset="0"/>
              </a:rPr>
              <a:t> 08:00 – 18:00 </a:t>
            </a:r>
            <a:r>
              <a:rPr lang="zh-CN" altLang="en-US" dirty="0">
                <a:latin typeface="Arial" panose="020B0604020202020204" pitchFamily="34" charset="0"/>
                <a:cs typeface="Arial" panose="020B0604020202020204" pitchFamily="34" charset="0"/>
              </a:rPr>
              <a:t>变成的同学回归，问题求解、论文写作、可视化，一气呵成</a:t>
            </a:r>
            <a:endParaRPr lang="en-US" altLang="zh-CN"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模拟退火方法求解最优的未知参数</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生成温度</a:t>
            </a:r>
            <a:r>
              <a:rPr lang="en-US" altLang="zh-CN" b="1" dirty="0">
                <a:latin typeface="Arial" panose="020B0604020202020204" pitchFamily="34" charset="0"/>
                <a:cs typeface="Arial" panose="020B0604020202020204" pitchFamily="34" charset="0"/>
              </a:rPr>
              <a:t>-</a:t>
            </a:r>
            <a:r>
              <a:rPr lang="zh-CN" altLang="en-US" b="1" dirty="0">
                <a:latin typeface="Arial" panose="020B0604020202020204" pitchFamily="34" charset="0"/>
                <a:cs typeface="Arial" panose="020B0604020202020204" pitchFamily="34" charset="0"/>
              </a:rPr>
              <a:t>位移数据，并存储在</a:t>
            </a:r>
            <a:r>
              <a:rPr lang="en-US" altLang="zh-CN" b="1" dirty="0">
                <a:latin typeface="Arial" panose="020B0604020202020204" pitchFamily="34" charset="0"/>
                <a:cs typeface="Arial" panose="020B0604020202020204" pitchFamily="34" charset="0"/>
              </a:rPr>
              <a:t>Excel</a:t>
            </a:r>
            <a:r>
              <a:rPr lang="zh-CN" altLang="en-US" b="1" dirty="0">
                <a:latin typeface="Arial" panose="020B0604020202020204" pitchFamily="34" charset="0"/>
                <a:cs typeface="Arial" panose="020B0604020202020204" pitchFamily="34" charset="0"/>
              </a:rPr>
              <a:t>表格中</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可视化，曲线图绘制</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二分法求解问题</a:t>
            </a:r>
            <a:r>
              <a:rPr lang="en-US" altLang="zh-CN" b="1" dirty="0">
                <a:latin typeface="Arial" panose="020B0604020202020204" pitchFamily="34" charset="0"/>
                <a:cs typeface="Arial" panose="020B0604020202020204" pitchFamily="34" charset="0"/>
              </a:rPr>
              <a:t>2</a:t>
            </a:r>
            <a:endParaRPr lang="en-US" altLang="zh-CN"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18:00 – 21:00 </a:t>
            </a:r>
            <a:r>
              <a:rPr lang="zh-CN" altLang="en-US" dirty="0">
                <a:latin typeface="Arial" panose="020B0604020202020204" pitchFamily="34" charset="0"/>
                <a:cs typeface="Arial" panose="020B0604020202020204" pitchFamily="34" charset="0"/>
              </a:rPr>
              <a:t>问题三的求解， 贪心算法的设计与证明</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张恒瑞同学：“时间不够了，直接转化为单变量问题吧。”  </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同睿哲同学：“不行，第三问很关键的，不能随随便便搞。”</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这个时候，创客空间的同学们基本都交卷了，大家嬉闹聊天的很多，很吵，只有我们的队伍仍然在奋笔疾书。</a:t>
            </a:r>
            <a:endParaRPr lang="en-US" altLang="zh-CN" dirty="0">
              <a:latin typeface="Arial" panose="020B0604020202020204" pitchFamily="34" charset="0"/>
              <a:cs typeface="Arial" panose="020B0604020202020204" pitchFamily="34" charset="0"/>
            </a:endParaRPr>
          </a:p>
          <a:p>
            <a:r>
              <a:rPr lang="en-US" altLang="zh-CN" dirty="0">
                <a:solidFill>
                  <a:srgbClr val="FF0000"/>
                </a:solidFill>
                <a:latin typeface="Arial" panose="020B0604020202020204" pitchFamily="34" charset="0"/>
                <a:cs typeface="Arial" panose="020B0604020202020204" pitchFamily="34" charset="0"/>
              </a:rPr>
              <a:t>21:56 </a:t>
            </a:r>
            <a:r>
              <a:rPr lang="zh-CN" altLang="en-US" dirty="0">
                <a:solidFill>
                  <a:srgbClr val="FF0000"/>
                </a:solidFill>
                <a:latin typeface="Arial" panose="020B0604020202020204" pitchFamily="34" charset="0"/>
                <a:cs typeface="Arial" panose="020B0604020202020204" pitchFamily="34" charset="0"/>
              </a:rPr>
              <a:t>提交试卷及附加材料，此时离比赛正式结束还有</a:t>
            </a:r>
            <a:r>
              <a:rPr lang="en-US" altLang="zh-CN" dirty="0">
                <a:solidFill>
                  <a:srgbClr val="FF0000"/>
                </a:solidFill>
                <a:latin typeface="Arial" panose="020B0604020202020204" pitchFamily="34" charset="0"/>
                <a:cs typeface="Arial" panose="020B0604020202020204" pitchFamily="34" charset="0"/>
              </a:rPr>
              <a:t>4</a:t>
            </a:r>
            <a:r>
              <a:rPr lang="zh-CN" altLang="en-US" dirty="0">
                <a:solidFill>
                  <a:srgbClr val="FF0000"/>
                </a:solidFill>
                <a:latin typeface="Arial" panose="020B0604020202020204" pitchFamily="34" charset="0"/>
                <a:cs typeface="Arial" panose="020B0604020202020204" pitchFamily="34" charset="0"/>
              </a:rPr>
              <a:t>分钟。</a:t>
            </a:r>
            <a:endParaRPr lang="en-US" altLang="zh-CN" dirty="0">
              <a:latin typeface="Arial" panose="020B0604020202020204" pitchFamily="34" charset="0"/>
              <a:cs typeface="Arial" panose="020B0604020202020204" pitchFamily="34" charset="0"/>
            </a:endParaRPr>
          </a:p>
          <a:p>
            <a:pPr lvl="1"/>
            <a:endParaRPr lang="en-US" altLang="zh-CN" b="1" dirty="0">
              <a:latin typeface="Arial" panose="020B0604020202020204" pitchFamily="34" charset="0"/>
              <a:cs typeface="Arial" panose="020B0604020202020204" pitchFamily="34" charset="0"/>
            </a:endParaRPr>
          </a:p>
          <a:p>
            <a:endParaRPr lang="en-US" altLang="zh-CN" b="1" dirty="0"/>
          </a:p>
        </p:txBody>
      </p:sp>
      <p:sp>
        <p:nvSpPr>
          <p:cNvPr id="3" name="标题 2"/>
          <p:cNvSpPr>
            <a:spLocks noGrp="1"/>
          </p:cNvSpPr>
          <p:nvPr>
            <p:ph type="title"/>
          </p:nvPr>
        </p:nvSpPr>
        <p:spPr/>
        <p:txBody>
          <a:bodyPr/>
          <a:lstStyle/>
          <a:p>
            <a:r>
              <a:rPr lang="en-US" altLang="zh-CN" dirty="0"/>
              <a:t>2018</a:t>
            </a:r>
            <a:r>
              <a:rPr lang="zh-CN" altLang="en-US" dirty="0"/>
              <a:t>年</a:t>
            </a:r>
            <a:r>
              <a:rPr lang="en-US" altLang="zh-CN" dirty="0"/>
              <a:t>9</a:t>
            </a:r>
            <a:r>
              <a:rPr lang="zh-CN" altLang="en-US" dirty="0"/>
              <a:t>月</a:t>
            </a:r>
            <a:r>
              <a:rPr lang="en-US" altLang="zh-CN" dirty="0"/>
              <a:t>16</a:t>
            </a:r>
            <a:r>
              <a:rPr lang="zh-CN" altLang="en-US" dirty="0"/>
              <a:t>日 星期日</a:t>
            </a:r>
          </a:p>
        </p:txBody>
      </p:sp>
    </p:spTree>
    <p:extLst>
      <p:ext uri="{BB962C8B-B14F-4D97-AF65-F5344CB8AC3E}">
        <p14:creationId xmlns:p14="http://schemas.microsoft.com/office/powerpoint/2010/main" val="326540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4" y="1880987"/>
            <a:ext cx="5311970" cy="4333382"/>
          </a:xfrm>
        </p:spPr>
        <p:txBody>
          <a:bodyPr>
            <a:normAutofit/>
          </a:bodyPr>
          <a:lstStyle/>
          <a:p>
            <a:r>
              <a:rPr lang="zh-CN" altLang="en-US" b="1" dirty="0"/>
              <a:t>辛苦：</a:t>
            </a:r>
            <a:r>
              <a:rPr lang="en-US" altLang="zh-CN" dirty="0"/>
              <a:t>9</a:t>
            </a:r>
            <a:r>
              <a:rPr lang="zh-CN" altLang="en-US" dirty="0"/>
              <a:t>月</a:t>
            </a:r>
            <a:r>
              <a:rPr lang="en-US" altLang="zh-CN" dirty="0"/>
              <a:t>15</a:t>
            </a:r>
            <a:r>
              <a:rPr lang="zh-CN" altLang="en-US" dirty="0"/>
              <a:t>日中午到</a:t>
            </a:r>
            <a:r>
              <a:rPr lang="en-US" altLang="zh-CN" dirty="0"/>
              <a:t>9</a:t>
            </a:r>
            <a:r>
              <a:rPr lang="zh-CN" altLang="en-US" dirty="0"/>
              <a:t>月</a:t>
            </a:r>
            <a:r>
              <a:rPr lang="en-US" altLang="zh-CN" dirty="0"/>
              <a:t>16</a:t>
            </a:r>
            <a:r>
              <a:rPr lang="zh-CN" altLang="en-US" dirty="0"/>
              <a:t>日晚上，一天半的时间加一个通宵没有吃饭</a:t>
            </a:r>
            <a:endParaRPr lang="en-US" altLang="zh-CN" dirty="0"/>
          </a:p>
          <a:p>
            <a:r>
              <a:rPr lang="zh-CN" altLang="en-US" b="1" dirty="0"/>
              <a:t>冷静：</a:t>
            </a:r>
            <a:r>
              <a:rPr lang="zh-CN" altLang="en-US" dirty="0"/>
              <a:t>遇到困难的时候不要慌，心态要好</a:t>
            </a:r>
            <a:endParaRPr lang="en-US" altLang="zh-CN" dirty="0"/>
          </a:p>
          <a:p>
            <a:r>
              <a:rPr lang="zh-CN" altLang="en-US" b="1" dirty="0"/>
              <a:t>永不放弃：</a:t>
            </a:r>
            <a:r>
              <a:rPr lang="zh-CN" altLang="en-US" dirty="0"/>
              <a:t>永远要有再试一次的决心</a:t>
            </a:r>
            <a:endParaRPr lang="en-US" altLang="zh-CN" dirty="0"/>
          </a:p>
          <a:p>
            <a:r>
              <a:rPr lang="zh-CN" altLang="en-US" b="1" dirty="0"/>
              <a:t>不要头铁：</a:t>
            </a:r>
            <a:r>
              <a:rPr lang="zh-CN" altLang="en-US" dirty="0"/>
              <a:t>一条路走不通的时候，一定不要浪费太多时间，应当去广泛查阅资料，试着发现另外一条路（我们就有点头铁）</a:t>
            </a:r>
            <a:endParaRPr lang="en-US" altLang="zh-CN" dirty="0"/>
          </a:p>
          <a:p>
            <a:r>
              <a:rPr lang="zh-CN" altLang="en-US" b="1" dirty="0"/>
              <a:t>队友配置：</a:t>
            </a:r>
            <a:r>
              <a:rPr lang="zh-CN" altLang="en-US" dirty="0"/>
              <a:t>如果选择</a:t>
            </a:r>
            <a:r>
              <a:rPr lang="en-US" altLang="zh-CN" dirty="0"/>
              <a:t>A</a:t>
            </a:r>
            <a:r>
              <a:rPr lang="zh-CN" altLang="en-US" dirty="0"/>
              <a:t>题，队伍内最好有一名数学或物理专业的选手</a:t>
            </a:r>
            <a:endParaRPr lang="en-US" altLang="zh-CN" dirty="0"/>
          </a:p>
        </p:txBody>
      </p:sp>
      <p:sp>
        <p:nvSpPr>
          <p:cNvPr id="3" name="标题 2"/>
          <p:cNvSpPr>
            <a:spLocks noGrp="1"/>
          </p:cNvSpPr>
          <p:nvPr>
            <p:ph type="title"/>
          </p:nvPr>
        </p:nvSpPr>
        <p:spPr/>
        <p:txBody>
          <a:bodyPr/>
          <a:lstStyle/>
          <a:p>
            <a:r>
              <a:rPr lang="zh-CN" altLang="en-US" dirty="0"/>
              <a:t>参赛总结：保持冷静，永不放弃</a:t>
            </a:r>
          </a:p>
        </p:txBody>
      </p:sp>
      <p:pic>
        <p:nvPicPr>
          <p:cNvPr id="2" name="图片 1">
            <a:extLst>
              <a:ext uri="{FF2B5EF4-FFF2-40B4-BE49-F238E27FC236}">
                <a16:creationId xmlns:a16="http://schemas.microsoft.com/office/drawing/2014/main" id="{CBD84CC5-5213-4396-84B4-2923BA462377}"/>
              </a:ext>
            </a:extLst>
          </p:cNvPr>
          <p:cNvPicPr>
            <a:picLocks noChangeAspect="1"/>
          </p:cNvPicPr>
          <p:nvPr/>
        </p:nvPicPr>
        <p:blipFill>
          <a:blip r:embed="rId2"/>
          <a:stretch>
            <a:fillRect/>
          </a:stretch>
        </p:blipFill>
        <p:spPr>
          <a:xfrm>
            <a:off x="5935933" y="1730845"/>
            <a:ext cx="2930254" cy="4831163"/>
          </a:xfrm>
          <a:prstGeom prst="rect">
            <a:avLst/>
          </a:prstGeom>
        </p:spPr>
      </p:pic>
    </p:spTree>
    <p:extLst>
      <p:ext uri="{BB962C8B-B14F-4D97-AF65-F5344CB8AC3E}">
        <p14:creationId xmlns:p14="http://schemas.microsoft.com/office/powerpoint/2010/main" val="3379484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090110" y="1676412"/>
            <a:ext cx="843427" cy="443226"/>
            <a:chOff x="666810" y="2586037"/>
            <a:chExt cx="468000" cy="245937"/>
          </a:xfrm>
          <a:solidFill>
            <a:schemeClr val="bg1">
              <a:lumMod val="75000"/>
            </a:schemeClr>
          </a:solidFill>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782608" y="208407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041871" y="1633325"/>
            <a:ext cx="4387392" cy="461665"/>
          </a:xfrm>
          <a:prstGeom prst="rect">
            <a:avLst/>
          </a:prstGeom>
          <a:noFill/>
        </p:spPr>
        <p:txBody>
          <a:bodyPr wrap="square" rtlCol="0">
            <a:spAutoFit/>
          </a:bodyPr>
          <a:lstStyle/>
          <a:p>
            <a:r>
              <a:rPr lang="en-US" altLang="zh-CN" sz="2400" dirty="0"/>
              <a:t>2018-A</a:t>
            </a:r>
            <a:r>
              <a:rPr lang="zh-CN" altLang="en-US" sz="2400" dirty="0"/>
              <a:t>题简述及解决思路</a:t>
            </a:r>
          </a:p>
        </p:txBody>
      </p:sp>
      <p:grpSp>
        <p:nvGrpSpPr>
          <p:cNvPr id="12" name="组合 11"/>
          <p:cNvGrpSpPr/>
          <p:nvPr/>
        </p:nvGrpSpPr>
        <p:grpSpPr>
          <a:xfrm>
            <a:off x="2090110" y="2596385"/>
            <a:ext cx="843427" cy="443226"/>
            <a:chOff x="666810" y="2586037"/>
            <a:chExt cx="468000" cy="245937"/>
          </a:xfrm>
          <a:solidFill>
            <a:schemeClr val="bg1">
              <a:lumMod val="65000"/>
            </a:schemeClr>
          </a:solidFill>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782608" y="3004050"/>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41871" y="2542385"/>
            <a:ext cx="4630946" cy="461665"/>
          </a:xfrm>
          <a:prstGeom prst="rect">
            <a:avLst/>
          </a:prstGeom>
          <a:noFill/>
          <a:ln>
            <a:noFill/>
          </a:ln>
        </p:spPr>
        <p:txBody>
          <a:bodyPr wrap="square" rtlCol="0">
            <a:spAutoFit/>
          </a:bodyPr>
          <a:lstStyle/>
          <a:p>
            <a:r>
              <a:rPr lang="zh-CN" altLang="en-US" sz="2400" dirty="0"/>
              <a:t>参赛过程</a:t>
            </a:r>
          </a:p>
        </p:txBody>
      </p:sp>
      <p:grpSp>
        <p:nvGrpSpPr>
          <p:cNvPr id="17" name="组合 16"/>
          <p:cNvGrpSpPr/>
          <p:nvPr/>
        </p:nvGrpSpPr>
        <p:grpSpPr>
          <a:xfrm>
            <a:off x="2090110" y="3516358"/>
            <a:ext cx="843427" cy="443226"/>
            <a:chOff x="666810" y="2586037"/>
            <a:chExt cx="468000" cy="245937"/>
          </a:xfrm>
          <a:solidFill>
            <a:srgbClr val="C00000"/>
          </a:solidFill>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solidFill>
                <a:srgbClr val="C8161E"/>
              </a:solid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grpFill/>
            <a:ln>
              <a:solidFill>
                <a:srgbClr val="C8161E"/>
              </a:solidFill>
            </a:ln>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782608" y="3924023"/>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41871" y="3487541"/>
            <a:ext cx="4387392" cy="461665"/>
          </a:xfrm>
          <a:prstGeom prst="rect">
            <a:avLst/>
          </a:prstGeom>
          <a:noFill/>
        </p:spPr>
        <p:txBody>
          <a:bodyPr wrap="square" rtlCol="0">
            <a:spAutoFit/>
          </a:bodyPr>
          <a:lstStyle/>
          <a:p>
            <a:r>
              <a:rPr lang="zh-CN" altLang="en-US" sz="2400" dirty="0"/>
              <a:t>国奖答辩 </a:t>
            </a:r>
            <a:r>
              <a:rPr lang="en-US" altLang="zh-CN" sz="2400" dirty="0"/>
              <a:t>&amp; </a:t>
            </a:r>
            <a:r>
              <a:rPr lang="zh-CN" altLang="en-US" sz="2400" dirty="0"/>
              <a:t>高教社杯答辩</a:t>
            </a:r>
          </a:p>
        </p:txBody>
      </p:sp>
      <p:grpSp>
        <p:nvGrpSpPr>
          <p:cNvPr id="22" name="组合 21"/>
          <p:cNvGrpSpPr/>
          <p:nvPr/>
        </p:nvGrpSpPr>
        <p:grpSpPr>
          <a:xfrm>
            <a:off x="2090110" y="4436331"/>
            <a:ext cx="843427" cy="443226"/>
            <a:chOff x="666810" y="2586037"/>
            <a:chExt cx="468000" cy="245937"/>
          </a:xfrm>
          <a:solidFill>
            <a:schemeClr val="bg1">
              <a:lumMod val="75000"/>
            </a:schemeClr>
          </a:solidFill>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cxnSpLocks/>
            <a:stCxn id="23" idx="6"/>
          </p:cNvCxnSpPr>
          <p:nvPr/>
        </p:nvCxnSpPr>
        <p:spPr>
          <a:xfrm>
            <a:off x="2782608" y="4843996"/>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041871" y="4397304"/>
            <a:ext cx="4387392" cy="461665"/>
          </a:xfrm>
          <a:prstGeom prst="rect">
            <a:avLst/>
          </a:prstGeom>
          <a:noFill/>
        </p:spPr>
        <p:txBody>
          <a:bodyPr wrap="square" rtlCol="0">
            <a:spAutoFit/>
          </a:bodyPr>
          <a:lstStyle/>
          <a:p>
            <a:r>
              <a:rPr lang="zh-CN" altLang="en-US" sz="2400" dirty="0"/>
              <a:t>经验与感想</a:t>
            </a:r>
          </a:p>
        </p:txBody>
      </p:sp>
    </p:spTree>
    <p:extLst>
      <p:ext uri="{BB962C8B-B14F-4D97-AF65-F5344CB8AC3E}">
        <p14:creationId xmlns:p14="http://schemas.microsoft.com/office/powerpoint/2010/main" val="397526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09429" y="1676801"/>
            <a:ext cx="4077974" cy="4921498"/>
          </a:xfrm>
        </p:spPr>
        <p:txBody>
          <a:bodyPr>
            <a:normAutofit fontScale="92500" lnSpcReduction="10000"/>
          </a:bodyPr>
          <a:lstStyle/>
          <a:p>
            <a:r>
              <a:rPr lang="zh-CN" altLang="en-US" dirty="0"/>
              <a:t>地点：复旦大学光华楼</a:t>
            </a:r>
            <a:endParaRPr lang="en-US" altLang="zh-CN" dirty="0"/>
          </a:p>
          <a:p>
            <a:r>
              <a:rPr lang="zh-CN" altLang="en-US" dirty="0"/>
              <a:t>两个教授，</a:t>
            </a:r>
            <a:r>
              <a:rPr lang="en-US" altLang="zh-CN" dirty="0"/>
              <a:t>5</a:t>
            </a:r>
            <a:r>
              <a:rPr lang="zh-CN" altLang="en-US" dirty="0"/>
              <a:t>分钟左右</a:t>
            </a:r>
            <a:endParaRPr lang="en-US" altLang="zh-CN" dirty="0"/>
          </a:p>
          <a:p>
            <a:r>
              <a:rPr lang="zh-CN" altLang="en-US" b="1" dirty="0"/>
              <a:t>主要目的：</a:t>
            </a:r>
            <a:r>
              <a:rPr lang="zh-CN" altLang="en-US" dirty="0"/>
              <a:t>验证你的作品是否是你自己做的</a:t>
            </a:r>
            <a:endParaRPr lang="en-US" altLang="zh-CN" b="1" dirty="0"/>
          </a:p>
          <a:p>
            <a:r>
              <a:rPr lang="zh-CN" altLang="en-US" u="sng" dirty="0"/>
              <a:t>不一定</a:t>
            </a:r>
            <a:r>
              <a:rPr lang="zh-CN" altLang="en-US" dirty="0"/>
              <a:t>要正装出席</a:t>
            </a:r>
            <a:endParaRPr lang="en-US" altLang="zh-CN" dirty="0"/>
          </a:p>
          <a:p>
            <a:r>
              <a:rPr lang="zh-CN" altLang="en-US" b="1" dirty="0"/>
              <a:t>一定要准备好代码，带好电脑，教授会让你现场跑代码的！</a:t>
            </a:r>
            <a:endParaRPr lang="en-US" altLang="zh-CN" b="1" dirty="0"/>
          </a:p>
          <a:p>
            <a:r>
              <a:rPr lang="zh-CN" altLang="en-US" dirty="0"/>
              <a:t>主要是教授拿着你的论文问问题，自己讲解的机会比较少</a:t>
            </a:r>
            <a:endParaRPr lang="en-US" altLang="zh-CN" dirty="0"/>
          </a:p>
          <a:p>
            <a:r>
              <a:rPr lang="zh-CN" altLang="en-US" dirty="0"/>
              <a:t>如果教授对作品的某一点上有误解，不要去怼教授，但是</a:t>
            </a:r>
            <a:r>
              <a:rPr lang="zh-CN" altLang="en-US" b="1" dirty="0"/>
              <a:t>原则性的问题一定要有理有据地反驳</a:t>
            </a:r>
            <a:endParaRPr lang="en-US" altLang="zh-CN" b="1" dirty="0"/>
          </a:p>
          <a:p>
            <a:endParaRPr lang="en-US" altLang="zh-CN" dirty="0"/>
          </a:p>
        </p:txBody>
      </p:sp>
      <p:sp>
        <p:nvSpPr>
          <p:cNvPr id="3" name="标题 2"/>
          <p:cNvSpPr>
            <a:spLocks noGrp="1"/>
          </p:cNvSpPr>
          <p:nvPr>
            <p:ph type="title"/>
          </p:nvPr>
        </p:nvSpPr>
        <p:spPr/>
        <p:txBody>
          <a:bodyPr/>
          <a:lstStyle/>
          <a:p>
            <a:r>
              <a:rPr lang="zh-CN" altLang="en-US" dirty="0"/>
              <a:t>国奖答辩</a:t>
            </a:r>
          </a:p>
        </p:txBody>
      </p:sp>
      <p:pic>
        <p:nvPicPr>
          <p:cNvPr id="2" name="图片 1">
            <a:extLst>
              <a:ext uri="{FF2B5EF4-FFF2-40B4-BE49-F238E27FC236}">
                <a16:creationId xmlns:a16="http://schemas.microsoft.com/office/drawing/2014/main" id="{7824F448-180F-47CE-A592-F3D7FA0190A1}"/>
              </a:ext>
            </a:extLst>
          </p:cNvPr>
          <p:cNvPicPr>
            <a:picLocks noChangeAspect="1"/>
          </p:cNvPicPr>
          <p:nvPr/>
        </p:nvPicPr>
        <p:blipFill>
          <a:blip r:embed="rId2"/>
          <a:stretch>
            <a:fillRect/>
          </a:stretch>
        </p:blipFill>
        <p:spPr>
          <a:xfrm>
            <a:off x="4680105" y="1813804"/>
            <a:ext cx="4307190" cy="4276278"/>
          </a:xfrm>
          <a:prstGeom prst="rect">
            <a:avLst/>
          </a:prstGeom>
        </p:spPr>
      </p:pic>
    </p:spTree>
    <p:extLst>
      <p:ext uri="{BB962C8B-B14F-4D97-AF65-F5344CB8AC3E}">
        <p14:creationId xmlns:p14="http://schemas.microsoft.com/office/powerpoint/2010/main" val="1849778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372161" cy="4921498"/>
          </a:xfrm>
        </p:spPr>
        <p:txBody>
          <a:bodyPr>
            <a:normAutofit/>
          </a:bodyPr>
          <a:lstStyle/>
          <a:p>
            <a:r>
              <a:rPr lang="zh-CN" altLang="en-US" dirty="0"/>
              <a:t>地点：上海交大徐汇校区</a:t>
            </a:r>
            <a:endParaRPr lang="en-US" altLang="zh-CN" dirty="0"/>
          </a:p>
          <a:p>
            <a:r>
              <a:rPr lang="zh-CN" altLang="en-US" dirty="0"/>
              <a:t>出门要带身份证。。。</a:t>
            </a:r>
            <a:endParaRPr lang="en-US" altLang="zh-CN" dirty="0"/>
          </a:p>
          <a:p>
            <a:r>
              <a:rPr lang="zh-CN" altLang="en-US" dirty="0"/>
              <a:t>三个教授，</a:t>
            </a:r>
            <a:r>
              <a:rPr lang="en-US" altLang="zh-CN" dirty="0"/>
              <a:t>30-60</a:t>
            </a:r>
            <a:r>
              <a:rPr lang="zh-CN" altLang="en-US" dirty="0"/>
              <a:t>分钟</a:t>
            </a:r>
            <a:endParaRPr lang="en-US" altLang="zh-CN" dirty="0"/>
          </a:p>
          <a:p>
            <a:r>
              <a:rPr lang="zh-CN" altLang="en-US" b="1" dirty="0"/>
              <a:t>主要目的：</a:t>
            </a:r>
            <a:r>
              <a:rPr lang="zh-CN" altLang="en-US" dirty="0"/>
              <a:t>对作品的各个方面进行深入的探讨</a:t>
            </a:r>
            <a:endParaRPr lang="en-US" altLang="zh-CN" dirty="0"/>
          </a:p>
          <a:p>
            <a:r>
              <a:rPr lang="zh-CN" altLang="en-US" u="sng" dirty="0"/>
              <a:t>需要</a:t>
            </a:r>
            <a:r>
              <a:rPr lang="zh-CN" altLang="en-US" dirty="0"/>
              <a:t>正装出席，提前打印好一份论文带过去</a:t>
            </a:r>
            <a:endParaRPr lang="en-US" altLang="zh-CN" dirty="0"/>
          </a:p>
          <a:p>
            <a:r>
              <a:rPr lang="zh-CN" altLang="en-US" dirty="0"/>
              <a:t>会给你</a:t>
            </a:r>
            <a:r>
              <a:rPr lang="en-US" altLang="zh-CN" dirty="0"/>
              <a:t>10</a:t>
            </a:r>
            <a:r>
              <a:rPr lang="zh-CN" altLang="en-US" dirty="0"/>
              <a:t>分钟的时间阐述自己的解题思路，这个很关键，最好提前准备一下，让自己的思路简洁清晰</a:t>
            </a:r>
            <a:endParaRPr lang="en-US" altLang="zh-CN" dirty="0"/>
          </a:p>
          <a:p>
            <a:r>
              <a:rPr lang="zh-CN" altLang="en-US" dirty="0"/>
              <a:t>三位教授都认真读过论文，不要有侥幸心理</a:t>
            </a:r>
            <a:endParaRPr lang="en-US" altLang="zh-CN" dirty="0"/>
          </a:p>
        </p:txBody>
      </p:sp>
      <p:sp>
        <p:nvSpPr>
          <p:cNvPr id="3" name="标题 2"/>
          <p:cNvSpPr>
            <a:spLocks noGrp="1"/>
          </p:cNvSpPr>
          <p:nvPr>
            <p:ph type="title"/>
          </p:nvPr>
        </p:nvSpPr>
        <p:spPr/>
        <p:txBody>
          <a:bodyPr/>
          <a:lstStyle/>
          <a:p>
            <a:r>
              <a:rPr lang="zh-CN" altLang="en-US" dirty="0"/>
              <a:t>高教社杯答辩</a:t>
            </a:r>
          </a:p>
        </p:txBody>
      </p:sp>
    </p:spTree>
    <p:extLst>
      <p:ext uri="{BB962C8B-B14F-4D97-AF65-F5344CB8AC3E}">
        <p14:creationId xmlns:p14="http://schemas.microsoft.com/office/powerpoint/2010/main" val="10512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63997" y="1655198"/>
            <a:ext cx="8372163" cy="4921498"/>
          </a:xfrm>
        </p:spPr>
        <p:txBody>
          <a:bodyPr>
            <a:normAutofit/>
          </a:bodyPr>
          <a:lstStyle/>
          <a:p>
            <a:pPr lvl="1">
              <a:lnSpc>
                <a:spcPct val="150000"/>
              </a:lnSpc>
            </a:pPr>
            <a:r>
              <a:rPr lang="zh-CN" altLang="en-US" sz="2200" b="1" dirty="0"/>
              <a:t>目标：</a:t>
            </a:r>
            <a:r>
              <a:rPr lang="zh-CN" altLang="en-US" sz="2200" dirty="0"/>
              <a:t>之前有经验了应该这次好一些吧，保</a:t>
            </a:r>
            <a:r>
              <a:rPr lang="en-US" altLang="zh-CN" sz="2200" dirty="0"/>
              <a:t>H</a:t>
            </a:r>
            <a:r>
              <a:rPr lang="zh-CN" altLang="en-US" sz="2200" dirty="0"/>
              <a:t>冲</a:t>
            </a:r>
            <a:r>
              <a:rPr lang="en-US" altLang="zh-CN" sz="2200" dirty="0"/>
              <a:t>M</a:t>
            </a:r>
          </a:p>
          <a:p>
            <a:pPr lvl="1">
              <a:lnSpc>
                <a:spcPct val="150000"/>
              </a:lnSpc>
            </a:pPr>
            <a:r>
              <a:rPr lang="zh-CN" altLang="en-US" sz="2200" b="1" dirty="0"/>
              <a:t>准备情况：</a:t>
            </a:r>
            <a:r>
              <a:rPr lang="zh-CN" altLang="en-US" sz="2200" dirty="0"/>
              <a:t>未准备，裸考，（有学姐带）</a:t>
            </a:r>
            <a:endParaRPr lang="en-US" altLang="zh-CN" sz="2200" dirty="0"/>
          </a:p>
          <a:p>
            <a:pPr lvl="1">
              <a:lnSpc>
                <a:spcPct val="150000"/>
              </a:lnSpc>
            </a:pPr>
            <a:r>
              <a:rPr lang="zh-CN" altLang="en-US" sz="2200" b="1" dirty="0"/>
              <a:t>基础：</a:t>
            </a:r>
            <a:r>
              <a:rPr lang="zh-CN" altLang="en-US" sz="2200" dirty="0"/>
              <a:t>微积分、大物、概率统计</a:t>
            </a:r>
            <a:endParaRPr lang="en-US" altLang="zh-CN" sz="2200" dirty="0"/>
          </a:p>
          <a:p>
            <a:pPr lvl="1">
              <a:lnSpc>
                <a:spcPct val="150000"/>
              </a:lnSpc>
            </a:pPr>
            <a:r>
              <a:rPr lang="zh-CN" altLang="en-US" sz="2200" b="1" dirty="0"/>
              <a:t>参赛过程：</a:t>
            </a:r>
            <a:r>
              <a:rPr lang="zh-CN" altLang="en-US" sz="2200" dirty="0"/>
              <a:t>面对海浪建模的难题，作为建模选手苦不堪言，恨不得编公式造公式</a:t>
            </a:r>
            <a:endParaRPr lang="en-US" altLang="zh-CN" sz="2200" dirty="0"/>
          </a:p>
          <a:p>
            <a:pPr lvl="1">
              <a:lnSpc>
                <a:spcPct val="150000"/>
              </a:lnSpc>
            </a:pPr>
            <a:r>
              <a:rPr lang="zh-CN" altLang="en-US" sz="2200" b="1" dirty="0"/>
              <a:t>结果：</a:t>
            </a:r>
            <a:r>
              <a:rPr lang="en-US" altLang="zh-CN" sz="2200" b="1" dirty="0">
                <a:solidFill>
                  <a:srgbClr val="0070C0"/>
                </a:solidFill>
              </a:rPr>
              <a:t>M</a:t>
            </a:r>
            <a:r>
              <a:rPr lang="zh-CN" altLang="en-US" sz="2200" b="1" dirty="0">
                <a:solidFill>
                  <a:srgbClr val="0070C0"/>
                </a:solidFill>
              </a:rPr>
              <a:t>奖</a:t>
            </a:r>
            <a:r>
              <a:rPr lang="zh-CN" altLang="en-US" sz="2200" dirty="0"/>
              <a:t>，还行</a:t>
            </a:r>
            <a:endParaRPr lang="en-US" altLang="zh-CN" sz="2200" dirty="0"/>
          </a:p>
        </p:txBody>
      </p:sp>
      <p:sp>
        <p:nvSpPr>
          <p:cNvPr id="3" name="标题 2"/>
          <p:cNvSpPr>
            <a:spLocks noGrp="1"/>
          </p:cNvSpPr>
          <p:nvPr>
            <p:ph type="title"/>
          </p:nvPr>
        </p:nvSpPr>
        <p:spPr>
          <a:xfrm>
            <a:off x="385918" y="903159"/>
            <a:ext cx="8372163" cy="574183"/>
          </a:xfrm>
        </p:spPr>
        <p:txBody>
          <a:bodyPr/>
          <a:lstStyle/>
          <a:p>
            <a:r>
              <a:rPr lang="zh-CN" altLang="en-US" dirty="0"/>
              <a:t>学姐带我飞</a:t>
            </a:r>
            <a:r>
              <a:rPr lang="en-US" altLang="zh-CN" dirty="0"/>
              <a:t>—— 2018</a:t>
            </a:r>
            <a:r>
              <a:rPr lang="zh-CN" altLang="en-US" dirty="0"/>
              <a:t>年美赛</a:t>
            </a:r>
            <a:r>
              <a:rPr lang="en-US" altLang="zh-CN" dirty="0"/>
              <a:t>A</a:t>
            </a:r>
            <a:r>
              <a:rPr lang="zh-CN" altLang="en-US" dirty="0"/>
              <a:t>题</a:t>
            </a:r>
          </a:p>
        </p:txBody>
      </p:sp>
    </p:spTree>
    <p:extLst>
      <p:ext uri="{BB962C8B-B14F-4D97-AF65-F5344CB8AC3E}">
        <p14:creationId xmlns:p14="http://schemas.microsoft.com/office/powerpoint/2010/main" val="115891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685678"/>
            <a:ext cx="8372161" cy="4921498"/>
          </a:xfrm>
        </p:spPr>
        <p:txBody>
          <a:bodyPr>
            <a:normAutofit/>
          </a:bodyPr>
          <a:lstStyle/>
          <a:p>
            <a:r>
              <a:rPr lang="zh-CN" altLang="en-US" dirty="0"/>
              <a:t>模型本身存在问题：</a:t>
            </a:r>
            <a:endParaRPr lang="en-US" altLang="zh-CN" dirty="0"/>
          </a:p>
          <a:p>
            <a:pPr lvl="1"/>
            <a:r>
              <a:rPr lang="zh-CN" altLang="en-US" dirty="0"/>
              <a:t>为什么要添加第</a:t>
            </a:r>
            <a:r>
              <a:rPr lang="en-US" altLang="zh-CN" dirty="0"/>
              <a:t>5</a:t>
            </a:r>
            <a:r>
              <a:rPr lang="zh-CN" altLang="en-US" dirty="0"/>
              <a:t>层？</a:t>
            </a:r>
            <a:endParaRPr lang="en-US" altLang="zh-CN" dirty="0"/>
          </a:p>
          <a:p>
            <a:pPr lvl="1"/>
            <a:r>
              <a:rPr lang="zh-CN" altLang="en-US" b="1" dirty="0"/>
              <a:t>第</a:t>
            </a:r>
            <a:r>
              <a:rPr lang="en-US" altLang="zh-CN" b="1" dirty="0"/>
              <a:t>5</a:t>
            </a:r>
            <a:r>
              <a:rPr lang="zh-CN" altLang="en-US" b="1" dirty="0"/>
              <a:t>层</a:t>
            </a:r>
            <a:r>
              <a:rPr lang="en-US" altLang="zh-CN" b="1" dirty="0"/>
              <a:t>+</a:t>
            </a:r>
            <a:r>
              <a:rPr lang="zh-CN" altLang="en-US" b="1" dirty="0"/>
              <a:t>第一类边界条件 </a:t>
            </a:r>
            <a:r>
              <a:rPr lang="zh-CN" altLang="en-US" dirty="0"/>
              <a:t>完全等效于 </a:t>
            </a:r>
            <a:r>
              <a:rPr lang="zh-CN" altLang="en-US" b="1" dirty="0"/>
              <a:t>第二类边界条件</a:t>
            </a:r>
            <a:endParaRPr lang="en-US" altLang="zh-CN" b="1" dirty="0"/>
          </a:p>
          <a:p>
            <a:pPr lvl="1"/>
            <a:r>
              <a:rPr lang="zh-CN" altLang="en-US" dirty="0"/>
              <a:t>但是这样的做法表现出了自己不</a:t>
            </a:r>
            <a:r>
              <a:rPr lang="en-US" altLang="zh-CN" dirty="0"/>
              <a:t>professional</a:t>
            </a:r>
          </a:p>
          <a:p>
            <a:pPr lvl="1"/>
            <a:r>
              <a:rPr lang="zh-CN" altLang="en-US" dirty="0"/>
              <a:t>教授虽然表示自己听懂了，但仍然是满脸问号</a:t>
            </a:r>
            <a:endParaRPr lang="en-US" altLang="zh-CN" dirty="0"/>
          </a:p>
          <a:p>
            <a:r>
              <a:rPr lang="en-US" altLang="zh-CN" dirty="0"/>
              <a:t>10</a:t>
            </a:r>
            <a:r>
              <a:rPr lang="zh-CN" altLang="en-US" dirty="0"/>
              <a:t>分钟的阐述未准备，叙述的逻辑有点乱</a:t>
            </a:r>
            <a:endParaRPr lang="en-US" altLang="zh-CN" dirty="0"/>
          </a:p>
          <a:p>
            <a:r>
              <a:rPr lang="zh-CN" altLang="en-US" dirty="0"/>
              <a:t>论文写作比较粗糙，毕竟时间不太够</a:t>
            </a:r>
            <a:endParaRPr lang="en-US" altLang="zh-CN" dirty="0"/>
          </a:p>
        </p:txBody>
      </p:sp>
      <p:sp>
        <p:nvSpPr>
          <p:cNvPr id="3" name="标题 2"/>
          <p:cNvSpPr>
            <a:spLocks noGrp="1"/>
          </p:cNvSpPr>
          <p:nvPr>
            <p:ph type="title"/>
          </p:nvPr>
        </p:nvSpPr>
        <p:spPr/>
        <p:txBody>
          <a:bodyPr/>
          <a:lstStyle/>
          <a:p>
            <a:r>
              <a:rPr lang="zh-CN" altLang="en-US" dirty="0"/>
              <a:t>高教社杯答辩失败原因的简单总结</a:t>
            </a:r>
          </a:p>
        </p:txBody>
      </p:sp>
    </p:spTree>
    <p:extLst>
      <p:ext uri="{BB962C8B-B14F-4D97-AF65-F5344CB8AC3E}">
        <p14:creationId xmlns:p14="http://schemas.microsoft.com/office/powerpoint/2010/main" val="86596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6" y="1774456"/>
            <a:ext cx="8372161" cy="3933886"/>
          </a:xfrm>
        </p:spPr>
        <p:txBody>
          <a:bodyPr>
            <a:normAutofit/>
          </a:bodyPr>
          <a:lstStyle/>
          <a:p>
            <a:r>
              <a:rPr lang="zh-CN" altLang="en-US" dirty="0"/>
              <a:t>教授的眼睛很敏锐，很擅长透过现象看本质，</a:t>
            </a:r>
            <a:r>
              <a:rPr lang="zh-CN" altLang="en-US" b="1" dirty="0"/>
              <a:t>相对于</a:t>
            </a:r>
            <a:r>
              <a:rPr lang="zh-CN" altLang="en-US" b="1" dirty="0">
                <a:solidFill>
                  <a:srgbClr val="0070C0"/>
                </a:solidFill>
              </a:rPr>
              <a:t>模型的创新性</a:t>
            </a:r>
            <a:r>
              <a:rPr lang="zh-CN" altLang="en-US" b="1" dirty="0"/>
              <a:t>，他们更关注于</a:t>
            </a:r>
            <a:r>
              <a:rPr lang="zh-CN" altLang="en-US" b="1" dirty="0">
                <a:solidFill>
                  <a:srgbClr val="FF0000"/>
                </a:solidFill>
              </a:rPr>
              <a:t>模型的合理性</a:t>
            </a:r>
            <a:r>
              <a:rPr lang="zh-CN" altLang="en-US" b="1" dirty="0"/>
              <a:t>和解法的</a:t>
            </a:r>
            <a:r>
              <a:rPr lang="zh-CN" altLang="en-US" b="1" dirty="0">
                <a:solidFill>
                  <a:srgbClr val="FF0000"/>
                </a:solidFill>
              </a:rPr>
              <a:t>高效性、准确性</a:t>
            </a:r>
            <a:r>
              <a:rPr lang="zh-CN" altLang="en-US" b="1" dirty="0"/>
              <a:t>，</a:t>
            </a:r>
            <a:r>
              <a:rPr lang="zh-CN" altLang="en-US" dirty="0"/>
              <a:t>（教授很不喜欢那些给模型加了一大堆题目中提都没提到的参数的做法）</a:t>
            </a:r>
            <a:endParaRPr lang="en-US" altLang="zh-CN" b="1" dirty="0"/>
          </a:p>
          <a:p>
            <a:r>
              <a:rPr lang="zh-CN" altLang="en-US" dirty="0"/>
              <a:t>对于教授提出的一些中肯的评价，一定要表示同意和接受，千万不要抬杠</a:t>
            </a:r>
            <a:endParaRPr lang="en-US" altLang="zh-CN" dirty="0"/>
          </a:p>
          <a:p>
            <a:r>
              <a:rPr lang="zh-CN" altLang="en-US" dirty="0"/>
              <a:t>教授没有时间特别认真仔细地看你的论文，</a:t>
            </a:r>
            <a:r>
              <a:rPr lang="zh-CN" altLang="en-US" b="1" dirty="0"/>
              <a:t>如果他有对你们的解法有原则性的误解，一定要有理有据地反驳</a:t>
            </a:r>
            <a:r>
              <a:rPr lang="zh-CN" altLang="en-US" dirty="0"/>
              <a:t>。</a:t>
            </a:r>
            <a:endParaRPr lang="en-US" altLang="zh-CN" dirty="0"/>
          </a:p>
          <a:p>
            <a:r>
              <a:rPr lang="zh-CN" altLang="en-US" dirty="0"/>
              <a:t>代码一定要认真准备，不能出问题，如果出了问题会很尴尬（即使你在现场就把问题解决了也会很尴尬）</a:t>
            </a:r>
            <a:endParaRPr lang="en-US" altLang="zh-CN" dirty="0"/>
          </a:p>
        </p:txBody>
      </p:sp>
      <p:sp>
        <p:nvSpPr>
          <p:cNvPr id="3" name="标题 2"/>
          <p:cNvSpPr>
            <a:spLocks noGrp="1"/>
          </p:cNvSpPr>
          <p:nvPr>
            <p:ph type="title"/>
          </p:nvPr>
        </p:nvSpPr>
        <p:spPr/>
        <p:txBody>
          <a:bodyPr/>
          <a:lstStyle/>
          <a:p>
            <a:r>
              <a:rPr lang="zh-CN" altLang="en-US" dirty="0"/>
              <a:t>关于答辩的一些经验</a:t>
            </a:r>
          </a:p>
        </p:txBody>
      </p:sp>
    </p:spTree>
    <p:extLst>
      <p:ext uri="{BB962C8B-B14F-4D97-AF65-F5344CB8AC3E}">
        <p14:creationId xmlns:p14="http://schemas.microsoft.com/office/powerpoint/2010/main" val="285663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090110" y="1676412"/>
            <a:ext cx="843427" cy="443226"/>
            <a:chOff x="666810" y="2586037"/>
            <a:chExt cx="468000" cy="245937"/>
          </a:xfrm>
          <a:solidFill>
            <a:schemeClr val="bg1">
              <a:lumMod val="75000"/>
            </a:schemeClr>
          </a:solidFill>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782608" y="208407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041871" y="1633325"/>
            <a:ext cx="4387392" cy="461665"/>
          </a:xfrm>
          <a:prstGeom prst="rect">
            <a:avLst/>
          </a:prstGeom>
          <a:noFill/>
        </p:spPr>
        <p:txBody>
          <a:bodyPr wrap="square" rtlCol="0">
            <a:spAutoFit/>
          </a:bodyPr>
          <a:lstStyle/>
          <a:p>
            <a:r>
              <a:rPr lang="en-US" altLang="zh-CN" sz="2400" dirty="0"/>
              <a:t>2018-A</a:t>
            </a:r>
            <a:r>
              <a:rPr lang="zh-CN" altLang="en-US" sz="2400" dirty="0"/>
              <a:t>题简述及解决思路</a:t>
            </a:r>
          </a:p>
        </p:txBody>
      </p:sp>
      <p:grpSp>
        <p:nvGrpSpPr>
          <p:cNvPr id="12" name="组合 11"/>
          <p:cNvGrpSpPr/>
          <p:nvPr/>
        </p:nvGrpSpPr>
        <p:grpSpPr>
          <a:xfrm>
            <a:off x="2090110" y="2596385"/>
            <a:ext cx="843427" cy="443226"/>
            <a:chOff x="666810" y="2586037"/>
            <a:chExt cx="468000" cy="245937"/>
          </a:xfrm>
          <a:solidFill>
            <a:schemeClr val="bg1">
              <a:lumMod val="65000"/>
            </a:schemeClr>
          </a:solidFill>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782608" y="3004050"/>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41871" y="2542385"/>
            <a:ext cx="4630946" cy="461665"/>
          </a:xfrm>
          <a:prstGeom prst="rect">
            <a:avLst/>
          </a:prstGeom>
          <a:noFill/>
          <a:ln>
            <a:noFill/>
          </a:ln>
        </p:spPr>
        <p:txBody>
          <a:bodyPr wrap="square" rtlCol="0">
            <a:spAutoFit/>
          </a:bodyPr>
          <a:lstStyle/>
          <a:p>
            <a:r>
              <a:rPr lang="zh-CN" altLang="en-US" sz="2400" dirty="0"/>
              <a:t>参赛过程</a:t>
            </a:r>
          </a:p>
        </p:txBody>
      </p:sp>
      <p:grpSp>
        <p:nvGrpSpPr>
          <p:cNvPr id="17" name="组合 16"/>
          <p:cNvGrpSpPr/>
          <p:nvPr/>
        </p:nvGrpSpPr>
        <p:grpSpPr>
          <a:xfrm>
            <a:off x="2090110" y="3516358"/>
            <a:ext cx="843427" cy="443226"/>
            <a:chOff x="666810" y="2586037"/>
            <a:chExt cx="468000" cy="245937"/>
          </a:xfrm>
          <a:solidFill>
            <a:schemeClr val="bg1">
              <a:lumMod val="65000"/>
            </a:schemeClr>
          </a:solidFill>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solidFill>
                <a:schemeClr val="bg1">
                  <a:lumMod val="85000"/>
                </a:schemeClr>
              </a:solid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grpFill/>
            <a:ln>
              <a:solidFill>
                <a:schemeClr val="bg1">
                  <a:lumMod val="85000"/>
                </a:schemeClr>
              </a:solidFill>
            </a:ln>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782608" y="3924023"/>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41871" y="3487541"/>
            <a:ext cx="4387392" cy="461665"/>
          </a:xfrm>
          <a:prstGeom prst="rect">
            <a:avLst/>
          </a:prstGeom>
          <a:noFill/>
        </p:spPr>
        <p:txBody>
          <a:bodyPr wrap="square" rtlCol="0">
            <a:spAutoFit/>
          </a:bodyPr>
          <a:lstStyle/>
          <a:p>
            <a:r>
              <a:rPr lang="zh-CN" altLang="en-US" sz="2400" dirty="0"/>
              <a:t>国奖答辩 </a:t>
            </a:r>
            <a:r>
              <a:rPr lang="en-US" altLang="zh-CN" sz="2400" dirty="0"/>
              <a:t>&amp; </a:t>
            </a:r>
            <a:r>
              <a:rPr lang="zh-CN" altLang="en-US" sz="2400" dirty="0"/>
              <a:t>高教社杯答辩</a:t>
            </a:r>
          </a:p>
        </p:txBody>
      </p:sp>
      <p:grpSp>
        <p:nvGrpSpPr>
          <p:cNvPr id="22" name="组合 21"/>
          <p:cNvGrpSpPr/>
          <p:nvPr/>
        </p:nvGrpSpPr>
        <p:grpSpPr>
          <a:xfrm>
            <a:off x="2090110" y="4436331"/>
            <a:ext cx="843427" cy="443226"/>
            <a:chOff x="666810" y="2586037"/>
            <a:chExt cx="468000" cy="245937"/>
          </a:xfrm>
          <a:solidFill>
            <a:srgbClr val="C00000"/>
          </a:solidFill>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cxnSpLocks/>
            <a:stCxn id="23" idx="6"/>
          </p:cNvCxnSpPr>
          <p:nvPr/>
        </p:nvCxnSpPr>
        <p:spPr>
          <a:xfrm>
            <a:off x="2782608" y="4843996"/>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041871" y="4397304"/>
            <a:ext cx="4387392" cy="461665"/>
          </a:xfrm>
          <a:prstGeom prst="rect">
            <a:avLst/>
          </a:prstGeom>
          <a:noFill/>
        </p:spPr>
        <p:txBody>
          <a:bodyPr wrap="square" rtlCol="0">
            <a:spAutoFit/>
          </a:bodyPr>
          <a:lstStyle/>
          <a:p>
            <a:r>
              <a:rPr lang="zh-CN" altLang="en-US" sz="2400" dirty="0"/>
              <a:t>经验与感想</a:t>
            </a:r>
          </a:p>
        </p:txBody>
      </p:sp>
    </p:spTree>
    <p:extLst>
      <p:ext uri="{BB962C8B-B14F-4D97-AF65-F5344CB8AC3E}">
        <p14:creationId xmlns:p14="http://schemas.microsoft.com/office/powerpoint/2010/main" val="28721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863233"/>
            <a:ext cx="8372163" cy="3010608"/>
          </a:xfrm>
        </p:spPr>
        <p:txBody>
          <a:bodyPr>
            <a:normAutofit/>
          </a:bodyPr>
          <a:lstStyle/>
          <a:p>
            <a:r>
              <a:rPr lang="zh-CN" altLang="en-US" b="1" dirty="0"/>
              <a:t>高效性：</a:t>
            </a:r>
            <a:r>
              <a:rPr lang="zh-CN" altLang="en-US" dirty="0"/>
              <a:t>能够在最快的时间内给出有价值的结果</a:t>
            </a:r>
            <a:endParaRPr lang="en-US" altLang="zh-CN" dirty="0"/>
          </a:p>
          <a:p>
            <a:r>
              <a:rPr lang="zh-CN" altLang="en-US" b="1" dirty="0"/>
              <a:t>精确性：</a:t>
            </a:r>
            <a:r>
              <a:rPr lang="zh-CN" altLang="en-US" dirty="0"/>
              <a:t>国赛的结果很重要，能否进答辩一般都是看结果是否准确（尤其是</a:t>
            </a:r>
            <a:r>
              <a:rPr lang="en-US" altLang="zh-CN" dirty="0"/>
              <a:t>A</a:t>
            </a:r>
            <a:r>
              <a:rPr lang="zh-CN" altLang="en-US" dirty="0"/>
              <a:t>题），参赛时应当尽可能先准确地求出结果，再考虑其他的东西</a:t>
            </a:r>
            <a:endParaRPr lang="en-US" altLang="zh-CN" dirty="0"/>
          </a:p>
          <a:p>
            <a:r>
              <a:rPr lang="zh-CN" altLang="en-US" b="1" dirty="0"/>
              <a:t>专业性：</a:t>
            </a:r>
            <a:r>
              <a:rPr lang="zh-CN" altLang="en-US" dirty="0"/>
              <a:t>很重要，能否通过你的论文写作和解法看出你的专业性</a:t>
            </a:r>
            <a:endParaRPr lang="en-US" altLang="zh-CN" dirty="0"/>
          </a:p>
          <a:p>
            <a:r>
              <a:rPr lang="zh-CN" altLang="en-US" b="1" dirty="0">
                <a:solidFill>
                  <a:srgbClr val="0070C0"/>
                </a:solidFill>
              </a:rPr>
              <a:t>一般来说，</a:t>
            </a:r>
            <a:r>
              <a:rPr lang="en-US" altLang="zh-CN" b="1" dirty="0">
                <a:solidFill>
                  <a:srgbClr val="0070C0"/>
                </a:solidFill>
              </a:rPr>
              <a:t>A</a:t>
            </a:r>
            <a:r>
              <a:rPr lang="zh-CN" altLang="en-US" b="1" dirty="0">
                <a:solidFill>
                  <a:srgbClr val="0070C0"/>
                </a:solidFill>
              </a:rPr>
              <a:t>题往往比</a:t>
            </a:r>
            <a:r>
              <a:rPr lang="en-US" altLang="zh-CN" b="1" dirty="0">
                <a:solidFill>
                  <a:srgbClr val="0070C0"/>
                </a:solidFill>
              </a:rPr>
              <a:t>B</a:t>
            </a:r>
            <a:r>
              <a:rPr lang="zh-CN" altLang="en-US" b="1" dirty="0">
                <a:solidFill>
                  <a:srgbClr val="0070C0"/>
                </a:solidFill>
              </a:rPr>
              <a:t>题在读题上更加友好一些，但是对细节处理的要求上往往比</a:t>
            </a:r>
            <a:r>
              <a:rPr lang="en-US" altLang="zh-CN" b="1" dirty="0">
                <a:solidFill>
                  <a:srgbClr val="0070C0"/>
                </a:solidFill>
              </a:rPr>
              <a:t>B</a:t>
            </a:r>
            <a:r>
              <a:rPr lang="zh-CN" altLang="en-US" b="1" dirty="0">
                <a:solidFill>
                  <a:srgbClr val="0070C0"/>
                </a:solidFill>
              </a:rPr>
              <a:t>题要高许多，而且答案的精确性也更加重要，</a:t>
            </a:r>
            <a:r>
              <a:rPr lang="zh-CN" altLang="en-US" dirty="0">
                <a:solidFill>
                  <a:srgbClr val="FF0000"/>
                </a:solidFill>
              </a:rPr>
              <a:t>答案不对的话不可能进到答辩环节。</a:t>
            </a:r>
            <a:endParaRPr lang="en-US" altLang="zh-CN" dirty="0">
              <a:solidFill>
                <a:srgbClr val="FF0000"/>
              </a:solidFill>
            </a:endParaRPr>
          </a:p>
        </p:txBody>
      </p:sp>
      <p:sp>
        <p:nvSpPr>
          <p:cNvPr id="3" name="标题 2"/>
          <p:cNvSpPr>
            <a:spLocks noGrp="1"/>
          </p:cNvSpPr>
          <p:nvPr>
            <p:ph type="title"/>
          </p:nvPr>
        </p:nvSpPr>
        <p:spPr/>
        <p:txBody>
          <a:bodyPr/>
          <a:lstStyle/>
          <a:p>
            <a:r>
              <a:rPr lang="en-US" altLang="zh-CN" dirty="0"/>
              <a:t>A</a:t>
            </a:r>
            <a:r>
              <a:rPr lang="zh-CN" altLang="en-US" dirty="0"/>
              <a:t>题：注重解法的高效、精确、专业</a:t>
            </a:r>
          </a:p>
        </p:txBody>
      </p:sp>
    </p:spTree>
    <p:extLst>
      <p:ext uri="{BB962C8B-B14F-4D97-AF65-F5344CB8AC3E}">
        <p14:creationId xmlns:p14="http://schemas.microsoft.com/office/powerpoint/2010/main" val="4291775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863232"/>
            <a:ext cx="8372163" cy="4217971"/>
          </a:xfrm>
        </p:spPr>
        <p:txBody>
          <a:bodyPr>
            <a:normAutofit/>
          </a:bodyPr>
          <a:lstStyle/>
          <a:p>
            <a:r>
              <a:rPr lang="zh-CN" altLang="en-US" b="1" dirty="0"/>
              <a:t>从简单的做起，先尽可能找到有效的结果</a:t>
            </a:r>
            <a:endParaRPr lang="en-US" altLang="zh-CN" b="1" dirty="0"/>
          </a:p>
          <a:p>
            <a:r>
              <a:rPr lang="zh-CN" altLang="en-US" b="1" dirty="0">
                <a:solidFill>
                  <a:srgbClr val="0070C0"/>
                </a:solidFill>
              </a:rPr>
              <a:t>绝不能从一开始就把模型搞得特别复杂，引入许多题目中没有提到的参数，这样不仅得不到准确的结果，还有可能出现过拟合问题</a:t>
            </a:r>
            <a:endParaRPr lang="en-US" altLang="zh-CN" b="1" dirty="0">
              <a:solidFill>
                <a:srgbClr val="0070C0"/>
              </a:solidFill>
            </a:endParaRPr>
          </a:p>
          <a:p>
            <a:r>
              <a:rPr lang="zh-CN" altLang="en-US" b="1" dirty="0"/>
              <a:t>常见套路：</a:t>
            </a:r>
            <a:endParaRPr lang="en-US" altLang="zh-CN" b="1" dirty="0"/>
          </a:p>
          <a:p>
            <a:pPr lvl="1"/>
            <a:r>
              <a:rPr lang="zh-CN" altLang="en-US" b="1" dirty="0">
                <a:solidFill>
                  <a:srgbClr val="FF0000"/>
                </a:solidFill>
              </a:rPr>
              <a:t>（反问题）</a:t>
            </a:r>
            <a:r>
              <a:rPr lang="zh-CN" altLang="en-US" b="1" dirty="0"/>
              <a:t>第一问通过给定的数据，拟合最优的参数</a:t>
            </a:r>
            <a:endParaRPr lang="en-US" altLang="zh-CN" b="1" dirty="0"/>
          </a:p>
          <a:p>
            <a:pPr lvl="1"/>
            <a:r>
              <a:rPr lang="zh-CN" altLang="en-US" b="1" dirty="0">
                <a:solidFill>
                  <a:srgbClr val="0070C0"/>
                </a:solidFill>
              </a:rPr>
              <a:t>（正问题）</a:t>
            </a:r>
            <a:r>
              <a:rPr lang="zh-CN" altLang="en-US" b="1" dirty="0"/>
              <a:t>第二、三问根据得到的参数，解决一些简单的规划问题（最大、最小、最优等等）</a:t>
            </a:r>
            <a:endParaRPr lang="en-US" altLang="zh-CN" b="1" dirty="0"/>
          </a:p>
          <a:p>
            <a:pPr lvl="1"/>
            <a:r>
              <a:rPr lang="zh-CN" altLang="en-US" b="1" dirty="0"/>
              <a:t>（开放性问题）第四问：开放性问题，展现想象力的环节</a:t>
            </a:r>
            <a:endParaRPr lang="en-US" altLang="zh-CN" b="1" dirty="0"/>
          </a:p>
          <a:p>
            <a:r>
              <a:rPr lang="zh-CN" altLang="en-US" b="1" dirty="0"/>
              <a:t>一定要重视第</a:t>
            </a:r>
            <a:r>
              <a:rPr lang="en-US" altLang="zh-CN" b="1" dirty="0"/>
              <a:t>4</a:t>
            </a:r>
            <a:r>
              <a:rPr lang="zh-CN" altLang="en-US" b="1" dirty="0"/>
              <a:t>问，是论文出彩的关键点</a:t>
            </a:r>
            <a:endParaRPr lang="en-US" altLang="zh-CN" b="1" dirty="0"/>
          </a:p>
        </p:txBody>
      </p:sp>
      <p:sp>
        <p:nvSpPr>
          <p:cNvPr id="3" name="标题 2"/>
          <p:cNvSpPr>
            <a:spLocks noGrp="1"/>
          </p:cNvSpPr>
          <p:nvPr>
            <p:ph type="title"/>
          </p:nvPr>
        </p:nvSpPr>
        <p:spPr>
          <a:xfrm>
            <a:off x="115410" y="776797"/>
            <a:ext cx="8759655" cy="574183"/>
          </a:xfrm>
        </p:spPr>
        <p:txBody>
          <a:bodyPr/>
          <a:lstStyle/>
          <a:p>
            <a:r>
              <a:rPr lang="zh-CN" altLang="en-US" dirty="0"/>
              <a:t>国赛模型的搭建：从简单到复杂，拒绝天马行空</a:t>
            </a:r>
          </a:p>
        </p:txBody>
      </p:sp>
    </p:spTree>
    <p:extLst>
      <p:ext uri="{BB962C8B-B14F-4D97-AF65-F5344CB8AC3E}">
        <p14:creationId xmlns:p14="http://schemas.microsoft.com/office/powerpoint/2010/main" val="717266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677880"/>
            <a:ext cx="8372163" cy="4838330"/>
          </a:xfrm>
        </p:spPr>
        <p:txBody>
          <a:bodyPr>
            <a:normAutofit/>
          </a:bodyPr>
          <a:lstStyle/>
          <a:p>
            <a:r>
              <a:rPr lang="zh-CN" altLang="en-US" b="1" dirty="0"/>
              <a:t>相比于美赛（</a:t>
            </a:r>
            <a:r>
              <a:rPr lang="en-US" altLang="zh-CN" b="1" dirty="0"/>
              <a:t>100</a:t>
            </a:r>
            <a:r>
              <a:rPr lang="zh-CN" altLang="en-US" b="1" dirty="0"/>
              <a:t>小时），国赛（</a:t>
            </a:r>
            <a:r>
              <a:rPr lang="en-US" altLang="zh-CN" b="1" dirty="0"/>
              <a:t>74</a:t>
            </a:r>
            <a:r>
              <a:rPr lang="zh-CN" altLang="en-US" b="1" dirty="0"/>
              <a:t>小时）的时间更紧张</a:t>
            </a:r>
            <a:endParaRPr lang="en-US" altLang="zh-CN" b="1" dirty="0"/>
          </a:p>
          <a:p>
            <a:r>
              <a:rPr lang="zh-CN" altLang="en-US" b="1" dirty="0"/>
              <a:t>但相对来说，国赛可以用于</a:t>
            </a:r>
            <a:r>
              <a:rPr lang="zh-CN" altLang="en-US" b="1" dirty="0">
                <a:solidFill>
                  <a:srgbClr val="0070C0"/>
                </a:solidFill>
              </a:rPr>
              <a:t>建模和程序</a:t>
            </a:r>
            <a:r>
              <a:rPr lang="zh-CN" altLang="en-US" b="1" dirty="0"/>
              <a:t>上的时间</a:t>
            </a:r>
            <a:r>
              <a:rPr lang="zh-CN" altLang="en-US" b="1" dirty="0">
                <a:solidFill>
                  <a:srgbClr val="0070C0"/>
                </a:solidFill>
              </a:rPr>
              <a:t>反而更充裕一些</a:t>
            </a:r>
            <a:endParaRPr lang="en-US" altLang="zh-CN" b="1" dirty="0">
              <a:solidFill>
                <a:srgbClr val="0070C0"/>
              </a:solidFill>
            </a:endParaRPr>
          </a:p>
          <a:p>
            <a:r>
              <a:rPr lang="zh-CN" altLang="en-US" dirty="0"/>
              <a:t>（因为美赛的写作和可视化非常重要，而国赛相对更看重结果）</a:t>
            </a:r>
            <a:endParaRPr lang="en-US" altLang="zh-CN" dirty="0"/>
          </a:p>
          <a:p>
            <a:r>
              <a:rPr lang="zh-CN" altLang="en-US" b="1" dirty="0"/>
              <a:t>建模和程序一定要同步：</a:t>
            </a:r>
            <a:r>
              <a:rPr lang="zh-CN" altLang="en-US" dirty="0"/>
              <a:t>有想法之后，赶紧试一下效果如何，并在不断尝试中修改和完善模型</a:t>
            </a:r>
            <a:endParaRPr lang="en-US" altLang="zh-CN" dirty="0"/>
          </a:p>
          <a:p>
            <a:r>
              <a:rPr lang="zh-CN" altLang="en-US" dirty="0">
                <a:solidFill>
                  <a:srgbClr val="FF0000"/>
                </a:solidFill>
              </a:rPr>
              <a:t>如果目标是冲击国奖，最好能够花</a:t>
            </a:r>
            <a:r>
              <a:rPr lang="zh-CN" altLang="en-US" b="1" dirty="0">
                <a:solidFill>
                  <a:srgbClr val="FF0000"/>
                </a:solidFill>
              </a:rPr>
              <a:t>一整天的时间</a:t>
            </a:r>
            <a:r>
              <a:rPr lang="zh-CN" altLang="en-US" dirty="0">
                <a:solidFill>
                  <a:srgbClr val="FF0000"/>
                </a:solidFill>
              </a:rPr>
              <a:t>处理最后一问</a:t>
            </a:r>
            <a:endParaRPr lang="en-US" altLang="zh-CN" dirty="0">
              <a:solidFill>
                <a:srgbClr val="FF0000"/>
              </a:solidFill>
            </a:endParaRPr>
          </a:p>
          <a:p>
            <a:r>
              <a:rPr lang="zh-CN" altLang="en-US" b="1" dirty="0"/>
              <a:t>熟练使用</a:t>
            </a:r>
            <a:r>
              <a:rPr lang="en-US" altLang="zh-CN" b="1" dirty="0"/>
              <a:t>Excel</a:t>
            </a:r>
            <a:r>
              <a:rPr lang="zh-CN" altLang="en-US" b="1" dirty="0"/>
              <a:t>：很关键！</a:t>
            </a:r>
            <a:r>
              <a:rPr lang="zh-CN" altLang="en-US" dirty="0"/>
              <a:t>筛选、排序、查找等功能都要非常熟悉</a:t>
            </a:r>
            <a:endParaRPr lang="en-US" altLang="zh-CN" dirty="0"/>
          </a:p>
          <a:p>
            <a:r>
              <a:rPr lang="zh-CN" altLang="en-US" b="1" dirty="0"/>
              <a:t>编程语言</a:t>
            </a:r>
            <a:r>
              <a:rPr lang="zh-CN" altLang="en-US" dirty="0"/>
              <a:t>：一种即可，越简单越好，推荐</a:t>
            </a:r>
            <a:r>
              <a:rPr lang="en-US" altLang="zh-CN" dirty="0" err="1"/>
              <a:t>spyder</a:t>
            </a:r>
            <a:r>
              <a:rPr lang="zh-CN" altLang="en-US" dirty="0"/>
              <a:t>环境的</a:t>
            </a:r>
            <a:r>
              <a:rPr lang="en-US" altLang="zh-CN" dirty="0"/>
              <a:t>python</a:t>
            </a:r>
            <a:r>
              <a:rPr lang="zh-CN" altLang="en-US" dirty="0"/>
              <a:t>，或者</a:t>
            </a:r>
            <a:r>
              <a:rPr lang="en-US" altLang="zh-CN" dirty="0"/>
              <a:t>MATLAB</a:t>
            </a:r>
          </a:p>
          <a:p>
            <a:r>
              <a:rPr lang="zh-CN" altLang="en-US" b="1" dirty="0"/>
              <a:t>图书馆借书：</a:t>
            </a:r>
            <a:r>
              <a:rPr lang="zh-CN" altLang="en-US" dirty="0"/>
              <a:t>越快越好，先下手为强</a:t>
            </a:r>
            <a:endParaRPr lang="en-US" altLang="zh-CN" dirty="0"/>
          </a:p>
          <a:p>
            <a:endParaRPr lang="en-US" altLang="zh-CN" dirty="0">
              <a:solidFill>
                <a:srgbClr val="FF0000"/>
              </a:solidFill>
            </a:endParaRPr>
          </a:p>
        </p:txBody>
      </p:sp>
      <p:sp>
        <p:nvSpPr>
          <p:cNvPr id="3" name="标题 2"/>
          <p:cNvSpPr>
            <a:spLocks noGrp="1"/>
          </p:cNvSpPr>
          <p:nvPr>
            <p:ph type="title"/>
          </p:nvPr>
        </p:nvSpPr>
        <p:spPr>
          <a:xfrm>
            <a:off x="106532" y="883329"/>
            <a:ext cx="8759655" cy="574183"/>
          </a:xfrm>
        </p:spPr>
        <p:txBody>
          <a:bodyPr/>
          <a:lstStyle/>
          <a:p>
            <a:r>
              <a:rPr lang="zh-CN" altLang="en-US" dirty="0"/>
              <a:t>  时间分配 </a:t>
            </a:r>
            <a:r>
              <a:rPr lang="en-US" altLang="zh-CN" dirty="0"/>
              <a:t>&amp; </a:t>
            </a:r>
            <a:r>
              <a:rPr lang="zh-CN" altLang="en-US" dirty="0"/>
              <a:t>工具使用</a:t>
            </a:r>
          </a:p>
        </p:txBody>
      </p:sp>
    </p:spTree>
    <p:extLst>
      <p:ext uri="{BB962C8B-B14F-4D97-AF65-F5344CB8AC3E}">
        <p14:creationId xmlns:p14="http://schemas.microsoft.com/office/powerpoint/2010/main" val="2557762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385918" y="1677880"/>
            <a:ext cx="8372163" cy="4838330"/>
          </a:xfrm>
        </p:spPr>
        <p:txBody>
          <a:bodyPr>
            <a:normAutofit/>
          </a:bodyPr>
          <a:lstStyle/>
          <a:p>
            <a:r>
              <a:rPr lang="zh-CN" altLang="en-US" dirty="0"/>
              <a:t>数学建模比赛要</a:t>
            </a:r>
            <a:r>
              <a:rPr lang="zh-CN" altLang="en-US" b="1" dirty="0"/>
              <a:t>以解决问题为驱动力</a:t>
            </a:r>
            <a:r>
              <a:rPr lang="zh-CN" altLang="en-US" dirty="0"/>
              <a:t>参赛，而不是</a:t>
            </a:r>
            <a:r>
              <a:rPr lang="zh-CN" altLang="en-US" b="1" dirty="0"/>
              <a:t>抱着拿奖的目的参赛</a:t>
            </a:r>
            <a:r>
              <a:rPr lang="zh-CN" altLang="en-US" dirty="0"/>
              <a:t>，以这样的心态参赛的队伍往往会患得患失，得不到自己理想的成绩（当然大佬们除外）</a:t>
            </a:r>
            <a:endParaRPr lang="en-US" altLang="zh-CN" dirty="0"/>
          </a:p>
          <a:p>
            <a:r>
              <a:rPr lang="zh-CN" altLang="en-US" b="1" dirty="0"/>
              <a:t>永不放弃：</a:t>
            </a:r>
            <a:r>
              <a:rPr lang="zh-CN" altLang="en-US" dirty="0"/>
              <a:t>只要时间还够，永远要有再试一次的勇气</a:t>
            </a:r>
            <a:endParaRPr lang="en-US" altLang="zh-CN" dirty="0"/>
          </a:p>
          <a:p>
            <a:r>
              <a:rPr lang="zh-CN" altLang="en-US" b="1" dirty="0"/>
              <a:t>但也不能头铁：</a:t>
            </a:r>
            <a:r>
              <a:rPr lang="zh-CN" altLang="en-US" dirty="0"/>
              <a:t>如果遇到无法解决的困难，一定不要钻牛角尖，积极地寻找其他的解决办法</a:t>
            </a:r>
            <a:endParaRPr lang="en-US" altLang="zh-CN" dirty="0"/>
          </a:p>
          <a:p>
            <a:r>
              <a:rPr lang="zh-CN" altLang="en-US" dirty="0"/>
              <a:t>在时间有限的条件下</a:t>
            </a:r>
            <a:r>
              <a:rPr lang="zh-CN" altLang="en-US" b="1" dirty="0"/>
              <a:t>，</a:t>
            </a:r>
            <a:r>
              <a:rPr lang="zh-CN" altLang="en-US" b="1" dirty="0">
                <a:solidFill>
                  <a:srgbClr val="FF0000"/>
                </a:solidFill>
              </a:rPr>
              <a:t>积极地搜集信息（查阅资料）永远好过天马行空地空想</a:t>
            </a:r>
            <a:endParaRPr lang="en-US" altLang="zh-CN" b="1" dirty="0">
              <a:solidFill>
                <a:srgbClr val="FF0000"/>
              </a:solidFill>
            </a:endParaRPr>
          </a:p>
          <a:p>
            <a:r>
              <a:rPr lang="zh-CN" altLang="en-US" b="1" dirty="0"/>
              <a:t>可解释性 </a:t>
            </a:r>
            <a:r>
              <a:rPr lang="en-US" altLang="zh-CN" b="1" dirty="0"/>
              <a:t>(interpretability) </a:t>
            </a:r>
            <a:r>
              <a:rPr lang="zh-CN" altLang="en-US" dirty="0"/>
              <a:t>是数学建模的最关键要素</a:t>
            </a:r>
            <a:endParaRPr lang="en-US" altLang="zh-CN" dirty="0"/>
          </a:p>
          <a:p>
            <a:r>
              <a:rPr lang="zh-CN" altLang="en-US" dirty="0"/>
              <a:t>如果选择</a:t>
            </a:r>
            <a:r>
              <a:rPr lang="en-US" altLang="zh-CN" dirty="0"/>
              <a:t>A</a:t>
            </a:r>
            <a:r>
              <a:rPr lang="zh-CN" altLang="en-US" dirty="0"/>
              <a:t>题，最好能够有一个</a:t>
            </a:r>
            <a:r>
              <a:rPr lang="zh-CN" altLang="en-US" b="1" dirty="0"/>
              <a:t>数学专业</a:t>
            </a:r>
            <a:r>
              <a:rPr lang="en-US" altLang="zh-CN" b="1" dirty="0"/>
              <a:t>/</a:t>
            </a:r>
            <a:r>
              <a:rPr lang="zh-CN" altLang="en-US" b="1" dirty="0"/>
              <a:t>物理专业</a:t>
            </a:r>
            <a:r>
              <a:rPr lang="zh-CN" altLang="en-US" dirty="0"/>
              <a:t>的队友，或者是高中接触过</a:t>
            </a:r>
            <a:r>
              <a:rPr lang="zh-CN" altLang="en-US" b="1" dirty="0"/>
              <a:t>数学</a:t>
            </a:r>
            <a:r>
              <a:rPr lang="en-US" altLang="zh-CN" b="1" dirty="0"/>
              <a:t>/</a:t>
            </a:r>
            <a:r>
              <a:rPr lang="zh-CN" altLang="en-US" b="1" dirty="0"/>
              <a:t>物理学科竞赛</a:t>
            </a:r>
            <a:r>
              <a:rPr lang="zh-CN" altLang="en-US" dirty="0"/>
              <a:t>的队友</a:t>
            </a:r>
            <a:endParaRPr lang="en-US" altLang="zh-CN" dirty="0"/>
          </a:p>
        </p:txBody>
      </p:sp>
      <p:sp>
        <p:nvSpPr>
          <p:cNvPr id="3" name="标题 2"/>
          <p:cNvSpPr>
            <a:spLocks noGrp="1"/>
          </p:cNvSpPr>
          <p:nvPr>
            <p:ph type="title"/>
          </p:nvPr>
        </p:nvSpPr>
        <p:spPr>
          <a:xfrm>
            <a:off x="106532" y="883329"/>
            <a:ext cx="8759655" cy="574183"/>
          </a:xfrm>
        </p:spPr>
        <p:txBody>
          <a:bodyPr/>
          <a:lstStyle/>
          <a:p>
            <a:r>
              <a:rPr lang="zh-CN" altLang="en-US" dirty="0"/>
              <a:t>  参赛心态</a:t>
            </a:r>
          </a:p>
        </p:txBody>
      </p:sp>
    </p:spTree>
    <p:extLst>
      <p:ext uri="{BB962C8B-B14F-4D97-AF65-F5344CB8AC3E}">
        <p14:creationId xmlns:p14="http://schemas.microsoft.com/office/powerpoint/2010/main" val="1264947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020" y="1017807"/>
            <a:ext cx="9187130" cy="1754326"/>
          </a:xfrm>
          <a:prstGeom prst="rect">
            <a:avLst/>
          </a:prstGeom>
          <a:noFill/>
        </p:spPr>
        <p:txBody>
          <a:bodyPr wrap="none" rtlCol="0">
            <a:spAutoFit/>
          </a:bodyPr>
          <a:lstStyle/>
          <a:p>
            <a:r>
              <a:rPr lang="zh-CN" altLang="en-US" sz="5400" b="1" dirty="0">
                <a:solidFill>
                  <a:schemeClr val="bg1"/>
                </a:solidFill>
              </a:rPr>
              <a:t>祝大家都能取得理想的成绩！</a:t>
            </a:r>
            <a:endParaRPr lang="en-US" altLang="zh-CN" sz="5400" b="1" dirty="0">
              <a:solidFill>
                <a:schemeClr val="bg1"/>
              </a:solidFill>
            </a:endParaRPr>
          </a:p>
          <a:p>
            <a:pPr algn="ctr"/>
            <a:r>
              <a:rPr lang="zh-CN" altLang="en-US" sz="5400" b="1" dirty="0">
                <a:solidFill>
                  <a:schemeClr val="bg1"/>
                </a:solidFill>
              </a:rPr>
              <a:t>谢谢</a:t>
            </a:r>
            <a:r>
              <a:rPr lang="en-US" altLang="zh-CN" sz="5400" b="1" dirty="0">
                <a:solidFill>
                  <a:schemeClr val="bg1"/>
                </a:solidFill>
              </a:rPr>
              <a:t>!</a:t>
            </a:r>
            <a:endParaRPr lang="zh-CN" altLang="en-US" sz="5400" b="1" dirty="0">
              <a:solidFill>
                <a:schemeClr val="bg1"/>
              </a:solidFill>
            </a:endParaRPr>
          </a:p>
        </p:txBody>
      </p:sp>
    </p:spTree>
    <p:extLst>
      <p:ext uri="{BB962C8B-B14F-4D97-AF65-F5344CB8AC3E}">
        <p14:creationId xmlns:p14="http://schemas.microsoft.com/office/powerpoint/2010/main" val="56405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94477" y="1665358"/>
            <a:ext cx="8372163" cy="4921498"/>
          </a:xfrm>
        </p:spPr>
        <p:txBody>
          <a:bodyPr>
            <a:normAutofit/>
          </a:bodyPr>
          <a:lstStyle/>
          <a:p>
            <a:pPr lvl="1">
              <a:lnSpc>
                <a:spcPct val="150000"/>
              </a:lnSpc>
            </a:pPr>
            <a:r>
              <a:rPr lang="zh-CN" altLang="en-US" sz="2200" b="1" dirty="0"/>
              <a:t>目标：</a:t>
            </a:r>
            <a:r>
              <a:rPr lang="zh-CN" altLang="en-US" sz="2200" dirty="0"/>
              <a:t>试一试，看能不能进一波答辩</a:t>
            </a:r>
            <a:endParaRPr lang="en-US" altLang="zh-CN" sz="2200" dirty="0"/>
          </a:p>
          <a:p>
            <a:pPr lvl="1">
              <a:lnSpc>
                <a:spcPct val="150000"/>
              </a:lnSpc>
            </a:pPr>
            <a:r>
              <a:rPr lang="zh-CN" altLang="en-US" sz="2200" b="1" dirty="0"/>
              <a:t>准备情况：</a:t>
            </a:r>
            <a:r>
              <a:rPr lang="zh-CN" altLang="en-US" sz="2200" b="1" dirty="0">
                <a:solidFill>
                  <a:srgbClr val="0070C0"/>
                </a:solidFill>
              </a:rPr>
              <a:t>对各种数学模型进行了详细的学习与实现</a:t>
            </a:r>
            <a:endParaRPr lang="en-US" altLang="zh-CN" sz="2200" b="1" dirty="0">
              <a:solidFill>
                <a:srgbClr val="0070C0"/>
              </a:solidFill>
            </a:endParaRPr>
          </a:p>
          <a:p>
            <a:pPr lvl="1">
              <a:lnSpc>
                <a:spcPct val="150000"/>
              </a:lnSpc>
            </a:pPr>
            <a:r>
              <a:rPr lang="zh-CN" altLang="en-US" sz="2200" b="1" dirty="0"/>
              <a:t>基础：</a:t>
            </a:r>
            <a:r>
              <a:rPr lang="zh-CN" altLang="en-US" sz="2200" dirty="0"/>
              <a:t>微积分、大物、概率统计</a:t>
            </a:r>
            <a:endParaRPr lang="en-US" altLang="zh-CN" sz="2200" dirty="0"/>
          </a:p>
          <a:p>
            <a:pPr lvl="1">
              <a:lnSpc>
                <a:spcPct val="150000"/>
              </a:lnSpc>
            </a:pPr>
            <a:r>
              <a:rPr lang="zh-CN" altLang="en-US" sz="2200" b="1" dirty="0"/>
              <a:t>参赛过程：</a:t>
            </a:r>
            <a:r>
              <a:rPr lang="zh-CN" altLang="en-US" sz="2200" dirty="0"/>
              <a:t>最辛苦的一次参赛，身心俱疲，极大地锻炼了自己的心态和毅力，交卷之后，感觉能拿个省三就不错了</a:t>
            </a:r>
            <a:endParaRPr lang="en-US" altLang="zh-CN" sz="2200" dirty="0"/>
          </a:p>
          <a:p>
            <a:pPr lvl="1">
              <a:lnSpc>
                <a:spcPct val="150000"/>
              </a:lnSpc>
            </a:pPr>
            <a:r>
              <a:rPr lang="zh-CN" altLang="en-US" sz="2200" b="1" dirty="0"/>
              <a:t>结果：</a:t>
            </a:r>
            <a:r>
              <a:rPr lang="zh-CN" altLang="en-US" sz="2200" b="1" dirty="0">
                <a:solidFill>
                  <a:srgbClr val="FF0000"/>
                </a:solidFill>
              </a:rPr>
              <a:t>国一</a:t>
            </a:r>
            <a:r>
              <a:rPr lang="zh-CN" altLang="en-US" sz="2200" dirty="0"/>
              <a:t>，两开花</a:t>
            </a:r>
            <a:endParaRPr lang="en-US" altLang="zh-CN" sz="2200" dirty="0"/>
          </a:p>
        </p:txBody>
      </p:sp>
      <p:sp>
        <p:nvSpPr>
          <p:cNvPr id="3" name="标题 2"/>
          <p:cNvSpPr>
            <a:spLocks noGrp="1"/>
          </p:cNvSpPr>
          <p:nvPr>
            <p:ph type="title"/>
          </p:nvPr>
        </p:nvSpPr>
        <p:spPr>
          <a:xfrm>
            <a:off x="152238" y="923479"/>
            <a:ext cx="8991762" cy="574183"/>
          </a:xfrm>
        </p:spPr>
        <p:txBody>
          <a:bodyPr/>
          <a:lstStyle/>
          <a:p>
            <a:r>
              <a:rPr lang="zh-CN" altLang="en-US" sz="2800" dirty="0"/>
              <a:t>最苦的一次，也是收获最大的一次</a:t>
            </a:r>
            <a:r>
              <a:rPr lang="en-US" altLang="zh-CN" sz="2800" dirty="0"/>
              <a:t>—— 2018</a:t>
            </a:r>
            <a:r>
              <a:rPr lang="zh-CN" altLang="en-US" sz="2800" dirty="0"/>
              <a:t>年国赛</a:t>
            </a:r>
            <a:r>
              <a:rPr lang="en-US" altLang="zh-CN" sz="2800" dirty="0"/>
              <a:t>A</a:t>
            </a:r>
            <a:r>
              <a:rPr lang="zh-CN" altLang="en-US" sz="2800" dirty="0"/>
              <a:t>题</a:t>
            </a:r>
          </a:p>
        </p:txBody>
      </p:sp>
    </p:spTree>
    <p:extLst>
      <p:ext uri="{BB962C8B-B14F-4D97-AF65-F5344CB8AC3E}">
        <p14:creationId xmlns:p14="http://schemas.microsoft.com/office/powerpoint/2010/main" val="2076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94477" y="1665358"/>
            <a:ext cx="8372163" cy="4921498"/>
          </a:xfrm>
        </p:spPr>
        <p:txBody>
          <a:bodyPr>
            <a:normAutofit/>
          </a:bodyPr>
          <a:lstStyle/>
          <a:p>
            <a:pPr lvl="1">
              <a:lnSpc>
                <a:spcPct val="150000"/>
              </a:lnSpc>
            </a:pPr>
            <a:r>
              <a:rPr lang="zh-CN" altLang="en-US" sz="2200" b="1" dirty="0"/>
              <a:t>目标：</a:t>
            </a:r>
            <a:r>
              <a:rPr lang="zh-CN" altLang="en-US" sz="2200" dirty="0"/>
              <a:t>感觉自己很厉害，冲一波顶奖吧</a:t>
            </a:r>
            <a:endParaRPr lang="en-US" altLang="zh-CN" sz="2200" dirty="0"/>
          </a:p>
          <a:p>
            <a:pPr lvl="1">
              <a:lnSpc>
                <a:spcPct val="150000"/>
              </a:lnSpc>
            </a:pPr>
            <a:r>
              <a:rPr lang="zh-CN" altLang="en-US" sz="2200" b="1" dirty="0"/>
              <a:t>准备情况：</a:t>
            </a:r>
            <a:r>
              <a:rPr lang="zh-CN" altLang="en-US" sz="2200" b="1" dirty="0">
                <a:solidFill>
                  <a:srgbClr val="0070C0"/>
                </a:solidFill>
              </a:rPr>
              <a:t>不仅学习了各种模型和工具，比赛之前队友之间也经常会面，提高默契度</a:t>
            </a:r>
            <a:endParaRPr lang="en-US" altLang="zh-CN" sz="2200" b="1" dirty="0">
              <a:solidFill>
                <a:srgbClr val="0070C0"/>
              </a:solidFill>
            </a:endParaRPr>
          </a:p>
          <a:p>
            <a:pPr lvl="1">
              <a:lnSpc>
                <a:spcPct val="150000"/>
              </a:lnSpc>
            </a:pPr>
            <a:r>
              <a:rPr lang="zh-CN" altLang="en-US" sz="2200" b="1" dirty="0"/>
              <a:t>基础：</a:t>
            </a:r>
            <a:r>
              <a:rPr lang="zh-CN" altLang="en-US" sz="2200" dirty="0"/>
              <a:t>微积分、大物、概率统计、一些粗浅的科研经历</a:t>
            </a:r>
            <a:endParaRPr lang="en-US" altLang="zh-CN" sz="2200" dirty="0"/>
          </a:p>
          <a:p>
            <a:pPr lvl="1">
              <a:lnSpc>
                <a:spcPct val="150000"/>
              </a:lnSpc>
            </a:pPr>
            <a:r>
              <a:rPr lang="zh-CN" altLang="en-US" sz="2200" b="1" dirty="0"/>
              <a:t>参赛过程：</a:t>
            </a:r>
            <a:r>
              <a:rPr lang="zh-CN" altLang="en-US" sz="2200" dirty="0"/>
              <a:t>平平无奇</a:t>
            </a:r>
            <a:endParaRPr lang="en-US" altLang="zh-CN" sz="2200" dirty="0"/>
          </a:p>
          <a:p>
            <a:pPr lvl="1">
              <a:lnSpc>
                <a:spcPct val="150000"/>
              </a:lnSpc>
            </a:pPr>
            <a:r>
              <a:rPr lang="zh-CN" altLang="en-US" sz="2200" b="1" dirty="0"/>
              <a:t>结果：</a:t>
            </a:r>
            <a:r>
              <a:rPr lang="zh-CN" altLang="en-US" sz="2200" b="1" dirty="0">
                <a:solidFill>
                  <a:srgbClr val="0070C0"/>
                </a:solidFill>
              </a:rPr>
              <a:t>又是</a:t>
            </a:r>
            <a:r>
              <a:rPr lang="en-US" altLang="zh-CN" sz="2200" b="1" dirty="0">
                <a:solidFill>
                  <a:srgbClr val="0070C0"/>
                </a:solidFill>
              </a:rPr>
              <a:t>M</a:t>
            </a:r>
            <a:r>
              <a:rPr lang="zh-CN" altLang="en-US" sz="2200" b="1" dirty="0">
                <a:solidFill>
                  <a:srgbClr val="0070C0"/>
                </a:solidFill>
              </a:rPr>
              <a:t>奖</a:t>
            </a:r>
            <a:r>
              <a:rPr lang="zh-CN" altLang="en-US" sz="2200" b="1" dirty="0">
                <a:solidFill>
                  <a:srgbClr val="FF0000"/>
                </a:solidFill>
              </a:rPr>
              <a:t>，</a:t>
            </a:r>
            <a:r>
              <a:rPr lang="zh-CN" altLang="en-US" sz="2200" dirty="0"/>
              <a:t>也不错</a:t>
            </a:r>
            <a:endParaRPr lang="en-US" altLang="zh-CN" sz="2200" dirty="0"/>
          </a:p>
          <a:p>
            <a:pPr lvl="1">
              <a:lnSpc>
                <a:spcPct val="150000"/>
              </a:lnSpc>
            </a:pPr>
            <a:r>
              <a:rPr lang="zh-CN" altLang="en-US" sz="2200" b="1" dirty="0">
                <a:solidFill>
                  <a:srgbClr val="FF0000"/>
                </a:solidFill>
              </a:rPr>
              <a:t>有时抱着太高的期望值去参赛，反而有可能会患得患失，最后达不到自己理想的成绩。</a:t>
            </a:r>
            <a:endParaRPr lang="en-US" altLang="zh-CN" sz="2200" b="1" dirty="0">
              <a:solidFill>
                <a:srgbClr val="FF0000"/>
              </a:solidFill>
            </a:endParaRPr>
          </a:p>
        </p:txBody>
      </p:sp>
      <p:sp>
        <p:nvSpPr>
          <p:cNvPr id="3" name="标题 2"/>
          <p:cNvSpPr>
            <a:spLocks noGrp="1"/>
          </p:cNvSpPr>
          <p:nvPr>
            <p:ph type="title"/>
          </p:nvPr>
        </p:nvSpPr>
        <p:spPr>
          <a:xfrm>
            <a:off x="152238" y="923479"/>
            <a:ext cx="8991762" cy="574183"/>
          </a:xfrm>
        </p:spPr>
        <p:txBody>
          <a:bodyPr/>
          <a:lstStyle/>
          <a:p>
            <a:r>
              <a:rPr lang="zh-CN" altLang="en-US" sz="2800" dirty="0"/>
              <a:t>放平心态，享受过程</a:t>
            </a:r>
            <a:r>
              <a:rPr lang="en-US" altLang="zh-CN" sz="2800" dirty="0"/>
              <a:t>—— 2019</a:t>
            </a:r>
            <a:r>
              <a:rPr lang="zh-CN" altLang="en-US" sz="2800" dirty="0"/>
              <a:t>年美赛</a:t>
            </a:r>
            <a:r>
              <a:rPr lang="en-US" altLang="zh-CN" sz="2800" dirty="0"/>
              <a:t>C</a:t>
            </a:r>
            <a:r>
              <a:rPr lang="zh-CN" altLang="en-US" sz="2800" dirty="0"/>
              <a:t>题</a:t>
            </a:r>
          </a:p>
        </p:txBody>
      </p:sp>
    </p:spTree>
    <p:extLst>
      <p:ext uri="{BB962C8B-B14F-4D97-AF65-F5344CB8AC3E}">
        <p14:creationId xmlns:p14="http://schemas.microsoft.com/office/powerpoint/2010/main" val="233114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214397" y="1676412"/>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906895" y="208407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87935" y="1634496"/>
            <a:ext cx="4387392" cy="461665"/>
          </a:xfrm>
          <a:prstGeom prst="rect">
            <a:avLst/>
          </a:prstGeom>
          <a:noFill/>
        </p:spPr>
        <p:txBody>
          <a:bodyPr wrap="square" rtlCol="0">
            <a:spAutoFit/>
          </a:bodyPr>
          <a:lstStyle/>
          <a:p>
            <a:r>
              <a:rPr lang="en-US" altLang="zh-CN" sz="2400" dirty="0"/>
              <a:t>2018-A</a:t>
            </a:r>
            <a:r>
              <a:rPr lang="zh-CN" altLang="en-US" sz="2400" dirty="0"/>
              <a:t>题简述及解决思路</a:t>
            </a:r>
          </a:p>
        </p:txBody>
      </p:sp>
      <p:grpSp>
        <p:nvGrpSpPr>
          <p:cNvPr id="12" name="组合 11"/>
          <p:cNvGrpSpPr/>
          <p:nvPr/>
        </p:nvGrpSpPr>
        <p:grpSpPr>
          <a:xfrm>
            <a:off x="2214397" y="2596385"/>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906895" y="3004050"/>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87935" y="2567569"/>
            <a:ext cx="4387392" cy="461665"/>
          </a:xfrm>
          <a:prstGeom prst="rect">
            <a:avLst/>
          </a:prstGeom>
          <a:noFill/>
        </p:spPr>
        <p:txBody>
          <a:bodyPr wrap="square" rtlCol="0">
            <a:spAutoFit/>
          </a:bodyPr>
          <a:lstStyle/>
          <a:p>
            <a:r>
              <a:rPr lang="zh-CN" altLang="en-US" sz="2400" dirty="0"/>
              <a:t>参赛过程</a:t>
            </a:r>
          </a:p>
        </p:txBody>
      </p:sp>
      <p:grpSp>
        <p:nvGrpSpPr>
          <p:cNvPr id="17" name="组合 16"/>
          <p:cNvGrpSpPr/>
          <p:nvPr/>
        </p:nvGrpSpPr>
        <p:grpSpPr>
          <a:xfrm>
            <a:off x="2214397" y="3516358"/>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906895" y="3924023"/>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287935" y="3487542"/>
            <a:ext cx="4387392" cy="461665"/>
          </a:xfrm>
          <a:prstGeom prst="rect">
            <a:avLst/>
          </a:prstGeom>
          <a:noFill/>
        </p:spPr>
        <p:txBody>
          <a:bodyPr wrap="square" rtlCol="0">
            <a:spAutoFit/>
          </a:bodyPr>
          <a:lstStyle/>
          <a:p>
            <a:r>
              <a:rPr lang="zh-CN" altLang="en-US" sz="2400" dirty="0"/>
              <a:t>国奖答辩 </a:t>
            </a:r>
            <a:r>
              <a:rPr lang="en-US" altLang="zh-CN" sz="2400" dirty="0"/>
              <a:t>&amp; </a:t>
            </a:r>
            <a:r>
              <a:rPr lang="zh-CN" altLang="en-US" sz="2400" dirty="0"/>
              <a:t>高教社杯答辩</a:t>
            </a:r>
          </a:p>
        </p:txBody>
      </p:sp>
      <p:grpSp>
        <p:nvGrpSpPr>
          <p:cNvPr id="22" name="组合 21"/>
          <p:cNvGrpSpPr/>
          <p:nvPr/>
        </p:nvGrpSpPr>
        <p:grpSpPr>
          <a:xfrm>
            <a:off x="2214397" y="4436331"/>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cxnSpLocks/>
            <a:stCxn id="23" idx="6"/>
          </p:cNvCxnSpPr>
          <p:nvPr/>
        </p:nvCxnSpPr>
        <p:spPr>
          <a:xfrm>
            <a:off x="2906895" y="484399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287935" y="4407515"/>
            <a:ext cx="4387392" cy="461665"/>
          </a:xfrm>
          <a:prstGeom prst="rect">
            <a:avLst/>
          </a:prstGeom>
          <a:noFill/>
        </p:spPr>
        <p:txBody>
          <a:bodyPr wrap="square" rtlCol="0">
            <a:spAutoFit/>
          </a:bodyPr>
          <a:lstStyle/>
          <a:p>
            <a:r>
              <a:rPr lang="zh-CN" altLang="en-US" sz="2400" dirty="0"/>
              <a:t>经验与感想</a:t>
            </a:r>
          </a:p>
        </p:txBody>
      </p:sp>
    </p:spTree>
    <p:extLst>
      <p:ext uri="{BB962C8B-B14F-4D97-AF65-F5344CB8AC3E}">
        <p14:creationId xmlns:p14="http://schemas.microsoft.com/office/powerpoint/2010/main" val="133791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090110" y="1676412"/>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rgbClr val="CC141E"/>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782608" y="2084077"/>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63648" y="1634496"/>
            <a:ext cx="4387392" cy="461665"/>
          </a:xfrm>
          <a:prstGeom prst="rect">
            <a:avLst/>
          </a:prstGeom>
          <a:noFill/>
        </p:spPr>
        <p:txBody>
          <a:bodyPr wrap="square" rtlCol="0">
            <a:spAutoFit/>
          </a:bodyPr>
          <a:lstStyle/>
          <a:p>
            <a:r>
              <a:rPr lang="en-US" altLang="zh-CN" sz="2400" dirty="0"/>
              <a:t>2018-A</a:t>
            </a:r>
            <a:r>
              <a:rPr lang="zh-CN" altLang="en-US" sz="2400" dirty="0"/>
              <a:t>题简述及解决思路</a:t>
            </a:r>
          </a:p>
        </p:txBody>
      </p:sp>
      <p:grpSp>
        <p:nvGrpSpPr>
          <p:cNvPr id="12" name="组合 11"/>
          <p:cNvGrpSpPr/>
          <p:nvPr/>
        </p:nvGrpSpPr>
        <p:grpSpPr>
          <a:xfrm>
            <a:off x="2090110" y="2596385"/>
            <a:ext cx="843427" cy="443226"/>
            <a:chOff x="666810" y="2586037"/>
            <a:chExt cx="468000" cy="245937"/>
          </a:xfrm>
          <a:solidFill>
            <a:schemeClr val="bg1">
              <a:lumMod val="75000"/>
            </a:schemeClr>
          </a:solidFill>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782608" y="3004050"/>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163648" y="2567569"/>
            <a:ext cx="4387392" cy="461665"/>
          </a:xfrm>
          <a:prstGeom prst="rect">
            <a:avLst/>
          </a:prstGeom>
          <a:noFill/>
          <a:ln>
            <a:noFill/>
          </a:ln>
        </p:spPr>
        <p:txBody>
          <a:bodyPr wrap="square" rtlCol="0">
            <a:spAutoFit/>
          </a:bodyPr>
          <a:lstStyle/>
          <a:p>
            <a:r>
              <a:rPr lang="zh-CN" altLang="en-US" sz="2400" dirty="0"/>
              <a:t>参赛过程</a:t>
            </a:r>
          </a:p>
        </p:txBody>
      </p:sp>
      <p:grpSp>
        <p:nvGrpSpPr>
          <p:cNvPr id="17" name="组合 16"/>
          <p:cNvGrpSpPr/>
          <p:nvPr/>
        </p:nvGrpSpPr>
        <p:grpSpPr>
          <a:xfrm>
            <a:off x="2090110" y="3516358"/>
            <a:ext cx="843427" cy="443226"/>
            <a:chOff x="666810" y="2586037"/>
            <a:chExt cx="468000" cy="245937"/>
          </a:xfrm>
          <a:solidFill>
            <a:schemeClr val="bg1">
              <a:lumMod val="75000"/>
            </a:schemeClr>
          </a:solidFill>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782608" y="3924023"/>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163648" y="3487542"/>
            <a:ext cx="4387392" cy="461665"/>
          </a:xfrm>
          <a:prstGeom prst="rect">
            <a:avLst/>
          </a:prstGeom>
          <a:noFill/>
        </p:spPr>
        <p:txBody>
          <a:bodyPr wrap="square" rtlCol="0">
            <a:spAutoFit/>
          </a:bodyPr>
          <a:lstStyle/>
          <a:p>
            <a:r>
              <a:rPr lang="zh-CN" altLang="en-US" sz="2400" dirty="0"/>
              <a:t>国奖答辩 </a:t>
            </a:r>
            <a:r>
              <a:rPr lang="en-US" altLang="zh-CN" sz="2400" dirty="0"/>
              <a:t>&amp; </a:t>
            </a:r>
            <a:r>
              <a:rPr lang="zh-CN" altLang="en-US" sz="2400" dirty="0"/>
              <a:t>高教社杯答辩</a:t>
            </a:r>
          </a:p>
        </p:txBody>
      </p:sp>
      <p:grpSp>
        <p:nvGrpSpPr>
          <p:cNvPr id="22" name="组合 21"/>
          <p:cNvGrpSpPr/>
          <p:nvPr/>
        </p:nvGrpSpPr>
        <p:grpSpPr>
          <a:xfrm>
            <a:off x="2090110" y="4436331"/>
            <a:ext cx="843427" cy="443226"/>
            <a:chOff x="666810" y="2586037"/>
            <a:chExt cx="468000" cy="245937"/>
          </a:xfrm>
          <a:solidFill>
            <a:schemeClr val="bg1">
              <a:lumMod val="75000"/>
            </a:schemeClr>
          </a:solidFill>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grp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grp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cxnSpLocks/>
            <a:stCxn id="23" idx="6"/>
          </p:cNvCxnSpPr>
          <p:nvPr/>
        </p:nvCxnSpPr>
        <p:spPr>
          <a:xfrm>
            <a:off x="2782608" y="4843996"/>
            <a:ext cx="45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163648" y="4407515"/>
            <a:ext cx="4387392" cy="461665"/>
          </a:xfrm>
          <a:prstGeom prst="rect">
            <a:avLst/>
          </a:prstGeom>
          <a:noFill/>
        </p:spPr>
        <p:txBody>
          <a:bodyPr wrap="square" rtlCol="0">
            <a:spAutoFit/>
          </a:bodyPr>
          <a:lstStyle/>
          <a:p>
            <a:r>
              <a:rPr lang="zh-CN" altLang="en-US" sz="2400" dirty="0"/>
              <a:t>经验与感想</a:t>
            </a:r>
          </a:p>
        </p:txBody>
      </p:sp>
    </p:spTree>
    <p:extLst>
      <p:ext uri="{BB962C8B-B14F-4D97-AF65-F5344CB8AC3E}">
        <p14:creationId xmlns:p14="http://schemas.microsoft.com/office/powerpoint/2010/main" val="263176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943130"/>
            <a:ext cx="4530736" cy="4209095"/>
          </a:xfrm>
        </p:spPr>
        <p:txBody>
          <a:bodyPr/>
          <a:lstStyle/>
          <a:p>
            <a:pPr>
              <a:lnSpc>
                <a:spcPct val="150000"/>
              </a:lnSpc>
            </a:pPr>
            <a:r>
              <a:rPr lang="zh-CN" altLang="en-US" dirty="0"/>
              <a:t>设计高温作业专用服装</a:t>
            </a:r>
            <a:endParaRPr lang="en-US" altLang="zh-CN" dirty="0"/>
          </a:p>
          <a:p>
            <a:pPr>
              <a:lnSpc>
                <a:spcPct val="150000"/>
              </a:lnSpc>
            </a:pPr>
            <a:r>
              <a:rPr lang="zh-CN" altLang="en-US" dirty="0"/>
              <a:t>题目给定的假设：</a:t>
            </a:r>
            <a:endParaRPr lang="en-US" altLang="zh-CN" dirty="0"/>
          </a:p>
          <a:p>
            <a:pPr lvl="1">
              <a:lnSpc>
                <a:spcPct val="150000"/>
              </a:lnSpc>
            </a:pPr>
            <a:r>
              <a:rPr lang="zh-CN" altLang="en-US" dirty="0"/>
              <a:t>服装共有</a:t>
            </a:r>
            <a:r>
              <a:rPr lang="en-US" altLang="zh-CN" dirty="0"/>
              <a:t>4</a:t>
            </a:r>
            <a:r>
              <a:rPr lang="zh-CN" altLang="en-US" dirty="0"/>
              <a:t>层</a:t>
            </a:r>
            <a:endParaRPr lang="en-US" altLang="zh-CN" dirty="0"/>
          </a:p>
          <a:p>
            <a:pPr lvl="1">
              <a:lnSpc>
                <a:spcPct val="150000"/>
              </a:lnSpc>
            </a:pPr>
            <a:r>
              <a:rPr lang="en-US" altLang="zh-CN" dirty="0"/>
              <a:t>1</a:t>
            </a:r>
            <a:r>
              <a:rPr lang="zh-CN" altLang="en-US" dirty="0"/>
              <a:t>、</a:t>
            </a:r>
            <a:r>
              <a:rPr lang="en-US" altLang="zh-CN" dirty="0"/>
              <a:t>2</a:t>
            </a:r>
            <a:r>
              <a:rPr lang="zh-CN" altLang="en-US" dirty="0"/>
              <a:t>、</a:t>
            </a:r>
            <a:r>
              <a:rPr lang="en-US" altLang="zh-CN" dirty="0"/>
              <a:t>3</a:t>
            </a:r>
            <a:r>
              <a:rPr lang="zh-CN" altLang="en-US" dirty="0"/>
              <a:t>为固体，第</a:t>
            </a:r>
            <a:r>
              <a:rPr lang="en-US" altLang="zh-CN" dirty="0"/>
              <a:t>4</a:t>
            </a:r>
            <a:r>
              <a:rPr lang="zh-CN" altLang="en-US" dirty="0"/>
              <a:t>层为空气</a:t>
            </a:r>
            <a:endParaRPr lang="en-US" altLang="zh-CN" dirty="0"/>
          </a:p>
          <a:p>
            <a:pPr lvl="1">
              <a:lnSpc>
                <a:spcPct val="150000"/>
              </a:lnSpc>
            </a:pPr>
            <a:r>
              <a:rPr lang="zh-CN" altLang="en-US" dirty="0"/>
              <a:t>第</a:t>
            </a:r>
            <a:r>
              <a:rPr lang="en-US" altLang="zh-CN" dirty="0"/>
              <a:t>1</a:t>
            </a:r>
            <a:r>
              <a:rPr lang="zh-CN" altLang="en-US" dirty="0"/>
              <a:t>层与高温环境直接接触</a:t>
            </a:r>
            <a:endParaRPr lang="en-US" altLang="zh-CN" dirty="0"/>
          </a:p>
          <a:p>
            <a:pPr lvl="1">
              <a:lnSpc>
                <a:spcPct val="150000"/>
              </a:lnSpc>
            </a:pPr>
            <a:r>
              <a:rPr lang="zh-CN" altLang="en-US" dirty="0"/>
              <a:t>第</a:t>
            </a:r>
            <a:r>
              <a:rPr lang="en-US" altLang="zh-CN" dirty="0"/>
              <a:t>4</a:t>
            </a:r>
            <a:r>
              <a:rPr lang="zh-CN" altLang="en-US" dirty="0"/>
              <a:t>层与皮肤（</a:t>
            </a:r>
            <a:r>
              <a:rPr lang="en-US" altLang="zh-CN" dirty="0"/>
              <a:t>37</a:t>
            </a:r>
            <a:r>
              <a:rPr lang="zh-CN" altLang="en-US" dirty="0"/>
              <a:t>℃）直接接触</a:t>
            </a:r>
            <a:endParaRPr lang="en-US" altLang="zh-CN" dirty="0"/>
          </a:p>
          <a:p>
            <a:pPr>
              <a:lnSpc>
                <a:spcPct val="150000"/>
              </a:lnSpc>
            </a:pPr>
            <a:r>
              <a:rPr lang="zh-CN" altLang="en-US" dirty="0"/>
              <a:t>主要目标：采用合适的方法，确定不同层的最佳厚度</a:t>
            </a:r>
            <a:endParaRPr lang="en-US" altLang="zh-CN" dirty="0"/>
          </a:p>
          <a:p>
            <a:pPr lvl="1">
              <a:lnSpc>
                <a:spcPct val="150000"/>
              </a:lnSpc>
            </a:pPr>
            <a:endParaRPr lang="en-US" altLang="zh-CN" dirty="0"/>
          </a:p>
        </p:txBody>
      </p:sp>
      <p:sp>
        <p:nvSpPr>
          <p:cNvPr id="3" name="标题 2"/>
          <p:cNvSpPr>
            <a:spLocks noGrp="1"/>
          </p:cNvSpPr>
          <p:nvPr>
            <p:ph type="title"/>
          </p:nvPr>
        </p:nvSpPr>
        <p:spPr>
          <a:xfrm>
            <a:off x="245449" y="832236"/>
            <a:ext cx="8372163" cy="574183"/>
          </a:xfrm>
        </p:spPr>
        <p:txBody>
          <a:bodyPr/>
          <a:lstStyle/>
          <a:p>
            <a:r>
              <a:rPr lang="en-US" altLang="zh-CN" dirty="0"/>
              <a:t>CUMCM-2018A</a:t>
            </a:r>
            <a:r>
              <a:rPr lang="zh-CN" altLang="en-US" dirty="0"/>
              <a:t>：高温作业专用服装设计</a:t>
            </a:r>
          </a:p>
        </p:txBody>
      </p:sp>
      <p:pic>
        <p:nvPicPr>
          <p:cNvPr id="6" name="图片 5">
            <a:extLst>
              <a:ext uri="{FF2B5EF4-FFF2-40B4-BE49-F238E27FC236}">
                <a16:creationId xmlns:a16="http://schemas.microsoft.com/office/drawing/2014/main" id="{BA848273-111E-438C-9840-C0D8B186A37E}"/>
              </a:ext>
            </a:extLst>
          </p:cNvPr>
          <p:cNvPicPr>
            <a:picLocks noChangeAspect="1"/>
          </p:cNvPicPr>
          <p:nvPr/>
        </p:nvPicPr>
        <p:blipFill>
          <a:blip r:embed="rId3"/>
          <a:stretch>
            <a:fillRect/>
          </a:stretch>
        </p:blipFill>
        <p:spPr>
          <a:xfrm>
            <a:off x="5024762" y="1565152"/>
            <a:ext cx="4019550" cy="5162550"/>
          </a:xfrm>
          <a:prstGeom prst="rect">
            <a:avLst/>
          </a:prstGeom>
        </p:spPr>
      </p:pic>
    </p:spTree>
    <p:extLst>
      <p:ext uri="{BB962C8B-B14F-4D97-AF65-F5344CB8AC3E}">
        <p14:creationId xmlns:p14="http://schemas.microsoft.com/office/powerpoint/2010/main" val="268474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5449" y="832236"/>
            <a:ext cx="8372163" cy="574183"/>
          </a:xfrm>
        </p:spPr>
        <p:txBody>
          <a:bodyPr/>
          <a:lstStyle/>
          <a:p>
            <a:r>
              <a:rPr lang="zh-CN" altLang="en-US" sz="2800" dirty="0"/>
              <a:t>服装的导热问题：一维</a:t>
            </a:r>
            <a:r>
              <a:rPr lang="en-US" altLang="zh-CN" sz="2800" dirty="0"/>
              <a:t>/</a:t>
            </a:r>
            <a:r>
              <a:rPr lang="zh-CN" altLang="en-US" sz="2800" dirty="0"/>
              <a:t>二维？ 传导</a:t>
            </a:r>
            <a:r>
              <a:rPr lang="en-US" altLang="zh-CN" sz="2800" dirty="0"/>
              <a:t>/</a:t>
            </a:r>
            <a:r>
              <a:rPr lang="zh-CN" altLang="en-US" sz="2800" dirty="0"/>
              <a:t>对流</a:t>
            </a:r>
            <a:r>
              <a:rPr lang="en-US" altLang="zh-CN" sz="2800" dirty="0"/>
              <a:t>/</a:t>
            </a:r>
            <a:r>
              <a:rPr lang="zh-CN" altLang="en-US" sz="2800" dirty="0"/>
              <a:t>辐射？</a:t>
            </a:r>
          </a:p>
        </p:txBody>
      </p:sp>
      <p:sp>
        <p:nvSpPr>
          <p:cNvPr id="4" name="内容占位符 3">
            <a:extLst>
              <a:ext uri="{FF2B5EF4-FFF2-40B4-BE49-F238E27FC236}">
                <a16:creationId xmlns:a16="http://schemas.microsoft.com/office/drawing/2014/main" id="{0A2CB8DF-6C4E-4CC2-980C-0BFF081C1B68}"/>
              </a:ext>
            </a:extLst>
          </p:cNvPr>
          <p:cNvSpPr>
            <a:spLocks noGrp="1"/>
          </p:cNvSpPr>
          <p:nvPr>
            <p:ph sz="quarter" idx="10"/>
          </p:nvPr>
        </p:nvSpPr>
        <p:spPr>
          <a:xfrm>
            <a:off x="245450" y="1614655"/>
            <a:ext cx="4722790" cy="5025841"/>
          </a:xfrm>
        </p:spPr>
        <p:txBody>
          <a:bodyPr>
            <a:normAutofit fontScale="92500" lnSpcReduction="10000"/>
          </a:bodyPr>
          <a:lstStyle/>
          <a:p>
            <a:r>
              <a:rPr lang="zh-CN" altLang="en-US" dirty="0"/>
              <a:t>从</a:t>
            </a:r>
            <a:r>
              <a:rPr lang="zh-CN" altLang="en-US" b="1" dirty="0"/>
              <a:t>一维</a:t>
            </a:r>
            <a:r>
              <a:rPr lang="zh-CN" altLang="en-US" b="1" dirty="0">
                <a:solidFill>
                  <a:srgbClr val="FF0000"/>
                </a:solidFill>
              </a:rPr>
              <a:t>均匀介质</a:t>
            </a:r>
            <a:r>
              <a:rPr lang="zh-CN" altLang="en-US" b="1" dirty="0">
                <a:solidFill>
                  <a:srgbClr val="0070C0"/>
                </a:solidFill>
              </a:rPr>
              <a:t>热传导</a:t>
            </a:r>
            <a:r>
              <a:rPr lang="zh-CN" altLang="en-US" dirty="0"/>
              <a:t>问题入手</a:t>
            </a:r>
            <a:endParaRPr lang="en-US" altLang="zh-CN" dirty="0"/>
          </a:p>
          <a:p>
            <a:r>
              <a:rPr lang="zh-CN" altLang="en-US" dirty="0"/>
              <a:t>模型搭建的原则：</a:t>
            </a:r>
            <a:r>
              <a:rPr lang="zh-CN" altLang="en-US" b="1" dirty="0"/>
              <a:t>从简单到复杂，</a:t>
            </a:r>
            <a:r>
              <a:rPr lang="zh-CN" altLang="en-US" dirty="0"/>
              <a:t>不断修改并完善模型</a:t>
            </a:r>
            <a:endParaRPr lang="en-US" altLang="zh-CN" b="1" dirty="0"/>
          </a:p>
          <a:p>
            <a:r>
              <a:rPr lang="zh-CN" altLang="en-US" b="1" dirty="0">
                <a:solidFill>
                  <a:srgbClr val="0070C0"/>
                </a:solidFill>
              </a:rPr>
              <a:t>国赛看重解法的</a:t>
            </a:r>
            <a:r>
              <a:rPr lang="zh-CN" altLang="en-US" b="1" dirty="0">
                <a:solidFill>
                  <a:srgbClr val="C9151E"/>
                </a:solidFill>
              </a:rPr>
              <a:t>严谨性</a:t>
            </a:r>
            <a:r>
              <a:rPr lang="zh-CN" altLang="en-US" b="1" dirty="0">
                <a:solidFill>
                  <a:srgbClr val="0070C0"/>
                </a:solidFill>
              </a:rPr>
              <a:t>大于</a:t>
            </a:r>
            <a:r>
              <a:rPr lang="zh-CN" altLang="en-US" b="1" dirty="0">
                <a:solidFill>
                  <a:srgbClr val="C9151E"/>
                </a:solidFill>
              </a:rPr>
              <a:t>创新性</a:t>
            </a:r>
            <a:r>
              <a:rPr lang="zh-CN" altLang="en-US" b="1" dirty="0">
                <a:solidFill>
                  <a:srgbClr val="0070C0"/>
                </a:solidFill>
              </a:rPr>
              <a:t>，有效地解决问题是关键，切忌眼高手低！</a:t>
            </a:r>
            <a:endParaRPr lang="en-US" altLang="zh-CN" b="1" dirty="0">
              <a:solidFill>
                <a:srgbClr val="0070C0"/>
              </a:solidFill>
            </a:endParaRPr>
          </a:p>
          <a:p>
            <a:r>
              <a:rPr lang="en-US" altLang="zh-CN" dirty="0"/>
              <a:t>Fourier</a:t>
            </a:r>
            <a:r>
              <a:rPr lang="zh-CN" altLang="en-US" dirty="0"/>
              <a:t>热传导定律：</a:t>
            </a:r>
            <a:endParaRPr lang="en-US" altLang="zh-CN" b="1" dirty="0">
              <a:solidFill>
                <a:srgbClr val="0070C0"/>
              </a:solidFill>
            </a:endParaRPr>
          </a:p>
          <a:p>
            <a:endParaRPr lang="en-US" altLang="zh-CN" b="1" dirty="0">
              <a:solidFill>
                <a:srgbClr val="0070C0"/>
              </a:solidFill>
            </a:endParaRPr>
          </a:p>
          <a:p>
            <a:r>
              <a:rPr lang="zh-CN" altLang="en-US" b="1" dirty="0">
                <a:solidFill>
                  <a:srgbClr val="0070C0"/>
                </a:solidFill>
              </a:rPr>
              <a:t>方法：</a:t>
            </a:r>
            <a:r>
              <a:rPr lang="zh-CN" altLang="en-US" b="1" dirty="0"/>
              <a:t>傅里叶热传导定律、微元分析（</a:t>
            </a:r>
            <a:r>
              <a:rPr lang="zh-CN" altLang="en-US" dirty="0"/>
              <a:t>等效于一维传热偏微分方程</a:t>
            </a:r>
            <a:r>
              <a:rPr lang="zh-CN" altLang="en-US" b="1" dirty="0"/>
              <a:t>）</a:t>
            </a:r>
            <a:endParaRPr lang="en-US" altLang="zh-CN" b="1" dirty="0"/>
          </a:p>
          <a:p>
            <a:r>
              <a:rPr lang="zh-CN" altLang="en-US" dirty="0"/>
              <a:t>以下参数已由</a:t>
            </a:r>
            <a:r>
              <a:rPr lang="en-US" altLang="zh-CN" dirty="0"/>
              <a:t>excel</a:t>
            </a:r>
            <a:r>
              <a:rPr lang="zh-CN" altLang="en-US" dirty="0"/>
              <a:t>表格给出：</a:t>
            </a:r>
            <a:endParaRPr lang="en-US" altLang="zh-CN" dirty="0"/>
          </a:p>
          <a:p>
            <a:pPr lvl="1"/>
            <a:r>
              <a:rPr lang="en-US" altLang="zh-CN" sz="1600" b="1" i="1" dirty="0">
                <a:latin typeface="Constantia" panose="02030602050306030303" pitchFamily="18" charset="0"/>
                <a:ea typeface="Cambria Math" panose="02040503050406030204" pitchFamily="18" charset="0"/>
              </a:rPr>
              <a:t>k </a:t>
            </a:r>
            <a:r>
              <a:rPr lang="zh-CN" altLang="en-US" sz="1600" b="1" dirty="0">
                <a:latin typeface="Constantia" panose="02030602050306030303" pitchFamily="18" charset="0"/>
                <a:ea typeface="Cambria Math" panose="02040503050406030204" pitchFamily="18" charset="0"/>
              </a:rPr>
              <a:t>：导热系数 </a:t>
            </a:r>
            <a:endParaRPr lang="en-US" altLang="zh-CN" sz="1600" b="1" dirty="0">
              <a:latin typeface="Constantia" panose="02030602050306030303" pitchFamily="18" charset="0"/>
              <a:ea typeface="Cambria Math" panose="02040503050406030204" pitchFamily="18" charset="0"/>
            </a:endParaRPr>
          </a:p>
          <a:p>
            <a:pPr lvl="1"/>
            <a:r>
              <a:rPr lang="el-GR" altLang="zh-CN" sz="1600" b="1" i="1" dirty="0">
                <a:latin typeface="Constantia" panose="02030602050306030303" pitchFamily="18" charset="0"/>
              </a:rPr>
              <a:t>ρ</a:t>
            </a:r>
            <a:r>
              <a:rPr lang="zh-CN" altLang="en-US" sz="1600" b="1" dirty="0">
                <a:latin typeface="Constantia" panose="02030602050306030303" pitchFamily="18" charset="0"/>
                <a:ea typeface="Cambria Math" panose="02040503050406030204" pitchFamily="18" charset="0"/>
              </a:rPr>
              <a:t> ：密度</a:t>
            </a:r>
            <a:endParaRPr lang="en-US" altLang="zh-CN" sz="1600" b="1" dirty="0">
              <a:latin typeface="Constantia" panose="02030602050306030303" pitchFamily="18" charset="0"/>
              <a:ea typeface="Cambria Math" panose="02040503050406030204" pitchFamily="18" charset="0"/>
            </a:endParaRPr>
          </a:p>
          <a:p>
            <a:pPr lvl="1"/>
            <a:r>
              <a:rPr lang="en-US" altLang="zh-CN" sz="1600" b="1" i="1" dirty="0">
                <a:latin typeface="Constantia" panose="02030602050306030303" pitchFamily="18" charset="0"/>
                <a:ea typeface="Cambria Math" panose="02040503050406030204" pitchFamily="18" charset="0"/>
              </a:rPr>
              <a:t>c </a:t>
            </a:r>
            <a:r>
              <a:rPr lang="zh-CN" altLang="en-US" sz="1600" b="1" dirty="0">
                <a:latin typeface="Constantia" panose="02030602050306030303" pitchFamily="18" charset="0"/>
                <a:ea typeface="Cambria Math" panose="02040503050406030204" pitchFamily="18" charset="0"/>
              </a:rPr>
              <a:t>：比热容</a:t>
            </a:r>
            <a:endParaRPr lang="en-US" altLang="zh-CN" sz="1600" b="1" i="1" dirty="0">
              <a:latin typeface="Constantia" panose="02030602050306030303" pitchFamily="18" charset="0"/>
              <a:ea typeface="Cambria Math" panose="02040503050406030204" pitchFamily="18" charset="0"/>
            </a:endParaRPr>
          </a:p>
          <a:p>
            <a:pPr lvl="1"/>
            <a:endParaRPr lang="zh-CN" altLang="en-US" sz="1600" b="1" i="1" dirty="0">
              <a:latin typeface="Constantia" panose="02030602050306030303" pitchFamily="18" charset="0"/>
            </a:endParaRPr>
          </a:p>
        </p:txBody>
      </p:sp>
      <p:pic>
        <p:nvPicPr>
          <p:cNvPr id="6" name="图片 5">
            <a:extLst>
              <a:ext uri="{FF2B5EF4-FFF2-40B4-BE49-F238E27FC236}">
                <a16:creationId xmlns:a16="http://schemas.microsoft.com/office/drawing/2014/main" id="{7CC8321C-12F1-4C10-951A-50BB76547FF8}"/>
              </a:ext>
            </a:extLst>
          </p:cNvPr>
          <p:cNvPicPr>
            <a:picLocks noChangeAspect="1"/>
          </p:cNvPicPr>
          <p:nvPr/>
        </p:nvPicPr>
        <p:blipFill>
          <a:blip r:embed="rId3"/>
          <a:stretch>
            <a:fillRect/>
          </a:stretch>
        </p:blipFill>
        <p:spPr>
          <a:xfrm>
            <a:off x="5083801" y="1844058"/>
            <a:ext cx="3938279" cy="2817163"/>
          </a:xfrm>
          <a:prstGeom prst="rect">
            <a:avLst/>
          </a:prstGeom>
        </p:spPr>
      </p:pic>
      <p:pic>
        <p:nvPicPr>
          <p:cNvPr id="8" name="图片 7">
            <a:extLst>
              <a:ext uri="{FF2B5EF4-FFF2-40B4-BE49-F238E27FC236}">
                <a16:creationId xmlns:a16="http://schemas.microsoft.com/office/drawing/2014/main" id="{7E0FB071-3F80-4642-B6C6-73768044F7DF}"/>
              </a:ext>
            </a:extLst>
          </p:cNvPr>
          <p:cNvPicPr>
            <a:picLocks noChangeAspect="1"/>
          </p:cNvPicPr>
          <p:nvPr/>
        </p:nvPicPr>
        <p:blipFill>
          <a:blip r:embed="rId4"/>
          <a:stretch>
            <a:fillRect/>
          </a:stretch>
        </p:blipFill>
        <p:spPr>
          <a:xfrm>
            <a:off x="2771919" y="3518857"/>
            <a:ext cx="1624970" cy="798556"/>
          </a:xfrm>
          <a:prstGeom prst="rect">
            <a:avLst/>
          </a:prstGeom>
        </p:spPr>
      </p:pic>
      <p:pic>
        <p:nvPicPr>
          <p:cNvPr id="9" name="图片 8">
            <a:extLst>
              <a:ext uri="{FF2B5EF4-FFF2-40B4-BE49-F238E27FC236}">
                <a16:creationId xmlns:a16="http://schemas.microsoft.com/office/drawing/2014/main" id="{9560F7E1-930E-4127-9ED2-7637CAD83541}"/>
              </a:ext>
            </a:extLst>
          </p:cNvPr>
          <p:cNvPicPr>
            <a:picLocks noChangeAspect="1"/>
          </p:cNvPicPr>
          <p:nvPr/>
        </p:nvPicPr>
        <p:blipFill>
          <a:blip r:embed="rId5"/>
          <a:stretch>
            <a:fillRect/>
          </a:stretch>
        </p:blipFill>
        <p:spPr>
          <a:xfrm>
            <a:off x="5541674" y="5098860"/>
            <a:ext cx="3075938" cy="1011822"/>
          </a:xfrm>
          <a:prstGeom prst="rect">
            <a:avLst/>
          </a:prstGeom>
        </p:spPr>
      </p:pic>
    </p:spTree>
    <p:extLst>
      <p:ext uri="{BB962C8B-B14F-4D97-AF65-F5344CB8AC3E}">
        <p14:creationId xmlns:p14="http://schemas.microsoft.com/office/powerpoint/2010/main" val="3915347583"/>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2035</TotalTime>
  <Words>3797</Words>
  <Application>Microsoft Office PowerPoint</Application>
  <PresentationFormat>全屏显示(4:3)</PresentationFormat>
  <Paragraphs>320</Paragraphs>
  <Slides>37</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 Unicode MS</vt:lpstr>
      <vt:lpstr>等线</vt:lpstr>
      <vt:lpstr>等线 Light</vt:lpstr>
      <vt:lpstr>黑体</vt:lpstr>
      <vt:lpstr>微软雅黑</vt:lpstr>
      <vt:lpstr>Arial</vt:lpstr>
      <vt:lpstr>Calibri</vt:lpstr>
      <vt:lpstr>Constantia</vt:lpstr>
      <vt:lpstr>2016-VI主题</vt:lpstr>
      <vt:lpstr>国赛经验分享</vt:lpstr>
      <vt:lpstr>建模初体验 —— 2017年国赛A题</vt:lpstr>
      <vt:lpstr>学姐带我飞—— 2018年美赛A题</vt:lpstr>
      <vt:lpstr>最苦的一次，也是收获最大的一次—— 2018年国赛A题</vt:lpstr>
      <vt:lpstr>放平心态，享受过程—— 2019年美赛C题</vt:lpstr>
      <vt:lpstr>目录 Contents</vt:lpstr>
      <vt:lpstr>目录 Contents</vt:lpstr>
      <vt:lpstr>CUMCM-2018A：高温作业专用服装设计</vt:lpstr>
      <vt:lpstr>服装的导热问题：一维/二维？ 传导/对流/辐射？</vt:lpstr>
      <vt:lpstr>CUMCM-2018A：问题一</vt:lpstr>
      <vt:lpstr>疑问1：连续性问题？</vt:lpstr>
      <vt:lpstr>疑问1：连续性问题？</vt:lpstr>
      <vt:lpstr>疑问1：连续性问题？</vt:lpstr>
      <vt:lpstr>疑问2：偏微分方程的计算机求解</vt:lpstr>
      <vt:lpstr>问题1解法</vt:lpstr>
      <vt:lpstr>问题2解法——简单高效的二分法</vt:lpstr>
      <vt:lpstr>问题3解法——我们文章的亮点之一</vt:lpstr>
      <vt:lpstr>思考：最后一问应当怎么做？</vt:lpstr>
      <vt:lpstr>目录 Contents</vt:lpstr>
      <vt:lpstr>队伍成员分工</vt:lpstr>
      <vt:lpstr>2018年9月13日 星期四 20：00 -- 比赛开始</vt:lpstr>
      <vt:lpstr>2018年9月14日 星期五</vt:lpstr>
      <vt:lpstr>2018年9月15日 星期六</vt:lpstr>
      <vt:lpstr>2018年9月16日 星期日 凌晨</vt:lpstr>
      <vt:lpstr>2018年9月16日 星期日</vt:lpstr>
      <vt:lpstr>参赛总结：保持冷静，永不放弃</vt:lpstr>
      <vt:lpstr>目录 Contents</vt:lpstr>
      <vt:lpstr>国奖答辩</vt:lpstr>
      <vt:lpstr>高教社杯答辩</vt:lpstr>
      <vt:lpstr>高教社杯答辩失败原因的简单总结</vt:lpstr>
      <vt:lpstr>关于答辩的一些经验</vt:lpstr>
      <vt:lpstr>目录 Contents</vt:lpstr>
      <vt:lpstr>A题：注重解法的高效、精确、专业</vt:lpstr>
      <vt:lpstr>国赛模型的搭建：从简单到复杂，拒绝天马行空</vt:lpstr>
      <vt:lpstr>  时间分配 &amp; 工具使用</vt:lpstr>
      <vt:lpstr>  参赛心态</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 </cp:lastModifiedBy>
  <cp:revision>126</cp:revision>
  <dcterms:created xsi:type="dcterms:W3CDTF">2016-01-21T16:32:22Z</dcterms:created>
  <dcterms:modified xsi:type="dcterms:W3CDTF">2019-07-06T07:39:14Z</dcterms:modified>
</cp:coreProperties>
</file>