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83" r:id="rId2"/>
    <p:sldId id="2686" r:id="rId3"/>
    <p:sldId id="2682" r:id="rId4"/>
    <p:sldId id="2707" r:id="rId5"/>
    <p:sldId id="2688" r:id="rId6"/>
    <p:sldId id="2696" r:id="rId7"/>
    <p:sldId id="2697" r:id="rId8"/>
    <p:sldId id="2701" r:id="rId9"/>
    <p:sldId id="2702" r:id="rId10"/>
    <p:sldId id="2703" r:id="rId11"/>
    <p:sldId id="2705" r:id="rId12"/>
    <p:sldId id="2704" r:id="rId13"/>
    <p:sldId id="2706" r:id="rId14"/>
    <p:sldId id="2692" r:id="rId15"/>
    <p:sldId id="269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d" initials="j" lastIdx="11" clrIdx="0"/>
  <p:cmAuthor id="2" name="Z Clock" initials="ZC" lastIdx="1" clrIdx="1">
    <p:extLst>
      <p:ext uri="{19B8F6BF-5375-455C-9EA6-DF929625EA0E}">
        <p15:presenceInfo xmlns:p15="http://schemas.microsoft.com/office/powerpoint/2012/main" userId="210dde8ad2b80d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34"/>
    <a:srgbClr val="33CCFF"/>
    <a:srgbClr val="00FFFF"/>
    <a:srgbClr val="93E3FF"/>
    <a:srgbClr val="002F75"/>
    <a:srgbClr val="587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6ECE-EE3B-482E-AC88-EC194B8809E9}" v="254" dt="2020-05-09T15:58:13.993"/>
    <p1510:client id="{A29410E2-FBFD-449B-8B1A-BDF4A2614EAB}" v="5" dt="2020-05-09T03:17:46.239"/>
    <p1510:client id="{C08547C9-D69D-491F-8534-34700E1EE40C}" v="1" dt="2020-05-09T03:20:04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3471" autoAdjust="0"/>
  </p:normalViewPr>
  <p:slideViewPr>
    <p:cSldViewPr snapToGrid="0" snapToObjects="1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A931-D972-45F5-85F9-BA7F9DC1371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01F49-DAE0-4795-BFA8-028FDF498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860800"/>
            <a:ext cx="12193693" cy="1652693"/>
          </a:xfrm>
          <a:prstGeom prst="rect">
            <a:avLst/>
          </a:prstGeom>
          <a:solidFill>
            <a:srgbClr val="002F75">
              <a:alpha val="74902"/>
            </a:srgbClr>
          </a:solidFill>
          <a:ln w="9525">
            <a:noFill/>
          </a:ln>
        </p:spPr>
        <p:txBody>
          <a:bodyPr anchor="ctr"/>
          <a:lstStyle/>
          <a:p>
            <a:pPr algn="ctr" defTabSz="1219200">
              <a:defRPr/>
            </a:pPr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208" y="4119788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208" y="4119788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矩形 6"/>
          <p:cNvSpPr/>
          <p:nvPr userDrawn="1"/>
        </p:nvSpPr>
        <p:spPr>
          <a:xfrm>
            <a:off x="0" y="4942771"/>
            <a:ext cx="12192000" cy="1955800"/>
          </a:xfrm>
          <a:prstGeom prst="rect">
            <a:avLst/>
          </a:prstGeom>
          <a:solidFill>
            <a:srgbClr val="002F75">
              <a:alpha val="74902"/>
            </a:srgbClr>
          </a:solidFill>
          <a:ln w="9525">
            <a:noFill/>
          </a:ln>
        </p:spPr>
        <p:txBody>
          <a:bodyPr lIns="121912" tIns="60956" rIns="121912" bIns="60956" anchor="ctr"/>
          <a:lstStyle/>
          <a:p>
            <a:pPr algn="ctr" defTabSz="1218565">
              <a:defRPr/>
            </a:pPr>
            <a:endParaRPr lang="zh-CN" altLang="en-US" sz="1865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1" y="6581348"/>
            <a:ext cx="12179808" cy="276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96" y="190947"/>
            <a:ext cx="8127654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>
                <a:solidFill>
                  <a:srgbClr val="002F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867532" y="6583680"/>
            <a:ext cx="1511808" cy="274320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400039" y="6583680"/>
            <a:ext cx="7383481" cy="274320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矩形 1"/>
          <p:cNvSpPr/>
          <p:nvPr userDrawn="1"/>
        </p:nvSpPr>
        <p:spPr>
          <a:xfrm>
            <a:off x="1" y="188957"/>
            <a:ext cx="144463" cy="463655"/>
          </a:xfrm>
          <a:prstGeom prst="rect">
            <a:avLst/>
          </a:prstGeom>
          <a:solidFill>
            <a:srgbClr val="001E66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1" name="矩形 1"/>
          <p:cNvSpPr/>
          <p:nvPr userDrawn="1"/>
        </p:nvSpPr>
        <p:spPr>
          <a:xfrm>
            <a:off x="12192" y="6581348"/>
            <a:ext cx="283796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r="24451" b="24577"/>
          <a:stretch>
            <a:fillRect/>
          </a:stretch>
        </p:blipFill>
        <p:spPr>
          <a:xfrm>
            <a:off x="11777472" y="6444164"/>
            <a:ext cx="414528" cy="41383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822430" y="6486525"/>
            <a:ext cx="369570" cy="37147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>
          <a:xfrm>
            <a:off x="9365942" y="44388"/>
            <a:ext cx="2769833" cy="54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7" descr="Fii_Logo_Primary_Bilingual_RGB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773339" y="194298"/>
            <a:ext cx="1217295" cy="335356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21063" y="6510945"/>
            <a:ext cx="2837961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29450" y="143137"/>
            <a:ext cx="2194100" cy="461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tags" Target="../tags/tag4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emf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53" y="4050516"/>
            <a:ext cx="10363200" cy="1362075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网络的剩余使用寿命预测</a:t>
            </a:r>
            <a:br>
              <a:rPr lang="en-US" altLang="zh-CN" dirty="0"/>
            </a:br>
            <a:r>
              <a:rPr lang="zh-CN" altLang="en-US" sz="1800" dirty="0"/>
              <a:t>赛题：航空发动机剩余寿命预测</a:t>
            </a:r>
            <a:br>
              <a:rPr lang="en-US" altLang="zh-CN" sz="1800" dirty="0"/>
            </a:br>
            <a:r>
              <a:rPr lang="zh-CN" altLang="en-US" sz="1800" dirty="0"/>
              <a:t>队名：</a:t>
            </a:r>
            <a:r>
              <a:rPr lang="en-US" altLang="zh-CN" sz="1800" dirty="0"/>
              <a:t>Z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Y</a:t>
            </a:r>
            <a:br>
              <a:rPr lang="en-US" altLang="zh-CN" sz="1800" dirty="0"/>
            </a:br>
            <a:r>
              <a:rPr lang="zh-CN" altLang="en-US" sz="1800" dirty="0"/>
              <a:t>成员：余哲昊，张行健，钟仕杰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C85CD07-AEEE-4E50-8E2D-0FEBC76A75BA}"/>
              </a:ext>
            </a:extLst>
          </p:cNvPr>
          <p:cNvSpPr txBox="1"/>
          <p:nvPr/>
        </p:nvSpPr>
        <p:spPr>
          <a:xfrm>
            <a:off x="250996" y="1378525"/>
            <a:ext cx="115714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分段函数的设置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Masking: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提高模型连续性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Under-fitting: retrain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建模关键点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4BB2AB7-1872-4326-BD67-BB16BB61C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7871" y="1378525"/>
          <a:ext cx="6159368" cy="41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5539563" imgH="3687969" progId="Visio.Drawing.15">
                  <p:embed/>
                </p:oleObj>
              </mc:Choice>
              <mc:Fallback>
                <p:oleObj name="Visio" r:id="rId3" imgW="5539563" imgH="368796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4BB2AB7-1872-4326-BD67-BB16BB61C2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7871" y="1378525"/>
                        <a:ext cx="6159368" cy="410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04B7DEE4-4588-44BD-B82F-9876005F0E51}"/>
              </a:ext>
            </a:extLst>
          </p:cNvPr>
          <p:cNvSpPr/>
          <p:nvPr/>
        </p:nvSpPr>
        <p:spPr>
          <a:xfrm>
            <a:off x="4822007" y="1241202"/>
            <a:ext cx="1968759" cy="7837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EAA1-F366-40BE-9360-9F321BE71D9D}"/>
              </a:ext>
            </a:extLst>
          </p:cNvPr>
          <p:cNvSpPr txBox="1"/>
          <p:nvPr/>
        </p:nvSpPr>
        <p:spPr>
          <a:xfrm>
            <a:off x="7386697" y="5514623"/>
            <a:ext cx="19852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微软雅黑"/>
                <a:ea typeface="微软雅黑"/>
              </a:rPr>
              <a:t>图7</a:t>
            </a:r>
            <a:r>
              <a:rPr lang="en-US" sz="1400" dirty="0">
                <a:latin typeface="微软雅黑"/>
                <a:ea typeface="微软雅黑"/>
              </a:rPr>
              <a:t>：LSTM </a:t>
            </a:r>
            <a:r>
              <a:rPr lang="ja-JP" altLang="en-US" sz="1400">
                <a:latin typeface="微软雅黑"/>
                <a:ea typeface="微软雅黑"/>
              </a:rPr>
              <a:t>网络结构</a:t>
            </a:r>
            <a:endParaRPr lang="en-US" sz="14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9196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E99840E-F69E-499C-BBFD-BFB2E2CC4599}"/>
              </a:ext>
            </a:extLst>
          </p:cNvPr>
          <p:cNvSpPr txBox="1"/>
          <p:nvPr/>
        </p:nvSpPr>
        <p:spPr>
          <a:xfrm>
            <a:off x="250996" y="1381497"/>
            <a:ext cx="115714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分段函数的设置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Masking: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提高模型连续性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Under-fitting: retrain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0CBB21-269A-4E64-BDBA-C52D5DBF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2" t="6986" r="18963" b="88412"/>
          <a:stretch/>
        </p:blipFill>
        <p:spPr>
          <a:xfrm>
            <a:off x="8194763" y="2671402"/>
            <a:ext cx="2939144" cy="1480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建模关键点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A15D18-80A9-46C8-9CBA-494728C7E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3" t="6037" r="25952" b="89369"/>
          <a:stretch/>
        </p:blipFill>
        <p:spPr>
          <a:xfrm>
            <a:off x="3819331" y="2630747"/>
            <a:ext cx="2276669" cy="1480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D8DFF3-79B8-437C-8C90-6C1EC9682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0"/>
          <a:stretch/>
        </p:blipFill>
        <p:spPr>
          <a:xfrm>
            <a:off x="2604730" y="2886155"/>
            <a:ext cx="4801016" cy="31553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E75706-AE4D-4B7D-BFE2-C2F652EB1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746" y="2886155"/>
            <a:ext cx="4614196" cy="290180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F91FA8-51DE-4B24-B686-26B72CD52A03}"/>
              </a:ext>
            </a:extLst>
          </p:cNvPr>
          <p:cNvSpPr/>
          <p:nvPr/>
        </p:nvSpPr>
        <p:spPr>
          <a:xfrm>
            <a:off x="2601971" y="3876675"/>
            <a:ext cx="1497659" cy="2182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BA3C1F-6A2F-4B64-9BA6-CEB2179B8BEE}"/>
              </a:ext>
            </a:extLst>
          </p:cNvPr>
          <p:cNvSpPr/>
          <p:nvPr/>
        </p:nvSpPr>
        <p:spPr>
          <a:xfrm>
            <a:off x="2601971" y="4497564"/>
            <a:ext cx="1497659" cy="2182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BEE6-8D91-42F8-BA14-676D2BD4146C}"/>
              </a:ext>
            </a:extLst>
          </p:cNvPr>
          <p:cNvSpPr txBox="1"/>
          <p:nvPr/>
        </p:nvSpPr>
        <p:spPr>
          <a:xfrm>
            <a:off x="6530622" y="6041438"/>
            <a:ext cx="1750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微软雅黑"/>
                <a:ea typeface="微软雅黑"/>
              </a:rPr>
              <a:t>图8</a:t>
            </a:r>
            <a:r>
              <a:rPr lang="en-US" sz="1400" dirty="0">
                <a:latin typeface="微软雅黑"/>
                <a:ea typeface="微软雅黑"/>
              </a:rPr>
              <a:t>：</a:t>
            </a:r>
            <a:r>
              <a:rPr lang="ja-JP" altLang="en-US" sz="1400">
                <a:latin typeface="微软雅黑"/>
                <a:ea typeface="微软雅黑"/>
              </a:rPr>
              <a:t>初次训练与再次训练的网格结构</a:t>
            </a:r>
          </a:p>
        </p:txBody>
      </p:sp>
    </p:spTree>
    <p:extLst>
      <p:ext uri="{BB962C8B-B14F-4D97-AF65-F5344CB8AC3E}">
        <p14:creationId xmlns:p14="http://schemas.microsoft.com/office/powerpoint/2010/main" val="46489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9E588D-0A9A-449B-90F9-3330440E05FB}"/>
              </a:ext>
            </a:extLst>
          </p:cNvPr>
          <p:cNvSpPr txBox="1"/>
          <p:nvPr/>
        </p:nvSpPr>
        <p:spPr>
          <a:xfrm>
            <a:off x="250996" y="1378525"/>
            <a:ext cx="115714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分段函数的设置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Masking: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提高模型连续性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Under-fitting: retrain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建模关键点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A15D18-80A9-46C8-9CBA-494728C7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62" y="2339869"/>
            <a:ext cx="4437679" cy="2804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B9F921-5AB6-4EDD-9F2F-1C92CD06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34" y="2471844"/>
            <a:ext cx="3771145" cy="26822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24EBD0-14EA-4B4A-B7B6-7D379275AEDD}"/>
              </a:ext>
            </a:extLst>
          </p:cNvPr>
          <p:cNvSpPr txBox="1"/>
          <p:nvPr/>
        </p:nvSpPr>
        <p:spPr>
          <a:xfrm>
            <a:off x="5190682" y="5151487"/>
            <a:ext cx="1447961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 dirty="0">
                <a:latin typeface="微软雅黑"/>
                <a:ea typeface="微软雅黑"/>
              </a:rPr>
              <a:t>图</a:t>
            </a:r>
            <a:r>
              <a:rPr lang="zh-CN" altLang="en-US" sz="1400">
                <a:latin typeface="微软雅黑"/>
                <a:ea typeface="微软雅黑"/>
              </a:rPr>
              <a:t>9</a:t>
            </a:r>
            <a:r>
              <a:rPr lang="zh-CN" altLang="en-US" sz="1400" dirty="0">
                <a:latin typeface="微软雅黑"/>
                <a:ea typeface="微软雅黑"/>
              </a:rPr>
              <a:t>：首次训练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1BC4A-06FB-43A0-9438-45FAD0D8F19D}"/>
              </a:ext>
            </a:extLst>
          </p:cNvPr>
          <p:cNvSpPr txBox="1"/>
          <p:nvPr/>
        </p:nvSpPr>
        <p:spPr>
          <a:xfrm>
            <a:off x="9374362" y="5095043"/>
            <a:ext cx="150440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 dirty="0">
                <a:latin typeface="微软雅黑"/>
                <a:ea typeface="微软雅黑"/>
              </a:rPr>
              <a:t>图</a:t>
            </a:r>
            <a:r>
              <a:rPr lang="zh-CN" altLang="en-US" sz="1400">
                <a:latin typeface="微软雅黑"/>
                <a:ea typeface="微软雅黑"/>
              </a:rPr>
              <a:t>10</a:t>
            </a:r>
            <a:r>
              <a:rPr lang="zh-CN" altLang="en-US" sz="1400" dirty="0">
                <a:latin typeface="微软雅黑"/>
                <a:ea typeface="微软雅黑"/>
              </a:rPr>
              <a:t>：二次训练</a:t>
            </a:r>
          </a:p>
        </p:txBody>
      </p:sp>
    </p:spTree>
    <p:extLst>
      <p:ext uri="{BB962C8B-B14F-4D97-AF65-F5344CB8AC3E}">
        <p14:creationId xmlns:p14="http://schemas.microsoft.com/office/powerpoint/2010/main" val="392920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结果分析与反思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D752AC-EB5A-4EA9-996A-9AD6895C0AAD}"/>
              </a:ext>
            </a:extLst>
          </p:cNvPr>
          <p:cNvSpPr txBox="1"/>
          <p:nvPr/>
        </p:nvSpPr>
        <p:spPr>
          <a:xfrm>
            <a:off x="250996" y="654236"/>
            <a:ext cx="1194100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数据聚类：降低训练数据的维度，提高模型的效率和准确性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数据模型预处理：分段函数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增加可训练性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较大的数据（比如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）模型的预测会有较大的偏差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优化分段函数模型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模型复杂度：避免过（欠）拟合的发生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模型优化：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结果预测：由于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结构的限制，在预测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时只使用了（至多）最后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组数据用来预测，导致拟合精度降低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731B1-08F4-4C39-B084-89B3887DDB57}"/>
              </a:ext>
            </a:extLst>
          </p:cNvPr>
          <p:cNvSpPr txBox="1"/>
          <p:nvPr/>
        </p:nvSpPr>
        <p:spPr>
          <a:xfrm>
            <a:off x="8136054" y="4169732"/>
            <a:ext cx="485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C5821964-85CF-6C47-B91F-A4DB39E3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84" y="4055308"/>
            <a:ext cx="8372420" cy="2148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51ECF-2D12-48A5-99ED-981AE40AD43D}"/>
              </a:ext>
            </a:extLst>
          </p:cNvPr>
          <p:cNvSpPr txBox="1"/>
          <p:nvPr/>
        </p:nvSpPr>
        <p:spPr>
          <a:xfrm>
            <a:off x="5016030" y="6201363"/>
            <a:ext cx="21916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latin typeface="微软雅黑"/>
                <a:ea typeface="微软雅黑"/>
              </a:rPr>
              <a:t>图11：预测数据集预处理</a:t>
            </a:r>
            <a:endParaRPr lang="en-US" sz="14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6804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A53F7A-A339-40CC-8DC9-B01841850480}"/>
              </a:ext>
            </a:extLst>
          </p:cNvPr>
          <p:cNvSpPr/>
          <p:nvPr/>
        </p:nvSpPr>
        <p:spPr>
          <a:xfrm>
            <a:off x="559323" y="880389"/>
            <a:ext cx="110356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Zheng, Shuai, et al. "Long short-term memory network for remaining useful life estimation." </a:t>
            </a:r>
            <a:r>
              <a:rPr lang="en-US" altLang="zh-CN" i="1" dirty="0"/>
              <a:t>2017 IEEE International Conference on Prognostics and Health Management (ICPHM)</a:t>
            </a:r>
            <a:r>
              <a:rPr lang="en-US" altLang="zh-CN" dirty="0"/>
              <a:t>. IEEE, 2017.</a:t>
            </a:r>
          </a:p>
          <a:p>
            <a:pPr marL="342900" indent="-342900">
              <a:buFont typeface="+mj-lt"/>
              <a:buAutoNum type="arabicPeriod"/>
            </a:pPr>
            <a:r>
              <a:rPr lang="es-ES" altLang="zh-CN" dirty="0"/>
              <a:t>Gugulothu, Narendhar, et al. "Predicting remaining useful life using time series embeddings based on recurrent neural networks." </a:t>
            </a:r>
            <a:r>
              <a:rPr lang="es-ES" altLang="zh-CN" i="1" dirty="0"/>
              <a:t>arXiv preprint arXiv:1709.01073</a:t>
            </a:r>
            <a:r>
              <a:rPr lang="es-ES" altLang="zh-CN" dirty="0"/>
              <a:t> (2017).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Saxena, Abhinav, et al. "Damage propagation modeling for aircraft engine run-to-failure simulation." </a:t>
            </a:r>
            <a:r>
              <a:rPr lang="en-US" altLang="zh-CN" i="1" dirty="0"/>
              <a:t>2008 international conference on prognostics and health management</a:t>
            </a:r>
            <a:r>
              <a:rPr lang="en-US" altLang="zh-CN" dirty="0"/>
              <a:t>. IEEE, 2008.</a:t>
            </a:r>
            <a:endParaRPr lang="es-E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0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5AF619-C0D0-47F1-8E7A-0C47FD49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2113" y="6486525"/>
            <a:ext cx="369887" cy="371475"/>
          </a:xfrm>
          <a:prstGeom prst="rect">
            <a:avLst/>
          </a:prstGeom>
        </p:spPr>
        <p:txBody>
          <a:bodyPr/>
          <a:lstStyle/>
          <a:p>
            <a:fld id="{E077DA78-E013-4A8C-AD75-63A150561B10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团队简介：</a:t>
            </a:r>
            <a:r>
              <a:rPr lang="en-US" altLang="zh-CN" dirty="0"/>
              <a:t> Z</a:t>
            </a:r>
            <a:r>
              <a:rPr lang="en-US" altLang="zh-CN" baseline="30000" dirty="0"/>
              <a:t>2</a:t>
            </a:r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27DC2-B998-4770-B0D4-47B8D26D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6" y="1000358"/>
            <a:ext cx="6476375" cy="48572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41CA84-AE2E-4529-8973-36429919F04A}"/>
              </a:ext>
            </a:extLst>
          </p:cNvPr>
          <p:cNvSpPr txBox="1"/>
          <p:nvPr/>
        </p:nvSpPr>
        <p:spPr>
          <a:xfrm>
            <a:off x="6882337" y="1000358"/>
            <a:ext cx="5309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队长：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张行健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电子与计算机工程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数据科学专业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余哲昊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电子与计算工程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电子工程专业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钟仕杰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机械工程专业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4" name="Object 4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菱形 2103"/>
          <p:cNvSpPr/>
          <p:nvPr/>
        </p:nvSpPr>
        <p:spPr>
          <a:xfrm rot="4026093">
            <a:off x="1303264" y="1109905"/>
            <a:ext cx="3931920" cy="3931920"/>
          </a:xfrm>
          <a:prstGeom prst="diamond">
            <a:avLst/>
          </a:prstGeom>
          <a:solidFill>
            <a:srgbClr val="FAFAFA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菱形 2104"/>
          <p:cNvSpPr/>
          <p:nvPr/>
        </p:nvSpPr>
        <p:spPr>
          <a:xfrm rot="1891276">
            <a:off x="1175543" y="1109906"/>
            <a:ext cx="3931920" cy="3931920"/>
          </a:xfrm>
          <a:prstGeom prst="diamond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菱形 2105"/>
          <p:cNvSpPr/>
          <p:nvPr/>
        </p:nvSpPr>
        <p:spPr>
          <a:xfrm>
            <a:off x="1257059" y="1109907"/>
            <a:ext cx="3931920" cy="39319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2106"/>
          <p:cNvGrpSpPr/>
          <p:nvPr/>
        </p:nvGrpSpPr>
        <p:grpSpPr>
          <a:xfrm>
            <a:off x="2307262" y="2439202"/>
            <a:ext cx="1831514" cy="1273331"/>
            <a:chOff x="1497086" y="2594974"/>
            <a:chExt cx="1831514" cy="1273331"/>
          </a:xfrm>
        </p:grpSpPr>
        <p:sp>
          <p:nvSpPr>
            <p:cNvPr id="9" name="文本框 2129"/>
            <p:cNvSpPr txBox="1"/>
            <p:nvPr/>
          </p:nvSpPr>
          <p:spPr>
            <a:xfrm>
              <a:off x="1497086" y="2594974"/>
              <a:ext cx="18315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6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Medium" panose="020B0600000000000000" pitchFamily="34" charset="-122"/>
                </a:rPr>
                <a:t>目录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思源黑体 CN Medium" panose="020B0600000000000000" pitchFamily="34" charset="-122"/>
              </a:endParaRPr>
            </a:p>
          </p:txBody>
        </p:sp>
        <p:sp>
          <p:nvSpPr>
            <p:cNvPr id="10" name="文本框 2130"/>
            <p:cNvSpPr txBox="1"/>
            <p:nvPr/>
          </p:nvSpPr>
          <p:spPr>
            <a:xfrm>
              <a:off x="1571013" y="3529751"/>
              <a:ext cx="1684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  <a:sym typeface="思源黑体 CN Light" panose="020B0300000000000000" pitchFamily="34" charset="-122"/>
                </a:rPr>
                <a:t>CONTENTS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  <a:sym typeface="思源黑体 CN Light" panose="020B0300000000000000" pitchFamily="34" charset="-122"/>
              </a:endParaRPr>
            </a:p>
          </p:txBody>
        </p:sp>
      </p:grpSp>
      <p:sp>
        <p:nvSpPr>
          <p:cNvPr id="11" name="菱形 2107"/>
          <p:cNvSpPr/>
          <p:nvPr/>
        </p:nvSpPr>
        <p:spPr>
          <a:xfrm rot="4026093">
            <a:off x="10706264" y="-2206843"/>
            <a:ext cx="3931920" cy="3931920"/>
          </a:xfrm>
          <a:prstGeom prst="diamond">
            <a:avLst/>
          </a:prstGeom>
          <a:noFill/>
          <a:ln w="6350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菱形 2108"/>
          <p:cNvSpPr/>
          <p:nvPr/>
        </p:nvSpPr>
        <p:spPr>
          <a:xfrm rot="1862977">
            <a:off x="10166700" y="4771741"/>
            <a:ext cx="3931920" cy="3931920"/>
          </a:xfrm>
          <a:prstGeom prst="diamond">
            <a:avLst/>
          </a:prstGeom>
          <a:noFill/>
          <a:ln w="6350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" name="组合 2109"/>
          <p:cNvGrpSpPr/>
          <p:nvPr/>
        </p:nvGrpSpPr>
        <p:grpSpPr>
          <a:xfrm>
            <a:off x="-2584035" y="-3380020"/>
            <a:ext cx="4596615" cy="4504986"/>
            <a:chOff x="-2572321" y="-3035216"/>
            <a:chExt cx="4596615" cy="4504986"/>
          </a:xfrm>
        </p:grpSpPr>
        <p:sp>
          <p:nvSpPr>
            <p:cNvPr id="14" name="菱形 2127"/>
            <p:cNvSpPr/>
            <p:nvPr/>
          </p:nvSpPr>
          <p:spPr>
            <a:xfrm rot="3681002">
              <a:off x="-2572321" y="-2462150"/>
              <a:ext cx="3931920" cy="3931920"/>
            </a:xfrm>
            <a:prstGeom prst="diamond">
              <a:avLst/>
            </a:prstGeom>
            <a:noFill/>
            <a:ln w="635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菱形 2128"/>
            <p:cNvSpPr/>
            <p:nvPr/>
          </p:nvSpPr>
          <p:spPr>
            <a:xfrm rot="3681002">
              <a:off x="-1907626" y="-3035216"/>
              <a:ext cx="3931920" cy="3931920"/>
            </a:xfrm>
            <a:prstGeom prst="diamond">
              <a:avLst/>
            </a:prstGeom>
            <a:noFill/>
            <a:ln w="635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6" name="组合 2110"/>
          <p:cNvGrpSpPr/>
          <p:nvPr/>
        </p:nvGrpSpPr>
        <p:grpSpPr>
          <a:xfrm rot="15791762">
            <a:off x="-3067755" y="4638021"/>
            <a:ext cx="4596615" cy="4504986"/>
            <a:chOff x="-2572321" y="-3035216"/>
            <a:chExt cx="4596615" cy="4504986"/>
          </a:xfrm>
        </p:grpSpPr>
        <p:sp>
          <p:nvSpPr>
            <p:cNvPr id="17" name="菱形 2125"/>
            <p:cNvSpPr/>
            <p:nvPr/>
          </p:nvSpPr>
          <p:spPr>
            <a:xfrm rot="3681002">
              <a:off x="-2572321" y="-2462150"/>
              <a:ext cx="3931920" cy="3931920"/>
            </a:xfrm>
            <a:prstGeom prst="diamond">
              <a:avLst/>
            </a:prstGeom>
            <a:noFill/>
            <a:ln w="635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菱形 2126"/>
            <p:cNvSpPr/>
            <p:nvPr/>
          </p:nvSpPr>
          <p:spPr>
            <a:xfrm rot="3681002">
              <a:off x="-1907626" y="-3035216"/>
              <a:ext cx="3931920" cy="3931920"/>
            </a:xfrm>
            <a:prstGeom prst="diamond">
              <a:avLst/>
            </a:prstGeom>
            <a:noFill/>
            <a:ln w="6350"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19" name="直接连接符 2111"/>
          <p:cNvCxnSpPr/>
          <p:nvPr/>
        </p:nvCxnSpPr>
        <p:spPr>
          <a:xfrm>
            <a:off x="3064269" y="3912871"/>
            <a:ext cx="3175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koppt-文本框"/>
          <p:cNvSpPr/>
          <p:nvPr/>
        </p:nvSpPr>
        <p:spPr>
          <a:xfrm flipH="1">
            <a:off x="6694838" y="1215192"/>
            <a:ext cx="3303362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15000"/>
              </a:lnSpc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团队简介</a:t>
            </a:r>
          </a:p>
        </p:txBody>
      </p:sp>
      <p:sp>
        <p:nvSpPr>
          <p:cNvPr id="21" name="koppt-文本框"/>
          <p:cNvSpPr/>
          <p:nvPr/>
        </p:nvSpPr>
        <p:spPr>
          <a:xfrm flipH="1">
            <a:off x="6694838" y="3711867"/>
            <a:ext cx="3303362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建模流程</a:t>
            </a:r>
            <a:endParaRPr lang="en-US" altLang="zh-CN" sz="2100" b="1" dirty="0">
              <a:solidFill>
                <a:srgbClr val="4472C4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2" name="组合 8"/>
          <p:cNvGrpSpPr/>
          <p:nvPr/>
        </p:nvGrpSpPr>
        <p:grpSpPr>
          <a:xfrm>
            <a:off x="5993166" y="5400854"/>
            <a:ext cx="387991" cy="387991"/>
            <a:chOff x="5902004" y="4820971"/>
            <a:chExt cx="387991" cy="387991"/>
          </a:xfrm>
        </p:grpSpPr>
        <p:sp>
          <p:nvSpPr>
            <p:cNvPr id="23" name="椭圆 42"/>
            <p:cNvSpPr/>
            <p:nvPr/>
          </p:nvSpPr>
          <p:spPr>
            <a:xfrm>
              <a:off x="5902004" y="4820971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24" name="图形 39" descr="统计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61614" y="4880581"/>
              <a:ext cx="268771" cy="268771"/>
            </a:xfrm>
            <a:prstGeom prst="rect">
              <a:avLst/>
            </a:prstGeom>
          </p:spPr>
        </p:pic>
      </p:grpSp>
      <p:grpSp>
        <p:nvGrpSpPr>
          <p:cNvPr id="25" name="组合 7"/>
          <p:cNvGrpSpPr/>
          <p:nvPr/>
        </p:nvGrpSpPr>
        <p:grpSpPr>
          <a:xfrm>
            <a:off x="5993166" y="2072022"/>
            <a:ext cx="387991" cy="387991"/>
            <a:chOff x="5857353" y="2670507"/>
            <a:chExt cx="387991" cy="387991"/>
          </a:xfrm>
        </p:grpSpPr>
        <p:sp>
          <p:nvSpPr>
            <p:cNvPr id="26" name="椭圆 38"/>
            <p:cNvSpPr/>
            <p:nvPr/>
          </p:nvSpPr>
          <p:spPr>
            <a:xfrm>
              <a:off x="5857353" y="2670507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27" name="图形 43" descr="处理器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00009" y="2713163"/>
              <a:ext cx="302678" cy="302678"/>
            </a:xfrm>
            <a:prstGeom prst="rect">
              <a:avLst/>
            </a:prstGeom>
          </p:spPr>
        </p:pic>
      </p:grpSp>
      <p:sp>
        <p:nvSpPr>
          <p:cNvPr id="28" name="koppt-文本框"/>
          <p:cNvSpPr/>
          <p:nvPr/>
        </p:nvSpPr>
        <p:spPr>
          <a:xfrm flipH="1">
            <a:off x="6694838" y="4544050"/>
            <a:ext cx="3303362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5000"/>
              </a:lnSpc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建模关键细节</a:t>
            </a:r>
            <a:endParaRPr lang="en-US" altLang="zh-CN" sz="2100" b="1" dirty="0">
              <a:solidFill>
                <a:srgbClr val="4472C4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10"/>
          <p:cNvGrpSpPr/>
          <p:nvPr/>
        </p:nvGrpSpPr>
        <p:grpSpPr>
          <a:xfrm>
            <a:off x="5993166" y="2904230"/>
            <a:ext cx="387991" cy="387991"/>
            <a:chOff x="5927027" y="5890597"/>
            <a:chExt cx="387991" cy="387991"/>
          </a:xfrm>
        </p:grpSpPr>
        <p:sp>
          <p:nvSpPr>
            <p:cNvPr id="30" name="椭圆 50"/>
            <p:cNvSpPr/>
            <p:nvPr/>
          </p:nvSpPr>
          <p:spPr>
            <a:xfrm>
              <a:off x="5927027" y="5890597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31" name="图形 51" descr="打开的书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98820" y="5962390"/>
              <a:ext cx="244404" cy="244404"/>
            </a:xfrm>
            <a:prstGeom prst="rect">
              <a:avLst/>
            </a:prstGeom>
          </p:spPr>
        </p:pic>
      </p:grpSp>
      <p:sp>
        <p:nvSpPr>
          <p:cNvPr id="32" name="koppt-文本框"/>
          <p:cNvSpPr/>
          <p:nvPr/>
        </p:nvSpPr>
        <p:spPr>
          <a:xfrm flipH="1">
            <a:off x="6694838" y="5376232"/>
            <a:ext cx="3303362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defTabSz="9144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结果分析与反思</a:t>
            </a:r>
            <a:endParaRPr lang="en-US" altLang="zh-CN" sz="2100" b="1" dirty="0">
              <a:solidFill>
                <a:srgbClr val="4472C4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5"/>
          <p:cNvSpPr/>
          <p:nvPr/>
        </p:nvSpPr>
        <p:spPr>
          <a:xfrm>
            <a:off x="6708840" y="2047367"/>
            <a:ext cx="1261884" cy="437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问题理解</a:t>
            </a:r>
            <a:endParaRPr lang="en-US" altLang="zh-CN" sz="2100" b="1" dirty="0">
              <a:solidFill>
                <a:srgbClr val="4472C4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34" name="组合 14"/>
          <p:cNvGrpSpPr/>
          <p:nvPr/>
        </p:nvGrpSpPr>
        <p:grpSpPr>
          <a:xfrm>
            <a:off x="5993166" y="1239814"/>
            <a:ext cx="387991" cy="387991"/>
            <a:chOff x="6013540" y="927820"/>
            <a:chExt cx="387991" cy="387991"/>
          </a:xfrm>
        </p:grpSpPr>
        <p:sp>
          <p:nvSpPr>
            <p:cNvPr id="35" name="椭圆 35"/>
            <p:cNvSpPr/>
            <p:nvPr/>
          </p:nvSpPr>
          <p:spPr>
            <a:xfrm>
              <a:off x="6013540" y="927820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36" name="图形 41" descr="报纸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51421" y="981768"/>
              <a:ext cx="301852" cy="301852"/>
            </a:xfrm>
            <a:prstGeom prst="rect">
              <a:avLst/>
            </a:prstGeom>
          </p:spPr>
        </p:pic>
      </p:grpSp>
      <p:grpSp>
        <p:nvGrpSpPr>
          <p:cNvPr id="37" name="组合 15"/>
          <p:cNvGrpSpPr/>
          <p:nvPr/>
        </p:nvGrpSpPr>
        <p:grpSpPr>
          <a:xfrm>
            <a:off x="5993166" y="3736438"/>
            <a:ext cx="387991" cy="387991"/>
            <a:chOff x="6016625" y="4728920"/>
            <a:chExt cx="387991" cy="387991"/>
          </a:xfrm>
        </p:grpSpPr>
        <p:sp>
          <p:nvSpPr>
            <p:cNvPr id="38" name="椭圆 47"/>
            <p:cNvSpPr/>
            <p:nvPr/>
          </p:nvSpPr>
          <p:spPr>
            <a:xfrm>
              <a:off x="6016625" y="4728920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39" name="图形 3" descr="决策图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80895" y="4762668"/>
              <a:ext cx="268288" cy="268288"/>
            </a:xfrm>
            <a:prstGeom prst="rect">
              <a:avLst/>
            </a:prstGeom>
          </p:spPr>
        </p:pic>
      </p:grpSp>
      <p:sp>
        <p:nvSpPr>
          <p:cNvPr id="40" name="矩形 49"/>
          <p:cNvSpPr/>
          <p:nvPr/>
        </p:nvSpPr>
        <p:spPr>
          <a:xfrm>
            <a:off x="6694838" y="2889669"/>
            <a:ext cx="1261884" cy="437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15000"/>
              </a:lnSpc>
            </a:pPr>
            <a:r>
              <a:rPr lang="zh-CN" altLang="en-US" sz="2100" b="1" dirty="0">
                <a:solidFill>
                  <a:srgbClr val="4472C4">
                    <a:lumMod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数据理解</a:t>
            </a:r>
            <a:endParaRPr lang="en-US" altLang="zh-CN" sz="2100" b="1" dirty="0">
              <a:solidFill>
                <a:srgbClr val="4472C4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41" name="组合 18"/>
          <p:cNvGrpSpPr/>
          <p:nvPr/>
        </p:nvGrpSpPr>
        <p:grpSpPr>
          <a:xfrm>
            <a:off x="5993166" y="4568646"/>
            <a:ext cx="387991" cy="387991"/>
            <a:chOff x="6019952" y="4588520"/>
            <a:chExt cx="387991" cy="387991"/>
          </a:xfrm>
        </p:grpSpPr>
        <p:sp>
          <p:nvSpPr>
            <p:cNvPr id="42" name="椭圆 54"/>
            <p:cNvSpPr/>
            <p:nvPr/>
          </p:nvSpPr>
          <p:spPr>
            <a:xfrm>
              <a:off x="6019952" y="4588520"/>
              <a:ext cx="387991" cy="387991"/>
            </a:xfrm>
            <a:prstGeom prst="ellipse">
              <a:avLst/>
            </a:prstGeom>
            <a:solidFill>
              <a:srgbClr val="4472C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43" name="图形 17" descr="齿轮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71785" y="4639918"/>
              <a:ext cx="302036" cy="302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B4292-61EA-471F-9D66-337E7700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问题理解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4830C0-FF07-4C77-9D34-63CA164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34C42D-F36F-4674-AF16-1ACA4051FA4E}"/>
              </a:ext>
            </a:extLst>
          </p:cNvPr>
          <p:cNvSpPr txBox="1"/>
          <p:nvPr/>
        </p:nvSpPr>
        <p:spPr>
          <a:xfrm>
            <a:off x="250996" y="699796"/>
            <a:ext cx="1157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总结问题：通过学习多个同类型航空发动机的飞行历史，来预测指定发动机的剩余寿命。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FF0BF-1FD3-4B70-93B4-4B3B8302AF60}"/>
              </a:ext>
            </a:extLst>
          </p:cNvPr>
          <p:cNvSpPr txBox="1"/>
          <p:nvPr/>
        </p:nvSpPr>
        <p:spPr>
          <a:xfrm>
            <a:off x="3261674" y="1508289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3DC195-9705-4303-BB9E-346D7342BFA7}"/>
              </a:ext>
            </a:extLst>
          </p:cNvPr>
          <p:cNvSpPr/>
          <p:nvPr/>
        </p:nvSpPr>
        <p:spPr>
          <a:xfrm>
            <a:off x="6972011" y="1508289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回归预测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A696D2-5EEF-498A-AE4C-29BCAA7B838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072379" y="1116312"/>
            <a:ext cx="1" cy="39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50AB8AD-EF16-460D-85B7-BD9444608BE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781688" y="1116312"/>
            <a:ext cx="0" cy="39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2C94979-ACC3-4451-89C8-D4004844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23" y="4205720"/>
            <a:ext cx="10762877" cy="24338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74431B-0380-4268-83C3-01C9A8AD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9" y="1947450"/>
            <a:ext cx="6120549" cy="35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6A51-8954-43BF-8F77-35AE3DA7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数据理解 相关系数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E8F07A-800A-4192-A28A-CEA4E3A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164C03-A51B-4694-BF9A-A293511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" y="1159299"/>
            <a:ext cx="4753662" cy="434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2599AF-E994-45A1-9B12-4E270300F442}"/>
              </a:ext>
            </a:extLst>
          </p:cNvPr>
          <p:cNvSpPr txBox="1"/>
          <p:nvPr/>
        </p:nvSpPr>
        <p:spPr>
          <a:xfrm>
            <a:off x="207389" y="5521687"/>
            <a:ext cx="431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：不同传感器数据之间的相关系数（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correlation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619FAA-6356-4FB2-8D0C-E818ECF8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84" y="944843"/>
            <a:ext cx="2910434" cy="51071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CE2C34-E61B-4D1F-8648-A25E0B0A5D13}"/>
              </a:ext>
            </a:extLst>
          </p:cNvPr>
          <p:cNvSpPr txBox="1"/>
          <p:nvPr/>
        </p:nvSpPr>
        <p:spPr>
          <a:xfrm>
            <a:off x="5161521" y="6054056"/>
            <a:ext cx="4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表</a:t>
            </a:r>
            <a:r>
              <a:rPr lang="en-US" altLang="zh-CN" dirty="0"/>
              <a:t>1</a:t>
            </a:r>
            <a:r>
              <a:rPr lang="zh-CN" altLang="en-US" dirty="0"/>
              <a:t>：部分传感器数据之间的相关系数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CC5A54-486D-48F3-A44C-D63E094618DB}"/>
              </a:ext>
            </a:extLst>
          </p:cNvPr>
          <p:cNvSpPr txBox="1"/>
          <p:nvPr/>
        </p:nvSpPr>
        <p:spPr>
          <a:xfrm>
            <a:off x="8704607" y="3175259"/>
            <a:ext cx="328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部分传感器之间具有相当高的相关系数，几乎呈线性相关。</a:t>
            </a:r>
          </a:p>
        </p:txBody>
      </p:sp>
    </p:spTree>
    <p:extLst>
      <p:ext uri="{BB962C8B-B14F-4D97-AF65-F5344CB8AC3E}">
        <p14:creationId xmlns:p14="http://schemas.microsoft.com/office/powerpoint/2010/main" val="26891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BF51B-04D0-4BAC-B3C0-9117FD2C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数据理解 </a:t>
            </a:r>
            <a:r>
              <a:rPr lang="en-US" altLang="zh-CN" dirty="0"/>
              <a:t>one-hot</a:t>
            </a:r>
            <a:r>
              <a:rPr lang="zh-CN" altLang="en-US" dirty="0"/>
              <a:t>编码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1C1010-2F34-4970-80E1-D92F1FBF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5A6416-D6F7-4120-82F5-4F6FF8E7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54" y="809429"/>
            <a:ext cx="6216976" cy="52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31517-BCDF-4C3A-9C58-3FD9E4246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4" t="11764" r="9305" b="8890"/>
          <a:stretch/>
        </p:blipFill>
        <p:spPr>
          <a:xfrm>
            <a:off x="250996" y="652612"/>
            <a:ext cx="5301392" cy="43447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4876A0-796F-43D9-AB9E-B4D11756F027}"/>
              </a:ext>
            </a:extLst>
          </p:cNvPr>
          <p:cNvSpPr txBox="1"/>
          <p:nvPr/>
        </p:nvSpPr>
        <p:spPr>
          <a:xfrm>
            <a:off x="462011" y="5586904"/>
            <a:ext cx="45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聚类分析后，分为六类，并通过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作为新的输入值。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E307CA-94F3-433F-B3F6-B7A0F64EB3B3}"/>
              </a:ext>
            </a:extLst>
          </p:cNvPr>
          <p:cNvSpPr txBox="1"/>
          <p:nvPr/>
        </p:nvSpPr>
        <p:spPr>
          <a:xfrm>
            <a:off x="1423448" y="4847687"/>
            <a:ext cx="265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：不同模式所对应的数据点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50CE0-B7E0-436D-8003-6FF49E508679}"/>
              </a:ext>
            </a:extLst>
          </p:cNvPr>
          <p:cNvSpPr txBox="1"/>
          <p:nvPr/>
        </p:nvSpPr>
        <p:spPr>
          <a:xfrm>
            <a:off x="7221127" y="6113658"/>
            <a:ext cx="458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r>
              <a:rPr lang="zh-CN" altLang="en-US" dirty="0"/>
              <a:t>：不同模式所对应的某传感器参数（连续）</a:t>
            </a:r>
          </a:p>
        </p:txBody>
      </p:sp>
    </p:spTree>
    <p:extLst>
      <p:ext uri="{BB962C8B-B14F-4D97-AF65-F5344CB8AC3E}">
        <p14:creationId xmlns:p14="http://schemas.microsoft.com/office/powerpoint/2010/main" val="15764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0F8E-2F8C-4E8A-9ECE-38C5FFA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数据理解 离散值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49CA52-8D0F-451D-94B4-37B189AD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6E9E2E-E05D-43D9-8CED-3BED7A07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15881"/>
              </p:ext>
            </p:extLst>
          </p:nvPr>
        </p:nvGraphicFramePr>
        <p:xfrm>
          <a:off x="326604" y="735290"/>
          <a:ext cx="4581232" cy="5052769"/>
        </p:xfrm>
        <a:graphic>
          <a:graphicData uri="http://schemas.openxmlformats.org/drawingml/2006/table">
            <a:tbl>
              <a:tblPr/>
              <a:tblGrid>
                <a:gridCol w="728832">
                  <a:extLst>
                    <a:ext uri="{9D8B030D-6E8A-4147-A177-3AD203B41FA5}">
                      <a16:colId xmlns:a16="http://schemas.microsoft.com/office/drawing/2014/main" val="1970132795"/>
                    </a:ext>
                  </a:extLst>
                </a:gridCol>
                <a:gridCol w="1561784">
                  <a:extLst>
                    <a:ext uri="{9D8B030D-6E8A-4147-A177-3AD203B41FA5}">
                      <a16:colId xmlns:a16="http://schemas.microsoft.com/office/drawing/2014/main" val="1160223898"/>
                    </a:ext>
                  </a:extLst>
                </a:gridCol>
                <a:gridCol w="728832">
                  <a:extLst>
                    <a:ext uri="{9D8B030D-6E8A-4147-A177-3AD203B41FA5}">
                      <a16:colId xmlns:a16="http://schemas.microsoft.com/office/drawing/2014/main" val="2160938764"/>
                    </a:ext>
                  </a:extLst>
                </a:gridCol>
                <a:gridCol w="1561784">
                  <a:extLst>
                    <a:ext uri="{9D8B030D-6E8A-4147-A177-3AD203B41FA5}">
                      <a16:colId xmlns:a16="http://schemas.microsoft.com/office/drawing/2014/main" val="2640861348"/>
                    </a:ext>
                  </a:extLst>
                </a:gridCol>
              </a:tblGrid>
              <a:tr h="715501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possible #value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sensor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possible #value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89487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208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82344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980768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76280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14905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393887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94760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15411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58678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83943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49366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79477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88068"/>
                  </a:ext>
                </a:extLst>
              </a:tr>
              <a:tr h="361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17837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36276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FCC475-E337-4C94-900B-84F417BD3FA3}"/>
              </a:ext>
            </a:extLst>
          </p:cNvPr>
          <p:cNvSpPr txBox="1"/>
          <p:nvPr/>
        </p:nvSpPr>
        <p:spPr>
          <a:xfrm>
            <a:off x="6628261" y="5741256"/>
            <a:ext cx="51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部分传感器的监测值为离散值，且和飞行模式直接相关，不适合放入网络中学习。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01AAA3-78FD-4504-A9BE-D71DA5B8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2387"/>
            <a:ext cx="6017842" cy="472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394A30-F5B1-4130-B45E-86ADFBD1B766}"/>
              </a:ext>
            </a:extLst>
          </p:cNvPr>
          <p:cNvSpPr txBox="1"/>
          <p:nvPr/>
        </p:nvSpPr>
        <p:spPr>
          <a:xfrm>
            <a:off x="7532610" y="5223310"/>
            <a:ext cx="458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：不同模式所对应的某传感器参数（离散）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F9147D-1710-4A18-AB34-D13BB1402F03}"/>
              </a:ext>
            </a:extLst>
          </p:cNvPr>
          <p:cNvSpPr txBox="1"/>
          <p:nvPr/>
        </p:nvSpPr>
        <p:spPr>
          <a:xfrm>
            <a:off x="1568570" y="5910458"/>
            <a:ext cx="25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表</a:t>
            </a:r>
            <a:r>
              <a:rPr lang="en-US" altLang="zh-CN" dirty="0"/>
              <a:t>2</a:t>
            </a:r>
            <a:r>
              <a:rPr lang="zh-CN" altLang="en-US" dirty="0"/>
              <a:t>：传感器的值域大小</a:t>
            </a:r>
          </a:p>
        </p:txBody>
      </p:sp>
    </p:spTree>
    <p:extLst>
      <p:ext uri="{BB962C8B-B14F-4D97-AF65-F5344CB8AC3E}">
        <p14:creationId xmlns:p14="http://schemas.microsoft.com/office/powerpoint/2010/main" val="26329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5EECE0C-379B-474F-89C5-5CA280D17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08955"/>
              </p:ext>
            </p:extLst>
          </p:nvPr>
        </p:nvGraphicFramePr>
        <p:xfrm>
          <a:off x="3993315" y="1378525"/>
          <a:ext cx="6159368" cy="41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5539563" imgH="3687969" progId="Visio.Drawing.15">
                  <p:embed/>
                </p:oleObj>
              </mc:Choice>
              <mc:Fallback>
                <p:oleObj name="Visio" r:id="rId3" imgW="5539563" imgH="3687969" progId="Visio.Drawing.15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5EECE0C-379B-474F-89C5-5CA280D17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3315" y="1378525"/>
                        <a:ext cx="6159368" cy="410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66F2A4-5411-4F4F-8F33-1B361BC472AD}"/>
              </a:ext>
            </a:extLst>
          </p:cNvPr>
          <p:cNvSpPr txBox="1"/>
          <p:nvPr/>
        </p:nvSpPr>
        <p:spPr>
          <a:xfrm>
            <a:off x="250996" y="1296424"/>
            <a:ext cx="39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网络建模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82858E2-7142-45BE-AB68-3A6FB5B51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4617"/>
              </p:ext>
            </p:extLst>
          </p:nvPr>
        </p:nvGraphicFramePr>
        <p:xfrm>
          <a:off x="3993315" y="1378525"/>
          <a:ext cx="6159368" cy="41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5" imgW="5539563" imgH="3687969" progId="Visio.Drawing.15">
                  <p:embed/>
                </p:oleObj>
              </mc:Choice>
              <mc:Fallback>
                <p:oleObj name="Visio" r:id="rId5" imgW="5539563" imgH="3687969" progId="Visio.Drawing.15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82858E2-7142-45BE-AB68-3A6FB5B51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3315" y="1378525"/>
                        <a:ext cx="6159368" cy="410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757DC4-B477-4F9A-8B80-B07EDE37D674}"/>
              </a:ext>
            </a:extLst>
          </p:cNvPr>
          <p:cNvSpPr txBox="1"/>
          <p:nvPr/>
        </p:nvSpPr>
        <p:spPr>
          <a:xfrm>
            <a:off x="6210771" y="5571067"/>
            <a:ext cx="24461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微软雅黑"/>
                <a:ea typeface="微软雅黑"/>
              </a:rPr>
              <a:t>图</a:t>
            </a:r>
            <a:r>
              <a:rPr lang="en-US" altLang="ja-JP" sz="1400" dirty="0">
                <a:latin typeface="微软雅黑"/>
                <a:ea typeface="微软雅黑"/>
              </a:rPr>
              <a:t>5</a:t>
            </a:r>
            <a:r>
              <a:rPr lang="en-US" sz="1400" dirty="0">
                <a:latin typeface="微软雅黑"/>
                <a:ea typeface="微软雅黑"/>
              </a:rPr>
              <a:t>：LSTM </a:t>
            </a:r>
            <a:r>
              <a:rPr lang="ja-JP" altLang="en-US" sz="1400" dirty="0">
                <a:latin typeface="微软雅黑"/>
                <a:ea typeface="微软雅黑"/>
              </a:rPr>
              <a:t>网络结构</a:t>
            </a:r>
            <a:endParaRPr lang="en-US" sz="14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41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A491-C3C3-4A7D-9056-A0211B1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建模关键点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302F10-CA89-444C-92CE-56BDCCB8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49DB8-EDDA-4DEC-A79A-0CAEC9094A10}"/>
              </a:ext>
            </a:extLst>
          </p:cNvPr>
          <p:cNvSpPr txBox="1"/>
          <p:nvPr/>
        </p:nvSpPr>
        <p:spPr>
          <a:xfrm>
            <a:off x="250996" y="1378525"/>
            <a:ext cx="115714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分段函数的设置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Masking: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提高模型连续性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Under-fitting: retrain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538842-79A8-4329-BDA0-49E47AC8E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0" t="18348" r="8707" b="2945"/>
          <a:stretch/>
        </p:blipFill>
        <p:spPr>
          <a:xfrm>
            <a:off x="5187822" y="1045028"/>
            <a:ext cx="5794310" cy="4767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73EDC-096E-4155-9FF9-B41B03882622}"/>
              </a:ext>
            </a:extLst>
          </p:cNvPr>
          <p:cNvSpPr txBox="1"/>
          <p:nvPr/>
        </p:nvSpPr>
        <p:spPr>
          <a:xfrm>
            <a:off x="7113881" y="5815659"/>
            <a:ext cx="26244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latin typeface="微软雅黑"/>
                <a:ea typeface="微软雅黑"/>
              </a:rPr>
              <a:t>图6：预测结果与实际结果图像</a:t>
            </a:r>
            <a:endParaRPr lang="en-US" sz="14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0533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佈景主題">
  <a:themeElements>
    <a:clrScheme name="Fii">
      <a:dk1>
        <a:sysClr val="windowText" lastClr="000000"/>
      </a:dk1>
      <a:lt1>
        <a:srgbClr val="FFFFFF"/>
      </a:lt1>
      <a:dk2>
        <a:srgbClr val="002F75"/>
      </a:dk2>
      <a:lt2>
        <a:srgbClr val="D10034"/>
      </a:lt2>
      <a:accent1>
        <a:srgbClr val="587ABC"/>
      </a:accent1>
      <a:accent2>
        <a:srgbClr val="FFCB05"/>
      </a:accent2>
      <a:accent3>
        <a:srgbClr val="CFC096"/>
      </a:accent3>
      <a:accent4>
        <a:srgbClr val="CC6600"/>
      </a:accent4>
      <a:accent5>
        <a:srgbClr val="5B9BD5"/>
      </a:accent5>
      <a:accent6>
        <a:srgbClr val="83B2A8"/>
      </a:accent6>
      <a:hlink>
        <a:srgbClr val="575294"/>
      </a:hlink>
      <a:folHlink>
        <a:srgbClr val="655A52"/>
      </a:folHlink>
    </a:clrScheme>
    <a:fontScheme name="报告">
      <a:majorFont>
        <a:latin typeface="Segoe UI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633</Words>
  <Application>Microsoft Office PowerPoint</Application>
  <PresentationFormat>宽屏</PresentationFormat>
  <Paragraphs>144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思源黑体 CN Light</vt:lpstr>
      <vt:lpstr>微软雅黑</vt:lpstr>
      <vt:lpstr>微软雅黑 Light</vt:lpstr>
      <vt:lpstr>Arial</vt:lpstr>
      <vt:lpstr>Calibri</vt:lpstr>
      <vt:lpstr>Segoe UI</vt:lpstr>
      <vt:lpstr>Times New Roman</vt:lpstr>
      <vt:lpstr>2_Office 佈景主題</vt:lpstr>
      <vt:lpstr>think-cell Slide</vt:lpstr>
      <vt:lpstr>Visio</vt:lpstr>
      <vt:lpstr>基于LSTM网络的剩余使用寿命预测 赛题：航空发动机剩余寿命预测 队名：Z2Y 成员：余哲昊，张行健，钟仕杰</vt:lpstr>
      <vt:lpstr>团队简介： Z2Y</vt:lpstr>
      <vt:lpstr>PowerPoint 演示文稿</vt:lpstr>
      <vt:lpstr>问题理解</vt:lpstr>
      <vt:lpstr>数据理解 相关系数</vt:lpstr>
      <vt:lpstr>数据理解 one-hot编码</vt:lpstr>
      <vt:lpstr>数据理解 离散值</vt:lpstr>
      <vt:lpstr>建模流程</vt:lpstr>
      <vt:lpstr>建模关键点</vt:lpstr>
      <vt:lpstr>建模关键点</vt:lpstr>
      <vt:lpstr>建模关键点</vt:lpstr>
      <vt:lpstr>建模关键点</vt:lpstr>
      <vt:lpstr>结果分析与反思</vt:lpstr>
      <vt:lpstr>参考文献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Ziqi</dc:creator>
  <cp:lastModifiedBy>zhang xingjian</cp:lastModifiedBy>
  <cp:revision>410</cp:revision>
  <dcterms:created xsi:type="dcterms:W3CDTF">2020-01-16T08:25:00Z</dcterms:created>
  <dcterms:modified xsi:type="dcterms:W3CDTF">2020-05-09T15:58:56Z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