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7375044" r:id="rId5"/>
    <p:sldId id="2147375045" r:id="rId6"/>
    <p:sldId id="2147375046" r:id="rId7"/>
  </p:sldIdLst>
  <p:sldSz cx="12192000" cy="6858000"/>
  <p:notesSz cx="9872663" cy="14301788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E05CA1-AC1B-4432-8285-AA4CC6BACAE0}">
          <p14:sldIdLst>
            <p14:sldId id="2147375044"/>
            <p14:sldId id="2147375045"/>
            <p14:sldId id="21473750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3EB"/>
    <a:srgbClr val="6E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847" autoAdjust="0"/>
  </p:normalViewPr>
  <p:slideViewPr>
    <p:cSldViewPr snapToGrid="0">
      <p:cViewPr varScale="1">
        <p:scale>
          <a:sx n="95" d="100"/>
          <a:sy n="95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717573"/>
          </a:xfrm>
          <a:prstGeom prst="rect">
            <a:avLst/>
          </a:prstGeom>
        </p:spPr>
        <p:txBody>
          <a:bodyPr vert="horz" lIns="138138" tIns="69069" rIns="138138" bIns="69069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717573"/>
          </a:xfrm>
          <a:prstGeom prst="rect">
            <a:avLst/>
          </a:prstGeom>
        </p:spPr>
        <p:txBody>
          <a:bodyPr vert="horz" lIns="138138" tIns="69069" rIns="138138" bIns="69069" rtlCol="0"/>
          <a:lstStyle>
            <a:lvl1pPr algn="r">
              <a:defRPr sz="1800"/>
            </a:lvl1pPr>
          </a:lstStyle>
          <a:p>
            <a:fld id="{5E73E1B9-EFCF-4963-9746-84ABCA851581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1787525"/>
            <a:ext cx="8580437" cy="4827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138" tIns="69069" rIns="138138" bIns="69069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6882735"/>
            <a:ext cx="7898130" cy="5631329"/>
          </a:xfrm>
          <a:prstGeom prst="rect">
            <a:avLst/>
          </a:prstGeom>
        </p:spPr>
        <p:txBody>
          <a:bodyPr vert="horz" lIns="138138" tIns="69069" rIns="138138" bIns="690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84217"/>
            <a:ext cx="4278154" cy="717572"/>
          </a:xfrm>
          <a:prstGeom prst="rect">
            <a:avLst/>
          </a:prstGeom>
        </p:spPr>
        <p:txBody>
          <a:bodyPr vert="horz" lIns="138138" tIns="69069" rIns="138138" bIns="69069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13584217"/>
            <a:ext cx="4278154" cy="717572"/>
          </a:xfrm>
          <a:prstGeom prst="rect">
            <a:avLst/>
          </a:prstGeom>
        </p:spPr>
        <p:txBody>
          <a:bodyPr vert="horz" lIns="138138" tIns="69069" rIns="138138" bIns="69069" rtlCol="0" anchor="b"/>
          <a:lstStyle>
            <a:lvl1pPr algn="r">
              <a:defRPr sz="1800"/>
            </a:lvl1pPr>
          </a:lstStyle>
          <a:p>
            <a:fld id="{5CABCC65-0C31-42B9-B61F-598D949DE9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2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4" Type="http://schemas.openxmlformats.org/officeDocument/2006/relationships/image" Target="../media/image4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4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3.bin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82605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4027871"/>
            <a:ext cx="11522075" cy="235387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3687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3E54E4E-BAE1-47E3-89DB-BFFD715EA6D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259795" y="1484313"/>
            <a:ext cx="367232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20157" y="1484313"/>
            <a:ext cx="3636881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1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4" y="1484313"/>
            <a:ext cx="5616574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B863353-881F-4A37-8059-24D2F2FC89A3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334964" y="4041068"/>
            <a:ext cx="561657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75388" y="4041068"/>
            <a:ext cx="5581649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11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BA0B9C-0263-43F8-A5BD-7C7A56D99F3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8189787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7F82B58-65A9-43C8-A565-8904B243FF92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662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5786" y="1484313"/>
            <a:ext cx="7681251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9685338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48803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AD12A20-91AA-45A3-B2E6-986C4E70512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2241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40463" y="1484784"/>
            <a:ext cx="5616575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9685339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FEE7433-4517-4D00-B892-C1DAE7B8DC28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40463" y="4004642"/>
            <a:ext cx="5616575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365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34963" y="3429003"/>
            <a:ext cx="11522075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6257B3-1C04-4035-8323-9E2CC156B6A1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75388" y="1484313"/>
            <a:ext cx="5581650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123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08001" y="5791200"/>
            <a:ext cx="113919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18A8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0277610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BCEDFA-15D0-4590-ABCC-047A2C3148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7966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BCEDFA-15D0-4590-ABCC-047A2C3148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63AD32-13A0-4B3A-B284-10BBC971146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D3F3D-EF35-428C-8765-CE7372C60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1" b="15379"/>
          <a:stretch/>
        </p:blipFill>
        <p:spPr>
          <a:xfrm>
            <a:off x="0" y="0"/>
            <a:ext cx="12179137" cy="6858000"/>
          </a:xfrm>
          <a:prstGeom prst="rect">
            <a:avLst/>
          </a:prstGeom>
        </p:spPr>
      </p:pic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82605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4027871"/>
            <a:ext cx="11522075" cy="235387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5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24E5ECC-E8A9-41C5-9B43-E50F76B1F0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4321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24E5ECC-E8A9-41C5-9B43-E50F76B1F0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B827B49-B9FB-40F4-8184-F7F87A4CFFC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152635 h 6858000"/>
              <a:gd name="connsiteX1" fmla="*/ 9368825 w 12192000"/>
              <a:gd name="connsiteY1" fmla="*/ 1484635 h 6858000"/>
              <a:gd name="connsiteX2" fmla="*/ 12036425 w 12192000"/>
              <a:gd name="connsiteY2" fmla="*/ 1484635 h 6858000"/>
              <a:gd name="connsiteX3" fmla="*/ 12036425 w 12192000"/>
              <a:gd name="connsiteY3" fmla="*/ 15263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7"/>
            <a:ext cx="11522075" cy="1364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828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C109420-D844-4619-85D5-03052FDFF9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32D73-4EF3-44D9-9A5B-58E864B0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75005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152635 h 6858000"/>
              <a:gd name="connsiteX1" fmla="*/ 9368825 w 12192000"/>
              <a:gd name="connsiteY1" fmla="*/ 1484635 h 6858000"/>
              <a:gd name="connsiteX2" fmla="*/ 12036425 w 12192000"/>
              <a:gd name="connsiteY2" fmla="*/ 1484635 h 6858000"/>
              <a:gd name="connsiteX3" fmla="*/ 12036425 w 12192000"/>
              <a:gd name="connsiteY3" fmla="*/ 15263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7"/>
            <a:ext cx="11522075" cy="1364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828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C109420-D844-4619-85D5-03052FDF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32D73-4EF3-44D9-9A5B-58E864B0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384450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0BC9B9-B83F-4BB8-81E8-37FB91136D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9447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0BC9B9-B83F-4BB8-81E8-37FB91136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E361050-6E39-4AE9-9846-42B4B9FF847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9368825 w 12192000"/>
              <a:gd name="connsiteY0" fmla="*/ 152635 h 3429000"/>
              <a:gd name="connsiteX1" fmla="*/ 9368825 w 12192000"/>
              <a:gd name="connsiteY1" fmla="*/ 1484635 h 3429000"/>
              <a:gd name="connsiteX2" fmla="*/ 12036425 w 12192000"/>
              <a:gd name="connsiteY2" fmla="*/ 1484635 h 3429000"/>
              <a:gd name="connsiteX3" fmla="*/ 12036425 w 12192000"/>
              <a:gd name="connsiteY3" fmla="*/ 152635 h 3429000"/>
              <a:gd name="connsiteX4" fmla="*/ 0 w 12192000"/>
              <a:gd name="connsiteY4" fmla="*/ 0 h 3429000"/>
              <a:gd name="connsiteX5" fmla="*/ 12192000 w 12192000"/>
              <a:gd name="connsiteY5" fmla="*/ 0 h 3429000"/>
              <a:gd name="connsiteX6" fmla="*/ 1219200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1152207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CDE934B-AD46-4B76-9A63-ECC6C44205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 userDrawn="1"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Making our world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4089290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AE24DB-061F-4BDA-AF7C-C62C92C832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7692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AE24DB-061F-4BDA-AF7C-C62C92C83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893388-D071-4C0E-AFF9-D784C03D1421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5373600 h 6858000"/>
              <a:gd name="connsiteX1" fmla="*/ 9368825 w 12192000"/>
              <a:gd name="connsiteY1" fmla="*/ 6705600 h 6858000"/>
              <a:gd name="connsiteX2" fmla="*/ 12036425 w 12192000"/>
              <a:gd name="connsiteY2" fmla="*/ 6705600 h 6858000"/>
              <a:gd name="connsiteX3" fmla="*/ 12036425 w 12192000"/>
              <a:gd name="connsiteY3" fmla="*/ 5373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5373600"/>
                </a:moveTo>
                <a:lnTo>
                  <a:pt x="9368825" y="6705600"/>
                </a:lnTo>
                <a:lnTo>
                  <a:pt x="12036425" y="6705600"/>
                </a:lnTo>
                <a:lnTo>
                  <a:pt x="12036425" y="5373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36513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6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B0E88925-3D63-495C-A981-1CBC80D3D8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F294D011-8DC7-4609-91A9-1589928C6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4212320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F6FDBA9-168F-4CD6-93AB-B9D955207C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278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F6FDBA9-168F-4CD6-93AB-B9D955207C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7733534-CCAE-473F-9990-734A6C3880F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871336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 userDrawn="1"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Making our world more productive</a:t>
            </a:r>
          </a:p>
        </p:txBody>
      </p:sp>
      <p:pic>
        <p:nvPicPr>
          <p:cNvPr id="9" name="Grafik 7">
            <a:extLst>
              <a:ext uri="{FF2B5EF4-FFF2-40B4-BE49-F238E27FC236}">
                <a16:creationId xmlns:a16="http://schemas.microsoft.com/office/drawing/2014/main" id="{FC327043-7AC8-4918-8870-62B26405CED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95D77B83-001F-43DA-BD9B-14E43F18D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7828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1190D2-FD56-4F43-9277-FA93C86CEC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7427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1190D2-FD56-4F43-9277-FA93C86CEC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BC6E442-AA99-4BA5-9777-E275357B729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9984425 w 12191999"/>
              <a:gd name="connsiteY0" fmla="*/ 152635 h 6858000"/>
              <a:gd name="connsiteX1" fmla="*/ 9984425 w 12191999"/>
              <a:gd name="connsiteY1" fmla="*/ 1175035 h 6858000"/>
              <a:gd name="connsiteX2" fmla="*/ 12036425 w 12191999"/>
              <a:gd name="connsiteY2" fmla="*/ 1175035 h 6858000"/>
              <a:gd name="connsiteX3" fmla="*/ 12036425 w 12191999"/>
              <a:gd name="connsiteY3" fmla="*/ 152635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984425" y="152635"/>
                </a:moveTo>
                <a:lnTo>
                  <a:pt x="9984425" y="1175035"/>
                </a:lnTo>
                <a:lnTo>
                  <a:pt x="12036425" y="11750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71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5A3912-8AA6-482C-BFB4-C11AC91E54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7068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5A3912-8AA6-482C-BFB4-C11AC91E5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2B569FE-8EFC-4BFA-80CB-05130ECD0BC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AE2A9F-EA8A-492A-BB83-F82A8285CEF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55575" y="1341439"/>
            <a:ext cx="1188085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6167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507EECF-E589-428A-8797-A9D0AE7219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3506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507EECF-E589-428A-8797-A9D0AE7219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2AA0D01-B002-4CF8-AC65-48E676D088BF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62A50A3-73E5-41C9-95A6-175D41F69F5C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258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6EF303F-BCEC-439B-9377-C5AAE02215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345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6EF303F-BCEC-439B-9377-C5AAE02215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B57DCB-904C-43C2-AEB4-9F7E8EE8A4D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3687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3E54E4E-BAE1-47E3-89DB-BFFD715EA6D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259795" y="1484313"/>
            <a:ext cx="367232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20157" y="1484313"/>
            <a:ext cx="3636881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974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6949DC-2592-45CD-9D10-C009F7255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0323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06949DC-2592-45CD-9D10-C009F7255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B08E247-1706-424E-8365-86FB6A7BF94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4" y="1484313"/>
            <a:ext cx="5616574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B863353-881F-4A37-8059-24D2F2FC89A3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334964" y="4041068"/>
            <a:ext cx="561657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75388" y="4041068"/>
            <a:ext cx="5581649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8202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726F20-CDCC-45C2-AE19-A7D10F4A3B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423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726F20-CDCC-45C2-AE19-A7D10F4A3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B95883-5916-42CA-9A7A-6C5115CBF4C3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8686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DDF6F0C-D1CB-4107-A16A-9BDD41606A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6842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DDF6F0C-D1CB-4107-A16A-9BDD41606A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7F82B58-65A9-43C8-A565-8904B243FF92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0390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9368825 w 12192000"/>
              <a:gd name="connsiteY0" fmla="*/ 152635 h 3429000"/>
              <a:gd name="connsiteX1" fmla="*/ 9368825 w 12192000"/>
              <a:gd name="connsiteY1" fmla="*/ 1484635 h 3429000"/>
              <a:gd name="connsiteX2" fmla="*/ 12036425 w 12192000"/>
              <a:gd name="connsiteY2" fmla="*/ 1484635 h 3429000"/>
              <a:gd name="connsiteX3" fmla="*/ 12036425 w 12192000"/>
              <a:gd name="connsiteY3" fmla="*/ 152635 h 3429000"/>
              <a:gd name="connsiteX4" fmla="*/ 0 w 12192000"/>
              <a:gd name="connsiteY4" fmla="*/ 0 h 3429000"/>
              <a:gd name="connsiteX5" fmla="*/ 12192000 w 12192000"/>
              <a:gd name="connsiteY5" fmla="*/ 0 h 3429000"/>
              <a:gd name="connsiteX6" fmla="*/ 1219200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1152207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CDE934B-AD46-4B76-9A63-ECC6C442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44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731AD17-C2AF-42FA-B227-5CB0515281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8622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731AD17-C2AF-42FA-B227-5CB0515281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40188A-3569-4789-AEAD-E4DA52CE1611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5786" y="1484313"/>
            <a:ext cx="7681251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48803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AD12A20-91AA-45A3-B2E6-986C4E70512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998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3CE3F38-6F72-4121-9831-536A581270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2373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3CE3F38-6F72-4121-9831-536A58127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27C28B-C1F4-43B4-A1AD-907931161D5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40463" y="1484784"/>
            <a:ext cx="5616575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9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FEE7433-4517-4D00-B892-C1DAE7B8DC28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40463" y="4004642"/>
            <a:ext cx="5616575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0143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D19B9C4-1782-42D5-A6F8-016D7FF792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3812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D19B9C4-1782-42D5-A6F8-016D7FF79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FF3C92B-9557-4A6D-A62C-78104C7813F2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34963" y="3429003"/>
            <a:ext cx="11522075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6257B3-1C04-4035-8323-9E2CC156B6A1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75388" y="1484313"/>
            <a:ext cx="5581650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883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3818506-66C1-4F51-AFD0-D7BAA1CCBC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9055530"/>
              </p:ext>
            </p:extLst>
          </p:nvPr>
        </p:nvGraphicFramePr>
        <p:xfrm>
          <a:off x="2163" y="1620"/>
          <a:ext cx="216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3818506-66C1-4F51-AFD0-D7BAA1CCB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" y="1620"/>
                        <a:ext cx="216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34DA0EB-DA29-4C7C-9EB8-F36D3B4E001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5979" cy="1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000" b="1" i="0" baseline="0">
              <a:solidFill>
                <a:schemeClr val="tx1"/>
              </a:solidFill>
              <a:latin typeface="LindeDaxPowerPoint" panose="020B0500000000020000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5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BCEDFA-15D0-4590-ABCC-047A2C3148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2460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BCEDFA-15D0-4590-ABCC-047A2C3148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63AD32-13A0-4B3A-B284-10BBC971146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D3F3D-EF35-428C-8765-CE7372C602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1" b="15379"/>
          <a:stretch/>
        </p:blipFill>
        <p:spPr>
          <a:xfrm>
            <a:off x="0" y="0"/>
            <a:ext cx="12179137" cy="6858000"/>
          </a:xfrm>
          <a:prstGeom prst="rect">
            <a:avLst/>
          </a:prstGeom>
        </p:spPr>
      </p:pic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82605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4027871"/>
            <a:ext cx="11522075" cy="235387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5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13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(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C0B307F-A4E5-488B-930A-366910BADE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1520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C0B307F-A4E5-488B-930A-366910BADE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7D495B-896A-48F7-9055-826923A1985E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152635 h 6858000"/>
              <a:gd name="connsiteX1" fmla="*/ 9368825 w 12192000"/>
              <a:gd name="connsiteY1" fmla="*/ 1484635 h 6858000"/>
              <a:gd name="connsiteX2" fmla="*/ 12036425 w 12192000"/>
              <a:gd name="connsiteY2" fmla="*/ 1484635 h 6858000"/>
              <a:gd name="connsiteX3" fmla="*/ 12036425 w 12192000"/>
              <a:gd name="connsiteY3" fmla="*/ 15263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7"/>
            <a:ext cx="11522075" cy="1364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828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C109420-D844-4619-85D5-03052FDFF96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32D73-4EF3-44D9-9A5B-58E864B0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231721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36B1D7C-299E-4FA2-AB22-33B8D691D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53695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36B1D7C-299E-4FA2-AB22-33B8D691D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9E1AC44-4AA6-4461-8B46-38FA21CC4D1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9368825 w 12192000"/>
              <a:gd name="connsiteY0" fmla="*/ 152635 h 3429000"/>
              <a:gd name="connsiteX1" fmla="*/ 9368825 w 12192000"/>
              <a:gd name="connsiteY1" fmla="*/ 1484635 h 3429000"/>
              <a:gd name="connsiteX2" fmla="*/ 12036425 w 12192000"/>
              <a:gd name="connsiteY2" fmla="*/ 1484635 h 3429000"/>
              <a:gd name="connsiteX3" fmla="*/ 12036425 w 12192000"/>
              <a:gd name="connsiteY3" fmla="*/ 152635 h 3429000"/>
              <a:gd name="connsiteX4" fmla="*/ 0 w 12192000"/>
              <a:gd name="connsiteY4" fmla="*/ 0 h 3429000"/>
              <a:gd name="connsiteX5" fmla="*/ 12192000 w 12192000"/>
              <a:gd name="connsiteY5" fmla="*/ 0 h 3429000"/>
              <a:gd name="connsiteX6" fmla="*/ 1219200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1152207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CDE934B-AD46-4B76-9A63-ECC6C44205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 userDrawn="1"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Making our world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2532261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7AEB100-7DA4-4FDA-9B89-1BF51EB62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721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7AEB100-7DA4-4FDA-9B89-1BF51EB62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EA21603-D4C9-4685-BA6B-CB3F95D04BC3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5373600 h 6858000"/>
              <a:gd name="connsiteX1" fmla="*/ 9368825 w 12192000"/>
              <a:gd name="connsiteY1" fmla="*/ 6705600 h 6858000"/>
              <a:gd name="connsiteX2" fmla="*/ 12036425 w 12192000"/>
              <a:gd name="connsiteY2" fmla="*/ 6705600 h 6858000"/>
              <a:gd name="connsiteX3" fmla="*/ 12036425 w 12192000"/>
              <a:gd name="connsiteY3" fmla="*/ 5373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5373600"/>
                </a:moveTo>
                <a:lnTo>
                  <a:pt x="9368825" y="6705600"/>
                </a:lnTo>
                <a:lnTo>
                  <a:pt x="12036425" y="6705600"/>
                </a:lnTo>
                <a:lnTo>
                  <a:pt x="12036425" y="5373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36513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6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B0E88925-3D63-495C-A981-1CBC80D3D8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F294D011-8DC7-4609-91A9-1589928C6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471706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9DEEC6D-CB29-4A04-A310-C5B83CCDA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7169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9DEEC6D-CB29-4A04-A310-C5B83CCDA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869F05-247C-44EF-97F2-57F7E4CF010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871336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 userDrawn="1"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Making our world more productive</a:t>
            </a:r>
          </a:p>
        </p:txBody>
      </p:sp>
      <p:pic>
        <p:nvPicPr>
          <p:cNvPr id="9" name="Grafik 7">
            <a:extLst>
              <a:ext uri="{FF2B5EF4-FFF2-40B4-BE49-F238E27FC236}">
                <a16:creationId xmlns:a16="http://schemas.microsoft.com/office/drawing/2014/main" id="{FC327043-7AC8-4918-8870-62B26405CED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95D77B83-001F-43DA-BD9B-14E43F18D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9890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D52B3D9-1C29-407E-9C21-DEC7C28201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1127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D52B3D9-1C29-407E-9C21-DEC7C28201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EA743E1-D8CB-4A35-A8CC-161A479CC03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9984425 w 12191999"/>
              <a:gd name="connsiteY0" fmla="*/ 152635 h 6858000"/>
              <a:gd name="connsiteX1" fmla="*/ 9984425 w 12191999"/>
              <a:gd name="connsiteY1" fmla="*/ 1175035 h 6858000"/>
              <a:gd name="connsiteX2" fmla="*/ 12036425 w 12191999"/>
              <a:gd name="connsiteY2" fmla="*/ 1175035 h 6858000"/>
              <a:gd name="connsiteX3" fmla="*/ 12036425 w 12191999"/>
              <a:gd name="connsiteY3" fmla="*/ 152635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984425" y="152635"/>
                </a:moveTo>
                <a:lnTo>
                  <a:pt x="9984425" y="1175035"/>
                </a:lnTo>
                <a:lnTo>
                  <a:pt x="12036425" y="11750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5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5373600 h 6858000"/>
              <a:gd name="connsiteX1" fmla="*/ 9368825 w 12192000"/>
              <a:gd name="connsiteY1" fmla="*/ 6705600 h 6858000"/>
              <a:gd name="connsiteX2" fmla="*/ 12036425 w 12192000"/>
              <a:gd name="connsiteY2" fmla="*/ 6705600 h 6858000"/>
              <a:gd name="connsiteX3" fmla="*/ 12036425 w 12192000"/>
              <a:gd name="connsiteY3" fmla="*/ 5373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5373600"/>
                </a:moveTo>
                <a:lnTo>
                  <a:pt x="9368825" y="6705600"/>
                </a:lnTo>
                <a:lnTo>
                  <a:pt x="12036425" y="6705600"/>
                </a:lnTo>
                <a:lnTo>
                  <a:pt x="12036425" y="5373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36513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6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B0E88925-3D63-495C-A981-1CBC80D3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F294D011-8DC7-4609-91A9-1589928C6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726118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C752A1-62FE-47AB-8A4B-ACB4632328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8824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C752A1-62FE-47AB-8A4B-ACB463232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332037-F64E-4861-9AD2-6BB76E49832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AE2A9F-EA8A-492A-BB83-F82A8285CEF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55575" y="1341439"/>
            <a:ext cx="1188085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23856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4867D4A-9BC8-42CB-BEB4-2AA4CA9B7F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2176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4867D4A-9BC8-42CB-BEB4-2AA4CA9B7F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F3628A-A04B-4AF5-8C5F-29D538E579B4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62A50A3-73E5-41C9-95A6-175D41F69F5C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4828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5017244-8480-4FC0-B47A-F69E27AE40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929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5017244-8480-4FC0-B47A-F69E27AE40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AD7B753-07C4-44B9-ACD0-564529266EE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3687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3E54E4E-BAE1-47E3-89DB-BFFD715EA6D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259795" y="1484313"/>
            <a:ext cx="367232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20157" y="1476000"/>
            <a:ext cx="3636881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742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D596E59-EAA9-4347-99DD-70B791FC00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54811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D596E59-EAA9-4347-99DD-70B791FC0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B233614-DC20-419B-88FF-7BD7BC75D15D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4" y="1484313"/>
            <a:ext cx="5616574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B863353-881F-4A37-8059-24D2F2FC89A3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334964" y="4041068"/>
            <a:ext cx="561657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75388" y="4041068"/>
            <a:ext cx="5581649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4135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726F20-CDCC-45C2-AE19-A7D10F4A3B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8886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726F20-CDCC-45C2-AE19-A7D10F4A3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CB95883-5916-42CA-9A7A-6C5115CBF4C3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15147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A2420E1-4705-4852-BF23-7775BFDAEA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325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A2420E1-4705-4852-BF23-7775BFDAE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7F82B58-65A9-43C8-A565-8904B243FF92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65224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B3FC85-4037-418D-B8E9-02626F9E0C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74422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9B3FC85-4037-418D-B8E9-02626F9E0C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C666B0D-763D-4AFA-8794-C4FFBE1FAB17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5786" y="1484313"/>
            <a:ext cx="7681251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8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3648803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AD12A20-91AA-45A3-B2E6-986C4E70512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816447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F583D3F-E80B-409D-8815-111C25555C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0012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F583D3F-E80B-409D-8815-111C25555C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4409D4-929E-411A-BCF7-F8A1F21AB38C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40463" y="1484784"/>
            <a:ext cx="5616575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75" y="152401"/>
            <a:ext cx="9685339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FEE7433-4517-4D00-B892-C1DAE7B8DC28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40463" y="4004642"/>
            <a:ext cx="5616575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69938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308B469-6109-4D8F-A38E-5329DBD255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9112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308B469-6109-4D8F-A38E-5329DBD25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94050B-A8C0-4398-912E-733C1EE11E96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34963" y="3429003"/>
            <a:ext cx="11522075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6257B3-1C04-4035-8323-9E2CC156B6A1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75388" y="1484313"/>
            <a:ext cx="5581650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2337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771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3667884"/>
            <a:ext cx="11522075" cy="12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5228778"/>
            <a:ext cx="8713365" cy="864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5DEC37-8BD3-49EC-AB2D-EB5DCD13D009}"/>
              </a:ext>
            </a:extLst>
          </p:cNvPr>
          <p:cNvSpPr/>
          <p:nvPr/>
        </p:nvSpPr>
        <p:spPr>
          <a:xfrm>
            <a:off x="334963" y="6345324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9" name="Grafik 7">
            <a:extLst>
              <a:ext uri="{FF2B5EF4-FFF2-40B4-BE49-F238E27FC236}">
                <a16:creationId xmlns:a16="http://schemas.microsoft.com/office/drawing/2014/main" id="{FC327043-7AC8-4918-8870-62B26405C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5373924"/>
            <a:ext cx="2667930" cy="1331676"/>
          </a:xfrm>
          <a:prstGeom prst="rect">
            <a:avLst/>
          </a:prstGeom>
        </p:spPr>
      </p:pic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95D77B83-001F-43DA-BD9B-14E43F18D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07673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6"/>
            <a:ext cx="11522075" cy="182605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4027871"/>
            <a:ext cx="11522075" cy="235387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5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B758EAF-8B76-4ADD-B15D-B09E98045880}"/>
              </a:ext>
            </a:extLst>
          </p:cNvPr>
          <p:cNvSpPr/>
          <p:nvPr userDrawn="1"/>
        </p:nvSpPr>
        <p:spPr>
          <a:xfrm>
            <a:off x="334963" y="237589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6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err="1"/>
              <a:t>Titelmasterformat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1324" y="974725"/>
            <a:ext cx="10947401" cy="270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de-DE" sz="16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Textmasterformat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21324" y="1795461"/>
            <a:ext cx="304800" cy="438582"/>
          </a:xfrm>
          <a:prstGeom prst="rect">
            <a:avLst/>
          </a:prstGeom>
        </p:spPr>
        <p:txBody>
          <a:bodyPr anchor="b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62894" y="1991598"/>
            <a:ext cx="10505831" cy="22006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Textmasterformat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742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(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68825 w 12192000"/>
              <a:gd name="connsiteY0" fmla="*/ 152635 h 6858000"/>
              <a:gd name="connsiteX1" fmla="*/ 9368825 w 12192000"/>
              <a:gd name="connsiteY1" fmla="*/ 1484635 h 6858000"/>
              <a:gd name="connsiteX2" fmla="*/ 12036425 w 12192000"/>
              <a:gd name="connsiteY2" fmla="*/ 1484635 h 6858000"/>
              <a:gd name="connsiteX3" fmla="*/ 12036425 w 12192000"/>
              <a:gd name="connsiteY3" fmla="*/ 15263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68825" y="152635"/>
                </a:moveTo>
                <a:lnTo>
                  <a:pt x="9368825" y="1484635"/>
                </a:lnTo>
                <a:lnTo>
                  <a:pt x="12036425" y="14846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4963" y="1657997"/>
            <a:ext cx="11522075" cy="1364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4963" y="3569344"/>
            <a:ext cx="11522075" cy="1407828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C109420-D844-4619-85D5-03052FDFF9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495" y="152635"/>
            <a:ext cx="2667930" cy="1331676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32D73-4EF3-44D9-9A5B-58E864B0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65405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9984425 w 12191999"/>
              <a:gd name="connsiteY0" fmla="*/ 152635 h 6858000"/>
              <a:gd name="connsiteX1" fmla="*/ 9984425 w 12191999"/>
              <a:gd name="connsiteY1" fmla="*/ 1175035 h 6858000"/>
              <a:gd name="connsiteX2" fmla="*/ 12036425 w 12191999"/>
              <a:gd name="connsiteY2" fmla="*/ 1175035 h 6858000"/>
              <a:gd name="connsiteX3" fmla="*/ 12036425 w 12191999"/>
              <a:gd name="connsiteY3" fmla="*/ 152635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984425" y="152635"/>
                </a:moveTo>
                <a:lnTo>
                  <a:pt x="9984425" y="1175035"/>
                </a:lnTo>
                <a:lnTo>
                  <a:pt x="12036425" y="1175035"/>
                </a:lnTo>
                <a:lnTo>
                  <a:pt x="12036425" y="15263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9685338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1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9685338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AE2A9F-EA8A-492A-BB83-F82A8285CEF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55575" y="1341439"/>
            <a:ext cx="1188085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39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11522075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6EC00DA-71ED-4EDA-A9BB-809E1232899F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3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963" y="1484313"/>
            <a:ext cx="5616575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62A50A3-73E5-41C9-95A6-175D41F69F5C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75388" y="1484313"/>
            <a:ext cx="558164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9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8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134C554C-50BB-44C6-AEB2-EB867DD76670}"/>
              </a:ext>
            </a:extLst>
          </p:cNvPr>
          <p:cNvGraphicFramePr>
            <a:graphicFrameLocks noChangeAspect="1"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345968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6" imgW="338" imgH="338" progId="TCLayout.ActiveDocument.1">
                  <p:embed/>
                </p:oleObj>
              </mc:Choice>
              <mc:Fallback>
                <p:oleObj name="think-cell Slide" r:id="rId56" imgW="338" imgH="33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134C554C-50BB-44C6-AEB2-EB867DD76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2DE75FF3-9306-46F2-8CA3-AF47BCBCC4B9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55576" y="152400"/>
            <a:ext cx="9685338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484313"/>
            <a:ext cx="1152207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5575" y="152401"/>
            <a:ext cx="9685339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6000" y="6453336"/>
            <a:ext cx="10308592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34963" y="6453336"/>
            <a:ext cx="720477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DEBA0B9C-0263-43F8-A5BD-7C7A56D99F30}" type="datetime1">
              <a:rPr lang="en-US" noProof="0" smtClean="0"/>
              <a:t>15/5/2024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11424592" y="6453336"/>
            <a:ext cx="43244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2" name="Grafik 7">
            <a:extLst>
              <a:ext uri="{FF2B5EF4-FFF2-40B4-BE49-F238E27FC236}">
                <a16:creationId xmlns:a16="http://schemas.microsoft.com/office/drawing/2014/main" id="{13134EF2-72A1-466B-AE80-25EB4E8F19E4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10" y="152400"/>
            <a:ext cx="2048315" cy="10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98">
          <p15:clr>
            <a:srgbClr val="F26B43"/>
          </p15:clr>
        </p15:guide>
        <p15:guide id="3" pos="7582">
          <p15:clr>
            <a:srgbClr val="F26B43"/>
          </p15:clr>
        </p15:guide>
        <p15:guide id="4" orient="horz" pos="4224">
          <p15:clr>
            <a:srgbClr val="F26B43"/>
          </p15:clr>
        </p15:guide>
        <p15:guide id="5" pos="6289">
          <p15:clr>
            <a:srgbClr val="F26B43"/>
          </p15:clr>
        </p15:guide>
        <p15:guide id="6" pos="6199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pos="211">
          <p15:clr>
            <a:srgbClr val="F26B43"/>
          </p15:clr>
        </p15:guide>
        <p15:guide id="10" pos="7469">
          <p15:clr>
            <a:srgbClr val="F26B43"/>
          </p15:clr>
        </p15:guide>
        <p15:guide id="11" orient="horz" pos="4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6EB550B-0DD4-29B3-8BA4-B0AFB11097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9908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6EB550B-0DD4-29B3-8BA4-B0AFB1109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9E8306-B951-58C4-B29B-E8D54E35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Next Best Action</a:t>
            </a:r>
            <a:br>
              <a:rPr lang="en-US" dirty="0"/>
            </a:br>
            <a:r>
              <a:rPr lang="en-US" sz="1800" b="0" dirty="0"/>
              <a:t>Notes</a:t>
            </a:r>
            <a:endParaRPr lang="en-US" b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672F2-E789-123A-1EAF-D8CD687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BA0B9C-0263-43F8-A5BD-7C7A56D99F3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A93D8-39C1-C665-938C-F7BCF5BF39F7}"/>
              </a:ext>
            </a:extLst>
          </p:cNvPr>
          <p:cNvSpPr txBox="1"/>
          <p:nvPr/>
        </p:nvSpPr>
        <p:spPr>
          <a:xfrm>
            <a:off x="334963" y="3363991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 Action (Bryce)</a:t>
            </a: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database and data profiling</a:t>
            </a:r>
          </a:p>
          <a:p>
            <a:pPr marL="685800" lvl="1" indent="-228600">
              <a:buFont typeface="Wingdings" panose="05000000000000000000" pitchFamily="2" charset="2"/>
              <a:buChar char="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 the model to present to most important action for the customer example price, DIFOT etc 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purchase offers and value add using customer profiling association product model – alternative product offer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9496C-05CB-9657-8634-7906C51F1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60" y="1772219"/>
            <a:ext cx="3767335" cy="2272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17E6E-E4E1-BA64-AC1D-C18030F9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665" y="4286872"/>
            <a:ext cx="2331923" cy="2046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AAE1A7-C136-D5BD-A221-4F498B2850A6}"/>
              </a:ext>
            </a:extLst>
          </p:cNvPr>
          <p:cNvSpPr txBox="1"/>
          <p:nvPr/>
        </p:nvSpPr>
        <p:spPr>
          <a:xfrm>
            <a:off x="334963" y="1425943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RSP Action (Jamie)</a:t>
            </a: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total RSP Ship to. 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286,363 Total Cylinder Ship </a:t>
            </a:r>
            <a:r>
              <a:rPr lang="en-AU" sz="1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To’s</a:t>
            </a:r>
            <a:endParaRPr lang="en-A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54,595 Managed Accounts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231,380 Unmanaged Accounts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30,207 wi</a:t>
            </a:r>
            <a:r>
              <a:rPr lang="en-AU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ABN’s loaded with a further 67,495 unclassified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106,065 – Consumers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customer persona to reflect a call to action for the salesperson – Utilising pricing at the relevant data points </a:t>
            </a:r>
          </a:p>
          <a:p>
            <a:pPr marL="685800" lvl="1" indent="-228600">
              <a:buFont typeface="Wingdings" panose="05000000000000000000" pitchFamily="2" charset="2"/>
              <a:buChar char=""/>
            </a:pPr>
            <a:r>
              <a:rPr lang="en-AU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 with what we are trying to measure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61F5EE-0A2C-5C31-0C61-91BBB9035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294" y="4624932"/>
            <a:ext cx="2701412" cy="1954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2189FF-2071-3CF6-17A4-560DFCB07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3809" y="4438041"/>
            <a:ext cx="1803334" cy="23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BF0B-B60E-1E4A-C6BA-6F23DF8C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628C5-A7B4-D13D-0F9B-BF40FF6F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BA0B9C-0263-43F8-A5BD-7C7A56D99F3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4E1EF-F4A7-F2E8-5921-9952D57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08823" y="3037971"/>
            <a:ext cx="10308592" cy="252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32C4A-C79C-F282-4566-4D80B25E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9" y="1467253"/>
            <a:ext cx="6900771" cy="41635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EA73B87-1DB2-43D2-BBA2-F417307912C5}"/>
              </a:ext>
            </a:extLst>
          </p:cNvPr>
          <p:cNvSpPr/>
          <p:nvPr/>
        </p:nvSpPr>
        <p:spPr bwMode="auto">
          <a:xfrm>
            <a:off x="8209082" y="2575015"/>
            <a:ext cx="3071446" cy="2946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deDaxPowerPoint" pitchFamily="34" charset="0"/>
              </a:rPr>
              <a:t>Missed purchased</a:t>
            </a: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lang="en-US" sz="1600" dirty="0">
                <a:latin typeface="LindeDaxPowerPoint" pitchFamily="34" charset="0"/>
              </a:rPr>
              <a:t>CCH decline</a:t>
            </a:r>
          </a:p>
          <a:p>
            <a:pPr marL="639763" lvl="1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</a:pPr>
            <a:r>
              <a:rPr lang="en-US" sz="1600" dirty="0">
                <a:latin typeface="LindeDaxPowerPoint" pitchFamily="34" charset="0"/>
              </a:rPr>
              <a:t>Contact customer</a:t>
            </a: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deDaxPowerPoint" pitchFamily="34" charset="0"/>
              </a:rPr>
              <a:t>Pricing?</a:t>
            </a:r>
          </a:p>
          <a:p>
            <a:pPr marL="639763" lvl="1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</a:pPr>
            <a:r>
              <a:rPr lang="en-US" sz="1600" dirty="0">
                <a:latin typeface="LindeDaxPowerPoint" pitchFamily="34" charset="0"/>
              </a:rPr>
              <a:t>Price increase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lang="en-US" sz="1600" dirty="0">
                <a:latin typeface="LindeDaxPowerPoint" pitchFamily="34" charset="0"/>
              </a:rPr>
              <a:t>Profiling/Segmentation</a:t>
            </a:r>
          </a:p>
          <a:p>
            <a:pPr marL="639763" lvl="1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</a:pPr>
            <a:r>
              <a:rPr lang="en-US" sz="1600" dirty="0">
                <a:latin typeface="LindeDaxPowerPoint" pitchFamily="34" charset="0"/>
              </a:rPr>
              <a:t>Marketing</a:t>
            </a: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deDaxPowerPoint" pitchFamily="34" charset="0"/>
              </a:rPr>
              <a:t>Bundling</a:t>
            </a: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indeDaxPowerPoint" pitchFamily="34" charset="0"/>
              </a:rPr>
              <a:t>DIFOT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945D4E-561F-6556-40BE-2374D41EE1FD}"/>
              </a:ext>
            </a:extLst>
          </p:cNvPr>
          <p:cNvSpPr/>
          <p:nvPr/>
        </p:nvSpPr>
        <p:spPr bwMode="auto">
          <a:xfrm>
            <a:off x="7047932" y="3421487"/>
            <a:ext cx="3551935" cy="1694372"/>
          </a:xfrm>
          <a:prstGeom prst="ellipse">
            <a:avLst/>
          </a:prstGeom>
          <a:noFill/>
          <a:ln w="6350" cap="flat" cmpd="sng" algn="ctr">
            <a:solidFill>
              <a:srgbClr val="E100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C466-3932-327F-C119-552C029B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Customer Churn Prediction (Data </a:t>
            </a:r>
            <a:r>
              <a:rPr lang="en-US" sz="2000" dirty="0" err="1"/>
              <a:t>reqirement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11E3B-02BE-D412-DDE9-D6B9C29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BA0B9C-0263-43F8-A5BD-7C7A56D99F30}" type="datetime1">
              <a:rPr lang="en-GB" noProof="0" smtClean="0"/>
              <a:t>15/05/2024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A123C-D5F4-42D3-D30B-8B38B62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12AE2F-A162-2D37-2A73-47F654D3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24583"/>
              </p:ext>
            </p:extLst>
          </p:nvPr>
        </p:nvGraphicFramePr>
        <p:xfrm>
          <a:off x="271585" y="1471738"/>
          <a:ext cx="898470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903">
                  <a:extLst>
                    <a:ext uri="{9D8B030D-6E8A-4147-A177-3AD203B41FA5}">
                      <a16:colId xmlns:a16="http://schemas.microsoft.com/office/drawing/2014/main" val="580535023"/>
                    </a:ext>
                  </a:extLst>
                </a:gridCol>
                <a:gridCol w="2989933">
                  <a:extLst>
                    <a:ext uri="{9D8B030D-6E8A-4147-A177-3AD203B41FA5}">
                      <a16:colId xmlns:a16="http://schemas.microsoft.com/office/drawing/2014/main" val="553543775"/>
                    </a:ext>
                  </a:extLst>
                </a:gridCol>
                <a:gridCol w="2999873">
                  <a:extLst>
                    <a:ext uri="{9D8B030D-6E8A-4147-A177-3AD203B41FA5}">
                      <a16:colId xmlns:a16="http://schemas.microsoft.com/office/drawing/2014/main" val="516329293"/>
                    </a:ext>
                  </a:extLst>
                </a:gridCol>
              </a:tblGrid>
              <a:tr h="246303">
                <a:tc>
                  <a:txBody>
                    <a:bodyPr/>
                    <a:lstStyle/>
                    <a:p>
                      <a:r>
                        <a:rPr lang="en-US" dirty="0"/>
                        <a:t>What we have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we might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we can get 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6593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CCH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88127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Rental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DIFOT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63357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Pricing (contract date* --renewal)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(pricing band)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03950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 err="1"/>
                        <a:t>CDA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Contact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Salesforce (activity)(events log)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workforce potential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direct sale rep</a:t>
                      </a:r>
                      <a:br>
                        <a:rPr lang="en-US" sz="1100" dirty="0"/>
                      </a:br>
                      <a:br>
                        <a:rPr lang="en-US" sz="1100" dirty="0"/>
                      </a:br>
                      <a:r>
                        <a:rPr lang="en-US" sz="1100" dirty="0"/>
                        <a:t>customer holding dispute/ pricing / product / </a:t>
                      </a:r>
                      <a:r>
                        <a:rPr lang="en-US" sz="1100" dirty="0" err="1"/>
                        <a:t>upsale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opp</a:t>
                      </a:r>
                      <a:br>
                        <a:rPr lang="en-US" sz="1100" dirty="0"/>
                      </a:br>
                      <a:br>
                        <a:rPr lang="en-US" sz="1100" dirty="0"/>
                      </a:br>
                      <a:r>
                        <a:rPr lang="en-US" sz="1100" dirty="0"/>
                        <a:t>* resolution code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(retention)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02311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Products (associated product by sector)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55136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Product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74040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Sales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10902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Rental period (daily/monthly/…)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23359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23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Posting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Possible Sale Actions*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8499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r>
                        <a:rPr lang="en-US" sz="1100" dirty="0"/>
                        <a:t>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6803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703E9A-0608-B28C-19E0-2957983D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92" y="2214796"/>
            <a:ext cx="6021922" cy="35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3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495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MUa3J1917H5rxHnx.2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73qmD22hHvQPLGy4tMb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OPOqrW_3oVORgt23sQQ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8uo7TKXPQL0qHAzZyh3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er_TG1XNNdg7asZ0sO_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X9PS.xrb96g2E2Wj.J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lycF4r1VAkqufQfVhr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XGWmQKSuR_pSwzyIdf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VCRyVjCdsdOTbpMKq4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B9fRIqr_Z_nXEuu4NVd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HqoTDINV9kXJjfDcm1K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C9jQ7XNebjLxy_J6To2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.JYyQ0YChFn4vCv0P0.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AUjSXTMatCFbGvZPb0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7kl_g1NxE8b6ctehW4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61LzJNk9SFT34xdewdH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TDNqaJU0tVQ3PkIpV1Z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PoXFhIqfqHfhEeXWUEH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8JQjCXtVUXskQJ7yuLe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6xcBL0wA12Z7_dWZLza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.JYyQ0YChFn4vCv0P0.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ahdBOMk4pmfHCfNbrN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27_m0MY312MQUsr2uzu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aQZg1KzoLTQsedHHaQV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DQZWKzwhXrCnpV9TEv7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4R_ft_PmsYfIcFxcnQM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rrnMejpqpFAYJLtQDW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3iXySWUbReRjaJGOfBAA"/>
</p:tagLst>
</file>

<file path=ppt/theme/theme1.xml><?xml version="1.0" encoding="utf-8"?>
<a:theme xmlns:a="http://schemas.openxmlformats.org/drawingml/2006/main" name="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16x9.potx" id="{A1A4AE88-F423-4087-BA1A-ACC547113B4F}" vid="{C234AFB5-6690-4EAD-A78B-3EB067FAEA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C0DC4867E5743BCE02C145058C964" ma:contentTypeVersion="14" ma:contentTypeDescription="Create a new document." ma:contentTypeScope="" ma:versionID="0c81d47a38a24ac5576eef8e1e3613c7">
  <xsd:schema xmlns:xsd="http://www.w3.org/2001/XMLSchema" xmlns:xs="http://www.w3.org/2001/XMLSchema" xmlns:p="http://schemas.microsoft.com/office/2006/metadata/properties" xmlns:ns2="3746d2dd-4980-47fb-8aea-e5785a5f740d" xmlns:ns3="2d823991-3739-4239-99c1-06f7cbcef1c6" targetNamespace="http://schemas.microsoft.com/office/2006/metadata/properties" ma:root="true" ma:fieldsID="ade26599ce10566b12e925337c64df6e" ns2:_="" ns3:_="">
    <xsd:import namespace="3746d2dd-4980-47fb-8aea-e5785a5f740d"/>
    <xsd:import namespace="2d823991-3739-4239-99c1-06f7cbcef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6d2dd-4980-47fb-8aea-e5785a5f74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e315aa8-bd96-4598-8e4a-1d3aeb7b6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23991-3739-4239-99c1-06f7cbcef1c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fa5864-bb55-4b1d-b23f-68b23c8fbdd6}" ma:internalName="TaxCatchAll" ma:showField="CatchAllData" ma:web="2d823991-3739-4239-99c1-06f7cbcef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d823991-3739-4239-99c1-06f7cbcef1c6" xsi:nil="true"/>
    <lcf76f155ced4ddcb4097134ff3c332f xmlns="3746d2dd-4980-47fb-8aea-e5785a5f740d">
      <Terms xmlns="http://schemas.microsoft.com/office/infopath/2007/PartnerControls"/>
    </lcf76f155ced4ddcb4097134ff3c332f>
    <SharedWithUsers xmlns="2d823991-3739-4239-99c1-06f7cbcef1c6">
      <UserInfo>
        <DisplayName>Michelle Brankovic</DisplayName>
        <AccountId>31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0B9593-5778-4FFC-8B1F-E9993114AD64}">
  <ds:schemaRefs>
    <ds:schemaRef ds:uri="2d823991-3739-4239-99c1-06f7cbcef1c6"/>
    <ds:schemaRef ds:uri="3746d2dd-4980-47fb-8aea-e5785a5f74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236DD5-D9F3-4532-ABC5-99330E77C2E4}">
  <ds:schemaRefs>
    <ds:schemaRef ds:uri="http://schemas.microsoft.com/office/2006/metadata/properties"/>
    <ds:schemaRef ds:uri="2d823991-3739-4239-99c1-06f7cbcef1c6"/>
    <ds:schemaRef ds:uri="http://purl.org/dc/terms/"/>
    <ds:schemaRef ds:uri="3746d2dd-4980-47fb-8aea-e5785a5f740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F2E4E7-1EDA-4EF4-853C-4471C4AA3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LindeDaxPowerPoint</vt:lpstr>
      <vt:lpstr>Symbol</vt:lpstr>
      <vt:lpstr>Wingdings</vt:lpstr>
      <vt:lpstr>Linde</vt:lpstr>
      <vt:lpstr>think-cell Slide</vt:lpstr>
      <vt:lpstr>Next Best Action Notes</vt:lpstr>
      <vt:lpstr>Roadmap</vt:lpstr>
      <vt:lpstr>Customer Churn Prediction (Data reqirement)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Transformative AI initiative Back-calculation - overview</dc:title>
  <dc:creator>Philipp von Breitenbuch</dc:creator>
  <cp:lastModifiedBy>Bryce Zeng</cp:lastModifiedBy>
  <cp:revision>10</cp:revision>
  <cp:lastPrinted>2023-08-21T03:18:06Z</cp:lastPrinted>
  <dcterms:created xsi:type="dcterms:W3CDTF">2023-07-03T08:42:16Z</dcterms:created>
  <dcterms:modified xsi:type="dcterms:W3CDTF">2024-05-15T09:35:19Z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0x01010061BC0DC4867E5743BCE02C145058C964</vt:lpwstr>
  </property>
  <property fmtid="{D5CDD505-2E9C-101B-9397-08002B2CF9AE}" pid="3" name="MediaServiceImageTags">
    <vt:lpwstr/>
  </property>
</Properties>
</file>