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2203828" rtl="0" fontAlgn="auto" latinLnBrk="1" hangingPunct="0">
      <a:lnSpc>
        <a:spcPct val="100000"/>
      </a:lnSpc>
      <a:spcBef>
        <a:spcPts val="0"/>
      </a:spcBef>
      <a:spcAft>
        <a:spcPts val="0"/>
      </a:spcAft>
      <a:buClrTx/>
      <a:buSzTx/>
      <a:buFontTx/>
      <a:buNone/>
      <a:tabLst/>
      <a:defRPr kumimoji="0" sz="4339" b="0" i="0" u="none" strike="noStrike" cap="none" spc="0" normalizeH="0" baseline="0">
        <a:ln>
          <a:noFill/>
        </a:ln>
        <a:solidFill>
          <a:srgbClr val="000000"/>
        </a:solidFill>
        <a:effectLst/>
        <a:uFillTx/>
      </a:defRPr>
    </a:defPPr>
    <a:lvl1pPr marL="0" marR="0" indent="0"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1pPr>
    <a:lvl2pPr marL="0" marR="0" indent="550957"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2pPr>
    <a:lvl3pPr marL="0" marR="0" indent="1101913"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3pPr>
    <a:lvl4pPr marL="0" marR="0" indent="1652871"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4pPr>
    <a:lvl5pPr marL="0" marR="0" indent="2203828"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5pPr>
    <a:lvl6pPr marL="0" marR="0" indent="2754785"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6pPr>
    <a:lvl7pPr marL="0" marR="0" indent="3305743"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7pPr>
    <a:lvl8pPr marL="0" marR="0" indent="3856699"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8pPr>
    <a:lvl9pPr marL="0" marR="0" indent="4407656"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30" d="100"/>
          <a:sy n="30" d="100"/>
        </p:scale>
        <p:origin x="715" y="72"/>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857250" y="685800"/>
            <a:ext cx="51435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45291"/>
      </p:ext>
    </p:extLst>
  </p:cSld>
  <p:clrMap bg1="lt1" tx1="dk1" bg2="lt2" tx2="dk2" accent1="accent1" accent2="accent2" accent3="accent3" accent4="accent4" accent5="accent5" accent6="accent6" hlink="hlink" folHlink="folHlink"/>
  <p:notesStyle>
    <a:lvl1pPr defTabSz="1408001" latinLnBrk="0">
      <a:defRPr sz="4820">
        <a:latin typeface="Lucida Grande"/>
        <a:ea typeface="Lucida Grande"/>
        <a:cs typeface="Lucida Grande"/>
        <a:sym typeface="Lucida Grande"/>
      </a:defRPr>
    </a:lvl1pPr>
    <a:lvl2pPr indent="550957" defTabSz="1408001" latinLnBrk="0">
      <a:defRPr sz="4820">
        <a:latin typeface="Lucida Grande"/>
        <a:ea typeface="Lucida Grande"/>
        <a:cs typeface="Lucida Grande"/>
        <a:sym typeface="Lucida Grande"/>
      </a:defRPr>
    </a:lvl2pPr>
    <a:lvl3pPr indent="1101913" defTabSz="1408001" latinLnBrk="0">
      <a:defRPr sz="4820">
        <a:latin typeface="Lucida Grande"/>
        <a:ea typeface="Lucida Grande"/>
        <a:cs typeface="Lucida Grande"/>
        <a:sym typeface="Lucida Grande"/>
      </a:defRPr>
    </a:lvl3pPr>
    <a:lvl4pPr indent="1652871" defTabSz="1408001" latinLnBrk="0">
      <a:defRPr sz="4820">
        <a:latin typeface="Lucida Grande"/>
        <a:ea typeface="Lucida Grande"/>
        <a:cs typeface="Lucida Grande"/>
        <a:sym typeface="Lucida Grande"/>
      </a:defRPr>
    </a:lvl4pPr>
    <a:lvl5pPr indent="2203828" defTabSz="1408001" latinLnBrk="0">
      <a:defRPr sz="4820">
        <a:latin typeface="Lucida Grande"/>
        <a:ea typeface="Lucida Grande"/>
        <a:cs typeface="Lucida Grande"/>
        <a:sym typeface="Lucida Grande"/>
      </a:defRPr>
    </a:lvl5pPr>
    <a:lvl6pPr indent="2754785" defTabSz="1408001" latinLnBrk="0">
      <a:defRPr sz="4820">
        <a:latin typeface="Lucida Grande"/>
        <a:ea typeface="Lucida Grande"/>
        <a:cs typeface="Lucida Grande"/>
        <a:sym typeface="Lucida Grande"/>
      </a:defRPr>
    </a:lvl6pPr>
    <a:lvl7pPr indent="3305743" defTabSz="1408001" latinLnBrk="0">
      <a:defRPr sz="4820">
        <a:latin typeface="Lucida Grande"/>
        <a:ea typeface="Lucida Grande"/>
        <a:cs typeface="Lucida Grande"/>
        <a:sym typeface="Lucida Grande"/>
      </a:defRPr>
    </a:lvl7pPr>
    <a:lvl8pPr indent="3856699" defTabSz="1408001" latinLnBrk="0">
      <a:defRPr sz="4820">
        <a:latin typeface="Lucida Grande"/>
        <a:ea typeface="Lucida Grande"/>
        <a:cs typeface="Lucida Grande"/>
        <a:sym typeface="Lucida Grande"/>
      </a:defRPr>
    </a:lvl8pPr>
    <a:lvl9pPr indent="4407656" defTabSz="1408001" latinLnBrk="0">
      <a:defRPr sz="482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2346724" y="3686176"/>
            <a:ext cx="28224956" cy="7400925"/>
          </a:xfrm>
          <a:prstGeom prst="rect">
            <a:avLst/>
          </a:prstGeom>
        </p:spPr>
        <p:txBody>
          <a:bodyPr anchor="b"/>
          <a:lstStyle/>
          <a:p>
            <a:r>
              <a:t>Title Text</a:t>
            </a:r>
          </a:p>
        </p:txBody>
      </p:sp>
      <p:sp>
        <p:nvSpPr>
          <p:cNvPr id="12" name="Shape 12"/>
          <p:cNvSpPr>
            <a:spLocks noGrp="1"/>
          </p:cNvSpPr>
          <p:nvPr>
            <p:ph type="body" sz="quarter" idx="1"/>
          </p:nvPr>
        </p:nvSpPr>
        <p:spPr>
          <a:xfrm>
            <a:off x="2346724" y="11315702"/>
            <a:ext cx="28224956" cy="2543175"/>
          </a:xfrm>
          <a:prstGeom prst="rect">
            <a:avLst/>
          </a:prstGeom>
        </p:spPr>
        <p:txBody>
          <a:bodyPr anchor="t"/>
          <a:lstStyle>
            <a:lvl1pPr marL="0" indent="0" algn="ctr">
              <a:spcBef>
                <a:spcPts val="0"/>
              </a:spcBef>
              <a:buSzTx/>
              <a:buNone/>
              <a:defRPr sz="7650"/>
            </a:lvl1pPr>
            <a:lvl2pPr marL="0" indent="0" algn="ctr">
              <a:spcBef>
                <a:spcPts val="0"/>
              </a:spcBef>
              <a:buSzTx/>
              <a:buNone/>
              <a:defRPr sz="7650"/>
            </a:lvl2pPr>
            <a:lvl3pPr marL="0" indent="0" algn="ctr">
              <a:spcBef>
                <a:spcPts val="0"/>
              </a:spcBef>
              <a:buSzTx/>
              <a:buNone/>
              <a:defRPr sz="7650"/>
            </a:lvl3pPr>
            <a:lvl4pPr marL="0" indent="0" algn="ctr">
              <a:spcBef>
                <a:spcPts val="0"/>
              </a:spcBef>
              <a:buSzTx/>
              <a:buNone/>
              <a:defRPr sz="7650"/>
            </a:lvl4pPr>
            <a:lvl5pPr marL="0" indent="0" algn="ctr">
              <a:spcBef>
                <a:spcPts val="0"/>
              </a:spcBef>
              <a:buSzTx/>
              <a:buNone/>
              <a:defRPr sz="765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Shape 87"/>
          <p:cNvSpPr>
            <a:spLocks noGrp="1"/>
          </p:cNvSpPr>
          <p:nvPr>
            <p:ph type="pic" sz="quarter" idx="13"/>
          </p:nvPr>
        </p:nvSpPr>
        <p:spPr>
          <a:xfrm>
            <a:off x="20959765" y="5772150"/>
            <a:ext cx="8830754" cy="10458450"/>
          </a:xfrm>
          <a:prstGeom prst="rect">
            <a:avLst/>
          </a:prstGeom>
        </p:spPr>
        <p:txBody>
          <a:bodyPr lIns="91439" tIns="45719" rIns="91439" bIns="45719" anchor="t"/>
          <a:lstStyle/>
          <a:p>
            <a:endParaRPr/>
          </a:p>
        </p:txBody>
      </p:sp>
      <p:sp>
        <p:nvSpPr>
          <p:cNvPr id="88" name="Shape 88"/>
          <p:cNvSpPr>
            <a:spLocks noGrp="1"/>
          </p:cNvSpPr>
          <p:nvPr>
            <p:ph type="title"/>
          </p:nvPr>
        </p:nvSpPr>
        <p:spPr>
          <a:xfrm>
            <a:off x="2346721" y="3457576"/>
            <a:ext cx="16941404" cy="7400925"/>
          </a:xfrm>
          <a:prstGeom prst="rect">
            <a:avLst/>
          </a:prstGeom>
        </p:spPr>
        <p:txBody>
          <a:bodyPr anchor="b"/>
          <a:lstStyle>
            <a:lvl1pPr>
              <a:defRPr sz="15302"/>
            </a:lvl1pPr>
          </a:lstStyle>
          <a:p>
            <a:r>
              <a:t>Title Text</a:t>
            </a:r>
          </a:p>
        </p:txBody>
      </p:sp>
      <p:sp>
        <p:nvSpPr>
          <p:cNvPr id="89" name="Shape 89"/>
          <p:cNvSpPr>
            <a:spLocks noGrp="1"/>
          </p:cNvSpPr>
          <p:nvPr>
            <p:ph type="body" sz="quarter" idx="1"/>
          </p:nvPr>
        </p:nvSpPr>
        <p:spPr>
          <a:xfrm>
            <a:off x="2346721" y="11029951"/>
            <a:ext cx="16941404" cy="7400925"/>
          </a:xfrm>
          <a:prstGeom prst="rect">
            <a:avLst/>
          </a:prstGeom>
        </p:spPr>
        <p:txBody>
          <a:bodyPr anchor="t"/>
          <a:lstStyle>
            <a:lvl1pPr marL="0" indent="0" algn="ctr">
              <a:spcBef>
                <a:spcPts val="0"/>
              </a:spcBef>
              <a:buSzTx/>
              <a:buNone/>
              <a:defRPr sz="7200"/>
            </a:lvl1pPr>
            <a:lvl2pPr marL="0" indent="0" algn="ctr">
              <a:spcBef>
                <a:spcPts val="0"/>
              </a:spcBef>
              <a:buSzTx/>
              <a:buNone/>
              <a:defRPr sz="7200"/>
            </a:lvl2pPr>
            <a:lvl3pPr marL="0" indent="0" algn="ctr">
              <a:spcBef>
                <a:spcPts val="0"/>
              </a:spcBef>
              <a:buSzTx/>
              <a:buNone/>
              <a:defRPr sz="7200"/>
            </a:lvl3pPr>
            <a:lvl4pPr marL="0" indent="0" algn="ctr">
              <a:spcBef>
                <a:spcPts val="0"/>
              </a:spcBef>
              <a:buSzTx/>
              <a:buNone/>
              <a:defRPr sz="7200"/>
            </a:lvl4pPr>
            <a:lvl5pPr marL="0" indent="0" algn="ctr">
              <a:spcBef>
                <a:spcPts val="0"/>
              </a:spcBef>
              <a:buSzTx/>
              <a:buNone/>
              <a:defRPr sz="7200"/>
            </a:lvl5pPr>
          </a:lstStyle>
          <a:p>
            <a:r>
              <a:t>Body Level One</a:t>
            </a:r>
          </a:p>
          <a:p>
            <a:pPr lvl="1"/>
            <a:r>
              <a:t>Body Level Two</a:t>
            </a:r>
          </a:p>
          <a:p>
            <a:pPr lvl="2"/>
            <a:r>
              <a:t>Body Level Three</a:t>
            </a:r>
          </a:p>
          <a:p>
            <a:pPr lvl="3"/>
            <a:r>
              <a:t>Body Level Four</a:t>
            </a:r>
          </a:p>
          <a:p>
            <a:pPr lvl="4"/>
            <a:r>
              <a:t>Body Level Five</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Shape 97"/>
          <p:cNvSpPr>
            <a:spLocks noGrp="1"/>
          </p:cNvSpPr>
          <p:nvPr>
            <p:ph type="pic" sz="quarter" idx="13"/>
          </p:nvPr>
        </p:nvSpPr>
        <p:spPr>
          <a:xfrm>
            <a:off x="20959765" y="5772150"/>
            <a:ext cx="8830754" cy="10458450"/>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98" name="Shape 98"/>
          <p:cNvSpPr>
            <a:spLocks noGrp="1"/>
          </p:cNvSpPr>
          <p:nvPr>
            <p:ph type="title"/>
          </p:nvPr>
        </p:nvSpPr>
        <p:spPr>
          <a:xfrm>
            <a:off x="2346721" y="3457576"/>
            <a:ext cx="16941404" cy="7400925"/>
          </a:xfrm>
          <a:prstGeom prst="rect">
            <a:avLst/>
          </a:prstGeom>
        </p:spPr>
        <p:txBody>
          <a:bodyPr anchor="b"/>
          <a:lstStyle>
            <a:lvl1pPr>
              <a:defRPr sz="15302"/>
            </a:lvl1pPr>
          </a:lstStyle>
          <a:p>
            <a:r>
              <a:t>Title Text</a:t>
            </a:r>
          </a:p>
        </p:txBody>
      </p:sp>
      <p:sp>
        <p:nvSpPr>
          <p:cNvPr id="99" name="Shape 99"/>
          <p:cNvSpPr>
            <a:spLocks noGrp="1"/>
          </p:cNvSpPr>
          <p:nvPr>
            <p:ph type="body" sz="quarter" idx="1"/>
          </p:nvPr>
        </p:nvSpPr>
        <p:spPr>
          <a:xfrm>
            <a:off x="2346721" y="11029951"/>
            <a:ext cx="16941404" cy="7400925"/>
          </a:xfrm>
          <a:prstGeom prst="rect">
            <a:avLst/>
          </a:prstGeom>
        </p:spPr>
        <p:txBody>
          <a:bodyPr anchor="t"/>
          <a:lstStyle>
            <a:lvl1pPr marL="0" indent="0" algn="ctr">
              <a:spcBef>
                <a:spcPts val="0"/>
              </a:spcBef>
              <a:buSzTx/>
              <a:buNone/>
              <a:defRPr sz="7200"/>
            </a:lvl1pPr>
            <a:lvl2pPr marL="0" indent="0" algn="ctr">
              <a:spcBef>
                <a:spcPts val="0"/>
              </a:spcBef>
              <a:buSzTx/>
              <a:buNone/>
              <a:defRPr sz="7200"/>
            </a:lvl2pPr>
            <a:lvl3pPr marL="0" indent="0" algn="ctr">
              <a:spcBef>
                <a:spcPts val="0"/>
              </a:spcBef>
              <a:buSzTx/>
              <a:buNone/>
              <a:defRPr sz="7200"/>
            </a:lvl3pPr>
            <a:lvl4pPr marL="0" indent="0" algn="ctr">
              <a:spcBef>
                <a:spcPts val="0"/>
              </a:spcBef>
              <a:buSzTx/>
              <a:buNone/>
              <a:defRPr sz="7200"/>
            </a:lvl4pPr>
            <a:lvl5pPr marL="0" indent="0" algn="ctr">
              <a:spcBef>
                <a:spcPts val="0"/>
              </a:spcBef>
              <a:buSzTx/>
              <a:buNone/>
              <a:defRPr sz="7200"/>
            </a:lvl5pPr>
          </a:lstStyle>
          <a:p>
            <a:r>
              <a:t>Body Level One</a:t>
            </a:r>
          </a:p>
          <a:p>
            <a:pPr lvl="1"/>
            <a:r>
              <a:t>Body Level Two</a:t>
            </a:r>
          </a:p>
          <a:p>
            <a:pPr lvl="2"/>
            <a:r>
              <a:t>Body Level Three</a:t>
            </a:r>
          </a:p>
          <a:p>
            <a:pPr lvl="3"/>
            <a:r>
              <a:t>Body Level Four</a:t>
            </a:r>
          </a:p>
          <a:p>
            <a:pPr lvl="4"/>
            <a:r>
              <a:t>Body Level Five</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Shape 107"/>
          <p:cNvSpPr>
            <a:spLocks noGrp="1"/>
          </p:cNvSpPr>
          <p:nvPr>
            <p:ph type="pic" sz="quarter" idx="13"/>
          </p:nvPr>
        </p:nvSpPr>
        <p:spPr>
          <a:xfrm>
            <a:off x="19416713" y="7543800"/>
            <a:ext cx="8486775" cy="10058400"/>
          </a:xfrm>
          <a:prstGeom prst="rect">
            <a:avLst/>
          </a:prstGeom>
        </p:spPr>
        <p:txBody>
          <a:bodyPr lIns="91439" tIns="45719" rIns="91439" bIns="45719" anchor="t"/>
          <a:lstStyle/>
          <a:p>
            <a:endParaRPr/>
          </a:p>
        </p:txBody>
      </p:sp>
      <p:sp>
        <p:nvSpPr>
          <p:cNvPr id="108" name="Shape 108"/>
          <p:cNvSpPr>
            <a:spLocks noGrp="1"/>
          </p:cNvSpPr>
          <p:nvPr>
            <p:ph type="title"/>
          </p:nvPr>
        </p:nvSpPr>
        <p:spPr>
          <a:prstGeom prst="rect">
            <a:avLst/>
          </a:prstGeom>
        </p:spPr>
        <p:txBody>
          <a:bodyPr/>
          <a:lstStyle/>
          <a:p>
            <a:r>
              <a:t>Title Text</a:t>
            </a:r>
          </a:p>
        </p:txBody>
      </p:sp>
      <p:sp>
        <p:nvSpPr>
          <p:cNvPr id="109" name="Shape 109"/>
          <p:cNvSpPr>
            <a:spLocks noGrp="1"/>
          </p:cNvSpPr>
          <p:nvPr>
            <p:ph type="body" sz="half" idx="1"/>
          </p:nvPr>
        </p:nvSpPr>
        <p:spPr>
          <a:xfrm>
            <a:off x="2346723" y="6257926"/>
            <a:ext cx="13791010" cy="13687425"/>
          </a:xfrm>
          <a:prstGeom prst="rect">
            <a:avLst/>
          </a:prstGeom>
        </p:spPr>
        <p:txBody>
          <a:bodyPr/>
          <a:lstStyle>
            <a:lvl1pPr marL="1543204" indent="-1057381">
              <a:spcBef>
                <a:spcPts val="11027"/>
              </a:spcBef>
              <a:defRPr sz="6300"/>
            </a:lvl1pPr>
            <a:lvl2pPr marL="2200495" indent="-1057381">
              <a:spcBef>
                <a:spcPts val="11027"/>
              </a:spcBef>
              <a:defRPr sz="6300"/>
            </a:lvl2pPr>
            <a:lvl3pPr marL="2857786" indent="-1057381">
              <a:spcBef>
                <a:spcPts val="11027"/>
              </a:spcBef>
              <a:defRPr sz="6300"/>
            </a:lvl3pPr>
            <a:lvl4pPr marL="3543655" indent="-1057381">
              <a:spcBef>
                <a:spcPts val="11027"/>
              </a:spcBef>
              <a:defRPr sz="6300"/>
            </a:lvl4pPr>
            <a:lvl5pPr marL="4200945" indent="-1057381">
              <a:spcBef>
                <a:spcPts val="11027"/>
              </a:spcBef>
              <a:defRPr sz="6300"/>
            </a:lvl5pPr>
          </a:lstStyle>
          <a:p>
            <a:r>
              <a:t>Body Level One</a:t>
            </a:r>
          </a:p>
          <a:p>
            <a:pPr lvl="1"/>
            <a:r>
              <a:t>Body Level Two</a:t>
            </a:r>
          </a:p>
          <a:p>
            <a:pPr lvl="2"/>
            <a:r>
              <a:t>Body Level Three</a:t>
            </a:r>
          </a:p>
          <a:p>
            <a:pPr lvl="3"/>
            <a:r>
              <a:t>Body Level Four</a:t>
            </a:r>
          </a:p>
          <a:p>
            <a:pPr lvl="4"/>
            <a:r>
              <a:t>Body Level Five</a:t>
            </a:r>
          </a:p>
        </p:txBody>
      </p:sp>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p>
            <a:r>
              <a:t>Title Text</a:t>
            </a:r>
          </a:p>
        </p:txBody>
      </p:sp>
      <p:sp>
        <p:nvSpPr>
          <p:cNvPr id="118" name="Shape 118"/>
          <p:cNvSpPr>
            <a:spLocks noGrp="1"/>
          </p:cNvSpPr>
          <p:nvPr>
            <p:ph type="body" sz="half" idx="1"/>
          </p:nvPr>
        </p:nvSpPr>
        <p:spPr>
          <a:xfrm>
            <a:off x="2346723" y="6257926"/>
            <a:ext cx="13791010" cy="13687425"/>
          </a:xfrm>
          <a:prstGeom prst="rect">
            <a:avLst/>
          </a:prstGeom>
        </p:spPr>
        <p:txBody>
          <a:bodyPr/>
          <a:lstStyle>
            <a:lvl1pPr marL="1543204" indent="-1057381">
              <a:spcBef>
                <a:spcPts val="11027"/>
              </a:spcBef>
              <a:defRPr sz="6300"/>
            </a:lvl1pPr>
            <a:lvl2pPr marL="2200495" indent="-1057381">
              <a:spcBef>
                <a:spcPts val="11027"/>
              </a:spcBef>
              <a:defRPr sz="6300"/>
            </a:lvl2pPr>
            <a:lvl3pPr marL="2857786" indent="-1057381">
              <a:spcBef>
                <a:spcPts val="11027"/>
              </a:spcBef>
              <a:defRPr sz="6300"/>
            </a:lvl3pPr>
            <a:lvl4pPr marL="3543655" indent="-1057381">
              <a:spcBef>
                <a:spcPts val="11027"/>
              </a:spcBef>
              <a:defRPr sz="6300"/>
            </a:lvl4pPr>
            <a:lvl5pPr marL="4200945" indent="-1057381">
              <a:spcBef>
                <a:spcPts val="11027"/>
              </a:spcBef>
              <a:defRPr sz="6300"/>
            </a:lvl5pPr>
          </a:lstStyle>
          <a:p>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t>Title Text</a:t>
            </a:r>
          </a:p>
        </p:txBody>
      </p:sp>
      <p:sp>
        <p:nvSpPr>
          <p:cNvPr id="127" name="Shape 127"/>
          <p:cNvSpPr>
            <a:spLocks noGrp="1"/>
          </p:cNvSpPr>
          <p:nvPr>
            <p:ph type="body" sz="half" idx="1"/>
          </p:nvPr>
        </p:nvSpPr>
        <p:spPr>
          <a:xfrm>
            <a:off x="17937958" y="6257926"/>
            <a:ext cx="12633722" cy="13687425"/>
          </a:xfrm>
          <a:prstGeom prst="rect">
            <a:avLst/>
          </a:prstGeom>
        </p:spPr>
        <p:txBody>
          <a:bodyPr/>
          <a:lstStyle>
            <a:lvl1pPr marL="1543204" indent="-1057381">
              <a:spcBef>
                <a:spcPts val="11027"/>
              </a:spcBef>
              <a:defRPr sz="6300"/>
            </a:lvl1pPr>
            <a:lvl2pPr marL="2200495" indent="-1057381">
              <a:spcBef>
                <a:spcPts val="11027"/>
              </a:spcBef>
              <a:defRPr sz="6300"/>
            </a:lvl2pPr>
            <a:lvl3pPr marL="2857786" indent="-1057381">
              <a:spcBef>
                <a:spcPts val="11027"/>
              </a:spcBef>
              <a:defRPr sz="6300"/>
            </a:lvl3pPr>
            <a:lvl4pPr marL="3543655" indent="-1057381">
              <a:spcBef>
                <a:spcPts val="11027"/>
              </a:spcBef>
              <a:defRPr sz="6300"/>
            </a:lvl4pPr>
            <a:lvl5pPr marL="4200945" indent="-1057381">
              <a:spcBef>
                <a:spcPts val="11027"/>
              </a:spcBef>
              <a:defRPr sz="6300"/>
            </a:lvl5pPr>
          </a:lstStyle>
          <a:p>
            <a:r>
              <a:t>Body Level One</a:t>
            </a:r>
          </a:p>
          <a:p>
            <a:pPr lvl="1"/>
            <a:r>
              <a:t>Body Level Two</a:t>
            </a:r>
          </a:p>
          <a:p>
            <a:pPr lvl="2"/>
            <a:r>
              <a:t>Body Level Three</a:t>
            </a:r>
          </a:p>
          <a:p>
            <a:pPr lvl="3"/>
            <a:r>
              <a:t>Body Level Four</a:t>
            </a:r>
          </a:p>
          <a:p>
            <a:pPr lvl="4"/>
            <a:r>
              <a:t>Body Level Five</a:t>
            </a:r>
          </a:p>
        </p:txBody>
      </p:sp>
      <p:sp>
        <p:nvSpPr>
          <p:cNvPr id="128" name="Shape 1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r>
              <a:t>Title Text</a:t>
            </a:r>
          </a:p>
        </p:txBody>
      </p:sp>
      <p:sp>
        <p:nvSpPr>
          <p:cNvPr id="30" name="Shape 30"/>
          <p:cNvSpPr>
            <a:spLocks noGrp="1"/>
          </p:cNvSpPr>
          <p:nvPr>
            <p:ph type="body" idx="1"/>
          </p:nvPr>
        </p:nvSpPr>
        <p:spPr>
          <a:prstGeom prst="rect">
            <a:avLst/>
          </a:prstGeom>
        </p:spPr>
        <p:txBody>
          <a:bodyPr numCol="2" spcCol="557530" anchor="t"/>
          <a:lstStyle>
            <a:lvl1pPr marL="1543204" indent="-1057381">
              <a:defRPr sz="6300"/>
            </a:lvl1pPr>
            <a:lvl2pPr marL="2200495" indent="-1057381">
              <a:defRPr sz="6300"/>
            </a:lvl2pPr>
            <a:lvl3pPr marL="2857786" indent="-1057381">
              <a:defRPr sz="6300"/>
            </a:lvl3pPr>
            <a:lvl4pPr marL="3543655" indent="-1057381">
              <a:defRPr sz="6300"/>
            </a:lvl4pPr>
            <a:lvl5pPr marL="4200945" indent="-1057381">
              <a:defRPr sz="63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Shape 38"/>
          <p:cNvSpPr>
            <a:spLocks noGrp="1"/>
          </p:cNvSpPr>
          <p:nvPr>
            <p:ph type="body" idx="1"/>
          </p:nvPr>
        </p:nvSpPr>
        <p:spPr>
          <a:xfrm>
            <a:off x="2346724" y="2828926"/>
            <a:ext cx="28224956" cy="16259175"/>
          </a:xfrm>
          <a:prstGeom prst="rect">
            <a:avLst/>
          </a:prstGeom>
        </p:spPr>
        <p:txBody>
          <a:bodyPr/>
          <a:lstStyle>
            <a:lvl1pPr>
              <a:spcBef>
                <a:spcPts val="11702"/>
              </a:spcBef>
            </a:lvl1pPr>
            <a:lvl2pPr>
              <a:spcBef>
                <a:spcPts val="11702"/>
              </a:spcBef>
            </a:lvl2pPr>
            <a:lvl3pPr>
              <a:spcBef>
                <a:spcPts val="11702"/>
              </a:spcBef>
            </a:lvl3pPr>
            <a:lvl4pPr>
              <a:spcBef>
                <a:spcPts val="11702"/>
              </a:spcBef>
            </a:lvl4pPr>
            <a:lvl5pPr>
              <a:spcBef>
                <a:spcPts val="11702"/>
              </a:spcBef>
            </a:lvl5pPr>
          </a:lstStyle>
          <a:p>
            <a:r>
              <a:t>Body Level One</a:t>
            </a:r>
          </a:p>
          <a:p>
            <a:pPr lvl="1"/>
            <a:r>
              <a:t>Body Level Two</a:t>
            </a:r>
          </a:p>
          <a:p>
            <a:pPr lvl="2"/>
            <a:r>
              <a:t>Body Level Three</a:t>
            </a:r>
          </a:p>
          <a:p>
            <a:pPr lvl="3"/>
            <a:r>
              <a:t>Body Level Four</a:t>
            </a:r>
          </a:p>
          <a:p>
            <a:pPr lvl="4"/>
            <a:r>
              <a:t>Body Level Five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Shape 53"/>
          <p:cNvSpPr>
            <a:spLocks noGrp="1"/>
          </p:cNvSpPr>
          <p:nvPr>
            <p:ph type="title"/>
          </p:nvPr>
        </p:nvSpPr>
        <p:spPr>
          <a:xfrm>
            <a:off x="3375421" y="571501"/>
            <a:ext cx="26199704" cy="5514975"/>
          </a:xfrm>
          <a:prstGeom prst="rect">
            <a:avLst/>
          </a:prstGeom>
        </p:spPr>
        <p:txBody>
          <a:bodyPr/>
          <a:lstStyle/>
          <a:p>
            <a:r>
              <a:t>Title Text</a:t>
            </a:r>
          </a:p>
        </p:txBody>
      </p:sp>
      <p:sp>
        <p:nvSpPr>
          <p:cNvPr id="54" name="Shape 5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Shape 61"/>
          <p:cNvSpPr>
            <a:spLocks noGrp="1"/>
          </p:cNvSpPr>
          <p:nvPr>
            <p:ph type="title"/>
          </p:nvPr>
        </p:nvSpPr>
        <p:spPr>
          <a:xfrm>
            <a:off x="2346724" y="6686550"/>
            <a:ext cx="28224956" cy="8572500"/>
          </a:xfrm>
          <a:prstGeom prst="rect">
            <a:avLst/>
          </a:prstGeom>
        </p:spPr>
        <p:txBody>
          <a:bodyPr/>
          <a:lstStyle/>
          <a:p>
            <a:r>
              <a:t>Title Text</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Shape 69"/>
          <p:cNvSpPr>
            <a:spLocks noGrp="1"/>
          </p:cNvSpPr>
          <p:nvPr>
            <p:ph type="pic" sz="quarter" idx="13"/>
          </p:nvPr>
        </p:nvSpPr>
        <p:spPr>
          <a:xfrm>
            <a:off x="9001125" y="5686426"/>
            <a:ext cx="14927591" cy="7458075"/>
          </a:xfrm>
          <a:prstGeom prst="rect">
            <a:avLst/>
          </a:prstGeom>
        </p:spPr>
        <p:txBody>
          <a:bodyPr lIns="91439" tIns="45719" rIns="91439" bIns="45719" anchor="t"/>
          <a:lstStyle/>
          <a:p>
            <a:endParaRPr/>
          </a:p>
        </p:txBody>
      </p:sp>
      <p:sp>
        <p:nvSpPr>
          <p:cNvPr id="70" name="Shape 70"/>
          <p:cNvSpPr>
            <a:spLocks noGrp="1"/>
          </p:cNvSpPr>
          <p:nvPr>
            <p:ph type="title"/>
          </p:nvPr>
        </p:nvSpPr>
        <p:spPr>
          <a:xfrm>
            <a:off x="2346724" y="16573502"/>
            <a:ext cx="28224956" cy="3800475"/>
          </a:xfrm>
          <a:prstGeom prst="rect">
            <a:avLst/>
          </a:prstGeom>
        </p:spPr>
        <p:txBody>
          <a:bodyPr/>
          <a:lstStyle/>
          <a:p>
            <a:r>
              <a:t>Title Text</a:t>
            </a: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Shape 78"/>
          <p:cNvSpPr>
            <a:spLocks noGrp="1"/>
          </p:cNvSpPr>
          <p:nvPr>
            <p:ph type="pic" sz="quarter" idx="13"/>
          </p:nvPr>
        </p:nvSpPr>
        <p:spPr>
          <a:xfrm>
            <a:off x="9001125" y="5686426"/>
            <a:ext cx="14916150" cy="7458075"/>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79" name="Shape 79"/>
          <p:cNvSpPr>
            <a:spLocks noGrp="1"/>
          </p:cNvSpPr>
          <p:nvPr>
            <p:ph type="title"/>
          </p:nvPr>
        </p:nvSpPr>
        <p:spPr>
          <a:xfrm>
            <a:off x="2346724" y="16573502"/>
            <a:ext cx="28224956" cy="3800475"/>
          </a:xfrm>
          <a:prstGeom prst="rect">
            <a:avLst/>
          </a:prstGeom>
        </p:spPr>
        <p:txBody>
          <a:bodyPr/>
          <a:lstStyle/>
          <a:p>
            <a:r>
              <a:t>Title Text</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346724" y="571501"/>
            <a:ext cx="28224956" cy="551497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p>
            <a:r>
              <a:t>Title Text</a:t>
            </a:r>
          </a:p>
        </p:txBody>
      </p:sp>
      <p:sp>
        <p:nvSpPr>
          <p:cNvPr id="3" name="Shape 3"/>
          <p:cNvSpPr>
            <a:spLocks noGrp="1"/>
          </p:cNvSpPr>
          <p:nvPr>
            <p:ph type="body" idx="1"/>
          </p:nvPr>
        </p:nvSpPr>
        <p:spPr>
          <a:xfrm>
            <a:off x="2346724" y="6257926"/>
            <a:ext cx="28224956" cy="1368742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6111835" y="20916900"/>
            <a:ext cx="660437"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1pPr>
      <a:lvl2pPr marL="0" marR="0" indent="514402"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2pPr>
      <a:lvl3pPr marL="0" marR="0" indent="1028803"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3pPr>
      <a:lvl4pPr marL="0" marR="0" indent="1543204"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4pPr>
      <a:lvl5pPr marL="0" marR="0" indent="2057606"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5pPr>
      <a:lvl6pPr marL="0" marR="0" indent="2572008"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6pPr>
      <a:lvl7pPr marL="0" marR="0" indent="3086408"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7pPr>
      <a:lvl8pPr marL="0" marR="0" indent="3600810"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8pPr>
      <a:lvl9pPr marL="0" marR="0" indent="4115212"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9pPr>
    </p:titleStyle>
    <p:bodyStyle>
      <a:lvl1pPr marL="1686094"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1pPr>
      <a:lvl2pPr marL="2343384"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2pPr>
      <a:lvl3pPr marL="3000675"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3pPr>
      <a:lvl4pPr marL="3686544"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4pPr>
      <a:lvl5pPr marL="4343835"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5pPr>
      <a:lvl6pPr marL="5001125"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6pPr>
      <a:lvl7pPr marL="5658416"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7pPr>
      <a:lvl8pPr marL="6315707"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8pPr>
      <a:lvl9pPr marL="6972998"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9pPr>
    </p:bodyStyle>
    <p:otherStyle>
      <a:lvl1pPr marL="0" marR="0" indent="0"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1pPr>
      <a:lvl2pPr marL="0" marR="0" indent="514402"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2pPr>
      <a:lvl3pPr marL="0" marR="0" indent="1028803"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3pPr>
      <a:lvl4pPr marL="0" marR="0" indent="1543204"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4pPr>
      <a:lvl5pPr marL="0" marR="0" indent="2057606"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5pPr>
      <a:lvl6pPr marL="0" marR="0" indent="2572008"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6pPr>
      <a:lvl7pPr marL="0" marR="0" indent="3086408"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7pPr>
      <a:lvl8pPr marL="0" marR="0" indent="3600810"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8pPr>
      <a:lvl9pPr marL="0" marR="0" indent="4115212"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A8F6DF5-EC00-92BB-33A5-BDDE9393AA3A}"/>
              </a:ext>
            </a:extLst>
          </p:cNvPr>
          <p:cNvSpPr/>
          <p:nvPr/>
        </p:nvSpPr>
        <p:spPr>
          <a:xfrm>
            <a:off x="776453" y="12542523"/>
            <a:ext cx="9130467" cy="6177278"/>
          </a:xfrm>
          <a:prstGeom prst="rect">
            <a:avLst/>
          </a:prstGeom>
          <a:ln w="3175"/>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6223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Rectangle 7">
            <a:extLst>
              <a:ext uri="{FF2B5EF4-FFF2-40B4-BE49-F238E27FC236}">
                <a16:creationId xmlns:a16="http://schemas.microsoft.com/office/drawing/2014/main" id="{46E90296-6618-862C-93A6-C39CA6A30BD8}"/>
              </a:ext>
            </a:extLst>
          </p:cNvPr>
          <p:cNvSpPr/>
          <p:nvPr/>
        </p:nvSpPr>
        <p:spPr>
          <a:xfrm>
            <a:off x="777875" y="3225800"/>
            <a:ext cx="9130467" cy="9131211"/>
          </a:xfrm>
          <a:prstGeom prst="rect">
            <a:avLst/>
          </a:prstGeom>
          <a:ln w="3175"/>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6223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7" name="Shape 137"/>
          <p:cNvSpPr/>
          <p:nvPr/>
        </p:nvSpPr>
        <p:spPr>
          <a:xfrm>
            <a:off x="777876" y="425452"/>
            <a:ext cx="31292800" cy="2377447"/>
          </a:xfrm>
          <a:prstGeom prst="rect">
            <a:avLst/>
          </a:prstGeom>
          <a:ln/>
          <a:extLst>
            <a:ext uri="{C572A759-6A51-4108-AA02-DFA0A04FC94B}">
              <ma14:wrappingTextBoxFlag xmlns=""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lIns="0" tIns="0" rIns="0" bIns="0" anchor="ctr"/>
          <a:lstStyle/>
          <a:p>
            <a:pPr lvl="1" algn="l" defTabSz="1400315">
              <a:defRPr sz="3400">
                <a:effectLst>
                  <a:outerShdw blurRad="38100" dist="12700" dir="5400000" rotWithShape="0">
                    <a:srgbClr val="000000">
                      <a:alpha val="50000"/>
                    </a:srgbClr>
                  </a:outerShdw>
                </a:effectLst>
                <a:latin typeface="Helvetica Neue Light"/>
                <a:ea typeface="Helvetica Neue Light"/>
                <a:cs typeface="Helvetica Neue Light"/>
                <a:sym typeface="Helvetica Neue Light"/>
              </a:defRPr>
            </a:pPr>
            <a:r>
              <a:rPr lang="en-US" sz="6000" b="1" i="0" u="none" strike="noStrike" dirty="0">
                <a:solidFill>
                  <a:srgbClr val="000000"/>
                </a:solidFill>
                <a:effectLst/>
                <a:latin typeface="Cambria" panose="02040503050406030204" pitchFamily="18" charset="0"/>
                <a:ea typeface="Cambria" panose="02040503050406030204" pitchFamily="18" charset="0"/>
              </a:rPr>
              <a:t>Traveling Salesman Heuristics: CPU Parallelization</a:t>
            </a:r>
          </a:p>
          <a:p>
            <a:pPr lvl="1" algn="l" defTabSz="1400315">
              <a:defRPr sz="3400">
                <a:effectLst>
                  <a:outerShdw blurRad="38100" dist="12700" dir="5400000" rotWithShape="0">
                    <a:srgbClr val="000000">
                      <a:alpha val="50000"/>
                    </a:srgbClr>
                  </a:outerShdw>
                </a:effectLst>
                <a:latin typeface="Helvetica Neue Light"/>
                <a:ea typeface="Helvetica Neue Light"/>
                <a:cs typeface="Helvetica Neue Light"/>
                <a:sym typeface="Helvetica Neue Light"/>
              </a:defRPr>
            </a:pPr>
            <a:r>
              <a:rPr lang="en-US" sz="4000" dirty="0">
                <a:solidFill>
                  <a:srgbClr val="000000"/>
                </a:solidFill>
                <a:latin typeface="Cambria" panose="02040503050406030204" pitchFamily="18" charset="0"/>
                <a:ea typeface="Cambria" panose="02040503050406030204" pitchFamily="18" charset="0"/>
                <a:cs typeface="Candara"/>
              </a:rPr>
              <a:t>CS 470</a:t>
            </a:r>
            <a:endParaRPr sz="4000" dirty="0">
              <a:latin typeface="Cambria" panose="02040503050406030204" pitchFamily="18" charset="0"/>
              <a:ea typeface="Cambria" panose="02040503050406030204" pitchFamily="18" charset="0"/>
              <a:cs typeface="Candara"/>
            </a:endParaRPr>
          </a:p>
        </p:txBody>
      </p:sp>
      <p:sp>
        <p:nvSpPr>
          <p:cNvPr id="141" name="Shape 141"/>
          <p:cNvSpPr/>
          <p:nvPr/>
        </p:nvSpPr>
        <p:spPr>
          <a:xfrm>
            <a:off x="20723225" y="3225800"/>
            <a:ext cx="11347450" cy="9131210"/>
          </a:xfrm>
          <a:prstGeom prst="rect">
            <a:avLst/>
          </a:prstGeom>
          <a:solidFill>
            <a:srgbClr val="FFFFFF"/>
          </a:solidFill>
          <a:ln w="15875">
            <a:solidFill>
              <a:srgbClr val="000000"/>
            </a:solidFill>
            <a:miter lim="400000"/>
          </a:ln>
          <a:effectLst/>
        </p:spPr>
        <p:txBody>
          <a:bodyPr lIns="114300" tIns="114300" rIns="114300" bIns="114300" anchor="ctr"/>
          <a:lstStyle/>
          <a:p>
            <a:pPr defTabSz="1400315">
              <a:defRPr sz="4200">
                <a:solidFill>
                  <a:srgbClr val="FFFFFF"/>
                </a:solidFill>
                <a:effectLst>
                  <a:outerShdw blurRad="38100" dist="12700" dir="5400000" rotWithShape="0">
                    <a:srgbClr val="000000">
                      <a:alpha val="50000"/>
                    </a:srgbClr>
                  </a:outerShdw>
                </a:effectLst>
              </a:defRPr>
            </a:pPr>
            <a:endParaRPr sz="9450" dirty="0"/>
          </a:p>
        </p:txBody>
      </p:sp>
      <p:sp>
        <p:nvSpPr>
          <p:cNvPr id="143" name="Shape 143"/>
          <p:cNvSpPr/>
          <p:nvPr/>
        </p:nvSpPr>
        <p:spPr>
          <a:xfrm>
            <a:off x="10093325" y="7391401"/>
            <a:ext cx="10429875" cy="11328400"/>
          </a:xfrm>
          <a:prstGeom prst="rect">
            <a:avLst/>
          </a:prstGeom>
          <a:solidFill>
            <a:srgbClr val="FFFFFF"/>
          </a:solidFill>
          <a:ln w="15875">
            <a:solidFill>
              <a:srgbClr val="000000"/>
            </a:solidFill>
            <a:miter lim="400000"/>
          </a:ln>
          <a:effectLst/>
        </p:spPr>
        <p:txBody>
          <a:bodyPr lIns="114300" tIns="114300" rIns="114300" bIns="114300" anchor="ctr"/>
          <a:lstStyle/>
          <a:p>
            <a:pPr defTabSz="1400315">
              <a:defRPr sz="4200">
                <a:solidFill>
                  <a:srgbClr val="FFFFFF"/>
                </a:solidFill>
                <a:effectLst>
                  <a:outerShdw blurRad="38100" dist="12700" dir="5400000" rotWithShape="0">
                    <a:srgbClr val="000000">
                      <a:alpha val="50000"/>
                    </a:srgbClr>
                  </a:outerShdw>
                </a:effectLst>
              </a:defRPr>
            </a:pPr>
            <a:endParaRPr sz="9450" dirty="0"/>
          </a:p>
        </p:txBody>
      </p:sp>
      <p:sp>
        <p:nvSpPr>
          <p:cNvPr id="144" name="Shape 144"/>
          <p:cNvSpPr/>
          <p:nvPr/>
        </p:nvSpPr>
        <p:spPr>
          <a:xfrm>
            <a:off x="20723225" y="12542523"/>
            <a:ext cx="11347449" cy="6170927"/>
          </a:xfrm>
          <a:prstGeom prst="rect">
            <a:avLst/>
          </a:prstGeom>
          <a:solidFill>
            <a:srgbClr val="FFFFFF"/>
          </a:solidFill>
          <a:ln w="3175">
            <a:solidFill>
              <a:srgbClr val="000000"/>
            </a:solidFill>
            <a:miter lim="400000"/>
          </a:ln>
          <a:effectLst/>
        </p:spPr>
        <p:txBody>
          <a:bodyPr lIns="114300" tIns="114300" rIns="114300" bIns="114300" anchor="ctr"/>
          <a:lstStyle/>
          <a:p>
            <a:pPr defTabSz="1400315">
              <a:defRPr sz="4200">
                <a:solidFill>
                  <a:srgbClr val="FFFFFF"/>
                </a:solidFill>
                <a:effectLst>
                  <a:outerShdw blurRad="38100" dist="12700" dir="5400000" rotWithShape="0">
                    <a:srgbClr val="000000">
                      <a:alpha val="50000"/>
                    </a:srgbClr>
                  </a:outerShdw>
                </a:effectLst>
              </a:defRPr>
            </a:pPr>
            <a:endParaRPr sz="9450">
              <a:ln w="3175">
                <a:noFill/>
              </a:ln>
            </a:endParaRPr>
          </a:p>
        </p:txBody>
      </p:sp>
      <p:sp>
        <p:nvSpPr>
          <p:cNvPr id="145" name="Shape 145"/>
          <p:cNvSpPr/>
          <p:nvPr/>
        </p:nvSpPr>
        <p:spPr>
          <a:xfrm>
            <a:off x="764687" y="18878331"/>
            <a:ext cx="31290112" cy="2833776"/>
          </a:xfrm>
          <a:prstGeom prst="rect">
            <a:avLst/>
          </a:prstGeom>
          <a:solidFill>
            <a:srgbClr val="FFFFFF"/>
          </a:solidFill>
          <a:ln w="15875">
            <a:solidFill>
              <a:srgbClr val="000000"/>
            </a:solidFill>
            <a:miter lim="400000"/>
          </a:ln>
          <a:effectLst/>
        </p:spPr>
        <p:txBody>
          <a:bodyPr lIns="114300" tIns="114300" rIns="114300" bIns="114300" anchor="ctr"/>
          <a:lstStyle/>
          <a:p>
            <a:pPr algn="l" defTabSz="1400315">
              <a:defRPr sz="4200">
                <a:solidFill>
                  <a:srgbClr val="FFFFFF"/>
                </a:solidFill>
                <a:effectLst>
                  <a:outerShdw blurRad="38100" dist="12700" dir="5400000" rotWithShape="0">
                    <a:srgbClr val="000000">
                      <a:alpha val="50000"/>
                    </a:srgbClr>
                  </a:outerShdw>
                </a:effectLst>
              </a:defRPr>
            </a:pPr>
            <a:endParaRPr lang="en-US" sz="2250" dirty="0">
              <a:solidFill>
                <a:schemeClr val="tx1"/>
              </a:solidFill>
              <a:latin typeface="Cambria" panose="02040503050406030204" pitchFamily="18" charset="0"/>
              <a:ea typeface="Cambria" panose="02040503050406030204" pitchFamily="18" charset="0"/>
            </a:endParaRPr>
          </a:p>
        </p:txBody>
      </p:sp>
      <p:sp>
        <p:nvSpPr>
          <p:cNvPr id="146" name="Shape 146"/>
          <p:cNvSpPr/>
          <p:nvPr/>
        </p:nvSpPr>
        <p:spPr>
          <a:xfrm>
            <a:off x="20831642" y="3282952"/>
            <a:ext cx="11161236" cy="771524"/>
          </a:xfrm>
          <a:prstGeom prst="rect">
            <a:avLst/>
          </a:prstGeom>
          <a:ln/>
          <a:extLst>
            <a:ext uri="{C572A759-6A51-4108-AA02-DFA0A04FC94B}">
              <ma14:wrappingTextBoxFlag xmlns=""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lang="en-US" sz="4050" dirty="0">
                <a:latin typeface="Candara"/>
                <a:ea typeface="Helvetica Neue Light"/>
                <a:cs typeface="Candara"/>
                <a:sym typeface="Helvetica Neue Light"/>
              </a:rPr>
              <a:t> Parallelism Experiments</a:t>
            </a:r>
          </a:p>
        </p:txBody>
      </p:sp>
      <p:sp>
        <p:nvSpPr>
          <p:cNvPr id="147" name="Shape 147"/>
          <p:cNvSpPr/>
          <p:nvPr/>
        </p:nvSpPr>
        <p:spPr>
          <a:xfrm>
            <a:off x="10199738" y="7446930"/>
            <a:ext cx="10241700" cy="771525"/>
          </a:xfrm>
          <a:prstGeom prst="rect">
            <a:avLst/>
          </a:prstGeom>
          <a:ln/>
          <a:extLst>
            <a:ext uri="{C572A759-6A51-4108-AA02-DFA0A04FC94B}">
              <ma14:wrappingTextBoxFlag xmlns=""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lang="en-US" sz="4050" dirty="0">
                <a:latin typeface="Candara"/>
                <a:ea typeface="Helvetica Neue Light"/>
                <a:cs typeface="Candara"/>
                <a:sym typeface="Helvetica Neue Light"/>
              </a:rPr>
              <a:t> Performance and Results</a:t>
            </a:r>
            <a:endParaRPr sz="4050" dirty="0">
              <a:latin typeface="Candara"/>
              <a:ea typeface="Helvetica Neue Light"/>
              <a:cs typeface="Candara"/>
              <a:sym typeface="Helvetica Neue Light"/>
            </a:endParaRPr>
          </a:p>
        </p:txBody>
      </p:sp>
      <p:sp>
        <p:nvSpPr>
          <p:cNvPr id="148" name="Shape 148"/>
          <p:cNvSpPr/>
          <p:nvPr/>
        </p:nvSpPr>
        <p:spPr>
          <a:xfrm>
            <a:off x="20831642" y="12586981"/>
            <a:ext cx="11161236" cy="771525"/>
          </a:xfrm>
          <a:prstGeom prst="rect">
            <a:avLst/>
          </a:prstGeom>
          <a:ln/>
          <a:extLst>
            <a:ext uri="{C572A759-6A51-4108-AA02-DFA0A04FC94B}">
              <ma14:wrappingTextBoxFlag xmlns=""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lang="en-US" sz="4050" dirty="0">
                <a:latin typeface="Candara"/>
                <a:cs typeface="Candara"/>
              </a:rPr>
              <a:t> Conclusions and Future Work</a:t>
            </a:r>
            <a:endParaRPr sz="4050" dirty="0">
              <a:latin typeface="Candara"/>
              <a:ea typeface="Helvetica Neue Light"/>
              <a:cs typeface="Candara"/>
              <a:sym typeface="Helvetica Neue Light"/>
            </a:endParaRPr>
          </a:p>
        </p:txBody>
      </p:sp>
      <p:sp>
        <p:nvSpPr>
          <p:cNvPr id="149" name="Shape 149"/>
          <p:cNvSpPr/>
          <p:nvPr/>
        </p:nvSpPr>
        <p:spPr>
          <a:xfrm>
            <a:off x="854076" y="3282951"/>
            <a:ext cx="8972550" cy="771525"/>
          </a:xfrm>
          <a:prstGeom prst="rect">
            <a:avLst/>
          </a:prstGeom>
          <a:ln/>
          <a:extLst>
            <a:ext uri="{C572A759-6A51-4108-AA02-DFA0A04FC94B}">
              <ma14:wrappingTextBoxFlag xmlns=""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lang="en-US" sz="4050" dirty="0">
                <a:latin typeface="Candara"/>
                <a:cs typeface="Candara"/>
              </a:rPr>
              <a:t> TSP and ACO Background </a:t>
            </a:r>
            <a:endParaRPr sz="4050" dirty="0">
              <a:latin typeface="Candara"/>
              <a:ea typeface="Helvetica Neue Light"/>
              <a:cs typeface="Candara"/>
              <a:sym typeface="Helvetica Neue Light"/>
            </a:endParaRPr>
          </a:p>
        </p:txBody>
      </p:sp>
      <p:sp>
        <p:nvSpPr>
          <p:cNvPr id="150" name="Shape 150"/>
          <p:cNvSpPr/>
          <p:nvPr/>
        </p:nvSpPr>
        <p:spPr>
          <a:xfrm>
            <a:off x="847725" y="18920509"/>
            <a:ext cx="31122127" cy="771525"/>
          </a:xfrm>
          <a:prstGeom prst="rect">
            <a:avLst/>
          </a:prstGeom>
          <a:ln/>
          <a:extLst>
            <a:ext uri="{C572A759-6A51-4108-AA02-DFA0A04FC94B}">
              <ma14:wrappingTextBoxFlag xmlns=""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sz="4050" dirty="0">
                <a:latin typeface="Candara"/>
                <a:cs typeface="Candara"/>
              </a:rPr>
              <a:t> </a:t>
            </a:r>
            <a:r>
              <a:rPr sz="4050" dirty="0">
                <a:latin typeface="Candara"/>
                <a:ea typeface="Helvetica Neue Light"/>
                <a:cs typeface="Candara"/>
                <a:sym typeface="Helvetica Neue Light"/>
              </a:rPr>
              <a:t>References</a:t>
            </a:r>
          </a:p>
        </p:txBody>
      </p:sp>
      <p:sp>
        <p:nvSpPr>
          <p:cNvPr id="151" name="Shape 151"/>
          <p:cNvSpPr/>
          <p:nvPr/>
        </p:nvSpPr>
        <p:spPr>
          <a:xfrm>
            <a:off x="863601" y="19770726"/>
            <a:ext cx="19859625" cy="3116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l" defTabSz="1085958">
              <a:spcBef>
                <a:spcPts val="450"/>
              </a:spcBef>
              <a:defRPr sz="900">
                <a:latin typeface="American Typewriter Condensed"/>
                <a:ea typeface="American Typewriter Condensed"/>
                <a:cs typeface="American Typewriter Condensed"/>
                <a:sym typeface="American Typewriter Condensed"/>
              </a:defRPr>
            </a:pPr>
            <a:endParaRPr sz="2025" dirty="0">
              <a:latin typeface="Cambria"/>
              <a:cs typeface="Cambria"/>
            </a:endParaRPr>
          </a:p>
        </p:txBody>
      </p:sp>
      <p:sp>
        <p:nvSpPr>
          <p:cNvPr id="152" name="Shape 152"/>
          <p:cNvSpPr/>
          <p:nvPr/>
        </p:nvSpPr>
        <p:spPr>
          <a:xfrm>
            <a:off x="20931783" y="4305212"/>
            <a:ext cx="10847496" cy="43216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just" defTabSz="482600">
              <a:spcBef>
                <a:spcPts val="1000"/>
              </a:spcBef>
              <a:defRPr sz="1200">
                <a:latin typeface="American Typewriter"/>
                <a:ea typeface="American Typewriter"/>
                <a:cs typeface="American Typewriter"/>
                <a:sym typeface="American Typewriter"/>
              </a:defRPr>
            </a:lvl1pPr>
          </a:lstStyle>
          <a:p>
            <a:pPr marL="342900" indent="-342900" algn="l">
              <a:buFont typeface="Arial" panose="020B0604020202020204" pitchFamily="34" charset="0"/>
              <a:buChar char="•"/>
            </a:pPr>
            <a:r>
              <a:rPr lang="en-US" sz="2250" dirty="0">
                <a:latin typeface="Cambria"/>
                <a:cs typeface="Cambria"/>
              </a:rPr>
              <a:t>Our implementation was built on the codebase used and modified by a previous CS 470 research group, who submitted their findings in 2017.</a:t>
            </a:r>
          </a:p>
          <a:p>
            <a:pPr marL="342900" indent="-342900" algn="l">
              <a:buFont typeface="Arial" panose="020B0604020202020204" pitchFamily="34" charset="0"/>
              <a:buChar char="•"/>
            </a:pPr>
            <a:r>
              <a:rPr lang="en-US" sz="2250" dirty="0">
                <a:latin typeface="Cambria"/>
                <a:cs typeface="Cambria"/>
              </a:rPr>
              <a:t>Our initial approach was to develop a CUDA implementation that used the GPU for parallelization. However, due to the high degree of coupling in the existing codebase and frequent accesses to variables in global memory, this proved to be unfeasible.</a:t>
            </a:r>
          </a:p>
          <a:p>
            <a:pPr marL="342900" indent="-342900" algn="l">
              <a:buFont typeface="Arial" panose="020B0604020202020204" pitchFamily="34" charset="0"/>
              <a:buChar char="•"/>
            </a:pPr>
            <a:r>
              <a:rPr lang="en-US" sz="2250" dirty="0">
                <a:latin typeface="Cambria"/>
                <a:cs typeface="Cambria"/>
              </a:rPr>
              <a:t>We instead changed our approach to using OpenMP for parallelization on the CPU, which the 2017 research group had also used.</a:t>
            </a:r>
          </a:p>
          <a:p>
            <a:pPr marL="342900" indent="-342900" algn="l">
              <a:buFont typeface="Arial" panose="020B0604020202020204" pitchFamily="34" charset="0"/>
              <a:buChar char="•"/>
            </a:pPr>
            <a:r>
              <a:rPr lang="en-US" sz="2250" dirty="0">
                <a:latin typeface="Cambria"/>
                <a:cs typeface="Cambria"/>
              </a:rPr>
              <a:t>They had focused on parallelizing the “Construct ant solutions” phase. We chose to parallelize the “Update pheromone concentration” phase as well.</a:t>
            </a:r>
          </a:p>
          <a:p>
            <a:pPr marL="342900" indent="-342900" algn="l">
              <a:buFont typeface="Arial" panose="020B0604020202020204" pitchFamily="34" charset="0"/>
              <a:buChar char="•"/>
            </a:pPr>
            <a:r>
              <a:rPr lang="en-US" sz="2250" dirty="0">
                <a:latin typeface="Cambria"/>
                <a:cs typeface="Cambria"/>
              </a:rPr>
              <a:t>We thought to speed up the methods that dealt with the worst-case scenarios of the algorithm, causing it to reach an optimal solution faster.</a:t>
            </a:r>
          </a:p>
        </p:txBody>
      </p:sp>
      <p:sp>
        <p:nvSpPr>
          <p:cNvPr id="157" name="Shape 157"/>
          <p:cNvSpPr/>
          <p:nvPr/>
        </p:nvSpPr>
        <p:spPr>
          <a:xfrm>
            <a:off x="20935674" y="13547601"/>
            <a:ext cx="10867424" cy="50783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indent="-342900" algn="l" defTabSz="1085958">
              <a:spcBef>
                <a:spcPts val="900"/>
              </a:spcBef>
              <a:buFont typeface="Arial" panose="020B0604020202020204" pitchFamily="34" charset="0"/>
              <a:buChar char="•"/>
              <a:defRPr sz="1000">
                <a:latin typeface="American Typewriter"/>
                <a:ea typeface="American Typewriter"/>
                <a:cs typeface="American Typewriter"/>
                <a:sym typeface="American Typewriter"/>
              </a:defRPr>
            </a:pPr>
            <a:r>
              <a:rPr lang="en-US" sz="2250" dirty="0">
                <a:latin typeface="Cambria"/>
                <a:cs typeface="Cambria"/>
              </a:rPr>
              <a:t>In both implementations, the speedup </a:t>
            </a:r>
            <a:r>
              <a:rPr lang="en-US" sz="2250" b="1" dirty="0">
                <a:latin typeface="Cambria"/>
                <a:cs typeface="Cambria"/>
              </a:rPr>
              <a:t>increases</a:t>
            </a:r>
            <a:r>
              <a:rPr lang="en-US" sz="2250" dirty="0">
                <a:latin typeface="Cambria"/>
                <a:cs typeface="Cambria"/>
              </a:rPr>
              <a:t> with the number of cores allocated to the program, while the problem size (vertex count = 493) remains constant.</a:t>
            </a:r>
          </a:p>
          <a:p>
            <a:pPr marL="342900" indent="-342900" algn="l" defTabSz="1085958">
              <a:spcBef>
                <a:spcPts val="900"/>
              </a:spcBef>
              <a:buFont typeface="Arial" panose="020B0604020202020204" pitchFamily="34" charset="0"/>
              <a:buChar char="•"/>
              <a:defRPr sz="1000">
                <a:latin typeface="American Typewriter"/>
                <a:ea typeface="American Typewriter"/>
                <a:cs typeface="American Typewriter"/>
                <a:sym typeface="American Typewriter"/>
              </a:defRPr>
            </a:pPr>
            <a:r>
              <a:rPr lang="en-US" sz="2250" dirty="0">
                <a:latin typeface="Cambria"/>
                <a:cs typeface="Cambria"/>
              </a:rPr>
              <a:t>This is evidence for the algorithm exhibiting </a:t>
            </a:r>
            <a:r>
              <a:rPr lang="en-US" sz="2250" b="1" dirty="0">
                <a:latin typeface="Cambria"/>
                <a:cs typeface="Cambria"/>
              </a:rPr>
              <a:t>strong scaling. </a:t>
            </a:r>
            <a:r>
              <a:rPr lang="en-US" sz="2250" dirty="0">
                <a:latin typeface="Cambria"/>
                <a:cs typeface="Cambria"/>
              </a:rPr>
              <a:t>This is consistent with the research done in 2017.</a:t>
            </a:r>
          </a:p>
          <a:p>
            <a:pPr marL="342900" indent="-342900" algn="l" defTabSz="1085958">
              <a:spcBef>
                <a:spcPts val="900"/>
              </a:spcBef>
              <a:buFont typeface="Arial" panose="020B0604020202020204" pitchFamily="34" charset="0"/>
              <a:buChar char="•"/>
              <a:defRPr sz="1000">
                <a:latin typeface="American Typewriter"/>
                <a:ea typeface="American Typewriter"/>
                <a:cs typeface="American Typewriter"/>
                <a:sym typeface="American Typewriter"/>
              </a:defRPr>
            </a:pPr>
            <a:r>
              <a:rPr lang="en-US" sz="2250" dirty="0">
                <a:latin typeface="Cambria"/>
                <a:cs typeface="Cambria"/>
              </a:rPr>
              <a:t>Our implementation scales significantly better, having approximately </a:t>
            </a:r>
            <a:r>
              <a:rPr lang="en-US" sz="2250" b="1" dirty="0">
                <a:latin typeface="Cambria"/>
                <a:cs typeface="Cambria"/>
              </a:rPr>
              <a:t>double</a:t>
            </a:r>
            <a:r>
              <a:rPr lang="en-US" sz="2250" dirty="0">
                <a:latin typeface="Cambria"/>
                <a:cs typeface="Cambria"/>
              </a:rPr>
              <a:t> the speedup with the maximum number of cores (64).</a:t>
            </a:r>
          </a:p>
          <a:p>
            <a:pPr algn="l" defTabSz="1085958">
              <a:spcBef>
                <a:spcPts val="900"/>
              </a:spcBef>
              <a:defRPr sz="1000">
                <a:latin typeface="American Typewriter"/>
                <a:ea typeface="American Typewriter"/>
                <a:cs typeface="American Typewriter"/>
                <a:sym typeface="American Typewriter"/>
              </a:defRPr>
            </a:pPr>
            <a:r>
              <a:rPr lang="en-US" sz="2250" dirty="0">
                <a:latin typeface="Cambria"/>
                <a:cs typeface="Cambria"/>
              </a:rPr>
              <a:t>The most potential for improving the performance of a parallel ACO-TSP is in a GPU-powered implementation. While we were unable to successfully create a CUDA implementation of ACO, we still believe that it is possible. Specific approaches could be:</a:t>
            </a:r>
          </a:p>
          <a:p>
            <a:pPr marL="342900" indent="-342900" algn="l" defTabSz="1085958">
              <a:spcBef>
                <a:spcPts val="900"/>
              </a:spcBef>
              <a:buFont typeface="Arial" panose="020B0604020202020204" pitchFamily="34" charset="0"/>
              <a:buChar char="•"/>
              <a:defRPr sz="1000">
                <a:latin typeface="American Typewriter"/>
                <a:ea typeface="American Typewriter"/>
                <a:cs typeface="American Typewriter"/>
                <a:sym typeface="American Typewriter"/>
              </a:defRPr>
            </a:pPr>
            <a:r>
              <a:rPr lang="en-US" sz="2250" dirty="0">
                <a:latin typeface="Cambria"/>
                <a:cs typeface="Cambria"/>
              </a:rPr>
              <a:t>Assigning one CUDA </a:t>
            </a:r>
            <a:r>
              <a:rPr lang="en-US" sz="2250" b="1" dirty="0">
                <a:latin typeface="Cambria"/>
                <a:cs typeface="Cambria"/>
              </a:rPr>
              <a:t>thread</a:t>
            </a:r>
            <a:r>
              <a:rPr lang="en-US" sz="2250" dirty="0">
                <a:latin typeface="Cambria"/>
                <a:cs typeface="Cambria"/>
              </a:rPr>
              <a:t> to each ant in the algorithm (i.e., a “</a:t>
            </a:r>
            <a:r>
              <a:rPr lang="en-US" sz="2250" b="1" dirty="0">
                <a:latin typeface="Cambria"/>
                <a:cs typeface="Cambria"/>
              </a:rPr>
              <a:t>coarse-grained</a:t>
            </a:r>
            <a:r>
              <a:rPr lang="en-US" sz="2250" dirty="0">
                <a:latin typeface="Cambria"/>
                <a:cs typeface="Cambria"/>
              </a:rPr>
              <a:t>” implementation).</a:t>
            </a:r>
          </a:p>
          <a:p>
            <a:pPr marL="342900" indent="-342900" algn="l" defTabSz="1085958">
              <a:spcBef>
                <a:spcPts val="900"/>
              </a:spcBef>
              <a:buFont typeface="Arial" panose="020B0604020202020204" pitchFamily="34" charset="0"/>
              <a:buChar char="•"/>
              <a:defRPr sz="1000">
                <a:latin typeface="American Typewriter"/>
                <a:ea typeface="American Typewriter"/>
                <a:cs typeface="American Typewriter"/>
                <a:sym typeface="American Typewriter"/>
              </a:defRPr>
            </a:pPr>
            <a:r>
              <a:rPr lang="en-US" sz="2250" dirty="0">
                <a:latin typeface="Cambria"/>
                <a:cs typeface="Cambria"/>
              </a:rPr>
              <a:t>Assigning one CUDA </a:t>
            </a:r>
            <a:r>
              <a:rPr lang="en-US" sz="2250" b="1" dirty="0">
                <a:latin typeface="Cambria"/>
                <a:cs typeface="Cambria"/>
              </a:rPr>
              <a:t>block</a:t>
            </a:r>
            <a:r>
              <a:rPr lang="en-US" sz="2250" dirty="0">
                <a:latin typeface="Cambria"/>
                <a:cs typeface="Cambria"/>
              </a:rPr>
              <a:t> to each ant in the algorithm, with each thread in the block handling different probability computations (i.e., a “</a:t>
            </a:r>
            <a:r>
              <a:rPr lang="en-US" sz="2250" b="1" dirty="0">
                <a:latin typeface="Cambria"/>
                <a:cs typeface="Cambria"/>
              </a:rPr>
              <a:t>fine-grained</a:t>
            </a:r>
            <a:r>
              <a:rPr lang="en-US" sz="2250" dirty="0">
                <a:latin typeface="Cambria"/>
                <a:cs typeface="Cambria"/>
              </a:rPr>
              <a:t>” implementation).</a:t>
            </a:r>
          </a:p>
        </p:txBody>
      </p:sp>
      <p:sp>
        <p:nvSpPr>
          <p:cNvPr id="159" name="Shape 159"/>
          <p:cNvSpPr/>
          <p:nvPr/>
        </p:nvSpPr>
        <p:spPr>
          <a:xfrm>
            <a:off x="1139121" y="4330683"/>
            <a:ext cx="8401050" cy="545021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just" defTabSz="482600">
              <a:spcBef>
                <a:spcPts val="1000"/>
              </a:spcBef>
              <a:defRPr sz="1000">
                <a:latin typeface="American Typewriter"/>
                <a:ea typeface="American Typewriter"/>
                <a:cs typeface="American Typewriter"/>
                <a:sym typeface="American Typewriter"/>
              </a:defRPr>
            </a:lvl1pPr>
          </a:lstStyle>
          <a:p>
            <a:pPr algn="l"/>
            <a:r>
              <a:rPr lang="en-US" sz="2250" dirty="0">
                <a:latin typeface="Cambria"/>
                <a:cs typeface="Cambria"/>
              </a:rPr>
              <a:t>The </a:t>
            </a:r>
            <a:r>
              <a:rPr lang="en-US" sz="2250" b="1" dirty="0">
                <a:latin typeface="Cambria"/>
                <a:cs typeface="Cambria"/>
              </a:rPr>
              <a:t>Traveling Salesman Problem (TSP) </a:t>
            </a:r>
            <a:r>
              <a:rPr lang="en-US" sz="2250" dirty="0">
                <a:latin typeface="Cambria"/>
                <a:cs typeface="Cambria"/>
              </a:rPr>
              <a:t>is a problem about finding the shortest Hamiltonian cycle (i.e., a cycle that visits all vertices exactly once) in a complete graph. Exact-solver algorithms are in O(n!) time and are heavily computation intensive. The TSP is a famous NP-hard problem, meaning it is an optimization problem for which no known algorithm can find a globally optimal solution in polynomial time, but if a solution is provided, its optimality can be verified in polynomial time.</a:t>
            </a:r>
          </a:p>
          <a:p>
            <a:pPr algn="l"/>
            <a:r>
              <a:rPr lang="en-US" sz="2250" b="1" dirty="0">
                <a:latin typeface="Cambria"/>
                <a:cs typeface="Cambria"/>
              </a:rPr>
              <a:t>Ant Colony Optimization (ACO)</a:t>
            </a:r>
            <a:r>
              <a:rPr lang="en-US" sz="2250" dirty="0">
                <a:latin typeface="Cambria"/>
                <a:cs typeface="Cambria"/>
              </a:rPr>
              <a:t> is a technique for finding the best path through a graph with the use of “ants” which traverse the graph leaving a pheromone trail for future ants to follow, eventually leading to the most optimal path. It is modeled off pheromone-based communication, one of the most effective ways of communication widely observed in nature.</a:t>
            </a:r>
          </a:p>
          <a:p>
            <a:endParaRPr lang="en-US" sz="2250" dirty="0">
              <a:latin typeface="Cambria"/>
              <a:cs typeface="Cambria"/>
            </a:endParaRPr>
          </a:p>
        </p:txBody>
      </p:sp>
      <p:sp>
        <p:nvSpPr>
          <p:cNvPr id="164" name="Shape 164"/>
          <p:cNvSpPr/>
          <p:nvPr/>
        </p:nvSpPr>
        <p:spPr>
          <a:xfrm>
            <a:off x="847725" y="9481199"/>
            <a:ext cx="8401050" cy="34624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just" defTabSz="482600">
              <a:spcBef>
                <a:spcPts val="1000"/>
              </a:spcBef>
              <a:defRPr sz="1000">
                <a:latin typeface="American Typewriter"/>
                <a:ea typeface="American Typewriter"/>
                <a:cs typeface="American Typewriter"/>
                <a:sym typeface="American Typewriter"/>
              </a:defRPr>
            </a:lvl1pPr>
          </a:lstStyle>
          <a:p>
            <a:endParaRPr sz="2250" dirty="0">
              <a:latin typeface="Cambria"/>
              <a:cs typeface="Cambria"/>
            </a:endParaRPr>
          </a:p>
        </p:txBody>
      </p:sp>
      <p:sp>
        <p:nvSpPr>
          <p:cNvPr id="165" name="Shape 165"/>
          <p:cNvSpPr/>
          <p:nvPr/>
        </p:nvSpPr>
        <p:spPr>
          <a:xfrm>
            <a:off x="1115302" y="13798551"/>
            <a:ext cx="8401050" cy="34624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just" defTabSz="1085958">
              <a:spcBef>
                <a:spcPts val="2250"/>
              </a:spcBef>
              <a:defRPr sz="1000">
                <a:latin typeface="American Typewriter"/>
                <a:ea typeface="American Typewriter"/>
                <a:cs typeface="American Typewriter"/>
                <a:sym typeface="American Typewriter"/>
              </a:defRPr>
            </a:pPr>
            <a:endParaRPr sz="2250" dirty="0">
              <a:latin typeface="Cambria"/>
              <a:cs typeface="Cambria"/>
            </a:endParaRPr>
          </a:p>
        </p:txBody>
      </p:sp>
      <p:sp>
        <p:nvSpPr>
          <p:cNvPr id="168" name="Shape 168"/>
          <p:cNvSpPr/>
          <p:nvPr/>
        </p:nvSpPr>
        <p:spPr>
          <a:xfrm>
            <a:off x="17241753" y="9378784"/>
            <a:ext cx="14335295" cy="34624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just" defTabSz="1085958">
              <a:spcBef>
                <a:spcPts val="2250"/>
              </a:spcBef>
              <a:defRPr sz="1200">
                <a:latin typeface="American Typewriter"/>
                <a:ea typeface="American Typewriter"/>
                <a:cs typeface="American Typewriter"/>
                <a:sym typeface="American Typewriter"/>
              </a:defRPr>
            </a:pPr>
            <a:endParaRPr sz="2250" dirty="0">
              <a:latin typeface="Cambria"/>
              <a:cs typeface="Cambria"/>
            </a:endParaRPr>
          </a:p>
        </p:txBody>
      </p:sp>
      <p:pic>
        <p:nvPicPr>
          <p:cNvPr id="3" name="Picture 2">
            <a:extLst>
              <a:ext uri="{FF2B5EF4-FFF2-40B4-BE49-F238E27FC236}">
                <a16:creationId xmlns:a16="http://schemas.microsoft.com/office/drawing/2014/main" id="{BD9CFEBF-65E3-AC4E-A055-AE054321AE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01125" y="345761"/>
            <a:ext cx="7069550" cy="2394264"/>
          </a:xfrm>
          <a:prstGeom prst="rect">
            <a:avLst/>
          </a:prstGeom>
        </p:spPr>
      </p:pic>
      <p:sp>
        <p:nvSpPr>
          <p:cNvPr id="7" name="TextBox 6">
            <a:extLst>
              <a:ext uri="{FF2B5EF4-FFF2-40B4-BE49-F238E27FC236}">
                <a16:creationId xmlns:a16="http://schemas.microsoft.com/office/drawing/2014/main" id="{D7B75507-C8A9-AB12-F3FD-B1DE5EDC726F}"/>
              </a:ext>
            </a:extLst>
          </p:cNvPr>
          <p:cNvSpPr txBox="1"/>
          <p:nvPr/>
        </p:nvSpPr>
        <p:spPr>
          <a:xfrm>
            <a:off x="10272774" y="14765236"/>
            <a:ext cx="5370848" cy="3218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2250" dirty="0">
                <a:latin typeface="Cambria" panose="02040503050406030204" pitchFamily="18" charset="0"/>
                <a:ea typeface="Cambria" panose="02040503050406030204" pitchFamily="18" charset="0"/>
              </a:rPr>
              <a:t>We tested both the previous research group’s OpenMP ACO-TSP implementation (2017 OMP) and our implementation (2024 OMP) on the TSP problem “d493” (shown on the right), which consists of 493 vertices. The speedup for both implementations is calculated by comparing the runtime to a serial implementation of ACO-TSP.</a:t>
            </a:r>
            <a:endParaRPr kumimoji="0" lang="en-US" sz="2250" b="0" i="0" u="none" strike="noStrike" cap="none" spc="0" normalizeH="0" baseline="0" dirty="0">
              <a:ln>
                <a:noFill/>
              </a:ln>
              <a:effectLst/>
              <a:uFillTx/>
              <a:latin typeface="Cambria" panose="02040503050406030204" pitchFamily="18" charset="0"/>
              <a:ea typeface="Cambria" panose="02040503050406030204" pitchFamily="18" charset="0"/>
              <a:sym typeface="Gill Sans"/>
            </a:endParaRPr>
          </a:p>
        </p:txBody>
      </p:sp>
      <p:pic>
        <p:nvPicPr>
          <p:cNvPr id="11" name="Picture 10">
            <a:extLst>
              <a:ext uri="{FF2B5EF4-FFF2-40B4-BE49-F238E27FC236}">
                <a16:creationId xmlns:a16="http://schemas.microsoft.com/office/drawing/2014/main" id="{F31A2ED6-8F85-F0B9-727F-CFDF370853DC}"/>
              </a:ext>
            </a:extLst>
          </p:cNvPr>
          <p:cNvPicPr>
            <a:picLocks noChangeAspect="1"/>
          </p:cNvPicPr>
          <p:nvPr/>
        </p:nvPicPr>
        <p:blipFill>
          <a:blip r:embed="rId3"/>
          <a:stretch>
            <a:fillRect/>
          </a:stretch>
        </p:blipFill>
        <p:spPr>
          <a:xfrm>
            <a:off x="2547763" y="16607610"/>
            <a:ext cx="5701771" cy="2038080"/>
          </a:xfrm>
          <a:prstGeom prst="rect">
            <a:avLst/>
          </a:prstGeom>
        </p:spPr>
      </p:pic>
      <p:sp>
        <p:nvSpPr>
          <p:cNvPr id="2" name="Shape 149">
            <a:extLst>
              <a:ext uri="{FF2B5EF4-FFF2-40B4-BE49-F238E27FC236}">
                <a16:creationId xmlns:a16="http://schemas.microsoft.com/office/drawing/2014/main" id="{0BE985F0-6091-E9E0-EC43-87E9633EE79D}"/>
              </a:ext>
            </a:extLst>
          </p:cNvPr>
          <p:cNvSpPr/>
          <p:nvPr/>
        </p:nvSpPr>
        <p:spPr>
          <a:xfrm>
            <a:off x="854076" y="12597613"/>
            <a:ext cx="8972550" cy="771525"/>
          </a:xfrm>
          <a:prstGeom prst="rect">
            <a:avLst/>
          </a:prstGeom>
          <a:ln/>
          <a:extLst>
            <a:ext uri="{C572A759-6A51-4108-AA02-DFA0A04FC94B}">
              <ma14:wrappingTextBoxFlag xmlns=""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lang="en-US" sz="4050" dirty="0">
                <a:latin typeface="Candara"/>
                <a:cs typeface="Candara"/>
              </a:rPr>
              <a:t> The Problem </a:t>
            </a:r>
            <a:endParaRPr sz="4050" dirty="0">
              <a:latin typeface="Candara"/>
              <a:ea typeface="Helvetica Neue Light"/>
              <a:cs typeface="Candara"/>
              <a:sym typeface="Helvetica Neue Light"/>
            </a:endParaRPr>
          </a:p>
        </p:txBody>
      </p:sp>
      <p:sp>
        <p:nvSpPr>
          <p:cNvPr id="5" name="Shape 159">
            <a:extLst>
              <a:ext uri="{FF2B5EF4-FFF2-40B4-BE49-F238E27FC236}">
                <a16:creationId xmlns:a16="http://schemas.microsoft.com/office/drawing/2014/main" id="{33E8BD92-50E2-CE54-B004-17D78CF14FDD}"/>
              </a:ext>
            </a:extLst>
          </p:cNvPr>
          <p:cNvSpPr/>
          <p:nvPr/>
        </p:nvSpPr>
        <p:spPr>
          <a:xfrm>
            <a:off x="1201028" y="13449194"/>
            <a:ext cx="8401050" cy="311623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just" defTabSz="482600">
              <a:spcBef>
                <a:spcPts val="1000"/>
              </a:spcBef>
              <a:defRPr sz="1000">
                <a:latin typeface="American Typewriter"/>
                <a:ea typeface="American Typewriter"/>
                <a:cs typeface="American Typewriter"/>
                <a:sym typeface="American Typewriter"/>
              </a:defRPr>
            </a:lvl1pPr>
          </a:lstStyle>
          <a:p>
            <a:pPr algn="l"/>
            <a:r>
              <a:rPr lang="en-US" sz="2250" dirty="0">
                <a:latin typeface="Cambria"/>
                <a:cs typeface="Cambria"/>
              </a:rPr>
              <a:t>Due to the TSP being O(n!), the time it takes to find the solution skyrockets as the problem size increases, rendering the algorithm unfeasible for large problem sets. ACO can be used as a heuristic to find a nearly optimal solution within a certain threshold of the optimal solution, making the runtime more manageable. Our project focuses on using OpenMP to parallelize an ACO-TSP implementation, improving the runtime while maintaining the accuracy of the solution. Below is a visual representation of how an ACO solution finds the optimal path.</a:t>
            </a:r>
          </a:p>
        </p:txBody>
      </p:sp>
      <p:pic>
        <p:nvPicPr>
          <p:cNvPr id="1028" name="Picture 4" descr="Solving Traveling Salesman Problem Using Parallel River Formation Dynamics  Optimization Algorithm on Multi-core Architecture Using Apache Spark |  International Journal of Computational Intelligence Systems">
            <a:extLst>
              <a:ext uri="{FF2B5EF4-FFF2-40B4-BE49-F238E27FC236}">
                <a16:creationId xmlns:a16="http://schemas.microsoft.com/office/drawing/2014/main" id="{38F0B480-B4AB-F71E-65CC-F2B7FFFB3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524" y="9330545"/>
            <a:ext cx="7700251" cy="2967688"/>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43">
            <a:extLst>
              <a:ext uri="{FF2B5EF4-FFF2-40B4-BE49-F238E27FC236}">
                <a16:creationId xmlns:a16="http://schemas.microsoft.com/office/drawing/2014/main" id="{87C60BCE-AC27-3A22-8D15-74663830DA8D}"/>
              </a:ext>
            </a:extLst>
          </p:cNvPr>
          <p:cNvSpPr/>
          <p:nvPr/>
        </p:nvSpPr>
        <p:spPr>
          <a:xfrm>
            <a:off x="10081862" y="3227422"/>
            <a:ext cx="10429875" cy="3902010"/>
          </a:xfrm>
          <a:prstGeom prst="rect">
            <a:avLst/>
          </a:prstGeom>
          <a:solidFill>
            <a:srgbClr val="FFFFFF"/>
          </a:solidFill>
          <a:ln w="15875">
            <a:solidFill>
              <a:srgbClr val="000000"/>
            </a:solidFill>
            <a:miter lim="400000"/>
          </a:ln>
          <a:effectLst/>
        </p:spPr>
        <p:txBody>
          <a:bodyPr lIns="114300" tIns="114300" rIns="114300" bIns="114300" anchor="ctr"/>
          <a:lstStyle/>
          <a:p>
            <a:pPr defTabSz="1400315">
              <a:defRPr sz="4200">
                <a:solidFill>
                  <a:srgbClr val="FFFFFF"/>
                </a:solidFill>
                <a:effectLst>
                  <a:outerShdw blurRad="38100" dist="12700" dir="5400000" rotWithShape="0">
                    <a:srgbClr val="000000">
                      <a:alpha val="50000"/>
                    </a:srgbClr>
                  </a:outerShdw>
                </a:effectLst>
              </a:defRPr>
            </a:pPr>
            <a:endParaRPr sz="9450" dirty="0"/>
          </a:p>
        </p:txBody>
      </p:sp>
      <p:sp>
        <p:nvSpPr>
          <p:cNvPr id="12" name="Shape 147">
            <a:extLst>
              <a:ext uri="{FF2B5EF4-FFF2-40B4-BE49-F238E27FC236}">
                <a16:creationId xmlns:a16="http://schemas.microsoft.com/office/drawing/2014/main" id="{16008BAB-B0A4-E9EE-070C-6C6FB7F1E773}"/>
              </a:ext>
            </a:extLst>
          </p:cNvPr>
          <p:cNvSpPr/>
          <p:nvPr/>
        </p:nvSpPr>
        <p:spPr>
          <a:xfrm>
            <a:off x="10269588" y="3282951"/>
            <a:ext cx="10171850" cy="771525"/>
          </a:xfrm>
          <a:prstGeom prst="rect">
            <a:avLst/>
          </a:prstGeom>
          <a:ln/>
          <a:extLst>
            <a:ext uri="{C572A759-6A51-4108-AA02-DFA0A04FC94B}">
              <ma14:wrappingTextBoxFlag xmlns=""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lang="en-US" sz="4050" dirty="0">
                <a:latin typeface="Candara"/>
                <a:ea typeface="Helvetica Neue Light"/>
                <a:cs typeface="Candara"/>
                <a:sym typeface="Helvetica Neue Light"/>
              </a:rPr>
              <a:t> The Team</a:t>
            </a:r>
            <a:endParaRPr sz="4050" dirty="0">
              <a:latin typeface="Candara"/>
              <a:ea typeface="Helvetica Neue Light"/>
              <a:cs typeface="Candara"/>
              <a:sym typeface="Helvetica Neue Light"/>
            </a:endParaRPr>
          </a:p>
        </p:txBody>
      </p:sp>
      <p:pic>
        <p:nvPicPr>
          <p:cNvPr id="14" name="Picture 13" descr="A person in a suit&#10;&#10;Description automatically generated">
            <a:extLst>
              <a:ext uri="{FF2B5EF4-FFF2-40B4-BE49-F238E27FC236}">
                <a16:creationId xmlns:a16="http://schemas.microsoft.com/office/drawing/2014/main" id="{4D68FCDF-5BC5-2777-0DBF-BA15783780B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925" t="14459" r="9104" b="-1"/>
          <a:stretch/>
        </p:blipFill>
        <p:spPr>
          <a:xfrm>
            <a:off x="10754449" y="4213006"/>
            <a:ext cx="1762125" cy="2337765"/>
          </a:xfrm>
          <a:prstGeom prst="rect">
            <a:avLst/>
          </a:prstGeom>
        </p:spPr>
      </p:pic>
      <p:pic>
        <p:nvPicPr>
          <p:cNvPr id="16" name="Picture 15" descr="A person smiling at the camera&#10;&#10;Description automatically generated">
            <a:extLst>
              <a:ext uri="{FF2B5EF4-FFF2-40B4-BE49-F238E27FC236}">
                <a16:creationId xmlns:a16="http://schemas.microsoft.com/office/drawing/2014/main" id="{8F0C19CE-52A6-016B-63BB-6E69CF34A9A8}"/>
              </a:ext>
            </a:extLst>
          </p:cNvPr>
          <p:cNvPicPr>
            <a:picLocks noChangeAspect="1"/>
          </p:cNvPicPr>
          <p:nvPr/>
        </p:nvPicPr>
        <p:blipFill rotWithShape="1">
          <a:blip r:embed="rId6">
            <a:extLst>
              <a:ext uri="{28A0092B-C50C-407E-A947-70E740481C1C}">
                <a14:useLocalDpi xmlns:a14="http://schemas.microsoft.com/office/drawing/2010/main" val="0"/>
              </a:ext>
            </a:extLst>
          </a:blip>
          <a:srcRect b="13214"/>
          <a:stretch/>
        </p:blipFill>
        <p:spPr>
          <a:xfrm>
            <a:off x="14189838" y="4257974"/>
            <a:ext cx="2218950" cy="2337765"/>
          </a:xfrm>
          <a:prstGeom prst="rect">
            <a:avLst/>
          </a:prstGeom>
        </p:spPr>
      </p:pic>
      <p:sp>
        <p:nvSpPr>
          <p:cNvPr id="18" name="TextBox 17">
            <a:extLst>
              <a:ext uri="{FF2B5EF4-FFF2-40B4-BE49-F238E27FC236}">
                <a16:creationId xmlns:a16="http://schemas.microsoft.com/office/drawing/2014/main" id="{C8040523-D182-DF20-B9EB-D8FD766E8051}"/>
              </a:ext>
            </a:extLst>
          </p:cNvPr>
          <p:cNvSpPr txBox="1"/>
          <p:nvPr/>
        </p:nvSpPr>
        <p:spPr>
          <a:xfrm>
            <a:off x="10269588" y="6629463"/>
            <a:ext cx="2791420" cy="4488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250" dirty="0">
                <a:latin typeface="Cambria" panose="02040503050406030204" pitchFamily="18" charset="0"/>
                <a:ea typeface="Cambria" panose="02040503050406030204" pitchFamily="18" charset="0"/>
              </a:rPr>
              <a:t>Bryden Mollenauer</a:t>
            </a:r>
            <a:endParaRPr kumimoji="0" lang="en-US" sz="225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Gill Sans"/>
            </a:endParaRPr>
          </a:p>
        </p:txBody>
      </p:sp>
      <p:sp>
        <p:nvSpPr>
          <p:cNvPr id="19" name="TextBox 18">
            <a:extLst>
              <a:ext uri="{FF2B5EF4-FFF2-40B4-BE49-F238E27FC236}">
                <a16:creationId xmlns:a16="http://schemas.microsoft.com/office/drawing/2014/main" id="{C56039C1-6865-2CD2-2772-5CEC7D39E5D5}"/>
              </a:ext>
            </a:extLst>
          </p:cNvPr>
          <p:cNvSpPr txBox="1"/>
          <p:nvPr/>
        </p:nvSpPr>
        <p:spPr>
          <a:xfrm>
            <a:off x="13901090" y="6629463"/>
            <a:ext cx="2791420" cy="4488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250" dirty="0">
                <a:latin typeface="Cambria" panose="02040503050406030204" pitchFamily="18" charset="0"/>
                <a:ea typeface="Cambria" panose="02040503050406030204" pitchFamily="18" charset="0"/>
              </a:rPr>
              <a:t>Ethan Baldwin</a:t>
            </a:r>
            <a:endParaRPr kumimoji="0" lang="en-US" sz="225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Gill Sans"/>
            </a:endParaRPr>
          </a:p>
        </p:txBody>
      </p:sp>
      <p:sp>
        <p:nvSpPr>
          <p:cNvPr id="20" name="TextBox 19">
            <a:extLst>
              <a:ext uri="{FF2B5EF4-FFF2-40B4-BE49-F238E27FC236}">
                <a16:creationId xmlns:a16="http://schemas.microsoft.com/office/drawing/2014/main" id="{F962CF8E-2D23-E624-E123-F9227C76886E}"/>
              </a:ext>
            </a:extLst>
          </p:cNvPr>
          <p:cNvSpPr txBox="1"/>
          <p:nvPr/>
        </p:nvSpPr>
        <p:spPr>
          <a:xfrm>
            <a:off x="17206691" y="6629463"/>
            <a:ext cx="2791420" cy="4488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250" dirty="0">
                <a:latin typeface="Cambria" panose="02040503050406030204" pitchFamily="18" charset="0"/>
                <a:ea typeface="Cambria" panose="02040503050406030204" pitchFamily="18" charset="0"/>
              </a:rPr>
              <a:t>Dominic </a:t>
            </a:r>
            <a:r>
              <a:rPr lang="en-US" sz="2250" dirty="0" err="1">
                <a:latin typeface="Cambria" panose="02040503050406030204" pitchFamily="18" charset="0"/>
                <a:ea typeface="Cambria" panose="02040503050406030204" pitchFamily="18" charset="0"/>
              </a:rPr>
              <a:t>Ortolano</a:t>
            </a:r>
            <a:endParaRPr kumimoji="0" lang="en-US" sz="225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Gill Sans"/>
            </a:endParaRPr>
          </a:p>
        </p:txBody>
      </p:sp>
      <p:pic>
        <p:nvPicPr>
          <p:cNvPr id="22" name="Picture 21" descr="A graph with numbers and a number of core&#10;&#10;Description automatically generated">
            <a:extLst>
              <a:ext uri="{FF2B5EF4-FFF2-40B4-BE49-F238E27FC236}">
                <a16:creationId xmlns:a16="http://schemas.microsoft.com/office/drawing/2014/main" id="{55011F24-F4AB-D84C-4B76-D85BAC1A84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05389" y="8522718"/>
            <a:ext cx="9799795" cy="6059540"/>
          </a:xfrm>
          <a:prstGeom prst="rect">
            <a:avLst/>
          </a:prstGeom>
        </p:spPr>
      </p:pic>
      <p:pic>
        <p:nvPicPr>
          <p:cNvPr id="24" name="Picture 23" descr="A black and white image of a square with a logo&#10;&#10;Description automatically generated">
            <a:extLst>
              <a:ext uri="{FF2B5EF4-FFF2-40B4-BE49-F238E27FC236}">
                <a16:creationId xmlns:a16="http://schemas.microsoft.com/office/drawing/2014/main" id="{20BF9DB5-44DB-F3C1-5A39-0E0B385CB7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93049" y="14593062"/>
            <a:ext cx="4412135" cy="3646043"/>
          </a:xfrm>
          <a:prstGeom prst="rect">
            <a:avLst/>
          </a:prstGeom>
          <a:ln>
            <a:solidFill>
              <a:schemeClr val="tx1"/>
            </a:solidFill>
          </a:ln>
        </p:spPr>
      </p:pic>
      <p:pic>
        <p:nvPicPr>
          <p:cNvPr id="26" name="Picture 25" descr="A person with curly hair and beard smiling&#10;&#10;Description automatically generated">
            <a:extLst>
              <a:ext uri="{FF2B5EF4-FFF2-40B4-BE49-F238E27FC236}">
                <a16:creationId xmlns:a16="http://schemas.microsoft.com/office/drawing/2014/main" id="{74919F2E-891C-8202-6BE4-A20FE276330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679634" y="4218080"/>
            <a:ext cx="1845533" cy="2460711"/>
          </a:xfrm>
          <a:prstGeom prst="rect">
            <a:avLst/>
          </a:prstGeom>
        </p:spPr>
      </p:pic>
      <p:pic>
        <p:nvPicPr>
          <p:cNvPr id="1026" name="Picture 2">
            <a:extLst>
              <a:ext uri="{FF2B5EF4-FFF2-40B4-BE49-F238E27FC236}">
                <a16:creationId xmlns:a16="http://schemas.microsoft.com/office/drawing/2014/main" id="{A2AA262B-3BEE-6419-7D06-F40DAB42C0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35674" y="9051824"/>
            <a:ext cx="4158517" cy="291385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F63A1BB-C1DE-3B0E-0667-3ABFF1B5C67E}"/>
              </a:ext>
            </a:extLst>
          </p:cNvPr>
          <p:cNvSpPr txBox="1"/>
          <p:nvPr/>
        </p:nvSpPr>
        <p:spPr>
          <a:xfrm>
            <a:off x="847724" y="19778983"/>
            <a:ext cx="3112212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2250" dirty="0">
                <a:latin typeface="Cambria" panose="02040503050406030204" pitchFamily="18" charset="0"/>
                <a:ea typeface="Cambria" panose="02040503050406030204" pitchFamily="18" charset="0"/>
              </a:rPr>
              <a:t>     </a:t>
            </a:r>
            <a:r>
              <a:rPr kumimoji="0" lang="en-US" sz="225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Gill Sans"/>
              </a:rPr>
              <a:t> Tripathy, Abhijit. “Travelling Salesman Problem (Basics + Brute Force Approach).” </a:t>
            </a:r>
            <a:r>
              <a:rPr kumimoji="0" lang="en-US" sz="2250" b="0" i="0" u="none" strike="noStrike" cap="none" spc="0" normalizeH="0" baseline="0" dirty="0" err="1">
                <a:ln>
                  <a:noFill/>
                </a:ln>
                <a:solidFill>
                  <a:srgbClr val="000000"/>
                </a:solidFill>
                <a:effectLst/>
                <a:uFillTx/>
                <a:latin typeface="Cambria" panose="02040503050406030204" pitchFamily="18" charset="0"/>
                <a:ea typeface="Cambria" panose="02040503050406030204" pitchFamily="18" charset="0"/>
                <a:sym typeface="Gill Sans"/>
              </a:rPr>
              <a:t>OpenGenus</a:t>
            </a:r>
            <a:r>
              <a:rPr kumimoji="0" lang="en-US" sz="225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Gill Sans"/>
              </a:rPr>
              <a:t> IQ: Computing Expertise &amp; Legacy, </a:t>
            </a:r>
            <a:r>
              <a:rPr kumimoji="0" lang="en-US" sz="2250" b="0" i="0" u="none" strike="noStrike" cap="none" spc="0" normalizeH="0" baseline="0" dirty="0" err="1">
                <a:ln>
                  <a:noFill/>
                </a:ln>
                <a:solidFill>
                  <a:srgbClr val="000000"/>
                </a:solidFill>
                <a:effectLst/>
                <a:uFillTx/>
                <a:latin typeface="Cambria" panose="02040503050406030204" pitchFamily="18" charset="0"/>
                <a:ea typeface="Cambria" panose="02040503050406030204" pitchFamily="18" charset="0"/>
                <a:sym typeface="Gill Sans"/>
              </a:rPr>
              <a:t>OpenGenus</a:t>
            </a:r>
            <a:r>
              <a:rPr kumimoji="0" lang="en-US" sz="225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Gill Sans"/>
              </a:rPr>
              <a:t> IQ: Computing Expertise &amp; Legacy, 5 Sept. 2020, iq.opengenus.org/travelling-salesman-problem-brute-force/.</a:t>
            </a:r>
          </a:p>
          <a:p>
            <a:pPr marL="0" marR="0" indent="0" algn="l" defTabSz="584200" rtl="0" fontAlgn="auto" latinLnBrk="0" hangingPunct="0">
              <a:lnSpc>
                <a:spcPct val="100000"/>
              </a:lnSpc>
              <a:spcBef>
                <a:spcPts val="0"/>
              </a:spcBef>
              <a:spcAft>
                <a:spcPts val="0"/>
              </a:spcAft>
              <a:buClrTx/>
              <a:buSzTx/>
              <a:buFontTx/>
              <a:buNone/>
              <a:tabLst/>
            </a:pPr>
            <a:r>
              <a:rPr kumimoji="0" lang="en-US" sz="225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Gill Sans"/>
              </a:rPr>
              <a:t>      Menezes, </a:t>
            </a:r>
            <a:r>
              <a:rPr kumimoji="0" lang="en-US" sz="2250" b="0" i="0" u="none" strike="noStrike" cap="none" spc="0" normalizeH="0" baseline="0" dirty="0" err="1">
                <a:ln>
                  <a:noFill/>
                </a:ln>
                <a:solidFill>
                  <a:srgbClr val="000000"/>
                </a:solidFill>
                <a:effectLst/>
                <a:uFillTx/>
                <a:latin typeface="Cambria" panose="02040503050406030204" pitchFamily="18" charset="0"/>
                <a:ea typeface="Cambria" panose="02040503050406030204" pitchFamily="18" charset="0"/>
                <a:sym typeface="Gill Sans"/>
              </a:rPr>
              <a:t>Breno</a:t>
            </a:r>
            <a:r>
              <a:rPr kumimoji="0" lang="en-US" sz="225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Gill Sans"/>
              </a:rPr>
              <a:t> A. M., et al. “Parallelization Strategies for GPU-Based Ant Colony Optimization Solving the Traveling Salesman Problem.” 2019 IEEE Congress on Evolutionary Computation (CEC), 2019, pp. 3094–101. IEEE Xplore, https://doi.org/10.1109/CEC.2019.8790073. </a:t>
            </a:r>
          </a:p>
          <a:p>
            <a:pPr marL="0" marR="0" indent="0" algn="l" defTabSz="584200" rtl="0" fontAlgn="auto" latinLnBrk="0" hangingPunct="0">
              <a:lnSpc>
                <a:spcPct val="100000"/>
              </a:lnSpc>
              <a:spcBef>
                <a:spcPts val="0"/>
              </a:spcBef>
              <a:spcAft>
                <a:spcPts val="0"/>
              </a:spcAft>
              <a:buClrTx/>
              <a:buSzTx/>
              <a:buFontTx/>
              <a:buNone/>
              <a:tabLst/>
            </a:pPr>
            <a:r>
              <a:rPr kumimoji="0" lang="en-US" sz="225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Gill Sans"/>
              </a:rPr>
              <a:t>      https://github.com/mastqe/470-gputsp/tree/master.</a:t>
            </a:r>
          </a:p>
        </p:txBody>
      </p:sp>
      <p:sp>
        <p:nvSpPr>
          <p:cNvPr id="25" name="Rectangle 4">
            <a:extLst>
              <a:ext uri="{FF2B5EF4-FFF2-40B4-BE49-F238E27FC236}">
                <a16:creationId xmlns:a16="http://schemas.microsoft.com/office/drawing/2014/main" id="{261819F8-1B25-A85B-8E14-67D2E9EF32D7}"/>
              </a:ext>
            </a:extLst>
          </p:cNvPr>
          <p:cNvSpPr>
            <a:spLocks noChangeArrowheads="1"/>
          </p:cNvSpPr>
          <p:nvPr/>
        </p:nvSpPr>
        <p:spPr bwMode="auto">
          <a:xfrm>
            <a:off x="25195016" y="9157657"/>
            <a:ext cx="687566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void</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150" b="1"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mmas_evaporation_nn_list</a:t>
            </a:r>
            <a:r>
              <a:rPr kumimoji="0" lang="en-US" altLang="en-US" sz="115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void</a:t>
            </a:r>
            <a:r>
              <a:rPr kumimoji="0" lang="en-US" altLang="en-US" sz="115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lang="en-US" altLang="en-US" sz="115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long</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int</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j,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help_city</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5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TRACE ( </a:t>
            </a:r>
            <a:r>
              <a:rPr kumimoji="0" lang="en-US" altLang="en-US" sz="1150" b="0" i="0" u="none" strike="noStrike" cap="none" normalizeH="0" baseline="0" dirty="0" err="1">
                <a:ln>
                  <a:noFill/>
                </a:ln>
                <a:solidFill>
                  <a:srgbClr val="397300"/>
                </a:solidFill>
                <a:effectLst/>
                <a:latin typeface="Courier New" panose="02070309020205020404" pitchFamily="49" charset="0"/>
                <a:cs typeface="Courier New" panose="02070309020205020404" pitchFamily="49" charset="0"/>
              </a:rPr>
              <a:t>printf</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en-US" altLang="en-US" sz="115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mmas</a:t>
            </a: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specific evaporation on </a:t>
            </a:r>
            <a:r>
              <a:rPr kumimoji="0" lang="en-US" altLang="en-US" sz="115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nn_lists</a:t>
            </a: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\n"</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50" dirty="0">
                <a:solidFill>
                  <a:schemeClr val="tx1"/>
                </a:solidFill>
                <a:latin typeface="Courier New" panose="02070309020205020404" pitchFamily="49" charset="0"/>
                <a:cs typeface="Courier New" panose="02070309020205020404" pitchFamily="49" charset="0"/>
              </a:rPr>
              <a:t>    </a:t>
            </a:r>
            <a:r>
              <a:rPr kumimoji="0" lang="en-US" altLang="en-US" sz="1150" b="0" i="0" u="none" strike="noStrike" cap="none" normalizeH="0" baseline="0" dirty="0">
                <a:ln>
                  <a:noFill/>
                </a:ln>
                <a:solidFill>
                  <a:srgbClr val="1F7199"/>
                </a:solidFill>
                <a:effectLst/>
                <a:latin typeface="Courier New" panose="02070309020205020404" pitchFamily="49" charset="0"/>
                <a:cs typeface="Courier New" panose="02070309020205020404" pitchFamily="49" charset="0"/>
              </a:rPr>
              <a:t>#</a:t>
            </a:r>
            <a:r>
              <a:rPr kumimoji="0" lang="en-US" altLang="en-US" sz="1150" b="1" i="0" u="none" strike="noStrike" cap="none" normalizeH="0" baseline="0" dirty="0">
                <a:ln>
                  <a:noFill/>
                </a:ln>
                <a:solidFill>
                  <a:srgbClr val="1F7199"/>
                </a:solidFill>
                <a:effectLst/>
                <a:latin typeface="Courier New" panose="02070309020205020404" pitchFamily="49" charset="0"/>
                <a:cs typeface="Courier New" panose="02070309020205020404" pitchFamily="49" charset="0"/>
              </a:rPr>
              <a:t>pragma</a:t>
            </a:r>
            <a:r>
              <a:rPr kumimoji="0" lang="en-US" altLang="en-US" sz="1150" b="0" i="0" u="none" strike="noStrike" cap="none" normalizeH="0" baseline="0" dirty="0">
                <a:ln>
                  <a:noFill/>
                </a:ln>
                <a:solidFill>
                  <a:srgbClr val="1F7199"/>
                </a:solidFill>
                <a:effectLst/>
                <a:latin typeface="Courier New" panose="02070309020205020404" pitchFamily="49" charset="0"/>
                <a:cs typeface="Courier New" panose="02070309020205020404" pitchFamily="49" charset="0"/>
              </a:rPr>
              <a:t> </a:t>
            </a:r>
            <a:r>
              <a:rPr kumimoji="0" lang="en-US" altLang="en-US" sz="1150" b="0" i="0" u="none" strike="noStrike" cap="none" normalizeH="0" baseline="0" dirty="0" err="1">
                <a:ln>
                  <a:noFill/>
                </a:ln>
                <a:solidFill>
                  <a:srgbClr val="1F7199"/>
                </a:solidFill>
                <a:effectLst/>
                <a:latin typeface="Courier New" panose="02070309020205020404" pitchFamily="49" charset="0"/>
                <a:cs typeface="Courier New" panose="02070309020205020404" pitchFamily="49" charset="0"/>
              </a:rPr>
              <a:t>omp</a:t>
            </a:r>
            <a:r>
              <a:rPr kumimoji="0" lang="en-US" altLang="en-US" sz="1150" b="0" i="0" u="none" strike="noStrike" cap="none" normalizeH="0" baseline="0" dirty="0">
                <a:ln>
                  <a:noFill/>
                </a:ln>
                <a:solidFill>
                  <a:srgbClr val="1F7199"/>
                </a:solidFill>
                <a:effectLst/>
                <a:latin typeface="Courier New" panose="02070309020205020404" pitchFamily="49" charset="0"/>
                <a:cs typeface="Courier New" panose="02070309020205020404" pitchFamily="49" charset="0"/>
              </a:rPr>
              <a:t> parallel for private(j, </a:t>
            </a:r>
            <a:r>
              <a:rPr kumimoji="0" lang="en-US" altLang="en-US" sz="1150" b="0" i="0" u="none" strike="noStrike" cap="none" normalizeH="0" baseline="0" dirty="0" err="1">
                <a:ln>
                  <a:noFill/>
                </a:ln>
                <a:solidFill>
                  <a:srgbClr val="1F7199"/>
                </a:solidFill>
                <a:effectLst/>
                <a:latin typeface="Courier New" panose="02070309020205020404" pitchFamily="49" charset="0"/>
                <a:cs typeface="Courier New" panose="02070309020205020404" pitchFamily="49" charset="0"/>
              </a:rPr>
              <a:t>help_city</a:t>
            </a:r>
            <a:r>
              <a:rPr kumimoji="0" lang="en-US" altLang="en-US" sz="1150" b="0" i="0" u="none" strike="noStrike" cap="none" normalizeH="0" baseline="0" dirty="0">
                <a:ln>
                  <a:noFill/>
                </a:ln>
                <a:solidFill>
                  <a:srgbClr val="1F7199"/>
                </a:solidFill>
                <a:effectLst/>
                <a:latin typeface="Courier New" panose="02070309020205020404" pitchFamily="49" charset="0"/>
                <a:cs typeface="Courier New" panose="02070309020205020404" pitchFamily="49" charset="0"/>
              </a:rPr>
              <a:t>) shared(pheromone)</a:t>
            </a:r>
            <a:endParaRPr lang="en-US" altLang="en-US" sz="115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15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for</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0</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 n ;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50" dirty="0">
                <a:solidFill>
                  <a:schemeClr val="tx1"/>
                </a:solidFill>
                <a:latin typeface="Courier New" panose="02070309020205020404" pitchFamily="49" charset="0"/>
                <a:cs typeface="Courier New" panose="02070309020205020404" pitchFamily="49" charset="0"/>
              </a:rPr>
              <a:t>        </a:t>
            </a:r>
            <a:r>
              <a:rPr kumimoji="0" lang="en-US" altLang="en-US" sz="115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for</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j = </a:t>
            </a: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0</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j &lt;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nn_ants</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50" dirty="0">
                <a:solidFill>
                  <a:schemeClr val="tx1"/>
                </a:solidFill>
                <a:latin typeface="Courier New" panose="02070309020205020404" pitchFamily="49" charset="0"/>
                <a:cs typeface="Courier New" panose="02070309020205020404" pitchFamily="49" charset="0"/>
              </a:rPr>
              <a:t>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help_city</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instance.nn_list</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][j];</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50" dirty="0">
                <a:solidFill>
                  <a:schemeClr val="tx1"/>
                </a:solidFill>
                <a:latin typeface="Courier New" panose="02070309020205020404" pitchFamily="49" charset="0"/>
                <a:cs typeface="Courier New" panose="02070309020205020404" pitchFamily="49" charset="0"/>
              </a:rPr>
              <a:t>            </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pheromone[</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help_city</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115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1</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rho) * pheromone[</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help_city</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5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15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if</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pheromone[</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help_city</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trail_min</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50" dirty="0">
                <a:solidFill>
                  <a:schemeClr val="tx1"/>
                </a:solidFill>
                <a:latin typeface="Courier New" panose="02070309020205020404" pitchFamily="49" charset="0"/>
                <a:cs typeface="Courier New" panose="02070309020205020404" pitchFamily="49" charset="0"/>
              </a:rPr>
              <a:t>                </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pheromone[</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help_city</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115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trail_min</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50" dirty="0">
                <a:solidFill>
                  <a:schemeClr val="tx1"/>
                </a:solidFill>
                <a:latin typeface="Courier New" panose="02070309020205020404" pitchFamily="49" charset="0"/>
                <a:cs typeface="Courier New" panose="02070309020205020404" pitchFamily="49" charset="0"/>
              </a:rPr>
              <a:t>        </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50" dirty="0">
                <a:solidFill>
                  <a:schemeClr val="tx1"/>
                </a:solidFill>
                <a:latin typeface="Courier New" panose="02070309020205020404" pitchFamily="49" charset="0"/>
                <a:cs typeface="Courier New" panose="02070309020205020404" pitchFamily="49" charset="0"/>
              </a:rPr>
              <a:t>    </a:t>
            </a: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6223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6223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393</TotalTime>
  <Words>946</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vt:lpstr>
      <vt:lpstr>Candara</vt:lpstr>
      <vt:lpstr>Courier New</vt:lpstr>
      <vt:lpstr>Gill Sans</vt:lpstr>
      <vt:lpstr>Lucida Grande</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Bryden Mollenauer</dc:creator>
  <cp:lastModifiedBy>Baldwin, Ethan Hunter - baldwieh</cp:lastModifiedBy>
  <cp:revision>22</cp:revision>
  <dcterms:modified xsi:type="dcterms:W3CDTF">2024-04-12T18:42:28Z</dcterms:modified>
</cp:coreProperties>
</file>