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Open Sans" panose="020B0606030504020204" pitchFamily="34" charset="0"/>
      <p:regular r:id="rId18"/>
      <p:bold r:id="rId19"/>
      <p:italic r:id="rId20"/>
      <p:boldItalic r:id="rId21"/>
    </p:embeddedFont>
    <p:embeddedFont>
      <p:font typeface="PT Sans Narrow" panose="020B0506020203020204" pitchFamily="34" charset="0"/>
      <p:regular r:id="rId22"/>
      <p:bold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a0cfd8b2b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a0cfd8b2b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324ec136c_0_5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324ec136c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a324ec136c_0_5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a324ec136c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a324ec136c_0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a324ec136c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a391cb2e3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a391cb2e3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a324ec136c_0_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a324ec136c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0cfd8b2b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0cfd8b2b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0cfd8b2b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0cfd8b2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a391cb2e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a391cb2e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0cfd8b2b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0cfd8b2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a3a8b2f55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3a8b2f5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391cb2e3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391cb2e3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0cfd8b2b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0cfd8b2b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391cb2e3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391cb2e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Traveling Salesman</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
              <a:t>Bryden Mollenauer</a:t>
            </a:r>
            <a:endParaRPr/>
          </a:p>
          <a:p>
            <a:pPr marL="0" lvl="0" indent="0" algn="ctr" rtl="0">
              <a:spcBef>
                <a:spcPts val="0"/>
              </a:spcBef>
              <a:spcAft>
                <a:spcPts val="0"/>
              </a:spcAft>
              <a:buNone/>
            </a:pPr>
            <a:r>
              <a:rPr lang="en"/>
              <a:t>Alex Milanese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for matrix </a:t>
            </a:r>
            <a:endParaRPr/>
          </a:p>
        </p:txBody>
      </p:sp>
      <p:sp>
        <p:nvSpPr>
          <p:cNvPr id="143" name="Google Shape;143;p22"/>
          <p:cNvSpPr txBox="1">
            <a:spLocks noGrp="1"/>
          </p:cNvSpPr>
          <p:nvPr>
            <p:ph type="body" idx="1"/>
          </p:nvPr>
        </p:nvSpPr>
        <p:spPr>
          <a:xfrm>
            <a:off x="5052200" y="1266325"/>
            <a:ext cx="37800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Creates a dictionary of all the vertices and their index</a:t>
            </a:r>
            <a:endParaRPr/>
          </a:p>
          <a:p>
            <a:pPr marL="457200" lvl="0" indent="-342900" algn="l" rtl="0">
              <a:spcBef>
                <a:spcPts val="0"/>
              </a:spcBef>
              <a:spcAft>
                <a:spcPts val="0"/>
              </a:spcAft>
              <a:buSzPts val="1800"/>
              <a:buChar char="●"/>
            </a:pPr>
            <a:r>
              <a:rPr lang="en"/>
              <a:t>Create cost matrix size </a:t>
            </a:r>
            <a:endParaRPr/>
          </a:p>
          <a:p>
            <a:pPr marL="457200" lvl="0" indent="-342900" algn="l" rtl="0">
              <a:spcBef>
                <a:spcPts val="0"/>
              </a:spcBef>
              <a:spcAft>
                <a:spcPts val="0"/>
              </a:spcAft>
              <a:buSzPts val="1800"/>
              <a:buChar char="●"/>
            </a:pPr>
            <a:r>
              <a:rPr lang="en"/>
              <a:t>Then fill the cost matrix using the vertices index and the weight to the edge between the vertices </a:t>
            </a:r>
            <a:endParaRPr/>
          </a:p>
        </p:txBody>
      </p:sp>
      <p:pic>
        <p:nvPicPr>
          <p:cNvPr id="144" name="Google Shape;144;p22"/>
          <p:cNvPicPr preferRelativeResize="0"/>
          <p:nvPr/>
        </p:nvPicPr>
        <p:blipFill>
          <a:blip r:embed="rId3">
            <a:alphaModFix/>
          </a:blip>
          <a:stretch>
            <a:fillRect/>
          </a:stretch>
        </p:blipFill>
        <p:spPr>
          <a:xfrm>
            <a:off x="311696" y="1247121"/>
            <a:ext cx="4692425" cy="3341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Held_Karp</a:t>
            </a:r>
            <a:endParaRPr/>
          </a:p>
        </p:txBody>
      </p:sp>
      <p:sp>
        <p:nvSpPr>
          <p:cNvPr id="150" name="Google Shape;150;p23"/>
          <p:cNvSpPr txBox="1">
            <a:spLocks noGrp="1"/>
          </p:cNvSpPr>
          <p:nvPr>
            <p:ph type="body" idx="1"/>
          </p:nvPr>
        </p:nvSpPr>
        <p:spPr>
          <a:xfrm>
            <a:off x="311700" y="1266325"/>
            <a:ext cx="37275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*makes 2 2d arrays </a:t>
            </a:r>
            <a:endParaRPr/>
          </a:p>
          <a:p>
            <a:pPr marL="0" lvl="0" indent="0" algn="l" rtl="0">
              <a:spcBef>
                <a:spcPts val="1200"/>
              </a:spcBef>
              <a:spcAft>
                <a:spcPts val="0"/>
              </a:spcAft>
              <a:buNone/>
            </a:pPr>
            <a:r>
              <a:rPr lang="en"/>
              <a:t>*goes through the mask </a:t>
            </a:r>
            <a:endParaRPr/>
          </a:p>
          <a:p>
            <a:pPr marL="0" lvl="0" indent="0" algn="l" rtl="0">
              <a:spcBef>
                <a:spcPts val="1200"/>
              </a:spcBef>
              <a:spcAft>
                <a:spcPts val="0"/>
              </a:spcAft>
              <a:buNone/>
            </a:pPr>
            <a:r>
              <a:rPr lang="en"/>
              <a:t>* check individual every possible Subset of vertice paths and records the cost of each path in the dp 2d array </a:t>
            </a:r>
            <a:endParaRPr/>
          </a:p>
          <a:p>
            <a:pPr marL="0" lvl="0" indent="0" algn="l" rtl="0">
              <a:spcBef>
                <a:spcPts val="1200"/>
              </a:spcBef>
              <a:spcAft>
                <a:spcPts val="1200"/>
              </a:spcAft>
              <a:buNone/>
            </a:pPr>
            <a:r>
              <a:rPr lang="en"/>
              <a:t>* Then calculates the fast path and backtracks through the predecessor 2d array to return the final path</a:t>
            </a:r>
            <a:endParaRPr/>
          </a:p>
        </p:txBody>
      </p:sp>
      <p:pic>
        <p:nvPicPr>
          <p:cNvPr id="151" name="Google Shape;151;p23"/>
          <p:cNvPicPr preferRelativeResize="0"/>
          <p:nvPr/>
        </p:nvPicPr>
        <p:blipFill>
          <a:blip r:embed="rId3">
            <a:alphaModFix/>
          </a:blip>
          <a:stretch>
            <a:fillRect/>
          </a:stretch>
        </p:blipFill>
        <p:spPr>
          <a:xfrm>
            <a:off x="4039100" y="0"/>
            <a:ext cx="5038900" cy="51435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mask </a:t>
            </a:r>
            <a:endParaRPr/>
          </a:p>
        </p:txBody>
      </p:sp>
      <p:sp>
        <p:nvSpPr>
          <p:cNvPr id="157" name="Google Shape;157;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bit mask is a string of ones and zeros and the max length is the number of vertices in the graph. Each iteration of the loop increase the length of the mask by one.</a:t>
            </a:r>
            <a:endParaRPr/>
          </a:p>
        </p:txBody>
      </p:sp>
      <p:grpSp>
        <p:nvGrpSpPr>
          <p:cNvPr id="158" name="Google Shape;158;p24"/>
          <p:cNvGrpSpPr/>
          <p:nvPr/>
        </p:nvGrpSpPr>
        <p:grpSpPr>
          <a:xfrm>
            <a:off x="5752250" y="1979214"/>
            <a:ext cx="2026003" cy="2981479"/>
            <a:chOff x="1118231" y="283725"/>
            <a:chExt cx="2090819" cy="4076400"/>
          </a:xfrm>
        </p:grpSpPr>
        <p:sp>
          <p:nvSpPr>
            <p:cNvPr id="159" name="Google Shape;159;p24"/>
            <p:cNvSpPr/>
            <p:nvPr/>
          </p:nvSpPr>
          <p:spPr>
            <a:xfrm>
              <a:off x="1178650" y="283725"/>
              <a:ext cx="2030400" cy="4076400"/>
            </a:xfrm>
            <a:prstGeom prst="rect">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1118231" y="341745"/>
              <a:ext cx="1020600" cy="2334600"/>
            </a:xfrm>
            <a:prstGeom prst="rect">
              <a:avLst/>
            </a:prstGeom>
            <a:solidFill>
              <a:srgbClr val="FFFFFF"/>
            </a:solidFill>
            <a:ln w="19050" cap="flat" cmpd="sng">
              <a:solidFill>
                <a:srgbClr val="B02B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0b1</a:t>
              </a:r>
              <a:endParaRPr/>
            </a:p>
            <a:p>
              <a:pPr marL="0" lvl="0" indent="0" algn="l" rtl="0">
                <a:spcBef>
                  <a:spcPts val="0"/>
                </a:spcBef>
                <a:spcAft>
                  <a:spcPts val="0"/>
                </a:spcAft>
                <a:buNone/>
              </a:pPr>
              <a:r>
                <a:rPr lang="en"/>
                <a:t>1000</a:t>
              </a:r>
              <a:endParaRPr/>
            </a:p>
            <a:p>
              <a:pPr marL="0" lvl="0" indent="0" algn="l" rtl="0">
                <a:spcBef>
                  <a:spcPts val="0"/>
                </a:spcBef>
                <a:spcAft>
                  <a:spcPts val="0"/>
                </a:spcAft>
                <a:buNone/>
              </a:pPr>
              <a:r>
                <a:rPr lang="en"/>
                <a:t>1001</a:t>
              </a:r>
              <a:endParaRPr/>
            </a:p>
            <a:p>
              <a:pPr marL="0" lvl="0" indent="0" algn="l" rtl="0">
                <a:spcBef>
                  <a:spcPts val="0"/>
                </a:spcBef>
                <a:spcAft>
                  <a:spcPts val="0"/>
                </a:spcAft>
                <a:buNone/>
              </a:pPr>
              <a:r>
                <a:rPr lang="en"/>
                <a:t>1010</a:t>
              </a:r>
              <a:endParaRPr/>
            </a:p>
            <a:p>
              <a:pPr marL="0" lvl="0" indent="0" algn="l" rtl="0">
                <a:spcBef>
                  <a:spcPts val="0"/>
                </a:spcBef>
                <a:spcAft>
                  <a:spcPts val="0"/>
                </a:spcAft>
                <a:buNone/>
              </a:pPr>
              <a:r>
                <a:rPr lang="en"/>
                <a:t>1011</a:t>
              </a:r>
              <a:endParaRPr/>
            </a:p>
            <a:p>
              <a:pPr marL="0" lvl="0" indent="0" algn="l" rtl="0">
                <a:spcBef>
                  <a:spcPts val="0"/>
                </a:spcBef>
                <a:spcAft>
                  <a:spcPts val="0"/>
                </a:spcAft>
                <a:buNone/>
              </a:pPr>
              <a:r>
                <a:rPr lang="en"/>
                <a:t>1100</a:t>
              </a:r>
              <a:endParaRPr/>
            </a:p>
            <a:p>
              <a:pPr marL="0" lvl="0" indent="0" algn="l" rtl="0">
                <a:spcBef>
                  <a:spcPts val="0"/>
                </a:spcBef>
                <a:spcAft>
                  <a:spcPts val="0"/>
                </a:spcAft>
                <a:buNone/>
              </a:pPr>
              <a:r>
                <a:rPr lang="en"/>
                <a:t>1101</a:t>
              </a:r>
              <a:endParaRPr/>
            </a:p>
            <a:p>
              <a:pPr marL="0" lvl="0" indent="0" algn="l" rtl="0">
                <a:spcBef>
                  <a:spcPts val="0"/>
                </a:spcBef>
                <a:spcAft>
                  <a:spcPts val="0"/>
                </a:spcAft>
                <a:buNone/>
              </a:pPr>
              <a:endParaRPr/>
            </a:p>
          </p:txBody>
        </p:sp>
        <p:sp>
          <p:nvSpPr>
            <p:cNvPr id="161" name="Google Shape;161;p24"/>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Starts at 0 slowly adds length and records the total cost of traversal  of each possible vertice it is currently looking at </a:t>
              </a:r>
              <a:endParaRPr sz="800">
                <a:solidFill>
                  <a:srgbClr val="FFFFFF"/>
                </a:solidFill>
                <a:latin typeface="Roboto"/>
                <a:ea typeface="Roboto"/>
                <a:cs typeface="Roboto"/>
                <a:sym typeface="Roboto"/>
              </a:endParaRPr>
            </a:p>
          </p:txBody>
        </p:sp>
      </p:grpSp>
      <p:sp>
        <p:nvSpPr>
          <p:cNvPr id="163" name="Google Shape;163;p24"/>
          <p:cNvSpPr txBox="1"/>
          <p:nvPr/>
        </p:nvSpPr>
        <p:spPr>
          <a:xfrm>
            <a:off x="6771775" y="2031525"/>
            <a:ext cx="1006500" cy="16893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22222"/>
                </a:solidFill>
              </a:rPr>
              <a:t>1110</a:t>
            </a:r>
            <a:endParaRPr>
              <a:solidFill>
                <a:srgbClr val="222222"/>
              </a:solidFill>
            </a:endParaRPr>
          </a:p>
          <a:p>
            <a:pPr marL="0" lvl="0" indent="0" algn="l" rtl="0">
              <a:spcBef>
                <a:spcPts val="0"/>
              </a:spcBef>
              <a:spcAft>
                <a:spcPts val="0"/>
              </a:spcAft>
              <a:buNone/>
            </a:pPr>
            <a:r>
              <a:rPr lang="en">
                <a:solidFill>
                  <a:srgbClr val="222222"/>
                </a:solidFill>
              </a:rPr>
              <a:t>1111</a:t>
            </a:r>
            <a:endParaRPr>
              <a:solidFill>
                <a:srgbClr val="222222"/>
              </a:solidFill>
            </a:endParaRPr>
          </a:p>
          <a:p>
            <a:pPr marL="0" lvl="0" indent="0" algn="l" rtl="0">
              <a:spcBef>
                <a:spcPts val="0"/>
              </a:spcBef>
              <a:spcAft>
                <a:spcPts val="0"/>
              </a:spcAft>
              <a:buNone/>
            </a:pPr>
            <a:r>
              <a:rPr lang="en">
                <a:solidFill>
                  <a:srgbClr val="222222"/>
                </a:solidFill>
              </a:rPr>
              <a:t>10000</a:t>
            </a:r>
            <a:endParaRPr>
              <a:solidFill>
                <a:srgbClr val="22222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dp tables</a:t>
            </a:r>
            <a:endParaRPr/>
          </a:p>
        </p:txBody>
      </p:sp>
      <p:sp>
        <p:nvSpPr>
          <p:cNvPr id="169" name="Google Shape;169;p25"/>
          <p:cNvSpPr txBox="1">
            <a:spLocks noGrp="1"/>
          </p:cNvSpPr>
          <p:nvPr>
            <p:ph type="body" idx="1"/>
          </p:nvPr>
        </p:nvSpPr>
        <p:spPr>
          <a:xfrm>
            <a:off x="311700" y="1266325"/>
            <a:ext cx="4192800" cy="33027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There are 2^n rows in each table</a:t>
            </a:r>
            <a:endParaRPr/>
          </a:p>
          <a:p>
            <a:pPr marL="457200" lvl="0" indent="-342900" algn="l" rtl="0">
              <a:spcBef>
                <a:spcPts val="0"/>
              </a:spcBef>
              <a:spcAft>
                <a:spcPts val="0"/>
              </a:spcAft>
              <a:buSzPts val="1800"/>
              <a:buChar char="●"/>
            </a:pPr>
            <a:r>
              <a:rPr lang="en"/>
              <a:t>Each row represents each mask iteration</a:t>
            </a:r>
            <a:endParaRPr/>
          </a:p>
          <a:p>
            <a:pPr marL="457200" lvl="0" indent="-342900" algn="l" rtl="0">
              <a:spcBef>
                <a:spcPts val="0"/>
              </a:spcBef>
              <a:spcAft>
                <a:spcPts val="0"/>
              </a:spcAft>
              <a:buSzPts val="1800"/>
              <a:buChar char="●"/>
            </a:pPr>
            <a:r>
              <a:rPr lang="en"/>
              <a:t>To get the shortest path you can Visually look the last row and pick the lowest number and add the cost of the subset path and the weight of the edge to the starting vertice from the ending vertice so it creates a cycle.</a:t>
            </a:r>
            <a:endParaRPr/>
          </a:p>
          <a:p>
            <a:pPr marL="0" lvl="0" indent="0" algn="l" rtl="0">
              <a:spcBef>
                <a:spcPts val="1200"/>
              </a:spcBef>
              <a:spcAft>
                <a:spcPts val="1200"/>
              </a:spcAft>
              <a:buNone/>
            </a:pPr>
            <a:endParaRPr/>
          </a:p>
        </p:txBody>
      </p:sp>
      <p:pic>
        <p:nvPicPr>
          <p:cNvPr id="170" name="Google Shape;170;p25"/>
          <p:cNvPicPr preferRelativeResize="0"/>
          <p:nvPr/>
        </p:nvPicPr>
        <p:blipFill>
          <a:blip r:embed="rId3">
            <a:alphaModFix/>
          </a:blip>
          <a:stretch>
            <a:fillRect/>
          </a:stretch>
        </p:blipFill>
        <p:spPr>
          <a:xfrm>
            <a:off x="4545550" y="475475"/>
            <a:ext cx="2301550" cy="4123999"/>
          </a:xfrm>
          <a:prstGeom prst="rect">
            <a:avLst/>
          </a:prstGeom>
          <a:noFill/>
          <a:ln>
            <a:noFill/>
          </a:ln>
        </p:spPr>
      </p:pic>
      <p:pic>
        <p:nvPicPr>
          <p:cNvPr id="171" name="Google Shape;171;p25"/>
          <p:cNvPicPr preferRelativeResize="0"/>
          <p:nvPr/>
        </p:nvPicPr>
        <p:blipFill>
          <a:blip r:embed="rId4">
            <a:alphaModFix/>
          </a:blip>
          <a:stretch>
            <a:fillRect/>
          </a:stretch>
        </p:blipFill>
        <p:spPr>
          <a:xfrm>
            <a:off x="6847100" y="445025"/>
            <a:ext cx="1985200" cy="4124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Big O analysis</a:t>
            </a:r>
            <a:endParaRPr/>
          </a:p>
        </p:txBody>
      </p:sp>
      <p:sp>
        <p:nvSpPr>
          <p:cNvPr id="177" name="Google Shape;177;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dominant term in my code is the Held Karp algorithm implementation</a:t>
            </a:r>
            <a:endParaRPr/>
          </a:p>
          <a:p>
            <a:pPr marL="457200" lvl="0" indent="-342900" algn="l" rtl="0">
              <a:spcBef>
                <a:spcPts val="0"/>
              </a:spcBef>
              <a:spcAft>
                <a:spcPts val="0"/>
              </a:spcAft>
              <a:buSzPts val="1800"/>
              <a:buChar char="●"/>
            </a:pPr>
            <a:r>
              <a:rPr lang="en"/>
              <a:t>The outer loop goes over every possible subset of vertices which is 2^n long</a:t>
            </a:r>
            <a:endParaRPr/>
          </a:p>
          <a:p>
            <a:pPr marL="457200" lvl="0" indent="-342900" algn="l" rtl="0">
              <a:spcBef>
                <a:spcPts val="0"/>
              </a:spcBef>
              <a:spcAft>
                <a:spcPts val="0"/>
              </a:spcAft>
              <a:buSzPts val="1800"/>
              <a:buChar char="●"/>
            </a:pPr>
            <a:r>
              <a:rPr lang="en"/>
              <a:t>Then the inner loop goes over every pair of vertices </a:t>
            </a:r>
            <a:endParaRPr/>
          </a:p>
          <a:p>
            <a:pPr marL="457200" lvl="0" indent="-342900" algn="l" rtl="0">
              <a:spcBef>
                <a:spcPts val="0"/>
              </a:spcBef>
              <a:spcAft>
                <a:spcPts val="0"/>
              </a:spcAft>
              <a:buSzPts val="1800"/>
              <a:buChar char="●"/>
            </a:pPr>
            <a:r>
              <a:rPr lang="en"/>
              <a:t>So overall the Big O is (n^2 * 2^n) runtime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Wall Clock analysis </a:t>
            </a:r>
            <a:endParaRPr/>
          </a:p>
        </p:txBody>
      </p:sp>
      <p:sp>
        <p:nvSpPr>
          <p:cNvPr id="183" name="Google Shape;183;p27"/>
          <p:cNvSpPr txBox="1">
            <a:spLocks noGrp="1"/>
          </p:cNvSpPr>
          <p:nvPr>
            <p:ph type="body" idx="1"/>
          </p:nvPr>
        </p:nvSpPr>
        <p:spPr>
          <a:xfrm>
            <a:off x="311700" y="1266325"/>
            <a:ext cx="43221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With smaller inputs the program runs almost instantaneously but once we get to 15+ vertices the program will start to double in time. </a:t>
            </a:r>
            <a:endParaRPr/>
          </a:p>
        </p:txBody>
      </p:sp>
      <p:pic>
        <p:nvPicPr>
          <p:cNvPr id="184" name="Google Shape;184;p27"/>
          <p:cNvPicPr preferRelativeResize="0"/>
          <p:nvPr/>
        </p:nvPicPr>
        <p:blipFill>
          <a:blip r:embed="rId3">
            <a:alphaModFix/>
          </a:blip>
          <a:stretch>
            <a:fillRect/>
          </a:stretch>
        </p:blipFill>
        <p:spPr>
          <a:xfrm>
            <a:off x="4786200" y="1304825"/>
            <a:ext cx="4205400" cy="2550936"/>
          </a:xfrm>
          <a:prstGeom prst="rect">
            <a:avLst/>
          </a:prstGeom>
          <a:noFill/>
          <a:ln>
            <a:noFill/>
          </a:ln>
        </p:spPr>
      </p:pic>
      <p:pic>
        <p:nvPicPr>
          <p:cNvPr id="185" name="Google Shape;185;p27"/>
          <p:cNvPicPr preferRelativeResize="0"/>
          <p:nvPr/>
        </p:nvPicPr>
        <p:blipFill>
          <a:blip r:embed="rId4">
            <a:alphaModFix/>
          </a:blip>
          <a:stretch>
            <a:fillRect/>
          </a:stretch>
        </p:blipFill>
        <p:spPr>
          <a:xfrm>
            <a:off x="2833575" y="2275325"/>
            <a:ext cx="1952625" cy="2639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Traveling Salesman Problem</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TSP is finding the shortest hamiltonian cycle in a complete undirected graph starting at the given first node and ending at the same node.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Inputs/Outputs</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For input the first line is the number of vertices and then the number of edges and then every line after that is an edge going from the first letter to the second letter and then the number is the weight of the edge. The inputs will make an undirected complete graph. For test case generation i chose values from 1-100 and randomized them for each edge weight while running double for loop to add the value to each edge combination.</a:t>
            </a:r>
            <a:endParaRPr/>
          </a:p>
        </p:txBody>
      </p:sp>
      <p:pic>
        <p:nvPicPr>
          <p:cNvPr id="80" name="Google Shape;80;p15"/>
          <p:cNvPicPr preferRelativeResize="0"/>
          <p:nvPr/>
        </p:nvPicPr>
        <p:blipFill>
          <a:blip r:embed="rId3">
            <a:alphaModFix/>
          </a:blip>
          <a:stretch>
            <a:fillRect/>
          </a:stretch>
        </p:blipFill>
        <p:spPr>
          <a:xfrm>
            <a:off x="2909288" y="3312925"/>
            <a:ext cx="638175" cy="1085850"/>
          </a:xfrm>
          <a:prstGeom prst="rect">
            <a:avLst/>
          </a:prstGeom>
          <a:noFill/>
          <a:ln>
            <a:noFill/>
          </a:ln>
        </p:spPr>
      </p:pic>
      <p:sp>
        <p:nvSpPr>
          <p:cNvPr id="81" name="Google Shape;81;p15"/>
          <p:cNvSpPr txBox="1"/>
          <p:nvPr/>
        </p:nvSpPr>
        <p:spPr>
          <a:xfrm>
            <a:off x="5107375" y="3508900"/>
            <a:ext cx="3000000" cy="69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b="1">
                <a:solidFill>
                  <a:srgbClr val="0000CF"/>
                </a:solidFill>
                <a:highlight>
                  <a:srgbClr val="F8F8F8"/>
                </a:highlight>
                <a:latin typeface="Courier New"/>
                <a:ea typeface="Courier New"/>
                <a:cs typeface="Courier New"/>
                <a:sym typeface="Courier New"/>
              </a:rPr>
              <a:t>12</a:t>
            </a:r>
            <a:endParaRPr sz="1050">
              <a:solidFill>
                <a:srgbClr val="222222"/>
              </a:solidFill>
              <a:highlight>
                <a:srgbClr val="F8F8F8"/>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050">
              <a:solidFill>
                <a:srgbClr val="222222"/>
              </a:solidFill>
              <a:highlight>
                <a:srgbClr val="F8F8F8"/>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50">
                <a:solidFill>
                  <a:srgbClr val="222222"/>
                </a:solidFill>
                <a:highlight>
                  <a:srgbClr val="F8F8F8"/>
                </a:highlight>
                <a:latin typeface="Courier New"/>
                <a:ea typeface="Courier New"/>
                <a:cs typeface="Courier New"/>
                <a:sym typeface="Courier New"/>
              </a:rPr>
              <a:t>a b c a</a:t>
            </a:r>
            <a:endParaRPr sz="1050">
              <a:solidFill>
                <a:srgbClr val="222222"/>
              </a:solidFill>
              <a:highlight>
                <a:srgbClr val="F8F8F8"/>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Certifier Process</a:t>
            </a:r>
            <a:endParaRPr/>
          </a:p>
        </p:txBody>
      </p:sp>
      <p:sp>
        <p:nvSpPr>
          <p:cNvPr id="87" name="Google Shape;87;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know that the certifier process is polynomial because if someone handed me a graph and said this is the shortest path i can prove if it is or isn't with the tsp algorithm and if i increase the sample size by one the run time will double.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is the problem important</a:t>
            </a:r>
            <a:endParaRPr/>
          </a:p>
        </p:txBody>
      </p:sp>
      <p:sp>
        <p:nvSpPr>
          <p:cNvPr id="93" name="Google Shape;93;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problem is important so delivery companies can find the shortest path to take on their routes. If amazon can make it so their trucks spend less gas and take a shorter route they can deliver more product a day for less money while making them more money.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Np Hard Reduction</a:t>
            </a:r>
            <a:endParaRPr/>
          </a:p>
        </p:txBody>
      </p:sp>
      <p:sp>
        <p:nvSpPr>
          <p:cNvPr id="99" name="Google Shape;9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Our Reduction is taking the hamiltonian cycle problem and reduce it to the Traveling Salesman Problem.</a:t>
            </a:r>
            <a:endParaRPr/>
          </a:p>
          <a:p>
            <a:pPr marL="457200" lvl="0" indent="-342900" algn="l" rtl="0">
              <a:spcBef>
                <a:spcPts val="0"/>
              </a:spcBef>
              <a:spcAft>
                <a:spcPts val="0"/>
              </a:spcAft>
              <a:buSzPts val="1800"/>
              <a:buChar char="●"/>
            </a:pPr>
            <a:endParaRPr/>
          </a:p>
        </p:txBody>
      </p:sp>
      <p:sp>
        <p:nvSpPr>
          <p:cNvPr id="100" name="Google Shape;100;p18"/>
          <p:cNvSpPr txBox="1"/>
          <p:nvPr/>
        </p:nvSpPr>
        <p:spPr>
          <a:xfrm>
            <a:off x="989125" y="2138050"/>
            <a:ext cx="1658700" cy="12477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Hamiltonian              Cycle Input</a:t>
            </a:r>
            <a:endParaRPr sz="1800">
              <a:solidFill>
                <a:schemeClr val="dk2"/>
              </a:solidFill>
              <a:latin typeface="Open Sans"/>
              <a:ea typeface="Open Sans"/>
              <a:cs typeface="Open Sans"/>
              <a:sym typeface="Open Sans"/>
            </a:endParaRPr>
          </a:p>
        </p:txBody>
      </p:sp>
      <p:sp>
        <p:nvSpPr>
          <p:cNvPr id="101" name="Google Shape;101;p18"/>
          <p:cNvSpPr/>
          <p:nvPr/>
        </p:nvSpPr>
        <p:spPr>
          <a:xfrm>
            <a:off x="2647825" y="2465250"/>
            <a:ext cx="730500" cy="4716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18"/>
          <p:cNvSpPr txBox="1"/>
          <p:nvPr/>
        </p:nvSpPr>
        <p:spPr>
          <a:xfrm>
            <a:off x="3378275" y="2168475"/>
            <a:ext cx="1354500" cy="11793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TSP </a:t>
            </a:r>
            <a:endParaRPr sz="1800">
              <a:solidFill>
                <a:schemeClr val="dk2"/>
              </a:solidFill>
              <a:latin typeface="Open Sans"/>
              <a:ea typeface="Open Sans"/>
              <a:cs typeface="Open Sans"/>
              <a:sym typeface="Open Sans"/>
            </a:endParaRPr>
          </a:p>
          <a:p>
            <a:pPr marL="0" lvl="0" indent="0" algn="l" rtl="0">
              <a:spcBef>
                <a:spcPts val="0"/>
              </a:spcBef>
              <a:spcAft>
                <a:spcPts val="0"/>
              </a:spcAft>
              <a:buNone/>
            </a:pPr>
            <a:r>
              <a:rPr lang="en" sz="1800">
                <a:solidFill>
                  <a:schemeClr val="dk2"/>
                </a:solidFill>
                <a:latin typeface="Open Sans"/>
                <a:ea typeface="Open Sans"/>
                <a:cs typeface="Open Sans"/>
                <a:sym typeface="Open Sans"/>
              </a:rPr>
              <a:t>Input</a:t>
            </a:r>
            <a:endParaRPr sz="1800">
              <a:solidFill>
                <a:schemeClr val="dk2"/>
              </a:solidFill>
              <a:latin typeface="Open Sans"/>
              <a:ea typeface="Open Sans"/>
              <a:cs typeface="Open Sans"/>
              <a:sym typeface="Open Sans"/>
            </a:endParaRPr>
          </a:p>
        </p:txBody>
      </p:sp>
      <p:sp>
        <p:nvSpPr>
          <p:cNvPr id="103" name="Google Shape;103;p18"/>
          <p:cNvSpPr/>
          <p:nvPr/>
        </p:nvSpPr>
        <p:spPr>
          <a:xfrm>
            <a:off x="4732775" y="2526100"/>
            <a:ext cx="616200" cy="471600"/>
          </a:xfrm>
          <a:prstGeom prst="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4" name="Google Shape;104;p18"/>
          <p:cNvSpPr txBox="1"/>
          <p:nvPr/>
        </p:nvSpPr>
        <p:spPr>
          <a:xfrm>
            <a:off x="5348975" y="2111400"/>
            <a:ext cx="1613100" cy="1179300"/>
          </a:xfrm>
          <a:prstGeom prst="rect">
            <a:avLst/>
          </a:prstGeom>
          <a:solidFill>
            <a:schemeClr val="dk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Hamiltonian Cycle Solution</a:t>
            </a:r>
            <a:endParaRPr sz="180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NP hard Reduction</a:t>
            </a:r>
            <a:endParaRPr/>
          </a:p>
        </p:txBody>
      </p:sp>
      <p:sp>
        <p:nvSpPr>
          <p:cNvPr id="110" name="Google Shape;110;p19"/>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known NP hard problem is finding a Hamiltonian Cycle</a:t>
            </a:r>
            <a:endParaRPr/>
          </a:p>
          <a:p>
            <a:pPr marL="457200" lvl="0" indent="-342900" algn="l" rtl="0">
              <a:spcBef>
                <a:spcPts val="0"/>
              </a:spcBef>
              <a:spcAft>
                <a:spcPts val="0"/>
              </a:spcAft>
              <a:buSzPts val="1800"/>
              <a:buChar char="●"/>
            </a:pPr>
            <a:r>
              <a:rPr lang="en"/>
              <a:t>For every HC there is a graph that can be converted to a TSP problem just by my making it complete</a:t>
            </a:r>
            <a:endParaRPr/>
          </a:p>
          <a:p>
            <a:pPr marL="457200" lvl="0" indent="-342900" algn="l" rtl="0">
              <a:spcBef>
                <a:spcPts val="0"/>
              </a:spcBef>
              <a:spcAft>
                <a:spcPts val="0"/>
              </a:spcAft>
              <a:buSzPts val="1800"/>
              <a:buChar char="●"/>
            </a:pPr>
            <a:r>
              <a:rPr lang="en"/>
              <a:t>This can be done in polynomial time just by adding edges and weights</a:t>
            </a:r>
            <a:endParaRPr/>
          </a:p>
        </p:txBody>
      </p:sp>
      <p:pic>
        <p:nvPicPr>
          <p:cNvPr id="111" name="Google Shape;111;p19"/>
          <p:cNvPicPr preferRelativeResize="0"/>
          <p:nvPr/>
        </p:nvPicPr>
        <p:blipFill>
          <a:blip r:embed="rId3">
            <a:alphaModFix/>
          </a:blip>
          <a:stretch>
            <a:fillRect/>
          </a:stretch>
        </p:blipFill>
        <p:spPr>
          <a:xfrm>
            <a:off x="4919775" y="663350"/>
            <a:ext cx="4224225" cy="330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 explanation </a:t>
            </a:r>
            <a:endParaRPr/>
          </a:p>
        </p:txBody>
      </p:sp>
      <p:sp>
        <p:nvSpPr>
          <p:cNvPr id="117" name="Google Shape;117;p20"/>
          <p:cNvSpPr txBox="1">
            <a:spLocks noGrp="1"/>
          </p:cNvSpPr>
          <p:nvPr>
            <p:ph type="body" idx="1"/>
          </p:nvPr>
        </p:nvSpPr>
        <p:spPr>
          <a:xfrm>
            <a:off x="311700" y="124347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For reading the input i am creating a Cost matrix which looks like this </a:t>
            </a:r>
            <a:endParaRPr/>
          </a:p>
        </p:txBody>
      </p:sp>
      <p:grpSp>
        <p:nvGrpSpPr>
          <p:cNvPr id="118" name="Google Shape;118;p20"/>
          <p:cNvGrpSpPr/>
          <p:nvPr/>
        </p:nvGrpSpPr>
        <p:grpSpPr>
          <a:xfrm>
            <a:off x="5170181" y="1619186"/>
            <a:ext cx="2026011" cy="3060153"/>
            <a:chOff x="1118224" y="283725"/>
            <a:chExt cx="2090826" cy="4076400"/>
          </a:xfrm>
        </p:grpSpPr>
        <p:sp>
          <p:nvSpPr>
            <p:cNvPr id="119" name="Google Shape;119;p20"/>
            <p:cNvSpPr/>
            <p:nvPr/>
          </p:nvSpPr>
          <p:spPr>
            <a:xfrm>
              <a:off x="1178650" y="283725"/>
              <a:ext cx="2030400" cy="4076400"/>
            </a:xfrm>
            <a:prstGeom prst="rect">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118224" y="341749"/>
              <a:ext cx="2048100" cy="2490600"/>
            </a:xfrm>
            <a:prstGeom prst="rect">
              <a:avLst/>
            </a:prstGeom>
            <a:solidFill>
              <a:srgbClr val="FFFFFF"/>
            </a:solidFill>
            <a:ln w="19050" cap="flat" cmpd="sng">
              <a:solidFill>
                <a:srgbClr val="B02B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Each row and column represent the weight of the edge to to get the vertice row and the vertice column</a:t>
              </a:r>
              <a:endParaRPr sz="700">
                <a:solidFill>
                  <a:srgbClr val="FFFFFF"/>
                </a:solidFill>
                <a:latin typeface="Roboto"/>
                <a:ea typeface="Roboto"/>
                <a:cs typeface="Roboto"/>
                <a:sym typeface="Roboto"/>
              </a:endParaRPr>
            </a:p>
          </p:txBody>
        </p:sp>
      </p:grpSp>
      <p:grpSp>
        <p:nvGrpSpPr>
          <p:cNvPr id="123" name="Google Shape;123;p20"/>
          <p:cNvGrpSpPr/>
          <p:nvPr/>
        </p:nvGrpSpPr>
        <p:grpSpPr>
          <a:xfrm>
            <a:off x="1225043" y="1697689"/>
            <a:ext cx="2026011" cy="2981479"/>
            <a:chOff x="1118224" y="283725"/>
            <a:chExt cx="2090826" cy="4076400"/>
          </a:xfrm>
        </p:grpSpPr>
        <p:sp>
          <p:nvSpPr>
            <p:cNvPr id="124" name="Google Shape;124;p20"/>
            <p:cNvSpPr/>
            <p:nvPr/>
          </p:nvSpPr>
          <p:spPr>
            <a:xfrm>
              <a:off x="1178650" y="283725"/>
              <a:ext cx="2030400" cy="4076400"/>
            </a:xfrm>
            <a:prstGeom prst="rect">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118224" y="341749"/>
              <a:ext cx="2048100" cy="2490600"/>
            </a:xfrm>
            <a:prstGeom prst="rect">
              <a:avLst/>
            </a:prstGeom>
            <a:solidFill>
              <a:srgbClr val="FFFFFF"/>
            </a:solidFill>
            <a:ln w="19050" cap="flat" cmpd="sng">
              <a:solidFill>
                <a:srgbClr val="B02B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Input for explanation</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5 vertices</a:t>
              </a:r>
              <a:endParaRPr sz="800">
                <a:solidFill>
                  <a:srgbClr val="FFFFFF"/>
                </a:solidFill>
                <a:latin typeface="Roboto"/>
                <a:ea typeface="Roboto"/>
                <a:cs typeface="Roboto"/>
                <a:sym typeface="Roboto"/>
              </a:endParaRPr>
            </a:p>
            <a:p>
              <a:pPr marL="457200" lvl="0" indent="-279400" algn="l" rtl="0">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10 edges(v(v-1))/2</a:t>
              </a:r>
              <a:endParaRPr sz="800">
                <a:solidFill>
                  <a:srgbClr val="FFFFFF"/>
                </a:solidFill>
                <a:latin typeface="Roboto"/>
                <a:ea typeface="Roboto"/>
                <a:cs typeface="Roboto"/>
                <a:sym typeface="Roboto"/>
              </a:endParaRPr>
            </a:p>
          </p:txBody>
        </p:sp>
      </p:grpSp>
      <p:pic>
        <p:nvPicPr>
          <p:cNvPr id="128" name="Google Shape;128;p20"/>
          <p:cNvPicPr preferRelativeResize="0"/>
          <p:nvPr/>
        </p:nvPicPr>
        <p:blipFill>
          <a:blip r:embed="rId3">
            <a:alphaModFix/>
          </a:blip>
          <a:stretch>
            <a:fillRect/>
          </a:stretch>
        </p:blipFill>
        <p:spPr>
          <a:xfrm>
            <a:off x="1481000" y="1855138"/>
            <a:ext cx="857250" cy="1495425"/>
          </a:xfrm>
          <a:prstGeom prst="rect">
            <a:avLst/>
          </a:prstGeom>
          <a:noFill/>
          <a:ln>
            <a:noFill/>
          </a:ln>
        </p:spPr>
      </p:pic>
      <p:pic>
        <p:nvPicPr>
          <p:cNvPr id="129" name="Google Shape;129;p20"/>
          <p:cNvPicPr preferRelativeResize="0"/>
          <p:nvPr/>
        </p:nvPicPr>
        <p:blipFill>
          <a:blip r:embed="rId4">
            <a:alphaModFix/>
          </a:blip>
          <a:stretch>
            <a:fillRect/>
          </a:stretch>
        </p:blipFill>
        <p:spPr>
          <a:xfrm>
            <a:off x="5273538" y="1855150"/>
            <a:ext cx="1819275" cy="127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Solution Visualized</a:t>
            </a:r>
            <a:endParaRPr/>
          </a:p>
        </p:txBody>
      </p:sp>
      <p:sp>
        <p:nvSpPr>
          <p:cNvPr id="135" name="Google Shape;135;p21"/>
          <p:cNvSpPr txBox="1">
            <a:spLocks noGrp="1"/>
          </p:cNvSpPr>
          <p:nvPr>
            <p:ph type="body" idx="1"/>
          </p:nvPr>
        </p:nvSpPr>
        <p:spPr>
          <a:xfrm>
            <a:off x="311700" y="1266325"/>
            <a:ext cx="34533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 will go around in a circle because that is the shortest path</a:t>
            </a:r>
            <a:endParaRPr/>
          </a:p>
          <a:p>
            <a:pPr marL="457200" lvl="0" indent="-342900" algn="l" rtl="0">
              <a:spcBef>
                <a:spcPts val="0"/>
              </a:spcBef>
              <a:spcAft>
                <a:spcPts val="0"/>
              </a:spcAft>
              <a:buSzPts val="1800"/>
              <a:buChar char="●"/>
            </a:pPr>
            <a:r>
              <a:rPr lang="en"/>
              <a:t>The code will check every single subset</a:t>
            </a:r>
            <a:endParaRPr/>
          </a:p>
        </p:txBody>
      </p:sp>
      <p:pic>
        <p:nvPicPr>
          <p:cNvPr id="136" name="Google Shape;136;p21"/>
          <p:cNvPicPr preferRelativeResize="0"/>
          <p:nvPr/>
        </p:nvPicPr>
        <p:blipFill>
          <a:blip r:embed="rId3">
            <a:alphaModFix/>
          </a:blip>
          <a:stretch>
            <a:fillRect/>
          </a:stretch>
        </p:blipFill>
        <p:spPr>
          <a:xfrm>
            <a:off x="4622250" y="1274050"/>
            <a:ext cx="4210050" cy="3302700"/>
          </a:xfrm>
          <a:prstGeom prst="rect">
            <a:avLst/>
          </a:prstGeom>
          <a:noFill/>
          <a:ln>
            <a:noFill/>
          </a:ln>
        </p:spPr>
      </p:pic>
      <p:pic>
        <p:nvPicPr>
          <p:cNvPr id="137" name="Google Shape;137;p21"/>
          <p:cNvPicPr preferRelativeResize="0"/>
          <p:nvPr/>
        </p:nvPicPr>
        <p:blipFill>
          <a:blip r:embed="rId4">
            <a:alphaModFix/>
          </a:blip>
          <a:stretch>
            <a:fillRect/>
          </a:stretch>
        </p:blipFill>
        <p:spPr>
          <a:xfrm>
            <a:off x="3765000" y="1266313"/>
            <a:ext cx="857250" cy="14954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686</Words>
  <Application>Microsoft Office PowerPoint</Application>
  <PresentationFormat>On-screen Show (16:9)</PresentationFormat>
  <Paragraphs>66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Courier New</vt:lpstr>
      <vt:lpstr>Open Sans</vt:lpstr>
      <vt:lpstr>PT Sans Narrow</vt:lpstr>
      <vt:lpstr>Arial</vt:lpstr>
      <vt:lpstr>Roboto</vt:lpstr>
      <vt:lpstr>Tropic</vt:lpstr>
      <vt:lpstr>Traveling Salesman</vt:lpstr>
      <vt:lpstr>The Traveling Salesman Problem</vt:lpstr>
      <vt:lpstr>Inputs/Outputs</vt:lpstr>
      <vt:lpstr>Certifier Process</vt:lpstr>
      <vt:lpstr>Why is the problem important</vt:lpstr>
      <vt:lpstr>Np Hard Reduction</vt:lpstr>
      <vt:lpstr>NP hard Reduction</vt:lpstr>
      <vt:lpstr>Code explanation </vt:lpstr>
      <vt:lpstr>Solution Visualized</vt:lpstr>
      <vt:lpstr>Code for matrix </vt:lpstr>
      <vt:lpstr>Held_Karp</vt:lpstr>
      <vt:lpstr>The mask </vt:lpstr>
      <vt:lpstr>The dp tables</vt:lpstr>
      <vt:lpstr>Big O analysis</vt:lpstr>
      <vt:lpstr>Wall Clock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Traveling Salesman</dc:title>
  <dc:creator>Bryden Mollenauer</dc:creator>
  <cp:lastModifiedBy>Bryden Mollenauer</cp:lastModifiedBy>
  <cp:revision>1</cp:revision>
  <dcterms:modified xsi:type="dcterms:W3CDTF">2023-12-08T02:47:35Z</dcterms:modified>
</cp:coreProperties>
</file>