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3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0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8E50CD-AFF6-449B-8F79-551B01079E3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0C2A7E6-A40D-4942-BF29-1D6C25829544}">
      <dgm:prSet/>
      <dgm:spPr/>
      <dgm:t>
        <a:bodyPr/>
        <a:lstStyle/>
        <a:p>
          <a:r>
            <a:rPr lang="en-US"/>
            <a:t>Batted Ball Spray Angle</a:t>
          </a:r>
        </a:p>
      </dgm:t>
    </dgm:pt>
    <dgm:pt modelId="{1A199D57-6D37-42FF-AFFB-A55B756B7896}" type="parTrans" cxnId="{D6B03DAC-B196-4513-92B6-AEE4CD25233C}">
      <dgm:prSet/>
      <dgm:spPr/>
      <dgm:t>
        <a:bodyPr/>
        <a:lstStyle/>
        <a:p>
          <a:endParaRPr lang="en-US"/>
        </a:p>
      </dgm:t>
    </dgm:pt>
    <dgm:pt modelId="{D6C0CD81-9273-407E-945E-D31153B88298}" type="sibTrans" cxnId="{D6B03DAC-B196-4513-92B6-AEE4CD25233C}">
      <dgm:prSet/>
      <dgm:spPr/>
      <dgm:t>
        <a:bodyPr/>
        <a:lstStyle/>
        <a:p>
          <a:endParaRPr lang="en-US"/>
        </a:p>
      </dgm:t>
    </dgm:pt>
    <dgm:pt modelId="{EB369039-1125-4D08-9440-7C2BFEFE73CE}">
      <dgm:prSet/>
      <dgm:spPr/>
      <dgm:t>
        <a:bodyPr/>
        <a:lstStyle/>
        <a:p>
          <a:r>
            <a:rPr lang="en-US"/>
            <a:t>Shift</a:t>
          </a:r>
        </a:p>
      </dgm:t>
    </dgm:pt>
    <dgm:pt modelId="{3D6AB727-FA1E-456D-BCEB-A49AF482EB1E}" type="parTrans" cxnId="{287A8313-35E9-4E75-AC1A-DA423CFE83C2}">
      <dgm:prSet/>
      <dgm:spPr/>
      <dgm:t>
        <a:bodyPr/>
        <a:lstStyle/>
        <a:p>
          <a:endParaRPr lang="en-US"/>
        </a:p>
      </dgm:t>
    </dgm:pt>
    <dgm:pt modelId="{9D0B2DF5-EA95-4698-B354-22FC8A074102}" type="sibTrans" cxnId="{287A8313-35E9-4E75-AC1A-DA423CFE83C2}">
      <dgm:prSet/>
      <dgm:spPr/>
      <dgm:t>
        <a:bodyPr/>
        <a:lstStyle/>
        <a:p>
          <a:endParaRPr lang="en-US"/>
        </a:p>
      </dgm:t>
    </dgm:pt>
    <dgm:pt modelId="{B132896F-105B-4654-ABD4-CBE68CF2F923}">
      <dgm:prSet/>
      <dgm:spPr/>
      <dgm:t>
        <a:bodyPr/>
        <a:lstStyle/>
        <a:p>
          <a:r>
            <a:rPr lang="en-US" dirty="0"/>
            <a:t>Corey Seager: Underperformed Xwoba from 2020-2022</a:t>
          </a:r>
        </a:p>
      </dgm:t>
    </dgm:pt>
    <dgm:pt modelId="{C5B8F45B-0568-49F9-84F6-825E0DA93488}" type="parTrans" cxnId="{8E5EF442-10D0-4004-95E5-BA5F5027CACA}">
      <dgm:prSet/>
      <dgm:spPr/>
      <dgm:t>
        <a:bodyPr/>
        <a:lstStyle/>
        <a:p>
          <a:endParaRPr lang="en-US"/>
        </a:p>
      </dgm:t>
    </dgm:pt>
    <dgm:pt modelId="{CC7F800F-6350-43A5-8B8E-C21A01AED000}" type="sibTrans" cxnId="{8E5EF442-10D0-4004-95E5-BA5F5027CACA}">
      <dgm:prSet/>
      <dgm:spPr/>
      <dgm:t>
        <a:bodyPr/>
        <a:lstStyle/>
        <a:p>
          <a:endParaRPr lang="en-US"/>
        </a:p>
      </dgm:t>
    </dgm:pt>
    <dgm:pt modelId="{3B959478-5F00-437A-8586-9ABE1FA754D2}">
      <dgm:prSet/>
      <dgm:spPr/>
      <dgm:t>
        <a:bodyPr/>
        <a:lstStyle/>
        <a:p>
          <a:r>
            <a:rPr lang="en-US"/>
            <a:t>Park</a:t>
          </a:r>
        </a:p>
      </dgm:t>
    </dgm:pt>
    <dgm:pt modelId="{718FE291-F6C7-45E4-9DD5-E8B9EF811278}" type="parTrans" cxnId="{B1EB43D7-4024-49D7-AF8C-CDE4D4E1B18C}">
      <dgm:prSet/>
      <dgm:spPr/>
      <dgm:t>
        <a:bodyPr/>
        <a:lstStyle/>
        <a:p>
          <a:endParaRPr lang="en-US"/>
        </a:p>
      </dgm:t>
    </dgm:pt>
    <dgm:pt modelId="{285B2603-B899-4C12-AE4D-DB2E8F65FA6F}" type="sibTrans" cxnId="{B1EB43D7-4024-49D7-AF8C-CDE4D4E1B18C}">
      <dgm:prSet/>
      <dgm:spPr/>
      <dgm:t>
        <a:bodyPr/>
        <a:lstStyle/>
        <a:p>
          <a:endParaRPr lang="en-US"/>
        </a:p>
      </dgm:t>
    </dgm:pt>
    <dgm:pt modelId="{FE49CD5C-92C9-4E93-8A39-D4EC46A68600}">
      <dgm:prSet/>
      <dgm:spPr/>
      <dgm:t>
        <a:bodyPr/>
        <a:lstStyle/>
        <a:p>
          <a:r>
            <a:rPr lang="en-US"/>
            <a:t>Ryan Mountcastle: Severely “unlucky” since change at Camden Yards</a:t>
          </a:r>
        </a:p>
      </dgm:t>
    </dgm:pt>
    <dgm:pt modelId="{3C75F0D0-A385-4215-872F-2DA22809CE99}" type="parTrans" cxnId="{24388213-B566-4D81-9E06-897DD6387B6F}">
      <dgm:prSet/>
      <dgm:spPr/>
      <dgm:t>
        <a:bodyPr/>
        <a:lstStyle/>
        <a:p>
          <a:endParaRPr lang="en-US"/>
        </a:p>
      </dgm:t>
    </dgm:pt>
    <dgm:pt modelId="{FF0713DF-15C2-4560-AEBC-D04193AE0793}" type="sibTrans" cxnId="{24388213-B566-4D81-9E06-897DD6387B6F}">
      <dgm:prSet/>
      <dgm:spPr/>
      <dgm:t>
        <a:bodyPr/>
        <a:lstStyle/>
        <a:p>
          <a:endParaRPr lang="en-US"/>
        </a:p>
      </dgm:t>
    </dgm:pt>
    <dgm:pt modelId="{6EFDEE2E-7E8E-E045-BBB6-6D700C5F551B}" type="pres">
      <dgm:prSet presAssocID="{4E8E50CD-AFF6-449B-8F79-551B01079E37}" presName="linear" presStyleCnt="0">
        <dgm:presLayoutVars>
          <dgm:dir/>
          <dgm:animLvl val="lvl"/>
          <dgm:resizeHandles val="exact"/>
        </dgm:presLayoutVars>
      </dgm:prSet>
      <dgm:spPr/>
    </dgm:pt>
    <dgm:pt modelId="{DCBB62C1-EF51-C04A-AF19-A1F6827624D8}" type="pres">
      <dgm:prSet presAssocID="{10C2A7E6-A40D-4942-BF29-1D6C25829544}" presName="parentLin" presStyleCnt="0"/>
      <dgm:spPr/>
    </dgm:pt>
    <dgm:pt modelId="{A8EE84DC-2E96-CC48-9FD2-8806C328CD4C}" type="pres">
      <dgm:prSet presAssocID="{10C2A7E6-A40D-4942-BF29-1D6C25829544}" presName="parentLeftMargin" presStyleLbl="node1" presStyleIdx="0" presStyleCnt="2"/>
      <dgm:spPr/>
    </dgm:pt>
    <dgm:pt modelId="{89E1CC7A-3554-E941-AE84-38BE0A2FF1A8}" type="pres">
      <dgm:prSet presAssocID="{10C2A7E6-A40D-4942-BF29-1D6C2582954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BB15946-1C3E-1743-A2E3-B08ADFA6A6E3}" type="pres">
      <dgm:prSet presAssocID="{10C2A7E6-A40D-4942-BF29-1D6C25829544}" presName="negativeSpace" presStyleCnt="0"/>
      <dgm:spPr/>
    </dgm:pt>
    <dgm:pt modelId="{1171CE24-453A-A344-9D26-FB9564CE6E18}" type="pres">
      <dgm:prSet presAssocID="{10C2A7E6-A40D-4942-BF29-1D6C25829544}" presName="childText" presStyleLbl="conFgAcc1" presStyleIdx="0" presStyleCnt="2">
        <dgm:presLayoutVars>
          <dgm:bulletEnabled val="1"/>
        </dgm:presLayoutVars>
      </dgm:prSet>
      <dgm:spPr/>
    </dgm:pt>
    <dgm:pt modelId="{C632F5DC-FA9F-5A4B-9DF4-DCDD04107498}" type="pres">
      <dgm:prSet presAssocID="{D6C0CD81-9273-407E-945E-D31153B88298}" presName="spaceBetweenRectangles" presStyleCnt="0"/>
      <dgm:spPr/>
    </dgm:pt>
    <dgm:pt modelId="{69EFCB65-AA6E-0942-BBA9-617C5E9F0110}" type="pres">
      <dgm:prSet presAssocID="{3B959478-5F00-437A-8586-9ABE1FA754D2}" presName="parentLin" presStyleCnt="0"/>
      <dgm:spPr/>
    </dgm:pt>
    <dgm:pt modelId="{B8360F98-9463-E641-9395-504C91D98393}" type="pres">
      <dgm:prSet presAssocID="{3B959478-5F00-437A-8586-9ABE1FA754D2}" presName="parentLeftMargin" presStyleLbl="node1" presStyleIdx="0" presStyleCnt="2"/>
      <dgm:spPr/>
    </dgm:pt>
    <dgm:pt modelId="{C4CB81D8-9585-9F48-BFC4-E276B24CA5DB}" type="pres">
      <dgm:prSet presAssocID="{3B959478-5F00-437A-8586-9ABE1FA754D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4748E13-1F01-3B42-91BF-D540A2B76B98}" type="pres">
      <dgm:prSet presAssocID="{3B959478-5F00-437A-8586-9ABE1FA754D2}" presName="negativeSpace" presStyleCnt="0"/>
      <dgm:spPr/>
    </dgm:pt>
    <dgm:pt modelId="{0EE8B312-A445-6E48-8733-C9F8DD7DCF5E}" type="pres">
      <dgm:prSet presAssocID="{3B959478-5F00-437A-8586-9ABE1FA754D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5CA3603-4C1D-4B44-A4D7-8187BF75A957}" type="presOf" srcId="{4E8E50CD-AFF6-449B-8F79-551B01079E37}" destId="{6EFDEE2E-7E8E-E045-BBB6-6D700C5F551B}" srcOrd="0" destOrd="0" presId="urn:microsoft.com/office/officeart/2005/8/layout/list1"/>
    <dgm:cxn modelId="{24388213-B566-4D81-9E06-897DD6387B6F}" srcId="{3B959478-5F00-437A-8586-9ABE1FA754D2}" destId="{FE49CD5C-92C9-4E93-8A39-D4EC46A68600}" srcOrd="0" destOrd="0" parTransId="{3C75F0D0-A385-4215-872F-2DA22809CE99}" sibTransId="{FF0713DF-15C2-4560-AEBC-D04193AE0793}"/>
    <dgm:cxn modelId="{287A8313-35E9-4E75-AC1A-DA423CFE83C2}" srcId="{10C2A7E6-A40D-4942-BF29-1D6C25829544}" destId="{EB369039-1125-4D08-9440-7C2BFEFE73CE}" srcOrd="0" destOrd="0" parTransId="{3D6AB727-FA1E-456D-BCEB-A49AF482EB1E}" sibTransId="{9D0B2DF5-EA95-4698-B354-22FC8A074102}"/>
    <dgm:cxn modelId="{9C39E229-C7A9-BA4D-B47E-8CD60261236E}" type="presOf" srcId="{B132896F-105B-4654-ABD4-CBE68CF2F923}" destId="{1171CE24-453A-A344-9D26-FB9564CE6E18}" srcOrd="0" destOrd="1" presId="urn:microsoft.com/office/officeart/2005/8/layout/list1"/>
    <dgm:cxn modelId="{8E5EF442-10D0-4004-95E5-BA5F5027CACA}" srcId="{EB369039-1125-4D08-9440-7C2BFEFE73CE}" destId="{B132896F-105B-4654-ABD4-CBE68CF2F923}" srcOrd="0" destOrd="0" parTransId="{C5B8F45B-0568-49F9-84F6-825E0DA93488}" sibTransId="{CC7F800F-6350-43A5-8B8E-C21A01AED000}"/>
    <dgm:cxn modelId="{CD1C3389-BC20-754F-9FED-5E9F32FD29FB}" type="presOf" srcId="{3B959478-5F00-437A-8586-9ABE1FA754D2}" destId="{B8360F98-9463-E641-9395-504C91D98393}" srcOrd="0" destOrd="0" presId="urn:microsoft.com/office/officeart/2005/8/layout/list1"/>
    <dgm:cxn modelId="{D6B03DAC-B196-4513-92B6-AEE4CD25233C}" srcId="{4E8E50CD-AFF6-449B-8F79-551B01079E37}" destId="{10C2A7E6-A40D-4942-BF29-1D6C25829544}" srcOrd="0" destOrd="0" parTransId="{1A199D57-6D37-42FF-AFFB-A55B756B7896}" sibTransId="{D6C0CD81-9273-407E-945E-D31153B88298}"/>
    <dgm:cxn modelId="{EF8CE1BB-9827-704E-B640-116A4EA466DB}" type="presOf" srcId="{FE49CD5C-92C9-4E93-8A39-D4EC46A68600}" destId="{0EE8B312-A445-6E48-8733-C9F8DD7DCF5E}" srcOrd="0" destOrd="0" presId="urn:microsoft.com/office/officeart/2005/8/layout/list1"/>
    <dgm:cxn modelId="{605447C4-4F03-9F4A-BB23-708FCA925E9A}" type="presOf" srcId="{EB369039-1125-4D08-9440-7C2BFEFE73CE}" destId="{1171CE24-453A-A344-9D26-FB9564CE6E18}" srcOrd="0" destOrd="0" presId="urn:microsoft.com/office/officeart/2005/8/layout/list1"/>
    <dgm:cxn modelId="{BA53F7D0-500D-4B44-A2E0-EA476F992B8D}" type="presOf" srcId="{10C2A7E6-A40D-4942-BF29-1D6C25829544}" destId="{89E1CC7A-3554-E941-AE84-38BE0A2FF1A8}" srcOrd="1" destOrd="0" presId="urn:microsoft.com/office/officeart/2005/8/layout/list1"/>
    <dgm:cxn modelId="{B1EB43D7-4024-49D7-AF8C-CDE4D4E1B18C}" srcId="{4E8E50CD-AFF6-449B-8F79-551B01079E37}" destId="{3B959478-5F00-437A-8586-9ABE1FA754D2}" srcOrd="1" destOrd="0" parTransId="{718FE291-F6C7-45E4-9DD5-E8B9EF811278}" sibTransId="{285B2603-B899-4C12-AE4D-DB2E8F65FA6F}"/>
    <dgm:cxn modelId="{A482A1E7-B987-DC46-B16F-E67628ED2515}" type="presOf" srcId="{10C2A7E6-A40D-4942-BF29-1D6C25829544}" destId="{A8EE84DC-2E96-CC48-9FD2-8806C328CD4C}" srcOrd="0" destOrd="0" presId="urn:microsoft.com/office/officeart/2005/8/layout/list1"/>
    <dgm:cxn modelId="{A03F45F0-D328-564D-A75D-B6AE7F103D89}" type="presOf" srcId="{3B959478-5F00-437A-8586-9ABE1FA754D2}" destId="{C4CB81D8-9585-9F48-BFC4-E276B24CA5DB}" srcOrd="1" destOrd="0" presId="urn:microsoft.com/office/officeart/2005/8/layout/list1"/>
    <dgm:cxn modelId="{CC3F44B9-EC8C-F744-B65D-10549CAD50F5}" type="presParOf" srcId="{6EFDEE2E-7E8E-E045-BBB6-6D700C5F551B}" destId="{DCBB62C1-EF51-C04A-AF19-A1F6827624D8}" srcOrd="0" destOrd="0" presId="urn:microsoft.com/office/officeart/2005/8/layout/list1"/>
    <dgm:cxn modelId="{E94C0F23-3871-DF46-9D36-48CE082433EC}" type="presParOf" srcId="{DCBB62C1-EF51-C04A-AF19-A1F6827624D8}" destId="{A8EE84DC-2E96-CC48-9FD2-8806C328CD4C}" srcOrd="0" destOrd="0" presId="urn:microsoft.com/office/officeart/2005/8/layout/list1"/>
    <dgm:cxn modelId="{229D3393-57D4-3840-8DAE-85FAE06D3880}" type="presParOf" srcId="{DCBB62C1-EF51-C04A-AF19-A1F6827624D8}" destId="{89E1CC7A-3554-E941-AE84-38BE0A2FF1A8}" srcOrd="1" destOrd="0" presId="urn:microsoft.com/office/officeart/2005/8/layout/list1"/>
    <dgm:cxn modelId="{55D3A261-0F03-2144-A65E-BF7776A2CB87}" type="presParOf" srcId="{6EFDEE2E-7E8E-E045-BBB6-6D700C5F551B}" destId="{ABB15946-1C3E-1743-A2E3-B08ADFA6A6E3}" srcOrd="1" destOrd="0" presId="urn:microsoft.com/office/officeart/2005/8/layout/list1"/>
    <dgm:cxn modelId="{1FCB8D35-DCFD-AC4B-9A72-68C28B446525}" type="presParOf" srcId="{6EFDEE2E-7E8E-E045-BBB6-6D700C5F551B}" destId="{1171CE24-453A-A344-9D26-FB9564CE6E18}" srcOrd="2" destOrd="0" presId="urn:microsoft.com/office/officeart/2005/8/layout/list1"/>
    <dgm:cxn modelId="{12FC32C3-E9EC-A64F-BFFE-FCB18986CD6C}" type="presParOf" srcId="{6EFDEE2E-7E8E-E045-BBB6-6D700C5F551B}" destId="{C632F5DC-FA9F-5A4B-9DF4-DCDD04107498}" srcOrd="3" destOrd="0" presId="urn:microsoft.com/office/officeart/2005/8/layout/list1"/>
    <dgm:cxn modelId="{0903940A-192A-354A-9F5A-4B7D43021496}" type="presParOf" srcId="{6EFDEE2E-7E8E-E045-BBB6-6D700C5F551B}" destId="{69EFCB65-AA6E-0942-BBA9-617C5E9F0110}" srcOrd="4" destOrd="0" presId="urn:microsoft.com/office/officeart/2005/8/layout/list1"/>
    <dgm:cxn modelId="{AC8DF9CC-8347-B24B-AD9C-7BBE7E8F3083}" type="presParOf" srcId="{69EFCB65-AA6E-0942-BBA9-617C5E9F0110}" destId="{B8360F98-9463-E641-9395-504C91D98393}" srcOrd="0" destOrd="0" presId="urn:microsoft.com/office/officeart/2005/8/layout/list1"/>
    <dgm:cxn modelId="{F00CF097-104F-4744-B839-EFC95B7E39BE}" type="presParOf" srcId="{69EFCB65-AA6E-0942-BBA9-617C5E9F0110}" destId="{C4CB81D8-9585-9F48-BFC4-E276B24CA5DB}" srcOrd="1" destOrd="0" presId="urn:microsoft.com/office/officeart/2005/8/layout/list1"/>
    <dgm:cxn modelId="{D4129743-B919-BC4F-BDB7-B6191D524860}" type="presParOf" srcId="{6EFDEE2E-7E8E-E045-BBB6-6D700C5F551B}" destId="{54748E13-1F01-3B42-91BF-D540A2B76B98}" srcOrd="5" destOrd="0" presId="urn:microsoft.com/office/officeart/2005/8/layout/list1"/>
    <dgm:cxn modelId="{30CB525B-93BF-DD4F-9C1E-D633CB3688CA}" type="presParOf" srcId="{6EFDEE2E-7E8E-E045-BBB6-6D700C5F551B}" destId="{0EE8B312-A445-6E48-8733-C9F8DD7DCF5E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1CE24-453A-A344-9D26-FB9564CE6E18}">
      <dsp:nvSpPr>
        <dsp:cNvPr id="0" name=""/>
        <dsp:cNvSpPr/>
      </dsp:nvSpPr>
      <dsp:spPr>
        <a:xfrm>
          <a:off x="0" y="478302"/>
          <a:ext cx="7003777" cy="2598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24840" rIns="54357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Shift</a:t>
          </a:r>
        </a:p>
        <a:p>
          <a:pPr marL="571500" lvl="2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Corey Seager: Underperformed Xwoba from 2020-2022</a:t>
          </a:r>
        </a:p>
      </dsp:txBody>
      <dsp:txXfrm>
        <a:off x="0" y="478302"/>
        <a:ext cx="7003777" cy="2598750"/>
      </dsp:txXfrm>
    </dsp:sp>
    <dsp:sp modelId="{89E1CC7A-3554-E941-AE84-38BE0A2FF1A8}">
      <dsp:nvSpPr>
        <dsp:cNvPr id="0" name=""/>
        <dsp:cNvSpPr/>
      </dsp:nvSpPr>
      <dsp:spPr>
        <a:xfrm>
          <a:off x="350188" y="35502"/>
          <a:ext cx="4902643" cy="8856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Batted Ball Spray Angle</a:t>
          </a:r>
        </a:p>
      </dsp:txBody>
      <dsp:txXfrm>
        <a:off x="393419" y="78733"/>
        <a:ext cx="4816181" cy="799138"/>
      </dsp:txXfrm>
    </dsp:sp>
    <dsp:sp modelId="{0EE8B312-A445-6E48-8733-C9F8DD7DCF5E}">
      <dsp:nvSpPr>
        <dsp:cNvPr id="0" name=""/>
        <dsp:cNvSpPr/>
      </dsp:nvSpPr>
      <dsp:spPr>
        <a:xfrm>
          <a:off x="0" y="3681852"/>
          <a:ext cx="7003777" cy="2126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95843"/>
              <a:satOff val="7834"/>
              <a:lumOff val="43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571" tIns="624840" rIns="543571" bIns="2133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Ryan Mountcastle: Severely “unlucky” since change at Camden Yards</a:t>
          </a:r>
        </a:p>
      </dsp:txBody>
      <dsp:txXfrm>
        <a:off x="0" y="3681852"/>
        <a:ext cx="7003777" cy="2126250"/>
      </dsp:txXfrm>
    </dsp:sp>
    <dsp:sp modelId="{C4CB81D8-9585-9F48-BFC4-E276B24CA5DB}">
      <dsp:nvSpPr>
        <dsp:cNvPr id="0" name=""/>
        <dsp:cNvSpPr/>
      </dsp:nvSpPr>
      <dsp:spPr>
        <a:xfrm>
          <a:off x="350188" y="3239052"/>
          <a:ext cx="4902643" cy="885600"/>
        </a:xfrm>
        <a:prstGeom prst="roundRect">
          <a:avLst/>
        </a:prstGeom>
        <a:solidFill>
          <a:schemeClr val="accent2">
            <a:hueOff val="-1495843"/>
            <a:satOff val="7834"/>
            <a:lumOff val="43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5308" tIns="0" rIns="185308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Park</a:t>
          </a:r>
        </a:p>
      </dsp:txBody>
      <dsp:txXfrm>
        <a:off x="393419" y="3282283"/>
        <a:ext cx="4816181" cy="7991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518C5-74C0-254A-A4F5-5A1BEB8C24D9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366565-1A04-6340-B114-57415238C0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381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366565-1A04-6340-B114-57415238C0D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44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5/11/23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054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77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5/11/23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5/11/23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384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750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5/11/23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2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5/11/23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5/11/23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716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23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5/11/23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5/11/23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0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27" r:id="rId7"/>
    <p:sldLayoutId id="2147483728" r:id="rId8"/>
    <p:sldLayoutId id="2147483729" r:id="rId9"/>
    <p:sldLayoutId id="2147483730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B1961A-FE52-1A4F-A6AF-B79D17A736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r="-1" b="27648"/>
          <a:stretch/>
        </p:blipFill>
        <p:spPr>
          <a:xfrm>
            <a:off x="3048" y="10"/>
            <a:ext cx="12188952" cy="685661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B9632603-447F-4389-863D-9820DB9915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6951981" y="0"/>
            <a:ext cx="5236971" cy="6858001"/>
            <a:chOff x="6951981" y="0"/>
            <a:chExt cx="5236971" cy="685800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354F4BB5-9639-4525-A748-2B2D8FDB1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951981" y="692703"/>
              <a:ext cx="5236971" cy="6165298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D9AF55E-83EF-4A42-A236-590299A7B9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16200000" flipH="1">
              <a:off x="7618603" y="-373126"/>
              <a:ext cx="4197223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C794254-7598-02E8-D83F-781154DC5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744909"/>
            <a:ext cx="10190071" cy="3145855"/>
          </a:xfrm>
        </p:spPr>
        <p:txBody>
          <a:bodyPr anchor="b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Is Luck A Skill?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455AFA-3930-67F3-2DF4-8BBCF86BC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4069780"/>
            <a:ext cx="9781327" cy="20566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Bryer Cashman</a:t>
            </a:r>
          </a:p>
        </p:txBody>
      </p:sp>
    </p:spTree>
    <p:extLst>
      <p:ext uri="{BB962C8B-B14F-4D97-AF65-F5344CB8AC3E}">
        <p14:creationId xmlns:p14="http://schemas.microsoft.com/office/powerpoint/2010/main" val="56069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991FCB-5132-414C-B377-526F56121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5" name="Picture 4" descr="Batting a baseball">
            <a:extLst>
              <a:ext uri="{FF2B5EF4-FFF2-40B4-BE49-F238E27FC236}">
                <a16:creationId xmlns:a16="http://schemas.microsoft.com/office/drawing/2014/main" id="{ED749FFE-7413-B091-BE2E-C4C4DDFE11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t="5783" b="963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3DAFF7-4C98-4E0E-8986-198D54B6C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0600" y="-533400"/>
            <a:ext cx="6858000" cy="79248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129FD8-CBEF-9855-CCF6-BCA76A159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5178" y="565846"/>
            <a:ext cx="4958128" cy="37551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My Premise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276A-995F-1761-8713-2531504F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5178" y="4456143"/>
            <a:ext cx="4958128" cy="176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FFFFFF"/>
                </a:solidFill>
              </a:rPr>
              <a:t>Do certain hitters  get consistently “lucky” or ”unlucky”?</a:t>
            </a:r>
          </a:p>
        </p:txBody>
      </p:sp>
    </p:spTree>
    <p:extLst>
      <p:ext uri="{BB962C8B-B14F-4D97-AF65-F5344CB8AC3E}">
        <p14:creationId xmlns:p14="http://schemas.microsoft.com/office/powerpoint/2010/main" val="339953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2FFC-7722-AD7E-D79C-1297B5898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Luck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0277-EF8D-78FD-63BB-14B35B13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be using Woba and Xwoba to define luck</a:t>
            </a:r>
          </a:p>
          <a:p>
            <a:pPr lvl="1"/>
            <a:r>
              <a:rPr lang="en-US" dirty="0" err="1"/>
              <a:t>Woba-Xwoba</a:t>
            </a:r>
            <a:endParaRPr lang="en-US" dirty="0"/>
          </a:p>
          <a:p>
            <a:r>
              <a:rPr lang="en-US" dirty="0"/>
              <a:t>A positive difference meaning the hitter was “lucky”</a:t>
            </a:r>
          </a:p>
          <a:p>
            <a:r>
              <a:rPr lang="en-US" dirty="0"/>
              <a:t>A negative difference meaning the hitter was “unlucky”</a:t>
            </a:r>
          </a:p>
          <a:p>
            <a:r>
              <a:rPr lang="en-US" dirty="0"/>
              <a:t>These two numbers usually correlate very strongly, especially over large samples</a:t>
            </a:r>
          </a:p>
          <a:p>
            <a:r>
              <a:rPr lang="en-US" dirty="0"/>
              <a:t>The mean difference in 2021 and 2022 was almost exactly 0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023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EA0F8D-6FA3-E9CB-DA35-06E4D390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Correlation: .247</a:t>
            </a:r>
            <a:br>
              <a:rPr lang="en-US"/>
            </a:br>
            <a:endParaRPr lang="en-US" dirty="0"/>
          </a:p>
        </p:txBody>
      </p:sp>
      <p:pic>
        <p:nvPicPr>
          <p:cNvPr id="7" name="Picture 6" descr="A picture containing text, screenshot, diagram, font&#10;&#10;Description automatically generated">
            <a:extLst>
              <a:ext uri="{FF2B5EF4-FFF2-40B4-BE49-F238E27FC236}">
                <a16:creationId xmlns:a16="http://schemas.microsoft.com/office/drawing/2014/main" id="{27205411-2BC8-5704-C313-7EE48EF92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17" y="822986"/>
            <a:ext cx="6883068" cy="53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45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8B6D-7C72-764A-BBA8-604306B4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26AC7-84F8-BEAE-917B-1C5CCA2AA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57" y="1663254"/>
            <a:ext cx="4626199" cy="4589115"/>
          </a:xfrm>
        </p:spPr>
        <p:txBody>
          <a:bodyPr/>
          <a:lstStyle/>
          <a:p>
            <a:r>
              <a:rPr lang="en-US" dirty="0"/>
              <a:t>Carlos Santana</a:t>
            </a:r>
          </a:p>
          <a:p>
            <a:pPr lvl="1"/>
            <a:r>
              <a:rPr lang="en-US" sz="2000" dirty="0"/>
              <a:t>2021 Woba: .294</a:t>
            </a:r>
          </a:p>
          <a:p>
            <a:pPr lvl="1"/>
            <a:r>
              <a:rPr lang="en-US" sz="2000" dirty="0"/>
              <a:t>2021 Xwoba: .335</a:t>
            </a:r>
          </a:p>
          <a:p>
            <a:pPr lvl="1"/>
            <a:r>
              <a:rPr lang="en-US" sz="2000" dirty="0"/>
              <a:t>2022 Woba: .308</a:t>
            </a:r>
          </a:p>
          <a:p>
            <a:pPr lvl="1"/>
            <a:r>
              <a:rPr lang="en-US" sz="2000" dirty="0"/>
              <a:t>2022 Xwoba: .350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52BBA92-1D0E-93EA-0658-8E281A29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60" y="1691323"/>
            <a:ext cx="1157114" cy="1157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46DA09C5-6221-45C7-80EC-E844B3794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94" y="3854840"/>
            <a:ext cx="5084856" cy="27813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D55DD-9C6A-5E8D-47D2-A981392C2680}"/>
              </a:ext>
            </a:extLst>
          </p:cNvPr>
          <p:cNvSpPr txBox="1"/>
          <p:nvPr/>
        </p:nvSpPr>
        <p:spPr>
          <a:xfrm>
            <a:off x="6459595" y="1770851"/>
            <a:ext cx="5541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Cedric Mullins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2021 Woba: .372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2021 Xwoba: .344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2022 Woba: .315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2022 Xwoba: .286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C1F911C-B4BA-D684-D73A-7FD7C5926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9034" y="1691323"/>
            <a:ext cx="1414272" cy="1414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screenshot of a graph&#10;&#10;Description automatically generated with low confidence">
            <a:extLst>
              <a:ext uri="{FF2B5EF4-FFF2-40B4-BE49-F238E27FC236}">
                <a16:creationId xmlns:a16="http://schemas.microsoft.com/office/drawing/2014/main" id="{01E86171-3EA9-E866-86A3-2FA62338AB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4060" y="3772434"/>
            <a:ext cx="5198444" cy="278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339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7F7562-DBE2-4729-835D-1486BBB43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-2627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E0245F-7D4D-413E-940B-1D9D9A1711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627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BB11B77-16CE-4796-9677-F0ED67FCE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EF26510D-AF6F-45BA-9996-9EA0F149D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E04EA3F-927A-42F5-96EF-44DCE9786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4A5A0A-97CF-6273-A9F9-C59C597BF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4323376" cy="291269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Sprint Speed’s Effects</a:t>
            </a:r>
          </a:p>
        </p:txBody>
      </p:sp>
      <p:pic>
        <p:nvPicPr>
          <p:cNvPr id="5" name="Content Placeholder 4" descr="A picture containing screenshot, diagram, line, plot&#10;&#10;Description automatically generated">
            <a:extLst>
              <a:ext uri="{FF2B5EF4-FFF2-40B4-BE49-F238E27FC236}">
                <a16:creationId xmlns:a16="http://schemas.microsoft.com/office/drawing/2014/main" id="{44F005BE-E6C8-A582-E758-6F8E9598E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3229" y="921507"/>
            <a:ext cx="6402214" cy="500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55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AB7BDB5-BE0D-446B-AA57-16A1D859E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3048" y="1"/>
            <a:ext cx="5236971" cy="6858000"/>
            <a:chOff x="20829" y="1"/>
            <a:chExt cx="5236971" cy="6857999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908FD00-E296-493C-89F7-EE7DB15D20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E9000E1-E55C-4724-B0E8-CC588826F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9E80FE-10B9-F763-532A-F0FC01BF5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3"/>
            <a:ext cx="3352799" cy="5577934"/>
          </a:xfrm>
        </p:spPr>
        <p:txBody>
          <a:bodyPr>
            <a:normAutofit/>
          </a:bodyPr>
          <a:lstStyle/>
          <a:p>
            <a:r>
              <a:rPr lang="en-US" sz="4000"/>
              <a:t>Other Factors to Consider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0330BC1-8956-920C-5247-7C63BB2ECF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2694619"/>
              </p:ext>
            </p:extLst>
          </p:nvPr>
        </p:nvGraphicFramePr>
        <p:xfrm>
          <a:off x="4807223" y="457200"/>
          <a:ext cx="7003777" cy="58436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50229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D6FD602-3113-4FC4-982F-15099614D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3048" y="0"/>
            <a:ext cx="7724071" cy="6858000"/>
            <a:chOff x="4464881" y="0"/>
            <a:chExt cx="7724071" cy="68580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B8C81AF-BEDB-486F-AB26-181C63BF14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08D8EF1-80CA-4FAD-BD38-F379CECC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8707A2-E104-CC24-8101-16429F81B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00" y="586992"/>
            <a:ext cx="5867400" cy="1664573"/>
          </a:xfrm>
        </p:spPr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7" name="Graphic 6" descr="Baseball">
            <a:extLst>
              <a:ext uri="{FF2B5EF4-FFF2-40B4-BE49-F238E27FC236}">
                <a16:creationId xmlns:a16="http://schemas.microsoft.com/office/drawing/2014/main" id="{231F3506-408F-22EA-7A4B-414F875182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6552" y="1109972"/>
            <a:ext cx="4724400" cy="472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275D8-EF5F-7F83-E6AF-B951846AC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60" y="2411653"/>
            <a:ext cx="5867022" cy="3928822"/>
          </a:xfrm>
        </p:spPr>
        <p:txBody>
          <a:bodyPr>
            <a:normAutofit/>
          </a:bodyPr>
          <a:lstStyle/>
          <a:p>
            <a:r>
              <a:rPr lang="en-US" sz="1800"/>
              <a:t>Expanding upon this</a:t>
            </a:r>
          </a:p>
          <a:p>
            <a:pPr lvl="1"/>
            <a:r>
              <a:rPr lang="en-US" sz="1800"/>
              <a:t>Look at more factors</a:t>
            </a:r>
          </a:p>
          <a:p>
            <a:pPr lvl="2"/>
            <a:r>
              <a:rPr lang="en-US" sz="1800"/>
              <a:t>RHH vs LHH</a:t>
            </a:r>
          </a:p>
          <a:p>
            <a:pPr lvl="2"/>
            <a:r>
              <a:rPr lang="en-US" sz="1800"/>
              <a:t>Pitches faced</a:t>
            </a:r>
          </a:p>
          <a:p>
            <a:pPr lvl="2"/>
            <a:r>
              <a:rPr lang="en-US" sz="1800"/>
              <a:t>Swing path</a:t>
            </a:r>
          </a:p>
          <a:p>
            <a:pPr lvl="1"/>
            <a:r>
              <a:rPr lang="en-US" sz="1800"/>
              <a:t>Is there anything to take advantage of?</a:t>
            </a:r>
          </a:p>
          <a:p>
            <a:r>
              <a:rPr lang="en-US" sz="1800"/>
              <a:t>Looking at Pitchers in the same way</a:t>
            </a:r>
          </a:p>
        </p:txBody>
      </p:sp>
    </p:spTree>
    <p:extLst>
      <p:ext uri="{BB962C8B-B14F-4D97-AF65-F5344CB8AC3E}">
        <p14:creationId xmlns:p14="http://schemas.microsoft.com/office/powerpoint/2010/main" val="371213435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AnalogousFromRegularSeedLeftStep">
      <a:dk1>
        <a:srgbClr val="000000"/>
      </a:dk1>
      <a:lt1>
        <a:srgbClr val="FFFFFF"/>
      </a:lt1>
      <a:dk2>
        <a:srgbClr val="1E1835"/>
      </a:dk2>
      <a:lt2>
        <a:srgbClr val="F1F3F0"/>
      </a:lt2>
      <a:accent1>
        <a:srgbClr val="9D29E7"/>
      </a:accent1>
      <a:accent2>
        <a:srgbClr val="4623D7"/>
      </a:accent2>
      <a:accent3>
        <a:srgbClr val="2953E7"/>
      </a:accent3>
      <a:accent4>
        <a:srgbClr val="1790D5"/>
      </a:accent4>
      <a:accent5>
        <a:srgbClr val="22C0B7"/>
      </a:accent5>
      <a:accent6>
        <a:srgbClr val="16C773"/>
      </a:accent6>
      <a:hlink>
        <a:srgbClr val="5C9C34"/>
      </a:hlink>
      <a:folHlink>
        <a:srgbClr val="7F7F7F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191</Words>
  <Application>Microsoft Macintosh PowerPoint</Application>
  <PresentationFormat>Widescreen</PresentationFormat>
  <Paragraphs>39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Avenir Next LT Pro</vt:lpstr>
      <vt:lpstr>AvenirNext LT Pro Medium</vt:lpstr>
      <vt:lpstr>Calibri</vt:lpstr>
      <vt:lpstr>Sabon Next LT</vt:lpstr>
      <vt:lpstr>DappledVTI</vt:lpstr>
      <vt:lpstr>Is Luck A Skill?</vt:lpstr>
      <vt:lpstr>My Premise</vt:lpstr>
      <vt:lpstr>Defining Luck</vt:lpstr>
      <vt:lpstr>Correlation: .247 </vt:lpstr>
      <vt:lpstr>Examples</vt:lpstr>
      <vt:lpstr>Sprint Speed’s Effects</vt:lpstr>
      <vt:lpstr>Other Factors to Consider</vt:lpstr>
      <vt:lpstr>What’s Next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 Luck A Skill?</dc:title>
  <dc:creator>Cashman, Bryer J</dc:creator>
  <cp:lastModifiedBy>Cashman, Bryer J</cp:lastModifiedBy>
  <cp:revision>3</cp:revision>
  <dcterms:created xsi:type="dcterms:W3CDTF">2023-05-10T20:06:43Z</dcterms:created>
  <dcterms:modified xsi:type="dcterms:W3CDTF">2023-05-11T20:54:19Z</dcterms:modified>
</cp:coreProperties>
</file>