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64" autoAdjust="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931EE-6622-4FE6-960C-740A787E8629}" type="datetimeFigureOut">
              <a:rPr lang="en-IE" smtClean="0"/>
              <a:t>05/10/2016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BED99-D3B6-43B7-89C2-1402E0938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785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05/10/2016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64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05/10/2016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524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05/10/2016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231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05/10/2016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369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05/10/2016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48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05/10/2016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172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05/10/2016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505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05/10/2016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540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05/10/2016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30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05/10/2016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958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05/10/2016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114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50D17-7299-4B36-8CE5-03DC686728C8}" type="datetimeFigureOut">
              <a:rPr lang="en-IE" smtClean="0"/>
              <a:t>05/10/2016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864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543843" y="2696837"/>
            <a:ext cx="126000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43843" y="3421903"/>
            <a:ext cx="1280333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593665" y="2537143"/>
            <a:ext cx="635402" cy="37024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69027" y="211241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Chipped coating segment</a:t>
            </a:r>
            <a:endParaRPr lang="en-IE" sz="12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768957" y="2382676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25685" y="210567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Radial crack</a:t>
            </a:r>
            <a:endParaRPr lang="en-IE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644008" y="3235545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L</a:t>
            </a:r>
            <a:endParaRPr lang="en-IE" sz="1200" dirty="0"/>
          </a:p>
        </p:txBody>
      </p:sp>
      <p:cxnSp>
        <p:nvCxnSpPr>
          <p:cNvPr id="45" name="Straight Connector 44"/>
          <p:cNvCxnSpPr>
            <a:stCxn id="57" idx="3"/>
          </p:cNvCxnSpPr>
          <p:nvPr/>
        </p:nvCxnSpPr>
        <p:spPr>
          <a:xfrm>
            <a:off x="4546385" y="3236824"/>
            <a:ext cx="1277791" cy="73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>
            <a:off x="4651857" y="2852936"/>
            <a:ext cx="396044" cy="424302"/>
          </a:xfrm>
          <a:prstGeom prst="arc">
            <a:avLst>
              <a:gd name="adj1" fmla="val 18872415"/>
              <a:gd name="adj2" fmla="val 16412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TextBox 49"/>
          <p:cNvSpPr txBox="1"/>
          <p:nvPr/>
        </p:nvSpPr>
        <p:spPr>
          <a:xfrm>
            <a:off x="4450080" y="283094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/>
              <a:t>β</a:t>
            </a:r>
            <a:endParaRPr lang="en-IE" sz="12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4555203" y="2841312"/>
            <a:ext cx="0" cy="22067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548239" y="3402209"/>
            <a:ext cx="0" cy="22067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40337" y="360073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2a</a:t>
            </a:r>
            <a:endParaRPr lang="en-IE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493179" y="4221088"/>
            <a:ext cx="412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i="1" u="sng" dirty="0" smtClean="0"/>
              <a:t>Sketch of the geometry of a chipped segment of coating, in case of scratch test.</a:t>
            </a:r>
            <a:endParaRPr lang="en-IE" i="1" u="sng" dirty="0"/>
          </a:p>
        </p:txBody>
      </p:sp>
      <p:sp>
        <p:nvSpPr>
          <p:cNvPr id="46" name="TextBox 45"/>
          <p:cNvSpPr txBox="1"/>
          <p:nvPr/>
        </p:nvSpPr>
        <p:spPr>
          <a:xfrm>
            <a:off x="1234578" y="332656"/>
            <a:ext cx="66748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u="sng" dirty="0" smtClean="0"/>
              <a:t>Model of </a:t>
            </a:r>
            <a:r>
              <a:rPr lang="en-IE" b="1" u="sng" dirty="0" err="1" smtClean="0"/>
              <a:t>Thouless</a:t>
            </a:r>
            <a:endParaRPr lang="en-IE" b="1" u="sng" dirty="0"/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IE" sz="1400" i="1" dirty="0" err="1"/>
              <a:t>Thouless</a:t>
            </a:r>
            <a:r>
              <a:rPr lang="en-IE" sz="1400" i="1" dirty="0"/>
              <a:t> M. D., “An analysis of spalling in the </a:t>
            </a:r>
            <a:r>
              <a:rPr lang="en-IE" sz="1400" i="1" dirty="0" err="1"/>
              <a:t>microscratch</a:t>
            </a:r>
            <a:r>
              <a:rPr lang="en-IE" sz="1400" i="1" dirty="0"/>
              <a:t> test”, Engineering Fracture Mechanics, Volume 61, Issue 1, August 1998, Pages 75–81.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5800051" y="2687897"/>
            <a:ext cx="24125" cy="109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/>
          <p:cNvSpPr/>
          <p:nvPr/>
        </p:nvSpPr>
        <p:spPr>
          <a:xfrm rot="16200000">
            <a:off x="3389477" y="2259916"/>
            <a:ext cx="360000" cy="1953816"/>
          </a:xfrm>
          <a:prstGeom prst="triangle">
            <a:avLst/>
          </a:prstGeom>
          <a:pattFill prst="wd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4" name="Straight Connector 23"/>
          <p:cNvCxnSpPr/>
          <p:nvPr/>
        </p:nvCxnSpPr>
        <p:spPr>
          <a:xfrm>
            <a:off x="3660317" y="2803936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17045" y="252693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Indenter / Stylus</a:t>
            </a:r>
            <a:endParaRPr lang="en-IE" sz="12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4560102" y="3071790"/>
            <a:ext cx="1277791" cy="7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72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59632" y="3119433"/>
            <a:ext cx="360040" cy="3600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Isosceles Triangle 4"/>
          <p:cNvSpPr/>
          <p:nvPr/>
        </p:nvSpPr>
        <p:spPr>
          <a:xfrm>
            <a:off x="6378280" y="3157368"/>
            <a:ext cx="432000" cy="36000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7" name="Straight Connector 6"/>
          <p:cNvCxnSpPr>
            <a:stCxn id="4" idx="0"/>
          </p:cNvCxnSpPr>
          <p:nvPr/>
        </p:nvCxnSpPr>
        <p:spPr>
          <a:xfrm flipV="1">
            <a:off x="1439652" y="2759393"/>
            <a:ext cx="126000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39650" y="3479473"/>
            <a:ext cx="126000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1979872" y="2759393"/>
            <a:ext cx="1440000" cy="1080080"/>
          </a:xfrm>
          <a:prstGeom prst="arc">
            <a:avLst>
              <a:gd name="adj1" fmla="val 16200000"/>
              <a:gd name="adj2" fmla="val 54101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Arc 14"/>
          <p:cNvSpPr/>
          <p:nvPr/>
        </p:nvSpPr>
        <p:spPr>
          <a:xfrm>
            <a:off x="5850128" y="2606704"/>
            <a:ext cx="1476000" cy="1764136"/>
          </a:xfrm>
          <a:prstGeom prst="arc">
            <a:avLst>
              <a:gd name="adj1" fmla="val 16200000"/>
              <a:gd name="adj2" fmla="val 14418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6602144" y="2617368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6810280" y="3517368"/>
            <a:ext cx="468000" cy="27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22784" y="2858091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085276" y="2985434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606472" y="2869610"/>
            <a:ext cx="530043" cy="324334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87824" y="2594713"/>
            <a:ext cx="635402" cy="37024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134619" y="3056532"/>
            <a:ext cx="635402" cy="37024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9512" y="258109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Indenter / Stylus</a:t>
            </a:r>
            <a:endParaRPr lang="en-IE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506096" y="275477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Indenter</a:t>
            </a:r>
            <a:endParaRPr lang="en-IE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263186" y="216998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Chipped coating segment</a:t>
            </a:r>
            <a:endParaRPr lang="en-IE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452320" y="262858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Chipped coating segment</a:t>
            </a:r>
            <a:endParaRPr lang="en-IE" sz="12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664764" y="2440246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21492" y="216324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Radial crack</a:t>
            </a:r>
            <a:endParaRPr lang="en-IE" sz="12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6010152" y="2409855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66880" y="213285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Radial crack</a:t>
            </a:r>
            <a:endParaRPr lang="en-IE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802184" y="322400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L</a:t>
            </a:r>
            <a:endParaRPr lang="en-IE" sz="12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1619672" y="3296315"/>
            <a:ext cx="1805184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9800000">
            <a:off x="6198953" y="296494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L</a:t>
            </a:r>
            <a:endParaRPr lang="en-IE" sz="1200" dirty="0"/>
          </a:p>
        </p:txBody>
      </p:sp>
      <p:sp>
        <p:nvSpPr>
          <p:cNvPr id="35" name="Arc 34"/>
          <p:cNvSpPr/>
          <p:nvPr/>
        </p:nvSpPr>
        <p:spPr>
          <a:xfrm>
            <a:off x="1547664" y="2891162"/>
            <a:ext cx="396044" cy="424302"/>
          </a:xfrm>
          <a:prstGeom prst="arc">
            <a:avLst>
              <a:gd name="adj1" fmla="val 19396671"/>
              <a:gd name="adj2" fmla="val 35311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Arc 48"/>
          <p:cNvSpPr/>
          <p:nvPr/>
        </p:nvSpPr>
        <p:spPr>
          <a:xfrm rot="18000000">
            <a:off x="6502343" y="3003923"/>
            <a:ext cx="282865" cy="255533"/>
          </a:xfrm>
          <a:prstGeom prst="arc">
            <a:avLst>
              <a:gd name="adj1" fmla="val 18619117"/>
              <a:gd name="adj2" fmla="val 260419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TextBox 49"/>
          <p:cNvSpPr txBox="1"/>
          <p:nvPr/>
        </p:nvSpPr>
        <p:spPr>
          <a:xfrm>
            <a:off x="1404249" y="287233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/>
              <a:t>β</a:t>
            </a:r>
            <a:endParaRPr lang="en-IE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012160" y="273362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/>
              <a:t>β</a:t>
            </a:r>
            <a:endParaRPr lang="en-IE" sz="12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1451010" y="2898882"/>
            <a:ext cx="0" cy="22067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444046" y="3459779"/>
            <a:ext cx="0" cy="22067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36144" y="365830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2a</a:t>
            </a:r>
            <a:endParaRPr lang="en-IE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292080" y="354821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2a</a:t>
            </a:r>
            <a:endParaRPr lang="en-IE" sz="12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6051284" y="3462760"/>
            <a:ext cx="216000" cy="35927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986960" y="3158065"/>
            <a:ext cx="601168" cy="330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6205749" y="3517368"/>
            <a:ext cx="601168" cy="330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9512" y="4376059"/>
            <a:ext cx="412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i="1" u="sng" dirty="0" smtClean="0"/>
              <a:t>Sketch of the geometry of a chipped segment of coating, in case of scratch test.</a:t>
            </a:r>
            <a:endParaRPr lang="en-IE" i="1" u="sng" dirty="0"/>
          </a:p>
        </p:txBody>
      </p:sp>
      <p:sp>
        <p:nvSpPr>
          <p:cNvPr id="64" name="TextBox 63"/>
          <p:cNvSpPr txBox="1"/>
          <p:nvPr/>
        </p:nvSpPr>
        <p:spPr>
          <a:xfrm>
            <a:off x="4572000" y="437605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i="1" u="sng" dirty="0" smtClean="0"/>
              <a:t>Sketch of the geometry of a chipped segment of coating, in case of indentation test.</a:t>
            </a:r>
            <a:endParaRPr lang="en-IE" i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34578" y="332656"/>
            <a:ext cx="66748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u="sng" dirty="0" smtClean="0"/>
              <a:t>Model of den </a:t>
            </a:r>
            <a:r>
              <a:rPr lang="en-IE" b="1" u="sng" dirty="0" err="1" smtClean="0"/>
              <a:t>Toonder</a:t>
            </a:r>
            <a:endParaRPr lang="en-IE" b="1" u="sng" dirty="0"/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IE" sz="1400" i="1" dirty="0"/>
              <a:t>den </a:t>
            </a:r>
            <a:r>
              <a:rPr lang="en-IE" sz="1400" i="1" dirty="0" err="1"/>
              <a:t>Toonder</a:t>
            </a:r>
            <a:r>
              <a:rPr lang="en-IE" sz="1400" i="1" dirty="0"/>
              <a:t> J. et al., "Fracture toughness and adhesion energy of sol-gel coatings on glass", J. Mater. res., Vol. 17, No 1, Jan 2002</a:t>
            </a:r>
            <a:r>
              <a:rPr lang="en-IE" sz="1400" i="1" dirty="0" smtClean="0"/>
              <a:t>.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IE" sz="1400" i="1" dirty="0"/>
              <a:t>Bull S.J. and </a:t>
            </a:r>
            <a:r>
              <a:rPr lang="en-IE" sz="1400" i="1" dirty="0" err="1"/>
              <a:t>Berasetegui</a:t>
            </a:r>
            <a:r>
              <a:rPr lang="en-IE" sz="1400" i="1" dirty="0"/>
              <a:t> E.G., "An overview of the potential of quantitative coating adhesion measurement by scratch testing", Tribology Intern., 39, 2009, pp. 99-114.</a:t>
            </a:r>
            <a:endParaRPr lang="en-IE" sz="1400" i="1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494009" y="3120013"/>
            <a:ext cx="185385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2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188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CRMGROUP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MERCIER David</dc:creator>
  <cp:lastModifiedBy>MERCIER David</cp:lastModifiedBy>
  <cp:revision>5</cp:revision>
  <dcterms:created xsi:type="dcterms:W3CDTF">2016-10-04T14:37:49Z</dcterms:created>
  <dcterms:modified xsi:type="dcterms:W3CDTF">2016-10-05T09:02:56Z</dcterms:modified>
</cp:coreProperties>
</file>