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>
      <p:cViewPr varScale="1">
        <p:scale>
          <a:sx n="81" d="100"/>
          <a:sy n="81" d="100"/>
        </p:scale>
        <p:origin x="-149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931EE-6622-4FE6-960C-740A787E8629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ED99-D3B6-43B7-89C2-1402E0938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785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6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24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231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69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48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172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505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5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3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95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14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0D17-7299-4B36-8CE5-03DC686728C8}" type="datetimeFigureOut">
              <a:rPr lang="en-IE" smtClean="0"/>
              <a:t>15/05/2017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7C9E-235D-42FF-B950-AA36B03824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864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543843" y="2696837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43843" y="3421903"/>
            <a:ext cx="1280333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593665" y="253714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9027" y="211241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68957" y="238267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25685" y="210567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644008" y="323554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>
            <a:stCxn id="57" idx="3"/>
          </p:cNvCxnSpPr>
          <p:nvPr/>
        </p:nvCxnSpPr>
        <p:spPr>
          <a:xfrm>
            <a:off x="4546385" y="3236824"/>
            <a:ext cx="1277791" cy="7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4651857" y="2852936"/>
            <a:ext cx="396044" cy="424302"/>
          </a:xfrm>
          <a:prstGeom prst="arc">
            <a:avLst>
              <a:gd name="adj1" fmla="val 18872415"/>
              <a:gd name="adj2" fmla="val 16412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4450080" y="2830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555203" y="284131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48239" y="340220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40337" y="360073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93179" y="4221088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1234578" y="332656"/>
            <a:ext cx="6674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</a:t>
            </a:r>
            <a:r>
              <a:rPr lang="en-IE" b="1" u="sng" dirty="0" err="1" smtClean="0"/>
              <a:t>Thouless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 err="1"/>
              <a:t>Thouless</a:t>
            </a:r>
            <a:r>
              <a:rPr lang="en-IE" sz="1400" i="1" dirty="0"/>
              <a:t> M. D., “An analysis of spalling in the </a:t>
            </a:r>
            <a:r>
              <a:rPr lang="en-IE" sz="1400" i="1" dirty="0" err="1"/>
              <a:t>microscratch</a:t>
            </a:r>
            <a:r>
              <a:rPr lang="en-IE" sz="1400" i="1" dirty="0"/>
              <a:t> test”, Engineering Fracture Mechanics, Volume 61, Issue 1, August 1998, Pages 75–81.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800051" y="2687897"/>
            <a:ext cx="24125" cy="109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 rot="16200000">
            <a:off x="3389477" y="2259916"/>
            <a:ext cx="360000" cy="1953816"/>
          </a:xfrm>
          <a:prstGeom prst="triangle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60317" y="280393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7045" y="252693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60102" y="3071790"/>
            <a:ext cx="1277791" cy="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119433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Isosceles Triangle 4"/>
          <p:cNvSpPr/>
          <p:nvPr/>
        </p:nvSpPr>
        <p:spPr>
          <a:xfrm>
            <a:off x="6378280" y="3157368"/>
            <a:ext cx="432000" cy="3600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1439652" y="275939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39650" y="347947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1979872" y="2759393"/>
            <a:ext cx="1440000" cy="1080080"/>
          </a:xfrm>
          <a:prstGeom prst="arc">
            <a:avLst>
              <a:gd name="adj1" fmla="val 16200000"/>
              <a:gd name="adj2" fmla="val 5410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Arc 14"/>
          <p:cNvSpPr/>
          <p:nvPr/>
        </p:nvSpPr>
        <p:spPr>
          <a:xfrm>
            <a:off x="5850128" y="2606704"/>
            <a:ext cx="1476000" cy="1764136"/>
          </a:xfrm>
          <a:prstGeom prst="arc">
            <a:avLst>
              <a:gd name="adj1" fmla="val 16200000"/>
              <a:gd name="adj2" fmla="val 1441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602144" y="2617368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810280" y="3517368"/>
            <a:ext cx="468000" cy="2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2784" y="2858091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85276" y="2985434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06472" y="2869610"/>
            <a:ext cx="530043" cy="32433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87824" y="259471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34619" y="3056532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10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506096" y="27547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</a:t>
            </a:r>
            <a:endParaRPr lang="en-IE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63186" y="216998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52320" y="26285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64764" y="244024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21492" y="216324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10152" y="2409855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6880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802184" y="322400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19672" y="3296315"/>
            <a:ext cx="1805184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00000">
            <a:off x="6198953" y="2964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sp>
        <p:nvSpPr>
          <p:cNvPr id="35" name="Arc 34"/>
          <p:cNvSpPr/>
          <p:nvPr/>
        </p:nvSpPr>
        <p:spPr>
          <a:xfrm>
            <a:off x="1547664" y="2891162"/>
            <a:ext cx="396044" cy="424302"/>
          </a:xfrm>
          <a:prstGeom prst="arc">
            <a:avLst>
              <a:gd name="adj1" fmla="val 19396671"/>
              <a:gd name="adj2" fmla="val 3531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Arc 48"/>
          <p:cNvSpPr/>
          <p:nvPr/>
        </p:nvSpPr>
        <p:spPr>
          <a:xfrm rot="18000000">
            <a:off x="6502343" y="3003923"/>
            <a:ext cx="282865" cy="255533"/>
          </a:xfrm>
          <a:prstGeom prst="arc">
            <a:avLst>
              <a:gd name="adj1" fmla="val 18619117"/>
              <a:gd name="adj2" fmla="val 26041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1404249" y="28723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012160" y="27336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451010" y="289888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444046" y="345977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6144" y="365830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292080" y="354821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051284" y="3462760"/>
            <a:ext cx="216000" cy="35927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86960" y="3158065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205749" y="3517368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4376059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0" y="43760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indentation test.</a:t>
            </a:r>
            <a:endParaRPr lang="en-IE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34578" y="332656"/>
            <a:ext cx="66748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den </a:t>
            </a:r>
            <a:r>
              <a:rPr lang="en-IE" b="1" u="sng" dirty="0" err="1" smtClean="0"/>
              <a:t>Toonder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den </a:t>
            </a:r>
            <a:r>
              <a:rPr lang="en-IE" sz="1400" i="1" dirty="0" err="1"/>
              <a:t>Toonder</a:t>
            </a:r>
            <a:r>
              <a:rPr lang="en-IE" sz="1400" i="1" dirty="0"/>
              <a:t> J. et al., "Fracture toughness and adhesion energy of sol-gel coatings on glass", J. Mater. res., Vol. 17, No 1, Jan 2002</a:t>
            </a:r>
            <a:r>
              <a:rPr lang="en-IE" sz="1400" i="1" dirty="0" smtClean="0"/>
              <a:t>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Bull S.J. and </a:t>
            </a:r>
            <a:r>
              <a:rPr lang="en-IE" sz="1400" i="1" dirty="0" err="1"/>
              <a:t>Berasetegui</a:t>
            </a:r>
            <a:r>
              <a:rPr lang="en-IE" sz="1400" i="1" dirty="0"/>
              <a:t> E.G., "An overview of the potential of quantitative coating adhesion measurement by scratch testing", Tribology Intern., 39, 2009, pp. 99-114.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494009" y="3120013"/>
            <a:ext cx="185385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543843" y="2696837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43843" y="3421903"/>
            <a:ext cx="1280333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593665" y="253714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9027" y="211241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68957" y="238267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25685" y="210567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644008" y="323554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>
            <a:stCxn id="57" idx="3"/>
          </p:cNvCxnSpPr>
          <p:nvPr/>
        </p:nvCxnSpPr>
        <p:spPr>
          <a:xfrm>
            <a:off x="4546385" y="3236824"/>
            <a:ext cx="1277791" cy="7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4651857" y="2852936"/>
            <a:ext cx="396044" cy="424302"/>
          </a:xfrm>
          <a:prstGeom prst="arc">
            <a:avLst>
              <a:gd name="adj1" fmla="val 18872415"/>
              <a:gd name="adj2" fmla="val 16412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4450080" y="2830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555203" y="284131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48239" y="340220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40337" y="360073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93179" y="4221088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1234578" y="332656"/>
            <a:ext cx="6674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</a:t>
            </a:r>
            <a:r>
              <a:rPr lang="en-IE" b="1" u="sng" dirty="0" err="1" smtClean="0"/>
              <a:t>Thouless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 err="1"/>
              <a:t>Thouless</a:t>
            </a:r>
            <a:r>
              <a:rPr lang="en-IE" sz="1400" i="1" dirty="0"/>
              <a:t> M. D., “An analysis of spalling in the </a:t>
            </a:r>
            <a:r>
              <a:rPr lang="en-IE" sz="1400" i="1" dirty="0" err="1"/>
              <a:t>microscratch</a:t>
            </a:r>
            <a:r>
              <a:rPr lang="en-IE" sz="1400" i="1" dirty="0"/>
              <a:t> test”, Engineering Fracture Mechanics, Volume 61, Issue 1, August 1998, Pages 75–81.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800051" y="2687897"/>
            <a:ext cx="24125" cy="109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 rot="16200000">
            <a:off x="3389477" y="2259916"/>
            <a:ext cx="360000" cy="1953816"/>
          </a:xfrm>
          <a:prstGeom prst="triangle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60317" y="2803936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7045" y="252693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60102" y="3071790"/>
            <a:ext cx="1277791" cy="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30912" y="2419868"/>
            <a:ext cx="71382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7744" y="214388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Scratch direction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21696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9632" y="3119433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Isosceles Triangle 4"/>
          <p:cNvSpPr/>
          <p:nvPr/>
        </p:nvSpPr>
        <p:spPr>
          <a:xfrm>
            <a:off x="6378280" y="3157368"/>
            <a:ext cx="432000" cy="3600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1439652" y="275939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39650" y="3479473"/>
            <a:ext cx="126000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1979872" y="2759393"/>
            <a:ext cx="1440000" cy="1080080"/>
          </a:xfrm>
          <a:prstGeom prst="arc">
            <a:avLst>
              <a:gd name="adj1" fmla="val 16200000"/>
              <a:gd name="adj2" fmla="val 54101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Arc 14"/>
          <p:cNvSpPr/>
          <p:nvPr/>
        </p:nvSpPr>
        <p:spPr>
          <a:xfrm>
            <a:off x="5850128" y="2606704"/>
            <a:ext cx="1476000" cy="1764136"/>
          </a:xfrm>
          <a:prstGeom prst="arc">
            <a:avLst>
              <a:gd name="adj1" fmla="val 16200000"/>
              <a:gd name="adj2" fmla="val 1441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602144" y="2617368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810280" y="3517368"/>
            <a:ext cx="468000" cy="2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2784" y="2858091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85276" y="2985434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06472" y="2869610"/>
            <a:ext cx="530043" cy="32433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87824" y="2594713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34619" y="3056532"/>
            <a:ext cx="635402" cy="3702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10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 / Stylus</a:t>
            </a:r>
            <a:endParaRPr lang="en-I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506096" y="27547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Indenter</a:t>
            </a:r>
            <a:endParaRPr lang="en-IE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263186" y="216998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52320" y="26285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Chipped coating segment</a:t>
            </a:r>
            <a:endParaRPr lang="en-IE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24329" y="2456660"/>
            <a:ext cx="57303" cy="4249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8742" y="220110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10152" y="2409855"/>
            <a:ext cx="516868" cy="4413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6880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Radial crack</a:t>
            </a:r>
            <a:endParaRPr lang="en-I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802184" y="322400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19672" y="3296315"/>
            <a:ext cx="1805184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00000">
            <a:off x="6198953" y="29649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L</a:t>
            </a:r>
            <a:endParaRPr lang="en-IE" sz="1200" dirty="0"/>
          </a:p>
        </p:txBody>
      </p:sp>
      <p:sp>
        <p:nvSpPr>
          <p:cNvPr id="35" name="Arc 34"/>
          <p:cNvSpPr/>
          <p:nvPr/>
        </p:nvSpPr>
        <p:spPr>
          <a:xfrm>
            <a:off x="1547664" y="2891162"/>
            <a:ext cx="396044" cy="424302"/>
          </a:xfrm>
          <a:prstGeom prst="arc">
            <a:avLst>
              <a:gd name="adj1" fmla="val 19396671"/>
              <a:gd name="adj2" fmla="val 3531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Arc 48"/>
          <p:cNvSpPr/>
          <p:nvPr/>
        </p:nvSpPr>
        <p:spPr>
          <a:xfrm rot="18000000">
            <a:off x="6502343" y="3003923"/>
            <a:ext cx="282865" cy="255533"/>
          </a:xfrm>
          <a:prstGeom prst="arc">
            <a:avLst>
              <a:gd name="adj1" fmla="val 18619117"/>
              <a:gd name="adj2" fmla="val 26041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/>
          <p:cNvSpPr txBox="1"/>
          <p:nvPr/>
        </p:nvSpPr>
        <p:spPr>
          <a:xfrm>
            <a:off x="1404249" y="28723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012160" y="27336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β</a:t>
            </a:r>
            <a:endParaRPr lang="en-IE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451010" y="2898882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444046" y="3459779"/>
            <a:ext cx="0" cy="2206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6144" y="365830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292080" y="354821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2a</a:t>
            </a:r>
            <a:endParaRPr lang="en-IE" sz="1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051284" y="3462760"/>
            <a:ext cx="216000" cy="35927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86960" y="3158065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205749" y="3517368"/>
            <a:ext cx="601168" cy="330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4376059"/>
            <a:ext cx="412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scratch test.</a:t>
            </a:r>
            <a:endParaRPr lang="en-IE" i="1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0" y="43760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u="sng" dirty="0" smtClean="0"/>
              <a:t>Sketch of the geometry of a chipped segment of coating, in case of indentation test.</a:t>
            </a:r>
            <a:endParaRPr lang="en-IE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34578" y="332656"/>
            <a:ext cx="66748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u="sng" dirty="0" smtClean="0"/>
              <a:t>Model of den </a:t>
            </a:r>
            <a:r>
              <a:rPr lang="en-IE" b="1" u="sng" dirty="0" err="1" smtClean="0"/>
              <a:t>Toonder</a:t>
            </a:r>
            <a:endParaRPr lang="en-IE" b="1" u="sng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den </a:t>
            </a:r>
            <a:r>
              <a:rPr lang="en-IE" sz="1400" i="1" dirty="0" err="1"/>
              <a:t>Toonder</a:t>
            </a:r>
            <a:r>
              <a:rPr lang="en-IE" sz="1400" i="1" dirty="0"/>
              <a:t> J. et al., "Fracture toughness and adhesion energy of sol-gel coatings on glass", J. Mater. res., Vol. 17, No 1, Jan 2002</a:t>
            </a:r>
            <a:r>
              <a:rPr lang="en-IE" sz="1400" i="1" dirty="0" smtClean="0"/>
              <a:t>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E" sz="1400" i="1" dirty="0"/>
              <a:t>Bull S.J. and </a:t>
            </a:r>
            <a:r>
              <a:rPr lang="en-IE" sz="1400" i="1" dirty="0" err="1"/>
              <a:t>Berasetegui</a:t>
            </a:r>
            <a:r>
              <a:rPr lang="en-IE" sz="1400" i="1" dirty="0"/>
              <a:t> E.G., "An overview of the potential of quantitative coating adhesion measurement by scratch testing", Tribology Intern., 39, 2009, pp. 99-114.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494009" y="3120013"/>
            <a:ext cx="185385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2680" y="2456660"/>
            <a:ext cx="71382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512" y="2180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 smtClean="0"/>
              <a:t>Scratch direction</a:t>
            </a:r>
            <a:endParaRPr lang="en-I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62805" y="385266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a)</a:t>
            </a:r>
            <a:endParaRPr lang="en-IE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903550" y="385266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b)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300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056997"/>
              </p:ext>
            </p:extLst>
          </p:nvPr>
        </p:nvGraphicFramePr>
        <p:xfrm>
          <a:off x="3514923" y="332656"/>
          <a:ext cx="22225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701800" imgH="812800" progId="Equation.3">
                  <p:embed/>
                </p:oleObj>
              </mc:Choice>
              <mc:Fallback>
                <p:oleObj name="Equation" r:id="rId3" imgW="1701800" imgH="812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923" y="332656"/>
                        <a:ext cx="22225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514257"/>
              </p:ext>
            </p:extLst>
          </p:nvPr>
        </p:nvGraphicFramePr>
        <p:xfrm>
          <a:off x="1043608" y="4655508"/>
          <a:ext cx="8302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55508"/>
                        <a:ext cx="8302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45811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with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5003884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Only for small angles…!!!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998735"/>
              </p:ext>
            </p:extLst>
          </p:nvPr>
        </p:nvGraphicFramePr>
        <p:xfrm>
          <a:off x="3489523" y="1610376"/>
          <a:ext cx="22733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1739880" imgH="799920" progId="Equation.3">
                  <p:embed/>
                </p:oleObj>
              </mc:Choice>
              <mc:Fallback>
                <p:oleObj name="Equation" r:id="rId7" imgW="1739880" imgH="799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523" y="1610376"/>
                        <a:ext cx="22733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33502"/>
              </p:ext>
            </p:extLst>
          </p:nvPr>
        </p:nvGraphicFramePr>
        <p:xfrm>
          <a:off x="3422848" y="2870634"/>
          <a:ext cx="24066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841400" imgH="799920" progId="Equation.3">
                  <p:embed/>
                </p:oleObj>
              </mc:Choice>
              <mc:Fallback>
                <p:oleObj name="Equation" r:id="rId9" imgW="1841400" imgH="799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848" y="2870634"/>
                        <a:ext cx="24066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54134"/>
              </p:ext>
            </p:extLst>
          </p:nvPr>
        </p:nvGraphicFramePr>
        <p:xfrm>
          <a:off x="3605411" y="4130892"/>
          <a:ext cx="20415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1" imgW="1562040" imgH="799920" progId="Equation.3">
                  <p:embed/>
                </p:oleObj>
              </mc:Choice>
              <mc:Fallback>
                <p:oleObj name="Equation" r:id="rId11" imgW="1562040" imgH="799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411" y="4130892"/>
                        <a:ext cx="20415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91479"/>
              </p:ext>
            </p:extLst>
          </p:nvPr>
        </p:nvGraphicFramePr>
        <p:xfrm>
          <a:off x="3546673" y="5391150"/>
          <a:ext cx="2159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3" imgW="1650960" imgH="812520" progId="Equation.3">
                  <p:embed/>
                </p:oleObj>
              </mc:Choice>
              <mc:Fallback>
                <p:oleObj name="Equation" r:id="rId13" imgW="165096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673" y="5391150"/>
                        <a:ext cx="21590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7936" y="692696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Model of den </a:t>
            </a:r>
            <a:r>
              <a:rPr lang="en-IE" dirty="0" err="1" smtClean="0"/>
              <a:t>Toonder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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5661248"/>
            <a:ext cx="29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ym typeface="Wingdings" panose="05000000000000000000" pitchFamily="2" charset="2"/>
              </a:rPr>
              <a:t> </a:t>
            </a:r>
            <a:r>
              <a:rPr lang="en-IE" dirty="0" smtClean="0"/>
              <a:t>Model of </a:t>
            </a:r>
            <a:r>
              <a:rPr lang="en-IE" dirty="0" err="1" smtClean="0"/>
              <a:t>Thouless</a:t>
            </a:r>
            <a:r>
              <a:rPr lang="en-IE" dirty="0" smtClean="0"/>
              <a:t> when residual stress equal to zero..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43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406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CRMGROUP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MERCIER David</dc:creator>
  <cp:lastModifiedBy>MERCIER David</cp:lastModifiedBy>
  <cp:revision>9</cp:revision>
  <dcterms:created xsi:type="dcterms:W3CDTF">2016-10-04T14:37:49Z</dcterms:created>
  <dcterms:modified xsi:type="dcterms:W3CDTF">2017-05-15T09:43:16Z</dcterms:modified>
</cp:coreProperties>
</file>