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8"/>
  </p:notesMasterIdLst>
  <p:sldIdLst>
    <p:sldId id="349" r:id="rId5"/>
    <p:sldId id="266" r:id="rId6"/>
    <p:sldId id="296" r:id="rId7"/>
    <p:sldId id="318" r:id="rId8"/>
    <p:sldId id="363" r:id="rId9"/>
    <p:sldId id="374" r:id="rId10"/>
    <p:sldId id="364" r:id="rId11"/>
    <p:sldId id="369" r:id="rId12"/>
    <p:sldId id="368" r:id="rId13"/>
    <p:sldId id="370" r:id="rId14"/>
    <p:sldId id="367" r:id="rId15"/>
    <p:sldId id="371" r:id="rId16"/>
    <p:sldId id="353" r:id="rId17"/>
    <p:sldId id="343" r:id="rId18"/>
    <p:sldId id="365" r:id="rId19"/>
    <p:sldId id="352" r:id="rId20"/>
    <p:sldId id="354" r:id="rId21"/>
    <p:sldId id="373" r:id="rId22"/>
    <p:sldId id="377" r:id="rId23"/>
    <p:sldId id="376" r:id="rId24"/>
    <p:sldId id="378" r:id="rId25"/>
    <p:sldId id="379" r:id="rId26"/>
    <p:sldId id="380" r:id="rId27"/>
    <p:sldId id="381" r:id="rId28"/>
    <p:sldId id="382" r:id="rId29"/>
    <p:sldId id="357" r:id="rId30"/>
    <p:sldId id="355" r:id="rId31"/>
    <p:sldId id="358" r:id="rId32"/>
    <p:sldId id="361" r:id="rId33"/>
    <p:sldId id="362" r:id="rId34"/>
    <p:sldId id="359" r:id="rId35"/>
    <p:sldId id="360" r:id="rId36"/>
    <p:sldId id="26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00EB81"/>
    <a:srgbClr val="E6DCFF"/>
    <a:srgbClr val="0041F0"/>
    <a:srgbClr val="DCAFFF"/>
    <a:srgbClr val="FF50A0"/>
    <a:srgbClr val="FF3246"/>
    <a:srgbClr val="00FFFF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57045-BD3F-4AF4-9926-F69544AAC62F}" v="3" dt="2024-11-07T09:20:28.405"/>
  </p1510:revLst>
</p1510:revInfo>
</file>

<file path=ppt/tableStyles.xml><?xml version="1.0" encoding="utf-8"?>
<a:tblStyleLst xmlns:a="http://schemas.openxmlformats.org/drawingml/2006/main" def="{A0BC3CC4-8867-4C89-9D3F-A6A6B9ED4035}">
  <a:tblStyle styleId="{A0BC3CC4-8867-4C89-9D3F-A6A6B9ED4035}" styleName="Acc_Table_1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FFFFFF"/>
              </a:solidFill>
            </a:ln>
          </a:left>
          <a:right>
            <a:ln w="0" cmpd="sng">
              <a:solidFill>
                <a:srgbClr val="FFFFFF"/>
              </a:solidFill>
            </a:ln>
          </a:right>
          <a:top>
            <a:ln w="0" cmpd="sng">
              <a:solidFill>
                <a:srgbClr val="FFFFFF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6350" cmpd="sng">
              <a:solidFill>
                <a:srgbClr val="D9D9D9"/>
              </a:solidFill>
            </a:ln>
          </a:insideH>
          <a:insideV>
            <a:ln w="6350" cmpd="sng">
              <a:solidFill>
                <a:srgbClr val="D9D9D9"/>
              </a:solidFill>
            </a:ln>
          </a:insideV>
        </a:tcBdr>
        <a:fill>
          <a:noFill/>
        </a:fill>
      </a:tcStyle>
    </a:wholeTbl>
    <a:band1H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H>
    <a:band1V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/>
      </a:tcStyle>
    </a:lastRow>
    <a:firstRow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99" autoAdjust="0"/>
    <p:restoredTop sz="95932" autoAdjust="0"/>
  </p:normalViewPr>
  <p:slideViewPr>
    <p:cSldViewPr snapToGrid="0" showGuides="1">
      <p:cViewPr varScale="1">
        <p:scale>
          <a:sx n="111" d="100"/>
          <a:sy n="111" d="100"/>
        </p:scale>
        <p:origin x="111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516" y="5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tia, Isidro Brylle" userId="39ee617f-0d1d-447f-9cc3-d804a222698f" providerId="ADAL" clId="{08057045-BD3F-4AF4-9926-F69544AAC62F}"/>
    <pc:docChg chg="undo custSel modSld">
      <pc:chgData name="Mutia, Isidro Brylle" userId="39ee617f-0d1d-447f-9cc3-d804a222698f" providerId="ADAL" clId="{08057045-BD3F-4AF4-9926-F69544AAC62F}" dt="2024-11-07T09:23:02.633" v="31" actId="729"/>
      <pc:docMkLst>
        <pc:docMk/>
      </pc:docMkLst>
      <pc:sldChg chg="mod modShow">
        <pc:chgData name="Mutia, Isidro Brylle" userId="39ee617f-0d1d-447f-9cc3-d804a222698f" providerId="ADAL" clId="{08057045-BD3F-4AF4-9926-F69544AAC62F}" dt="2024-11-07T09:23:02.633" v="31" actId="729"/>
        <pc:sldMkLst>
          <pc:docMk/>
          <pc:sldMk cId="1671372882" sldId="266"/>
        </pc:sldMkLst>
      </pc:sldChg>
      <pc:sldChg chg="addSp modSp mod">
        <pc:chgData name="Mutia, Isidro Brylle" userId="39ee617f-0d1d-447f-9cc3-d804a222698f" providerId="ADAL" clId="{08057045-BD3F-4AF4-9926-F69544AAC62F}" dt="2024-11-07T09:20:33.753" v="29" actId="1076"/>
        <pc:sldMkLst>
          <pc:docMk/>
          <pc:sldMk cId="1099148912" sldId="343"/>
        </pc:sldMkLst>
        <pc:graphicFrameChg chg="add mod">
          <ac:chgData name="Mutia, Isidro Brylle" userId="39ee617f-0d1d-447f-9cc3-d804a222698f" providerId="ADAL" clId="{08057045-BD3F-4AF4-9926-F69544AAC62F}" dt="2024-11-07T09:20:28.405" v="27" actId="571"/>
          <ac:graphicFrameMkLst>
            <pc:docMk/>
            <pc:sldMk cId="1099148912" sldId="343"/>
            <ac:graphicFrameMk id="3" creationId="{90F1C4AC-D259-F4E0-C570-7318144185BC}"/>
          </ac:graphicFrameMkLst>
        </pc:graphicFrameChg>
        <pc:graphicFrameChg chg="mod">
          <ac:chgData name="Mutia, Isidro Brylle" userId="39ee617f-0d1d-447f-9cc3-d804a222698f" providerId="ADAL" clId="{08057045-BD3F-4AF4-9926-F69544AAC62F}" dt="2024-11-07T09:20:33.753" v="29" actId="1076"/>
          <ac:graphicFrameMkLst>
            <pc:docMk/>
            <pc:sldMk cId="1099148912" sldId="343"/>
            <ac:graphicFrameMk id="9" creationId="{FC344F6D-CA3D-463F-A10B-E00E7158B9A0}"/>
          </ac:graphicFrameMkLst>
        </pc:graphicFrameChg>
      </pc:sldChg>
      <pc:sldChg chg="addSp modSp mod">
        <pc:chgData name="Mutia, Isidro Brylle" userId="39ee617f-0d1d-447f-9cc3-d804a222698f" providerId="ADAL" clId="{08057045-BD3F-4AF4-9926-F69544AAC62F}" dt="2023-07-17T11:46:14.815" v="25" actId="1076"/>
        <pc:sldMkLst>
          <pc:docMk/>
          <pc:sldMk cId="3916653149" sldId="379"/>
        </pc:sldMkLst>
        <pc:graphicFrameChg chg="add mod">
          <ac:chgData name="Mutia, Isidro Brylle" userId="39ee617f-0d1d-447f-9cc3-d804a222698f" providerId="ADAL" clId="{08057045-BD3F-4AF4-9926-F69544AAC62F}" dt="2023-07-17T11:46:14.815" v="25" actId="1076"/>
          <ac:graphicFrameMkLst>
            <pc:docMk/>
            <pc:sldMk cId="3916653149" sldId="379"/>
            <ac:graphicFrameMk id="3" creationId="{60CA322F-E957-1565-0CEC-78F45D27AE26}"/>
          </ac:graphicFrameMkLst>
        </pc:graphicFrameChg>
        <pc:graphicFrameChg chg="mod">
          <ac:chgData name="Mutia, Isidro Brylle" userId="39ee617f-0d1d-447f-9cc3-d804a222698f" providerId="ADAL" clId="{08057045-BD3F-4AF4-9926-F69544AAC62F}" dt="2023-07-17T11:45:48.517" v="22" actId="1076"/>
          <ac:graphicFrameMkLst>
            <pc:docMk/>
            <pc:sldMk cId="3916653149" sldId="379"/>
            <ac:graphicFrameMk id="4" creationId="{83F03003-5285-467D-A01E-79F85F4913DB}"/>
          </ac:graphicFrameMkLst>
        </pc:graphicFrameChg>
      </pc:sldChg>
    </pc:docChg>
  </pc:docChgLst>
  <pc:docChgLst>
    <pc:chgData name="Mutia, Isidro Brylle" userId="39ee617f-0d1d-447f-9cc3-d804a222698f" providerId="ADAL" clId="{932C7A37-3271-4E4E-9497-86633EDF04DD}"/>
    <pc:docChg chg="undo custSel modSld">
      <pc:chgData name="Mutia, Isidro Brylle" userId="39ee617f-0d1d-447f-9cc3-d804a222698f" providerId="ADAL" clId="{932C7A37-3271-4E4E-9497-86633EDF04DD}" dt="2021-10-12T09:07:56.866" v="34" actId="20577"/>
      <pc:docMkLst>
        <pc:docMk/>
      </pc:docMkLst>
      <pc:sldChg chg="modSp mod">
        <pc:chgData name="Mutia, Isidro Brylle" userId="39ee617f-0d1d-447f-9cc3-d804a222698f" providerId="ADAL" clId="{932C7A37-3271-4E4E-9497-86633EDF04DD}" dt="2021-10-12T09:07:56.866" v="34" actId="20577"/>
        <pc:sldMkLst>
          <pc:docMk/>
          <pc:sldMk cId="3371122164" sldId="365"/>
        </pc:sldMkLst>
        <pc:graphicFrameChg chg="modGraphic">
          <ac:chgData name="Mutia, Isidro Brylle" userId="39ee617f-0d1d-447f-9cc3-d804a222698f" providerId="ADAL" clId="{932C7A37-3271-4E4E-9497-86633EDF04DD}" dt="2021-10-12T09:07:56.866" v="34" actId="20577"/>
          <ac:graphicFrameMkLst>
            <pc:docMk/>
            <pc:sldMk cId="3371122164" sldId="365"/>
            <ac:graphicFrameMk id="9" creationId="{22316BD5-41AB-43DF-BCF3-428813A88EB7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027613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1DE7078C-3525-4C9B-BF62-C9FD13B9A875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205" y="274505"/>
            <a:ext cx="4734172" cy="266297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0206" y="2999605"/>
            <a:ext cx="6751750" cy="586989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923817"/>
            <a:ext cx="6217919" cy="2123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99213" y="8917749"/>
            <a:ext cx="457200" cy="2184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914400" rtl="0" eaLnBrk="1" latinLnBrk="0" hangingPunct="1">
      <a:buFont typeface="Graphik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30188" indent="-112713" algn="l">
      <a:buFont typeface="Graphik" panose="020B0604020202020204" pitchFamily="34" charset="0"/>
      <a:buChar char="•"/>
      <a:defRPr sz="1000">
        <a:latin typeface="+mn-lt"/>
      </a:defRPr>
    </a:lvl2pPr>
    <a:lvl3pPr marL="342900" indent="-112713" algn="l">
      <a:buFont typeface="Graphik" panose="020B0604020202020204" pitchFamily="34" charset="0"/>
      <a:buChar char="•"/>
      <a:defRPr sz="900">
        <a:latin typeface="+mn-lt"/>
      </a:defRPr>
    </a:lvl3pPr>
    <a:lvl4pPr marL="460375" indent="-112713" algn="l">
      <a:buFont typeface="Graphik" panose="020B0604020202020204" pitchFamily="34" charset="0"/>
      <a:buChar char="•"/>
      <a:defRPr sz="800">
        <a:latin typeface="+mn-lt"/>
      </a:defRPr>
    </a:lvl4pPr>
    <a:lvl5pPr marL="571500" indent="-112713" algn="l">
      <a:buFont typeface="Graphik" panose="020B0604020202020204" pitchFamily="34" charset="0"/>
      <a:buChar char="•"/>
      <a:defRPr sz="800">
        <a:latin typeface="+mn-lt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cc_Tech_Logo_WH" descr="Accenture Technology wordmark in white">
            <a:extLst>
              <a:ext uri="{FF2B5EF4-FFF2-40B4-BE49-F238E27FC236}">
                <a16:creationId xmlns:a16="http://schemas.microsoft.com/office/drawing/2014/main" id="{72ABE559-DDA6-42E5-A056-2B5EB29BBBB2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91812" y="593650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94AA491-F1F8-4D38-B722-DB2F38B198B8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914400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5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8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3880" userDrawn="1">
          <p15:clr>
            <a:srgbClr val="C35EA4"/>
          </p15:clr>
        </p15:guide>
        <p15:guide id="4" orient="horz" pos="2162" userDrawn="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3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5" name="Graphic 4" descr="Accenture Greater Than symbol in purple">
            <a:extLst>
              <a:ext uri="{FF2B5EF4-FFF2-40B4-BE49-F238E27FC236}">
                <a16:creationId xmlns:a16="http://schemas.microsoft.com/office/drawing/2014/main" id="{8DD1DFCC-5489-470C-84F4-93032F0960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382725"/>
            <a:ext cx="641502" cy="704088"/>
          </a:xfrm>
          <a:prstGeom prst="rect">
            <a:avLst/>
          </a:prstGeom>
        </p:spPr>
      </p:pic>
      <p:sp>
        <p:nvSpPr>
          <p:cNvPr id="10" name="Acc_Tech_Logo_WH" descr="Accenture Technology wordmark in black">
            <a:extLst>
              <a:ext uri="{FF2B5EF4-FFF2-40B4-BE49-F238E27FC236}">
                <a16:creationId xmlns:a16="http://schemas.microsoft.com/office/drawing/2014/main" id="{054458DC-FCF6-48B1-82BA-13CDEA023B14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81001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00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ccenture Gradient Dark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 bwMode="invGray"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</a:t>
            </a:r>
            <a:r>
              <a:rPr lang="en-GB" dirty="0" err="1"/>
              <a:t>Sectra</a:t>
            </a:r>
            <a:r>
              <a:rPr lang="en-GB" dirty="0"/>
              <a:t>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B2379EA-B598-42DD-B03E-5C4FC1D468F3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0387B-1E9C-4EB7-9BA3-83AB796E35C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B825C-3912-400B-A9ED-F17A355964B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52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ccenture Gradient Mid&#10;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70180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Sectra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EC3F0890-0DED-4AD1-9A02-BD56F8554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14" name="GTS_WH" descr="Accenture Greater Than symbol in white">
            <a:extLst>
              <a:ext uri="{FF2B5EF4-FFF2-40B4-BE49-F238E27FC236}">
                <a16:creationId xmlns:a16="http://schemas.microsoft.com/office/drawing/2014/main" id="{3FC0722F-C643-4988-96E8-F00519CB3A00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9A96-ECEE-46C8-AC65-A99027BA920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0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ccenture Gradient Mid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white"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422072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7"/>
            <a:ext cx="2993573" cy="242207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Sectra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230B8D6-1525-4D29-A117-F22A9C16F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16" name="GTS_WH" descr="Accenture Greater Than symbol in white">
            <a:extLst>
              <a:ext uri="{FF2B5EF4-FFF2-40B4-BE49-F238E27FC236}">
                <a16:creationId xmlns:a16="http://schemas.microsoft.com/office/drawing/2014/main" id="{C5173724-68B6-47CD-B850-71B1407EEAA1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4ADF7-CE17-4A46-8A63-A366F9BB14A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31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69933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Graphik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Graphik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Place agenda summary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Agenda title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1BE3C-F523-44EE-B6D4-7175CE08E157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96CD18-ADDA-4A64-BDD0-F5A8D01FDD49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76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6DB689C-7DB3-4046-A1BF-E63F8EF784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7C97B1E-CB9E-4CBC-A6F1-1D4F2E4ECB3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0"/>
            <a:ext cx="11430000" cy="4940300"/>
          </a:xfrm>
        </p:spPr>
        <p:txBody>
          <a:bodyPr/>
          <a:lstStyle>
            <a:lvl1pPr marL="228600" indent="-228600">
              <a:buFont typeface="Graphik" panose="020B0604020202020204" pitchFamily="34" charset="0"/>
              <a:buChar char="•"/>
              <a:defRPr/>
            </a:lvl1pPr>
            <a:lvl2pPr marL="457200">
              <a:defRPr/>
            </a:lvl2pPr>
            <a:lvl3pPr marL="685800">
              <a:defRPr/>
            </a:lvl3pPr>
            <a:lvl4pPr marL="914400">
              <a:defRPr/>
            </a:lvl4pPr>
            <a:lvl5pPr marL="1143000">
              <a:defRPr/>
            </a:lvl5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4E1CDE7-C850-4F14-8D26-8BD1EE3D6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BEF25E-6F09-4B47-806E-462D7622D1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85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 and 1 Column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646097A-7916-4EBE-A526-09FCBD84F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5EFDEB3F-4743-43EA-A121-ED3CB6054C7F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8CB08-3B2A-44E5-8975-B69F3969CD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9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949194"/>
            <a:ext cx="11430000" cy="4362706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6E1154F-E5DD-468F-85D1-17FC4F438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699EEA-1839-42AE-A096-1905CABA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45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1" userDrawn="1">
          <p15:clr>
            <a:srgbClr val="547EB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599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/>
            </a:lvl2pPr>
            <a:lvl3pPr marL="457200">
              <a:buFont typeface="Graphik" panose="020B0503030202060203" pitchFamily="34" charset="0"/>
              <a:buChar char="–"/>
              <a:defRPr sz="1800"/>
            </a:lvl3pPr>
            <a:lvl4pPr marL="685800">
              <a:buFont typeface="Graphik" panose="020B0604020202020204" pitchFamily="34" charset="0"/>
              <a:buChar char="•"/>
              <a:defRPr sz="1600"/>
            </a:lvl4pPr>
            <a:lvl5pPr marL="914400">
              <a:buFont typeface="Graphik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 24pt, indent for other levels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Place text here 20pt</a:t>
            </a:r>
          </a:p>
          <a:p>
            <a:pPr lvl="1"/>
            <a:r>
              <a:rPr lang="en-US" dirty="0"/>
              <a:t>Second level 20pt</a:t>
            </a:r>
          </a:p>
          <a:p>
            <a:pPr lvl="2"/>
            <a:r>
              <a:rPr lang="en-US" dirty="0"/>
              <a:t>Third level 20pt</a:t>
            </a:r>
          </a:p>
          <a:p>
            <a:pPr lvl="3"/>
            <a:r>
              <a:rPr lang="en-US" dirty="0"/>
              <a:t>Fourth level 18pt</a:t>
            </a:r>
          </a:p>
          <a:p>
            <a:pPr lvl="4"/>
            <a:r>
              <a:rPr lang="en-US" dirty="0"/>
              <a:t>Fifth level 18pt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A51E00B-3AD2-4131-A1AF-268183551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5BAA4F-3169-4083-866F-71669DE395C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5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 userDrawn="1">
          <p15:clr>
            <a:srgbClr val="C35E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8755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BB8772-B000-40EC-8AE7-3AA41499E6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20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Logo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grpSp>
        <p:nvGrpSpPr>
          <p:cNvPr id="12" name="Logo_WH" descr="Accenture logo in white">
            <a:extLst>
              <a:ext uri="{FF2B5EF4-FFF2-40B4-BE49-F238E27FC236}">
                <a16:creationId xmlns:a16="http://schemas.microsoft.com/office/drawing/2014/main" id="{0D82E30B-4E95-4B73-9014-71990AE21DBE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1005840"/>
            <a:ext cx="1883664" cy="496247"/>
            <a:chOff x="1561" y="187"/>
            <a:chExt cx="4536" cy="119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08CD909-AC78-4980-BB04-8608F18CDC22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B5D8E88-5919-40A0-A4A4-2E6587AD687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Acc_Tech_Logo_WH" descr="Accenture Technology wordmark in white">
            <a:extLst>
              <a:ext uri="{FF2B5EF4-FFF2-40B4-BE49-F238E27FC236}">
                <a16:creationId xmlns:a16="http://schemas.microsoft.com/office/drawing/2014/main" id="{8699B1E1-A3CB-40D5-A44A-1E73CBFEE9C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91812" y="593650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5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880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2160" userDrawn="1">
          <p15:clr>
            <a:srgbClr val="C35EA4"/>
          </p15:clr>
        </p15:guide>
        <p15:guide id="4" orient="horz" pos="947" userDrawn="1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363034-F9EC-4A95-91E0-2E801974931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74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Headings/C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5F1A8-92F0-48CE-B27D-E2B7EE762F1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50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974BDB1-DA1D-43EC-81BC-66135DB7B8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FE860E3B-7BAE-4917-8F29-26AFBD0E7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D7C41-6360-43FF-A192-982014655EF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99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0" y="3145138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83000718-AD47-4F1E-8F71-56356C940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1BF3E00-F066-4583-A5B1-87DD19666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650FA89-A64B-4802-B6DF-D1844A8430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5B1DD8-C71C-4D65-A58A-0A9A86DCED84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75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9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3" name="Footer Placeholder 3">
            <a:extLst>
              <a:ext uri="{FF2B5EF4-FFF2-40B4-BE49-F238E27FC236}">
                <a16:creationId xmlns:a16="http://schemas.microsoft.com/office/drawing/2014/main" id="{57676F53-2AF5-4F44-9119-3C3347D1D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D3E087-C0E5-4045-83EC-D0F38053E0B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26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Alt) 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3" name="Footer Placeholder 3">
            <a:extLst>
              <a:ext uri="{FF2B5EF4-FFF2-40B4-BE49-F238E27FC236}">
                <a16:creationId xmlns:a16="http://schemas.microsoft.com/office/drawing/2014/main" id="{57676F53-2AF5-4F44-9119-3C3347D1D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36FB760-AEF8-46F8-B73E-B0A537402A7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14156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B9165B01-6544-4059-9AE2-42F4426A038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50358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EB2E96CC-0F77-4F5D-A96C-5243BDB51C0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86560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2D003B29-C8CB-4629-BF53-F5AEBE6FAE2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22762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49BB6C55-F8C8-4B99-843F-9A6047B7A3E8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0570872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047CF-EEDD-49CC-9871-80D6EF57FEB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93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4-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Font typeface="Graphik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solidFill>
                  <a:schemeClr val="accent2"/>
                </a:solidFill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9310CF55-0D9B-41F8-8D1E-8BA74BC23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4481D5-3713-4165-990F-CD2E7B955A0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865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6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lIns="91440" tIns="0"/>
          <a:lstStyle>
            <a:lvl1pPr marL="0" indent="0">
              <a:buNone/>
              <a:defRPr sz="1800" b="0"/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D665DCA-734C-4077-92CB-D7A9FCD67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3D474A-8A06-4078-BEBB-EBDCDD30231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9FEF6117-B6D9-4841-8EFA-DF78BCFA9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77415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90B0A6BB-BC70-4436-B334-35CF914D177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EA23CA56-3568-4982-84E5-176DE32541C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7E019EA7-B58E-4B17-A663-2E8CCD70158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9A57066F-5BF5-43F7-A9DA-1788B5511DA7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EA5F90EC-FB85-4041-85C1-409768D3A0C0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3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-Team 6-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lIns="91440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2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4389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748F9AD-5F56-42EC-9922-780EBA443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2" name="GTS_WH" descr="Accenture Greater Than symbol in white">
            <a:extLst>
              <a:ext uri="{FF2B5EF4-FFF2-40B4-BE49-F238E27FC236}">
                <a16:creationId xmlns:a16="http://schemas.microsoft.com/office/drawing/2014/main" id="{B49891DC-D80E-4D1B-961E-1B567E0E453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8FB076-B311-496F-8C11-2C54B06FBB3D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199DF3DD-2E34-4D79-8E11-12CE813E73F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8100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6FCD1A94-A214-4264-842C-B5DA710C1F3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895C1CB4-E517-4380-8170-E8C0CA787FB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6AFBE91E-BB56-4FAF-ADEB-859CA86F82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15D78B8A-7ECF-44EE-A95F-FBD072A6889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F2F64C30-F694-4DC6-AAED-5ECA99ECCF5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2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8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Place text here, use indent to access other levels 20pt</a:t>
            </a:r>
          </a:p>
          <a:p>
            <a:pPr lvl="1"/>
            <a:r>
              <a:rPr lang="en-GB" dirty="0"/>
              <a:t>Second level 20pt</a:t>
            </a:r>
          </a:p>
          <a:p>
            <a:pPr lvl="2"/>
            <a:r>
              <a:rPr lang="en-GB" dirty="0"/>
              <a:t>Third level 20pt</a:t>
            </a:r>
          </a:p>
          <a:p>
            <a:pPr lvl="3"/>
            <a:r>
              <a:rPr lang="en-GB" dirty="0"/>
              <a:t>Fourth level 18pt</a:t>
            </a:r>
          </a:p>
          <a:p>
            <a:pPr lvl="4"/>
            <a:r>
              <a:rPr lang="en-GB" dirty="0"/>
              <a:t>Fifth level 18pt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0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1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3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2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A671D4FB-2F86-4AF3-89D0-D61D54378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1014D8-C563-4003-8EBC-A9F6EE68BA6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1559D4A6-A7D1-4EAE-87E5-EB8A4B73E546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325822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564E037C-8888-4DE6-88C4-A629CBF5F3A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298233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1DD1D133-7281-4297-B58B-4683B9743A5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270644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4D49677A-CABE-49CD-A2EE-9EC21E15DF23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0243055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3" name="Picture Placeholder 4">
            <a:extLst>
              <a:ext uri="{FF2B5EF4-FFF2-40B4-BE49-F238E27FC236}">
                <a16:creationId xmlns:a16="http://schemas.microsoft.com/office/drawing/2014/main" id="{E46B730A-2104-4381-A7F8-6A08201D7F97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325822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0" name="Picture Placeholder 4">
            <a:extLst>
              <a:ext uri="{FF2B5EF4-FFF2-40B4-BE49-F238E27FC236}">
                <a16:creationId xmlns:a16="http://schemas.microsoft.com/office/drawing/2014/main" id="{15BD8921-64C2-47AC-9DE2-E4DFFCBF7C6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9823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1" name="Picture Placeholder 4">
            <a:extLst>
              <a:ext uri="{FF2B5EF4-FFF2-40B4-BE49-F238E27FC236}">
                <a16:creationId xmlns:a16="http://schemas.microsoft.com/office/drawing/2014/main" id="{3EF9A07C-1758-4B3E-A1CD-67412E56BBFE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270644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2" name="Picture Placeholder 4">
            <a:extLst>
              <a:ext uri="{FF2B5EF4-FFF2-40B4-BE49-F238E27FC236}">
                <a16:creationId xmlns:a16="http://schemas.microsoft.com/office/drawing/2014/main" id="{25D8A2F3-A845-4271-8B71-45408EF9F6C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024305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92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0882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"/>
            <a:ext cx="6096000" cy="6857999"/>
          </a:xfrm>
          <a:solidFill>
            <a:schemeClr val="bg1">
              <a:lumMod val="95000"/>
            </a:schemeClr>
          </a:solidFill>
        </p:spPr>
        <p:txBody>
          <a:bodyPr tIns="548640" anchor="t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raphik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Drag picture to placeholder or click icon to add, then ‘Send to Back’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AF384B1D-1AA1-4DD2-A317-08008594F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796047A-AB81-403A-B649-52C6F7827E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267634"/>
            <a:ext cx="5330952" cy="3044265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/>
            </a:lvl2pPr>
            <a:lvl3pPr marL="457200">
              <a:buFont typeface="Graphik" panose="020B0503030202060203" pitchFamily="34" charset="0"/>
              <a:buChar char="–"/>
              <a:defRPr sz="1800"/>
            </a:lvl3pPr>
            <a:lvl4pPr marL="685800">
              <a:buFont typeface="Graphik" panose="020B0604020202020204" pitchFamily="34" charset="0"/>
              <a:buChar char="•"/>
              <a:defRPr sz="1600"/>
            </a:lvl4pPr>
            <a:lvl5pPr marL="914400">
              <a:buFont typeface="Graphik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 24pt, indent for other levels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A2778-1AEF-4134-970E-9AB430A520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ECD5DAA7-2D65-4744-A4C4-3E3C318A0F60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81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solidFill>
            <a:schemeClr val="tx1">
              <a:lumMod val="95000"/>
            </a:schemeClr>
          </a:solidFill>
        </p:spPr>
        <p:txBody>
          <a:bodyPr lIns="0" tIns="210312" anchor="t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E567C369-8A33-4851-8646-E53D6E8D8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42B8317-AACA-4DC7-AD68-8986DF6299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47" y="3264586"/>
            <a:ext cx="5330952" cy="304731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457200">
              <a:buFont typeface="Graphik" panose="020B0503030202060203" pitchFamily="34" charset="0"/>
              <a:buChar char="–"/>
              <a:defRPr sz="1800">
                <a:solidFill>
                  <a:schemeClr val="tx1"/>
                </a:solidFill>
              </a:defRPr>
            </a:lvl3pPr>
            <a:lvl4pPr marL="685800">
              <a:buFont typeface="Graphik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914400">
              <a:buFont typeface="Graphik" panose="020B0503030202060203" pitchFamily="34" charset="0"/>
              <a:buChar char="–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 24pt, indent for other levels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F1D8E5-ED70-409D-A4B1-635A02DFE5A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TS_Purple" descr="Accenture Greater Than symbol in white">
            <a:extLst>
              <a:ext uri="{FF2B5EF4-FFF2-40B4-BE49-F238E27FC236}">
                <a16:creationId xmlns:a16="http://schemas.microsoft.com/office/drawing/2014/main" id="{8C4A6146-1E4E-44A0-BBBB-ACDCAA9D7F2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8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D868995-C37B-451B-AE1C-89DE71F21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06E6C-6576-4BA5-948F-BD9FE24FA05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15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 (alternati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D868995-C37B-451B-AE1C-89DE71F21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217B10-543D-46E3-A5E7-CA1C578F6F6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45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istics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 bwMode="white"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92" y="0"/>
            <a:ext cx="6096008" cy="6311900"/>
          </a:xfrm>
          <a:solidFill>
            <a:schemeClr val="bg1">
              <a:lumMod val="95000"/>
            </a:schemeClr>
          </a:solidFill>
        </p:spPr>
        <p:txBody>
          <a:bodyPr tIns="45720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665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0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3B3ABE64-A2B2-4267-83DE-C2D349057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pic>
        <p:nvPicPr>
          <p:cNvPr id="19" name="Picture 18" descr="Accenture Greater Than symbol in white">
            <a:extLst>
              <a:ext uri="{FF2B5EF4-FFF2-40B4-BE49-F238E27FC236}">
                <a16:creationId xmlns:a16="http://schemas.microsoft.com/office/drawing/2014/main" id="{E8781F80-F3D9-42F9-B6EE-F6DC303E05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A306F6-3D4B-4153-AFB5-695424B80AC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1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 bwMode="white">
          <a:xfrm>
            <a:off x="9144056" y="3155948"/>
            <a:ext cx="3047944" cy="3155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 bwMode="white"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76" y="-1"/>
            <a:ext cx="3048024" cy="3151189"/>
          </a:xfrm>
          <a:solidFill>
            <a:schemeClr val="bg1">
              <a:lumMod val="95000"/>
            </a:schemeClr>
          </a:solidFill>
        </p:spPr>
        <p:txBody>
          <a:bodyPr t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</a:t>
            </a:r>
          </a:p>
          <a:p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1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5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0" y="3155942"/>
            <a:ext cx="3048000" cy="3155958"/>
          </a:xfrm>
          <a:solidFill>
            <a:schemeClr val="bg1">
              <a:lumMod val="95000"/>
            </a:schemeClr>
          </a:solidFill>
        </p:spPr>
        <p:txBody>
          <a:bodyPr vert="horz" lIns="0" tIns="274320" rIns="0" bIns="0" rtlCol="0" anchor="t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 dirty="0"/>
              <a:t>Drag picture to placeholder </a:t>
            </a:r>
          </a:p>
          <a:p>
            <a:pPr marL="228600" lvl="0" indent="-228600" algn="ctr"/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662794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72DDB3A-459D-40AA-A5E7-DDCDD2DEA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pic>
        <p:nvPicPr>
          <p:cNvPr id="23" name="Picture 22" descr="Accenture Greater Than symbol in white">
            <a:extLst>
              <a:ext uri="{FF2B5EF4-FFF2-40B4-BE49-F238E27FC236}">
                <a16:creationId xmlns:a16="http://schemas.microsoft.com/office/drawing/2014/main" id="{78774BCE-242F-4FF9-9C01-D01B97743A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1B33BA-8B14-4BE4-8987-4DD490763486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06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centure Gradient Dark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310B6FD-F7E2-4120-A2CE-22852AAA9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2FF57A0A-C5DD-42B6-8DD3-E5EA041C72D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1A683-09B8-4B7C-917B-D192D06BB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65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D9D8DCD-E7C3-4F1A-8A48-31319650A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B0B0C095-6C73-4899-AD8E-8F75768CF51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FE70C-67B2-45BA-88F7-45C14692FC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37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5AD31DD4-2506-4E03-897C-F4C8C020F0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headline here 54pt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2A2CFACC-0767-48E1-9FD9-763E5025E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7" name="GTS_WH" descr="Accenture Greater Than symbol in white">
            <a:extLst>
              <a:ext uri="{FF2B5EF4-FFF2-40B4-BE49-F238E27FC236}">
                <a16:creationId xmlns:a16="http://schemas.microsoft.com/office/drawing/2014/main" id="{AE479463-B4C9-4B9A-BE8B-62B5B9CF007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BAA91-4288-4230-8881-E1D51DEB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34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0EAEA1-D575-4107-8AFC-0CAE2D4FB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A237C-DB73-401B-BD5B-B8B913323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left-image bkg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E7551B-7F86-46D2-A90B-DF5CC30BDFD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8" name="GTS_WH" descr="Accenture Greater Than symbol in white">
            <a:extLst>
              <a:ext uri="{FF2B5EF4-FFF2-40B4-BE49-F238E27FC236}">
                <a16:creationId xmlns:a16="http://schemas.microsoft.com/office/drawing/2014/main" id="{E96B644F-A9C2-401B-8562-DC3B10FB5CF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cc_Tech_Logo_WH" descr="Accenture Technology wordmark in white">
            <a:extLst>
              <a:ext uri="{FF2B5EF4-FFF2-40B4-BE49-F238E27FC236}">
                <a16:creationId xmlns:a16="http://schemas.microsoft.com/office/drawing/2014/main" id="{E1C4528C-35CA-41C7-B25C-A600CD41B68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81001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61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81D62B4-50F4-4143-BFCC-F5508365C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7CFBA7-F1B1-4FF3-932C-7525FBDA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91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BF2C1-BAA9-4BAD-9934-C110D7303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030600-A2B3-4AAD-808D-56DA9B7733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42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FBD97-7A23-4453-9DFC-F825350AF9B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1A7501AC-E717-4CB3-89D9-DEE7B06E1876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9926898" y="381000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84F1646-52FE-4716-AED1-FE252A8E05E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5FBA828-A6EE-4CDC-A2F1-52C5DC0E3C3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Acc_Tech_Logo_WH" descr="Accenture Technology wordmark in white">
            <a:extLst>
              <a:ext uri="{FF2B5EF4-FFF2-40B4-BE49-F238E27FC236}">
                <a16:creationId xmlns:a16="http://schemas.microsoft.com/office/drawing/2014/main" id="{D858ADC7-4C7C-4404-9E70-D87FF1DC656D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802186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62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2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659D61A8-47A5-47C2-A85A-BCCCBE83C91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cc_Tech_Logo_WH" descr="Accenture Technology wordmark in white">
            <a:extLst>
              <a:ext uri="{FF2B5EF4-FFF2-40B4-BE49-F238E27FC236}">
                <a16:creationId xmlns:a16="http://schemas.microsoft.com/office/drawing/2014/main" id="{2DBCDDF3-9F8E-44B5-9E3F-2223C14CC4C3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81001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00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3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13" name="Logo_WH" descr="Accenture logo in white">
            <a:extLst>
              <a:ext uri="{FF2B5EF4-FFF2-40B4-BE49-F238E27FC236}">
                <a16:creationId xmlns:a16="http://schemas.microsoft.com/office/drawing/2014/main" id="{6E8422F7-B85B-4755-B6A1-FFEA87624FFE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381000" y="381000"/>
            <a:ext cx="1883664" cy="496247"/>
            <a:chOff x="1561" y="187"/>
            <a:chExt cx="4536" cy="119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4597228-D9AB-44B8-B1CD-B17ABE7714EB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C5BFA133-9FE4-4FB4-968A-A369A9EF6AE0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Acc_Tech_Logo_WH" descr="Accenture Technology wordmark in white">
            <a:extLst>
              <a:ext uri="{FF2B5EF4-FFF2-40B4-BE49-F238E27FC236}">
                <a16:creationId xmlns:a16="http://schemas.microsoft.com/office/drawing/2014/main" id="{77A704DC-31A8-4495-8AF1-E7E89DF738B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81001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83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18ECE-32D7-4F71-A6CA-1144DA38ED6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grpSp>
        <p:nvGrpSpPr>
          <p:cNvPr id="8" name="Logo_BL" descr="Accenture logo in black and purple">
            <a:extLst>
              <a:ext uri="{FF2B5EF4-FFF2-40B4-BE49-F238E27FC236}">
                <a16:creationId xmlns:a16="http://schemas.microsoft.com/office/drawing/2014/main" id="{35D3F8C8-B2E5-431B-9639-9F05530860E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926898" y="381000"/>
            <a:ext cx="1883664" cy="496357"/>
            <a:chOff x="2387" y="1701"/>
            <a:chExt cx="4535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AD7BAC9-11D9-4846-95CD-5C2B827147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CAEDE4E-DAF3-4FBC-BAEB-E0C26C20EB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Acc_Tech_Logo_WH" descr="Accenture Technology wordmark in black">
            <a:extLst>
              <a:ext uri="{FF2B5EF4-FFF2-40B4-BE49-F238E27FC236}">
                <a16:creationId xmlns:a16="http://schemas.microsoft.com/office/drawing/2014/main" id="{C6585ED9-32B3-49DC-BF0B-CD6F5EFC2937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802186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99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2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grpSp>
        <p:nvGrpSpPr>
          <p:cNvPr id="12" name="Logo_BL" descr="Accenture logo in black and purple">
            <a:extLst>
              <a:ext uri="{FF2B5EF4-FFF2-40B4-BE49-F238E27FC236}">
                <a16:creationId xmlns:a16="http://schemas.microsoft.com/office/drawing/2014/main" id="{9F19D48A-46F6-4BAE-97F3-DFACD8E22BA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2636" y="382725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48F740B-2A73-4970-A31A-4A0E685E66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84A90C93-9B70-4203-9499-12D2A090A80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Acc_Tech_Logo_WH" descr="Accenture Technology wordmark in black">
            <a:extLst>
              <a:ext uri="{FF2B5EF4-FFF2-40B4-BE49-F238E27FC236}">
                <a16:creationId xmlns:a16="http://schemas.microsoft.com/office/drawing/2014/main" id="{E96F42A4-2317-4355-8825-25B7BD82F6B1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81001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55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(bullet 20pt)</a:t>
            </a:r>
          </a:p>
          <a:p>
            <a:pPr lvl="1"/>
            <a:r>
              <a:rPr lang="en-US" dirty="0"/>
              <a:t>Second level (bullet 20pt)</a:t>
            </a:r>
          </a:p>
          <a:p>
            <a:pPr lvl="2"/>
            <a:r>
              <a:rPr lang="en-US" dirty="0"/>
              <a:t>Third level (bullet 20pt)</a:t>
            </a:r>
          </a:p>
          <a:p>
            <a:pPr lvl="3"/>
            <a:r>
              <a:rPr lang="en-US" dirty="0"/>
              <a:t>Fourth level (bullet 18pt)</a:t>
            </a:r>
          </a:p>
          <a:p>
            <a:pPr lvl="4"/>
            <a:r>
              <a:rPr lang="en-US" dirty="0"/>
              <a:t>Fifth level (bullet 18pt)</a:t>
            </a:r>
          </a:p>
          <a:p>
            <a:pPr lvl="5"/>
            <a:r>
              <a:rPr lang="en-US" dirty="0"/>
              <a:t>Sixth level (copy 16pt)</a:t>
            </a:r>
          </a:p>
          <a:p>
            <a:pPr lvl="6"/>
            <a:r>
              <a:rPr lang="en-US" dirty="0"/>
              <a:t>Seventh level (small copy 12pt)</a:t>
            </a:r>
          </a:p>
          <a:p>
            <a:pPr lvl="7"/>
            <a:r>
              <a:rPr lang="en-US" dirty="0"/>
              <a:t>EIGHT LEVEL (DESCRIPTOR 10PT)</a:t>
            </a:r>
          </a:p>
          <a:p>
            <a:pPr lvl="8"/>
            <a:r>
              <a:rPr lang="en-US" dirty="0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624E0B2-760E-457A-8367-213CE89D6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AE0355C2-058C-4310-9508-BCC0F498FBB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29" r:id="rId2"/>
    <p:sldLayoutId id="2147483682" r:id="rId3"/>
    <p:sldLayoutId id="2147483734" r:id="rId4"/>
    <p:sldLayoutId id="2147483681" r:id="rId5"/>
    <p:sldLayoutId id="2147483750" r:id="rId6"/>
    <p:sldLayoutId id="2147483761" r:id="rId7"/>
    <p:sldLayoutId id="2147483649" r:id="rId8"/>
    <p:sldLayoutId id="2147483748" r:id="rId9"/>
    <p:sldLayoutId id="2147483762" r:id="rId10"/>
    <p:sldLayoutId id="2147483651" r:id="rId11"/>
    <p:sldLayoutId id="2147483721" r:id="rId12"/>
    <p:sldLayoutId id="2147483739" r:id="rId13"/>
    <p:sldLayoutId id="2147483737" r:id="rId14"/>
    <p:sldLayoutId id="2147483742" r:id="rId15"/>
    <p:sldLayoutId id="2147483724" r:id="rId16"/>
    <p:sldLayoutId id="2147483723" r:id="rId17"/>
    <p:sldLayoutId id="2147483725" r:id="rId18"/>
    <p:sldLayoutId id="2147483755" r:id="rId19"/>
    <p:sldLayoutId id="2147483757" r:id="rId20"/>
    <p:sldLayoutId id="2147483673" r:id="rId21"/>
    <p:sldLayoutId id="2147483653" r:id="rId22"/>
    <p:sldLayoutId id="2147483722" r:id="rId23"/>
    <p:sldLayoutId id="2147483693" r:id="rId24"/>
    <p:sldLayoutId id="2147483758" r:id="rId25"/>
    <p:sldLayoutId id="2147483701" r:id="rId26"/>
    <p:sldLayoutId id="2147483668" r:id="rId27"/>
    <p:sldLayoutId id="2147483707" r:id="rId28"/>
    <p:sldLayoutId id="2147483714" r:id="rId29"/>
    <p:sldLayoutId id="2147483657" r:id="rId30"/>
    <p:sldLayoutId id="2147483679" r:id="rId31"/>
    <p:sldLayoutId id="2147483661" r:id="rId32"/>
    <p:sldLayoutId id="2147483754" r:id="rId33"/>
    <p:sldLayoutId id="2147483678" r:id="rId34"/>
    <p:sldLayoutId id="2147483663" r:id="rId35"/>
    <p:sldLayoutId id="2147483667" r:id="rId36"/>
    <p:sldLayoutId id="2147483726" r:id="rId37"/>
    <p:sldLayoutId id="2147483688" r:id="rId38"/>
    <p:sldLayoutId id="2147483655" r:id="rId39"/>
    <p:sldLayoutId id="2147483745" r:id="rId40"/>
    <p:sldLayoutId id="2147483741" r:id="rId4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Graphik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C35EA4"/>
          </p15:clr>
        </p15:guide>
        <p15:guide id="2" orient="horz" pos="3976" userDrawn="1">
          <p15:clr>
            <a:srgbClr val="C35EA4"/>
          </p15:clr>
        </p15:guide>
        <p15:guide id="3" pos="240" userDrawn="1">
          <p15:clr>
            <a:srgbClr val="C35EA4"/>
          </p15:clr>
        </p15:guide>
        <p15:guide id="4" pos="7440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package" Target="../embeddings/Microsoft_Visio_Drawing1.vsdx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cloud/saas/human-resources/21c/oedmh/overview.html#overview" TargetMode="External"/><Relationship Id="rId2" Type="http://schemas.openxmlformats.org/officeDocument/2006/relationships/hyperlink" Target="https://docs.oracle.com/en/cloud/saas/human-resources/21c/fawhr/employment-information.html#FAWHR48536" TargetMode="Externa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6B08-90E5-4430-AC0B-AEDEBA85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</a:t>
            </a:r>
            <a:br>
              <a:rPr lang="en-US" dirty="0"/>
            </a:br>
            <a:r>
              <a:rPr lang="en-US" dirty="0"/>
              <a:t>HCM CLOUD</a:t>
            </a:r>
            <a:br>
              <a:rPr lang="en-US" dirty="0"/>
            </a:br>
            <a:r>
              <a:rPr lang="en-US" dirty="0"/>
              <a:t>DATA</a:t>
            </a:r>
            <a:br>
              <a:rPr lang="en-US" dirty="0"/>
            </a:br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525950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DE63-5A12-4076-9DB3-4534D587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 Data – Front End (Responsive UI)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20F026-6F6B-4776-8406-3038C098AA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234440"/>
            <a:ext cx="5906512" cy="384048"/>
          </a:xfrm>
        </p:spPr>
        <p:txBody>
          <a:bodyPr/>
          <a:lstStyle/>
          <a:p>
            <a:r>
              <a:rPr lang="en-US" dirty="0"/>
              <a:t>•	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&gt; My Client Groups &gt; Contact Info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037F-6BCE-4D35-9743-958650DE6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6FC0B-A397-41D6-91DE-4E7111C86C9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1E5335-F8E7-4431-B090-4AC895B63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0999" y="1947672"/>
            <a:ext cx="5943600" cy="3589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Person Address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3CFA52B-4C74-423C-AD1B-739C65DA7D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0999" y="2306605"/>
            <a:ext cx="4870732" cy="29932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58E3B3B-4742-4EC4-A665-4F2F00C0CA23}"/>
              </a:ext>
            </a:extLst>
          </p:cNvPr>
          <p:cNvSpPr txBox="1">
            <a:spLocks/>
          </p:cNvSpPr>
          <p:nvPr/>
        </p:nvSpPr>
        <p:spPr>
          <a:xfrm>
            <a:off x="5777038" y="1947672"/>
            <a:ext cx="5943600" cy="3589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raphik" panose="020B0604020202020204" pitchFamily="34" charset="0"/>
              <a:buNone/>
            </a:pPr>
            <a:r>
              <a:rPr lang="en-US" dirty="0"/>
              <a:t>Person E-Mail, Person Phone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E5289FB-F54D-4F63-8246-4EED6C1C5E0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39951" y="2306605"/>
            <a:ext cx="5943600" cy="825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8DC273E-77ED-4394-AC55-BB03738E7AE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739951" y="3224881"/>
            <a:ext cx="3734040" cy="16667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BFFDAF-1F08-46DE-8954-AFFADB8EF16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568750" y="3972573"/>
            <a:ext cx="4114801" cy="21475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0706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DE63-5A12-4076-9DB3-4534D587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 Data – Front End (Responsive UI)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20F026-6F6B-4776-8406-3038C098AA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234440"/>
            <a:ext cx="5906512" cy="384048"/>
          </a:xfrm>
        </p:spPr>
        <p:txBody>
          <a:bodyPr/>
          <a:lstStyle/>
          <a:p>
            <a:r>
              <a:rPr lang="en-US" dirty="0"/>
              <a:t>•	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&gt; My Client Groups &gt; Identification Info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037F-6BCE-4D35-9743-958650DE6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6FC0B-A397-41D6-91DE-4E7111C86C9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1E5335-F8E7-4431-B090-4AC895B63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0999" y="1947672"/>
            <a:ext cx="5943600" cy="3589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Person Driver’s License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58E3B3B-4742-4EC4-A665-4F2F00C0CA23}"/>
              </a:ext>
            </a:extLst>
          </p:cNvPr>
          <p:cNvSpPr txBox="1">
            <a:spLocks/>
          </p:cNvSpPr>
          <p:nvPr/>
        </p:nvSpPr>
        <p:spPr>
          <a:xfrm>
            <a:off x="5777038" y="1947672"/>
            <a:ext cx="5943600" cy="3589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raphik" panose="020B0604020202020204" pitchFamily="34" charset="0"/>
              <a:buNone/>
            </a:pPr>
            <a:r>
              <a:rPr lang="en-US" dirty="0"/>
              <a:t>Person Citizenship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762ADE8-5FA8-42F7-A964-35BD76DFBB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77038" y="2306605"/>
            <a:ext cx="5943600" cy="26974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7C992E-2919-41A9-BE0B-E1FE527677D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0999" y="2306605"/>
            <a:ext cx="5162045" cy="30365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4292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DE63-5A12-4076-9DB3-4534D587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 Data – Front End (Responsive UI)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20F026-6F6B-4776-8406-3038C098AA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234440"/>
            <a:ext cx="5906512" cy="384048"/>
          </a:xfrm>
        </p:spPr>
        <p:txBody>
          <a:bodyPr/>
          <a:lstStyle/>
          <a:p>
            <a:r>
              <a:rPr lang="en-US" dirty="0"/>
              <a:t>•	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&gt; My Client Groups &gt; Identification Info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037F-6BCE-4D35-9743-958650DE6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6FC0B-A397-41D6-91DE-4E7111C86C9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1E5335-F8E7-4431-B090-4AC895B63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0999" y="1947672"/>
            <a:ext cx="5943600" cy="35893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Passport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58E3B3B-4742-4EC4-A665-4F2F00C0CA23}"/>
              </a:ext>
            </a:extLst>
          </p:cNvPr>
          <p:cNvSpPr txBox="1">
            <a:spLocks/>
          </p:cNvSpPr>
          <p:nvPr/>
        </p:nvSpPr>
        <p:spPr>
          <a:xfrm>
            <a:off x="5777038" y="1947672"/>
            <a:ext cx="5943600" cy="3589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raphik" panose="020B0604020202020204" pitchFamily="34" charset="0"/>
              <a:buNone/>
            </a:pPr>
            <a:r>
              <a:rPr lang="en-US" dirty="0"/>
              <a:t>Person Visa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318D8B-9B6D-4A2A-A6B7-7B56859459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2456" y="2306605"/>
            <a:ext cx="5280577" cy="31108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AB3587-B230-4DFB-B0E6-A4CD2943508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77038" y="2296161"/>
            <a:ext cx="5943600" cy="41808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0308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A4E0-63A1-4567-B6F2-13D91D4B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 Data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22300-58C0-4AD1-A120-CA2E3F403A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234994"/>
            <a:ext cx="11430000" cy="384048"/>
          </a:xfrm>
        </p:spPr>
        <p:txBody>
          <a:bodyPr/>
          <a:lstStyle/>
          <a:p>
            <a:r>
              <a:rPr lang="en-US" dirty="0"/>
              <a:t>WALKTHROUGH ONLINE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4A0FD-8646-4C56-B5DE-AA8890691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55B86-5413-41E1-B92A-FA9387F4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23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A4E0-63A1-4567-B6F2-13D91D4B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 Data – ERD (Data Model)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4A0FD-8646-4C56-B5DE-AA8890691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55B86-5413-41E1-B92A-FA9387F4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ADE617-2DE4-457E-A0F9-636B7BD406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234440"/>
            <a:ext cx="3780367" cy="29005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Fusion person model is designed to separate local attributes from global attributes. In eBusiness Suite, person details – name, national identifier, gender, ethnicity etc. are stored in one table, while in Fusion, it is stored in normalized set of tables.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C344F6D-CA3D-463F-A10B-E00E7158B9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947340"/>
              </p:ext>
            </p:extLst>
          </p:nvPr>
        </p:nvGraphicFramePr>
        <p:xfrm>
          <a:off x="5118486" y="964107"/>
          <a:ext cx="6529387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5963798" imgH="13246025" progId="Visio.Drawing.15">
                  <p:embed/>
                </p:oleObj>
              </mc:Choice>
              <mc:Fallback>
                <p:oleObj name="Visio" r:id="rId2" imgW="15963798" imgH="13246025" progId="Visio.Drawing.15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FC344F6D-CA3D-463F-A10B-E00E7158B9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18486" y="964107"/>
                        <a:ext cx="6529387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9148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DE63-5A12-4076-9DB3-4534D587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 Data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20F026-6F6B-4776-8406-3038C098AA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COMMONLY USED TABLES and USER ENTITIES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037F-6BCE-4D35-9743-958650DE6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6FC0B-A397-41D6-91DE-4E7111C86C9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2316BD5-41AB-43DF-BCF3-428813A88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162844"/>
              </p:ext>
            </p:extLst>
          </p:nvPr>
        </p:nvGraphicFramePr>
        <p:xfrm>
          <a:off x="381000" y="1994687"/>
          <a:ext cx="11162288" cy="4194048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3130943">
                  <a:extLst>
                    <a:ext uri="{9D8B030D-6E8A-4147-A177-3AD203B41FA5}">
                      <a16:colId xmlns:a16="http://schemas.microsoft.com/office/drawing/2014/main" val="1048174922"/>
                    </a:ext>
                  </a:extLst>
                </a:gridCol>
                <a:gridCol w="3281321">
                  <a:extLst>
                    <a:ext uri="{9D8B030D-6E8A-4147-A177-3AD203B41FA5}">
                      <a16:colId xmlns:a16="http://schemas.microsoft.com/office/drawing/2014/main" val="1416208309"/>
                    </a:ext>
                  </a:extLst>
                </a:gridCol>
                <a:gridCol w="4750024">
                  <a:extLst>
                    <a:ext uri="{9D8B030D-6E8A-4147-A177-3AD203B41FA5}">
                      <a16:colId xmlns:a16="http://schemas.microsoft.com/office/drawing/2014/main" val="37816823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</a:rPr>
                        <a:t>Person Records</a:t>
                      </a:r>
                      <a:endParaRPr lang="en-US" sz="18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3152" marR="73152" marT="73152" marB="7315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</a:rPr>
                        <a:t>Tables</a:t>
                      </a:r>
                      <a:endParaRPr lang="en-US" sz="18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3152" marR="73152" marT="73152" marB="7315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</a:rPr>
                        <a:t>User Entities</a:t>
                      </a:r>
                      <a:endParaRPr lang="en-US" sz="18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3152" marR="73152" marT="73152" marB="73152"/>
                </a:tc>
                <a:extLst>
                  <a:ext uri="{0D108BD9-81ED-4DB2-BD59-A6C34878D82A}">
                    <a16:rowId xmlns:a16="http://schemas.microsoft.com/office/drawing/2014/main" val="1356237437"/>
                  </a:ext>
                </a:extLst>
              </a:tr>
              <a:tr h="168824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7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7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700" dirty="0"/>
                        <a:t>Person Address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700" dirty="0"/>
                        <a:t>Person Citizenship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700" dirty="0"/>
                        <a:t>Person Drivers License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700" dirty="0"/>
                        <a:t>Person E-Mail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700" dirty="0"/>
                        <a:t>Person Ethnicity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700" dirty="0"/>
                        <a:t>Person Legislative Data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700" dirty="0"/>
                        <a:t>Person Name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700" dirty="0"/>
                        <a:t>Person National Identifier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700" dirty="0"/>
                        <a:t>Person Passport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700" dirty="0"/>
                        <a:t>Person Phone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700" dirty="0"/>
                        <a:t>Person Religion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700" dirty="0"/>
                        <a:t>Person Visa</a:t>
                      </a:r>
                    </a:p>
                  </a:txBody>
                  <a:tcPr marL="73152" marR="73152" marT="73152" marB="7315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u="none" strike="noStrike" kern="1200" cap="all" baseline="0" dirty="0" err="1">
                          <a:solidFill>
                            <a:schemeClr val="tx1"/>
                          </a:solidFill>
                        </a:rPr>
                        <a:t>per_all_people_F</a:t>
                      </a:r>
                      <a:r>
                        <a:rPr lang="en-US" sz="1700" b="0" u="none" strike="noStrike" kern="1200" cap="all" baseline="0" dirty="0">
                          <a:solidFill>
                            <a:schemeClr val="tx1"/>
                          </a:solidFill>
                        </a:rPr>
                        <a:t> PER_PERSONS</a:t>
                      </a:r>
                    </a:p>
                    <a:p>
                      <a:pPr algn="l" fontAlgn="t"/>
                      <a:r>
                        <a:rPr lang="en-US" sz="1700" b="0" u="none" strike="noStrike" kern="1200" cap="all" baseline="0" dirty="0">
                          <a:solidFill>
                            <a:schemeClr val="tx1"/>
                          </a:solidFill>
                        </a:rPr>
                        <a:t>PER_ADDRESSES_F</a:t>
                      </a:r>
                    </a:p>
                    <a:p>
                      <a:pPr algn="l" fontAlgn="t"/>
                      <a:r>
                        <a:rPr lang="en-US" sz="1700" b="0" cap="all" dirty="0" err="1">
                          <a:solidFill>
                            <a:srgbClr val="1A1816"/>
                          </a:solidFill>
                          <a:effectLst/>
                        </a:rPr>
                        <a:t>per_citizenships</a:t>
                      </a:r>
                      <a:endParaRPr lang="en-US" sz="1700" b="0" cap="all" dirty="0">
                        <a:solidFill>
                          <a:srgbClr val="1A1816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sz="1700" b="0" cap="all" dirty="0">
                          <a:solidFill>
                            <a:srgbClr val="1A1816"/>
                          </a:solidFill>
                          <a:effectLst/>
                        </a:rPr>
                        <a:t>PER_DRIVERS_LICENSES</a:t>
                      </a:r>
                    </a:p>
                    <a:p>
                      <a:pPr algn="l" fontAlgn="t"/>
                      <a:r>
                        <a:rPr lang="en-US" sz="1700" b="0" cap="all" dirty="0" err="1">
                          <a:solidFill>
                            <a:srgbClr val="1A1816"/>
                          </a:solidFill>
                          <a:effectLst/>
                        </a:rPr>
                        <a:t>per_email_addresses</a:t>
                      </a:r>
                      <a:endParaRPr lang="en-US" sz="1700" b="0" cap="all" dirty="0">
                        <a:solidFill>
                          <a:srgbClr val="1A1816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sz="1700" b="0" u="none" strike="noStrike" kern="1200" cap="all" baseline="0" dirty="0">
                          <a:solidFill>
                            <a:schemeClr val="tx1"/>
                          </a:solidFill>
                        </a:rPr>
                        <a:t>PER_ETHNICITIES</a:t>
                      </a:r>
                    </a:p>
                    <a:p>
                      <a:pPr algn="l" fontAlgn="t"/>
                      <a:r>
                        <a:rPr lang="en-US" sz="1700" b="0" u="none" strike="noStrike" kern="1200" cap="all" baseline="0" dirty="0">
                          <a:solidFill>
                            <a:schemeClr val="tx1"/>
                          </a:solidFill>
                        </a:rPr>
                        <a:t>PER_PEOPLE_LEGISLATIVE_F</a:t>
                      </a:r>
                    </a:p>
                    <a:p>
                      <a:pPr algn="l" fontAlgn="t"/>
                      <a:r>
                        <a:rPr lang="en-US" sz="1700" b="0" u="none" strike="noStrike" kern="1200" cap="all" baseline="0" dirty="0">
                          <a:solidFill>
                            <a:schemeClr val="tx1"/>
                          </a:solidFill>
                        </a:rPr>
                        <a:t>PER_PERSON_NAMES_F</a:t>
                      </a:r>
                    </a:p>
                    <a:p>
                      <a:pPr algn="l" fontAlgn="t"/>
                      <a:r>
                        <a:rPr lang="en-US" sz="1700" b="0" u="none" strike="noStrike" kern="1200" cap="all" baseline="0" dirty="0">
                          <a:solidFill>
                            <a:schemeClr val="tx1"/>
                          </a:solidFill>
                        </a:rPr>
                        <a:t>PER_NATIONAL_IDENTIFIERS</a:t>
                      </a:r>
                    </a:p>
                    <a:p>
                      <a:pPr algn="l" fontAlgn="t"/>
                      <a:r>
                        <a:rPr lang="en-US" sz="1700" b="0" cap="all" dirty="0" err="1">
                          <a:solidFill>
                            <a:srgbClr val="1A1816"/>
                          </a:solidFill>
                          <a:effectLst/>
                        </a:rPr>
                        <a:t>per_passports</a:t>
                      </a:r>
                      <a:endParaRPr lang="en-US" sz="1700" b="0" cap="all" dirty="0">
                        <a:solidFill>
                          <a:srgbClr val="1A1816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sz="1700" b="0" u="none" strike="noStrike" kern="1200" cap="all" baseline="0" dirty="0">
                          <a:solidFill>
                            <a:schemeClr val="tx1"/>
                          </a:solidFill>
                        </a:rPr>
                        <a:t>PER_PHONES</a:t>
                      </a:r>
                    </a:p>
                    <a:p>
                      <a:pPr algn="l" fontAlgn="t"/>
                      <a:r>
                        <a:rPr lang="en-US" sz="1700" b="0" cap="all" dirty="0" err="1">
                          <a:solidFill>
                            <a:srgbClr val="1A1816"/>
                          </a:solidFill>
                          <a:effectLst/>
                        </a:rPr>
                        <a:t>per_religions</a:t>
                      </a:r>
                      <a:endParaRPr lang="en-US" sz="1700" b="0" cap="all" dirty="0">
                        <a:solidFill>
                          <a:srgbClr val="1A1816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sz="1700" b="0" cap="all" dirty="0" err="1">
                          <a:solidFill>
                            <a:srgbClr val="1A1816"/>
                          </a:solidFill>
                          <a:effectLst/>
                        </a:rPr>
                        <a:t>per_visas_permits_f</a:t>
                      </a:r>
                      <a:endParaRPr lang="en-US" sz="1700" b="0" i="0" cap="all" dirty="0">
                        <a:solidFill>
                          <a:srgbClr val="1A1816"/>
                        </a:solidFill>
                        <a:effectLst/>
                      </a:endParaRPr>
                    </a:p>
                  </a:txBody>
                  <a:tcPr marL="73152" marR="73152" marT="73152" marB="7315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kern="1200" dirty="0">
                          <a:solidFill>
                            <a:schemeClr val="tx1"/>
                          </a:solidFill>
                          <a:effectLst/>
                        </a:rPr>
                        <a:t>PER_PER_PEOPLE_HISTORY_UE</a:t>
                      </a:r>
                    </a:p>
                    <a:p>
                      <a:pPr algn="l" fontAlgn="t"/>
                      <a:r>
                        <a:rPr lang="en-US" sz="1700" b="0" kern="1200" dirty="0">
                          <a:solidFill>
                            <a:schemeClr val="tx1"/>
                          </a:solidFill>
                          <a:effectLst/>
                        </a:rPr>
                        <a:t>PER_EXT_SEC_PERSON_UE</a:t>
                      </a:r>
                    </a:p>
                    <a:p>
                      <a:pPr algn="l" fontAlgn="t"/>
                      <a:r>
                        <a:rPr lang="en-US" sz="1700" b="0" kern="1200" dirty="0">
                          <a:solidFill>
                            <a:schemeClr val="tx1"/>
                          </a:solidFill>
                          <a:effectLst/>
                        </a:rPr>
                        <a:t>PER_EXT_PERSON_ADDRESSES_UE</a:t>
                      </a:r>
                      <a:br>
                        <a:rPr lang="en-US" sz="1700" b="0" kern="12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700" b="0" kern="1200" dirty="0">
                          <a:solidFill>
                            <a:schemeClr val="tx1"/>
                          </a:solidFill>
                          <a:effectLst/>
                        </a:rPr>
                        <a:t>PER_EXT_CITIZENSHIPS_UE</a:t>
                      </a:r>
                    </a:p>
                    <a:p>
                      <a:pPr algn="l" fontAlgn="t"/>
                      <a:r>
                        <a:rPr lang="en-US" sz="1700" b="0" kern="1200" dirty="0">
                          <a:solidFill>
                            <a:schemeClr val="tx1"/>
                          </a:solidFill>
                          <a:effectLst/>
                        </a:rPr>
                        <a:t>PER_PER_DRIVERS_LICENSE_TYPES_UE</a:t>
                      </a:r>
                    </a:p>
                    <a:p>
                      <a:pPr algn="l" fontAlgn="t"/>
                      <a:r>
                        <a:rPr lang="en-US" sz="1700" b="0" kern="1200" dirty="0">
                          <a:solidFill>
                            <a:schemeClr val="tx1"/>
                          </a:solidFill>
                          <a:effectLst/>
                        </a:rPr>
                        <a:t>PER_PER_EMAIL_ADDRESSES_UE</a:t>
                      </a:r>
                    </a:p>
                    <a:p>
                      <a:pPr algn="l" fontAlgn="t"/>
                      <a:r>
                        <a:rPr lang="en-US" sz="1700" b="0" kern="1200" dirty="0">
                          <a:solidFill>
                            <a:schemeClr val="tx1"/>
                          </a:solidFill>
                          <a:effectLst/>
                        </a:rPr>
                        <a:t>PER_PER_ETHNICITIES_ALL_UE</a:t>
                      </a:r>
                    </a:p>
                    <a:p>
                      <a:pPr algn="l" fontAlgn="t"/>
                      <a:r>
                        <a:rPr lang="en-US" sz="1700" b="0" kern="1200" dirty="0">
                          <a:solidFill>
                            <a:schemeClr val="tx1"/>
                          </a:solidFill>
                          <a:effectLst/>
                        </a:rPr>
                        <a:t>PER_EXT_PER_ALL_LEGISLATIVE_DETAILS_UE</a:t>
                      </a:r>
                    </a:p>
                    <a:p>
                      <a:pPr algn="l" fontAlgn="t"/>
                      <a:r>
                        <a:rPr lang="en-US" sz="1700" b="0" kern="1200" dirty="0">
                          <a:solidFill>
                            <a:schemeClr val="tx1"/>
                          </a:solidFill>
                          <a:effectLst/>
                        </a:rPr>
                        <a:t>PER_EXT_HISTORY_PERSON_NAMES_UE</a:t>
                      </a:r>
                    </a:p>
                    <a:p>
                      <a:pPr algn="l" fontAlgn="t"/>
                      <a:r>
                        <a:rPr lang="fr-FR" sz="1700" b="0" kern="1200" dirty="0">
                          <a:solidFill>
                            <a:schemeClr val="tx1"/>
                          </a:solidFill>
                          <a:effectLst/>
                        </a:rPr>
                        <a:t>PER_EXT_NATIONAL_IDENTIFIERS_UE</a:t>
                      </a:r>
                    </a:p>
                    <a:p>
                      <a:pPr algn="l" fontAlgn="t"/>
                      <a:r>
                        <a:rPr lang="en-US" sz="1700" b="0" kern="1200" dirty="0">
                          <a:solidFill>
                            <a:schemeClr val="tx1"/>
                          </a:solidFill>
                          <a:effectLst/>
                        </a:rPr>
                        <a:t>PER_EXT_PASSPORT_UE</a:t>
                      </a:r>
                    </a:p>
                    <a:p>
                      <a:pPr algn="l" fontAlgn="t"/>
                      <a:r>
                        <a:rPr lang="en-US" sz="1700" b="0" kern="1200" dirty="0">
                          <a:solidFill>
                            <a:schemeClr val="tx1"/>
                          </a:solidFill>
                          <a:effectLst/>
                        </a:rPr>
                        <a:t>PER_EXT_ALL_PHONES_UE</a:t>
                      </a:r>
                    </a:p>
                    <a:p>
                      <a:pPr algn="l" fontAlgn="t"/>
                      <a:r>
                        <a:rPr lang="en-US" sz="1700" b="0" kern="1200" dirty="0">
                          <a:solidFill>
                            <a:schemeClr val="tx1"/>
                          </a:solidFill>
                          <a:effectLst/>
                        </a:rPr>
                        <a:t>PER_EXT_RELIGION_UE</a:t>
                      </a:r>
                    </a:p>
                    <a:p>
                      <a:pPr algn="l" fontAlgn="t"/>
                      <a:r>
                        <a:rPr lang="sv-SE" sz="1700" b="0" kern="1200" dirty="0">
                          <a:solidFill>
                            <a:schemeClr val="tx1"/>
                          </a:solidFill>
                          <a:effectLst/>
                        </a:rPr>
                        <a:t>PER_EXT_VISA_PERMITS_UE</a:t>
                      </a:r>
                      <a:endParaRPr lang="en-US" sz="1700" b="0" i="0" dirty="0">
                        <a:solidFill>
                          <a:srgbClr val="1A1816"/>
                        </a:solidFill>
                        <a:effectLst/>
                      </a:endParaRPr>
                    </a:p>
                  </a:txBody>
                  <a:tcPr marL="73152" marR="73152" marT="73152" marB="73152"/>
                </a:tc>
                <a:extLst>
                  <a:ext uri="{0D108BD9-81ED-4DB2-BD59-A6C34878D82A}">
                    <a16:rowId xmlns:a16="http://schemas.microsoft.com/office/drawing/2014/main" val="1237881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122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06E191-2911-4474-BB08-33A694C5F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353058"/>
              </p:ext>
            </p:extLst>
          </p:nvPr>
        </p:nvGraphicFramePr>
        <p:xfrm>
          <a:off x="381000" y="1994687"/>
          <a:ext cx="11235117" cy="237744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3482947">
                  <a:extLst>
                    <a:ext uri="{9D8B030D-6E8A-4147-A177-3AD203B41FA5}">
                      <a16:colId xmlns:a16="http://schemas.microsoft.com/office/drawing/2014/main" val="1048174922"/>
                    </a:ext>
                  </a:extLst>
                </a:gridCol>
                <a:gridCol w="7752170">
                  <a:extLst>
                    <a:ext uri="{9D8B030D-6E8A-4147-A177-3AD203B41FA5}">
                      <a16:colId xmlns:a16="http://schemas.microsoft.com/office/drawing/2014/main" val="1416208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</a:rPr>
                        <a:t>Concept</a:t>
                      </a:r>
                      <a:endParaRPr lang="en-US" sz="18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3152" marR="73152" marT="73152" marB="73152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3152" marR="73152" marT="73152" marB="73152"/>
                </a:tc>
                <a:extLst>
                  <a:ext uri="{0D108BD9-81ED-4DB2-BD59-A6C34878D82A}">
                    <a16:rowId xmlns:a16="http://schemas.microsoft.com/office/drawing/2014/main" val="1356237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Person Number vs Person Id</a:t>
                      </a:r>
                    </a:p>
                  </a:txBody>
                  <a:tcPr marL="73152" marR="73152" marT="73152" marB="7315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cap="none" baseline="0" dirty="0">
                          <a:solidFill>
                            <a:srgbClr val="1A1816"/>
                          </a:solidFill>
                          <a:effectLst/>
                        </a:rPr>
                        <a:t>Number Front End vs Number Back End</a:t>
                      </a:r>
                    </a:p>
                  </a:txBody>
                  <a:tcPr marL="73152" marR="73152" marT="73152" marB="73152"/>
                </a:tc>
                <a:extLst>
                  <a:ext uri="{0D108BD9-81ED-4DB2-BD59-A6C34878D82A}">
                    <a16:rowId xmlns:a16="http://schemas.microsoft.com/office/drawing/2014/main" val="1237881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Dated vs Date-Effective</a:t>
                      </a:r>
                    </a:p>
                  </a:txBody>
                  <a:tcPr marL="73152" marR="73152" marT="73152" marB="7315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cap="none" baseline="0" dirty="0">
                          <a:solidFill>
                            <a:srgbClr val="1A1816"/>
                          </a:solidFill>
                          <a:effectLst/>
                        </a:rPr>
                        <a:t>From Date vs Effective Start Date</a:t>
                      </a:r>
                    </a:p>
                    <a:p>
                      <a:pPr algn="l" fontAlgn="t"/>
                      <a:r>
                        <a:rPr lang="en-US" sz="1800" b="0" i="0" cap="none" baseline="0" dirty="0">
                          <a:solidFill>
                            <a:srgbClr val="1A1816"/>
                          </a:solidFill>
                          <a:effectLst/>
                        </a:rPr>
                        <a:t>End Date vs Effective End Date</a:t>
                      </a:r>
                    </a:p>
                  </a:txBody>
                  <a:tcPr marL="73152" marR="73152" marT="73152" marB="73152"/>
                </a:tc>
                <a:extLst>
                  <a:ext uri="{0D108BD9-81ED-4DB2-BD59-A6C34878D82A}">
                    <a16:rowId xmlns:a16="http://schemas.microsoft.com/office/drawing/2014/main" val="1465039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Legislative Information</a:t>
                      </a:r>
                    </a:p>
                  </a:txBody>
                  <a:tcPr marL="73152" marR="73152" marT="73152" marB="7315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cap="none" baseline="0" dirty="0">
                          <a:solidFill>
                            <a:srgbClr val="1A1816"/>
                          </a:solidFill>
                          <a:effectLst/>
                        </a:rPr>
                        <a:t>Legislation Code</a:t>
                      </a:r>
                    </a:p>
                  </a:txBody>
                  <a:tcPr marL="73152" marR="73152" marT="73152" marB="73152"/>
                </a:tc>
                <a:extLst>
                  <a:ext uri="{0D108BD9-81ED-4DB2-BD59-A6C34878D82A}">
                    <a16:rowId xmlns:a16="http://schemas.microsoft.com/office/drawing/2014/main" val="190321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Look-Up Values</a:t>
                      </a:r>
                    </a:p>
                  </a:txBody>
                  <a:tcPr marL="73152" marR="73152" marT="73152" marB="7315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cap="none" baseline="0" dirty="0">
                          <a:solidFill>
                            <a:srgbClr val="1A1816"/>
                          </a:solidFill>
                          <a:effectLst/>
                        </a:rPr>
                        <a:t>Code vs. Description</a:t>
                      </a:r>
                    </a:p>
                  </a:txBody>
                  <a:tcPr marL="73152" marR="73152" marT="73152" marB="73152"/>
                </a:tc>
                <a:extLst>
                  <a:ext uri="{0D108BD9-81ED-4DB2-BD59-A6C34878D82A}">
                    <a16:rowId xmlns:a16="http://schemas.microsoft.com/office/drawing/2014/main" val="198036934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938A4E0-63A1-4567-B6F2-13D91D4B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 Data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22300-58C0-4AD1-A120-CA2E3F403A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234994"/>
            <a:ext cx="11430000" cy="384048"/>
          </a:xfrm>
        </p:spPr>
        <p:txBody>
          <a:bodyPr/>
          <a:lstStyle/>
          <a:p>
            <a:r>
              <a:rPr lang="en-US" dirty="0"/>
              <a:t>Additional Concepts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4A0FD-8646-4C56-B5DE-AA8890691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55B86-5413-41E1-B92A-FA9387F4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11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A4E0-63A1-4567-B6F2-13D91D4B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A6797-48C6-4420-B292-163D7C7B780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1" y="1949194"/>
            <a:ext cx="11518337" cy="43627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Client XYZ wanted to have a report readily available that will show all employees who has valid passport. The report will need to contain the following details.</a:t>
            </a:r>
          </a:p>
          <a:p>
            <a:pPr marL="457200" indent="-227013"/>
            <a:r>
              <a:rPr lang="en-US" dirty="0"/>
              <a:t>Name (First Name, Middle Name, Last Name)</a:t>
            </a:r>
          </a:p>
          <a:p>
            <a:pPr marL="457200" indent="-227013"/>
            <a:r>
              <a:rPr lang="en-US" dirty="0"/>
              <a:t>Passport Information (Issuing Country, Passport Number, Issue Date and Expiration Date)</a:t>
            </a:r>
          </a:p>
          <a:p>
            <a:pPr marL="457200" indent="-227013"/>
            <a:r>
              <a:rPr lang="en-US" dirty="0"/>
              <a:t>Primary Address Information (Address Line 1, City, Region 1, Postal Code, Country Description)</a:t>
            </a:r>
          </a:p>
          <a:p>
            <a:pPr marL="457200" indent="-227013"/>
            <a:r>
              <a:rPr lang="en-US" dirty="0"/>
              <a:t>Primary Phone Information (Country Code, Area Code, Phone Number)</a:t>
            </a:r>
          </a:p>
          <a:p>
            <a:pPr marL="457200" indent="-227013"/>
            <a:r>
              <a:rPr lang="en-US" dirty="0"/>
              <a:t>Work Email (Email Address)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b="1" dirty="0"/>
              <a:t>NOTES:</a:t>
            </a:r>
          </a:p>
          <a:p>
            <a:r>
              <a:rPr lang="en-US" sz="1200" b="1" dirty="0"/>
              <a:t>Latest and current data for all data set.</a:t>
            </a:r>
          </a:p>
          <a:p>
            <a:r>
              <a:rPr lang="en-US" sz="1200" b="1" dirty="0"/>
              <a:t>Include in the report the person number for unique identification.</a:t>
            </a:r>
          </a:p>
          <a:p>
            <a:r>
              <a:rPr lang="en-US" sz="1200" b="1" dirty="0"/>
              <a:t>Ensure to still show the employees even if the employees does not have data for Address, Phone or Email.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22300-58C0-4AD1-A120-CA2E3F403A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234994"/>
            <a:ext cx="11430000" cy="384048"/>
          </a:xfrm>
        </p:spPr>
        <p:txBody>
          <a:bodyPr/>
          <a:lstStyle/>
          <a:p>
            <a:r>
              <a:rPr lang="en-US" dirty="0"/>
              <a:t>EXERCISE #1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4A0FD-8646-4C56-B5DE-AA8890691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55B86-5413-41E1-B92A-FA9387F4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85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DE63-5A12-4076-9DB3-4534D587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 Information vs Employment Information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037F-6BCE-4D35-9743-958650DE6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6FC0B-A397-41D6-91DE-4E7111C86C9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2316BD5-41AB-43DF-BCF3-428813A88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242943"/>
              </p:ext>
            </p:extLst>
          </p:nvPr>
        </p:nvGraphicFramePr>
        <p:xfrm>
          <a:off x="381000" y="1994687"/>
          <a:ext cx="11162288" cy="4133088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4959743">
                  <a:extLst>
                    <a:ext uri="{9D8B030D-6E8A-4147-A177-3AD203B41FA5}">
                      <a16:colId xmlns:a16="http://schemas.microsoft.com/office/drawing/2014/main" val="1048174922"/>
                    </a:ext>
                  </a:extLst>
                </a:gridCol>
                <a:gridCol w="6202545">
                  <a:extLst>
                    <a:ext uri="{9D8B030D-6E8A-4147-A177-3AD203B41FA5}">
                      <a16:colId xmlns:a16="http://schemas.microsoft.com/office/drawing/2014/main" val="1416208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rgbClr val="BE82FF"/>
                          </a:solidFill>
                          <a:effectLst/>
                        </a:rPr>
                        <a:t>Person</a:t>
                      </a:r>
                      <a:endParaRPr lang="en-US" sz="1800" b="1" i="0" dirty="0">
                        <a:solidFill>
                          <a:srgbClr val="BE82FF"/>
                        </a:solidFill>
                        <a:effectLst/>
                      </a:endParaRPr>
                    </a:p>
                  </a:txBody>
                  <a:tcPr marL="73152" marR="73152" marT="73152" marB="73152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</a:rPr>
                        <a:t>Employment</a:t>
                      </a:r>
                      <a:endParaRPr lang="en-US" sz="18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3152" marR="73152" marT="73152" marB="73152" anchor="ctr"/>
                </a:tc>
                <a:extLst>
                  <a:ext uri="{0D108BD9-81ED-4DB2-BD59-A6C34878D82A}">
                    <a16:rowId xmlns:a16="http://schemas.microsoft.com/office/drawing/2014/main" val="1356237437"/>
                  </a:ext>
                </a:extLst>
              </a:tr>
              <a:tr h="168824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Person Address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Person Citizenship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Person Drivers License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Person E-Mail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Person Ethnicity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Person Legislative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Person Name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Person National Identifier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Person Passport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Person Phone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Person Religion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Person Visa</a:t>
                      </a:r>
                    </a:p>
                    <a:p>
                      <a:pPr algn="ctr" fontAlgn="t"/>
                      <a:endParaRPr lang="en-US" sz="1800" b="0" i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</a:endParaRPr>
                    </a:p>
                  </a:txBody>
                  <a:tcPr marL="73152" marR="73152" marT="73152" marB="73152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Work Relationship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Employment Terms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Assignment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Assignment Eligible Job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Assignment Grade Steps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Assignment Supervisor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Assignment Work Measure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Seniority Hour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Working Hour Pattern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Assignment Extra Information</a:t>
                      </a:r>
                    </a:p>
                    <a:p>
                      <a:pPr algn="ctr" fontAlgn="t"/>
                      <a:endParaRPr lang="en-US" sz="1800" b="0" i="0" dirty="0">
                        <a:solidFill>
                          <a:srgbClr val="1A1816"/>
                        </a:solidFill>
                        <a:effectLst/>
                      </a:endParaRPr>
                    </a:p>
                  </a:txBody>
                  <a:tcPr marL="73152" marR="73152" marT="73152" marB="73152"/>
                </a:tc>
                <a:extLst>
                  <a:ext uri="{0D108BD9-81ED-4DB2-BD59-A6C34878D82A}">
                    <a16:rowId xmlns:a16="http://schemas.microsoft.com/office/drawing/2014/main" val="1237881971"/>
                  </a:ext>
                </a:extLst>
              </a:tr>
            </a:tbl>
          </a:graphicData>
        </a:graphic>
      </p:graphicFrame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EDC575D-95B0-4028-9EAF-F12CDACAFC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234440"/>
            <a:ext cx="11430000" cy="384048"/>
          </a:xfrm>
        </p:spPr>
        <p:txBody>
          <a:bodyPr/>
          <a:lstStyle/>
          <a:p>
            <a:r>
              <a:rPr lang="en-US" dirty="0"/>
              <a:t>The following table compares Person Info and Employment Info</a:t>
            </a:r>
          </a:p>
        </p:txBody>
      </p:sp>
    </p:spTree>
    <p:extLst>
      <p:ext uri="{BB962C8B-B14F-4D97-AF65-F5344CB8AC3E}">
        <p14:creationId xmlns:p14="http://schemas.microsoft.com/office/powerpoint/2010/main" val="2476552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DE63-5A12-4076-9DB3-4534D587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Employment Information – Front End (Classic UI)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20F026-6F6B-4776-8406-3038C098AA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employment model comprises two types of entities, which are work relationships and assignments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/>
              <a:t>A work relationship defines how a person and legal employer are related.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/>
              <a:t>An assignment provides information about a person's role such as job, position, pay, compensation, managers, working hours, and location.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037F-6BCE-4D35-9743-958650DE6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6FC0B-A397-41D6-91DE-4E7111C86C9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1E5335-F8E7-4431-B090-4AC895B63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754" y="2645773"/>
            <a:ext cx="10231968" cy="3589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Home &gt; My Client Groups &gt; Work Relationship</a:t>
            </a:r>
          </a:p>
          <a:p>
            <a:pPr marL="0" indent="0">
              <a:buNone/>
            </a:pPr>
            <a:r>
              <a:rPr lang="en-US" dirty="0"/>
              <a:t>Home &gt; My Client Groups &gt; Employment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25A5C4-911C-4FFA-982E-242DF3A85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54" y="3263899"/>
            <a:ext cx="4939364" cy="28749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121556-334A-457D-B6DF-F8F7BDEA4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416" y="2645773"/>
            <a:ext cx="4044870" cy="34468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538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 descr="Agenda Subtitle">
            <a:extLst>
              <a:ext uri="{FF2B5EF4-FFF2-40B4-BE49-F238E27FC236}">
                <a16:creationId xmlns:a16="http://schemas.microsoft.com/office/drawing/2014/main" id="{0D56783D-2F75-40DC-AF61-234BA5EA0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1" y="2182000"/>
            <a:ext cx="3267012" cy="269933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itle 2" descr="Agenda title">
            <a:extLst>
              <a:ext uri="{FF2B5EF4-FFF2-40B4-BE49-F238E27FC236}">
                <a16:creationId xmlns:a16="http://schemas.microsoft.com/office/drawing/2014/main" id="{651DC24B-AB70-4983-B766-42BF4110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2" y="1371601"/>
            <a:ext cx="3267011" cy="810399"/>
          </a:xfrm>
        </p:spPr>
        <p:txBody>
          <a:bodyPr/>
          <a:lstStyle/>
          <a:p>
            <a:r>
              <a:rPr lang="en-GB" dirty="0"/>
              <a:t>HCM Data Model</a:t>
            </a:r>
            <a:endParaRPr lang="en-US" dirty="0"/>
          </a:p>
        </p:txBody>
      </p:sp>
      <p:sp>
        <p:nvSpPr>
          <p:cNvPr id="5" name="Text Placeholder 4" descr="Agenda Item 1">
            <a:extLst>
              <a:ext uri="{FF2B5EF4-FFF2-40B4-BE49-F238E27FC236}">
                <a16:creationId xmlns:a16="http://schemas.microsoft.com/office/drawing/2014/main" id="{CE422875-EDAA-48FF-A282-26952DB0C5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66971" y="1371600"/>
            <a:ext cx="2953039" cy="485340"/>
          </a:xfrm>
        </p:spPr>
        <p:txBody>
          <a:bodyPr/>
          <a:lstStyle/>
          <a:p>
            <a:r>
              <a:rPr lang="en-GB" dirty="0"/>
              <a:t>Intro to HCM</a:t>
            </a:r>
            <a:endParaRPr lang="en-US" dirty="0"/>
          </a:p>
        </p:txBody>
      </p:sp>
      <p:sp>
        <p:nvSpPr>
          <p:cNvPr id="6" name="Text Placeholder 5" descr="Agenda Item 2">
            <a:extLst>
              <a:ext uri="{FF2B5EF4-FFF2-40B4-BE49-F238E27FC236}">
                <a16:creationId xmlns:a16="http://schemas.microsoft.com/office/drawing/2014/main" id="{75C65787-9125-4790-B3F2-CF1B59158F4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66971" y="1976478"/>
            <a:ext cx="2953039" cy="485340"/>
          </a:xfrm>
        </p:spPr>
        <p:txBody>
          <a:bodyPr/>
          <a:lstStyle/>
          <a:p>
            <a:r>
              <a:rPr lang="en-GB" dirty="0"/>
              <a:t>Core HR</a:t>
            </a:r>
            <a:endParaRPr lang="en-US" dirty="0"/>
          </a:p>
        </p:txBody>
      </p:sp>
      <p:sp>
        <p:nvSpPr>
          <p:cNvPr id="7" name="Text Placeholder 6" descr="Agenda Item 3">
            <a:extLst>
              <a:ext uri="{FF2B5EF4-FFF2-40B4-BE49-F238E27FC236}">
                <a16:creationId xmlns:a16="http://schemas.microsoft.com/office/drawing/2014/main" id="{91845080-64D9-4192-98A6-69D53C70562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66971" y="2581356"/>
            <a:ext cx="2953039" cy="485340"/>
          </a:xfrm>
        </p:spPr>
        <p:txBody>
          <a:bodyPr/>
          <a:lstStyle/>
          <a:p>
            <a:r>
              <a:rPr lang="en-GB" dirty="0">
                <a:highlight>
                  <a:srgbClr val="00FFFF"/>
                </a:highlight>
              </a:rPr>
              <a:t>ORC / Talent Acquisition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8" name="Text Placeholder 7" descr="Agenda Item 4">
            <a:extLst>
              <a:ext uri="{FF2B5EF4-FFF2-40B4-BE49-F238E27FC236}">
                <a16:creationId xmlns:a16="http://schemas.microsoft.com/office/drawing/2014/main" id="{500B9542-3140-4DAC-81AA-3DECE8BBA0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966971" y="3186234"/>
            <a:ext cx="2953039" cy="485340"/>
          </a:xfrm>
        </p:spPr>
        <p:txBody>
          <a:bodyPr/>
          <a:lstStyle/>
          <a:p>
            <a:r>
              <a:rPr lang="en-GB" dirty="0">
                <a:highlight>
                  <a:srgbClr val="00FFFF"/>
                </a:highlight>
              </a:rPr>
              <a:t>Payroll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13" name="Text Placeholder 12" descr="No. 1">
            <a:extLst>
              <a:ext uri="{FF2B5EF4-FFF2-40B4-BE49-F238E27FC236}">
                <a16:creationId xmlns:a16="http://schemas.microsoft.com/office/drawing/2014/main" id="{4EECF1EB-FE9A-4395-9803-48D1366F41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426242" y="1371600"/>
            <a:ext cx="405128" cy="485340"/>
          </a:xfrm>
        </p:spPr>
        <p:txBody>
          <a:bodyPr/>
          <a:lstStyle/>
          <a:p>
            <a:r>
              <a:rPr lang="en-GB" dirty="0"/>
              <a:t>01</a:t>
            </a:r>
            <a:endParaRPr lang="en-US" dirty="0"/>
          </a:p>
        </p:txBody>
      </p:sp>
      <p:sp>
        <p:nvSpPr>
          <p:cNvPr id="14" name="Text Placeholder 13" descr="No. 2">
            <a:extLst>
              <a:ext uri="{FF2B5EF4-FFF2-40B4-BE49-F238E27FC236}">
                <a16:creationId xmlns:a16="http://schemas.microsoft.com/office/drawing/2014/main" id="{325A2794-9D7F-4F8A-B659-3126A5AE36E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426242" y="1976478"/>
            <a:ext cx="405128" cy="485340"/>
          </a:xfrm>
        </p:spPr>
        <p:txBody>
          <a:bodyPr/>
          <a:lstStyle/>
          <a:p>
            <a:pPr lvl="0"/>
            <a:r>
              <a:rPr lang="en-GB" dirty="0"/>
              <a:t>02</a:t>
            </a:r>
            <a:endParaRPr lang="en-US" dirty="0"/>
          </a:p>
        </p:txBody>
      </p:sp>
      <p:sp>
        <p:nvSpPr>
          <p:cNvPr id="15" name="Text Placeholder 14" descr="No. 3">
            <a:extLst>
              <a:ext uri="{FF2B5EF4-FFF2-40B4-BE49-F238E27FC236}">
                <a16:creationId xmlns:a16="http://schemas.microsoft.com/office/drawing/2014/main" id="{304C0A50-C2E5-47D6-A07E-8078A7EADE1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26242" y="2581356"/>
            <a:ext cx="405128" cy="485340"/>
          </a:xfrm>
        </p:spPr>
        <p:txBody>
          <a:bodyPr/>
          <a:lstStyle/>
          <a:p>
            <a:pPr lvl="0"/>
            <a:r>
              <a:rPr lang="en-GB" dirty="0"/>
              <a:t>03</a:t>
            </a:r>
            <a:endParaRPr lang="en-US" dirty="0"/>
          </a:p>
        </p:txBody>
      </p:sp>
      <p:sp>
        <p:nvSpPr>
          <p:cNvPr id="16" name="Text Placeholder 15" descr="No. 4">
            <a:extLst>
              <a:ext uri="{FF2B5EF4-FFF2-40B4-BE49-F238E27FC236}">
                <a16:creationId xmlns:a16="http://schemas.microsoft.com/office/drawing/2014/main" id="{E9921B81-A763-4EA2-AC60-D1AEB3C65E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26242" y="3186234"/>
            <a:ext cx="405128" cy="485340"/>
          </a:xfrm>
        </p:spPr>
        <p:txBody>
          <a:bodyPr/>
          <a:lstStyle/>
          <a:p>
            <a:pPr lvl="0"/>
            <a:r>
              <a:rPr lang="en-GB" dirty="0"/>
              <a:t>04</a:t>
            </a:r>
            <a:endParaRPr lang="en-US" dirty="0"/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03741C61-192B-4BFE-AEFD-61F9F96359DB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E3C58D7A-1144-40F3-A5A2-E2C8A20B9B2C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17ADA410-CA17-4DE2-A1A6-7A3B6753DD3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3743DC26-F1FF-4371-999A-7E35EF5BB216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F7159B90-F8CB-4C4E-9BA2-41A40698680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7DB43081-2959-4BC2-8C38-2350815228E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40B79696-3702-44B1-81B9-CC82DD548CB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5A52C747-ABD9-458B-96B5-C520068D6758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4ECAFFF1-91B7-4367-A55F-75657B11415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882103A3-1F3D-4241-9B04-3E400A32FF57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E519390A-1375-4818-94BB-73981EE9BA50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ED1737B5-AC27-4368-B95C-A01B78C7A8D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70086D52-B512-4380-A6E9-A2FF3F7FDFE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230380B-D2E8-4FD0-AE43-24B5AC397171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4416B7DB-E0C1-4E04-9E01-E6243D63EC17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950A6397-6A0F-4A12-BDAC-24FFFBBF403D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4CD4F4E2-2BDE-473E-BE04-4722635428CA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318CAFC9-C2AE-4355-84DF-6C9DFCDAA03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F60BF70F-6BDB-43E4-9DF1-00D5E7A1333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14A9D342-09DF-442C-BDA2-A167A821116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32AEAEA4-17E6-46CF-99EF-DFE3EA89FA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991F56D7-E378-49D9-B83F-2531401FF2C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5" name="Text Placeholder 94">
            <a:extLst>
              <a:ext uri="{FF2B5EF4-FFF2-40B4-BE49-F238E27FC236}">
                <a16:creationId xmlns:a16="http://schemas.microsoft.com/office/drawing/2014/main" id="{92B8C389-B114-49C7-AB0B-4F8E9211473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053CE7C4-3C33-4B42-94DB-8E89B1BDC38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9" name="Text Placeholder 98">
            <a:extLst>
              <a:ext uri="{FF2B5EF4-FFF2-40B4-BE49-F238E27FC236}">
                <a16:creationId xmlns:a16="http://schemas.microsoft.com/office/drawing/2014/main" id="{2965B91F-9D83-4284-87B1-7D54DDEE33E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1" name="Text Placeholder 100">
            <a:extLst>
              <a:ext uri="{FF2B5EF4-FFF2-40B4-BE49-F238E27FC236}">
                <a16:creationId xmlns:a16="http://schemas.microsoft.com/office/drawing/2014/main" id="{7F3310B2-1018-44CA-A0D9-F1F59892F58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72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DE63-5A12-4076-9DB3-4534D587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Employment Information – Front End (</a:t>
            </a:r>
            <a:r>
              <a:rPr lang="en-GB" dirty="0" err="1"/>
              <a:t>Resp</a:t>
            </a:r>
            <a:r>
              <a:rPr lang="en-GB" dirty="0"/>
              <a:t> UI)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20F026-6F6B-4776-8406-3038C098AA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234440"/>
            <a:ext cx="5906512" cy="384048"/>
          </a:xfrm>
        </p:spPr>
        <p:txBody>
          <a:bodyPr/>
          <a:lstStyle/>
          <a:p>
            <a:r>
              <a:rPr lang="en-US" dirty="0"/>
              <a:t>•	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&gt; My Client Groups &gt; Employment Info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037F-6BCE-4D35-9743-958650DE6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6FC0B-A397-41D6-91DE-4E7111C86C9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52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A4E0-63A1-4567-B6F2-13D91D4B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Employment Information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22300-58C0-4AD1-A120-CA2E3F403A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234994"/>
            <a:ext cx="11430000" cy="384048"/>
          </a:xfrm>
        </p:spPr>
        <p:txBody>
          <a:bodyPr/>
          <a:lstStyle/>
          <a:p>
            <a:r>
              <a:rPr lang="en-US" dirty="0"/>
              <a:t>WALKTHROUGH ONLINE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4A0FD-8646-4C56-B5DE-AA8890691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55B86-5413-41E1-B92A-FA9387F4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441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A4E0-63A1-4567-B6F2-13D91D4B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Employment Information– ERD (Data Model)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4A0FD-8646-4C56-B5DE-AA8890691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55B86-5413-41E1-B92A-FA9387F4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ADE617-2DE4-457E-A0F9-636B7BD406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234439"/>
            <a:ext cx="3780367" cy="34404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employment model comprises two types of entities, which are work relationships and assignments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/>
              <a:t>A work relationship defines how a person and legal employer are related.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/>
              <a:t>An assignment provides information about a person's role such as job, position, pay, compensation, managers, working hours, and location.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3F03003-5285-467D-A01E-79F85F4913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174715"/>
              </p:ext>
            </p:extLst>
          </p:nvPr>
        </p:nvGraphicFramePr>
        <p:xfrm>
          <a:off x="5207054" y="1058863"/>
          <a:ext cx="5376863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2325299" imgH="12420645" progId="Visio.Drawing.15">
                  <p:embed/>
                </p:oleObj>
              </mc:Choice>
              <mc:Fallback>
                <p:oleObj name="Visio" r:id="rId2" imgW="12325299" imgH="12420645" progId="Visio.Drawing.15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3F03003-5285-467D-A01E-79F85F491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07054" y="1058863"/>
                        <a:ext cx="5376863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0CA322F-E957-1565-0CEC-78F45D27AE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668071"/>
              </p:ext>
            </p:extLst>
          </p:nvPr>
        </p:nvGraphicFramePr>
        <p:xfrm>
          <a:off x="4994329" y="956531"/>
          <a:ext cx="5376863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2325299" imgH="12420645" progId="Visio.Drawing.15">
                  <p:embed/>
                </p:oleObj>
              </mc:Choice>
              <mc:Fallback>
                <p:oleObj name="Visio" r:id="rId2" imgW="12325299" imgH="12420645" progId="Visio.Drawing.15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60CA322F-E957-1565-0CEC-78F45D27AE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94329" y="956531"/>
                        <a:ext cx="5376863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6653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DE63-5A12-4076-9DB3-4534D587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Employment Information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20F026-6F6B-4776-8406-3038C098AA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COMMONLY USED TABLES and USER ENTITIES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037F-6BCE-4D35-9743-958650DE6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6FC0B-A397-41D6-91DE-4E7111C86C9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2316BD5-41AB-43DF-BCF3-428813A88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361806"/>
              </p:ext>
            </p:extLst>
          </p:nvPr>
        </p:nvGraphicFramePr>
        <p:xfrm>
          <a:off x="381000" y="1994687"/>
          <a:ext cx="11162288" cy="2273808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1048174922"/>
                    </a:ext>
                  </a:extLst>
                </a:gridCol>
                <a:gridCol w="3763433">
                  <a:extLst>
                    <a:ext uri="{9D8B030D-6E8A-4147-A177-3AD203B41FA5}">
                      <a16:colId xmlns:a16="http://schemas.microsoft.com/office/drawing/2014/main" val="1416208309"/>
                    </a:ext>
                  </a:extLst>
                </a:gridCol>
                <a:gridCol w="3779355">
                  <a:extLst>
                    <a:ext uri="{9D8B030D-6E8A-4147-A177-3AD203B41FA5}">
                      <a16:colId xmlns:a16="http://schemas.microsoft.com/office/drawing/2014/main" val="37816823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</a:rPr>
                        <a:t>Employment Data Record</a:t>
                      </a:r>
                      <a:endParaRPr lang="en-US" sz="18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3152" marR="73152" marT="73152" marB="7315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</a:rPr>
                        <a:t>Tables</a:t>
                      </a:r>
                      <a:endParaRPr lang="en-US" sz="18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3152" marR="73152" marT="73152" marB="7315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</a:rPr>
                        <a:t>User Entities</a:t>
                      </a:r>
                      <a:endParaRPr lang="en-US" sz="18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3152" marR="73152" marT="73152" marB="73152"/>
                </a:tc>
                <a:extLst>
                  <a:ext uri="{0D108BD9-81ED-4DB2-BD59-A6C34878D82A}">
                    <a16:rowId xmlns:a16="http://schemas.microsoft.com/office/drawing/2014/main" val="1356237437"/>
                  </a:ext>
                </a:extLst>
              </a:tr>
              <a:tr h="168824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Work Relationship</a:t>
                      </a:r>
                    </a:p>
                    <a:p>
                      <a:pPr marL="11430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Employment Terms </a:t>
                      </a:r>
                    </a:p>
                    <a:p>
                      <a:pPr marL="11430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Assignment</a:t>
                      </a:r>
                    </a:p>
                    <a:p>
                      <a:pPr marL="22860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Assignment Supervisor</a:t>
                      </a:r>
                    </a:p>
                    <a:p>
                      <a:pPr marL="22860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Assignment Work Measure</a:t>
                      </a:r>
                    </a:p>
                    <a:p>
                      <a:pPr marL="22860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Seniority Hour</a:t>
                      </a:r>
                    </a:p>
                    <a:p>
                      <a:pPr marL="22860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Working Hour Pattern</a:t>
                      </a:r>
                    </a:p>
                    <a:p>
                      <a:pPr marL="22860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Assignment Extra Information</a:t>
                      </a:r>
                    </a:p>
                  </a:txBody>
                  <a:tcPr marL="73152" marR="73152" marT="73152" marB="7315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u="none" strike="noStrike" kern="1200" cap="all" baseline="0" dirty="0">
                          <a:solidFill>
                            <a:schemeClr val="tx1"/>
                          </a:solidFill>
                        </a:rPr>
                        <a:t>PER_PERIODS_OF_SERVICE</a:t>
                      </a:r>
                    </a:p>
                    <a:p>
                      <a:pPr algn="l" fontAlgn="t"/>
                      <a:endParaRPr lang="en-US" sz="1400" b="0" i="0" cap="all" dirty="0">
                        <a:solidFill>
                          <a:srgbClr val="1A1816"/>
                        </a:solidFill>
                        <a:effectLst/>
                      </a:endParaRPr>
                    </a:p>
                    <a:p>
                      <a:pPr marL="114300" indent="0" algn="l" fontAlgn="t"/>
                      <a:r>
                        <a:rPr lang="en-US" sz="1400" b="0" i="0" cap="all" dirty="0">
                          <a:solidFill>
                            <a:srgbClr val="1A1816"/>
                          </a:solidFill>
                          <a:effectLst/>
                        </a:rPr>
                        <a:t>PER_ALL_ASSIGNMENTS_M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0" algn="l" fontAlgn="t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PER_ASSIGNMENT_SUPERVISORS_F</a:t>
                      </a:r>
                      <a:b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b="0" i="0" cap="all" dirty="0">
                          <a:solidFill>
                            <a:srgbClr val="1A1816"/>
                          </a:solidFill>
                          <a:effectLst/>
                        </a:rPr>
                        <a:t>PER_ASSIGN_WORK_MEASURES_F</a:t>
                      </a:r>
                    </a:p>
                    <a:p>
                      <a:pPr marL="28575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PER_SENIORITY_DATE</a:t>
                      </a:r>
                      <a:endParaRPr lang="en-US" sz="1400" b="0" i="0" cap="all" dirty="0">
                        <a:solidFill>
                          <a:srgbClr val="1A1816"/>
                        </a:solidFill>
                        <a:effectLst/>
                      </a:endParaRPr>
                    </a:p>
                    <a:p>
                      <a:pPr marL="28575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PER_WORKING_HOUR_PATTERNS_F </a:t>
                      </a:r>
                      <a:r>
                        <a:rPr lang="en-US" sz="1400" b="0" i="0" cap="all" dirty="0">
                          <a:solidFill>
                            <a:srgbClr val="1A1816"/>
                          </a:solidFill>
                          <a:effectLst/>
                        </a:rPr>
                        <a:t>PER_ASSIGNMENT_EXTRA_INFO_M </a:t>
                      </a:r>
                    </a:p>
                  </a:txBody>
                  <a:tcPr marL="73152" marR="73152" marT="73152" marB="7315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PER_EXT_WORK_RELATIONSHIP_ALL_UE</a:t>
                      </a:r>
                    </a:p>
                    <a:p>
                      <a:pPr algn="l" fontAlgn="t"/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PER_EXT_SEC_ASSIGNMENT_UE</a:t>
                      </a:r>
                      <a:endParaRPr lang="en-US" sz="1400" b="0" i="0" dirty="0">
                        <a:solidFill>
                          <a:srgbClr val="1A1816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PER_EXT_HIST_ASG_SUPERVISORS_UE</a:t>
                      </a:r>
                    </a:p>
                    <a:p>
                      <a:pPr algn="l" fontAlgn="t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PER_EXT_WORK_MEASURES_UE</a:t>
                      </a:r>
                    </a:p>
                    <a:p>
                      <a:pPr algn="l" fontAlgn="t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PER_PER_SENIORITY_DATES_UE</a:t>
                      </a:r>
                    </a:p>
                    <a:p>
                      <a:pPr algn="l" fontAlgn="t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PER_ASG_WORKING_HOUR_PATTERNS_UE</a:t>
                      </a:r>
                    </a:p>
                    <a:p>
                      <a:pPr algn="l" fontAlgn="t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PER_ASSIGNMENT_EIT_ALL_CONTEXT_UE</a:t>
                      </a:r>
                      <a:endParaRPr lang="en-US" sz="1400" b="0" i="0" dirty="0">
                        <a:solidFill>
                          <a:srgbClr val="1A1816"/>
                        </a:solidFill>
                        <a:effectLst/>
                      </a:endParaRPr>
                    </a:p>
                  </a:txBody>
                  <a:tcPr marL="73152" marR="73152" marT="73152" marB="73152"/>
                </a:tc>
                <a:extLst>
                  <a:ext uri="{0D108BD9-81ED-4DB2-BD59-A6C34878D82A}">
                    <a16:rowId xmlns:a16="http://schemas.microsoft.com/office/drawing/2014/main" val="1237881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678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06E191-2911-4474-BB08-33A694C5F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127040"/>
              </p:ext>
            </p:extLst>
          </p:nvPr>
        </p:nvGraphicFramePr>
        <p:xfrm>
          <a:off x="381000" y="1994687"/>
          <a:ext cx="11235117" cy="4187952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3482947">
                  <a:extLst>
                    <a:ext uri="{9D8B030D-6E8A-4147-A177-3AD203B41FA5}">
                      <a16:colId xmlns:a16="http://schemas.microsoft.com/office/drawing/2014/main" val="1048174922"/>
                    </a:ext>
                  </a:extLst>
                </a:gridCol>
                <a:gridCol w="7752170">
                  <a:extLst>
                    <a:ext uri="{9D8B030D-6E8A-4147-A177-3AD203B41FA5}">
                      <a16:colId xmlns:a16="http://schemas.microsoft.com/office/drawing/2014/main" val="1416208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</a:rPr>
                        <a:t>Concept</a:t>
                      </a:r>
                      <a:endParaRPr lang="en-US" sz="18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3152" marR="73152" marT="73152" marB="73152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3152" marR="73152" marT="73152" marB="73152"/>
                </a:tc>
                <a:extLst>
                  <a:ext uri="{0D108BD9-81ED-4DB2-BD59-A6C34878D82A}">
                    <a16:rowId xmlns:a16="http://schemas.microsoft.com/office/drawing/2014/main" val="1356237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Workforce Structure</a:t>
                      </a:r>
                    </a:p>
                  </a:txBody>
                  <a:tcPr marL="73152" marR="73152" marT="73152" marB="7315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cap="none" baseline="0" dirty="0">
                          <a:solidFill>
                            <a:srgbClr val="1A1816"/>
                          </a:solidFill>
                          <a:effectLst/>
                        </a:rPr>
                        <a:t>Enterprise Structure (e.g. Department, Divisions, Location </a:t>
                      </a:r>
                      <a:r>
                        <a:rPr lang="en-US" sz="1800" b="0" i="0" cap="none" baseline="0" dirty="0" err="1">
                          <a:solidFill>
                            <a:srgbClr val="1A1816"/>
                          </a:solidFill>
                          <a:effectLst/>
                        </a:rPr>
                        <a:t>etc</a:t>
                      </a:r>
                      <a:r>
                        <a:rPr lang="en-US" sz="1800" b="0" i="0" cap="none" baseline="0" dirty="0">
                          <a:solidFill>
                            <a:srgbClr val="1A1816"/>
                          </a:solidFill>
                          <a:effectLst/>
                        </a:rPr>
                        <a:t>…)</a:t>
                      </a:r>
                    </a:p>
                  </a:txBody>
                  <a:tcPr marL="73152" marR="73152" marT="73152" marB="73152"/>
                </a:tc>
                <a:extLst>
                  <a:ext uri="{0D108BD9-81ED-4DB2-BD59-A6C34878D82A}">
                    <a16:rowId xmlns:a16="http://schemas.microsoft.com/office/drawing/2014/main" val="1237881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Primary Work Relationship &amp; Primary Assignment</a:t>
                      </a:r>
                    </a:p>
                  </a:txBody>
                  <a:tcPr marL="73152" marR="73152" marT="73152" marB="7315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cap="none" baseline="0" dirty="0">
                          <a:solidFill>
                            <a:srgbClr val="1A1816"/>
                          </a:solidFill>
                          <a:effectLst/>
                        </a:rPr>
                        <a:t>A person can have only one primary work relationship. All other work relationships are nonprimary.</a:t>
                      </a:r>
                    </a:p>
                  </a:txBody>
                  <a:tcPr marL="73152" marR="73152" marT="73152" marB="73152"/>
                </a:tc>
                <a:extLst>
                  <a:ext uri="{0D108BD9-81ED-4DB2-BD59-A6C34878D82A}">
                    <a16:rowId xmlns:a16="http://schemas.microsoft.com/office/drawing/2014/main" val="4092303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Dated vs Date-Effective</a:t>
                      </a:r>
                    </a:p>
                  </a:txBody>
                  <a:tcPr marL="73152" marR="73152" marT="73152" marB="7315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cap="none" baseline="0" dirty="0">
                          <a:solidFill>
                            <a:srgbClr val="1A1816"/>
                          </a:solidFill>
                          <a:effectLst/>
                        </a:rPr>
                        <a:t>From Date vs Effective Start Date</a:t>
                      </a:r>
                    </a:p>
                    <a:p>
                      <a:pPr algn="l" fontAlgn="t"/>
                      <a:r>
                        <a:rPr lang="en-US" sz="1800" b="0" i="0" cap="none" baseline="0" dirty="0">
                          <a:solidFill>
                            <a:srgbClr val="1A1816"/>
                          </a:solidFill>
                          <a:effectLst/>
                        </a:rPr>
                        <a:t>End Date vs Effective End Date</a:t>
                      </a:r>
                    </a:p>
                  </a:txBody>
                  <a:tcPr marL="73152" marR="73152" marT="73152" marB="73152"/>
                </a:tc>
                <a:extLst>
                  <a:ext uri="{0D108BD9-81ED-4DB2-BD59-A6C34878D82A}">
                    <a16:rowId xmlns:a16="http://schemas.microsoft.com/office/drawing/2014/main" val="484697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Effective Sequence</a:t>
                      </a:r>
                    </a:p>
                  </a:txBody>
                  <a:tcPr marL="73152" marR="73152" marT="73152" marB="7315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cap="none" baseline="0" dirty="0">
                          <a:solidFill>
                            <a:srgbClr val="1A1816"/>
                          </a:solidFill>
                          <a:effectLst/>
                        </a:rPr>
                        <a:t>Effective Latest Change = Y</a:t>
                      </a:r>
                    </a:p>
                  </a:txBody>
                  <a:tcPr marL="73152" marR="73152" marT="73152" marB="73152"/>
                </a:tc>
                <a:extLst>
                  <a:ext uri="{0D108BD9-81ED-4DB2-BD59-A6C34878D82A}">
                    <a16:rowId xmlns:a16="http://schemas.microsoft.com/office/drawing/2014/main" val="3965566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Assignment Number vs Assignment Id</a:t>
                      </a:r>
                    </a:p>
                  </a:txBody>
                  <a:tcPr marL="73152" marR="73152" marT="73152" marB="7315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cap="none" baseline="0" dirty="0">
                          <a:solidFill>
                            <a:srgbClr val="1A1816"/>
                          </a:solidFill>
                          <a:effectLst/>
                        </a:rPr>
                        <a:t>Number Front End vs Number Back End</a:t>
                      </a:r>
                    </a:p>
                  </a:txBody>
                  <a:tcPr marL="73152" marR="73152" marT="73152" marB="73152"/>
                </a:tc>
                <a:extLst>
                  <a:ext uri="{0D108BD9-81ED-4DB2-BD59-A6C34878D82A}">
                    <a16:rowId xmlns:a16="http://schemas.microsoft.com/office/drawing/2014/main" val="2886706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Legislative Information</a:t>
                      </a:r>
                    </a:p>
                  </a:txBody>
                  <a:tcPr marL="73152" marR="73152" marT="73152" marB="7315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cap="none" baseline="0" dirty="0">
                          <a:solidFill>
                            <a:srgbClr val="1A1816"/>
                          </a:solidFill>
                          <a:effectLst/>
                        </a:rPr>
                        <a:t>Legislation Code</a:t>
                      </a:r>
                    </a:p>
                  </a:txBody>
                  <a:tcPr marL="73152" marR="73152" marT="73152" marB="73152"/>
                </a:tc>
                <a:extLst>
                  <a:ext uri="{0D108BD9-81ED-4DB2-BD59-A6C34878D82A}">
                    <a16:rowId xmlns:a16="http://schemas.microsoft.com/office/drawing/2014/main" val="1084321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Look-Up Values</a:t>
                      </a:r>
                    </a:p>
                  </a:txBody>
                  <a:tcPr marL="73152" marR="73152" marT="73152" marB="7315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cap="none" baseline="0" dirty="0">
                          <a:solidFill>
                            <a:srgbClr val="1A1816"/>
                          </a:solidFill>
                          <a:effectLst/>
                        </a:rPr>
                        <a:t>Code vs. Description</a:t>
                      </a:r>
                    </a:p>
                  </a:txBody>
                  <a:tcPr marL="73152" marR="73152" marT="73152" marB="73152"/>
                </a:tc>
                <a:extLst>
                  <a:ext uri="{0D108BD9-81ED-4DB2-BD59-A6C34878D82A}">
                    <a16:rowId xmlns:a16="http://schemas.microsoft.com/office/drawing/2014/main" val="14161420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938A4E0-63A1-4567-B6F2-13D91D4B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Employment Information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22300-58C0-4AD1-A120-CA2E3F403A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234994"/>
            <a:ext cx="11430000" cy="384048"/>
          </a:xfrm>
        </p:spPr>
        <p:txBody>
          <a:bodyPr/>
          <a:lstStyle/>
          <a:p>
            <a:r>
              <a:rPr lang="en-US" dirty="0"/>
              <a:t>Additional Concepts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4A0FD-8646-4C56-B5DE-AA8890691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55B86-5413-41E1-B92A-FA9387F4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033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A4E0-63A1-4567-B6F2-13D91D4B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Employment Information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A6797-48C6-4420-B292-163D7C7B780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1" y="1949194"/>
            <a:ext cx="11518337" cy="43627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HR want to have an inventory of all its employee in all of it Legal Employers of the Company.</a:t>
            </a:r>
          </a:p>
          <a:p>
            <a:pPr marL="0" indent="0">
              <a:buNone/>
            </a:pPr>
            <a:endParaRPr lang="en-US" dirty="0"/>
          </a:p>
          <a:p>
            <a:pPr marL="457200" indent="-227013"/>
            <a:r>
              <a:rPr lang="en-US" dirty="0"/>
              <a:t>Name (First Name, Last Name)</a:t>
            </a:r>
          </a:p>
          <a:p>
            <a:pPr marL="457200" indent="-227013"/>
            <a:r>
              <a:rPr lang="en-US" dirty="0"/>
              <a:t>Primary Work Relationship and</a:t>
            </a:r>
          </a:p>
          <a:p>
            <a:pPr marL="685800" lvl="1" indent="-227013"/>
            <a:r>
              <a:rPr lang="en-US" dirty="0"/>
              <a:t>[Legal Employer Name], Hire Date, Primary Flag</a:t>
            </a:r>
          </a:p>
          <a:p>
            <a:pPr marL="457200" indent="-227013"/>
            <a:r>
              <a:rPr lang="en-US" dirty="0"/>
              <a:t>Primary Active Assignment</a:t>
            </a:r>
          </a:p>
          <a:p>
            <a:pPr marL="685800" lvl="1" indent="-227013"/>
            <a:r>
              <a:rPr lang="en-US" dirty="0"/>
              <a:t>Primary Flag, [Department Name], Job Name, Grade Name, Location Name, FTE count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b="1" dirty="0"/>
              <a:t>NOTES:</a:t>
            </a:r>
          </a:p>
          <a:p>
            <a:r>
              <a:rPr lang="en-US" sz="1200" b="1" dirty="0"/>
              <a:t>Latest and current data for all data set.</a:t>
            </a:r>
          </a:p>
          <a:p>
            <a:r>
              <a:rPr lang="en-US" sz="1200" b="1" dirty="0"/>
              <a:t>Include in the report the person number for unique identification.</a:t>
            </a:r>
          </a:p>
          <a:p>
            <a:r>
              <a:rPr lang="en-US" sz="1200" b="1" dirty="0"/>
              <a:t>[Ensure to still show the employees even if the employees does not have data for Department/Job/Grade/Location/FTE]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22300-58C0-4AD1-A120-CA2E3F403A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234994"/>
            <a:ext cx="11430000" cy="384048"/>
          </a:xfrm>
        </p:spPr>
        <p:txBody>
          <a:bodyPr/>
          <a:lstStyle/>
          <a:p>
            <a:r>
              <a:rPr lang="en-US" dirty="0"/>
              <a:t>EXERCISE #2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4A0FD-8646-4C56-B5DE-AA8890691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55B86-5413-41E1-B92A-FA9387F4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0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A4E0-63A1-4567-B6F2-13D91D4B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WORKFORCE STRUCTURE	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22300-58C0-4AD1-A120-CA2E3F403A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234994"/>
            <a:ext cx="11430000" cy="3840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COMMONLY USED TABLES and USER ENTITIES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4A0FD-8646-4C56-B5DE-AA8890691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55B86-5413-41E1-B92A-FA9387F4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4572C00-50D2-417D-AAB7-C8D729119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152767"/>
              </p:ext>
            </p:extLst>
          </p:nvPr>
        </p:nvGraphicFramePr>
        <p:xfrm>
          <a:off x="381000" y="1994687"/>
          <a:ext cx="11162288" cy="2432304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1048174922"/>
                    </a:ext>
                  </a:extLst>
                </a:gridCol>
                <a:gridCol w="3475567">
                  <a:extLst>
                    <a:ext uri="{9D8B030D-6E8A-4147-A177-3AD203B41FA5}">
                      <a16:colId xmlns:a16="http://schemas.microsoft.com/office/drawing/2014/main" val="1416208309"/>
                    </a:ext>
                  </a:extLst>
                </a:gridCol>
                <a:gridCol w="4067221">
                  <a:extLst>
                    <a:ext uri="{9D8B030D-6E8A-4147-A177-3AD203B41FA5}">
                      <a16:colId xmlns:a16="http://schemas.microsoft.com/office/drawing/2014/main" val="37816823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</a:rPr>
                        <a:t>Workforce Data Record</a:t>
                      </a:r>
                      <a:endParaRPr lang="en-US" sz="18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3152" marR="73152" marT="73152" marB="7315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</a:rPr>
                        <a:t>Tables</a:t>
                      </a:r>
                      <a:endParaRPr lang="en-US" sz="18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3152" marR="73152" marT="73152" marB="7315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</a:rPr>
                        <a:t>User Entities</a:t>
                      </a:r>
                      <a:endParaRPr lang="en-US" sz="18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3152" marR="73152" marT="73152" marB="73152"/>
                </a:tc>
                <a:extLst>
                  <a:ext uri="{0D108BD9-81ED-4DB2-BD59-A6C34878D82A}">
                    <a16:rowId xmlns:a16="http://schemas.microsoft.com/office/drawing/2014/main" val="1356237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Position</a:t>
                      </a:r>
                    </a:p>
                  </a:txBody>
                  <a:tcPr marL="73152" marR="73152" marT="73152" marB="7315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cap="all" dirty="0">
                          <a:solidFill>
                            <a:srgbClr val="1A1816"/>
                          </a:solidFill>
                          <a:effectLst/>
                        </a:rPr>
                        <a:t>HR_ALL_POSITIONS_F_TL</a:t>
                      </a:r>
                    </a:p>
                  </a:txBody>
                  <a:tcPr marL="73152" marR="73152" marT="73152" marB="7315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PER_POS_POSITION_HISTORY_UE</a:t>
                      </a:r>
                      <a:endParaRPr lang="en-US" sz="1400" b="0" i="0" dirty="0">
                        <a:solidFill>
                          <a:srgbClr val="1A1816"/>
                        </a:solidFill>
                        <a:effectLst/>
                      </a:endParaRPr>
                    </a:p>
                  </a:txBody>
                  <a:tcPr marL="73152" marR="73152" marT="73152" marB="73152"/>
                </a:tc>
                <a:extLst>
                  <a:ext uri="{0D108BD9-81ED-4DB2-BD59-A6C34878D82A}">
                    <a16:rowId xmlns:a16="http://schemas.microsoft.com/office/drawing/2014/main" val="2836505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Departments</a:t>
                      </a:r>
                    </a:p>
                  </a:txBody>
                  <a:tcPr marL="73152" marR="73152" marT="73152" marB="7315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cap="all" dirty="0">
                          <a:solidFill>
                            <a:srgbClr val="1A1816"/>
                          </a:solidFill>
                          <a:effectLst/>
                        </a:rPr>
                        <a:t>HR_ALL_ORGANIZATION_UNITS_F</a:t>
                      </a:r>
                      <a:br>
                        <a:rPr lang="en-US" sz="1400" b="0" i="0" cap="all" dirty="0">
                          <a:solidFill>
                            <a:srgbClr val="1A1816"/>
                          </a:solidFill>
                          <a:effectLst/>
                        </a:rPr>
                      </a:br>
                      <a:r>
                        <a:rPr lang="en-US" sz="1400" b="0" i="0" cap="all" dirty="0" err="1">
                          <a:solidFill>
                            <a:srgbClr val="1A1816"/>
                          </a:solidFill>
                          <a:effectLst/>
                        </a:rPr>
                        <a:t>hr_organization_units_f_tl</a:t>
                      </a:r>
                      <a:endParaRPr lang="en-US" sz="1400" b="0" i="0" cap="all" dirty="0">
                        <a:solidFill>
                          <a:srgbClr val="1A1816"/>
                        </a:solidFill>
                        <a:effectLst/>
                      </a:endParaRPr>
                    </a:p>
                  </a:txBody>
                  <a:tcPr marL="73152" marR="73152" marT="73152" marB="7315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PER_EXT_SEC_HISTORY_ORGANIZATION_UE</a:t>
                      </a:r>
                      <a:endParaRPr lang="en-US" sz="1400" b="0" i="0" dirty="0">
                        <a:solidFill>
                          <a:srgbClr val="1A1816"/>
                        </a:solidFill>
                        <a:effectLst/>
                      </a:endParaRPr>
                    </a:p>
                  </a:txBody>
                  <a:tcPr marL="73152" marR="73152" marT="73152" marB="73152"/>
                </a:tc>
                <a:extLst>
                  <a:ext uri="{0D108BD9-81ED-4DB2-BD59-A6C34878D82A}">
                    <a16:rowId xmlns:a16="http://schemas.microsoft.com/office/drawing/2014/main" val="776314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Locations</a:t>
                      </a:r>
                    </a:p>
                  </a:txBody>
                  <a:tcPr marL="73152" marR="73152" marT="73152" marB="7315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cap="all" dirty="0" err="1">
                          <a:solidFill>
                            <a:srgbClr val="1A1816"/>
                          </a:solidFill>
                          <a:effectLst/>
                        </a:rPr>
                        <a:t>hr_locations_all_f_vl</a:t>
                      </a:r>
                      <a:endParaRPr lang="en-US" sz="1400" b="0" i="0" cap="all" dirty="0">
                        <a:solidFill>
                          <a:srgbClr val="1A1816"/>
                        </a:solidFill>
                        <a:effectLst/>
                      </a:endParaRPr>
                    </a:p>
                  </a:txBody>
                  <a:tcPr marL="73152" marR="73152" marT="73152" marB="7315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PER_EXT_SEC_LOCATION_UE</a:t>
                      </a:r>
                      <a:endParaRPr lang="en-US" sz="1400" b="0" i="0" dirty="0">
                        <a:solidFill>
                          <a:srgbClr val="1A1816"/>
                        </a:solidFill>
                        <a:effectLst/>
                      </a:endParaRPr>
                    </a:p>
                  </a:txBody>
                  <a:tcPr marL="73152" marR="73152" marT="73152" marB="73152"/>
                </a:tc>
                <a:extLst>
                  <a:ext uri="{0D108BD9-81ED-4DB2-BD59-A6C34878D82A}">
                    <a16:rowId xmlns:a16="http://schemas.microsoft.com/office/drawing/2014/main" val="2110438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Jobs</a:t>
                      </a:r>
                    </a:p>
                  </a:txBody>
                  <a:tcPr marL="73152" marR="73152" marT="73152" marB="7315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cap="all" dirty="0" err="1">
                          <a:solidFill>
                            <a:srgbClr val="1A1816"/>
                          </a:solidFill>
                          <a:effectLst/>
                        </a:rPr>
                        <a:t>per_jobs_f_vl</a:t>
                      </a:r>
                      <a:endParaRPr lang="en-US" sz="1400" b="0" i="0" cap="all" dirty="0">
                        <a:solidFill>
                          <a:srgbClr val="1A1816"/>
                        </a:solidFill>
                        <a:effectLst/>
                      </a:endParaRPr>
                    </a:p>
                  </a:txBody>
                  <a:tcPr marL="73152" marR="73152" marT="73152" marB="7315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PER_EXT_SEC_JOB_UE</a:t>
                      </a:r>
                      <a:endParaRPr lang="en-US" sz="1400" b="0" i="0" dirty="0">
                        <a:solidFill>
                          <a:srgbClr val="1A1816"/>
                        </a:solidFill>
                        <a:effectLst/>
                      </a:endParaRPr>
                    </a:p>
                  </a:txBody>
                  <a:tcPr marL="73152" marR="73152" marT="73152" marB="73152"/>
                </a:tc>
                <a:extLst>
                  <a:ext uri="{0D108BD9-81ED-4DB2-BD59-A6C34878D82A}">
                    <a16:rowId xmlns:a16="http://schemas.microsoft.com/office/drawing/2014/main" val="842707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Grades</a:t>
                      </a:r>
                    </a:p>
                  </a:txBody>
                  <a:tcPr marL="73152" marR="73152" marT="73152" marB="7315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cap="all" dirty="0">
                          <a:solidFill>
                            <a:srgbClr val="1A1816"/>
                          </a:solidFill>
                          <a:effectLst/>
                        </a:rPr>
                        <a:t>PER_GRADES_F</a:t>
                      </a:r>
                    </a:p>
                  </a:txBody>
                  <a:tcPr marL="73152" marR="73152" marT="73152" marB="7315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PER_EXT_SEC_GRADE_UE</a:t>
                      </a:r>
                      <a:endParaRPr lang="en-US" sz="1400" b="0" i="0" dirty="0">
                        <a:solidFill>
                          <a:srgbClr val="1A1816"/>
                        </a:solidFill>
                        <a:effectLst/>
                      </a:endParaRPr>
                    </a:p>
                  </a:txBody>
                  <a:tcPr marL="73152" marR="73152" marT="73152" marB="73152"/>
                </a:tc>
                <a:extLst>
                  <a:ext uri="{0D108BD9-81ED-4DB2-BD59-A6C34878D82A}">
                    <a16:rowId xmlns:a16="http://schemas.microsoft.com/office/drawing/2014/main" val="2415546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03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A4E0-63A1-4567-B6F2-13D91D4B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 and </a:t>
            </a:r>
            <a:r>
              <a:rPr lang="en-GB"/>
              <a:t>Best Practices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22300-58C0-4AD1-A120-CA2E3F403A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234994"/>
            <a:ext cx="11430000" cy="384048"/>
          </a:xfrm>
        </p:spPr>
        <p:txBody>
          <a:bodyPr/>
          <a:lstStyle/>
          <a:p>
            <a:r>
              <a:rPr lang="en-US" dirty="0"/>
              <a:t>Tips and Best Practices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4A0FD-8646-4C56-B5DE-AA8890691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55B86-5413-41E1-B92A-FA9387F4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EFA257F-5335-4506-AD0E-5F8CF304874B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843091026"/>
              </p:ext>
            </p:extLst>
          </p:nvPr>
        </p:nvGraphicFramePr>
        <p:xfrm>
          <a:off x="981941" y="1947553"/>
          <a:ext cx="4563836" cy="1757609"/>
        </p:xfrm>
        <a:graphic>
          <a:graphicData uri="http://schemas.openxmlformats.org/drawingml/2006/table">
            <a:tbl>
              <a:tblPr>
                <a:tableStyleId>{A0BC3CC4-8867-4C89-9D3F-A6A6B9ED4035}</a:tableStyleId>
              </a:tblPr>
              <a:tblGrid>
                <a:gridCol w="4563836">
                  <a:extLst>
                    <a:ext uri="{9D8B030D-6E8A-4147-A177-3AD203B41FA5}">
                      <a16:colId xmlns:a16="http://schemas.microsoft.com/office/drawing/2014/main" val="1029878008"/>
                    </a:ext>
                  </a:extLst>
                </a:gridCol>
              </a:tblGrid>
              <a:tr h="900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PER_ASSIGNMENT_F.JKOB_ID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PER_ASSIGNMENT_F.LOCATION_ID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PER_ASSIGNMENT_F.POSITION_ID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71916806"/>
                  </a:ext>
                </a:extLst>
              </a:tr>
              <a:tr h="1162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01629706"/>
                  </a:ext>
                </a:extLst>
              </a:tr>
              <a:tr h="215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hr_locations_all_f_vl.LOCATION_ID = PER_ASSIGNMENT_F.LOCATION_ID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61364054"/>
                  </a:ext>
                </a:extLst>
              </a:tr>
              <a:tr h="232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hr_locations_all_f_vl.COUNTRY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 err="1">
                          <a:effectLst/>
                        </a:rPr>
                        <a:t>hr_locations_all_f_vl.POSTAL_ID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0177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153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A4E0-63A1-4567-B6F2-13D91D4B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A6797-48C6-4420-B292-163D7C7B780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1" y="1949194"/>
            <a:ext cx="11468099" cy="4362706"/>
          </a:xfrm>
        </p:spPr>
        <p:txBody>
          <a:bodyPr/>
          <a:lstStyle/>
          <a:p>
            <a:r>
              <a:rPr lang="en-US" dirty="0"/>
              <a:t>CLOUD DEVELOPER PORTAL</a:t>
            </a:r>
          </a:p>
          <a:p>
            <a:r>
              <a:rPr lang="en-US" dirty="0">
                <a:hlinkClick r:id="rId2"/>
              </a:rPr>
              <a:t>https://docs.oracle.com/en/cloud/saas/human-resources/21c/fawhr/employment-information.html#FAWHR48536</a:t>
            </a:r>
            <a:endParaRPr lang="en-US" dirty="0"/>
          </a:p>
          <a:p>
            <a:r>
              <a:rPr lang="en-US" dirty="0">
                <a:hlinkClick r:id="rId3"/>
              </a:rPr>
              <a:t>https://docs.oracle.com/en/cloud/saas/human-resources/21c/oedmh/overview.html#overview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22300-58C0-4AD1-A120-CA2E3F403A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234994"/>
            <a:ext cx="11430000" cy="384048"/>
          </a:xfrm>
        </p:spPr>
        <p:txBody>
          <a:bodyPr/>
          <a:lstStyle/>
          <a:p>
            <a:r>
              <a:rPr lang="en-US" dirty="0"/>
              <a:t>Tips and Best Practices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4A0FD-8646-4C56-B5DE-AA8890691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55B86-5413-41E1-B92A-FA9387F4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060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0B193A-C392-4007-B83A-2FCA7F238D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Place subtitle here, </a:t>
            </a:r>
            <a:br>
              <a:rPr lang="en-GB" dirty="0"/>
            </a:br>
            <a:r>
              <a:rPr lang="en-GB" dirty="0"/>
              <a:t>GT Sectra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12FC18-32C4-4C31-95F9-1B65B1F6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ORC / Talent Acquisition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D95FB7-4700-4E03-BBDB-C5FC6AEFC31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C3EDF-7D22-4BBE-8347-4B8BDA4D5E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9B3A3EC-A074-4884-A9F7-E7FD963574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0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0B193A-C392-4007-B83A-2FCA7F238D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Person Information</a:t>
            </a:r>
          </a:p>
          <a:p>
            <a:r>
              <a:rPr lang="en-GB" dirty="0"/>
              <a:t>VS</a:t>
            </a:r>
          </a:p>
          <a:p>
            <a:r>
              <a:rPr lang="en-GB" dirty="0"/>
              <a:t>Employment Information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12FC18-32C4-4C31-95F9-1B65B1F6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CORE HR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D95FB7-4700-4E03-BBDB-C5FC6AEFC31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C3EDF-7D22-4BBE-8347-4B8BDA4D5E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9B3A3EC-A074-4884-A9F7-E7FD963574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98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DE63-5A12-4076-9DB3-4534D587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5B600-5D56-48F5-AD98-68328896CC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TBD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20F026-6F6B-4776-8406-3038C098AA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Place subtitle here 20pt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037F-6BCE-4D35-9743-958650DE6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6FC0B-A397-41D6-91DE-4E7111C86C9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0704C23-B542-4FD8-8365-BDCCA8377B93}"/>
              </a:ext>
            </a:extLst>
          </p:cNvPr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19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0B193A-C392-4007-B83A-2FCA7F238D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Place subtitle here, </a:t>
            </a:r>
            <a:br>
              <a:rPr lang="en-GB" dirty="0"/>
            </a:br>
            <a:r>
              <a:rPr lang="en-GB" dirty="0"/>
              <a:t>GT Sectra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12FC18-32C4-4C31-95F9-1B65B1F6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PAYROLL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D95FB7-4700-4E03-BBDB-C5FC6AEFC31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C3EDF-7D22-4BBE-8347-4B8BDA4D5E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9B3A3EC-A074-4884-A9F7-E7FD963574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505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DE63-5A12-4076-9DB3-4534D587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Payroll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5B600-5D56-48F5-AD98-68328896CC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Payroll Action</a:t>
            </a:r>
          </a:p>
          <a:p>
            <a:pPr marL="0" indent="0">
              <a:buNone/>
            </a:pPr>
            <a:r>
              <a:rPr lang="en-US" dirty="0"/>
              <a:t> --&gt; Weekly / Monthly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--&gt; Payroll Relationship - Per Work Relationship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	--&gt; Employee Payroll Data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	--&gt; Employee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20F026-6F6B-4776-8406-3038C098AA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Place subtitle here 20pt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037F-6BCE-4D35-9743-958650DE6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6FC0B-A397-41D6-91DE-4E7111C86C9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0704C23-B542-4FD8-8365-BDCCA8377B93}"/>
              </a:ext>
            </a:extLst>
          </p:cNvPr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59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6DCA-E252-45B6-8790-F0CA74EA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8524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DE63-5A12-4076-9DB3-4534D587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 Information vs Employment Information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20F026-6F6B-4776-8406-3038C098AA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following table compares Person Info and Employment Info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037F-6BCE-4D35-9743-958650DE6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6FC0B-A397-41D6-91DE-4E7111C86C9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0379CFE-8ABE-49EF-A873-3C73FBF35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432039"/>
              </p:ext>
            </p:extLst>
          </p:nvPr>
        </p:nvGraphicFramePr>
        <p:xfrm>
          <a:off x="381000" y="1994687"/>
          <a:ext cx="11162288" cy="4270248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224635">
                  <a:extLst>
                    <a:ext uri="{9D8B030D-6E8A-4147-A177-3AD203B41FA5}">
                      <a16:colId xmlns:a16="http://schemas.microsoft.com/office/drawing/2014/main" val="1048174922"/>
                    </a:ext>
                  </a:extLst>
                </a:gridCol>
                <a:gridCol w="8937653">
                  <a:extLst>
                    <a:ext uri="{9D8B030D-6E8A-4147-A177-3AD203B41FA5}">
                      <a16:colId xmlns:a16="http://schemas.microsoft.com/office/drawing/2014/main" val="1416208309"/>
                    </a:ext>
                  </a:extLst>
                </a:gridCol>
              </a:tblGrid>
              <a:tr h="116807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</a:rPr>
                        <a:t>Person</a:t>
                      </a:r>
                      <a:endParaRPr lang="en-US" sz="18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3152" marR="73152" marT="73152" marB="7315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dirty="0">
                          <a:solidFill>
                            <a:srgbClr val="1A1816"/>
                          </a:solidFill>
                          <a:effectLst/>
                        </a:rPr>
                        <a:t>Holds personal information such as:</a:t>
                      </a:r>
                    </a:p>
                    <a:p>
                      <a:pPr marL="569913" indent="-273050" algn="l" fontAlgn="t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solidFill>
                            <a:srgbClr val="1A1816"/>
                          </a:solidFill>
                          <a:effectLst/>
                        </a:rPr>
                        <a:t>Name</a:t>
                      </a:r>
                    </a:p>
                    <a:p>
                      <a:pPr marL="569913" indent="-273050" algn="l" fontAlgn="t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solidFill>
                            <a:srgbClr val="1A1816"/>
                          </a:solidFill>
                          <a:effectLst/>
                        </a:rPr>
                        <a:t>Date of birth</a:t>
                      </a:r>
                    </a:p>
                    <a:p>
                      <a:pPr marL="569913" indent="-273050" algn="l" fontAlgn="t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solidFill>
                            <a:srgbClr val="1A1816"/>
                          </a:solidFill>
                          <a:effectLst/>
                        </a:rPr>
                        <a:t>Disability information</a:t>
                      </a:r>
                    </a:p>
                    <a:p>
                      <a:pPr marL="569913" indent="-273050" algn="l" fontAlgn="t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solidFill>
                            <a:srgbClr val="1A1816"/>
                          </a:solidFill>
                          <a:effectLst/>
                        </a:rPr>
                        <a:t>May also apply to more than one work relationship such as National ID.</a:t>
                      </a:r>
                      <a:endParaRPr lang="en-US" sz="1800" b="0" i="0" dirty="0">
                        <a:solidFill>
                          <a:srgbClr val="1A1816"/>
                        </a:solidFill>
                        <a:effectLst/>
                      </a:endParaRPr>
                    </a:p>
                  </a:txBody>
                  <a:tcPr marL="73152" marR="73152" marT="73152" marB="73152"/>
                </a:tc>
                <a:extLst>
                  <a:ext uri="{0D108BD9-81ED-4DB2-BD59-A6C34878D82A}">
                    <a16:rowId xmlns:a16="http://schemas.microsoft.com/office/drawing/2014/main" val="1356237437"/>
                  </a:ext>
                </a:extLst>
              </a:tr>
              <a:tr h="168824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</a:rPr>
                        <a:t>Employment</a:t>
                      </a:r>
                      <a:endParaRPr lang="en-US" sz="18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3152" marR="73152" marT="73152" marB="7315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dirty="0">
                          <a:solidFill>
                            <a:srgbClr val="1A1816"/>
                          </a:solidFill>
                          <a:effectLst/>
                        </a:rPr>
                        <a:t>Holds employment information such as:</a:t>
                      </a:r>
                    </a:p>
                    <a:p>
                      <a:pPr marL="569913" indent="-273050" algn="l" fontAlgn="t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solidFill>
                            <a:srgbClr val="1A1816"/>
                          </a:solidFill>
                          <a:effectLst/>
                        </a:rPr>
                        <a:t>Job</a:t>
                      </a:r>
                    </a:p>
                    <a:p>
                      <a:pPr marL="569913" indent="-273050" algn="l" fontAlgn="t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solidFill>
                            <a:srgbClr val="1A1816"/>
                          </a:solidFill>
                          <a:effectLst/>
                        </a:rPr>
                        <a:t>Payroll</a:t>
                      </a:r>
                    </a:p>
                    <a:p>
                      <a:pPr marL="569913" indent="-273050" algn="l" fontAlgn="t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solidFill>
                            <a:srgbClr val="1A1816"/>
                          </a:solidFill>
                          <a:effectLst/>
                        </a:rPr>
                        <a:t>Working Hours</a:t>
                      </a:r>
                    </a:p>
                    <a:p>
                      <a:pPr marL="569913" indent="-273050" algn="l" fontAlgn="t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solidFill>
                            <a:srgbClr val="1A1816"/>
                          </a:solidFill>
                          <a:effectLst/>
                        </a:rPr>
                        <a:t>This can vary among work relationships and be specific to a legal employer.</a:t>
                      </a:r>
                    </a:p>
                    <a:p>
                      <a:pPr marL="569913" indent="-273050" algn="l" fontAlgn="t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endParaRPr lang="en-US" sz="1800" b="0" dirty="0">
                        <a:solidFill>
                          <a:srgbClr val="1A1816"/>
                        </a:solidFill>
                        <a:effectLst/>
                      </a:endParaRPr>
                    </a:p>
                    <a:p>
                      <a:pPr marL="297180" algn="l" fontAlgn="t">
                        <a:buFont typeface="Arial" panose="020B0604020202020204" pitchFamily="34" charset="0"/>
                        <a:buNone/>
                      </a:pPr>
                      <a:r>
                        <a:rPr lang="en-US" sz="1500" b="1" dirty="0">
                          <a:solidFill>
                            <a:srgbClr val="1A1816"/>
                          </a:solidFill>
                          <a:effectLst/>
                        </a:rPr>
                        <a:t>Note: </a:t>
                      </a:r>
                      <a:r>
                        <a:rPr lang="en-US" sz="1500" b="0" dirty="0">
                          <a:solidFill>
                            <a:srgbClr val="1A1816"/>
                          </a:solidFill>
                          <a:effectLst/>
                        </a:rPr>
                        <a:t>A person's worker type (for example, employee) is derived from the person's work relationship; it's not part of the person record. A person with multiple work relationships of different types has multiple worker types.</a:t>
                      </a:r>
                      <a:endParaRPr lang="en-US" sz="1500" b="0" i="0" dirty="0">
                        <a:solidFill>
                          <a:srgbClr val="1A1816"/>
                        </a:solidFill>
                        <a:effectLst/>
                      </a:endParaRPr>
                    </a:p>
                  </a:txBody>
                  <a:tcPr marL="73152" marR="73152" marT="73152" marB="73152"/>
                </a:tc>
                <a:extLst>
                  <a:ext uri="{0D108BD9-81ED-4DB2-BD59-A6C34878D82A}">
                    <a16:rowId xmlns:a16="http://schemas.microsoft.com/office/drawing/2014/main" val="1237881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41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DE63-5A12-4076-9DB3-4534D587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 Information vs Employment Information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037F-6BCE-4D35-9743-958650DE6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6FC0B-A397-41D6-91DE-4E7111C86C9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2316BD5-41AB-43DF-BCF3-428813A88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708739"/>
              </p:ext>
            </p:extLst>
          </p:nvPr>
        </p:nvGraphicFramePr>
        <p:xfrm>
          <a:off x="381000" y="1994687"/>
          <a:ext cx="11162288" cy="4133088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4959743">
                  <a:extLst>
                    <a:ext uri="{9D8B030D-6E8A-4147-A177-3AD203B41FA5}">
                      <a16:colId xmlns:a16="http://schemas.microsoft.com/office/drawing/2014/main" val="1048174922"/>
                    </a:ext>
                  </a:extLst>
                </a:gridCol>
                <a:gridCol w="6202545">
                  <a:extLst>
                    <a:ext uri="{9D8B030D-6E8A-4147-A177-3AD203B41FA5}">
                      <a16:colId xmlns:a16="http://schemas.microsoft.com/office/drawing/2014/main" val="1416208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</a:rPr>
                        <a:t>Person</a:t>
                      </a:r>
                      <a:endParaRPr lang="en-US" sz="18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3152" marR="73152" marT="73152" marB="73152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</a:rPr>
                        <a:t>Employment</a:t>
                      </a:r>
                      <a:endParaRPr lang="en-US" sz="18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3152" marR="73152" marT="73152" marB="73152" anchor="ctr"/>
                </a:tc>
                <a:extLst>
                  <a:ext uri="{0D108BD9-81ED-4DB2-BD59-A6C34878D82A}">
                    <a16:rowId xmlns:a16="http://schemas.microsoft.com/office/drawing/2014/main" val="1356237437"/>
                  </a:ext>
                </a:extLst>
              </a:tr>
              <a:tr h="168824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Person Address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Person Citizenship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Person Drivers License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Person E-Mail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Person Ethnicity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Person Legislative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Person Name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Person National Identifier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Person Passport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Person Phone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Person Religion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Person Visa</a:t>
                      </a:r>
                    </a:p>
                    <a:p>
                      <a:pPr algn="ctr" fontAlgn="t"/>
                      <a:endParaRPr lang="en-US" sz="1800" b="0" i="0" dirty="0">
                        <a:solidFill>
                          <a:srgbClr val="1A1816"/>
                        </a:solidFill>
                        <a:effectLst/>
                      </a:endParaRPr>
                    </a:p>
                  </a:txBody>
                  <a:tcPr marL="73152" marR="73152" marT="73152" marB="73152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Work Relationship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Employment Terms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Assignment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Assignment Eligible Job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Assignment Grade Steps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Assignment Supervisor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Assignment Work Measure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Seniority Hour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Working Hour Pattern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Assignment Extra Information</a:t>
                      </a:r>
                    </a:p>
                    <a:p>
                      <a:pPr algn="ctr" fontAlgn="t"/>
                      <a:endParaRPr lang="en-US" sz="1800" b="0" i="0" dirty="0">
                        <a:solidFill>
                          <a:srgbClr val="1A1816"/>
                        </a:solidFill>
                        <a:effectLst/>
                      </a:endParaRPr>
                    </a:p>
                  </a:txBody>
                  <a:tcPr marL="73152" marR="73152" marT="73152" marB="73152"/>
                </a:tc>
                <a:extLst>
                  <a:ext uri="{0D108BD9-81ED-4DB2-BD59-A6C34878D82A}">
                    <a16:rowId xmlns:a16="http://schemas.microsoft.com/office/drawing/2014/main" val="1237881971"/>
                  </a:ext>
                </a:extLst>
              </a:tr>
            </a:tbl>
          </a:graphicData>
        </a:graphic>
      </p:graphicFrame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EDC575D-95B0-4028-9EAF-F12CDACAFC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234440"/>
            <a:ext cx="11430000" cy="384048"/>
          </a:xfrm>
        </p:spPr>
        <p:txBody>
          <a:bodyPr/>
          <a:lstStyle/>
          <a:p>
            <a:r>
              <a:rPr lang="en-US" dirty="0"/>
              <a:t>The following table compares Person Info and Employment Info</a:t>
            </a:r>
          </a:p>
        </p:txBody>
      </p:sp>
    </p:spTree>
    <p:extLst>
      <p:ext uri="{BB962C8B-B14F-4D97-AF65-F5344CB8AC3E}">
        <p14:creationId xmlns:p14="http://schemas.microsoft.com/office/powerpoint/2010/main" val="3479673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DE63-5A12-4076-9DB3-4534D587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 Information vs Employment Information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037F-6BCE-4D35-9743-958650DE6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6FC0B-A397-41D6-91DE-4E7111C86C9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2316BD5-41AB-43DF-BCF3-428813A88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718299"/>
              </p:ext>
            </p:extLst>
          </p:nvPr>
        </p:nvGraphicFramePr>
        <p:xfrm>
          <a:off x="381000" y="1994687"/>
          <a:ext cx="11162288" cy="4133088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4959743">
                  <a:extLst>
                    <a:ext uri="{9D8B030D-6E8A-4147-A177-3AD203B41FA5}">
                      <a16:colId xmlns:a16="http://schemas.microsoft.com/office/drawing/2014/main" val="1048174922"/>
                    </a:ext>
                  </a:extLst>
                </a:gridCol>
                <a:gridCol w="6202545">
                  <a:extLst>
                    <a:ext uri="{9D8B030D-6E8A-4147-A177-3AD203B41FA5}">
                      <a16:colId xmlns:a16="http://schemas.microsoft.com/office/drawing/2014/main" val="1416208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</a:rPr>
                        <a:t>Person</a:t>
                      </a:r>
                      <a:endParaRPr lang="en-US" sz="18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3152" marR="73152" marT="73152" marB="73152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rgbClr val="BE82FF"/>
                          </a:solidFill>
                          <a:effectLst/>
                        </a:rPr>
                        <a:t>Employment</a:t>
                      </a:r>
                      <a:endParaRPr lang="en-US" sz="1800" b="1" i="0" dirty="0">
                        <a:solidFill>
                          <a:srgbClr val="BE82FF"/>
                        </a:solidFill>
                        <a:effectLst/>
                      </a:endParaRPr>
                    </a:p>
                  </a:txBody>
                  <a:tcPr marL="73152" marR="73152" marT="73152" marB="73152" anchor="ctr"/>
                </a:tc>
                <a:extLst>
                  <a:ext uri="{0D108BD9-81ED-4DB2-BD59-A6C34878D82A}">
                    <a16:rowId xmlns:a16="http://schemas.microsoft.com/office/drawing/2014/main" val="1356237437"/>
                  </a:ext>
                </a:extLst>
              </a:tr>
              <a:tr h="168824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Person Address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Person Citizenship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Person Drivers License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Person E-Mail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Person Ethnicity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Person Legislative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Person Name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Person National Identifier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Person Passport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Person Phone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Person Religion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Person Visa</a:t>
                      </a:r>
                    </a:p>
                    <a:p>
                      <a:pPr algn="ctr" fontAlgn="t"/>
                      <a:endParaRPr lang="en-US" sz="1800" b="0" i="0" dirty="0">
                        <a:solidFill>
                          <a:srgbClr val="1A1816"/>
                        </a:solidFill>
                        <a:effectLst/>
                      </a:endParaRPr>
                    </a:p>
                  </a:txBody>
                  <a:tcPr marL="73152" marR="73152" marT="73152" marB="73152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Work Relationship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Employment Terms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Assignment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Assignment Eligible Job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Assignment Extra Information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Assignment Grade Steps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Assignment Supervisor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Assignment Work Measure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Seniority Hour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Working Hour Pattern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Assignment Extra Information</a:t>
                      </a:r>
                    </a:p>
                    <a:p>
                      <a:pPr algn="ctr" fontAlgn="t"/>
                      <a:endParaRPr lang="en-US" sz="1800" b="0" i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</a:endParaRPr>
                    </a:p>
                  </a:txBody>
                  <a:tcPr marL="73152" marR="73152" marT="73152" marB="73152"/>
                </a:tc>
                <a:extLst>
                  <a:ext uri="{0D108BD9-81ED-4DB2-BD59-A6C34878D82A}">
                    <a16:rowId xmlns:a16="http://schemas.microsoft.com/office/drawing/2014/main" val="1237881971"/>
                  </a:ext>
                </a:extLst>
              </a:tr>
            </a:tbl>
          </a:graphicData>
        </a:graphic>
      </p:graphicFrame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EDC575D-95B0-4028-9EAF-F12CDACAFC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234440"/>
            <a:ext cx="11430000" cy="384048"/>
          </a:xfrm>
        </p:spPr>
        <p:txBody>
          <a:bodyPr/>
          <a:lstStyle/>
          <a:p>
            <a:r>
              <a:rPr lang="en-US" dirty="0"/>
              <a:t>The following table compares Person Info and Employment Info</a:t>
            </a:r>
          </a:p>
        </p:txBody>
      </p:sp>
    </p:spTree>
    <p:extLst>
      <p:ext uri="{BB962C8B-B14F-4D97-AF65-F5344CB8AC3E}">
        <p14:creationId xmlns:p14="http://schemas.microsoft.com/office/powerpoint/2010/main" val="3709834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453F4710-5095-481E-9D46-3E31CC86B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4" y="2415962"/>
            <a:ext cx="4545537" cy="38924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8ADE63-5A12-4076-9DB3-4534D587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 Data – Front End (Classic UI)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20F026-6F6B-4776-8406-3038C098AA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workers, nonworkers, and contacts have a single person record in the enterprise identified by a person number.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037F-6BCE-4D35-9743-958650DE6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6FC0B-A397-41D6-91DE-4E7111C86C9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54793C-98B8-446D-B846-493A44B67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323" y="3484876"/>
            <a:ext cx="4144434" cy="2377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CE53A1-58DD-486B-AE37-89C9007F9A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263"/>
          <a:stretch/>
        </p:blipFill>
        <p:spPr>
          <a:xfrm>
            <a:off x="8984189" y="3882320"/>
            <a:ext cx="2945344" cy="24260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1E5335-F8E7-4431-B090-4AC895B63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0999" y="1947672"/>
            <a:ext cx="10231968" cy="3589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Home &gt; My Client Groups &gt; Person Management &gt; Person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207F76-E425-441D-BE65-98C2F1EFFD66}"/>
              </a:ext>
            </a:extLst>
          </p:cNvPr>
          <p:cNvSpPr/>
          <p:nvPr/>
        </p:nvSpPr>
        <p:spPr>
          <a:xfrm>
            <a:off x="963083" y="2654664"/>
            <a:ext cx="395817" cy="18678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71C56E-D1A2-423B-9B42-A0FF583548D6}"/>
              </a:ext>
            </a:extLst>
          </p:cNvPr>
          <p:cNvSpPr/>
          <p:nvPr/>
        </p:nvSpPr>
        <p:spPr>
          <a:xfrm>
            <a:off x="471487" y="3465346"/>
            <a:ext cx="983192" cy="14868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8F0625-C029-4485-BCE3-C41C36CDB70A}"/>
              </a:ext>
            </a:extLst>
          </p:cNvPr>
          <p:cNvSpPr/>
          <p:nvPr/>
        </p:nvSpPr>
        <p:spPr>
          <a:xfrm>
            <a:off x="2633133" y="3465346"/>
            <a:ext cx="983192" cy="14868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09A35B-2538-4276-A63A-85575C3F20ED}"/>
              </a:ext>
            </a:extLst>
          </p:cNvPr>
          <p:cNvSpPr/>
          <p:nvPr/>
        </p:nvSpPr>
        <p:spPr>
          <a:xfrm>
            <a:off x="2633133" y="4825914"/>
            <a:ext cx="983192" cy="14868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DA8E54-8EA8-4896-9215-279A79F0D31D}"/>
              </a:ext>
            </a:extLst>
          </p:cNvPr>
          <p:cNvSpPr/>
          <p:nvPr/>
        </p:nvSpPr>
        <p:spPr>
          <a:xfrm>
            <a:off x="471487" y="4972834"/>
            <a:ext cx="277813" cy="9446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0B1EB6-E34E-413E-ABD3-6FAFF4BD556D}"/>
              </a:ext>
            </a:extLst>
          </p:cNvPr>
          <p:cNvSpPr/>
          <p:nvPr/>
        </p:nvSpPr>
        <p:spPr>
          <a:xfrm>
            <a:off x="471487" y="5226687"/>
            <a:ext cx="414338" cy="9446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1BF423-E465-413F-9A23-5ED2552D78D9}"/>
              </a:ext>
            </a:extLst>
          </p:cNvPr>
          <p:cNvSpPr/>
          <p:nvPr/>
        </p:nvSpPr>
        <p:spPr>
          <a:xfrm>
            <a:off x="2633133" y="5718812"/>
            <a:ext cx="414338" cy="9446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7FF986-2762-47FD-83F9-DC807D2F84FD}"/>
              </a:ext>
            </a:extLst>
          </p:cNvPr>
          <p:cNvSpPr/>
          <p:nvPr/>
        </p:nvSpPr>
        <p:spPr>
          <a:xfrm>
            <a:off x="5287956" y="4473567"/>
            <a:ext cx="487892" cy="14423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312789-9085-4C7A-A912-141E773D7E52}"/>
              </a:ext>
            </a:extLst>
          </p:cNvPr>
          <p:cNvSpPr/>
          <p:nvPr/>
        </p:nvSpPr>
        <p:spPr>
          <a:xfrm>
            <a:off x="5287956" y="5149447"/>
            <a:ext cx="599017" cy="17170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EED268-33F0-44BF-A7B5-4185F8B65E1A}"/>
              </a:ext>
            </a:extLst>
          </p:cNvPr>
          <p:cNvSpPr/>
          <p:nvPr/>
        </p:nvSpPr>
        <p:spPr>
          <a:xfrm>
            <a:off x="7301508" y="4481449"/>
            <a:ext cx="599017" cy="14423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B71F1B-1377-4FD2-8DAD-8D1440111B57}"/>
              </a:ext>
            </a:extLst>
          </p:cNvPr>
          <p:cNvSpPr/>
          <p:nvPr/>
        </p:nvSpPr>
        <p:spPr>
          <a:xfrm>
            <a:off x="7334249" y="5149447"/>
            <a:ext cx="668868" cy="17170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C6FC8E-4963-421C-B964-9B565CBDB860}"/>
              </a:ext>
            </a:extLst>
          </p:cNvPr>
          <p:cNvSpPr/>
          <p:nvPr/>
        </p:nvSpPr>
        <p:spPr>
          <a:xfrm>
            <a:off x="9999914" y="4752199"/>
            <a:ext cx="434766" cy="17170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C472210-42C3-4DBF-AE4E-E92D209A99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7532" y="2410418"/>
            <a:ext cx="2268569" cy="6752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28717A5-4F74-43A5-8CFC-4ECBDB87DC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7732" y="2413195"/>
            <a:ext cx="1903025" cy="8899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77399A7-5454-4B55-857F-61A91D326C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4113" y="2086807"/>
            <a:ext cx="2369339" cy="15092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3206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DE63-5A12-4076-9DB3-4534D587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 Data – Front End (Responsive UI)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20F026-6F6B-4776-8406-3038C098AA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234440"/>
            <a:ext cx="5906512" cy="384048"/>
          </a:xfrm>
        </p:spPr>
        <p:txBody>
          <a:bodyPr/>
          <a:lstStyle/>
          <a:p>
            <a:r>
              <a:rPr lang="en-US" dirty="0"/>
              <a:t>•	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&gt; My Client Groups &gt; Personal Details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037F-6BCE-4D35-9743-958650DE6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6FC0B-A397-41D6-91DE-4E7111C86C9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1E5335-F8E7-4431-B090-4AC895B63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0999" y="1947672"/>
            <a:ext cx="5943600" cy="35893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Name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58E3B3B-4742-4EC4-A665-4F2F00C0CA23}"/>
              </a:ext>
            </a:extLst>
          </p:cNvPr>
          <p:cNvSpPr txBox="1">
            <a:spLocks/>
          </p:cNvSpPr>
          <p:nvPr/>
        </p:nvSpPr>
        <p:spPr>
          <a:xfrm>
            <a:off x="5777038" y="1947672"/>
            <a:ext cx="5943600" cy="3589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Person National Identifier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AD815A-FD79-4FE9-9EF7-80F5B8D250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2456" y="2256698"/>
            <a:ext cx="5301969" cy="3224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863C46-A2AA-4F70-B2A3-BD98441860E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58495" y="2230931"/>
            <a:ext cx="5943600" cy="32505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7055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DE63-5A12-4076-9DB3-4534D587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 Data – Front End (Responsive UI)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20F026-6F6B-4776-8406-3038C098AA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0999" y="1234440"/>
            <a:ext cx="11202749" cy="384048"/>
          </a:xfrm>
        </p:spPr>
        <p:txBody>
          <a:bodyPr/>
          <a:lstStyle/>
          <a:p>
            <a:r>
              <a:rPr lang="en-US" dirty="0"/>
              <a:t>•	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&gt; My Client Groups &gt; Personal Details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037F-6BCE-4D35-9743-958650DE6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6FC0B-A397-41D6-91DE-4E7111C86C9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1E5335-F8E7-4431-B090-4AC895B63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0999" y="1947672"/>
            <a:ext cx="5943600" cy="35893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Ethnicity, Person Legislative Data, Person Religion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E10C77A1-69B5-4ED3-AF14-2DC890D3993A}"/>
              </a:ext>
            </a:extLst>
          </p:cNvPr>
          <p:cNvSpPr txBox="1">
            <a:spLocks/>
          </p:cNvSpPr>
          <p:nvPr/>
        </p:nvSpPr>
        <p:spPr>
          <a:xfrm>
            <a:off x="5777039" y="1234440"/>
            <a:ext cx="5906512" cy="38404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  <a:defRPr sz="2000" b="0" kern="1200">
                <a:solidFill>
                  <a:schemeClr val="accent1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Graphik" panose="020B0503030202060203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59B588-B33D-4B7E-9BBD-ADD2B6F035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0999" y="2306605"/>
            <a:ext cx="5271288" cy="31087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584610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ure 2020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IMP_Acc_Technology_PPT_Tmplt_Graphik_210323.potx" id="{6304F843-CBF5-4DD0-80AB-530F49B646DB}" vid="{A2D39387-8449-475B-8FC0-5F29B35D2A34}"/>
    </a:ext>
  </a:extLst>
</a:theme>
</file>

<file path=ppt/theme/theme2.xml><?xml version="1.0" encoding="utf-8"?>
<a:theme xmlns:a="http://schemas.openxmlformats.org/drawingml/2006/main" name="Office Theme">
  <a:themeElements>
    <a:clrScheme name="Acc_Colors_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68F88AD5035B41823DBAC77DB5C8F3" ma:contentTypeVersion="13" ma:contentTypeDescription="Create a new document." ma:contentTypeScope="" ma:versionID="3bd480efa581ec32019da36687964953">
  <xsd:schema xmlns:xsd="http://www.w3.org/2001/XMLSchema" xmlns:xs="http://www.w3.org/2001/XMLSchema" xmlns:p="http://schemas.microsoft.com/office/2006/metadata/properties" xmlns:ns3="f09dec34-126f-4759-b06d-a920de720ce4" xmlns:ns4="17c09f85-56e7-4417-b5d2-7fa4154de313" targetNamespace="http://schemas.microsoft.com/office/2006/metadata/properties" ma:root="true" ma:fieldsID="61487543e129026131e44145181c9b8f" ns3:_="" ns4:_="">
    <xsd:import namespace="f09dec34-126f-4759-b06d-a920de720ce4"/>
    <xsd:import namespace="17c09f85-56e7-4417-b5d2-7fa4154de3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4:SharedWithDetails" minOccurs="0"/>
                <xsd:element ref="ns4:SharingHintHash" minOccurs="0"/>
                <xsd:element ref="ns4:SharedWithUsers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9dec34-126f-4759-b06d-a920de720c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c09f85-56e7-4417-b5d2-7fa4154de313" elementFormDefault="qualified">
    <xsd:import namespace="http://schemas.microsoft.com/office/2006/documentManagement/types"/>
    <xsd:import namespace="http://schemas.microsoft.com/office/infopath/2007/PartnerControls"/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63A2E8-A24E-4685-8984-397568C8D0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9dec34-126f-4759-b06d-a920de720ce4"/>
    <ds:schemaRef ds:uri="17c09f85-56e7-4417-b5d2-7fa4154de3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BFFC05-B2F6-4CED-BE65-F75B1EB7AD7B}">
  <ds:schemaRefs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f09dec34-126f-4759-b06d-a920de720ce4"/>
    <ds:schemaRef ds:uri="http://schemas.openxmlformats.org/package/2006/metadata/core-properties"/>
    <ds:schemaRef ds:uri="http://schemas.microsoft.com/office/infopath/2007/PartnerControls"/>
    <ds:schemaRef ds:uri="17c09f85-56e7-4417-b5d2-7fa4154de31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Acc_PPT_IMP_Tmplt_Technology_Graphik_20210324</Template>
  <TotalTime>2516</TotalTime>
  <Words>2150</Words>
  <Application>Microsoft Office PowerPoint</Application>
  <PresentationFormat>Widescreen</PresentationFormat>
  <Paragraphs>390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Graphik</vt:lpstr>
      <vt:lpstr>GT Sectra Fine Rg</vt:lpstr>
      <vt:lpstr>System Font</vt:lpstr>
      <vt:lpstr>Accenture 2020</vt:lpstr>
      <vt:lpstr>Visio</vt:lpstr>
      <vt:lpstr>ORACLE HCM CLOUD DATA MODEL</vt:lpstr>
      <vt:lpstr>HCM Data Model</vt:lpstr>
      <vt:lpstr>CORE HR</vt:lpstr>
      <vt:lpstr>Person Information vs Employment Information</vt:lpstr>
      <vt:lpstr>Person Information vs Employment Information</vt:lpstr>
      <vt:lpstr>Person Information vs Employment Information</vt:lpstr>
      <vt:lpstr>Person Data – Front End (Classic UI)</vt:lpstr>
      <vt:lpstr>Person Data – Front End (Responsive UI)</vt:lpstr>
      <vt:lpstr>Person Data – Front End (Responsive UI)</vt:lpstr>
      <vt:lpstr>Person Data – Front End (Responsive UI)</vt:lpstr>
      <vt:lpstr>Person Data – Front End (Responsive UI)</vt:lpstr>
      <vt:lpstr>Person Data – Front End (Responsive UI)</vt:lpstr>
      <vt:lpstr>Person Data</vt:lpstr>
      <vt:lpstr>Person Data – ERD (Data Model)</vt:lpstr>
      <vt:lpstr>Person Data</vt:lpstr>
      <vt:lpstr>Person Data</vt:lpstr>
      <vt:lpstr>Person Data</vt:lpstr>
      <vt:lpstr>Person Information vs Employment Information</vt:lpstr>
      <vt:lpstr>Employment Information – Front End (Classic UI)</vt:lpstr>
      <vt:lpstr>Employment Information – Front End (Resp UI)</vt:lpstr>
      <vt:lpstr>Employment Information</vt:lpstr>
      <vt:lpstr>Employment Information– ERD (Data Model)</vt:lpstr>
      <vt:lpstr>Employment Information</vt:lpstr>
      <vt:lpstr>Employment Information</vt:lpstr>
      <vt:lpstr>Employment Information</vt:lpstr>
      <vt:lpstr>WORKFORCE STRUCTURE </vt:lpstr>
      <vt:lpstr>Tips and Best Practices</vt:lpstr>
      <vt:lpstr>LINKS</vt:lpstr>
      <vt:lpstr>ORC / Talent Acquisition</vt:lpstr>
      <vt:lpstr>ORC</vt:lpstr>
      <vt:lpstr>PAYROLL</vt:lpstr>
      <vt:lpstr>Payroll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HCM CLOUD DATA MODEL</dc:title>
  <dc:subject>Accenture PowerPoint Template 16x9 Graphik</dc:subject>
  <dc:creator>Querrer, Don Martin T.</dc:creator>
  <cp:lastModifiedBy>Mutia, Isidro Brylle</cp:lastModifiedBy>
  <cp:revision>75</cp:revision>
  <cp:lastPrinted>2020-11-17T04:05:48Z</cp:lastPrinted>
  <dcterms:created xsi:type="dcterms:W3CDTF">2021-06-21T07:51:45Z</dcterms:created>
  <dcterms:modified xsi:type="dcterms:W3CDTF">2024-11-07T09:23:13Z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0x010100A368F88AD5035B41823DBAC77DB5C8F3</vt:lpwstr>
  </property>
</Properties>
</file>