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5"/>
  </p:notesMasterIdLst>
  <p:sldIdLst>
    <p:sldId id="257" r:id="rId5"/>
    <p:sldId id="258" r:id="rId6"/>
    <p:sldId id="259" r:id="rId7"/>
    <p:sldId id="260" r:id="rId8"/>
    <p:sldId id="271" r:id="rId9"/>
    <p:sldId id="269" r:id="rId10"/>
    <p:sldId id="270" r:id="rId11"/>
    <p:sldId id="263"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EE79DC-B5A1-4ACB-9F13-CC3D73BED2DE}">
          <p14:sldIdLst>
            <p14:sldId id="257"/>
            <p14:sldId id="258"/>
            <p14:sldId id="259"/>
            <p14:sldId id="260"/>
            <p14:sldId id="271"/>
            <p14:sldId id="269"/>
            <p14:sldId id="270"/>
            <p14:sldId id="263"/>
            <p14:sldId id="26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5050"/>
    <a:srgbClr val="CCCCFF"/>
    <a:srgbClr val="FF66CC"/>
    <a:srgbClr val="66FFFF"/>
    <a:srgbClr val="FFFF99"/>
    <a:srgbClr val="EF745B"/>
    <a:srgbClr val="CC66FF"/>
    <a:srgbClr val="1A75FA"/>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39" autoAdjust="0"/>
  </p:normalViewPr>
  <p:slideViewPr>
    <p:cSldViewPr snapToGrid="0">
      <p:cViewPr varScale="1">
        <p:scale>
          <a:sx n="104" d="100"/>
          <a:sy n="104" d="100"/>
        </p:scale>
        <p:origin x="8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ACA0C-9CEC-4934-9242-31ED71FF1C8D}" type="datetimeFigureOut">
              <a:rPr lang="en-GB" smtClean="0"/>
              <a:t>28/04/2020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1AC7C-94F0-41A9-9D9A-89B0337E55C1}" type="slidenum">
              <a:rPr lang="en-GB" smtClean="0"/>
              <a:t>‹#›</a:t>
            </a:fld>
            <a:endParaRPr lang="en-GB"/>
          </a:p>
        </p:txBody>
      </p:sp>
    </p:spTree>
    <p:extLst>
      <p:ext uri="{BB962C8B-B14F-4D97-AF65-F5344CB8AC3E}">
        <p14:creationId xmlns:p14="http://schemas.microsoft.com/office/powerpoint/2010/main" val="332263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B1AC7C-94F0-41A9-9D9A-89B0337E55C1}" type="slidenum">
              <a:rPr lang="en-GB" smtClean="0"/>
              <a:t>6</a:t>
            </a:fld>
            <a:endParaRPr lang="en-GB"/>
          </a:p>
        </p:txBody>
      </p:sp>
    </p:spTree>
    <p:extLst>
      <p:ext uri="{BB962C8B-B14F-4D97-AF65-F5344CB8AC3E}">
        <p14:creationId xmlns:p14="http://schemas.microsoft.com/office/powerpoint/2010/main" val="184878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CE8EA3F-3DAA-4084-8B2B-6987C891551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110059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8EA3F-3DAA-4084-8B2B-6987C891551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333006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8EA3F-3DAA-4084-8B2B-6987C891551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13941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8EA3F-3DAA-4084-8B2B-6987C891551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218422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8EA3F-3DAA-4084-8B2B-6987C8915515}"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26391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E8EA3F-3DAA-4084-8B2B-6987C891551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14375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E8EA3F-3DAA-4084-8B2B-6987C8915515}" type="datetimeFigureOut">
              <a:rPr lang="en-GB" smtClean="0"/>
              <a:t>28/04/2020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195271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E8EA3F-3DAA-4084-8B2B-6987C8915515}" type="datetimeFigureOut">
              <a:rPr lang="en-GB" smtClean="0"/>
              <a:t>28/04/2020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206474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EA3F-3DAA-4084-8B2B-6987C8915515}" type="datetimeFigureOut">
              <a:rPr lang="en-GB" smtClean="0"/>
              <a:t>28/04/2020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41809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8EA3F-3DAA-4084-8B2B-6987C891551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41097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8EA3F-3DAA-4084-8B2B-6987C8915515}"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F0F1F5-93CC-49F3-926B-5DD9C2DE7C56}" type="slidenum">
              <a:rPr lang="en-GB" smtClean="0"/>
              <a:t>‹#›</a:t>
            </a:fld>
            <a:endParaRPr lang="en-GB"/>
          </a:p>
        </p:txBody>
      </p:sp>
    </p:spTree>
    <p:extLst>
      <p:ext uri="{BB962C8B-B14F-4D97-AF65-F5344CB8AC3E}">
        <p14:creationId xmlns:p14="http://schemas.microsoft.com/office/powerpoint/2010/main" val="266795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lumOff val="1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8EA3F-3DAA-4084-8B2B-6987C8915515}" type="datetimeFigureOut">
              <a:rPr lang="en-GB" smtClean="0"/>
              <a:t>28/04/2020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0F1F5-93CC-49F3-926B-5DD9C2DE7C56}" type="slidenum">
              <a:rPr lang="en-GB" smtClean="0"/>
              <a:t>‹#›</a:t>
            </a:fld>
            <a:endParaRPr lang="en-GB"/>
          </a:p>
        </p:txBody>
      </p:sp>
    </p:spTree>
    <p:extLst>
      <p:ext uri="{BB962C8B-B14F-4D97-AF65-F5344CB8AC3E}">
        <p14:creationId xmlns:p14="http://schemas.microsoft.com/office/powerpoint/2010/main" val="314618397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sv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sv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6.png"/><Relationship Id="rId11" Type="http://schemas.microsoft.com/office/2007/relationships/hdphoto" Target="../media/hdphoto2.wdp"/><Relationship Id="rId5" Type="http://schemas.openxmlformats.org/officeDocument/2006/relationships/image" Target="../media/image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svg"/><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5.svg"/><Relationship Id="rId4" Type="http://schemas.openxmlformats.org/officeDocument/2006/relationships/image" Target="../media/image6.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svg"/><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8.svg"/><Relationship Id="rId10" Type="http://schemas.openxmlformats.org/officeDocument/2006/relationships/image" Target="../media/image30.png"/><Relationship Id="rId4" Type="http://schemas.openxmlformats.org/officeDocument/2006/relationships/image" Target="../media/image7.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6.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8.sv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34.sv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6.svg"/><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8.svg"/><Relationship Id="rId10" Type="http://schemas.openxmlformats.org/officeDocument/2006/relationships/image" Target="../media/image43.png"/><Relationship Id="rId4" Type="http://schemas.openxmlformats.org/officeDocument/2006/relationships/image" Target="../media/image7.png"/><Relationship Id="rId9"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FF30-E772-48EC-A3C8-D2312A97F7AD}"/>
              </a:ext>
            </a:extLst>
          </p:cNvPr>
          <p:cNvSpPr>
            <a:spLocks noGrp="1"/>
          </p:cNvSpPr>
          <p:nvPr>
            <p:ph type="ctrTitle"/>
          </p:nvPr>
        </p:nvSpPr>
        <p:spPr/>
        <p:txBody>
          <a:bodyPr/>
          <a:lstStyle/>
          <a:p>
            <a:r>
              <a:rPr lang="en-GB">
                <a:latin typeface="Arial Nova Cond" panose="020B0506020202020204" pitchFamily="34" charset="0"/>
              </a:rPr>
              <a:t>New Technologies</a:t>
            </a:r>
          </a:p>
        </p:txBody>
      </p:sp>
      <p:sp>
        <p:nvSpPr>
          <p:cNvPr id="3" name="Subtitle 2">
            <a:extLst>
              <a:ext uri="{FF2B5EF4-FFF2-40B4-BE49-F238E27FC236}">
                <a16:creationId xmlns:a16="http://schemas.microsoft.com/office/drawing/2014/main" id="{064E377E-CE1C-4633-A353-3832BD1064B9}"/>
              </a:ext>
            </a:extLst>
          </p:cNvPr>
          <p:cNvSpPr>
            <a:spLocks noGrp="1"/>
          </p:cNvSpPr>
          <p:nvPr>
            <p:ph type="subTitle" idx="1"/>
          </p:nvPr>
        </p:nvSpPr>
        <p:spPr/>
        <p:txBody>
          <a:bodyPr/>
          <a:lstStyle/>
          <a:p>
            <a:r>
              <a:rPr lang="en-GB">
                <a:latin typeface="Arial Nova Cond" panose="020B0506020202020204" pitchFamily="34" charset="0"/>
              </a:rPr>
              <a:t>Bryn Bowler B7013157</a:t>
            </a:r>
          </a:p>
        </p:txBody>
      </p:sp>
      <p:grpSp>
        <p:nvGrpSpPr>
          <p:cNvPr id="8" name="Group 7">
            <a:extLst>
              <a:ext uri="{FF2B5EF4-FFF2-40B4-BE49-F238E27FC236}">
                <a16:creationId xmlns:a16="http://schemas.microsoft.com/office/drawing/2014/main" id="{612774F0-155D-49F8-8EA8-545AEBD45BDD}"/>
              </a:ext>
            </a:extLst>
          </p:cNvPr>
          <p:cNvGrpSpPr/>
          <p:nvPr/>
        </p:nvGrpSpPr>
        <p:grpSpPr>
          <a:xfrm>
            <a:off x="-488950" y="-1135062"/>
            <a:ext cx="4737100" cy="4737100"/>
            <a:chOff x="1228725" y="1363663"/>
            <a:chExt cx="1651000" cy="1651000"/>
          </a:xfrm>
        </p:grpSpPr>
        <p:pic>
          <p:nvPicPr>
            <p:cNvPr id="7" name="Graphic 6" descr="Chat">
              <a:extLst>
                <a:ext uri="{FF2B5EF4-FFF2-40B4-BE49-F238E27FC236}">
                  <a16:creationId xmlns:a16="http://schemas.microsoft.com/office/drawing/2014/main" id="{B6F3F260-B63D-4856-B455-057D261A15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5" name="Graphic 4" descr="Wi Fi">
              <a:extLst>
                <a:ext uri="{FF2B5EF4-FFF2-40B4-BE49-F238E27FC236}">
                  <a16:creationId xmlns:a16="http://schemas.microsoft.com/office/drawing/2014/main" id="{F6699E8E-49B5-41B0-BC98-9F8FC89101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Tree>
    <p:extLst>
      <p:ext uri="{BB962C8B-B14F-4D97-AF65-F5344CB8AC3E}">
        <p14:creationId xmlns:p14="http://schemas.microsoft.com/office/powerpoint/2010/main" val="247663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19F6-E265-44AB-BF41-33278B2A731A}"/>
              </a:ext>
            </a:extLst>
          </p:cNvPr>
          <p:cNvSpPr>
            <a:spLocks noGrp="1"/>
          </p:cNvSpPr>
          <p:nvPr>
            <p:ph type="title"/>
          </p:nvPr>
        </p:nvSpPr>
        <p:spPr>
          <a:xfrm>
            <a:off x="838200" y="1514589"/>
            <a:ext cx="7446818" cy="727540"/>
          </a:xfrm>
        </p:spPr>
        <p:txBody>
          <a:bodyPr>
            <a:normAutofit/>
          </a:bodyPr>
          <a:lstStyle/>
          <a:p>
            <a:r>
              <a:rPr lang="en-GB" sz="3200" dirty="0">
                <a:latin typeface="Arial Nova Cond" panose="020B0506020202020204" pitchFamily="34" charset="0"/>
                <a:cs typeface="Segoe UI Light" panose="020B0502040204020203" pitchFamily="34" charset="0"/>
              </a:rPr>
              <a:t>Could this Project be considered a Success?</a:t>
            </a:r>
          </a:p>
        </p:txBody>
      </p:sp>
      <p:grpSp>
        <p:nvGrpSpPr>
          <p:cNvPr id="4" name="Group 3">
            <a:extLst>
              <a:ext uri="{FF2B5EF4-FFF2-40B4-BE49-F238E27FC236}">
                <a16:creationId xmlns:a16="http://schemas.microsoft.com/office/drawing/2014/main" id="{4AE05D61-CDDD-4CD6-A925-FC3686E98F5B}"/>
              </a:ext>
            </a:extLst>
          </p:cNvPr>
          <p:cNvGrpSpPr/>
          <p:nvPr/>
        </p:nvGrpSpPr>
        <p:grpSpPr>
          <a:xfrm>
            <a:off x="-59531" y="-432594"/>
            <a:ext cx="2489994" cy="2489994"/>
            <a:chOff x="1228725" y="1363663"/>
            <a:chExt cx="1651000" cy="1651000"/>
          </a:xfrm>
        </p:grpSpPr>
        <p:pic>
          <p:nvPicPr>
            <p:cNvPr id="5" name="Graphic 4" descr="Chat">
              <a:extLst>
                <a:ext uri="{FF2B5EF4-FFF2-40B4-BE49-F238E27FC236}">
                  <a16:creationId xmlns:a16="http://schemas.microsoft.com/office/drawing/2014/main" id="{2CA790EC-E1C2-4867-97EB-FADDB19C8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6" name="Graphic 5" descr="Wi Fi">
              <a:extLst>
                <a:ext uri="{FF2B5EF4-FFF2-40B4-BE49-F238E27FC236}">
                  <a16:creationId xmlns:a16="http://schemas.microsoft.com/office/drawing/2014/main" id="{B2CCABED-7B47-496B-A7AA-BFCFFFFCC1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8" name="Content Placeholder 2">
            <a:extLst>
              <a:ext uri="{FF2B5EF4-FFF2-40B4-BE49-F238E27FC236}">
                <a16:creationId xmlns:a16="http://schemas.microsoft.com/office/drawing/2014/main" id="{3001B004-25C5-4A92-B161-BE0FBC7147B8}"/>
              </a:ext>
            </a:extLst>
          </p:cNvPr>
          <p:cNvSpPr txBox="1">
            <a:spLocks/>
          </p:cNvSpPr>
          <p:nvPr/>
        </p:nvSpPr>
        <p:spPr>
          <a:xfrm>
            <a:off x="838200" y="4424542"/>
            <a:ext cx="10515600" cy="1420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a:latin typeface="Arial Nova Cond" panose="020B0506020202020204" pitchFamily="34" charset="0"/>
              <a:cs typeface="Segoe UI Light" panose="020B0502040204020203" pitchFamily="34" charset="0"/>
            </a:endParaRPr>
          </a:p>
        </p:txBody>
      </p:sp>
      <p:sp>
        <p:nvSpPr>
          <p:cNvPr id="12" name="Text Placeholder 3">
            <a:extLst>
              <a:ext uri="{FF2B5EF4-FFF2-40B4-BE49-F238E27FC236}">
                <a16:creationId xmlns:a16="http://schemas.microsoft.com/office/drawing/2014/main" id="{7151911C-0E1B-40DE-ACFC-2E7CB8BAFF3F}"/>
              </a:ext>
            </a:extLst>
          </p:cNvPr>
          <p:cNvSpPr txBox="1">
            <a:spLocks/>
          </p:cNvSpPr>
          <p:nvPr/>
        </p:nvSpPr>
        <p:spPr>
          <a:xfrm>
            <a:off x="904143" y="2322492"/>
            <a:ext cx="9579130" cy="27667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GB" sz="2000" dirty="0">
                <a:latin typeface="Arial Nova Cond" panose="020B0506020202020204" pitchFamily="34" charset="0"/>
              </a:rPr>
              <a:t>The Application fulfils it’s main objective to be a WIFI Based Chatroom Web Application</a:t>
            </a:r>
          </a:p>
          <a:p>
            <a:pPr marL="457200" indent="-457200">
              <a:buFont typeface="Wingdings" panose="05000000000000000000" pitchFamily="2" charset="2"/>
              <a:buChar char="§"/>
            </a:pPr>
            <a:r>
              <a:rPr lang="en-GB" sz="2000" dirty="0">
                <a:latin typeface="Arial Nova Cond" panose="020B0506020202020204" pitchFamily="34" charset="0"/>
              </a:rPr>
              <a:t>The Application extends on this adding features to improve the usability for the users</a:t>
            </a:r>
          </a:p>
          <a:p>
            <a:pPr marL="457200" indent="-457200">
              <a:buFont typeface="Wingdings" panose="05000000000000000000" pitchFamily="2" charset="2"/>
              <a:buChar char="§"/>
            </a:pPr>
            <a:r>
              <a:rPr lang="en-GB" sz="2000" dirty="0">
                <a:latin typeface="Arial Nova Cond" panose="020B0506020202020204" pitchFamily="34" charset="0"/>
              </a:rPr>
              <a:t>The Application incorporates security features and Admin Privileges</a:t>
            </a:r>
          </a:p>
          <a:p>
            <a:pPr marL="457200" indent="-457200">
              <a:buFont typeface="Wingdings" panose="05000000000000000000" pitchFamily="2" charset="2"/>
              <a:buChar char="§"/>
            </a:pPr>
            <a:r>
              <a:rPr lang="en-GB" sz="2000" dirty="0">
                <a:latin typeface="Arial Nova Cond" panose="020B0506020202020204" pitchFamily="34" charset="0"/>
              </a:rPr>
              <a:t>The Application fails to incorporate certain features planned during development</a:t>
            </a:r>
          </a:p>
          <a:p>
            <a:pPr marL="914400" lvl="1" indent="-457200">
              <a:buFont typeface="Wingdings" panose="05000000000000000000" pitchFamily="2" charset="2"/>
              <a:buChar char="§"/>
            </a:pPr>
            <a:r>
              <a:rPr lang="en-GB" sz="1600" dirty="0">
                <a:latin typeface="Arial Nova Cond" panose="020B0506020202020204" pitchFamily="34" charset="0"/>
              </a:rPr>
              <a:t>Profanity Filter</a:t>
            </a:r>
          </a:p>
          <a:p>
            <a:pPr marL="914400" lvl="1" indent="-457200">
              <a:buFont typeface="Wingdings" panose="05000000000000000000" pitchFamily="2" charset="2"/>
              <a:buChar char="§"/>
            </a:pPr>
            <a:r>
              <a:rPr lang="en-GB" sz="1600" dirty="0">
                <a:latin typeface="Arial Nova Cond" panose="020B0506020202020204" pitchFamily="34" charset="0"/>
              </a:rPr>
              <a:t>Time Limited Chatting</a:t>
            </a:r>
          </a:p>
          <a:p>
            <a:pPr marL="914400" lvl="1" indent="-457200">
              <a:buFont typeface="Wingdings" panose="05000000000000000000" pitchFamily="2" charset="2"/>
              <a:buChar char="§"/>
            </a:pPr>
            <a:r>
              <a:rPr lang="en-GB" sz="1600" dirty="0">
                <a:latin typeface="Arial Nova Cond" panose="020B0506020202020204" pitchFamily="34" charset="0"/>
              </a:rPr>
              <a:t>Chat Room Size Limit</a:t>
            </a:r>
          </a:p>
          <a:p>
            <a:pPr marL="914400" lvl="1" indent="-457200">
              <a:buFont typeface="Wingdings" panose="05000000000000000000" pitchFamily="2" charset="2"/>
              <a:buChar char="§"/>
            </a:pPr>
            <a:r>
              <a:rPr lang="en-GB" sz="1600" dirty="0">
                <a:latin typeface="Arial Nova Cond" panose="020B0506020202020204" pitchFamily="34" charset="0"/>
              </a:rPr>
              <a:t>Easy Application Setup</a:t>
            </a:r>
          </a:p>
        </p:txBody>
      </p:sp>
      <p:sp>
        <p:nvSpPr>
          <p:cNvPr id="13" name="Text Placeholder 3">
            <a:extLst>
              <a:ext uri="{FF2B5EF4-FFF2-40B4-BE49-F238E27FC236}">
                <a16:creationId xmlns:a16="http://schemas.microsoft.com/office/drawing/2014/main" id="{F7B2046D-AC2A-4850-8707-9F62272586A3}"/>
              </a:ext>
            </a:extLst>
          </p:cNvPr>
          <p:cNvSpPr txBox="1">
            <a:spLocks/>
          </p:cNvSpPr>
          <p:nvPr/>
        </p:nvSpPr>
        <p:spPr>
          <a:xfrm>
            <a:off x="904143" y="5144656"/>
            <a:ext cx="9883930" cy="148705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Arial Nova Cond" panose="020B0506020202020204" pitchFamily="34" charset="0"/>
              </a:rPr>
              <a:t>Overall I believe this project was a success. The application does what it set out to achieve and is a usable application. </a:t>
            </a:r>
          </a:p>
          <a:p>
            <a:pPr marL="0" indent="0">
              <a:buNone/>
            </a:pPr>
            <a:r>
              <a:rPr lang="en-GB" sz="2000" dirty="0">
                <a:latin typeface="Arial Nova Cond" panose="020B0506020202020204" pitchFamily="34" charset="0"/>
              </a:rPr>
              <a:t>It could do with further improvements that had been suggested but could not be developed due to either time or programming difficulties to increase the usability of application for both users and hosts.</a:t>
            </a:r>
          </a:p>
        </p:txBody>
      </p:sp>
    </p:spTree>
    <p:extLst>
      <p:ext uri="{BB962C8B-B14F-4D97-AF65-F5344CB8AC3E}">
        <p14:creationId xmlns:p14="http://schemas.microsoft.com/office/powerpoint/2010/main" val="283805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07C1-B30F-45F5-928B-06254979157F}"/>
              </a:ext>
            </a:extLst>
          </p:cNvPr>
          <p:cNvSpPr>
            <a:spLocks noGrp="1"/>
          </p:cNvSpPr>
          <p:nvPr>
            <p:ph type="title"/>
          </p:nvPr>
        </p:nvSpPr>
        <p:spPr>
          <a:xfrm>
            <a:off x="370004" y="742426"/>
            <a:ext cx="3932237" cy="1600200"/>
          </a:xfrm>
        </p:spPr>
        <p:txBody>
          <a:bodyPr/>
          <a:lstStyle/>
          <a:p>
            <a:r>
              <a:rPr lang="en-GB" dirty="0">
                <a:latin typeface="Arial Nova Cond" panose="020B0506020202020204" pitchFamily="34" charset="0"/>
              </a:rPr>
              <a:t>What is WIFI Chat?</a:t>
            </a:r>
          </a:p>
        </p:txBody>
      </p:sp>
      <p:sp>
        <p:nvSpPr>
          <p:cNvPr id="4" name="Text Placeholder 3">
            <a:extLst>
              <a:ext uri="{FF2B5EF4-FFF2-40B4-BE49-F238E27FC236}">
                <a16:creationId xmlns:a16="http://schemas.microsoft.com/office/drawing/2014/main" id="{AF5F247B-7580-4489-A8CD-EB2B114DE6E4}"/>
              </a:ext>
            </a:extLst>
          </p:cNvPr>
          <p:cNvSpPr>
            <a:spLocks noGrp="1"/>
          </p:cNvSpPr>
          <p:nvPr>
            <p:ph type="body" sz="half" idx="2"/>
          </p:nvPr>
        </p:nvSpPr>
        <p:spPr>
          <a:xfrm>
            <a:off x="370005" y="2342626"/>
            <a:ext cx="3491956" cy="493285"/>
          </a:xfrm>
        </p:spPr>
        <p:txBody>
          <a:bodyPr>
            <a:normAutofit/>
          </a:bodyPr>
          <a:lstStyle/>
          <a:p>
            <a:pPr marL="285750" indent="-285750">
              <a:buFont typeface="Wingdings" panose="05000000000000000000" pitchFamily="2" charset="2"/>
              <a:buChar char="§"/>
            </a:pPr>
            <a:r>
              <a:rPr lang="en-GB" sz="2400" dirty="0">
                <a:latin typeface="Arial Nova Cond" panose="020B0506020202020204" pitchFamily="34" charset="0"/>
              </a:rPr>
              <a:t>WIFI Based Chat Rooms</a:t>
            </a:r>
          </a:p>
        </p:txBody>
      </p:sp>
      <p:grpSp>
        <p:nvGrpSpPr>
          <p:cNvPr id="5" name="Group 4">
            <a:extLst>
              <a:ext uri="{FF2B5EF4-FFF2-40B4-BE49-F238E27FC236}">
                <a16:creationId xmlns:a16="http://schemas.microsoft.com/office/drawing/2014/main" id="{D238D9A9-DDEA-41BA-87CE-E42324499421}"/>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5174F7C3-E6A0-480C-AAEB-70C8087615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18D5502D-A9B8-4BC5-92C7-ECF01E8CCB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grpSp>
        <p:nvGrpSpPr>
          <p:cNvPr id="14" name="Group 13">
            <a:extLst>
              <a:ext uri="{FF2B5EF4-FFF2-40B4-BE49-F238E27FC236}">
                <a16:creationId xmlns:a16="http://schemas.microsoft.com/office/drawing/2014/main" id="{4DC3460D-A38A-4315-ACED-EBA011FC90E4}"/>
              </a:ext>
            </a:extLst>
          </p:cNvPr>
          <p:cNvGrpSpPr/>
          <p:nvPr/>
        </p:nvGrpSpPr>
        <p:grpSpPr>
          <a:xfrm>
            <a:off x="4331744" y="950485"/>
            <a:ext cx="7666656" cy="5360821"/>
            <a:chOff x="1870427" y="333971"/>
            <a:chExt cx="9802879" cy="6854551"/>
          </a:xfrm>
        </p:grpSpPr>
        <p:pic>
          <p:nvPicPr>
            <p:cNvPr id="11" name="Picture 8" descr="Image result for convention">
              <a:extLst>
                <a:ext uri="{FF2B5EF4-FFF2-40B4-BE49-F238E27FC236}">
                  <a16:creationId xmlns:a16="http://schemas.microsoft.com/office/drawing/2014/main" id="{226468ED-5C58-4D28-8B97-A42C3BC103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6718" y="3318445"/>
              <a:ext cx="5415266" cy="30460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4" descr="Image result for convention">
              <a:extLst>
                <a:ext uri="{FF2B5EF4-FFF2-40B4-BE49-F238E27FC236}">
                  <a16:creationId xmlns:a16="http://schemas.microsoft.com/office/drawing/2014/main" id="{53054E8D-6B7B-4779-8D18-310F495A3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427" y="333971"/>
              <a:ext cx="5415268" cy="35623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6" descr="Image result for Sheffield Hallam open days">
              <a:extLst>
                <a:ext uri="{FF2B5EF4-FFF2-40B4-BE49-F238E27FC236}">
                  <a16:creationId xmlns:a16="http://schemas.microsoft.com/office/drawing/2014/main" id="{B017AFDC-F879-41A6-87B9-803E5F0B82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7856" y="4142403"/>
              <a:ext cx="5505450" cy="30461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 name="Picture 10" descr="Image result for lecture">
              <a:extLst>
                <a:ext uri="{FF2B5EF4-FFF2-40B4-BE49-F238E27FC236}">
                  <a16:creationId xmlns:a16="http://schemas.microsoft.com/office/drawing/2014/main" id="{CABFAA4D-3366-4666-965C-EFEC9D4225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7669" y="1433975"/>
              <a:ext cx="3984915" cy="29886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15" name="Title 1">
            <a:extLst>
              <a:ext uri="{FF2B5EF4-FFF2-40B4-BE49-F238E27FC236}">
                <a16:creationId xmlns:a16="http://schemas.microsoft.com/office/drawing/2014/main" id="{21C0C406-E2DE-4DD3-AA30-C19A93564227}"/>
              </a:ext>
            </a:extLst>
          </p:cNvPr>
          <p:cNvSpPr txBox="1">
            <a:spLocks/>
          </p:cNvSpPr>
          <p:nvPr/>
        </p:nvSpPr>
        <p:spPr>
          <a:xfrm>
            <a:off x="370004" y="2856780"/>
            <a:ext cx="3932237" cy="5722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a:latin typeface="Arial Nova Cond" panose="020B0506020202020204" pitchFamily="34" charset="0"/>
              </a:rPr>
              <a:t>Uses:</a:t>
            </a:r>
          </a:p>
        </p:txBody>
      </p:sp>
      <p:sp>
        <p:nvSpPr>
          <p:cNvPr id="16" name="Text Placeholder 3">
            <a:extLst>
              <a:ext uri="{FF2B5EF4-FFF2-40B4-BE49-F238E27FC236}">
                <a16:creationId xmlns:a16="http://schemas.microsoft.com/office/drawing/2014/main" id="{68EDFBE9-6793-4D48-937A-F92B67D2E06D}"/>
              </a:ext>
            </a:extLst>
          </p:cNvPr>
          <p:cNvSpPr txBox="1">
            <a:spLocks/>
          </p:cNvSpPr>
          <p:nvPr/>
        </p:nvSpPr>
        <p:spPr>
          <a:xfrm>
            <a:off x="419584" y="3532336"/>
            <a:ext cx="3445551" cy="245253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anose="05000000000000000000" pitchFamily="2" charset="2"/>
              <a:buChar char="§"/>
            </a:pPr>
            <a:r>
              <a:rPr lang="en-GB" sz="2400">
                <a:latin typeface="Arial Nova Cond" panose="020B0506020202020204" pitchFamily="34" charset="0"/>
              </a:rPr>
              <a:t>University Open Days</a:t>
            </a:r>
          </a:p>
          <a:p>
            <a:pPr marL="285750" indent="-285750">
              <a:buFont typeface="Wingdings" panose="05000000000000000000" pitchFamily="2" charset="2"/>
              <a:buChar char="§"/>
            </a:pPr>
            <a:r>
              <a:rPr lang="en-GB" sz="2400">
                <a:latin typeface="Arial Nova Cond" panose="020B0506020202020204" pitchFamily="34" charset="0"/>
              </a:rPr>
              <a:t>Lectures</a:t>
            </a:r>
          </a:p>
          <a:p>
            <a:pPr marL="285750" indent="-285750">
              <a:buFont typeface="Wingdings" panose="05000000000000000000" pitchFamily="2" charset="2"/>
              <a:buChar char="§"/>
            </a:pPr>
            <a:r>
              <a:rPr lang="en-GB" sz="2400">
                <a:latin typeface="Arial Nova Cond" panose="020B0506020202020204" pitchFamily="34" charset="0"/>
              </a:rPr>
              <a:t>Conventions</a:t>
            </a:r>
          </a:p>
          <a:p>
            <a:pPr marL="285750" indent="-285750">
              <a:buFont typeface="Wingdings" panose="05000000000000000000" pitchFamily="2" charset="2"/>
              <a:buChar char="§"/>
            </a:pPr>
            <a:r>
              <a:rPr lang="en-GB" sz="2400">
                <a:latin typeface="Arial Nova Cond" panose="020B0506020202020204" pitchFamily="34" charset="0"/>
              </a:rPr>
              <a:t>Music Events</a:t>
            </a:r>
          </a:p>
          <a:p>
            <a:pPr marL="285750" indent="-285750">
              <a:buFont typeface="Wingdings" panose="05000000000000000000" pitchFamily="2" charset="2"/>
              <a:buChar char="§"/>
            </a:pPr>
            <a:r>
              <a:rPr lang="en-GB" sz="2400">
                <a:latin typeface="Arial Nova Cond" panose="020B0506020202020204" pitchFamily="34" charset="0"/>
              </a:rPr>
              <a:t>Sports Events</a:t>
            </a:r>
          </a:p>
          <a:p>
            <a:pPr marL="285750" indent="-285750">
              <a:buFont typeface="Wingdings" panose="05000000000000000000" pitchFamily="2" charset="2"/>
              <a:buChar char="§"/>
            </a:pPr>
            <a:endParaRPr lang="en-GB" sz="2400">
              <a:latin typeface="Arial Nova Cond" panose="020B0506020202020204" pitchFamily="34" charset="0"/>
            </a:endParaRPr>
          </a:p>
        </p:txBody>
      </p:sp>
    </p:spTree>
    <p:extLst>
      <p:ext uri="{BB962C8B-B14F-4D97-AF65-F5344CB8AC3E}">
        <p14:creationId xmlns:p14="http://schemas.microsoft.com/office/powerpoint/2010/main" val="300798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C2AE-4FC0-4538-99A5-6867FAB2D684}"/>
              </a:ext>
            </a:extLst>
          </p:cNvPr>
          <p:cNvSpPr>
            <a:spLocks noGrp="1"/>
          </p:cNvSpPr>
          <p:nvPr>
            <p:ph type="title"/>
          </p:nvPr>
        </p:nvSpPr>
        <p:spPr>
          <a:xfrm>
            <a:off x="5459767" y="-381705"/>
            <a:ext cx="5522759" cy="1600200"/>
          </a:xfrm>
        </p:spPr>
        <p:txBody>
          <a:bodyPr/>
          <a:lstStyle/>
          <a:p>
            <a:r>
              <a:rPr lang="en-GB" dirty="0">
                <a:latin typeface="Arial Nova Cond" panose="020B0506020202020204" pitchFamily="34" charset="0"/>
              </a:rPr>
              <a:t>Features:</a:t>
            </a:r>
          </a:p>
        </p:txBody>
      </p:sp>
      <p:sp>
        <p:nvSpPr>
          <p:cNvPr id="4" name="Text Placeholder 3">
            <a:extLst>
              <a:ext uri="{FF2B5EF4-FFF2-40B4-BE49-F238E27FC236}">
                <a16:creationId xmlns:a16="http://schemas.microsoft.com/office/drawing/2014/main" id="{9945D96E-9AAC-4854-B5DD-2120E9C806F3}"/>
              </a:ext>
            </a:extLst>
          </p:cNvPr>
          <p:cNvSpPr>
            <a:spLocks noGrp="1"/>
          </p:cNvSpPr>
          <p:nvPr>
            <p:ph type="body" sz="half" idx="2"/>
          </p:nvPr>
        </p:nvSpPr>
        <p:spPr>
          <a:xfrm>
            <a:off x="5459767" y="1269291"/>
            <a:ext cx="6551719" cy="1302197"/>
          </a:xfrm>
        </p:spPr>
        <p:txBody>
          <a:bodyPr>
            <a:normAutofit/>
          </a:bodyPr>
          <a:lstStyle/>
          <a:p>
            <a:pPr marL="342900" indent="-342900">
              <a:buFont typeface="Wingdings" panose="05000000000000000000" pitchFamily="2" charset="2"/>
              <a:buChar char="Ø"/>
            </a:pPr>
            <a:r>
              <a:rPr lang="en-GB" sz="1800" dirty="0">
                <a:latin typeface="Arial Nova Cond" panose="020B0506020202020204" pitchFamily="34" charset="0"/>
              </a:rPr>
              <a:t>Live Chatrooms hosted on Localhost with WAMP Server</a:t>
            </a:r>
          </a:p>
          <a:p>
            <a:pPr marL="742950" lvl="1" indent="-285750">
              <a:buFont typeface="Wingdings" panose="05000000000000000000" pitchFamily="2" charset="2"/>
              <a:buChar char="§"/>
            </a:pPr>
            <a:r>
              <a:rPr lang="en-GB" sz="1600" dirty="0">
                <a:latin typeface="Arial Nova Cond" panose="020B0506020202020204" pitchFamily="34" charset="0"/>
              </a:rPr>
              <a:t>WAMP Server hosts the application on Localhost</a:t>
            </a:r>
          </a:p>
          <a:p>
            <a:pPr marL="742950" lvl="1" indent="-285750">
              <a:buFont typeface="Wingdings" panose="05000000000000000000" pitchFamily="2" charset="2"/>
              <a:buChar char="§"/>
            </a:pPr>
            <a:r>
              <a:rPr lang="en-GB" sz="1600" dirty="0">
                <a:latin typeface="Arial Nova Cond" panose="020B0506020202020204" pitchFamily="34" charset="0"/>
              </a:rPr>
              <a:t>Is accessible by anyone who is connected to that Wi-Fi connection</a:t>
            </a:r>
          </a:p>
          <a:p>
            <a:pPr marL="742950" lvl="1" indent="-285750">
              <a:buFont typeface="Wingdings" panose="05000000000000000000" pitchFamily="2" charset="2"/>
              <a:buChar char="§"/>
            </a:pPr>
            <a:r>
              <a:rPr lang="en-GB" sz="1600" dirty="0">
                <a:latin typeface="Arial Nova Cond" panose="020B0506020202020204" pitchFamily="34" charset="0"/>
              </a:rPr>
              <a:t>Users are able to communicate live to others using the application</a:t>
            </a:r>
          </a:p>
          <a:p>
            <a:pPr marL="285750" indent="-285750">
              <a:buFont typeface="Wingdings" panose="05000000000000000000" pitchFamily="2" charset="2"/>
              <a:buChar char="§"/>
            </a:pPr>
            <a:endParaRPr lang="en-GB" sz="2400" dirty="0"/>
          </a:p>
        </p:txBody>
      </p:sp>
      <p:grpSp>
        <p:nvGrpSpPr>
          <p:cNvPr id="5" name="Group 4">
            <a:extLst>
              <a:ext uri="{FF2B5EF4-FFF2-40B4-BE49-F238E27FC236}">
                <a16:creationId xmlns:a16="http://schemas.microsoft.com/office/drawing/2014/main" id="{B2032B18-F232-4683-873B-28408E4B87C2}"/>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F4D75BA4-8CE1-485D-9263-F1F1F0804F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4613B5C1-FBC5-45CB-A305-400DD81A5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10" name="Text Placeholder 3">
            <a:extLst>
              <a:ext uri="{FF2B5EF4-FFF2-40B4-BE49-F238E27FC236}">
                <a16:creationId xmlns:a16="http://schemas.microsoft.com/office/drawing/2014/main" id="{910B68A4-0AA8-471F-B12B-B8A7B93E2277}"/>
              </a:ext>
            </a:extLst>
          </p:cNvPr>
          <p:cNvSpPr txBox="1">
            <a:spLocks/>
          </p:cNvSpPr>
          <p:nvPr/>
        </p:nvSpPr>
        <p:spPr>
          <a:xfrm>
            <a:off x="5459767" y="2403416"/>
            <a:ext cx="6551719" cy="13529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Wingdings" panose="05000000000000000000" pitchFamily="2" charset="2"/>
              <a:buChar char="Ø"/>
            </a:pPr>
            <a:r>
              <a:rPr lang="en-GB" sz="1800" dirty="0">
                <a:latin typeface="Arial Nova Cond" panose="020B0506020202020204" pitchFamily="34" charset="0"/>
              </a:rPr>
              <a:t>Anonymous Users</a:t>
            </a:r>
          </a:p>
          <a:p>
            <a:pPr marL="800100" lvl="1" indent="-342900">
              <a:buFont typeface="Wingdings" panose="05000000000000000000" pitchFamily="2" charset="2"/>
              <a:buChar char="§"/>
            </a:pPr>
            <a:r>
              <a:rPr lang="en-GB" sz="1600" dirty="0">
                <a:latin typeface="Arial Nova Cond" panose="020B0506020202020204" pitchFamily="34" charset="0"/>
              </a:rPr>
              <a:t>Users are given a random user number when accessing the application allowing them to communicate anonymously</a:t>
            </a:r>
          </a:p>
          <a:p>
            <a:pPr marL="800100" lvl="1" indent="-342900">
              <a:buFont typeface="Wingdings" panose="05000000000000000000" pitchFamily="2" charset="2"/>
              <a:buChar char="§"/>
            </a:pPr>
            <a:r>
              <a:rPr lang="en-GB" sz="1600" dirty="0">
                <a:latin typeface="Arial Nova Cond" panose="020B0506020202020204" pitchFamily="34" charset="0"/>
              </a:rPr>
              <a:t>Users are given a new number every time they access the application</a:t>
            </a:r>
            <a:endParaRPr lang="en-GB" sz="1600" dirty="0"/>
          </a:p>
        </p:txBody>
      </p:sp>
      <p:pic>
        <p:nvPicPr>
          <p:cNvPr id="3" name="Picture 2">
            <a:extLst>
              <a:ext uri="{FF2B5EF4-FFF2-40B4-BE49-F238E27FC236}">
                <a16:creationId xmlns:a16="http://schemas.microsoft.com/office/drawing/2014/main" id="{40F9ABAF-9FB2-4D96-AB95-A8EB34348BF4}"/>
              </a:ext>
            </a:extLst>
          </p:cNvPr>
          <p:cNvPicPr>
            <a:picLocks noChangeAspect="1"/>
          </p:cNvPicPr>
          <p:nvPr/>
        </p:nvPicPr>
        <p:blipFill>
          <a:blip r:embed="rId6"/>
          <a:stretch>
            <a:fillRect/>
          </a:stretch>
        </p:blipFill>
        <p:spPr>
          <a:xfrm>
            <a:off x="180513" y="1679493"/>
            <a:ext cx="5146089" cy="2607888"/>
          </a:xfrm>
          <a:prstGeom prst="rect">
            <a:avLst/>
          </a:prstGeom>
          <a:ln w="38100">
            <a:solidFill>
              <a:schemeClr val="bg1"/>
            </a:solidFill>
          </a:ln>
        </p:spPr>
      </p:pic>
      <p:pic>
        <p:nvPicPr>
          <p:cNvPr id="8" name="Picture 7">
            <a:extLst>
              <a:ext uri="{FF2B5EF4-FFF2-40B4-BE49-F238E27FC236}">
                <a16:creationId xmlns:a16="http://schemas.microsoft.com/office/drawing/2014/main" id="{524FD102-9458-4E72-B0A2-7F8947E7604D}"/>
              </a:ext>
            </a:extLst>
          </p:cNvPr>
          <p:cNvPicPr>
            <a:picLocks noChangeAspect="1"/>
          </p:cNvPicPr>
          <p:nvPr/>
        </p:nvPicPr>
        <p:blipFill>
          <a:blip r:embed="rId7"/>
          <a:stretch>
            <a:fillRect/>
          </a:stretch>
        </p:blipFill>
        <p:spPr>
          <a:xfrm>
            <a:off x="180513" y="4468501"/>
            <a:ext cx="2454397" cy="1979977"/>
          </a:xfrm>
          <a:prstGeom prst="rect">
            <a:avLst/>
          </a:prstGeom>
          <a:ln w="38100">
            <a:solidFill>
              <a:schemeClr val="bg1"/>
            </a:solidFill>
          </a:ln>
        </p:spPr>
      </p:pic>
      <p:pic>
        <p:nvPicPr>
          <p:cNvPr id="9" name="Picture 8">
            <a:extLst>
              <a:ext uri="{FF2B5EF4-FFF2-40B4-BE49-F238E27FC236}">
                <a16:creationId xmlns:a16="http://schemas.microsoft.com/office/drawing/2014/main" id="{4B953796-CE84-47BF-9D34-77BD76E46E70}"/>
              </a:ext>
            </a:extLst>
          </p:cNvPr>
          <p:cNvPicPr>
            <a:picLocks noChangeAspect="1"/>
          </p:cNvPicPr>
          <p:nvPr/>
        </p:nvPicPr>
        <p:blipFill>
          <a:blip r:embed="rId8"/>
          <a:stretch>
            <a:fillRect/>
          </a:stretch>
        </p:blipFill>
        <p:spPr>
          <a:xfrm>
            <a:off x="3019887" y="4468501"/>
            <a:ext cx="2306715" cy="2007465"/>
          </a:xfrm>
          <a:prstGeom prst="rect">
            <a:avLst/>
          </a:prstGeom>
          <a:ln w="38100">
            <a:solidFill>
              <a:schemeClr val="bg1"/>
            </a:solidFill>
          </a:ln>
        </p:spPr>
      </p:pic>
      <p:pic>
        <p:nvPicPr>
          <p:cNvPr id="11" name="Picture 10">
            <a:extLst>
              <a:ext uri="{FF2B5EF4-FFF2-40B4-BE49-F238E27FC236}">
                <a16:creationId xmlns:a16="http://schemas.microsoft.com/office/drawing/2014/main" id="{52403FC4-8430-439A-93E7-31CF6602A2A2}"/>
              </a:ext>
            </a:extLst>
          </p:cNvPr>
          <p:cNvPicPr>
            <a:picLocks noChangeAspect="1"/>
          </p:cNvPicPr>
          <p:nvPr/>
        </p:nvPicPr>
        <p:blipFill rotWithShape="1">
          <a:blip r:embed="rId6"/>
          <a:srcRect t="18816" r="68677" b="72937"/>
          <a:stretch/>
        </p:blipFill>
        <p:spPr>
          <a:xfrm>
            <a:off x="2399517" y="1110340"/>
            <a:ext cx="2908217" cy="388033"/>
          </a:xfrm>
          <a:prstGeom prst="rect">
            <a:avLst/>
          </a:prstGeom>
          <a:ln w="38100">
            <a:solidFill>
              <a:schemeClr val="bg1"/>
            </a:solidFill>
          </a:ln>
        </p:spPr>
      </p:pic>
      <p:sp>
        <p:nvSpPr>
          <p:cNvPr id="12" name="Text Placeholder 3">
            <a:extLst>
              <a:ext uri="{FF2B5EF4-FFF2-40B4-BE49-F238E27FC236}">
                <a16:creationId xmlns:a16="http://schemas.microsoft.com/office/drawing/2014/main" id="{5514DFF7-7613-45E1-89C8-C5AF782485BD}"/>
              </a:ext>
            </a:extLst>
          </p:cNvPr>
          <p:cNvSpPr txBox="1">
            <a:spLocks/>
          </p:cNvSpPr>
          <p:nvPr/>
        </p:nvSpPr>
        <p:spPr>
          <a:xfrm>
            <a:off x="5459767" y="3747523"/>
            <a:ext cx="6551719" cy="17122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Wingdings" panose="05000000000000000000" pitchFamily="2" charset="2"/>
              <a:buChar char="Ø"/>
            </a:pPr>
            <a:r>
              <a:rPr lang="en-GB" sz="1800" dirty="0">
                <a:latin typeface="Arial Nova Cond" panose="020B0506020202020204" pitchFamily="34" charset="0"/>
              </a:rPr>
              <a:t>Admin and Security Capabilities</a:t>
            </a:r>
          </a:p>
          <a:p>
            <a:pPr marL="800100" lvl="1" indent="-342900">
              <a:buFont typeface="Wingdings" panose="05000000000000000000" pitchFamily="2" charset="2"/>
              <a:buChar char="§"/>
            </a:pPr>
            <a:r>
              <a:rPr lang="en-GB" sz="1600" dirty="0">
                <a:latin typeface="Arial Nova Cond" panose="020B0506020202020204" pitchFamily="34" charset="0"/>
              </a:rPr>
              <a:t>Admins are able to access the Admin Tab this tab allows them to change the access code to assure that only the relevant users can access the application</a:t>
            </a:r>
          </a:p>
          <a:p>
            <a:pPr marL="800100" lvl="1" indent="-342900">
              <a:buFont typeface="Wingdings" panose="05000000000000000000" pitchFamily="2" charset="2"/>
              <a:buChar char="§"/>
            </a:pPr>
            <a:r>
              <a:rPr lang="en-GB" sz="1600" dirty="0">
                <a:latin typeface="Arial Nova Cond" panose="020B0506020202020204" pitchFamily="34" charset="0"/>
              </a:rPr>
              <a:t>Admins could change the password each week then send an email with the new code to the relevant users</a:t>
            </a:r>
            <a:endParaRPr lang="en-GB" sz="1600" dirty="0"/>
          </a:p>
        </p:txBody>
      </p:sp>
      <p:sp>
        <p:nvSpPr>
          <p:cNvPr id="13" name="Text Placeholder 3">
            <a:extLst>
              <a:ext uri="{FF2B5EF4-FFF2-40B4-BE49-F238E27FC236}">
                <a16:creationId xmlns:a16="http://schemas.microsoft.com/office/drawing/2014/main" id="{DCE67D72-057B-4E1F-9CD4-DC4D1A17A087}"/>
              </a:ext>
            </a:extLst>
          </p:cNvPr>
          <p:cNvSpPr txBox="1">
            <a:spLocks/>
          </p:cNvSpPr>
          <p:nvPr/>
        </p:nvSpPr>
        <p:spPr>
          <a:xfrm>
            <a:off x="5459766" y="5290539"/>
            <a:ext cx="6551719" cy="11324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Wingdings" panose="05000000000000000000" pitchFamily="2" charset="2"/>
              <a:buChar char="Ø"/>
            </a:pPr>
            <a:r>
              <a:rPr lang="en-GB" sz="1800" dirty="0">
                <a:latin typeface="Arial Nova Cond" panose="020B0506020202020204" pitchFamily="34" charset="0"/>
              </a:rPr>
              <a:t>Accessibility on multiple Devices</a:t>
            </a:r>
          </a:p>
          <a:p>
            <a:pPr marL="800100" lvl="1" indent="-342900">
              <a:buFont typeface="Wingdings" panose="05000000000000000000" pitchFamily="2" charset="2"/>
              <a:buChar char="§"/>
            </a:pPr>
            <a:r>
              <a:rPr lang="en-GB" sz="1600" dirty="0">
                <a:latin typeface="Arial Nova Cond" panose="020B0506020202020204" pitchFamily="34" charset="0"/>
              </a:rPr>
              <a:t>Responsive web design was implemented to assure that the application could work on multiple devices</a:t>
            </a:r>
            <a:endParaRPr lang="en-GB" sz="1600" dirty="0"/>
          </a:p>
        </p:txBody>
      </p:sp>
    </p:spTree>
    <p:extLst>
      <p:ext uri="{BB962C8B-B14F-4D97-AF65-F5344CB8AC3E}">
        <p14:creationId xmlns:p14="http://schemas.microsoft.com/office/powerpoint/2010/main" val="383110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77B1-A9F9-48AA-B74D-FD79A2C0BBEA}"/>
              </a:ext>
            </a:extLst>
          </p:cNvPr>
          <p:cNvSpPr>
            <a:spLocks noGrp="1"/>
          </p:cNvSpPr>
          <p:nvPr>
            <p:ph type="title"/>
          </p:nvPr>
        </p:nvSpPr>
        <p:spPr>
          <a:xfrm>
            <a:off x="372452" y="377179"/>
            <a:ext cx="4116021" cy="1600200"/>
          </a:xfrm>
        </p:spPr>
        <p:txBody>
          <a:bodyPr>
            <a:normAutofit/>
          </a:bodyPr>
          <a:lstStyle/>
          <a:p>
            <a:r>
              <a:rPr lang="en-GB" sz="2800" dirty="0">
                <a:latin typeface="Arial Nova Cond" panose="020B0506020202020204" pitchFamily="34" charset="0"/>
              </a:rPr>
              <a:t>Tools and Languages Used:</a:t>
            </a:r>
          </a:p>
        </p:txBody>
      </p:sp>
      <p:sp>
        <p:nvSpPr>
          <p:cNvPr id="4" name="Text Placeholder 3">
            <a:extLst>
              <a:ext uri="{FF2B5EF4-FFF2-40B4-BE49-F238E27FC236}">
                <a16:creationId xmlns:a16="http://schemas.microsoft.com/office/drawing/2014/main" id="{565EE5D7-1982-467F-BA1F-1B66E4268327}"/>
              </a:ext>
            </a:extLst>
          </p:cNvPr>
          <p:cNvSpPr>
            <a:spLocks noGrp="1"/>
          </p:cNvSpPr>
          <p:nvPr>
            <p:ph type="body" sz="half" idx="2"/>
          </p:nvPr>
        </p:nvSpPr>
        <p:spPr>
          <a:xfrm>
            <a:off x="455465" y="1988407"/>
            <a:ext cx="5421552" cy="756942"/>
          </a:xfrm>
        </p:spPr>
        <p:txBody>
          <a:bodyPr>
            <a:normAutofit/>
          </a:bodyPr>
          <a:lstStyle/>
          <a:p>
            <a:r>
              <a:rPr lang="en-GB" sz="1800" dirty="0">
                <a:latin typeface="Arial Nova Cond" panose="020B0506020202020204" pitchFamily="34" charset="0"/>
              </a:rPr>
              <a:t>HTML</a:t>
            </a:r>
          </a:p>
          <a:p>
            <a:pPr marL="285750" indent="-285750">
              <a:buFont typeface="Wingdings" panose="05000000000000000000" pitchFamily="2" charset="2"/>
              <a:buChar char="§"/>
            </a:pPr>
            <a:r>
              <a:rPr lang="en-GB" dirty="0">
                <a:latin typeface="Arial Nova Cond" panose="020B0506020202020204" pitchFamily="34" charset="0"/>
              </a:rPr>
              <a:t>HTML was used to create the web application skeleton</a:t>
            </a:r>
          </a:p>
          <a:p>
            <a:endParaRPr lang="en-GB" sz="2800" dirty="0">
              <a:latin typeface="Arial Nova Cond" panose="020B0506020202020204" pitchFamily="34" charset="0"/>
            </a:endParaRPr>
          </a:p>
        </p:txBody>
      </p:sp>
      <p:grpSp>
        <p:nvGrpSpPr>
          <p:cNvPr id="5" name="Group 4">
            <a:extLst>
              <a:ext uri="{FF2B5EF4-FFF2-40B4-BE49-F238E27FC236}">
                <a16:creationId xmlns:a16="http://schemas.microsoft.com/office/drawing/2014/main" id="{0AE667A1-2948-46F9-B78F-A86CB61D66F4}"/>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A11967F0-E71E-46C2-B299-D330344231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97B2D53C-D283-4797-BE04-5F20FD5CBB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3" name="TextBox 2">
            <a:extLst>
              <a:ext uri="{FF2B5EF4-FFF2-40B4-BE49-F238E27FC236}">
                <a16:creationId xmlns:a16="http://schemas.microsoft.com/office/drawing/2014/main" id="{6D7301EA-74B3-4BB2-B42E-552882A5555F}"/>
              </a:ext>
            </a:extLst>
          </p:cNvPr>
          <p:cNvSpPr txBox="1"/>
          <p:nvPr/>
        </p:nvSpPr>
        <p:spPr>
          <a:xfrm>
            <a:off x="7613945" y="1865171"/>
            <a:ext cx="184731" cy="369332"/>
          </a:xfrm>
          <a:prstGeom prst="rect">
            <a:avLst/>
          </a:prstGeom>
          <a:noFill/>
        </p:spPr>
        <p:txBody>
          <a:bodyPr wrap="none" rtlCol="0">
            <a:spAutoFit/>
          </a:bodyPr>
          <a:lstStyle/>
          <a:p>
            <a:endParaRPr lang="en-GB" dirty="0"/>
          </a:p>
        </p:txBody>
      </p:sp>
      <p:sp>
        <p:nvSpPr>
          <p:cNvPr id="9" name="TextBox 8">
            <a:extLst>
              <a:ext uri="{FF2B5EF4-FFF2-40B4-BE49-F238E27FC236}">
                <a16:creationId xmlns:a16="http://schemas.microsoft.com/office/drawing/2014/main" id="{1D1787EC-E3CB-4724-9B8D-A962E1B2F4AE}"/>
              </a:ext>
            </a:extLst>
          </p:cNvPr>
          <p:cNvSpPr txBox="1"/>
          <p:nvPr/>
        </p:nvSpPr>
        <p:spPr>
          <a:xfrm>
            <a:off x="455465" y="2606283"/>
            <a:ext cx="2640146" cy="646331"/>
          </a:xfrm>
          <a:prstGeom prst="rect">
            <a:avLst/>
          </a:prstGeom>
          <a:noFill/>
        </p:spPr>
        <p:txBody>
          <a:bodyPr wrap="none" rtlCol="0">
            <a:spAutoFit/>
          </a:bodyPr>
          <a:lstStyle/>
          <a:p>
            <a:r>
              <a:rPr lang="en-GB" sz="2000" dirty="0">
                <a:latin typeface="Arial Nova Cond" panose="020B0506020202020204" pitchFamily="34" charset="0"/>
              </a:rPr>
              <a:t>CSS</a:t>
            </a:r>
          </a:p>
          <a:p>
            <a:pPr marL="285750" indent="-285750">
              <a:buFont typeface="Wingdings" panose="05000000000000000000" pitchFamily="2" charset="2"/>
              <a:buChar char="§"/>
            </a:pPr>
            <a:r>
              <a:rPr lang="en-GB" sz="1600" dirty="0">
                <a:latin typeface="Arial Nova Cond" panose="020B0506020202020204" pitchFamily="34" charset="0"/>
              </a:rPr>
              <a:t>Used to style the webpage</a:t>
            </a:r>
          </a:p>
        </p:txBody>
      </p:sp>
      <p:sp>
        <p:nvSpPr>
          <p:cNvPr id="21" name="TextBox 20">
            <a:extLst>
              <a:ext uri="{FF2B5EF4-FFF2-40B4-BE49-F238E27FC236}">
                <a16:creationId xmlns:a16="http://schemas.microsoft.com/office/drawing/2014/main" id="{894E4A28-B6F8-44E1-94B4-5DF13762421E}"/>
              </a:ext>
            </a:extLst>
          </p:cNvPr>
          <p:cNvSpPr txBox="1"/>
          <p:nvPr/>
        </p:nvSpPr>
        <p:spPr>
          <a:xfrm>
            <a:off x="455465" y="4480366"/>
            <a:ext cx="5421552" cy="1354217"/>
          </a:xfrm>
          <a:prstGeom prst="rect">
            <a:avLst/>
          </a:prstGeom>
          <a:noFill/>
        </p:spPr>
        <p:txBody>
          <a:bodyPr wrap="square" rtlCol="0">
            <a:spAutoFit/>
          </a:bodyPr>
          <a:lstStyle/>
          <a:p>
            <a:r>
              <a:rPr lang="en-GB" dirty="0">
                <a:latin typeface="Arial Nova Cond" panose="020B0506020202020204" pitchFamily="34" charset="0"/>
              </a:rPr>
              <a:t>jQuery AJAX</a:t>
            </a:r>
          </a:p>
          <a:p>
            <a:pPr marL="342900" indent="-342900">
              <a:buFont typeface="Wingdings" panose="05000000000000000000" pitchFamily="2" charset="2"/>
              <a:buChar char="§"/>
            </a:pPr>
            <a:r>
              <a:rPr lang="en-GB" sz="1600" dirty="0">
                <a:latin typeface="Arial Nova Cond" panose="020B0506020202020204" pitchFamily="34" charset="0"/>
              </a:rPr>
              <a:t>Used to construct messages to send to the Text File</a:t>
            </a:r>
          </a:p>
          <a:p>
            <a:pPr marL="342900" indent="-342900">
              <a:buFont typeface="Wingdings" panose="05000000000000000000" pitchFamily="2" charset="2"/>
              <a:buChar char="§"/>
            </a:pPr>
            <a:r>
              <a:rPr lang="en-GB" sz="1600" dirty="0">
                <a:latin typeface="Arial Nova Cond" panose="020B0506020202020204" pitchFamily="34" charset="0"/>
              </a:rPr>
              <a:t>Checks the text file to see whether new messages have been submitted</a:t>
            </a:r>
          </a:p>
          <a:p>
            <a:pPr marL="342900" indent="-342900">
              <a:buFont typeface="Wingdings" panose="05000000000000000000" pitchFamily="2" charset="2"/>
              <a:buChar char="§"/>
            </a:pPr>
            <a:r>
              <a:rPr lang="en-GB" sz="1600" dirty="0">
                <a:latin typeface="Arial Nova Cond" panose="020B0506020202020204" pitchFamily="34" charset="0"/>
              </a:rPr>
              <a:t>Used to post messages to the chat box on the application</a:t>
            </a:r>
          </a:p>
        </p:txBody>
      </p:sp>
      <p:sp>
        <p:nvSpPr>
          <p:cNvPr id="24" name="TextBox 23">
            <a:extLst>
              <a:ext uri="{FF2B5EF4-FFF2-40B4-BE49-F238E27FC236}">
                <a16:creationId xmlns:a16="http://schemas.microsoft.com/office/drawing/2014/main" id="{232D9034-EA3C-46DF-BB77-57E86ED4E316}"/>
              </a:ext>
            </a:extLst>
          </p:cNvPr>
          <p:cNvSpPr txBox="1"/>
          <p:nvPr/>
        </p:nvSpPr>
        <p:spPr>
          <a:xfrm>
            <a:off x="455465" y="3240666"/>
            <a:ext cx="5640535" cy="646331"/>
          </a:xfrm>
          <a:prstGeom prst="rect">
            <a:avLst/>
          </a:prstGeom>
          <a:noFill/>
        </p:spPr>
        <p:txBody>
          <a:bodyPr wrap="square" rtlCol="0">
            <a:spAutoFit/>
          </a:bodyPr>
          <a:lstStyle/>
          <a:p>
            <a:r>
              <a:rPr lang="en-GB" sz="2000" dirty="0">
                <a:latin typeface="Arial Nova Cond" panose="020B0506020202020204" pitchFamily="34" charset="0"/>
              </a:rPr>
              <a:t>Javascript</a:t>
            </a:r>
          </a:p>
          <a:p>
            <a:pPr marL="285750" indent="-285750">
              <a:buFont typeface="Wingdings" panose="05000000000000000000" pitchFamily="2" charset="2"/>
              <a:buChar char="§"/>
            </a:pPr>
            <a:r>
              <a:rPr lang="en-GB" sz="1600" dirty="0">
                <a:latin typeface="Arial Nova Cond" panose="020B0506020202020204" pitchFamily="34" charset="0"/>
              </a:rPr>
              <a:t>Javascript gives responsive functionality to Admin Tabs</a:t>
            </a:r>
          </a:p>
        </p:txBody>
      </p:sp>
      <p:grpSp>
        <p:nvGrpSpPr>
          <p:cNvPr id="25" name="Group 24">
            <a:extLst>
              <a:ext uri="{FF2B5EF4-FFF2-40B4-BE49-F238E27FC236}">
                <a16:creationId xmlns:a16="http://schemas.microsoft.com/office/drawing/2014/main" id="{65F8B433-BD3A-4A7E-AE0A-D676B0CCD0FE}"/>
              </a:ext>
            </a:extLst>
          </p:cNvPr>
          <p:cNvGrpSpPr/>
          <p:nvPr/>
        </p:nvGrpSpPr>
        <p:grpSpPr>
          <a:xfrm>
            <a:off x="6294177" y="2989502"/>
            <a:ext cx="2824265" cy="2824265"/>
            <a:chOff x="1185466" y="1412133"/>
            <a:chExt cx="2824265" cy="2824265"/>
          </a:xfrm>
        </p:grpSpPr>
        <p:sp>
          <p:nvSpPr>
            <p:cNvPr id="26" name="Rectangle 25">
              <a:extLst>
                <a:ext uri="{FF2B5EF4-FFF2-40B4-BE49-F238E27FC236}">
                  <a16:creationId xmlns:a16="http://schemas.microsoft.com/office/drawing/2014/main" id="{44194BC8-59D1-49E9-B267-C8357ABAAEE2}"/>
                </a:ext>
              </a:extLst>
            </p:cNvPr>
            <p:cNvSpPr/>
            <p:nvPr/>
          </p:nvSpPr>
          <p:spPr>
            <a:xfrm>
              <a:off x="1185466" y="1412133"/>
              <a:ext cx="2824265" cy="2824265"/>
            </a:xfrm>
            <a:prstGeom prst="rect">
              <a:avLst/>
            </a:prstGeom>
            <a:solidFill>
              <a:srgbClr val="FFFF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 descr="Image result for javascript logo">
              <a:extLst>
                <a:ext uri="{FF2B5EF4-FFF2-40B4-BE49-F238E27FC236}">
                  <a16:creationId xmlns:a16="http://schemas.microsoft.com/office/drawing/2014/main" id="{6244D57D-383B-49D0-805E-CC421FB95FD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833" l="10000" r="90000">
                          <a14:foregroundMark x1="90208" y1="75208" x2="90208" y2="75208"/>
                          <a14:foregroundMark x1="77083" y1="90833" x2="77083" y2="90833"/>
                          <a14:foregroundMark x1="50417" y1="52708" x2="50000" y2="77292"/>
                          <a14:foregroundMark x1="50000" y1="77292" x2="44375" y2="87500"/>
                        </a14:backgroundRemoval>
                      </a14:imgEffect>
                    </a14:imgLayer>
                  </a14:imgProps>
                </a:ext>
                <a:ext uri="{28A0092B-C50C-407E-A947-70E740481C1C}">
                  <a14:useLocalDpi xmlns:a14="http://schemas.microsoft.com/office/drawing/2010/main" val="0"/>
                </a:ext>
              </a:extLst>
            </a:blip>
            <a:srcRect/>
            <a:stretch>
              <a:fillRect/>
            </a:stretch>
          </p:blipFill>
          <p:spPr bwMode="auto">
            <a:xfrm>
              <a:off x="1419626" y="1597802"/>
              <a:ext cx="2467142" cy="2467142"/>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ctangle 30">
            <a:extLst>
              <a:ext uri="{FF2B5EF4-FFF2-40B4-BE49-F238E27FC236}">
                <a16:creationId xmlns:a16="http://schemas.microsoft.com/office/drawing/2014/main" id="{4580A29D-4864-4948-AFA1-A2F34B0E4E8C}"/>
              </a:ext>
            </a:extLst>
          </p:cNvPr>
          <p:cNvSpPr/>
          <p:nvPr/>
        </p:nvSpPr>
        <p:spPr>
          <a:xfrm>
            <a:off x="5437436" y="510345"/>
            <a:ext cx="2824265" cy="2824265"/>
          </a:xfrm>
          <a:prstGeom prst="rect">
            <a:avLst/>
          </a:prstGeom>
          <a:solidFill>
            <a:srgbClr val="66FFCC"/>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59AE7F0F-DD00-477C-9519-BCEBA4EF6E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883" t="-1063" r="19039" b="84479"/>
          <a:stretch/>
        </p:blipFill>
        <p:spPr bwMode="auto">
          <a:xfrm>
            <a:off x="5711598" y="1623789"/>
            <a:ext cx="2275939" cy="5890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F355DBAD-8F08-45E8-8A54-68D9753A31B5}"/>
              </a:ext>
            </a:extLst>
          </p:cNvPr>
          <p:cNvSpPr/>
          <p:nvPr/>
        </p:nvSpPr>
        <p:spPr>
          <a:xfrm>
            <a:off x="7940469" y="800710"/>
            <a:ext cx="2824265" cy="2824265"/>
          </a:xfrm>
          <a:prstGeom prst="rect">
            <a:avLst/>
          </a:prstGeom>
          <a:solidFill>
            <a:srgbClr val="CCCCFF"/>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a:extLst>
              <a:ext uri="{FF2B5EF4-FFF2-40B4-BE49-F238E27FC236}">
                <a16:creationId xmlns:a16="http://schemas.microsoft.com/office/drawing/2014/main" id="{33B4DB01-7A27-4C8E-9F71-EDB0457912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7109" y="1383639"/>
            <a:ext cx="2070983" cy="165840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1F1C1537-821D-4BEB-AD9D-4D79E9BFE93F}"/>
              </a:ext>
            </a:extLst>
          </p:cNvPr>
          <p:cNvSpPr/>
          <p:nvPr/>
        </p:nvSpPr>
        <p:spPr>
          <a:xfrm>
            <a:off x="8801131" y="3334610"/>
            <a:ext cx="2824265" cy="2824265"/>
          </a:xfrm>
          <a:prstGeom prst="rect">
            <a:avLst/>
          </a:prstGeom>
          <a:solidFill>
            <a:srgbClr val="FF505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320E88D3-68E8-4491-B3BC-4674B3A743D8}"/>
              </a:ext>
            </a:extLst>
          </p:cNvPr>
          <p:cNvPicPr>
            <a:picLocks noChangeAspect="1"/>
          </p:cNvPicPr>
          <p:nvPr/>
        </p:nvPicPr>
        <p:blipFill>
          <a:blip r:embed="rId10">
            <a:biLevel thresh="75000"/>
            <a:extLst>
              <a:ext uri="{BEBA8EAE-BF5A-486C-A8C5-ECC9F3942E4B}">
                <a14:imgProps xmlns:a14="http://schemas.microsoft.com/office/drawing/2010/main">
                  <a14:imgLayer r:embed="rId11">
                    <a14:imgEffect>
                      <a14:backgroundRemoval t="10000" b="90000" l="10000" r="90000">
                        <a14:foregroundMark x1="37674" y1="46129" x2="37674" y2="32581"/>
                        <a14:foregroundMark x1="51163" y1="56452" x2="58140" y2="44516"/>
                        <a14:foregroundMark x1="71163" y1="54194" x2="76279" y2="48710"/>
                        <a14:foregroundMark x1="30698" y1="50968" x2="31628" y2="53548"/>
                      </a14:backgroundRemoval>
                    </a14:imgEffect>
                  </a14:imgLayer>
                </a14:imgProps>
              </a:ext>
            </a:extLst>
          </a:blip>
          <a:stretch>
            <a:fillRect/>
          </a:stretch>
        </p:blipFill>
        <p:spPr>
          <a:xfrm>
            <a:off x="8690222" y="3687987"/>
            <a:ext cx="3027289" cy="2182464"/>
          </a:xfrm>
          <a:prstGeom prst="rect">
            <a:avLst/>
          </a:prstGeom>
        </p:spPr>
      </p:pic>
      <p:sp>
        <p:nvSpPr>
          <p:cNvPr id="36" name="TextBox 35">
            <a:extLst>
              <a:ext uri="{FF2B5EF4-FFF2-40B4-BE49-F238E27FC236}">
                <a16:creationId xmlns:a16="http://schemas.microsoft.com/office/drawing/2014/main" id="{AE9D349B-B3C7-4957-B2FF-AAC6DEA14A07}"/>
              </a:ext>
            </a:extLst>
          </p:cNvPr>
          <p:cNvSpPr txBox="1"/>
          <p:nvPr/>
        </p:nvSpPr>
        <p:spPr>
          <a:xfrm>
            <a:off x="474489" y="5726873"/>
            <a:ext cx="4576317" cy="615553"/>
          </a:xfrm>
          <a:prstGeom prst="rect">
            <a:avLst/>
          </a:prstGeom>
          <a:noFill/>
        </p:spPr>
        <p:txBody>
          <a:bodyPr wrap="none" rtlCol="0">
            <a:spAutoFit/>
          </a:bodyPr>
          <a:lstStyle/>
          <a:p>
            <a:r>
              <a:rPr lang="en-GB" dirty="0">
                <a:latin typeface="Arial Nova Cond" panose="020B0506020202020204" pitchFamily="34" charset="0"/>
              </a:rPr>
              <a:t>PHP</a:t>
            </a:r>
          </a:p>
          <a:p>
            <a:pPr marL="342900" indent="-342900">
              <a:buFont typeface="Wingdings" panose="05000000000000000000" pitchFamily="2" charset="2"/>
              <a:buChar char="§"/>
            </a:pPr>
            <a:r>
              <a:rPr lang="en-GB" sz="1600" dirty="0">
                <a:latin typeface="Arial Nova Cond" panose="020B0506020202020204" pitchFamily="34" charset="0"/>
              </a:rPr>
              <a:t>PHP transfers messages to and from the Text File</a:t>
            </a:r>
          </a:p>
        </p:txBody>
      </p:sp>
      <p:sp>
        <p:nvSpPr>
          <p:cNvPr id="37" name="TextBox 36">
            <a:extLst>
              <a:ext uri="{FF2B5EF4-FFF2-40B4-BE49-F238E27FC236}">
                <a16:creationId xmlns:a16="http://schemas.microsoft.com/office/drawing/2014/main" id="{F1508AB5-EB8C-4FB4-9B3B-ADCD269E5FF8}"/>
              </a:ext>
            </a:extLst>
          </p:cNvPr>
          <p:cNvSpPr txBox="1"/>
          <p:nvPr/>
        </p:nvSpPr>
        <p:spPr>
          <a:xfrm>
            <a:off x="455465" y="3885457"/>
            <a:ext cx="5421552" cy="615553"/>
          </a:xfrm>
          <a:prstGeom prst="rect">
            <a:avLst/>
          </a:prstGeom>
          <a:noFill/>
        </p:spPr>
        <p:txBody>
          <a:bodyPr wrap="square" rtlCol="0">
            <a:spAutoFit/>
          </a:bodyPr>
          <a:lstStyle/>
          <a:p>
            <a:r>
              <a:rPr lang="en-GB" dirty="0">
                <a:latin typeface="Arial Nova Cond" panose="020B0506020202020204" pitchFamily="34" charset="0"/>
              </a:rPr>
              <a:t>Text File</a:t>
            </a:r>
          </a:p>
          <a:p>
            <a:pPr marL="342900" indent="-342900">
              <a:buFont typeface="Wingdings" panose="05000000000000000000" pitchFamily="2" charset="2"/>
              <a:buChar char="§"/>
            </a:pPr>
            <a:r>
              <a:rPr lang="en-GB" sz="1600" dirty="0">
                <a:latin typeface="Arial Nova Cond" panose="020B0506020202020204" pitchFamily="34" charset="0"/>
              </a:rPr>
              <a:t>Used to store messages</a:t>
            </a:r>
          </a:p>
        </p:txBody>
      </p:sp>
    </p:spTree>
    <p:extLst>
      <p:ext uri="{BB962C8B-B14F-4D97-AF65-F5344CB8AC3E}">
        <p14:creationId xmlns:p14="http://schemas.microsoft.com/office/powerpoint/2010/main" val="27134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77B1-A9F9-48AA-B74D-FD79A2C0BBEA}"/>
              </a:ext>
            </a:extLst>
          </p:cNvPr>
          <p:cNvSpPr>
            <a:spLocks noGrp="1"/>
          </p:cNvSpPr>
          <p:nvPr>
            <p:ph type="title"/>
          </p:nvPr>
        </p:nvSpPr>
        <p:spPr>
          <a:xfrm>
            <a:off x="372451" y="803308"/>
            <a:ext cx="5488141" cy="1600200"/>
          </a:xfrm>
        </p:spPr>
        <p:txBody>
          <a:bodyPr>
            <a:normAutofit/>
          </a:bodyPr>
          <a:lstStyle/>
          <a:p>
            <a:r>
              <a:rPr lang="en-GB" sz="2800" dirty="0">
                <a:latin typeface="Arial Nova Cond" panose="020B0506020202020204" pitchFamily="34" charset="0"/>
              </a:rPr>
              <a:t>Tools and Languages Used Extended:</a:t>
            </a:r>
          </a:p>
        </p:txBody>
      </p:sp>
      <p:grpSp>
        <p:nvGrpSpPr>
          <p:cNvPr id="5" name="Group 4">
            <a:extLst>
              <a:ext uri="{FF2B5EF4-FFF2-40B4-BE49-F238E27FC236}">
                <a16:creationId xmlns:a16="http://schemas.microsoft.com/office/drawing/2014/main" id="{0AE667A1-2948-46F9-B78F-A86CB61D66F4}"/>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A11967F0-E71E-46C2-B299-D330344231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97B2D53C-D283-4797-BE04-5F20FD5CBB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3" name="TextBox 2">
            <a:extLst>
              <a:ext uri="{FF2B5EF4-FFF2-40B4-BE49-F238E27FC236}">
                <a16:creationId xmlns:a16="http://schemas.microsoft.com/office/drawing/2014/main" id="{6D7301EA-74B3-4BB2-B42E-552882A5555F}"/>
              </a:ext>
            </a:extLst>
          </p:cNvPr>
          <p:cNvSpPr txBox="1"/>
          <p:nvPr/>
        </p:nvSpPr>
        <p:spPr>
          <a:xfrm>
            <a:off x="7613945" y="1865171"/>
            <a:ext cx="184731" cy="369332"/>
          </a:xfrm>
          <a:prstGeom prst="rect">
            <a:avLst/>
          </a:prstGeom>
          <a:noFill/>
        </p:spPr>
        <p:txBody>
          <a:bodyPr wrap="none" rtlCol="0">
            <a:spAutoFit/>
          </a:bodyPr>
          <a:lstStyle/>
          <a:p>
            <a:endParaRPr lang="en-GB" dirty="0"/>
          </a:p>
        </p:txBody>
      </p:sp>
      <p:sp>
        <p:nvSpPr>
          <p:cNvPr id="34" name="Rectangle 33">
            <a:extLst>
              <a:ext uri="{FF2B5EF4-FFF2-40B4-BE49-F238E27FC236}">
                <a16:creationId xmlns:a16="http://schemas.microsoft.com/office/drawing/2014/main" id="{1F1C1537-821D-4BEB-AD9D-4D79E9BFE93F}"/>
              </a:ext>
            </a:extLst>
          </p:cNvPr>
          <p:cNvSpPr/>
          <p:nvPr/>
        </p:nvSpPr>
        <p:spPr>
          <a:xfrm>
            <a:off x="8410514" y="2997258"/>
            <a:ext cx="2824265" cy="2824265"/>
          </a:xfrm>
          <a:prstGeom prst="rect">
            <a:avLst/>
          </a:prstGeom>
          <a:solidFill>
            <a:srgbClr val="FF505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909A4824-20B6-484A-9C1A-383537DCDDC9}"/>
              </a:ext>
            </a:extLst>
          </p:cNvPr>
          <p:cNvSpPr txBox="1"/>
          <p:nvPr/>
        </p:nvSpPr>
        <p:spPr>
          <a:xfrm>
            <a:off x="423021" y="2622971"/>
            <a:ext cx="5488141" cy="677108"/>
          </a:xfrm>
          <a:prstGeom prst="rect">
            <a:avLst/>
          </a:prstGeom>
          <a:noFill/>
        </p:spPr>
        <p:txBody>
          <a:bodyPr wrap="square" rtlCol="0">
            <a:spAutoFit/>
          </a:bodyPr>
          <a:lstStyle/>
          <a:p>
            <a:r>
              <a:rPr lang="en-GB" sz="2000" dirty="0">
                <a:latin typeface="Arial Nova Cond" panose="020B0506020202020204" pitchFamily="34" charset="0"/>
              </a:rPr>
              <a:t>WAMP Server</a:t>
            </a:r>
          </a:p>
          <a:p>
            <a:pPr marL="342900" indent="-342900">
              <a:buFont typeface="Wingdings" panose="05000000000000000000" pitchFamily="2" charset="2"/>
              <a:buChar char="§"/>
            </a:pPr>
            <a:r>
              <a:rPr lang="en-GB" dirty="0">
                <a:latin typeface="Arial Nova Cond" panose="020B0506020202020204" pitchFamily="34" charset="0"/>
              </a:rPr>
              <a:t>WAMP Server hosts the application on Localhost</a:t>
            </a:r>
          </a:p>
        </p:txBody>
      </p:sp>
      <p:sp>
        <p:nvSpPr>
          <p:cNvPr id="27" name="TextBox 26">
            <a:extLst>
              <a:ext uri="{FF2B5EF4-FFF2-40B4-BE49-F238E27FC236}">
                <a16:creationId xmlns:a16="http://schemas.microsoft.com/office/drawing/2014/main" id="{4D57CDF4-7009-4F2C-9BF5-CECEE861E9DB}"/>
              </a:ext>
            </a:extLst>
          </p:cNvPr>
          <p:cNvSpPr txBox="1"/>
          <p:nvPr/>
        </p:nvSpPr>
        <p:spPr>
          <a:xfrm>
            <a:off x="423021" y="3443173"/>
            <a:ext cx="5507262" cy="954107"/>
          </a:xfrm>
          <a:prstGeom prst="rect">
            <a:avLst/>
          </a:prstGeom>
          <a:noFill/>
        </p:spPr>
        <p:txBody>
          <a:bodyPr wrap="square" rtlCol="0">
            <a:spAutoFit/>
          </a:bodyPr>
          <a:lstStyle/>
          <a:p>
            <a:r>
              <a:rPr lang="en-GB" sz="2000" dirty="0">
                <a:latin typeface="Arial Nova Cond" panose="020B0506020202020204" pitchFamily="34" charset="0"/>
              </a:rPr>
              <a:t>MySQL</a:t>
            </a:r>
          </a:p>
          <a:p>
            <a:pPr marL="342900" indent="-342900">
              <a:buFont typeface="Wingdings" panose="05000000000000000000" pitchFamily="2" charset="2"/>
              <a:buChar char="§"/>
            </a:pPr>
            <a:r>
              <a:rPr lang="en-GB" dirty="0">
                <a:latin typeface="Arial Nova Cond" panose="020B0506020202020204" pitchFamily="34" charset="0"/>
              </a:rPr>
              <a:t>Saves the access password that can be changed by the admins</a:t>
            </a:r>
          </a:p>
        </p:txBody>
      </p:sp>
      <p:sp>
        <p:nvSpPr>
          <p:cNvPr id="31" name="Rectangle 30">
            <a:extLst>
              <a:ext uri="{FF2B5EF4-FFF2-40B4-BE49-F238E27FC236}">
                <a16:creationId xmlns:a16="http://schemas.microsoft.com/office/drawing/2014/main" id="{4580A29D-4864-4948-AFA1-A2F34B0E4E8C}"/>
              </a:ext>
            </a:extLst>
          </p:cNvPr>
          <p:cNvSpPr/>
          <p:nvPr/>
        </p:nvSpPr>
        <p:spPr>
          <a:xfrm>
            <a:off x="6096000" y="1097741"/>
            <a:ext cx="2824265" cy="2824265"/>
          </a:xfrm>
          <a:prstGeom prst="rect">
            <a:avLst/>
          </a:prstGeom>
          <a:solidFill>
            <a:srgbClr val="66FFCC"/>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0531FA0B-CAAA-49C4-A204-76D676CC9CD8}"/>
              </a:ext>
            </a:extLst>
          </p:cNvPr>
          <p:cNvPicPr>
            <a:picLocks noChangeAspect="1"/>
          </p:cNvPicPr>
          <p:nvPr/>
        </p:nvPicPr>
        <p:blipFill>
          <a:blip r:embed="rId6">
            <a:biLevel thresh="50000"/>
            <a:extLst>
              <a:ext uri="{BEBA8EAE-BF5A-486C-A8C5-ECC9F3942E4B}">
                <a14:imgProps xmlns:a14="http://schemas.microsoft.com/office/drawing/2010/main">
                  <a14:imgLayer r:embed="rId7">
                    <a14:imgEffect>
                      <a14:backgroundRemoval t="10000" b="90000" l="10000" r="90000">
                        <a14:foregroundMark x1="22561" y1="37721" x2="23659" y2="29695"/>
                        <a14:foregroundMark x1="23659" y1="29695" x2="27683" y2="21027"/>
                        <a14:foregroundMark x1="27683" y1="21027" x2="33293" y2="16372"/>
                        <a14:foregroundMark x1="33293" y1="16372" x2="40244" y2="15570"/>
                        <a14:foregroundMark x1="40244" y1="15570" x2="68780" y2="16533"/>
                        <a14:foregroundMark x1="68780" y1="16533" x2="75610" y2="21669"/>
                        <a14:foregroundMark x1="75610" y1="21669" x2="78902" y2="37079"/>
                        <a14:foregroundMark x1="79146" y1="63724" x2="76463" y2="74960"/>
                        <a14:foregroundMark x1="76463" y1="74960" x2="72805" y2="82022"/>
                        <a14:foregroundMark x1="72805" y1="82022" x2="65610" y2="85554"/>
                        <a14:foregroundMark x1="65610" y1="85554" x2="34390" y2="84430"/>
                        <a14:foregroundMark x1="34390" y1="84430" x2="28659" y2="80096"/>
                        <a14:foregroundMark x1="28659" y1="80096" x2="22805" y2="63724"/>
                        <a14:foregroundMark x1="22805" y1="63724" x2="22561" y2="62279"/>
                      </a14:backgroundRemoval>
                    </a14:imgEffect>
                  </a14:imgLayer>
                </a14:imgProps>
              </a:ext>
            </a:extLst>
          </a:blip>
          <a:stretch>
            <a:fillRect/>
          </a:stretch>
        </p:blipFill>
        <p:spPr>
          <a:xfrm>
            <a:off x="6096000" y="1418963"/>
            <a:ext cx="2805913" cy="2131810"/>
          </a:xfrm>
          <a:prstGeom prst="rect">
            <a:avLst/>
          </a:prstGeom>
        </p:spPr>
      </p:pic>
      <p:pic>
        <p:nvPicPr>
          <p:cNvPr id="3074" name="Picture 2" descr="MySQL - Wikipedia">
            <a:extLst>
              <a:ext uri="{FF2B5EF4-FFF2-40B4-BE49-F238E27FC236}">
                <a16:creationId xmlns:a16="http://schemas.microsoft.com/office/drawing/2014/main" id="{80EB945D-6E3B-48BB-AAD0-9C3E9CCB2644}"/>
              </a:ext>
            </a:extLst>
          </p:cNvPr>
          <p:cNvPicPr>
            <a:picLocks noChangeAspect="1" noChangeArrowheads="1"/>
          </p:cNvPicPr>
          <p:nvPr/>
        </p:nvPicPr>
        <p:blipFill>
          <a:blip r:embed="rId8">
            <a:biLevel thresh="75000"/>
            <a:extLst>
              <a:ext uri="{28A0092B-C50C-407E-A947-70E740481C1C}">
                <a14:useLocalDpi xmlns:a14="http://schemas.microsoft.com/office/drawing/2010/main" val="0"/>
              </a:ext>
            </a:extLst>
          </a:blip>
          <a:srcRect/>
          <a:stretch>
            <a:fillRect/>
          </a:stretch>
        </p:blipFill>
        <p:spPr bwMode="auto">
          <a:xfrm>
            <a:off x="8715731" y="3659640"/>
            <a:ext cx="2262700" cy="11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5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C2AE-4FC0-4538-99A5-6867FAB2D684}"/>
              </a:ext>
            </a:extLst>
          </p:cNvPr>
          <p:cNvSpPr>
            <a:spLocks noGrp="1"/>
          </p:cNvSpPr>
          <p:nvPr>
            <p:ph type="title"/>
          </p:nvPr>
        </p:nvSpPr>
        <p:spPr>
          <a:xfrm>
            <a:off x="7036262" y="793634"/>
            <a:ext cx="5522759" cy="1600200"/>
          </a:xfrm>
        </p:spPr>
        <p:txBody>
          <a:bodyPr/>
          <a:lstStyle/>
          <a:p>
            <a:r>
              <a:rPr lang="en-GB" dirty="0">
                <a:latin typeface="Arial Nova Cond" panose="020B0506020202020204" pitchFamily="34" charset="0"/>
              </a:rPr>
              <a:t>How it works:</a:t>
            </a:r>
          </a:p>
        </p:txBody>
      </p:sp>
      <p:grpSp>
        <p:nvGrpSpPr>
          <p:cNvPr id="5" name="Group 4">
            <a:extLst>
              <a:ext uri="{FF2B5EF4-FFF2-40B4-BE49-F238E27FC236}">
                <a16:creationId xmlns:a16="http://schemas.microsoft.com/office/drawing/2014/main" id="{B2032B18-F232-4683-873B-28408E4B87C2}"/>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F4D75BA4-8CE1-485D-9263-F1F1F0804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4613B5C1-FBC5-45CB-A305-400DD81A5C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7693" y="1743075"/>
              <a:ext cx="911226" cy="911226"/>
            </a:xfrm>
            <a:prstGeom prst="rect">
              <a:avLst/>
            </a:prstGeom>
          </p:spPr>
        </p:pic>
      </p:grpSp>
      <p:pic>
        <p:nvPicPr>
          <p:cNvPr id="11" name="Picture 10" descr="A screenshot of a cell phone&#10;&#10;Description automatically generated">
            <a:extLst>
              <a:ext uri="{FF2B5EF4-FFF2-40B4-BE49-F238E27FC236}">
                <a16:creationId xmlns:a16="http://schemas.microsoft.com/office/drawing/2014/main" id="{6B3FF8E1-405A-4A53-AC15-61519BFD7AE2}"/>
              </a:ext>
            </a:extLst>
          </p:cNvPr>
          <p:cNvPicPr>
            <a:picLocks noChangeAspect="1"/>
          </p:cNvPicPr>
          <p:nvPr/>
        </p:nvPicPr>
        <p:blipFill rotWithShape="1">
          <a:blip r:embed="rId7">
            <a:extLst>
              <a:ext uri="{28A0092B-C50C-407E-A947-70E740481C1C}">
                <a14:useLocalDpi xmlns:a14="http://schemas.microsoft.com/office/drawing/2010/main" val="0"/>
              </a:ext>
            </a:extLst>
          </a:blip>
          <a:srcRect l="51169" r="-2338"/>
          <a:stretch/>
        </p:blipFill>
        <p:spPr>
          <a:xfrm>
            <a:off x="4948081" y="2368623"/>
            <a:ext cx="2088181" cy="3373861"/>
          </a:xfrm>
          <a:prstGeom prst="rect">
            <a:avLst/>
          </a:prstGeom>
        </p:spPr>
      </p:pic>
      <p:cxnSp>
        <p:nvCxnSpPr>
          <p:cNvPr id="12" name="Straight Arrow Connector 11">
            <a:extLst>
              <a:ext uri="{FF2B5EF4-FFF2-40B4-BE49-F238E27FC236}">
                <a16:creationId xmlns:a16="http://schemas.microsoft.com/office/drawing/2014/main" id="{7672513B-97D1-463A-8F76-4C418952D430}"/>
              </a:ext>
            </a:extLst>
          </p:cNvPr>
          <p:cNvCxnSpPr>
            <a:cxnSpLocks/>
          </p:cNvCxnSpPr>
          <p:nvPr/>
        </p:nvCxnSpPr>
        <p:spPr>
          <a:xfrm flipV="1">
            <a:off x="2062388" y="1513912"/>
            <a:ext cx="1095972" cy="854713"/>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523A2-6AD1-4156-9012-41ED3D9D28CC}"/>
              </a:ext>
            </a:extLst>
          </p:cNvPr>
          <p:cNvCxnSpPr>
            <a:cxnSpLocks/>
          </p:cNvCxnSpPr>
          <p:nvPr/>
        </p:nvCxnSpPr>
        <p:spPr>
          <a:xfrm flipH="1" flipV="1">
            <a:off x="4106317" y="1513912"/>
            <a:ext cx="1097518" cy="854712"/>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E25D2E7-66AE-4B14-B173-EA039082E4B6}"/>
              </a:ext>
            </a:extLst>
          </p:cNvPr>
          <p:cNvSpPr txBox="1"/>
          <p:nvPr/>
        </p:nvSpPr>
        <p:spPr>
          <a:xfrm>
            <a:off x="2029766" y="1513912"/>
            <a:ext cx="580608" cy="369332"/>
          </a:xfrm>
          <a:prstGeom prst="rect">
            <a:avLst/>
          </a:prstGeom>
          <a:noFill/>
        </p:spPr>
        <p:txBody>
          <a:bodyPr wrap="none" rtlCol="0">
            <a:spAutoFit/>
          </a:bodyPr>
          <a:lstStyle/>
          <a:p>
            <a:r>
              <a:rPr lang="en-GB" dirty="0">
                <a:latin typeface="Arial Nova Cond" panose="020B0506020202020204" pitchFamily="34" charset="0"/>
              </a:rPr>
              <a:t>PHP</a:t>
            </a:r>
          </a:p>
        </p:txBody>
      </p:sp>
      <p:sp>
        <p:nvSpPr>
          <p:cNvPr id="15" name="TextBox 14">
            <a:extLst>
              <a:ext uri="{FF2B5EF4-FFF2-40B4-BE49-F238E27FC236}">
                <a16:creationId xmlns:a16="http://schemas.microsoft.com/office/drawing/2014/main" id="{CB01A92B-1D1F-487A-B5AB-1337173C247A}"/>
              </a:ext>
            </a:extLst>
          </p:cNvPr>
          <p:cNvSpPr txBox="1"/>
          <p:nvPr/>
        </p:nvSpPr>
        <p:spPr>
          <a:xfrm>
            <a:off x="2958436" y="1792702"/>
            <a:ext cx="673902" cy="369332"/>
          </a:xfrm>
          <a:prstGeom prst="rect">
            <a:avLst/>
          </a:prstGeom>
          <a:noFill/>
        </p:spPr>
        <p:txBody>
          <a:bodyPr wrap="none" rtlCol="0">
            <a:spAutoFit/>
          </a:bodyPr>
          <a:lstStyle/>
          <a:p>
            <a:r>
              <a:rPr lang="en-GB" dirty="0">
                <a:latin typeface="Arial Nova Cond" panose="020B0506020202020204" pitchFamily="34" charset="0"/>
              </a:rPr>
              <a:t>AJAX</a:t>
            </a:r>
          </a:p>
        </p:txBody>
      </p:sp>
      <p:sp>
        <p:nvSpPr>
          <p:cNvPr id="16" name="TextBox 15">
            <a:extLst>
              <a:ext uri="{FF2B5EF4-FFF2-40B4-BE49-F238E27FC236}">
                <a16:creationId xmlns:a16="http://schemas.microsoft.com/office/drawing/2014/main" id="{BF843567-F151-42AA-8582-CDEAB768D3B4}"/>
              </a:ext>
            </a:extLst>
          </p:cNvPr>
          <p:cNvSpPr txBox="1"/>
          <p:nvPr/>
        </p:nvSpPr>
        <p:spPr>
          <a:xfrm>
            <a:off x="497772" y="6305803"/>
            <a:ext cx="1904945" cy="369332"/>
          </a:xfrm>
          <a:prstGeom prst="rect">
            <a:avLst/>
          </a:prstGeom>
          <a:noFill/>
        </p:spPr>
        <p:txBody>
          <a:bodyPr wrap="none" rtlCol="0">
            <a:spAutoFit/>
          </a:bodyPr>
          <a:lstStyle/>
          <a:p>
            <a:r>
              <a:rPr lang="en-GB" dirty="0">
                <a:latin typeface="Arial Nova Cond" panose="020B0506020202020204" pitchFamily="34" charset="0"/>
              </a:rPr>
              <a:t>HTML + Javascript</a:t>
            </a:r>
          </a:p>
        </p:txBody>
      </p:sp>
      <p:pic>
        <p:nvPicPr>
          <p:cNvPr id="17" name="Picture 16" descr="A screenshot of a cell phone&#10;&#10;Description automatically generated">
            <a:extLst>
              <a:ext uri="{FF2B5EF4-FFF2-40B4-BE49-F238E27FC236}">
                <a16:creationId xmlns:a16="http://schemas.microsoft.com/office/drawing/2014/main" id="{AE6C51F7-120D-48D2-AEEE-E3CEF3D977DD}"/>
              </a:ext>
            </a:extLst>
          </p:cNvPr>
          <p:cNvPicPr>
            <a:picLocks noChangeAspect="1"/>
          </p:cNvPicPr>
          <p:nvPr/>
        </p:nvPicPr>
        <p:blipFill rotWithShape="1">
          <a:blip r:embed="rId7">
            <a:extLst>
              <a:ext uri="{28A0092B-C50C-407E-A947-70E740481C1C}">
                <a14:useLocalDpi xmlns:a14="http://schemas.microsoft.com/office/drawing/2010/main" val="0"/>
              </a:ext>
            </a:extLst>
          </a:blip>
          <a:srcRect l="51169" r="-2338"/>
          <a:stretch/>
        </p:blipFill>
        <p:spPr>
          <a:xfrm>
            <a:off x="406152" y="2368622"/>
            <a:ext cx="2088181" cy="3373861"/>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51A1EA5C-7A08-4503-88A8-07D6FE34E6F1}"/>
              </a:ext>
            </a:extLst>
          </p:cNvPr>
          <p:cNvPicPr>
            <a:picLocks noChangeAspect="1"/>
          </p:cNvPicPr>
          <p:nvPr/>
        </p:nvPicPr>
        <p:blipFill rotWithShape="1">
          <a:blip r:embed="rId7">
            <a:extLst>
              <a:ext uri="{28A0092B-C50C-407E-A947-70E740481C1C}">
                <a14:useLocalDpi xmlns:a14="http://schemas.microsoft.com/office/drawing/2010/main" val="0"/>
              </a:ext>
            </a:extLst>
          </a:blip>
          <a:srcRect l="54256" t="60449" r="1959" b="10555"/>
          <a:stretch/>
        </p:blipFill>
        <p:spPr>
          <a:xfrm>
            <a:off x="5090354" y="4218166"/>
            <a:ext cx="1786855" cy="978283"/>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05C01BB3-9060-4EB3-88F0-64490E842075}"/>
              </a:ext>
            </a:extLst>
          </p:cNvPr>
          <p:cNvPicPr>
            <a:picLocks noChangeAspect="1"/>
          </p:cNvPicPr>
          <p:nvPr/>
        </p:nvPicPr>
        <p:blipFill rotWithShape="1">
          <a:blip r:embed="rId7">
            <a:extLst>
              <a:ext uri="{28A0092B-C50C-407E-A947-70E740481C1C}">
                <a14:useLocalDpi xmlns:a14="http://schemas.microsoft.com/office/drawing/2010/main" val="0"/>
              </a:ext>
            </a:extLst>
          </a:blip>
          <a:srcRect l="54256" t="70609" r="1959" b="23826"/>
          <a:stretch/>
        </p:blipFill>
        <p:spPr>
          <a:xfrm>
            <a:off x="5104147" y="5171282"/>
            <a:ext cx="1786855" cy="187772"/>
          </a:xfrm>
          <a:prstGeom prst="rect">
            <a:avLst/>
          </a:prstGeom>
        </p:spPr>
      </p:pic>
      <p:cxnSp>
        <p:nvCxnSpPr>
          <p:cNvPr id="22" name="Straight Arrow Connector 21">
            <a:extLst>
              <a:ext uri="{FF2B5EF4-FFF2-40B4-BE49-F238E27FC236}">
                <a16:creationId xmlns:a16="http://schemas.microsoft.com/office/drawing/2014/main" id="{DEC0E1D4-5A11-4C9B-9618-8038FD7934F1}"/>
              </a:ext>
            </a:extLst>
          </p:cNvPr>
          <p:cNvCxnSpPr>
            <a:cxnSpLocks/>
          </p:cNvCxnSpPr>
          <p:nvPr/>
        </p:nvCxnSpPr>
        <p:spPr>
          <a:xfrm flipV="1">
            <a:off x="1450243" y="5898409"/>
            <a:ext cx="1" cy="340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Txt File Icons - Download Free Vector Icons | Noun Project">
            <a:extLst>
              <a:ext uri="{FF2B5EF4-FFF2-40B4-BE49-F238E27FC236}">
                <a16:creationId xmlns:a16="http://schemas.microsoft.com/office/drawing/2014/main" id="{68182BDC-0B94-4780-A0CB-D98A038D1115}"/>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2866115" y="368073"/>
            <a:ext cx="1409425" cy="140942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B5B2C818-2352-4834-A059-E2249FAB4F70}"/>
              </a:ext>
            </a:extLst>
          </p:cNvPr>
          <p:cNvSpPr txBox="1"/>
          <p:nvPr/>
        </p:nvSpPr>
        <p:spPr>
          <a:xfrm>
            <a:off x="3092214" y="234319"/>
            <a:ext cx="925766" cy="369332"/>
          </a:xfrm>
          <a:prstGeom prst="rect">
            <a:avLst/>
          </a:prstGeom>
          <a:noFill/>
        </p:spPr>
        <p:txBody>
          <a:bodyPr wrap="none" rtlCol="0">
            <a:spAutoFit/>
          </a:bodyPr>
          <a:lstStyle/>
          <a:p>
            <a:pPr algn="ctr"/>
            <a:r>
              <a:rPr lang="en-GB" dirty="0">
                <a:latin typeface="Arial Nova Cond" panose="020B0506020202020204" pitchFamily="34" charset="0"/>
              </a:rPr>
              <a:t>Text File</a:t>
            </a:r>
          </a:p>
        </p:txBody>
      </p:sp>
      <p:sp>
        <p:nvSpPr>
          <p:cNvPr id="29" name="Text Placeholder 3">
            <a:extLst>
              <a:ext uri="{FF2B5EF4-FFF2-40B4-BE49-F238E27FC236}">
                <a16:creationId xmlns:a16="http://schemas.microsoft.com/office/drawing/2014/main" id="{15DF14F5-3E4C-4892-8100-EB9A3B6BCB41}"/>
              </a:ext>
            </a:extLst>
          </p:cNvPr>
          <p:cNvSpPr>
            <a:spLocks noGrp="1"/>
          </p:cNvSpPr>
          <p:nvPr>
            <p:ph type="body" sz="half" idx="2"/>
          </p:nvPr>
        </p:nvSpPr>
        <p:spPr>
          <a:xfrm>
            <a:off x="7036263" y="2415904"/>
            <a:ext cx="4966348" cy="3026108"/>
          </a:xfrm>
        </p:spPr>
        <p:txBody>
          <a:bodyPr>
            <a:normAutofit/>
          </a:bodyPr>
          <a:lstStyle/>
          <a:p>
            <a:r>
              <a:rPr lang="en-GB" sz="2000" dirty="0">
                <a:latin typeface="Arial Nova Cond" panose="020B0506020202020204" pitchFamily="34" charset="0"/>
              </a:rPr>
              <a:t>Live Messaging</a:t>
            </a:r>
          </a:p>
          <a:p>
            <a:pPr marL="342900" indent="-342900">
              <a:buFont typeface="+mj-lt"/>
              <a:buAutoNum type="arabicPeriod"/>
            </a:pPr>
            <a:r>
              <a:rPr lang="en-GB" dirty="0">
                <a:latin typeface="Arial Nova Cond" panose="020B0506020202020204" pitchFamily="34" charset="0"/>
              </a:rPr>
              <a:t>Users enter their message and press send</a:t>
            </a:r>
          </a:p>
          <a:p>
            <a:pPr marL="342900" indent="-342900">
              <a:buFont typeface="+mj-lt"/>
              <a:buAutoNum type="arabicPeriod"/>
            </a:pPr>
            <a:r>
              <a:rPr lang="en-GB" dirty="0">
                <a:latin typeface="Arial Nova Cond" panose="020B0506020202020204" pitchFamily="34" charset="0"/>
              </a:rPr>
              <a:t>jQuery constructs a message that contains the username and the message they will be sending</a:t>
            </a:r>
          </a:p>
          <a:p>
            <a:pPr marL="342900" indent="-342900">
              <a:buFont typeface="+mj-lt"/>
              <a:buAutoNum type="arabicPeriod"/>
            </a:pPr>
            <a:r>
              <a:rPr lang="en-GB" dirty="0">
                <a:latin typeface="Arial Nova Cond" panose="020B0506020202020204" pitchFamily="34" charset="0"/>
              </a:rPr>
              <a:t>PHP sends the message to the text file</a:t>
            </a:r>
          </a:p>
          <a:p>
            <a:pPr marL="342900" indent="-342900">
              <a:buFont typeface="+mj-lt"/>
              <a:buAutoNum type="arabicPeriod"/>
            </a:pPr>
            <a:r>
              <a:rPr lang="en-GB" dirty="0">
                <a:latin typeface="Arial Nova Cond" panose="020B0506020202020204" pitchFamily="34" charset="0"/>
              </a:rPr>
              <a:t>jQuery alerts the application that a new line has been entered in the text file</a:t>
            </a:r>
          </a:p>
          <a:p>
            <a:pPr marL="342900" indent="-342900">
              <a:buFont typeface="+mj-lt"/>
              <a:buAutoNum type="arabicPeriod"/>
            </a:pPr>
            <a:r>
              <a:rPr lang="en-GB" dirty="0">
                <a:latin typeface="Arial Nova Cond" panose="020B0506020202020204" pitchFamily="34" charset="0"/>
              </a:rPr>
              <a:t>PHP pulls the message back</a:t>
            </a:r>
          </a:p>
          <a:p>
            <a:pPr marL="342900" indent="-342900">
              <a:buFont typeface="+mj-lt"/>
              <a:buAutoNum type="arabicPeriod"/>
            </a:pPr>
            <a:r>
              <a:rPr lang="en-GB" dirty="0">
                <a:latin typeface="Arial Nova Cond" panose="020B0506020202020204" pitchFamily="34" charset="0"/>
              </a:rPr>
              <a:t>jQuery submits the message into the chat box</a:t>
            </a:r>
          </a:p>
        </p:txBody>
      </p:sp>
      <p:pic>
        <p:nvPicPr>
          <p:cNvPr id="27" name="Graphic 26" descr="Bell">
            <a:extLst>
              <a:ext uri="{FF2B5EF4-FFF2-40B4-BE49-F238E27FC236}">
                <a16:creationId xmlns:a16="http://schemas.microsoft.com/office/drawing/2014/main" id="{307C41BC-E8C4-4F9E-896D-91ABD8874E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79893" y="1664157"/>
            <a:ext cx="626423" cy="626423"/>
          </a:xfrm>
          <a:prstGeom prst="rect">
            <a:avLst/>
          </a:prstGeom>
        </p:spPr>
      </p:pic>
      <p:sp>
        <p:nvSpPr>
          <p:cNvPr id="32" name="TextBox 31">
            <a:extLst>
              <a:ext uri="{FF2B5EF4-FFF2-40B4-BE49-F238E27FC236}">
                <a16:creationId xmlns:a16="http://schemas.microsoft.com/office/drawing/2014/main" id="{66E57EC4-775F-42E7-A6F9-84C89B4BAB31}"/>
              </a:ext>
            </a:extLst>
          </p:cNvPr>
          <p:cNvSpPr txBox="1"/>
          <p:nvPr/>
        </p:nvSpPr>
        <p:spPr>
          <a:xfrm>
            <a:off x="4625385" y="1507633"/>
            <a:ext cx="580608" cy="369332"/>
          </a:xfrm>
          <a:prstGeom prst="rect">
            <a:avLst/>
          </a:prstGeom>
          <a:noFill/>
        </p:spPr>
        <p:txBody>
          <a:bodyPr wrap="none" rtlCol="0">
            <a:spAutoFit/>
          </a:bodyPr>
          <a:lstStyle/>
          <a:p>
            <a:r>
              <a:rPr lang="en-GB" dirty="0">
                <a:latin typeface="Arial Nova Cond" panose="020B0506020202020204" pitchFamily="34" charset="0"/>
              </a:rPr>
              <a:t>PHP</a:t>
            </a:r>
          </a:p>
        </p:txBody>
      </p:sp>
      <p:sp>
        <p:nvSpPr>
          <p:cNvPr id="33" name="TextBox 32">
            <a:extLst>
              <a:ext uri="{FF2B5EF4-FFF2-40B4-BE49-F238E27FC236}">
                <a16:creationId xmlns:a16="http://schemas.microsoft.com/office/drawing/2014/main" id="{0003E515-9898-4D31-9AAE-D62188B7C028}"/>
              </a:ext>
            </a:extLst>
          </p:cNvPr>
          <p:cNvSpPr txBox="1"/>
          <p:nvPr/>
        </p:nvSpPr>
        <p:spPr>
          <a:xfrm>
            <a:off x="3793104" y="5080503"/>
            <a:ext cx="673902" cy="369332"/>
          </a:xfrm>
          <a:prstGeom prst="rect">
            <a:avLst/>
          </a:prstGeom>
          <a:noFill/>
        </p:spPr>
        <p:txBody>
          <a:bodyPr wrap="none" rtlCol="0">
            <a:spAutoFit/>
          </a:bodyPr>
          <a:lstStyle/>
          <a:p>
            <a:r>
              <a:rPr lang="en-GB" dirty="0">
                <a:latin typeface="Arial Nova Cond" panose="020B0506020202020204" pitchFamily="34" charset="0"/>
              </a:rPr>
              <a:t>AJAX</a:t>
            </a:r>
          </a:p>
        </p:txBody>
      </p:sp>
      <p:cxnSp>
        <p:nvCxnSpPr>
          <p:cNvPr id="34" name="Straight Arrow Connector 33">
            <a:extLst>
              <a:ext uri="{FF2B5EF4-FFF2-40B4-BE49-F238E27FC236}">
                <a16:creationId xmlns:a16="http://schemas.microsoft.com/office/drawing/2014/main" id="{87C0DAB1-DEAA-4A78-8171-1F9A3A83F6CC}"/>
              </a:ext>
            </a:extLst>
          </p:cNvPr>
          <p:cNvCxnSpPr>
            <a:cxnSpLocks/>
          </p:cNvCxnSpPr>
          <p:nvPr/>
        </p:nvCxnSpPr>
        <p:spPr>
          <a:xfrm>
            <a:off x="4441514" y="5265168"/>
            <a:ext cx="4271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1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AE667A1-2948-46F9-B78F-A86CB61D66F4}"/>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A11967F0-E71E-46C2-B299-D330344231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97B2D53C-D283-4797-BE04-5F20FD5CBB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2" name="Title 1">
            <a:extLst>
              <a:ext uri="{FF2B5EF4-FFF2-40B4-BE49-F238E27FC236}">
                <a16:creationId xmlns:a16="http://schemas.microsoft.com/office/drawing/2014/main" id="{251D77B1-A9F9-48AA-B74D-FD79A2C0BBEA}"/>
              </a:ext>
            </a:extLst>
          </p:cNvPr>
          <p:cNvSpPr>
            <a:spLocks noGrp="1"/>
          </p:cNvSpPr>
          <p:nvPr>
            <p:ph type="title"/>
          </p:nvPr>
        </p:nvSpPr>
        <p:spPr>
          <a:xfrm>
            <a:off x="372452" y="989741"/>
            <a:ext cx="4116021" cy="1600200"/>
          </a:xfrm>
        </p:spPr>
        <p:txBody>
          <a:bodyPr>
            <a:normAutofit/>
          </a:bodyPr>
          <a:lstStyle/>
          <a:p>
            <a:r>
              <a:rPr lang="en-GB" sz="2800" dirty="0">
                <a:latin typeface="Arial Nova Cond" panose="020B0506020202020204" pitchFamily="34" charset="0"/>
              </a:rPr>
              <a:t>How it works:</a:t>
            </a:r>
          </a:p>
        </p:txBody>
      </p:sp>
      <p:sp>
        <p:nvSpPr>
          <p:cNvPr id="3" name="TextBox 2">
            <a:extLst>
              <a:ext uri="{FF2B5EF4-FFF2-40B4-BE49-F238E27FC236}">
                <a16:creationId xmlns:a16="http://schemas.microsoft.com/office/drawing/2014/main" id="{6D7301EA-74B3-4BB2-B42E-552882A5555F}"/>
              </a:ext>
            </a:extLst>
          </p:cNvPr>
          <p:cNvSpPr txBox="1"/>
          <p:nvPr/>
        </p:nvSpPr>
        <p:spPr>
          <a:xfrm>
            <a:off x="7613945" y="1865171"/>
            <a:ext cx="184731" cy="369332"/>
          </a:xfrm>
          <a:prstGeom prst="rect">
            <a:avLst/>
          </a:prstGeom>
          <a:noFill/>
        </p:spPr>
        <p:txBody>
          <a:bodyPr wrap="none" rtlCol="0">
            <a:spAutoFit/>
          </a:bodyPr>
          <a:lstStyle/>
          <a:p>
            <a:endParaRPr lang="en-GB" dirty="0"/>
          </a:p>
        </p:txBody>
      </p:sp>
      <p:sp>
        <p:nvSpPr>
          <p:cNvPr id="27" name="Text Placeholder 3">
            <a:extLst>
              <a:ext uri="{FF2B5EF4-FFF2-40B4-BE49-F238E27FC236}">
                <a16:creationId xmlns:a16="http://schemas.microsoft.com/office/drawing/2014/main" id="{1499E71F-5C28-42A4-BBC5-D68C5940CB38}"/>
              </a:ext>
            </a:extLst>
          </p:cNvPr>
          <p:cNvSpPr txBox="1">
            <a:spLocks/>
          </p:cNvSpPr>
          <p:nvPr/>
        </p:nvSpPr>
        <p:spPr>
          <a:xfrm>
            <a:off x="378973" y="2629980"/>
            <a:ext cx="4966348" cy="21018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sz="2000" dirty="0">
                <a:latin typeface="Arial Nova Cond" panose="020B0506020202020204" pitchFamily="34" charset="0"/>
              </a:rPr>
              <a:t>Admin Privileges</a:t>
            </a:r>
          </a:p>
          <a:p>
            <a:pPr marL="342900" indent="-342900">
              <a:buFont typeface="+mj-lt"/>
              <a:buAutoNum type="arabicPeriod"/>
            </a:pPr>
            <a:r>
              <a:rPr lang="en-GB" dirty="0">
                <a:latin typeface="Arial Nova Cond" panose="020B0506020202020204" pitchFamily="34" charset="0"/>
              </a:rPr>
              <a:t>Admins enter the password to access the Admin Tab</a:t>
            </a:r>
          </a:p>
          <a:p>
            <a:pPr marL="342900" indent="-342900">
              <a:buFont typeface="+mj-lt"/>
              <a:buAutoNum type="arabicPeriod"/>
            </a:pPr>
            <a:r>
              <a:rPr lang="en-GB" dirty="0">
                <a:latin typeface="Arial Nova Cond" panose="020B0506020202020204" pitchFamily="34" charset="0"/>
              </a:rPr>
              <a:t>Admins can change the password here</a:t>
            </a:r>
          </a:p>
          <a:p>
            <a:pPr marL="342900" indent="-342900">
              <a:buFont typeface="+mj-lt"/>
              <a:buAutoNum type="arabicPeriod"/>
            </a:pPr>
            <a:r>
              <a:rPr lang="en-GB" dirty="0">
                <a:latin typeface="Arial Nova Cond" panose="020B0506020202020204" pitchFamily="34" charset="0"/>
              </a:rPr>
              <a:t>The password is updated on the backend database</a:t>
            </a:r>
          </a:p>
          <a:p>
            <a:pPr marL="342900" indent="-342900">
              <a:buFont typeface="+mj-lt"/>
              <a:buAutoNum type="arabicPeriod"/>
            </a:pPr>
            <a:r>
              <a:rPr lang="en-GB" dirty="0">
                <a:latin typeface="Arial Nova Cond" panose="020B0506020202020204" pitchFamily="34" charset="0"/>
              </a:rPr>
              <a:t>Users must now enter the new password when they access the site</a:t>
            </a:r>
          </a:p>
        </p:txBody>
      </p:sp>
      <p:pic>
        <p:nvPicPr>
          <p:cNvPr id="11" name="Picture 10">
            <a:extLst>
              <a:ext uri="{FF2B5EF4-FFF2-40B4-BE49-F238E27FC236}">
                <a16:creationId xmlns:a16="http://schemas.microsoft.com/office/drawing/2014/main" id="{188EA21A-FE1D-459F-B41D-BB22ECED35BC}"/>
              </a:ext>
            </a:extLst>
          </p:cNvPr>
          <p:cNvPicPr>
            <a:picLocks noChangeAspect="1"/>
          </p:cNvPicPr>
          <p:nvPr/>
        </p:nvPicPr>
        <p:blipFill>
          <a:blip r:embed="rId6"/>
          <a:stretch>
            <a:fillRect/>
          </a:stretch>
        </p:blipFill>
        <p:spPr>
          <a:xfrm>
            <a:off x="5606855" y="4871313"/>
            <a:ext cx="2191821" cy="1799724"/>
          </a:xfrm>
          <a:prstGeom prst="rect">
            <a:avLst/>
          </a:prstGeom>
        </p:spPr>
      </p:pic>
      <p:pic>
        <p:nvPicPr>
          <p:cNvPr id="12" name="Picture 11">
            <a:extLst>
              <a:ext uri="{FF2B5EF4-FFF2-40B4-BE49-F238E27FC236}">
                <a16:creationId xmlns:a16="http://schemas.microsoft.com/office/drawing/2014/main" id="{5C82FD45-BE47-4756-9FCC-5032C213F4A3}"/>
              </a:ext>
            </a:extLst>
          </p:cNvPr>
          <p:cNvPicPr>
            <a:picLocks noChangeAspect="1"/>
          </p:cNvPicPr>
          <p:nvPr/>
        </p:nvPicPr>
        <p:blipFill>
          <a:blip r:embed="rId7"/>
          <a:stretch>
            <a:fillRect/>
          </a:stretch>
        </p:blipFill>
        <p:spPr>
          <a:xfrm>
            <a:off x="5452147" y="614050"/>
            <a:ext cx="2241916" cy="1799724"/>
          </a:xfrm>
          <a:prstGeom prst="rect">
            <a:avLst/>
          </a:prstGeom>
        </p:spPr>
      </p:pic>
      <p:pic>
        <p:nvPicPr>
          <p:cNvPr id="13" name="Picture 12">
            <a:extLst>
              <a:ext uri="{FF2B5EF4-FFF2-40B4-BE49-F238E27FC236}">
                <a16:creationId xmlns:a16="http://schemas.microsoft.com/office/drawing/2014/main" id="{345D54ED-FDAA-4DFB-9BF4-37846AB0F612}"/>
              </a:ext>
            </a:extLst>
          </p:cNvPr>
          <p:cNvPicPr>
            <a:picLocks noChangeAspect="1"/>
          </p:cNvPicPr>
          <p:nvPr/>
        </p:nvPicPr>
        <p:blipFill>
          <a:blip r:embed="rId8"/>
          <a:stretch>
            <a:fillRect/>
          </a:stretch>
        </p:blipFill>
        <p:spPr>
          <a:xfrm>
            <a:off x="9281519" y="577133"/>
            <a:ext cx="2161798" cy="1873558"/>
          </a:xfrm>
          <a:prstGeom prst="rect">
            <a:avLst/>
          </a:prstGeom>
        </p:spPr>
      </p:pic>
      <p:cxnSp>
        <p:nvCxnSpPr>
          <p:cNvPr id="29" name="Straight Arrow Connector 28">
            <a:extLst>
              <a:ext uri="{FF2B5EF4-FFF2-40B4-BE49-F238E27FC236}">
                <a16:creationId xmlns:a16="http://schemas.microsoft.com/office/drawing/2014/main" id="{7E7686A5-FF79-4823-984B-E7DF0C222E38}"/>
              </a:ext>
            </a:extLst>
          </p:cNvPr>
          <p:cNvCxnSpPr>
            <a:cxnSpLocks/>
          </p:cNvCxnSpPr>
          <p:nvPr/>
        </p:nvCxnSpPr>
        <p:spPr>
          <a:xfrm>
            <a:off x="7825310" y="1660834"/>
            <a:ext cx="13275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D5C3AC5-6B70-4EEB-BFCC-04AE88FF85A6}"/>
              </a:ext>
            </a:extLst>
          </p:cNvPr>
          <p:cNvPicPr>
            <a:picLocks noChangeAspect="1"/>
          </p:cNvPicPr>
          <p:nvPr/>
        </p:nvPicPr>
        <p:blipFill>
          <a:blip r:embed="rId9"/>
          <a:stretch>
            <a:fillRect/>
          </a:stretch>
        </p:blipFill>
        <p:spPr>
          <a:xfrm>
            <a:off x="9281519" y="2987499"/>
            <a:ext cx="2179574" cy="1890008"/>
          </a:xfrm>
          <a:prstGeom prst="rect">
            <a:avLst/>
          </a:prstGeom>
        </p:spPr>
      </p:pic>
      <p:cxnSp>
        <p:nvCxnSpPr>
          <p:cNvPr id="35" name="Straight Arrow Connector 34">
            <a:extLst>
              <a:ext uri="{FF2B5EF4-FFF2-40B4-BE49-F238E27FC236}">
                <a16:creationId xmlns:a16="http://schemas.microsoft.com/office/drawing/2014/main" id="{129FD6F9-22D0-42B5-B7C2-46598D67DD8E}"/>
              </a:ext>
            </a:extLst>
          </p:cNvPr>
          <p:cNvCxnSpPr>
            <a:cxnSpLocks/>
          </p:cNvCxnSpPr>
          <p:nvPr/>
        </p:nvCxnSpPr>
        <p:spPr>
          <a:xfrm>
            <a:off x="10362418" y="2508559"/>
            <a:ext cx="8888" cy="421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4FB36C7-3A90-4AF2-A527-0273B3E7B6B5}"/>
              </a:ext>
            </a:extLst>
          </p:cNvPr>
          <p:cNvPicPr>
            <a:picLocks noChangeAspect="1"/>
          </p:cNvPicPr>
          <p:nvPr/>
        </p:nvPicPr>
        <p:blipFill>
          <a:blip r:embed="rId10"/>
          <a:stretch>
            <a:fillRect/>
          </a:stretch>
        </p:blipFill>
        <p:spPr>
          <a:xfrm>
            <a:off x="5452148" y="3675992"/>
            <a:ext cx="3230214" cy="588321"/>
          </a:xfrm>
          <a:prstGeom prst="rect">
            <a:avLst/>
          </a:prstGeom>
        </p:spPr>
      </p:pic>
      <p:cxnSp>
        <p:nvCxnSpPr>
          <p:cNvPr id="39" name="Straight Arrow Connector 38">
            <a:extLst>
              <a:ext uri="{FF2B5EF4-FFF2-40B4-BE49-F238E27FC236}">
                <a16:creationId xmlns:a16="http://schemas.microsoft.com/office/drawing/2014/main" id="{FC1BA96B-AD7E-4977-B717-94EE6A90D2B3}"/>
              </a:ext>
            </a:extLst>
          </p:cNvPr>
          <p:cNvCxnSpPr>
            <a:cxnSpLocks/>
          </p:cNvCxnSpPr>
          <p:nvPr/>
        </p:nvCxnSpPr>
        <p:spPr>
          <a:xfrm flipH="1">
            <a:off x="8735239" y="4026450"/>
            <a:ext cx="4620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DEB4CE-691F-4D01-8438-0C115C5D6A68}"/>
              </a:ext>
            </a:extLst>
          </p:cNvPr>
          <p:cNvCxnSpPr>
            <a:cxnSpLocks/>
          </p:cNvCxnSpPr>
          <p:nvPr/>
        </p:nvCxnSpPr>
        <p:spPr>
          <a:xfrm>
            <a:off x="6641589" y="4335337"/>
            <a:ext cx="0" cy="4649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3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4C9DD72-39FB-4187-9195-1D16555D03E2}"/>
              </a:ext>
            </a:extLst>
          </p:cNvPr>
          <p:cNvSpPr/>
          <p:nvPr/>
        </p:nvSpPr>
        <p:spPr>
          <a:xfrm>
            <a:off x="331661" y="979970"/>
            <a:ext cx="2853594" cy="2919368"/>
          </a:xfrm>
          <a:prstGeom prst="rect">
            <a:avLst/>
          </a:prstGeom>
          <a:solidFill>
            <a:srgbClr val="66FFCC"/>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grpSp>
        <p:nvGrpSpPr>
          <p:cNvPr id="5" name="Group 4">
            <a:extLst>
              <a:ext uri="{FF2B5EF4-FFF2-40B4-BE49-F238E27FC236}">
                <a16:creationId xmlns:a16="http://schemas.microsoft.com/office/drawing/2014/main" id="{B2032B18-F232-4683-873B-28408E4B87C2}"/>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F4D75BA4-8CE1-485D-9263-F1F1F0804F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4613B5C1-FBC5-45CB-A305-400DD81A5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2" name="Title 1">
            <a:extLst>
              <a:ext uri="{FF2B5EF4-FFF2-40B4-BE49-F238E27FC236}">
                <a16:creationId xmlns:a16="http://schemas.microsoft.com/office/drawing/2014/main" id="{ABAEC2AE-4FC0-4538-99A5-6867FAB2D684}"/>
              </a:ext>
            </a:extLst>
          </p:cNvPr>
          <p:cNvSpPr>
            <a:spLocks noGrp="1"/>
          </p:cNvSpPr>
          <p:nvPr>
            <p:ph type="title"/>
          </p:nvPr>
        </p:nvSpPr>
        <p:spPr>
          <a:xfrm>
            <a:off x="6127685" y="179715"/>
            <a:ext cx="5969378" cy="1600200"/>
          </a:xfrm>
        </p:spPr>
        <p:txBody>
          <a:bodyPr/>
          <a:lstStyle/>
          <a:p>
            <a:r>
              <a:rPr lang="en-GB" dirty="0">
                <a:latin typeface="Arial Nova Cond" panose="020B0506020202020204" pitchFamily="34" charset="0"/>
              </a:rPr>
              <a:t>Biggest Challenges Encountered:</a:t>
            </a:r>
          </a:p>
        </p:txBody>
      </p:sp>
      <p:sp>
        <p:nvSpPr>
          <p:cNvPr id="4" name="Text Placeholder 3">
            <a:extLst>
              <a:ext uri="{FF2B5EF4-FFF2-40B4-BE49-F238E27FC236}">
                <a16:creationId xmlns:a16="http://schemas.microsoft.com/office/drawing/2014/main" id="{9945D96E-9AAC-4854-B5DD-2120E9C806F3}"/>
              </a:ext>
            </a:extLst>
          </p:cNvPr>
          <p:cNvSpPr>
            <a:spLocks noGrp="1"/>
          </p:cNvSpPr>
          <p:nvPr>
            <p:ph type="body" sz="half" idx="2"/>
          </p:nvPr>
        </p:nvSpPr>
        <p:spPr>
          <a:xfrm>
            <a:off x="6237474" y="2027684"/>
            <a:ext cx="5336689" cy="3462466"/>
          </a:xfrm>
        </p:spPr>
        <p:txBody>
          <a:bodyPr>
            <a:normAutofit/>
          </a:bodyPr>
          <a:lstStyle/>
          <a:p>
            <a:pPr marL="457200" indent="-457200">
              <a:buFont typeface="Wingdings" panose="05000000000000000000" pitchFamily="2" charset="2"/>
              <a:buChar char="§"/>
            </a:pPr>
            <a:r>
              <a:rPr lang="en-GB" sz="2000" dirty="0">
                <a:latin typeface="Arial Nova Cond" panose="020B0506020202020204" pitchFamily="34" charset="0"/>
              </a:rPr>
              <a:t>Setting up WAMP Server to be compatible on different internet connections</a:t>
            </a:r>
          </a:p>
          <a:p>
            <a:pPr marL="457200" indent="-457200">
              <a:buFont typeface="Wingdings" panose="05000000000000000000" pitchFamily="2" charset="2"/>
              <a:buChar char="§"/>
            </a:pPr>
            <a:r>
              <a:rPr lang="en-GB" sz="2000" dirty="0">
                <a:latin typeface="Arial Nova Cond" panose="020B0506020202020204" pitchFamily="34" charset="0"/>
              </a:rPr>
              <a:t>Creating responsive web pages that can host the application on many devices</a:t>
            </a:r>
          </a:p>
          <a:p>
            <a:pPr marL="457200" indent="-457200">
              <a:buFont typeface="Wingdings" panose="05000000000000000000" pitchFamily="2" charset="2"/>
              <a:buChar char="§"/>
            </a:pPr>
            <a:r>
              <a:rPr lang="en-GB" sz="2000" dirty="0">
                <a:latin typeface="Arial Nova Cond" panose="020B0506020202020204" pitchFamily="34" charset="0"/>
              </a:rPr>
              <a:t>Research into a viable method of posting and receiving messages</a:t>
            </a:r>
          </a:p>
          <a:p>
            <a:pPr marL="457200" indent="-457200">
              <a:buFont typeface="Wingdings" panose="05000000000000000000" pitchFamily="2" charset="2"/>
              <a:buChar char="§"/>
            </a:pPr>
            <a:r>
              <a:rPr lang="en-GB" sz="2000" dirty="0">
                <a:latin typeface="Arial Nova Cond" panose="020B0506020202020204" pitchFamily="34" charset="0"/>
              </a:rPr>
              <a:t>Coding and troubleshooting the chosen method</a:t>
            </a:r>
          </a:p>
          <a:p>
            <a:pPr marL="457200" indent="-457200">
              <a:buFont typeface="Wingdings" panose="05000000000000000000" pitchFamily="2" charset="2"/>
              <a:buChar char="§"/>
            </a:pPr>
            <a:r>
              <a:rPr lang="en-GB" sz="2000" dirty="0">
                <a:latin typeface="Arial Nova Cond" panose="020B0506020202020204" pitchFamily="34" charset="0"/>
              </a:rPr>
              <a:t>Testing the application in different locations and on different networks</a:t>
            </a:r>
          </a:p>
        </p:txBody>
      </p:sp>
      <p:pic>
        <p:nvPicPr>
          <p:cNvPr id="8" name="Graphic 7" descr="Power">
            <a:extLst>
              <a:ext uri="{FF2B5EF4-FFF2-40B4-BE49-F238E27FC236}">
                <a16:creationId xmlns:a16="http://schemas.microsoft.com/office/drawing/2014/main" id="{87CBB7C1-5F75-4626-BB08-A8E2656927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837" y="1299033"/>
            <a:ext cx="2281242" cy="2281242"/>
          </a:xfrm>
          <a:prstGeom prst="rect">
            <a:avLst/>
          </a:prstGeom>
        </p:spPr>
      </p:pic>
      <p:sp>
        <p:nvSpPr>
          <p:cNvPr id="12" name="Rectangle 11">
            <a:extLst>
              <a:ext uri="{FF2B5EF4-FFF2-40B4-BE49-F238E27FC236}">
                <a16:creationId xmlns:a16="http://schemas.microsoft.com/office/drawing/2014/main" id="{74762C0B-628D-47C0-A592-F386E0362912}"/>
              </a:ext>
            </a:extLst>
          </p:cNvPr>
          <p:cNvSpPr/>
          <p:nvPr/>
        </p:nvSpPr>
        <p:spPr>
          <a:xfrm>
            <a:off x="3274091" y="3758917"/>
            <a:ext cx="2853594" cy="2919368"/>
          </a:xfrm>
          <a:prstGeom prst="rect">
            <a:avLst/>
          </a:prstGeom>
          <a:solidFill>
            <a:srgbClr val="EF745B"/>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pic>
        <p:nvPicPr>
          <p:cNvPr id="9" name="Graphic 8" descr="Research">
            <a:extLst>
              <a:ext uri="{FF2B5EF4-FFF2-40B4-BE49-F238E27FC236}">
                <a16:creationId xmlns:a16="http://schemas.microsoft.com/office/drawing/2014/main" id="{D7F7E0F2-45BB-4DB5-B038-496BC22A3B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76447" y="4109674"/>
            <a:ext cx="2265062" cy="2265062"/>
          </a:xfrm>
          <a:prstGeom prst="rect">
            <a:avLst/>
          </a:prstGeom>
        </p:spPr>
      </p:pic>
      <p:sp>
        <p:nvSpPr>
          <p:cNvPr id="15" name="Rectangle 14">
            <a:extLst>
              <a:ext uri="{FF2B5EF4-FFF2-40B4-BE49-F238E27FC236}">
                <a16:creationId xmlns:a16="http://schemas.microsoft.com/office/drawing/2014/main" id="{B1731419-1EA1-4DC5-A685-2195BD206C11}"/>
              </a:ext>
            </a:extLst>
          </p:cNvPr>
          <p:cNvSpPr/>
          <p:nvPr/>
        </p:nvSpPr>
        <p:spPr>
          <a:xfrm>
            <a:off x="2843498" y="1264057"/>
            <a:ext cx="2853594" cy="2919368"/>
          </a:xfrm>
          <a:prstGeom prst="rect">
            <a:avLst/>
          </a:prstGeom>
          <a:solidFill>
            <a:srgbClr val="FFFF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pic>
        <p:nvPicPr>
          <p:cNvPr id="11" name="Graphic 10" descr="Test Dummy">
            <a:extLst>
              <a:ext uri="{FF2B5EF4-FFF2-40B4-BE49-F238E27FC236}">
                <a16:creationId xmlns:a16="http://schemas.microsoft.com/office/drawing/2014/main" id="{4E15DB87-4C88-40E9-B1C5-9F5856864B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19246" y="1590057"/>
            <a:ext cx="2265061" cy="2265061"/>
          </a:xfrm>
          <a:prstGeom prst="rect">
            <a:avLst/>
          </a:prstGeom>
        </p:spPr>
      </p:pic>
      <p:sp>
        <p:nvSpPr>
          <p:cNvPr id="18" name="Rectangle 17">
            <a:extLst>
              <a:ext uri="{FF2B5EF4-FFF2-40B4-BE49-F238E27FC236}">
                <a16:creationId xmlns:a16="http://schemas.microsoft.com/office/drawing/2014/main" id="{2AB7A3EC-435B-4F57-893B-A641945BCA06}"/>
              </a:ext>
            </a:extLst>
          </p:cNvPr>
          <p:cNvSpPr/>
          <p:nvPr/>
        </p:nvSpPr>
        <p:spPr>
          <a:xfrm>
            <a:off x="617836" y="3504360"/>
            <a:ext cx="2980453" cy="3049151"/>
          </a:xfrm>
          <a:prstGeom prst="rect">
            <a:avLst/>
          </a:prstGeom>
          <a:solidFill>
            <a:srgbClr val="66FFFF"/>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pic>
        <p:nvPicPr>
          <p:cNvPr id="16" name="Graphic 15" descr="Server">
            <a:extLst>
              <a:ext uri="{FF2B5EF4-FFF2-40B4-BE49-F238E27FC236}">
                <a16:creationId xmlns:a16="http://schemas.microsoft.com/office/drawing/2014/main" id="{D00F6180-E3DA-42DC-A6EC-6FF8731C51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859" y="3887927"/>
            <a:ext cx="2371184" cy="2371184"/>
          </a:xfrm>
          <a:prstGeom prst="rect">
            <a:avLst/>
          </a:prstGeom>
        </p:spPr>
      </p:pic>
    </p:spTree>
    <p:extLst>
      <p:ext uri="{BB962C8B-B14F-4D97-AF65-F5344CB8AC3E}">
        <p14:creationId xmlns:p14="http://schemas.microsoft.com/office/powerpoint/2010/main" val="228533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F709BCB-7552-4967-92BF-374ED90EC198}"/>
              </a:ext>
            </a:extLst>
          </p:cNvPr>
          <p:cNvSpPr/>
          <p:nvPr/>
        </p:nvSpPr>
        <p:spPr>
          <a:xfrm>
            <a:off x="8952529" y="3315424"/>
            <a:ext cx="2853594" cy="2919368"/>
          </a:xfrm>
          <a:prstGeom prst="rect">
            <a:avLst/>
          </a:prstGeom>
          <a:solidFill>
            <a:srgbClr val="FF505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sp>
        <p:nvSpPr>
          <p:cNvPr id="27" name="Rectangle 26">
            <a:extLst>
              <a:ext uri="{FF2B5EF4-FFF2-40B4-BE49-F238E27FC236}">
                <a16:creationId xmlns:a16="http://schemas.microsoft.com/office/drawing/2014/main" id="{05075965-08CD-4375-94E0-95DC8B06180A}"/>
              </a:ext>
            </a:extLst>
          </p:cNvPr>
          <p:cNvSpPr/>
          <p:nvPr/>
        </p:nvSpPr>
        <p:spPr>
          <a:xfrm>
            <a:off x="6362322" y="2924411"/>
            <a:ext cx="2853594" cy="2919368"/>
          </a:xfrm>
          <a:prstGeom prst="rect">
            <a:avLst/>
          </a:prstGeom>
          <a:solidFill>
            <a:srgbClr val="66FFCC"/>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sp>
        <p:nvSpPr>
          <p:cNvPr id="2" name="Title 1">
            <a:extLst>
              <a:ext uri="{FF2B5EF4-FFF2-40B4-BE49-F238E27FC236}">
                <a16:creationId xmlns:a16="http://schemas.microsoft.com/office/drawing/2014/main" id="{251D77B1-A9F9-48AA-B74D-FD79A2C0BBEA}"/>
              </a:ext>
            </a:extLst>
          </p:cNvPr>
          <p:cNvSpPr>
            <a:spLocks noGrp="1"/>
          </p:cNvSpPr>
          <p:nvPr>
            <p:ph type="title"/>
          </p:nvPr>
        </p:nvSpPr>
        <p:spPr>
          <a:xfrm>
            <a:off x="363984" y="311437"/>
            <a:ext cx="5521911" cy="1600200"/>
          </a:xfrm>
        </p:spPr>
        <p:txBody>
          <a:bodyPr>
            <a:normAutofit/>
          </a:bodyPr>
          <a:lstStyle/>
          <a:p>
            <a:r>
              <a:rPr lang="en-GB" sz="2400" dirty="0">
                <a:latin typeface="Arial Nova Cond" panose="020B0506020202020204" pitchFamily="34" charset="0"/>
              </a:rPr>
              <a:t>Biggest Successes of the Project</a:t>
            </a:r>
          </a:p>
        </p:txBody>
      </p:sp>
      <p:grpSp>
        <p:nvGrpSpPr>
          <p:cNvPr id="5" name="Group 4">
            <a:extLst>
              <a:ext uri="{FF2B5EF4-FFF2-40B4-BE49-F238E27FC236}">
                <a16:creationId xmlns:a16="http://schemas.microsoft.com/office/drawing/2014/main" id="{0AE667A1-2948-46F9-B78F-A86CB61D66F4}"/>
              </a:ext>
            </a:extLst>
          </p:cNvPr>
          <p:cNvGrpSpPr/>
          <p:nvPr/>
        </p:nvGrpSpPr>
        <p:grpSpPr>
          <a:xfrm>
            <a:off x="-59531" y="-432594"/>
            <a:ext cx="2489994" cy="2489994"/>
            <a:chOff x="1228725" y="1363663"/>
            <a:chExt cx="1651000" cy="1651000"/>
          </a:xfrm>
        </p:grpSpPr>
        <p:pic>
          <p:nvPicPr>
            <p:cNvPr id="6" name="Graphic 5" descr="Chat">
              <a:extLst>
                <a:ext uri="{FF2B5EF4-FFF2-40B4-BE49-F238E27FC236}">
                  <a16:creationId xmlns:a16="http://schemas.microsoft.com/office/drawing/2014/main" id="{A11967F0-E71E-46C2-B299-D330344231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8725" y="1363663"/>
              <a:ext cx="1651000" cy="1651000"/>
            </a:xfrm>
            <a:prstGeom prst="rect">
              <a:avLst/>
            </a:prstGeom>
          </p:spPr>
        </p:pic>
        <p:pic>
          <p:nvPicPr>
            <p:cNvPr id="7" name="Graphic 6" descr="Wi Fi">
              <a:extLst>
                <a:ext uri="{FF2B5EF4-FFF2-40B4-BE49-F238E27FC236}">
                  <a16:creationId xmlns:a16="http://schemas.microsoft.com/office/drawing/2014/main" id="{97B2D53C-D283-4797-BE04-5F20FD5CBB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693" y="1743075"/>
              <a:ext cx="911226" cy="911226"/>
            </a:xfrm>
            <a:prstGeom prst="rect">
              <a:avLst/>
            </a:prstGeom>
          </p:spPr>
        </p:pic>
      </p:grpSp>
      <p:sp>
        <p:nvSpPr>
          <p:cNvPr id="16" name="Text Placeholder 3">
            <a:extLst>
              <a:ext uri="{FF2B5EF4-FFF2-40B4-BE49-F238E27FC236}">
                <a16:creationId xmlns:a16="http://schemas.microsoft.com/office/drawing/2014/main" id="{C6485F77-DEFE-46CD-AF36-9DD58D871652}"/>
              </a:ext>
            </a:extLst>
          </p:cNvPr>
          <p:cNvSpPr>
            <a:spLocks noGrp="1"/>
          </p:cNvSpPr>
          <p:nvPr>
            <p:ph type="body" sz="half" idx="2"/>
          </p:nvPr>
        </p:nvSpPr>
        <p:spPr>
          <a:xfrm>
            <a:off x="456594" y="2053297"/>
            <a:ext cx="5336689" cy="1407471"/>
          </a:xfrm>
        </p:spPr>
        <p:txBody>
          <a:bodyPr>
            <a:normAutofit/>
          </a:bodyPr>
          <a:lstStyle/>
          <a:p>
            <a:pPr marL="457200" indent="-457200">
              <a:buFont typeface="Wingdings" panose="05000000000000000000" pitchFamily="2" charset="2"/>
              <a:buChar char="§"/>
            </a:pPr>
            <a:r>
              <a:rPr lang="en-GB" sz="2000" dirty="0">
                <a:latin typeface="Arial Nova Cond" panose="020B0506020202020204" pitchFamily="34" charset="0"/>
              </a:rPr>
              <a:t>Successful Live Messaging</a:t>
            </a:r>
          </a:p>
          <a:p>
            <a:pPr marL="457200" indent="-457200">
              <a:buFont typeface="Wingdings" panose="05000000000000000000" pitchFamily="2" charset="2"/>
              <a:buChar char="§"/>
            </a:pPr>
            <a:r>
              <a:rPr lang="en-GB" sz="2000" dirty="0">
                <a:latin typeface="Arial Nova Cond" panose="020B0506020202020204" pitchFamily="34" charset="0"/>
              </a:rPr>
              <a:t>Admin privileges</a:t>
            </a:r>
          </a:p>
          <a:p>
            <a:pPr marL="457200" indent="-457200">
              <a:buFont typeface="Wingdings" panose="05000000000000000000" pitchFamily="2" charset="2"/>
              <a:buChar char="§"/>
            </a:pPr>
            <a:r>
              <a:rPr lang="en-GB" sz="2000" dirty="0">
                <a:latin typeface="Arial Nova Cond" panose="020B0506020202020204" pitchFamily="34" charset="0"/>
              </a:rPr>
              <a:t>Anonymous users</a:t>
            </a:r>
          </a:p>
        </p:txBody>
      </p:sp>
      <p:sp>
        <p:nvSpPr>
          <p:cNvPr id="17" name="Title 1">
            <a:extLst>
              <a:ext uri="{FF2B5EF4-FFF2-40B4-BE49-F238E27FC236}">
                <a16:creationId xmlns:a16="http://schemas.microsoft.com/office/drawing/2014/main" id="{1AF49F76-CF8D-4C76-945C-77F3CC2301F0}"/>
              </a:ext>
            </a:extLst>
          </p:cNvPr>
          <p:cNvSpPr txBox="1">
            <a:spLocks/>
          </p:cNvSpPr>
          <p:nvPr/>
        </p:nvSpPr>
        <p:spPr>
          <a:xfrm>
            <a:off x="363984" y="3318725"/>
            <a:ext cx="6533966" cy="5166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2400" dirty="0">
                <a:latin typeface="Arial Nova Cond" panose="020B0506020202020204" pitchFamily="34" charset="0"/>
              </a:rPr>
              <a:t>Missed Opportunities &amp; Unsuccessful Objectives</a:t>
            </a:r>
          </a:p>
        </p:txBody>
      </p:sp>
      <p:sp>
        <p:nvSpPr>
          <p:cNvPr id="18" name="Text Placeholder 3">
            <a:extLst>
              <a:ext uri="{FF2B5EF4-FFF2-40B4-BE49-F238E27FC236}">
                <a16:creationId xmlns:a16="http://schemas.microsoft.com/office/drawing/2014/main" id="{E65FF2CE-E856-4FFF-AF4E-9752C59FDCE1}"/>
              </a:ext>
            </a:extLst>
          </p:cNvPr>
          <p:cNvSpPr txBox="1">
            <a:spLocks/>
          </p:cNvSpPr>
          <p:nvPr/>
        </p:nvSpPr>
        <p:spPr>
          <a:xfrm>
            <a:off x="456594" y="3954599"/>
            <a:ext cx="5336689" cy="140747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buFont typeface="Wingdings" panose="05000000000000000000" pitchFamily="2" charset="2"/>
              <a:buChar char="§"/>
            </a:pPr>
            <a:r>
              <a:rPr lang="en-GB" sz="2000" dirty="0">
                <a:latin typeface="Arial Nova Cond" panose="020B0506020202020204" pitchFamily="34" charset="0"/>
              </a:rPr>
              <a:t>Size Limited Chat-Rooms</a:t>
            </a:r>
          </a:p>
          <a:p>
            <a:pPr marL="457200" indent="-457200">
              <a:buFont typeface="Wingdings" panose="05000000000000000000" pitchFamily="2" charset="2"/>
              <a:buChar char="§"/>
            </a:pPr>
            <a:r>
              <a:rPr lang="en-GB" sz="2000" dirty="0">
                <a:latin typeface="Arial Nova Cond" panose="020B0506020202020204" pitchFamily="34" charset="0"/>
              </a:rPr>
              <a:t>Profanity Filters</a:t>
            </a:r>
          </a:p>
          <a:p>
            <a:pPr marL="457200" indent="-457200">
              <a:buFont typeface="Wingdings" panose="05000000000000000000" pitchFamily="2" charset="2"/>
              <a:buChar char="§"/>
            </a:pPr>
            <a:r>
              <a:rPr lang="en-GB" sz="2000" dirty="0">
                <a:latin typeface="Arial Nova Cond" panose="020B0506020202020204" pitchFamily="34" charset="0"/>
              </a:rPr>
              <a:t>Easy WIFIChat.exe Setup</a:t>
            </a:r>
          </a:p>
        </p:txBody>
      </p:sp>
      <p:sp>
        <p:nvSpPr>
          <p:cNvPr id="20" name="Rectangle 19">
            <a:extLst>
              <a:ext uri="{FF2B5EF4-FFF2-40B4-BE49-F238E27FC236}">
                <a16:creationId xmlns:a16="http://schemas.microsoft.com/office/drawing/2014/main" id="{ECF5E7F3-BBB1-49B8-A6B1-BC3D61AD1A28}"/>
              </a:ext>
            </a:extLst>
          </p:cNvPr>
          <p:cNvSpPr/>
          <p:nvPr/>
        </p:nvSpPr>
        <p:spPr>
          <a:xfrm>
            <a:off x="5812941" y="457019"/>
            <a:ext cx="2853594" cy="2919368"/>
          </a:xfrm>
          <a:prstGeom prst="rect">
            <a:avLst/>
          </a:prstGeom>
          <a:solidFill>
            <a:srgbClr val="FF66CC"/>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pic>
        <p:nvPicPr>
          <p:cNvPr id="10" name="Graphic 9" descr="Group of people">
            <a:extLst>
              <a:ext uri="{FF2B5EF4-FFF2-40B4-BE49-F238E27FC236}">
                <a16:creationId xmlns:a16="http://schemas.microsoft.com/office/drawing/2014/main" id="{07D0F3C7-BC47-43B8-8FA3-60638AB708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1810" y="740459"/>
            <a:ext cx="2324470" cy="2324470"/>
          </a:xfrm>
          <a:prstGeom prst="rect">
            <a:avLst/>
          </a:prstGeom>
        </p:spPr>
      </p:pic>
      <p:pic>
        <p:nvPicPr>
          <p:cNvPr id="23" name="Graphic 22" descr="Explosion">
            <a:extLst>
              <a:ext uri="{FF2B5EF4-FFF2-40B4-BE49-F238E27FC236}">
                <a16:creationId xmlns:a16="http://schemas.microsoft.com/office/drawing/2014/main" id="{EF21C653-EA33-4574-B86F-37274D8B32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51738" y="3613023"/>
            <a:ext cx="2324171" cy="2324171"/>
          </a:xfrm>
          <a:prstGeom prst="rect">
            <a:avLst/>
          </a:prstGeom>
        </p:spPr>
      </p:pic>
      <p:sp>
        <p:nvSpPr>
          <p:cNvPr id="24" name="Rectangle 23">
            <a:extLst>
              <a:ext uri="{FF2B5EF4-FFF2-40B4-BE49-F238E27FC236}">
                <a16:creationId xmlns:a16="http://schemas.microsoft.com/office/drawing/2014/main" id="{56C999FF-DB93-485A-BB4A-A35F81BC5762}"/>
              </a:ext>
            </a:extLst>
          </p:cNvPr>
          <p:cNvSpPr/>
          <p:nvPr/>
        </p:nvSpPr>
        <p:spPr>
          <a:xfrm>
            <a:off x="8296036" y="662188"/>
            <a:ext cx="2853594" cy="2919368"/>
          </a:xfrm>
          <a:prstGeom prst="rect">
            <a:avLst/>
          </a:prstGeom>
          <a:solidFill>
            <a:srgbClr val="CCCCFF"/>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pic>
        <p:nvPicPr>
          <p:cNvPr id="26" name="Graphic 25" descr="Gears">
            <a:extLst>
              <a:ext uri="{FF2B5EF4-FFF2-40B4-BE49-F238E27FC236}">
                <a16:creationId xmlns:a16="http://schemas.microsoft.com/office/drawing/2014/main" id="{4F414306-9C20-420F-BB4F-03F868322B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95960" y="1019054"/>
            <a:ext cx="2253746" cy="2253746"/>
          </a:xfrm>
          <a:prstGeom prst="rect">
            <a:avLst/>
          </a:prstGeom>
        </p:spPr>
      </p:pic>
      <p:pic>
        <p:nvPicPr>
          <p:cNvPr id="31" name="Graphic 30" descr="Wireless">
            <a:extLst>
              <a:ext uri="{FF2B5EF4-FFF2-40B4-BE49-F238E27FC236}">
                <a16:creationId xmlns:a16="http://schemas.microsoft.com/office/drawing/2014/main" id="{C435FE9A-9986-473E-8174-9744F36025F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83245" y="3314140"/>
            <a:ext cx="2324470" cy="2324470"/>
          </a:xfrm>
          <a:prstGeom prst="rect">
            <a:avLst/>
          </a:prstGeom>
        </p:spPr>
      </p:pic>
      <p:sp>
        <p:nvSpPr>
          <p:cNvPr id="32" name="Title 1">
            <a:extLst>
              <a:ext uri="{FF2B5EF4-FFF2-40B4-BE49-F238E27FC236}">
                <a16:creationId xmlns:a16="http://schemas.microsoft.com/office/drawing/2014/main" id="{16B9832B-34E4-40F3-BF3B-82A7C831768A}"/>
              </a:ext>
            </a:extLst>
          </p:cNvPr>
          <p:cNvSpPr txBox="1">
            <a:spLocks/>
          </p:cNvSpPr>
          <p:nvPr/>
        </p:nvSpPr>
        <p:spPr>
          <a:xfrm>
            <a:off x="385877" y="5178157"/>
            <a:ext cx="10515600" cy="535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2400" dirty="0">
                <a:latin typeface="Arial Nova Cond" panose="020B0506020202020204" pitchFamily="34" charset="0"/>
                <a:cs typeface="Segoe UI Light" panose="020B0502040204020203" pitchFamily="34" charset="0"/>
              </a:rPr>
              <a:t>Budget</a:t>
            </a:r>
          </a:p>
        </p:txBody>
      </p:sp>
      <p:sp>
        <p:nvSpPr>
          <p:cNvPr id="34" name="Text Placeholder 3">
            <a:extLst>
              <a:ext uri="{FF2B5EF4-FFF2-40B4-BE49-F238E27FC236}">
                <a16:creationId xmlns:a16="http://schemas.microsoft.com/office/drawing/2014/main" id="{17471EF3-189F-441F-98B3-45BD9B9ABEC8}"/>
              </a:ext>
            </a:extLst>
          </p:cNvPr>
          <p:cNvSpPr txBox="1">
            <a:spLocks/>
          </p:cNvSpPr>
          <p:nvPr/>
        </p:nvSpPr>
        <p:spPr>
          <a:xfrm>
            <a:off x="456593" y="5751749"/>
            <a:ext cx="5336689" cy="38599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buFont typeface="Wingdings" panose="05000000000000000000" pitchFamily="2" charset="2"/>
              <a:buChar char="§"/>
            </a:pPr>
            <a:r>
              <a:rPr lang="en-GB" sz="2000" dirty="0">
                <a:latin typeface="Arial Nova Cond" panose="020B0506020202020204" pitchFamily="34" charset="0"/>
              </a:rPr>
              <a:t>No Budget was required for this Project</a:t>
            </a:r>
          </a:p>
        </p:txBody>
      </p:sp>
    </p:spTree>
    <p:extLst>
      <p:ext uri="{BB962C8B-B14F-4D97-AF65-F5344CB8AC3E}">
        <p14:creationId xmlns:p14="http://schemas.microsoft.com/office/powerpoint/2010/main" val="1189240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2F8517A6950541ADC64516A5DF9FCF" ma:contentTypeVersion="4" ma:contentTypeDescription="Create a new document." ma:contentTypeScope="" ma:versionID="73faf7195e48a09f9f63f06f5257a3aa">
  <xsd:schema xmlns:xsd="http://www.w3.org/2001/XMLSchema" xmlns:xs="http://www.w3.org/2001/XMLSchema" xmlns:p="http://schemas.microsoft.com/office/2006/metadata/properties" xmlns:ns3="af4b3d92-aa8d-429f-bd56-497563daa964" targetNamespace="http://schemas.microsoft.com/office/2006/metadata/properties" ma:root="true" ma:fieldsID="27fb4cc92efd9abb90721466901cda94" ns3:_="">
    <xsd:import namespace="af4b3d92-aa8d-429f-bd56-497563daa9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4b3d92-aa8d-429f-bd56-497563daa9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ABFEE2-A0B6-4D73-A0FC-5CE6EEB94B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4b3d92-aa8d-429f-bd56-497563daa9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EAC926-D721-4E7D-897D-5EC956A299F2}">
  <ds:schemaRefs>
    <ds:schemaRef ds:uri="http://schemas.microsoft.com/sharepoint/v3/contenttype/forms"/>
  </ds:schemaRefs>
</ds:datastoreItem>
</file>

<file path=customXml/itemProps3.xml><?xml version="1.0" encoding="utf-8"?>
<ds:datastoreItem xmlns:ds="http://schemas.openxmlformats.org/officeDocument/2006/customXml" ds:itemID="{D67284ED-BA82-43A2-AAA1-AF19B34001E8}">
  <ds:schemaRefs>
    <ds:schemaRef ds:uri="http://schemas.microsoft.com/office/2006/metadata/properties"/>
    <ds:schemaRef ds:uri="http://purl.org/dc/elements/1.1/"/>
    <ds:schemaRef ds:uri="http://purl.org/dc/terms/"/>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af4b3d92-aa8d-429f-bd56-497563daa964"/>
  </ds:schemaRefs>
</ds:datastoreItem>
</file>

<file path=docProps/app.xml><?xml version="1.0" encoding="utf-8"?>
<Properties xmlns="http://schemas.openxmlformats.org/officeDocument/2006/extended-properties" xmlns:vt="http://schemas.openxmlformats.org/officeDocument/2006/docPropsVTypes">
  <Template>Office Theme</Template>
  <TotalTime>443</TotalTime>
  <Words>598</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 Cond</vt:lpstr>
      <vt:lpstr>Calibri</vt:lpstr>
      <vt:lpstr>Calibri Light</vt:lpstr>
      <vt:lpstr>Wingdings</vt:lpstr>
      <vt:lpstr>Office Theme</vt:lpstr>
      <vt:lpstr>New Technologies</vt:lpstr>
      <vt:lpstr>What is WIFI Chat?</vt:lpstr>
      <vt:lpstr>Features:</vt:lpstr>
      <vt:lpstr>Tools and Languages Used:</vt:lpstr>
      <vt:lpstr>Tools and Languages Used Extended:</vt:lpstr>
      <vt:lpstr>How it works:</vt:lpstr>
      <vt:lpstr>How it works:</vt:lpstr>
      <vt:lpstr>Biggest Challenges Encountered:</vt:lpstr>
      <vt:lpstr>Biggest Successes of the Project</vt:lpstr>
      <vt:lpstr>Could this Project be considered a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Technologies</dc:title>
  <dc:creator>Bowler, Bryn</dc:creator>
  <cp:lastModifiedBy>Bowler, Bryn</cp:lastModifiedBy>
  <cp:revision>12</cp:revision>
  <dcterms:created xsi:type="dcterms:W3CDTF">2019-11-10T17:24:09Z</dcterms:created>
  <dcterms:modified xsi:type="dcterms:W3CDTF">2020-04-28T15:31:29Z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0x010100712F8517A6950541ADC64516A5DF9FCF</vt:lpwstr>
  </property>
</Properties>
</file>