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60" r:id="rId4"/>
    <p:sldId id="261" r:id="rId5"/>
    <p:sldId id="262" r:id="rId6"/>
    <p:sldId id="259" r:id="rId7"/>
    <p:sldId id="263"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12" d="100"/>
          <a:sy n="112" d="100"/>
        </p:scale>
        <p:origin x="5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2BDB9-F81E-564D-901F-59B3760C536E}" type="datetimeFigureOut">
              <a:rPr lang="en-US" smtClean="0"/>
              <a:t>1/17/20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83CC6-DC9F-C347-A630-F0D5CAC26559}" type="slidenum">
              <a:rPr lang="en-US" smtClean="0"/>
              <a:t>‹#›</a:t>
            </a:fld>
            <a:endParaRPr lang="en-US"/>
          </a:p>
        </p:txBody>
      </p:sp>
    </p:spTree>
    <p:extLst>
      <p:ext uri="{BB962C8B-B14F-4D97-AF65-F5344CB8AC3E}">
        <p14:creationId xmlns:p14="http://schemas.microsoft.com/office/powerpoint/2010/main" val="662281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583CC6-DC9F-C347-A630-F0D5CAC26559}" type="slidenum">
              <a:rPr lang="en-US" smtClean="0"/>
              <a:t>3</a:t>
            </a:fld>
            <a:endParaRPr lang="en-US"/>
          </a:p>
        </p:txBody>
      </p:sp>
    </p:spTree>
    <p:extLst>
      <p:ext uri="{BB962C8B-B14F-4D97-AF65-F5344CB8AC3E}">
        <p14:creationId xmlns:p14="http://schemas.microsoft.com/office/powerpoint/2010/main" val="3517837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9A11-218D-C746-A534-4D28D3D961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407B50-ABE4-F145-8893-BB4FBCDD64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65CDFC-5D11-EE47-9160-C08CFDC1A413}"/>
              </a:ext>
            </a:extLst>
          </p:cNvPr>
          <p:cNvSpPr>
            <a:spLocks noGrp="1"/>
          </p:cNvSpPr>
          <p:nvPr>
            <p:ph type="dt" sz="half" idx="10"/>
          </p:nvPr>
        </p:nvSpPr>
        <p:spPr/>
        <p:txBody>
          <a:bodyPr/>
          <a:lstStyle/>
          <a:p>
            <a:fld id="{14616029-4282-8349-9BAC-B5879F536BA2}" type="datetimeFigureOut">
              <a:rPr lang="en-US" smtClean="0"/>
              <a:t>1/17/20</a:t>
            </a:fld>
            <a:endParaRPr lang="en-US"/>
          </a:p>
        </p:txBody>
      </p:sp>
      <p:sp>
        <p:nvSpPr>
          <p:cNvPr id="5" name="Footer Placeholder 4">
            <a:extLst>
              <a:ext uri="{FF2B5EF4-FFF2-40B4-BE49-F238E27FC236}">
                <a16:creationId xmlns:a16="http://schemas.microsoft.com/office/drawing/2014/main" id="{3E50912C-EB55-B947-8C4A-D9FCC7EC2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1293F-FA11-984E-B6C5-6DAB8C46D702}"/>
              </a:ext>
            </a:extLst>
          </p:cNvPr>
          <p:cNvSpPr>
            <a:spLocks noGrp="1"/>
          </p:cNvSpPr>
          <p:nvPr>
            <p:ph type="sldNum" sz="quarter" idx="12"/>
          </p:nvPr>
        </p:nvSpPr>
        <p:spPr/>
        <p:txBody>
          <a:bodyPr/>
          <a:lstStyle/>
          <a:p>
            <a:fld id="{256F1592-E691-4B45-AE4C-FB082E121B81}" type="slidenum">
              <a:rPr lang="en-US" smtClean="0"/>
              <a:t>‹#›</a:t>
            </a:fld>
            <a:endParaRPr lang="en-US"/>
          </a:p>
        </p:txBody>
      </p:sp>
    </p:spTree>
    <p:extLst>
      <p:ext uri="{BB962C8B-B14F-4D97-AF65-F5344CB8AC3E}">
        <p14:creationId xmlns:p14="http://schemas.microsoft.com/office/powerpoint/2010/main" val="141048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6261-32FE-9246-9106-BC5BA7EEF8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78E48-0E53-9046-A149-2A1236C35A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516EC-55F8-F247-8E4C-D68AE17D06D4}"/>
              </a:ext>
            </a:extLst>
          </p:cNvPr>
          <p:cNvSpPr>
            <a:spLocks noGrp="1"/>
          </p:cNvSpPr>
          <p:nvPr>
            <p:ph type="dt" sz="half" idx="10"/>
          </p:nvPr>
        </p:nvSpPr>
        <p:spPr/>
        <p:txBody>
          <a:bodyPr/>
          <a:lstStyle/>
          <a:p>
            <a:fld id="{14616029-4282-8349-9BAC-B5879F536BA2}" type="datetimeFigureOut">
              <a:rPr lang="en-US" smtClean="0"/>
              <a:t>1/17/20</a:t>
            </a:fld>
            <a:endParaRPr lang="en-US"/>
          </a:p>
        </p:txBody>
      </p:sp>
      <p:sp>
        <p:nvSpPr>
          <p:cNvPr id="5" name="Footer Placeholder 4">
            <a:extLst>
              <a:ext uri="{FF2B5EF4-FFF2-40B4-BE49-F238E27FC236}">
                <a16:creationId xmlns:a16="http://schemas.microsoft.com/office/drawing/2014/main" id="{FF927B7B-CCFF-454C-B8E7-ABBE9BEF0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4067D-4BD6-AD41-B9F6-78A3C96766D1}"/>
              </a:ext>
            </a:extLst>
          </p:cNvPr>
          <p:cNvSpPr>
            <a:spLocks noGrp="1"/>
          </p:cNvSpPr>
          <p:nvPr>
            <p:ph type="sldNum" sz="quarter" idx="12"/>
          </p:nvPr>
        </p:nvSpPr>
        <p:spPr/>
        <p:txBody>
          <a:bodyPr/>
          <a:lstStyle/>
          <a:p>
            <a:fld id="{256F1592-E691-4B45-AE4C-FB082E121B81}" type="slidenum">
              <a:rPr lang="en-US" smtClean="0"/>
              <a:t>‹#›</a:t>
            </a:fld>
            <a:endParaRPr lang="en-US"/>
          </a:p>
        </p:txBody>
      </p:sp>
    </p:spTree>
    <p:extLst>
      <p:ext uri="{BB962C8B-B14F-4D97-AF65-F5344CB8AC3E}">
        <p14:creationId xmlns:p14="http://schemas.microsoft.com/office/powerpoint/2010/main" val="219894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1E5930-CA7B-7641-95EE-4884A40BF5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C2EF3E-1F01-BC44-9AE2-AB87F49146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08DF8-FFF3-A74A-96A0-B9213390AF17}"/>
              </a:ext>
            </a:extLst>
          </p:cNvPr>
          <p:cNvSpPr>
            <a:spLocks noGrp="1"/>
          </p:cNvSpPr>
          <p:nvPr>
            <p:ph type="dt" sz="half" idx="10"/>
          </p:nvPr>
        </p:nvSpPr>
        <p:spPr/>
        <p:txBody>
          <a:bodyPr/>
          <a:lstStyle/>
          <a:p>
            <a:fld id="{14616029-4282-8349-9BAC-B5879F536BA2}" type="datetimeFigureOut">
              <a:rPr lang="en-US" smtClean="0"/>
              <a:t>1/17/20</a:t>
            </a:fld>
            <a:endParaRPr lang="en-US"/>
          </a:p>
        </p:txBody>
      </p:sp>
      <p:sp>
        <p:nvSpPr>
          <p:cNvPr id="5" name="Footer Placeholder 4">
            <a:extLst>
              <a:ext uri="{FF2B5EF4-FFF2-40B4-BE49-F238E27FC236}">
                <a16:creationId xmlns:a16="http://schemas.microsoft.com/office/drawing/2014/main" id="{37C55152-1BBA-D142-9D27-6053B0E8D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CE87B-E5DD-AA4A-99EA-6F236CC0FD8A}"/>
              </a:ext>
            </a:extLst>
          </p:cNvPr>
          <p:cNvSpPr>
            <a:spLocks noGrp="1"/>
          </p:cNvSpPr>
          <p:nvPr>
            <p:ph type="sldNum" sz="quarter" idx="12"/>
          </p:nvPr>
        </p:nvSpPr>
        <p:spPr/>
        <p:txBody>
          <a:bodyPr/>
          <a:lstStyle/>
          <a:p>
            <a:fld id="{256F1592-E691-4B45-AE4C-FB082E121B81}" type="slidenum">
              <a:rPr lang="en-US" smtClean="0"/>
              <a:t>‹#›</a:t>
            </a:fld>
            <a:endParaRPr lang="en-US"/>
          </a:p>
        </p:txBody>
      </p:sp>
    </p:spTree>
    <p:extLst>
      <p:ext uri="{BB962C8B-B14F-4D97-AF65-F5344CB8AC3E}">
        <p14:creationId xmlns:p14="http://schemas.microsoft.com/office/powerpoint/2010/main" val="302985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A29D-D199-9D47-A3C3-D9EB38094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F2CD4-C48E-6349-8C0B-3519D065FB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3B9A5-2F44-B343-8F98-F3B4B251FE7A}"/>
              </a:ext>
            </a:extLst>
          </p:cNvPr>
          <p:cNvSpPr>
            <a:spLocks noGrp="1"/>
          </p:cNvSpPr>
          <p:nvPr>
            <p:ph type="dt" sz="half" idx="10"/>
          </p:nvPr>
        </p:nvSpPr>
        <p:spPr/>
        <p:txBody>
          <a:bodyPr/>
          <a:lstStyle/>
          <a:p>
            <a:fld id="{14616029-4282-8349-9BAC-B5879F536BA2}" type="datetimeFigureOut">
              <a:rPr lang="en-US" smtClean="0"/>
              <a:t>1/17/20</a:t>
            </a:fld>
            <a:endParaRPr lang="en-US"/>
          </a:p>
        </p:txBody>
      </p:sp>
      <p:sp>
        <p:nvSpPr>
          <p:cNvPr id="5" name="Footer Placeholder 4">
            <a:extLst>
              <a:ext uri="{FF2B5EF4-FFF2-40B4-BE49-F238E27FC236}">
                <a16:creationId xmlns:a16="http://schemas.microsoft.com/office/drawing/2014/main" id="{0EBAE636-7B9C-7742-9552-6D19786F4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EA275-FC45-C846-8F29-5943371A612A}"/>
              </a:ext>
            </a:extLst>
          </p:cNvPr>
          <p:cNvSpPr>
            <a:spLocks noGrp="1"/>
          </p:cNvSpPr>
          <p:nvPr>
            <p:ph type="sldNum" sz="quarter" idx="12"/>
          </p:nvPr>
        </p:nvSpPr>
        <p:spPr/>
        <p:txBody>
          <a:bodyPr/>
          <a:lstStyle/>
          <a:p>
            <a:fld id="{256F1592-E691-4B45-AE4C-FB082E121B81}" type="slidenum">
              <a:rPr lang="en-US" smtClean="0"/>
              <a:t>‹#›</a:t>
            </a:fld>
            <a:endParaRPr lang="en-US"/>
          </a:p>
        </p:txBody>
      </p:sp>
    </p:spTree>
    <p:extLst>
      <p:ext uri="{BB962C8B-B14F-4D97-AF65-F5344CB8AC3E}">
        <p14:creationId xmlns:p14="http://schemas.microsoft.com/office/powerpoint/2010/main" val="1032122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E3DD9-F01B-5C43-B068-98F8E51C0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4ACBF6-09AA-1347-9FCF-42CA8D9A9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9D8557-7F75-EE44-A827-1FB74667B325}"/>
              </a:ext>
            </a:extLst>
          </p:cNvPr>
          <p:cNvSpPr>
            <a:spLocks noGrp="1"/>
          </p:cNvSpPr>
          <p:nvPr>
            <p:ph type="dt" sz="half" idx="10"/>
          </p:nvPr>
        </p:nvSpPr>
        <p:spPr/>
        <p:txBody>
          <a:bodyPr/>
          <a:lstStyle/>
          <a:p>
            <a:fld id="{14616029-4282-8349-9BAC-B5879F536BA2}" type="datetimeFigureOut">
              <a:rPr lang="en-US" smtClean="0"/>
              <a:t>1/17/20</a:t>
            </a:fld>
            <a:endParaRPr lang="en-US"/>
          </a:p>
        </p:txBody>
      </p:sp>
      <p:sp>
        <p:nvSpPr>
          <p:cNvPr id="5" name="Footer Placeholder 4">
            <a:extLst>
              <a:ext uri="{FF2B5EF4-FFF2-40B4-BE49-F238E27FC236}">
                <a16:creationId xmlns:a16="http://schemas.microsoft.com/office/drawing/2014/main" id="{0EABBBEC-92E7-7D4A-94B0-5373E1660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DCE71-EBA3-B441-A477-E81DE9A42D1F}"/>
              </a:ext>
            </a:extLst>
          </p:cNvPr>
          <p:cNvSpPr>
            <a:spLocks noGrp="1"/>
          </p:cNvSpPr>
          <p:nvPr>
            <p:ph type="sldNum" sz="quarter" idx="12"/>
          </p:nvPr>
        </p:nvSpPr>
        <p:spPr/>
        <p:txBody>
          <a:bodyPr/>
          <a:lstStyle/>
          <a:p>
            <a:fld id="{256F1592-E691-4B45-AE4C-FB082E121B81}" type="slidenum">
              <a:rPr lang="en-US" smtClean="0"/>
              <a:t>‹#›</a:t>
            </a:fld>
            <a:endParaRPr lang="en-US"/>
          </a:p>
        </p:txBody>
      </p:sp>
    </p:spTree>
    <p:extLst>
      <p:ext uri="{BB962C8B-B14F-4D97-AF65-F5344CB8AC3E}">
        <p14:creationId xmlns:p14="http://schemas.microsoft.com/office/powerpoint/2010/main" val="169038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8096-8816-1446-8BDF-672F751391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B85444-2EF8-5144-A612-2B01BC030A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C3FE2F-67BF-9544-AE2E-D8A2778A7F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5F5E14-265A-3F40-9D2B-AECAF59A3DFD}"/>
              </a:ext>
            </a:extLst>
          </p:cNvPr>
          <p:cNvSpPr>
            <a:spLocks noGrp="1"/>
          </p:cNvSpPr>
          <p:nvPr>
            <p:ph type="dt" sz="half" idx="10"/>
          </p:nvPr>
        </p:nvSpPr>
        <p:spPr/>
        <p:txBody>
          <a:bodyPr/>
          <a:lstStyle/>
          <a:p>
            <a:fld id="{14616029-4282-8349-9BAC-B5879F536BA2}" type="datetimeFigureOut">
              <a:rPr lang="en-US" smtClean="0"/>
              <a:t>1/17/20</a:t>
            </a:fld>
            <a:endParaRPr lang="en-US"/>
          </a:p>
        </p:txBody>
      </p:sp>
      <p:sp>
        <p:nvSpPr>
          <p:cNvPr id="6" name="Footer Placeholder 5">
            <a:extLst>
              <a:ext uri="{FF2B5EF4-FFF2-40B4-BE49-F238E27FC236}">
                <a16:creationId xmlns:a16="http://schemas.microsoft.com/office/drawing/2014/main" id="{1F99A679-23BD-B34D-BDC8-28AF45355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C7F1B-4AE8-984C-BE9D-C27C27B4B6AE}"/>
              </a:ext>
            </a:extLst>
          </p:cNvPr>
          <p:cNvSpPr>
            <a:spLocks noGrp="1"/>
          </p:cNvSpPr>
          <p:nvPr>
            <p:ph type="sldNum" sz="quarter" idx="12"/>
          </p:nvPr>
        </p:nvSpPr>
        <p:spPr/>
        <p:txBody>
          <a:bodyPr/>
          <a:lstStyle/>
          <a:p>
            <a:fld id="{256F1592-E691-4B45-AE4C-FB082E121B81}" type="slidenum">
              <a:rPr lang="en-US" smtClean="0"/>
              <a:t>‹#›</a:t>
            </a:fld>
            <a:endParaRPr lang="en-US"/>
          </a:p>
        </p:txBody>
      </p:sp>
    </p:spTree>
    <p:extLst>
      <p:ext uri="{BB962C8B-B14F-4D97-AF65-F5344CB8AC3E}">
        <p14:creationId xmlns:p14="http://schemas.microsoft.com/office/powerpoint/2010/main" val="285300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C8BC-F57E-AE44-8B5B-16F5F2E8E4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575892-5D8B-EB41-B43E-7550AF91D9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BA3560-CF73-F045-8B39-4D07052C5DF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63361-6787-6642-B653-7211B66FD4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4CEF40-4AD3-714D-9228-E71E40F582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32BCCC-0C74-B048-A821-DFC35F5664BE}"/>
              </a:ext>
            </a:extLst>
          </p:cNvPr>
          <p:cNvSpPr>
            <a:spLocks noGrp="1"/>
          </p:cNvSpPr>
          <p:nvPr>
            <p:ph type="dt" sz="half" idx="10"/>
          </p:nvPr>
        </p:nvSpPr>
        <p:spPr/>
        <p:txBody>
          <a:bodyPr/>
          <a:lstStyle/>
          <a:p>
            <a:fld id="{14616029-4282-8349-9BAC-B5879F536BA2}" type="datetimeFigureOut">
              <a:rPr lang="en-US" smtClean="0"/>
              <a:t>1/17/20</a:t>
            </a:fld>
            <a:endParaRPr lang="en-US"/>
          </a:p>
        </p:txBody>
      </p:sp>
      <p:sp>
        <p:nvSpPr>
          <p:cNvPr id="8" name="Footer Placeholder 7">
            <a:extLst>
              <a:ext uri="{FF2B5EF4-FFF2-40B4-BE49-F238E27FC236}">
                <a16:creationId xmlns:a16="http://schemas.microsoft.com/office/drawing/2014/main" id="{32DBD02C-5FC7-354F-9D3C-0FB21AFD90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C36EE-35E9-9B48-8265-32270FEED0E7}"/>
              </a:ext>
            </a:extLst>
          </p:cNvPr>
          <p:cNvSpPr>
            <a:spLocks noGrp="1"/>
          </p:cNvSpPr>
          <p:nvPr>
            <p:ph type="sldNum" sz="quarter" idx="12"/>
          </p:nvPr>
        </p:nvSpPr>
        <p:spPr/>
        <p:txBody>
          <a:bodyPr/>
          <a:lstStyle/>
          <a:p>
            <a:fld id="{256F1592-E691-4B45-AE4C-FB082E121B81}" type="slidenum">
              <a:rPr lang="en-US" smtClean="0"/>
              <a:t>‹#›</a:t>
            </a:fld>
            <a:endParaRPr lang="en-US"/>
          </a:p>
        </p:txBody>
      </p:sp>
    </p:spTree>
    <p:extLst>
      <p:ext uri="{BB962C8B-B14F-4D97-AF65-F5344CB8AC3E}">
        <p14:creationId xmlns:p14="http://schemas.microsoft.com/office/powerpoint/2010/main" val="23812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B676-BC7C-B344-B0E3-883172F609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7A6729-225A-254D-B52E-89A96C4E9FAA}"/>
              </a:ext>
            </a:extLst>
          </p:cNvPr>
          <p:cNvSpPr>
            <a:spLocks noGrp="1"/>
          </p:cNvSpPr>
          <p:nvPr>
            <p:ph type="dt" sz="half" idx="10"/>
          </p:nvPr>
        </p:nvSpPr>
        <p:spPr/>
        <p:txBody>
          <a:bodyPr/>
          <a:lstStyle/>
          <a:p>
            <a:fld id="{14616029-4282-8349-9BAC-B5879F536BA2}" type="datetimeFigureOut">
              <a:rPr lang="en-US" smtClean="0"/>
              <a:t>1/17/20</a:t>
            </a:fld>
            <a:endParaRPr lang="en-US"/>
          </a:p>
        </p:txBody>
      </p:sp>
      <p:sp>
        <p:nvSpPr>
          <p:cNvPr id="4" name="Footer Placeholder 3">
            <a:extLst>
              <a:ext uri="{FF2B5EF4-FFF2-40B4-BE49-F238E27FC236}">
                <a16:creationId xmlns:a16="http://schemas.microsoft.com/office/drawing/2014/main" id="{F062050F-64E0-F848-8C57-1798491F7E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7A125B-A831-A94B-A1C6-67C6A0DFAD62}"/>
              </a:ext>
            </a:extLst>
          </p:cNvPr>
          <p:cNvSpPr>
            <a:spLocks noGrp="1"/>
          </p:cNvSpPr>
          <p:nvPr>
            <p:ph type="sldNum" sz="quarter" idx="12"/>
          </p:nvPr>
        </p:nvSpPr>
        <p:spPr/>
        <p:txBody>
          <a:bodyPr/>
          <a:lstStyle/>
          <a:p>
            <a:fld id="{256F1592-E691-4B45-AE4C-FB082E121B81}" type="slidenum">
              <a:rPr lang="en-US" smtClean="0"/>
              <a:t>‹#›</a:t>
            </a:fld>
            <a:endParaRPr lang="en-US"/>
          </a:p>
        </p:txBody>
      </p:sp>
    </p:spTree>
    <p:extLst>
      <p:ext uri="{BB962C8B-B14F-4D97-AF65-F5344CB8AC3E}">
        <p14:creationId xmlns:p14="http://schemas.microsoft.com/office/powerpoint/2010/main" val="384365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112688-D6F9-E24B-B74A-2B05A49F0151}"/>
              </a:ext>
            </a:extLst>
          </p:cNvPr>
          <p:cNvSpPr>
            <a:spLocks noGrp="1"/>
          </p:cNvSpPr>
          <p:nvPr>
            <p:ph type="dt" sz="half" idx="10"/>
          </p:nvPr>
        </p:nvSpPr>
        <p:spPr/>
        <p:txBody>
          <a:bodyPr/>
          <a:lstStyle/>
          <a:p>
            <a:fld id="{14616029-4282-8349-9BAC-B5879F536BA2}" type="datetimeFigureOut">
              <a:rPr lang="en-US" smtClean="0"/>
              <a:t>1/17/20</a:t>
            </a:fld>
            <a:endParaRPr lang="en-US"/>
          </a:p>
        </p:txBody>
      </p:sp>
      <p:sp>
        <p:nvSpPr>
          <p:cNvPr id="3" name="Footer Placeholder 2">
            <a:extLst>
              <a:ext uri="{FF2B5EF4-FFF2-40B4-BE49-F238E27FC236}">
                <a16:creationId xmlns:a16="http://schemas.microsoft.com/office/drawing/2014/main" id="{3EB370F6-FF13-FF43-AB32-F11487B572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6CC032-D189-174C-A0E6-223005E58169}"/>
              </a:ext>
            </a:extLst>
          </p:cNvPr>
          <p:cNvSpPr>
            <a:spLocks noGrp="1"/>
          </p:cNvSpPr>
          <p:nvPr>
            <p:ph type="sldNum" sz="quarter" idx="12"/>
          </p:nvPr>
        </p:nvSpPr>
        <p:spPr/>
        <p:txBody>
          <a:bodyPr/>
          <a:lstStyle/>
          <a:p>
            <a:fld id="{256F1592-E691-4B45-AE4C-FB082E121B81}" type="slidenum">
              <a:rPr lang="en-US" smtClean="0"/>
              <a:t>‹#›</a:t>
            </a:fld>
            <a:endParaRPr lang="en-US"/>
          </a:p>
        </p:txBody>
      </p:sp>
    </p:spTree>
    <p:extLst>
      <p:ext uri="{BB962C8B-B14F-4D97-AF65-F5344CB8AC3E}">
        <p14:creationId xmlns:p14="http://schemas.microsoft.com/office/powerpoint/2010/main" val="168191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AED2-5267-BF47-B439-F664F24E5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703B9D-ABF0-7643-BC16-06D2ED769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47489D-18DC-6346-BCEB-888AE7FD2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C53021-5391-FC44-BDDC-1CE64ABAC1E3}"/>
              </a:ext>
            </a:extLst>
          </p:cNvPr>
          <p:cNvSpPr>
            <a:spLocks noGrp="1"/>
          </p:cNvSpPr>
          <p:nvPr>
            <p:ph type="dt" sz="half" idx="10"/>
          </p:nvPr>
        </p:nvSpPr>
        <p:spPr/>
        <p:txBody>
          <a:bodyPr/>
          <a:lstStyle/>
          <a:p>
            <a:fld id="{14616029-4282-8349-9BAC-B5879F536BA2}" type="datetimeFigureOut">
              <a:rPr lang="en-US" smtClean="0"/>
              <a:t>1/17/20</a:t>
            </a:fld>
            <a:endParaRPr lang="en-US"/>
          </a:p>
        </p:txBody>
      </p:sp>
      <p:sp>
        <p:nvSpPr>
          <p:cNvPr id="6" name="Footer Placeholder 5">
            <a:extLst>
              <a:ext uri="{FF2B5EF4-FFF2-40B4-BE49-F238E27FC236}">
                <a16:creationId xmlns:a16="http://schemas.microsoft.com/office/drawing/2014/main" id="{C1F63653-7456-1D4D-950F-532265FC3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8D164-6B65-E442-AB39-53D41ACEC375}"/>
              </a:ext>
            </a:extLst>
          </p:cNvPr>
          <p:cNvSpPr>
            <a:spLocks noGrp="1"/>
          </p:cNvSpPr>
          <p:nvPr>
            <p:ph type="sldNum" sz="quarter" idx="12"/>
          </p:nvPr>
        </p:nvSpPr>
        <p:spPr/>
        <p:txBody>
          <a:bodyPr/>
          <a:lstStyle/>
          <a:p>
            <a:fld id="{256F1592-E691-4B45-AE4C-FB082E121B81}" type="slidenum">
              <a:rPr lang="en-US" smtClean="0"/>
              <a:t>‹#›</a:t>
            </a:fld>
            <a:endParaRPr lang="en-US"/>
          </a:p>
        </p:txBody>
      </p:sp>
    </p:spTree>
    <p:extLst>
      <p:ext uri="{BB962C8B-B14F-4D97-AF65-F5344CB8AC3E}">
        <p14:creationId xmlns:p14="http://schemas.microsoft.com/office/powerpoint/2010/main" val="124248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0334-C0D3-9B4F-894E-5E556E29AC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91B516-B5C6-5C47-A2F8-8A22AC66BA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EF8978-7E0D-E043-A6FC-440788BAD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2C0EF-2125-6048-BD84-58AE1F9C039F}"/>
              </a:ext>
            </a:extLst>
          </p:cNvPr>
          <p:cNvSpPr>
            <a:spLocks noGrp="1"/>
          </p:cNvSpPr>
          <p:nvPr>
            <p:ph type="dt" sz="half" idx="10"/>
          </p:nvPr>
        </p:nvSpPr>
        <p:spPr/>
        <p:txBody>
          <a:bodyPr/>
          <a:lstStyle/>
          <a:p>
            <a:fld id="{14616029-4282-8349-9BAC-B5879F536BA2}" type="datetimeFigureOut">
              <a:rPr lang="en-US" smtClean="0"/>
              <a:t>1/17/20</a:t>
            </a:fld>
            <a:endParaRPr lang="en-US"/>
          </a:p>
        </p:txBody>
      </p:sp>
      <p:sp>
        <p:nvSpPr>
          <p:cNvPr id="6" name="Footer Placeholder 5">
            <a:extLst>
              <a:ext uri="{FF2B5EF4-FFF2-40B4-BE49-F238E27FC236}">
                <a16:creationId xmlns:a16="http://schemas.microsoft.com/office/drawing/2014/main" id="{54871AC5-7FF9-7444-B448-A3E3B2EBFA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E4676-98E8-A841-AC31-C96A1CEF39B5}"/>
              </a:ext>
            </a:extLst>
          </p:cNvPr>
          <p:cNvSpPr>
            <a:spLocks noGrp="1"/>
          </p:cNvSpPr>
          <p:nvPr>
            <p:ph type="sldNum" sz="quarter" idx="12"/>
          </p:nvPr>
        </p:nvSpPr>
        <p:spPr/>
        <p:txBody>
          <a:bodyPr/>
          <a:lstStyle/>
          <a:p>
            <a:fld id="{256F1592-E691-4B45-AE4C-FB082E121B81}" type="slidenum">
              <a:rPr lang="en-US" smtClean="0"/>
              <a:t>‹#›</a:t>
            </a:fld>
            <a:endParaRPr lang="en-US"/>
          </a:p>
        </p:txBody>
      </p:sp>
    </p:spTree>
    <p:extLst>
      <p:ext uri="{BB962C8B-B14F-4D97-AF65-F5344CB8AC3E}">
        <p14:creationId xmlns:p14="http://schemas.microsoft.com/office/powerpoint/2010/main" val="340521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F774E8-3C7C-6043-8227-229C79CA14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9884B6-2597-7540-A700-E099A6FD8C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27EB3-74BC-0B43-8E28-F6F72D29E7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16029-4282-8349-9BAC-B5879F536BA2}" type="datetimeFigureOut">
              <a:rPr lang="en-US" smtClean="0"/>
              <a:t>1/17/20</a:t>
            </a:fld>
            <a:endParaRPr lang="en-US"/>
          </a:p>
        </p:txBody>
      </p:sp>
      <p:sp>
        <p:nvSpPr>
          <p:cNvPr id="5" name="Footer Placeholder 4">
            <a:extLst>
              <a:ext uri="{FF2B5EF4-FFF2-40B4-BE49-F238E27FC236}">
                <a16:creationId xmlns:a16="http://schemas.microsoft.com/office/drawing/2014/main" id="{78DF3037-49BE-4B44-8126-1935A05A1D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A267D1-9825-6F42-85F5-AEE85F7FEC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F1592-E691-4B45-AE4C-FB082E121B81}" type="slidenum">
              <a:rPr lang="en-US" smtClean="0"/>
              <a:t>‹#›</a:t>
            </a:fld>
            <a:endParaRPr lang="en-US"/>
          </a:p>
        </p:txBody>
      </p:sp>
    </p:spTree>
    <p:extLst>
      <p:ext uri="{BB962C8B-B14F-4D97-AF65-F5344CB8AC3E}">
        <p14:creationId xmlns:p14="http://schemas.microsoft.com/office/powerpoint/2010/main" val="3558071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itbucket.org/CameronLHall/dominancesharingassessmentmatlab/src/mast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1470-63E3-4D49-857C-98198139DA53}"/>
              </a:ext>
            </a:extLst>
          </p:cNvPr>
          <p:cNvSpPr>
            <a:spLocks noGrp="1"/>
          </p:cNvSpPr>
          <p:nvPr>
            <p:ph type="ctrTitle"/>
          </p:nvPr>
        </p:nvSpPr>
        <p:spPr/>
        <p:txBody>
          <a:bodyPr>
            <a:normAutofit fontScale="90000"/>
          </a:bodyPr>
          <a:lstStyle/>
          <a:p>
            <a:r>
              <a:rPr lang="en-US" dirty="0"/>
              <a:t>Ecotypic variation </a:t>
            </a:r>
            <a:br>
              <a:rPr lang="en-US" dirty="0"/>
            </a:br>
            <a:r>
              <a:rPr lang="en-US" dirty="0"/>
              <a:t>in Hawk-Dove: </a:t>
            </a:r>
            <a:br>
              <a:rPr lang="en-US" dirty="0"/>
            </a:br>
            <a:r>
              <a:rPr lang="en-US" dirty="0"/>
              <a:t>Background reading</a:t>
            </a:r>
          </a:p>
        </p:txBody>
      </p:sp>
      <p:sp>
        <p:nvSpPr>
          <p:cNvPr id="3" name="Subtitle 2">
            <a:extLst>
              <a:ext uri="{FF2B5EF4-FFF2-40B4-BE49-F238E27FC236}">
                <a16:creationId xmlns:a16="http://schemas.microsoft.com/office/drawing/2014/main" id="{2840F6DE-7FF4-ED4B-8B59-5398D628605D}"/>
              </a:ext>
            </a:extLst>
          </p:cNvPr>
          <p:cNvSpPr>
            <a:spLocks noGrp="1"/>
          </p:cNvSpPr>
          <p:nvPr>
            <p:ph type="subTitle" idx="1"/>
          </p:nvPr>
        </p:nvSpPr>
        <p:spPr/>
        <p:txBody>
          <a:bodyPr/>
          <a:lstStyle/>
          <a:p>
            <a:r>
              <a:rPr lang="en-US" dirty="0"/>
              <a:t>Bryn </a:t>
            </a:r>
            <a:r>
              <a:rPr lang="en-US" dirty="0" err="1"/>
              <a:t>Reinstadler</a:t>
            </a:r>
            <a:endParaRPr lang="en-US" dirty="0"/>
          </a:p>
          <a:p>
            <a:r>
              <a:rPr lang="en-US"/>
              <a:t>1</a:t>
            </a:r>
            <a:r>
              <a:rPr lang="en-US" dirty="0"/>
              <a:t>7</a:t>
            </a:r>
            <a:r>
              <a:rPr lang="en-US"/>
              <a:t> </a:t>
            </a:r>
            <a:r>
              <a:rPr lang="en-US" dirty="0"/>
              <a:t>January 2020</a:t>
            </a:r>
          </a:p>
        </p:txBody>
      </p:sp>
    </p:spTree>
    <p:extLst>
      <p:ext uri="{BB962C8B-B14F-4D97-AF65-F5344CB8AC3E}">
        <p14:creationId xmlns:p14="http://schemas.microsoft.com/office/powerpoint/2010/main" val="315893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E8E2-1A8E-BB49-8352-805BE9EFCF39}"/>
              </a:ext>
            </a:extLst>
          </p:cNvPr>
          <p:cNvSpPr>
            <a:spLocks noGrp="1"/>
          </p:cNvSpPr>
          <p:nvPr>
            <p:ph type="title"/>
          </p:nvPr>
        </p:nvSpPr>
        <p:spPr/>
        <p:txBody>
          <a:bodyPr/>
          <a:lstStyle/>
          <a:p>
            <a:r>
              <a:rPr lang="en-US" dirty="0"/>
              <a:t>Hawk and Dove game</a:t>
            </a:r>
          </a:p>
        </p:txBody>
      </p:sp>
      <p:sp>
        <p:nvSpPr>
          <p:cNvPr id="3" name="Content Placeholder 2">
            <a:extLst>
              <a:ext uri="{FF2B5EF4-FFF2-40B4-BE49-F238E27FC236}">
                <a16:creationId xmlns:a16="http://schemas.microsoft.com/office/drawing/2014/main" id="{B9EC82AA-3E00-BA45-8BFF-EC158F5ABEC4}"/>
              </a:ext>
            </a:extLst>
          </p:cNvPr>
          <p:cNvSpPr>
            <a:spLocks noGrp="1"/>
          </p:cNvSpPr>
          <p:nvPr>
            <p:ph idx="1"/>
          </p:nvPr>
        </p:nvSpPr>
        <p:spPr/>
        <p:txBody>
          <a:bodyPr/>
          <a:lstStyle/>
          <a:p>
            <a:r>
              <a:rPr lang="en-US" dirty="0"/>
              <a:t>2x2 anti-coordination game</a:t>
            </a:r>
          </a:p>
          <a:p>
            <a:r>
              <a:rPr lang="en-US" dirty="0"/>
              <a:t>Beneficial for players to play different strategies</a:t>
            </a:r>
          </a:p>
          <a:p>
            <a:r>
              <a:rPr lang="en-US" dirty="0"/>
              <a:t>Each iteration, players are pitted against one another</a:t>
            </a:r>
          </a:p>
          <a:p>
            <a:r>
              <a:rPr lang="en-US" dirty="0"/>
              <a:t>Players may choose one of two strategies:</a:t>
            </a:r>
          </a:p>
          <a:p>
            <a:pPr lvl="1"/>
            <a:r>
              <a:rPr lang="en-US" b="1" dirty="0"/>
              <a:t>Hawk</a:t>
            </a:r>
            <a:r>
              <a:rPr lang="en-US" dirty="0"/>
              <a:t>: Aggressive, will attack.</a:t>
            </a:r>
          </a:p>
          <a:p>
            <a:pPr lvl="1"/>
            <a:r>
              <a:rPr lang="en-US" b="1" dirty="0"/>
              <a:t>Dove</a:t>
            </a:r>
            <a:r>
              <a:rPr lang="en-US" dirty="0"/>
              <a:t>: Docile, will demure</a:t>
            </a:r>
          </a:p>
          <a:p>
            <a:r>
              <a:rPr lang="en-US" dirty="0"/>
              <a:t>Traditional play off matrix</a:t>
            </a:r>
          </a:p>
          <a:p>
            <a:pPr lvl="1"/>
            <a:r>
              <a:rPr lang="en-US" b="1" dirty="0"/>
              <a:t>V: </a:t>
            </a:r>
            <a:r>
              <a:rPr lang="en-US" dirty="0"/>
              <a:t>Value of contested resource</a:t>
            </a:r>
          </a:p>
          <a:p>
            <a:pPr lvl="1"/>
            <a:r>
              <a:rPr lang="en-US" b="1" dirty="0"/>
              <a:t>C:</a:t>
            </a:r>
            <a:r>
              <a:rPr lang="en-US" dirty="0"/>
              <a:t> Cost of escalated fight</a:t>
            </a:r>
            <a:endParaRPr lang="en-US" b="1" dirty="0"/>
          </a:p>
        </p:txBody>
      </p:sp>
      <p:graphicFrame>
        <p:nvGraphicFramePr>
          <p:cNvPr id="4" name="Table 3">
            <a:extLst>
              <a:ext uri="{FF2B5EF4-FFF2-40B4-BE49-F238E27FC236}">
                <a16:creationId xmlns:a16="http://schemas.microsoft.com/office/drawing/2014/main" id="{05951F16-4EE2-4740-9915-2F8D44276398}"/>
              </a:ext>
            </a:extLst>
          </p:cNvPr>
          <p:cNvGraphicFramePr>
            <a:graphicFrameLocks noGrp="1"/>
          </p:cNvGraphicFramePr>
          <p:nvPr>
            <p:extLst>
              <p:ext uri="{D42A27DB-BD31-4B8C-83A1-F6EECF244321}">
                <p14:modId xmlns:p14="http://schemas.microsoft.com/office/powerpoint/2010/main" val="96392990"/>
              </p:ext>
            </p:extLst>
          </p:nvPr>
        </p:nvGraphicFramePr>
        <p:xfrm>
          <a:off x="7327902" y="4240529"/>
          <a:ext cx="4025898" cy="1936434"/>
        </p:xfrm>
        <a:graphic>
          <a:graphicData uri="http://schemas.openxmlformats.org/drawingml/2006/table">
            <a:tbl>
              <a:tblPr firstRow="1" firstCol="1" bandRow="1">
                <a:tableStyleId>{5C22544A-7EE6-4342-B048-85BDC9FD1C3A}</a:tableStyleId>
              </a:tblPr>
              <a:tblGrid>
                <a:gridCol w="1341966">
                  <a:extLst>
                    <a:ext uri="{9D8B030D-6E8A-4147-A177-3AD203B41FA5}">
                      <a16:colId xmlns:a16="http://schemas.microsoft.com/office/drawing/2014/main" val="2456358764"/>
                    </a:ext>
                  </a:extLst>
                </a:gridCol>
                <a:gridCol w="1341966">
                  <a:extLst>
                    <a:ext uri="{9D8B030D-6E8A-4147-A177-3AD203B41FA5}">
                      <a16:colId xmlns:a16="http://schemas.microsoft.com/office/drawing/2014/main" val="1188874282"/>
                    </a:ext>
                  </a:extLst>
                </a:gridCol>
                <a:gridCol w="1341966">
                  <a:extLst>
                    <a:ext uri="{9D8B030D-6E8A-4147-A177-3AD203B41FA5}">
                      <a16:colId xmlns:a16="http://schemas.microsoft.com/office/drawing/2014/main" val="71568731"/>
                    </a:ext>
                  </a:extLst>
                </a:gridCol>
              </a:tblGrid>
              <a:tr h="645478">
                <a:tc>
                  <a:txBody>
                    <a:bodyPr/>
                    <a:lstStyle/>
                    <a:p>
                      <a:r>
                        <a:rPr lang="en-US" dirty="0"/>
                        <a:t>Payoff matrix</a:t>
                      </a:r>
                    </a:p>
                  </a:txBody>
                  <a:tcPr/>
                </a:tc>
                <a:tc>
                  <a:txBody>
                    <a:bodyPr/>
                    <a:lstStyle/>
                    <a:p>
                      <a:r>
                        <a:rPr lang="en-US" dirty="0"/>
                        <a:t>Hawk</a:t>
                      </a:r>
                    </a:p>
                  </a:txBody>
                  <a:tcPr/>
                </a:tc>
                <a:tc>
                  <a:txBody>
                    <a:bodyPr/>
                    <a:lstStyle/>
                    <a:p>
                      <a:r>
                        <a:rPr lang="en-US" dirty="0"/>
                        <a:t>Dove</a:t>
                      </a:r>
                    </a:p>
                  </a:txBody>
                  <a:tcPr/>
                </a:tc>
                <a:extLst>
                  <a:ext uri="{0D108BD9-81ED-4DB2-BD59-A6C34878D82A}">
                    <a16:rowId xmlns:a16="http://schemas.microsoft.com/office/drawing/2014/main" val="3094721227"/>
                  </a:ext>
                </a:extLst>
              </a:tr>
              <a:tr h="645478">
                <a:tc>
                  <a:txBody>
                    <a:bodyPr/>
                    <a:lstStyle/>
                    <a:p>
                      <a:r>
                        <a:rPr lang="en-US" dirty="0"/>
                        <a:t>Hawk</a:t>
                      </a:r>
                    </a:p>
                  </a:txBody>
                  <a:tcPr/>
                </a:tc>
                <a:tc>
                  <a:txBody>
                    <a:bodyPr/>
                    <a:lstStyle/>
                    <a:p>
                      <a:r>
                        <a:rPr lang="en-US" dirty="0"/>
                        <a:t>(V-C)/2, </a:t>
                      </a:r>
                    </a:p>
                    <a:p>
                      <a:r>
                        <a:rPr lang="en-US" dirty="0"/>
                        <a:t>(V-C)/2</a:t>
                      </a:r>
                    </a:p>
                  </a:txBody>
                  <a:tcPr/>
                </a:tc>
                <a:tc>
                  <a:txBody>
                    <a:bodyPr/>
                    <a:lstStyle/>
                    <a:p>
                      <a:r>
                        <a:rPr lang="en-US" dirty="0"/>
                        <a:t>V, 0</a:t>
                      </a:r>
                    </a:p>
                  </a:txBody>
                  <a:tcPr/>
                </a:tc>
                <a:extLst>
                  <a:ext uri="{0D108BD9-81ED-4DB2-BD59-A6C34878D82A}">
                    <a16:rowId xmlns:a16="http://schemas.microsoft.com/office/drawing/2014/main" val="3807245257"/>
                  </a:ext>
                </a:extLst>
              </a:tr>
              <a:tr h="645478">
                <a:tc>
                  <a:txBody>
                    <a:bodyPr/>
                    <a:lstStyle/>
                    <a:p>
                      <a:r>
                        <a:rPr lang="en-US" dirty="0"/>
                        <a:t>Dove</a:t>
                      </a:r>
                    </a:p>
                  </a:txBody>
                  <a:tcPr/>
                </a:tc>
                <a:tc>
                  <a:txBody>
                    <a:bodyPr/>
                    <a:lstStyle/>
                    <a:p>
                      <a:r>
                        <a:rPr lang="en-US" dirty="0"/>
                        <a:t>0, V</a:t>
                      </a:r>
                    </a:p>
                  </a:txBody>
                  <a:tcPr/>
                </a:tc>
                <a:tc>
                  <a:txBody>
                    <a:bodyPr/>
                    <a:lstStyle/>
                    <a:p>
                      <a:r>
                        <a:rPr lang="en-US" dirty="0"/>
                        <a:t>V/2, V/2</a:t>
                      </a:r>
                    </a:p>
                  </a:txBody>
                  <a:tcPr/>
                </a:tc>
                <a:extLst>
                  <a:ext uri="{0D108BD9-81ED-4DB2-BD59-A6C34878D82A}">
                    <a16:rowId xmlns:a16="http://schemas.microsoft.com/office/drawing/2014/main" val="1933288635"/>
                  </a:ext>
                </a:extLst>
              </a:tr>
            </a:tbl>
          </a:graphicData>
        </a:graphic>
      </p:graphicFrame>
      <p:sp>
        <p:nvSpPr>
          <p:cNvPr id="5" name="TextBox 4">
            <a:extLst>
              <a:ext uri="{FF2B5EF4-FFF2-40B4-BE49-F238E27FC236}">
                <a16:creationId xmlns:a16="http://schemas.microsoft.com/office/drawing/2014/main" id="{AE05F259-5EC8-3A4E-87D4-A479B0FAE6B8}"/>
              </a:ext>
            </a:extLst>
          </p:cNvPr>
          <p:cNvSpPr txBox="1"/>
          <p:nvPr/>
        </p:nvSpPr>
        <p:spPr>
          <a:xfrm>
            <a:off x="9578340" y="3736260"/>
            <a:ext cx="1017270" cy="369332"/>
          </a:xfrm>
          <a:prstGeom prst="rect">
            <a:avLst/>
          </a:prstGeom>
          <a:noFill/>
        </p:spPr>
        <p:txBody>
          <a:bodyPr wrap="square" rtlCol="0">
            <a:spAutoFit/>
          </a:bodyPr>
          <a:lstStyle/>
          <a:p>
            <a:r>
              <a:rPr lang="en-US" dirty="0"/>
              <a:t>Player 2</a:t>
            </a:r>
          </a:p>
        </p:txBody>
      </p:sp>
      <p:sp>
        <p:nvSpPr>
          <p:cNvPr id="6" name="TextBox 5">
            <a:extLst>
              <a:ext uri="{FF2B5EF4-FFF2-40B4-BE49-F238E27FC236}">
                <a16:creationId xmlns:a16="http://schemas.microsoft.com/office/drawing/2014/main" id="{C0D865D1-5EA1-2C40-9C06-E78144674B98}"/>
              </a:ext>
            </a:extLst>
          </p:cNvPr>
          <p:cNvSpPr txBox="1"/>
          <p:nvPr/>
        </p:nvSpPr>
        <p:spPr>
          <a:xfrm rot="16200000">
            <a:off x="6541770" y="5345906"/>
            <a:ext cx="1017270" cy="369332"/>
          </a:xfrm>
          <a:prstGeom prst="rect">
            <a:avLst/>
          </a:prstGeom>
          <a:noFill/>
        </p:spPr>
        <p:txBody>
          <a:bodyPr wrap="square" rtlCol="0">
            <a:spAutoFit/>
          </a:bodyPr>
          <a:lstStyle/>
          <a:p>
            <a:r>
              <a:rPr lang="en-US" dirty="0"/>
              <a:t>Player 1</a:t>
            </a:r>
          </a:p>
        </p:txBody>
      </p:sp>
    </p:spTree>
    <p:extLst>
      <p:ext uri="{BB962C8B-B14F-4D97-AF65-F5344CB8AC3E}">
        <p14:creationId xmlns:p14="http://schemas.microsoft.com/office/powerpoint/2010/main" val="392481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E8E2-1A8E-BB49-8352-805BE9EFCF39}"/>
              </a:ext>
            </a:extLst>
          </p:cNvPr>
          <p:cNvSpPr>
            <a:spLocks noGrp="1"/>
          </p:cNvSpPr>
          <p:nvPr>
            <p:ph type="title"/>
          </p:nvPr>
        </p:nvSpPr>
        <p:spPr/>
        <p:txBody>
          <a:bodyPr/>
          <a:lstStyle/>
          <a:p>
            <a:r>
              <a:rPr lang="en-US" dirty="0"/>
              <a:t>Hawk and Dove game</a:t>
            </a:r>
          </a:p>
        </p:txBody>
      </p:sp>
      <p:sp>
        <p:nvSpPr>
          <p:cNvPr id="3" name="Content Placeholder 2">
            <a:extLst>
              <a:ext uri="{FF2B5EF4-FFF2-40B4-BE49-F238E27FC236}">
                <a16:creationId xmlns:a16="http://schemas.microsoft.com/office/drawing/2014/main" id="{B9EC82AA-3E00-BA45-8BFF-EC158F5ABEC4}"/>
              </a:ext>
            </a:extLst>
          </p:cNvPr>
          <p:cNvSpPr>
            <a:spLocks noGrp="1"/>
          </p:cNvSpPr>
          <p:nvPr>
            <p:ph idx="1"/>
          </p:nvPr>
        </p:nvSpPr>
        <p:spPr/>
        <p:txBody>
          <a:bodyPr/>
          <a:lstStyle/>
          <a:p>
            <a:r>
              <a:rPr lang="en-US" dirty="0"/>
              <a:t>Traditional payoff matrix assumptions:</a:t>
            </a:r>
          </a:p>
          <a:p>
            <a:pPr lvl="1"/>
            <a:r>
              <a:rPr lang="en-US" dirty="0"/>
              <a:t>C &gt; V &gt; 0 (</a:t>
            </a:r>
            <a:r>
              <a:rPr lang="en-US" dirty="0" err="1"/>
              <a:t>nb</a:t>
            </a:r>
            <a:r>
              <a:rPr lang="en-US" dirty="0"/>
              <a:t> if C &lt;= V, game is prisoner’s dilemma)</a:t>
            </a:r>
          </a:p>
          <a:p>
            <a:pPr lvl="1"/>
            <a:r>
              <a:rPr lang="en-US" dirty="0"/>
              <a:t>In a contest between hawk and dove, hawk will always win (and take all)</a:t>
            </a:r>
          </a:p>
          <a:p>
            <a:pPr lvl="1"/>
            <a:r>
              <a:rPr lang="en-US" dirty="0"/>
              <a:t>Two doves will split the contested resource equally</a:t>
            </a:r>
          </a:p>
          <a:p>
            <a:pPr lvl="1"/>
            <a:r>
              <a:rPr lang="en-US" dirty="0"/>
              <a:t>Two hawks will split the resource and the cost</a:t>
            </a:r>
          </a:p>
        </p:txBody>
      </p:sp>
      <p:graphicFrame>
        <p:nvGraphicFramePr>
          <p:cNvPr id="4" name="Table 3">
            <a:extLst>
              <a:ext uri="{FF2B5EF4-FFF2-40B4-BE49-F238E27FC236}">
                <a16:creationId xmlns:a16="http://schemas.microsoft.com/office/drawing/2014/main" id="{05951F16-4EE2-4740-9915-2F8D44276398}"/>
              </a:ext>
            </a:extLst>
          </p:cNvPr>
          <p:cNvGraphicFramePr>
            <a:graphicFrameLocks noGrp="1"/>
          </p:cNvGraphicFramePr>
          <p:nvPr/>
        </p:nvGraphicFramePr>
        <p:xfrm>
          <a:off x="7327902" y="4240529"/>
          <a:ext cx="4025898" cy="1936434"/>
        </p:xfrm>
        <a:graphic>
          <a:graphicData uri="http://schemas.openxmlformats.org/drawingml/2006/table">
            <a:tbl>
              <a:tblPr firstRow="1" firstCol="1" bandRow="1">
                <a:tableStyleId>{5C22544A-7EE6-4342-B048-85BDC9FD1C3A}</a:tableStyleId>
              </a:tblPr>
              <a:tblGrid>
                <a:gridCol w="1341966">
                  <a:extLst>
                    <a:ext uri="{9D8B030D-6E8A-4147-A177-3AD203B41FA5}">
                      <a16:colId xmlns:a16="http://schemas.microsoft.com/office/drawing/2014/main" val="2456358764"/>
                    </a:ext>
                  </a:extLst>
                </a:gridCol>
                <a:gridCol w="1341966">
                  <a:extLst>
                    <a:ext uri="{9D8B030D-6E8A-4147-A177-3AD203B41FA5}">
                      <a16:colId xmlns:a16="http://schemas.microsoft.com/office/drawing/2014/main" val="1188874282"/>
                    </a:ext>
                  </a:extLst>
                </a:gridCol>
                <a:gridCol w="1341966">
                  <a:extLst>
                    <a:ext uri="{9D8B030D-6E8A-4147-A177-3AD203B41FA5}">
                      <a16:colId xmlns:a16="http://schemas.microsoft.com/office/drawing/2014/main" val="71568731"/>
                    </a:ext>
                  </a:extLst>
                </a:gridCol>
              </a:tblGrid>
              <a:tr h="645478">
                <a:tc>
                  <a:txBody>
                    <a:bodyPr/>
                    <a:lstStyle/>
                    <a:p>
                      <a:r>
                        <a:rPr lang="en-US" dirty="0"/>
                        <a:t>Payoff matrix</a:t>
                      </a:r>
                    </a:p>
                  </a:txBody>
                  <a:tcPr/>
                </a:tc>
                <a:tc>
                  <a:txBody>
                    <a:bodyPr/>
                    <a:lstStyle/>
                    <a:p>
                      <a:r>
                        <a:rPr lang="en-US" dirty="0"/>
                        <a:t>Hawk</a:t>
                      </a:r>
                    </a:p>
                  </a:txBody>
                  <a:tcPr/>
                </a:tc>
                <a:tc>
                  <a:txBody>
                    <a:bodyPr/>
                    <a:lstStyle/>
                    <a:p>
                      <a:r>
                        <a:rPr lang="en-US" dirty="0"/>
                        <a:t>Dove</a:t>
                      </a:r>
                    </a:p>
                  </a:txBody>
                  <a:tcPr/>
                </a:tc>
                <a:extLst>
                  <a:ext uri="{0D108BD9-81ED-4DB2-BD59-A6C34878D82A}">
                    <a16:rowId xmlns:a16="http://schemas.microsoft.com/office/drawing/2014/main" val="3094721227"/>
                  </a:ext>
                </a:extLst>
              </a:tr>
              <a:tr h="645478">
                <a:tc>
                  <a:txBody>
                    <a:bodyPr/>
                    <a:lstStyle/>
                    <a:p>
                      <a:r>
                        <a:rPr lang="en-US" dirty="0"/>
                        <a:t>Hawk</a:t>
                      </a:r>
                    </a:p>
                  </a:txBody>
                  <a:tcPr/>
                </a:tc>
                <a:tc>
                  <a:txBody>
                    <a:bodyPr/>
                    <a:lstStyle/>
                    <a:p>
                      <a:r>
                        <a:rPr lang="en-US" dirty="0"/>
                        <a:t>(V-C)/2, </a:t>
                      </a:r>
                    </a:p>
                    <a:p>
                      <a:r>
                        <a:rPr lang="en-US" dirty="0"/>
                        <a:t>(V-C)/2</a:t>
                      </a:r>
                    </a:p>
                  </a:txBody>
                  <a:tcPr/>
                </a:tc>
                <a:tc>
                  <a:txBody>
                    <a:bodyPr/>
                    <a:lstStyle/>
                    <a:p>
                      <a:r>
                        <a:rPr lang="en-US" dirty="0"/>
                        <a:t>V, 0</a:t>
                      </a:r>
                    </a:p>
                  </a:txBody>
                  <a:tcPr/>
                </a:tc>
                <a:extLst>
                  <a:ext uri="{0D108BD9-81ED-4DB2-BD59-A6C34878D82A}">
                    <a16:rowId xmlns:a16="http://schemas.microsoft.com/office/drawing/2014/main" val="3807245257"/>
                  </a:ext>
                </a:extLst>
              </a:tr>
              <a:tr h="645478">
                <a:tc>
                  <a:txBody>
                    <a:bodyPr/>
                    <a:lstStyle/>
                    <a:p>
                      <a:r>
                        <a:rPr lang="en-US" dirty="0"/>
                        <a:t>Dove</a:t>
                      </a:r>
                    </a:p>
                  </a:txBody>
                  <a:tcPr/>
                </a:tc>
                <a:tc>
                  <a:txBody>
                    <a:bodyPr/>
                    <a:lstStyle/>
                    <a:p>
                      <a:r>
                        <a:rPr lang="en-US" dirty="0"/>
                        <a:t>0, V</a:t>
                      </a:r>
                    </a:p>
                  </a:txBody>
                  <a:tcPr/>
                </a:tc>
                <a:tc>
                  <a:txBody>
                    <a:bodyPr/>
                    <a:lstStyle/>
                    <a:p>
                      <a:r>
                        <a:rPr lang="en-US" dirty="0"/>
                        <a:t>V/2, V/2</a:t>
                      </a:r>
                    </a:p>
                  </a:txBody>
                  <a:tcPr/>
                </a:tc>
                <a:extLst>
                  <a:ext uri="{0D108BD9-81ED-4DB2-BD59-A6C34878D82A}">
                    <a16:rowId xmlns:a16="http://schemas.microsoft.com/office/drawing/2014/main" val="1933288635"/>
                  </a:ext>
                </a:extLst>
              </a:tr>
            </a:tbl>
          </a:graphicData>
        </a:graphic>
      </p:graphicFrame>
      <p:sp>
        <p:nvSpPr>
          <p:cNvPr id="5" name="TextBox 4">
            <a:extLst>
              <a:ext uri="{FF2B5EF4-FFF2-40B4-BE49-F238E27FC236}">
                <a16:creationId xmlns:a16="http://schemas.microsoft.com/office/drawing/2014/main" id="{AE05F259-5EC8-3A4E-87D4-A479B0FAE6B8}"/>
              </a:ext>
            </a:extLst>
          </p:cNvPr>
          <p:cNvSpPr txBox="1"/>
          <p:nvPr/>
        </p:nvSpPr>
        <p:spPr>
          <a:xfrm>
            <a:off x="9578340" y="3736260"/>
            <a:ext cx="1017270" cy="369332"/>
          </a:xfrm>
          <a:prstGeom prst="rect">
            <a:avLst/>
          </a:prstGeom>
          <a:noFill/>
        </p:spPr>
        <p:txBody>
          <a:bodyPr wrap="square" rtlCol="0">
            <a:spAutoFit/>
          </a:bodyPr>
          <a:lstStyle/>
          <a:p>
            <a:r>
              <a:rPr lang="en-US" dirty="0"/>
              <a:t>Player 2</a:t>
            </a:r>
          </a:p>
        </p:txBody>
      </p:sp>
      <p:sp>
        <p:nvSpPr>
          <p:cNvPr id="6" name="TextBox 5">
            <a:extLst>
              <a:ext uri="{FF2B5EF4-FFF2-40B4-BE49-F238E27FC236}">
                <a16:creationId xmlns:a16="http://schemas.microsoft.com/office/drawing/2014/main" id="{C0D865D1-5EA1-2C40-9C06-E78144674B98}"/>
              </a:ext>
            </a:extLst>
          </p:cNvPr>
          <p:cNvSpPr txBox="1"/>
          <p:nvPr/>
        </p:nvSpPr>
        <p:spPr>
          <a:xfrm rot="16200000">
            <a:off x="6541770" y="5345906"/>
            <a:ext cx="1017270" cy="369332"/>
          </a:xfrm>
          <a:prstGeom prst="rect">
            <a:avLst/>
          </a:prstGeom>
          <a:noFill/>
        </p:spPr>
        <p:txBody>
          <a:bodyPr wrap="square" rtlCol="0">
            <a:spAutoFit/>
          </a:bodyPr>
          <a:lstStyle/>
          <a:p>
            <a:r>
              <a:rPr lang="en-US" dirty="0"/>
              <a:t>Player 1</a:t>
            </a:r>
          </a:p>
        </p:txBody>
      </p:sp>
    </p:spTree>
    <p:extLst>
      <p:ext uri="{BB962C8B-B14F-4D97-AF65-F5344CB8AC3E}">
        <p14:creationId xmlns:p14="http://schemas.microsoft.com/office/powerpoint/2010/main" val="217713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39E7-356D-7543-BC31-C1010C4DA2AE}"/>
              </a:ext>
            </a:extLst>
          </p:cNvPr>
          <p:cNvSpPr>
            <a:spLocks noGrp="1"/>
          </p:cNvSpPr>
          <p:nvPr>
            <p:ph type="title"/>
          </p:nvPr>
        </p:nvSpPr>
        <p:spPr/>
        <p:txBody>
          <a:bodyPr/>
          <a:lstStyle/>
          <a:p>
            <a:r>
              <a:rPr lang="en-US" dirty="0"/>
              <a:t>Extensions of Hawk and Dove</a:t>
            </a:r>
          </a:p>
        </p:txBody>
      </p:sp>
      <p:sp>
        <p:nvSpPr>
          <p:cNvPr id="3" name="Content Placeholder 2">
            <a:extLst>
              <a:ext uri="{FF2B5EF4-FFF2-40B4-BE49-F238E27FC236}">
                <a16:creationId xmlns:a16="http://schemas.microsoft.com/office/drawing/2014/main" id="{5F302E21-A2F8-EA4C-8ED5-790430152723}"/>
              </a:ext>
            </a:extLst>
          </p:cNvPr>
          <p:cNvSpPr>
            <a:spLocks noGrp="1"/>
          </p:cNvSpPr>
          <p:nvPr>
            <p:ph idx="1"/>
          </p:nvPr>
        </p:nvSpPr>
        <p:spPr/>
        <p:txBody>
          <a:bodyPr/>
          <a:lstStyle/>
          <a:p>
            <a:r>
              <a:rPr lang="en-US" dirty="0"/>
              <a:t>Iterated H+D</a:t>
            </a:r>
          </a:p>
          <a:p>
            <a:pPr lvl="1"/>
            <a:r>
              <a:rPr lang="en-US" dirty="0"/>
              <a:t>Instead of one lone contest, players engage in a series of contests</a:t>
            </a:r>
          </a:p>
          <a:p>
            <a:pPr lvl="1"/>
            <a:r>
              <a:rPr lang="en-US" dirty="0"/>
              <a:t>Players may pick new strategies on each iteration if desired</a:t>
            </a:r>
          </a:p>
          <a:p>
            <a:pPr lvl="1"/>
            <a:r>
              <a:rPr lang="en-US" dirty="0"/>
              <a:t>There may be some element of “learning” or ”strategy”; e.g., a player who played dove against a hawk in iteration </a:t>
            </a:r>
            <a:r>
              <a:rPr lang="en-US" i="1" dirty="0"/>
              <a:t>n</a:t>
            </a:r>
            <a:r>
              <a:rPr lang="en-US" dirty="0"/>
              <a:t> will pick hawk in iteration </a:t>
            </a:r>
            <a:r>
              <a:rPr lang="en-US" i="1" dirty="0"/>
              <a:t>n</a:t>
            </a:r>
            <a:r>
              <a:rPr lang="en-US" dirty="0"/>
              <a:t>+1.</a:t>
            </a:r>
          </a:p>
        </p:txBody>
      </p:sp>
    </p:spTree>
    <p:extLst>
      <p:ext uri="{BB962C8B-B14F-4D97-AF65-F5344CB8AC3E}">
        <p14:creationId xmlns:p14="http://schemas.microsoft.com/office/powerpoint/2010/main" val="195022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39E7-356D-7543-BC31-C1010C4DA2AE}"/>
              </a:ext>
            </a:extLst>
          </p:cNvPr>
          <p:cNvSpPr>
            <a:spLocks noGrp="1"/>
          </p:cNvSpPr>
          <p:nvPr>
            <p:ph type="title"/>
          </p:nvPr>
        </p:nvSpPr>
        <p:spPr/>
        <p:txBody>
          <a:bodyPr/>
          <a:lstStyle/>
          <a:p>
            <a:r>
              <a:rPr lang="en-US" dirty="0"/>
              <a:t>Uncorrelated asymmetries in H+D</a:t>
            </a:r>
          </a:p>
        </p:txBody>
      </p:sp>
      <p:sp>
        <p:nvSpPr>
          <p:cNvPr id="3" name="Content Placeholder 2">
            <a:extLst>
              <a:ext uri="{FF2B5EF4-FFF2-40B4-BE49-F238E27FC236}">
                <a16:creationId xmlns:a16="http://schemas.microsoft.com/office/drawing/2014/main" id="{5F302E21-A2F8-EA4C-8ED5-790430152723}"/>
              </a:ext>
            </a:extLst>
          </p:cNvPr>
          <p:cNvSpPr>
            <a:spLocks noGrp="1"/>
          </p:cNvSpPr>
          <p:nvPr>
            <p:ph idx="1"/>
          </p:nvPr>
        </p:nvSpPr>
        <p:spPr/>
        <p:txBody>
          <a:bodyPr>
            <a:normAutofit fontScale="92500" lnSpcReduction="10000"/>
          </a:bodyPr>
          <a:lstStyle/>
          <a:p>
            <a:r>
              <a:rPr lang="en-US" dirty="0"/>
              <a:t>Maynard Smith[1] suggests role-dependent strategies that dependent on an </a:t>
            </a:r>
            <a:r>
              <a:rPr lang="en-US" i="1" dirty="0"/>
              <a:t>uncorrelated asymmetry</a:t>
            </a:r>
            <a:r>
              <a:rPr lang="en-US" dirty="0"/>
              <a:t>, that of ownership. It is assumed that for each contest, one of the players </a:t>
            </a:r>
            <a:r>
              <a:rPr lang="en-US" i="1" dirty="0"/>
              <a:t>owns</a:t>
            </a:r>
            <a:r>
              <a:rPr lang="en-US" dirty="0"/>
              <a:t> the resource and the other doesn’t (more or less at random). The four strategies that emerge are:</a:t>
            </a:r>
          </a:p>
          <a:p>
            <a:pPr lvl="1"/>
            <a:r>
              <a:rPr lang="en-US" dirty="0"/>
              <a:t>Hawk (H): Fight if owner, fight if intruder</a:t>
            </a:r>
          </a:p>
          <a:p>
            <a:pPr lvl="1"/>
            <a:r>
              <a:rPr lang="en-US" dirty="0"/>
              <a:t>Bourgeois (B): Fight if owner, demure if intruder</a:t>
            </a:r>
          </a:p>
          <a:p>
            <a:pPr lvl="1"/>
            <a:r>
              <a:rPr lang="en-US" dirty="0"/>
              <a:t>Anti-bourgeois (X): Demure if owner, fight if intruder</a:t>
            </a:r>
          </a:p>
          <a:p>
            <a:pPr lvl="1"/>
            <a:r>
              <a:rPr lang="en-US" dirty="0"/>
              <a:t>Dove (D): Demure if owner, demure if intruder</a:t>
            </a:r>
          </a:p>
          <a:p>
            <a:r>
              <a:rPr lang="en-US" dirty="0"/>
              <a:t>Ownership is an uncorrelated asymmetry because it is an asymmetry that does not affect either the value of the resource (no contestant has more to gain by winning) or the ability of a contestant to win a fight (no contestant is more likely to win than another because of ownership)</a:t>
            </a:r>
          </a:p>
        </p:txBody>
      </p:sp>
    </p:spTree>
    <p:extLst>
      <p:ext uri="{BB962C8B-B14F-4D97-AF65-F5344CB8AC3E}">
        <p14:creationId xmlns:p14="http://schemas.microsoft.com/office/powerpoint/2010/main" val="110157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36E3-7589-7242-AADD-23C0F46AD8CB}"/>
              </a:ext>
            </a:extLst>
          </p:cNvPr>
          <p:cNvSpPr>
            <a:spLocks noGrp="1"/>
          </p:cNvSpPr>
          <p:nvPr>
            <p:ph type="title"/>
          </p:nvPr>
        </p:nvSpPr>
        <p:spPr/>
        <p:txBody>
          <a:bodyPr/>
          <a:lstStyle/>
          <a:p>
            <a:r>
              <a:rPr lang="en-US" dirty="0"/>
              <a:t>Ecotypic variation in H+D</a:t>
            </a:r>
          </a:p>
        </p:txBody>
      </p:sp>
      <p:sp>
        <p:nvSpPr>
          <p:cNvPr id="3" name="Content Placeholder 2">
            <a:extLst>
              <a:ext uri="{FF2B5EF4-FFF2-40B4-BE49-F238E27FC236}">
                <a16:creationId xmlns:a16="http://schemas.microsoft.com/office/drawing/2014/main" id="{BE1283AF-A8E4-A54A-855C-70FE32E01DBD}"/>
              </a:ext>
            </a:extLst>
          </p:cNvPr>
          <p:cNvSpPr>
            <a:spLocks noGrp="1"/>
          </p:cNvSpPr>
          <p:nvPr>
            <p:ph idx="1"/>
          </p:nvPr>
        </p:nvSpPr>
        <p:spPr/>
        <p:txBody>
          <a:bodyPr>
            <a:normAutofit lnSpcReduction="10000"/>
          </a:bodyPr>
          <a:lstStyle/>
          <a:p>
            <a:r>
              <a:rPr lang="en-US" dirty="0"/>
              <a:t>Instead of assuming the contestants are already owners of a given site, we can imagine </a:t>
            </a:r>
            <a:r>
              <a:rPr lang="en-US" i="1" dirty="0"/>
              <a:t>N</a:t>
            </a:r>
            <a:r>
              <a:rPr lang="en-US" dirty="0"/>
              <a:t> contestants and </a:t>
            </a:r>
            <a:r>
              <a:rPr lang="en-US" i="1" dirty="0"/>
              <a:t>M</a:t>
            </a:r>
            <a:r>
              <a:rPr lang="en-US" dirty="0"/>
              <a:t> sites, where there is a probability </a:t>
            </a:r>
            <a:r>
              <a:rPr lang="en-US" i="1" dirty="0"/>
              <a:t>e </a:t>
            </a:r>
            <a:r>
              <a:rPr lang="en-US" dirty="0"/>
              <a:t>per period of finding a site.[2] </a:t>
            </a:r>
          </a:p>
          <a:p>
            <a:r>
              <a:rPr lang="en-US" dirty="0" err="1"/>
              <a:t>Mesterton</a:t>
            </a:r>
            <a:r>
              <a:rPr lang="en-US" dirty="0"/>
              <a:t>-Gibbons[2] looks at the stability of those four different strategies in </a:t>
            </a:r>
            <a:r>
              <a:rPr lang="en-US" i="1" dirty="0"/>
              <a:t>populations</a:t>
            </a:r>
            <a:r>
              <a:rPr lang="en-US" dirty="0"/>
              <a:t> that are either </a:t>
            </a:r>
            <a:r>
              <a:rPr lang="en-US" b="1" dirty="0"/>
              <a:t>intrusive</a:t>
            </a:r>
            <a:r>
              <a:rPr lang="en-US" dirty="0"/>
              <a:t> or </a:t>
            </a:r>
            <a:r>
              <a:rPr lang="en-US" b="1" dirty="0"/>
              <a:t>non-intrusive</a:t>
            </a:r>
            <a:r>
              <a:rPr lang="en-US" dirty="0"/>
              <a:t>.</a:t>
            </a:r>
            <a:r>
              <a:rPr lang="en-US" b="1" dirty="0"/>
              <a:t> </a:t>
            </a:r>
            <a:r>
              <a:rPr lang="en-US" dirty="0"/>
              <a:t>This between-population difference is known as </a:t>
            </a:r>
            <a:r>
              <a:rPr lang="en-US" i="1" dirty="0"/>
              <a:t>ecotypic variation</a:t>
            </a:r>
            <a:r>
              <a:rPr lang="en-US" dirty="0"/>
              <a:t>.</a:t>
            </a:r>
          </a:p>
          <a:p>
            <a:pPr lvl="1"/>
            <a:r>
              <a:rPr lang="en-US" dirty="0"/>
              <a:t>[2] also looks at a variety of other parameters, such as the probability of further competition, the owner’s probability of winning, the probability that an animal is injured in winning a fight, and the gain in reproductive fitness of an animal holding a site. We restrict our attention to just the above.</a:t>
            </a:r>
          </a:p>
          <a:p>
            <a:pPr lvl="1"/>
            <a:r>
              <a:rPr lang="en-US" dirty="0"/>
              <a:t>The work has since been extended to look at confusion over ownership and other more naturalistic models[3].</a:t>
            </a:r>
          </a:p>
        </p:txBody>
      </p:sp>
    </p:spTree>
    <p:extLst>
      <p:ext uri="{BB962C8B-B14F-4D97-AF65-F5344CB8AC3E}">
        <p14:creationId xmlns:p14="http://schemas.microsoft.com/office/powerpoint/2010/main" val="328002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0A68-C132-9A43-BE49-9779FEEA7965}"/>
              </a:ext>
            </a:extLst>
          </p:cNvPr>
          <p:cNvSpPr>
            <a:spLocks noGrp="1"/>
          </p:cNvSpPr>
          <p:nvPr>
            <p:ph type="title"/>
          </p:nvPr>
        </p:nvSpPr>
        <p:spPr/>
        <p:txBody>
          <a:bodyPr/>
          <a:lstStyle/>
          <a:p>
            <a:r>
              <a:rPr lang="en-US" dirty="0"/>
              <a:t>Other related work</a:t>
            </a:r>
          </a:p>
        </p:txBody>
      </p:sp>
      <p:sp>
        <p:nvSpPr>
          <p:cNvPr id="3" name="Content Placeholder 2">
            <a:extLst>
              <a:ext uri="{FF2B5EF4-FFF2-40B4-BE49-F238E27FC236}">
                <a16:creationId xmlns:a16="http://schemas.microsoft.com/office/drawing/2014/main" id="{9569F954-C713-264B-BDD9-22B6EA852ADE}"/>
              </a:ext>
            </a:extLst>
          </p:cNvPr>
          <p:cNvSpPr>
            <a:spLocks noGrp="1"/>
          </p:cNvSpPr>
          <p:nvPr>
            <p:ph idx="1"/>
          </p:nvPr>
        </p:nvSpPr>
        <p:spPr/>
        <p:txBody>
          <a:bodyPr/>
          <a:lstStyle/>
          <a:p>
            <a:r>
              <a:rPr lang="en-US" dirty="0"/>
              <a:t>Hall et al [4] have developed an iterated Hawk-Dove game model that analyzes the evolutionary stability of sharing, dominance relationships, and other behaviors</a:t>
            </a:r>
          </a:p>
          <a:p>
            <a:pPr lvl="1"/>
            <a:r>
              <a:rPr lang="en-US" dirty="0"/>
              <a:t>Parameters: RHP (resource holding potential), cost of fighting, etc.</a:t>
            </a:r>
          </a:p>
          <a:p>
            <a:pPr lvl="1"/>
            <a:r>
              <a:rPr lang="en-US" dirty="0"/>
              <a:t>Code available online: </a:t>
            </a:r>
            <a:r>
              <a:rPr lang="en-US" dirty="0">
                <a:hlinkClick r:id="rId2"/>
              </a:rPr>
              <a:t>https://bitbucket.org/CameronLHall/dominancesharingassessmentmatlab/src/master/</a:t>
            </a:r>
            <a:endParaRPr lang="en-US" dirty="0"/>
          </a:p>
        </p:txBody>
      </p:sp>
    </p:spTree>
    <p:extLst>
      <p:ext uri="{BB962C8B-B14F-4D97-AF65-F5344CB8AC3E}">
        <p14:creationId xmlns:p14="http://schemas.microsoft.com/office/powerpoint/2010/main" val="117194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ED26-64B8-4D4B-AEC0-165B0A5D634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6424539-D63C-1745-AD0E-679A9FCA9681}"/>
              </a:ext>
            </a:extLst>
          </p:cNvPr>
          <p:cNvSpPr>
            <a:spLocks noGrp="1"/>
          </p:cNvSpPr>
          <p:nvPr>
            <p:ph idx="1"/>
          </p:nvPr>
        </p:nvSpPr>
        <p:spPr/>
        <p:txBody>
          <a:bodyPr/>
          <a:lstStyle/>
          <a:p>
            <a:pPr marL="0" indent="0">
              <a:buNone/>
            </a:pPr>
            <a:r>
              <a:rPr lang="en-US" dirty="0"/>
              <a:t>[1] Maynard Smith, J. </a:t>
            </a:r>
            <a:r>
              <a:rPr lang="en-US" i="1" dirty="0"/>
              <a:t>Evolution and the Theory of Games</a:t>
            </a:r>
            <a:r>
              <a:rPr lang="en-US" dirty="0"/>
              <a:t> </a:t>
            </a:r>
            <a:r>
              <a:rPr lang="en-US" b="1" dirty="0"/>
              <a:t>1982</a:t>
            </a:r>
            <a:endParaRPr lang="en-US" dirty="0"/>
          </a:p>
          <a:p>
            <a:pPr marL="0" indent="0">
              <a:buNone/>
            </a:pPr>
            <a:r>
              <a:rPr lang="en-US" dirty="0"/>
              <a:t>[2] </a:t>
            </a:r>
            <a:r>
              <a:rPr lang="en-US" dirty="0" err="1"/>
              <a:t>Mesterton</a:t>
            </a:r>
            <a:r>
              <a:rPr lang="en-US" dirty="0"/>
              <a:t>-Gibbons, Michael. Ecotypic variation in the asymmetric Hawk-Dove game: when is Bourgeois an evolutionarily stable strategy? </a:t>
            </a:r>
            <a:r>
              <a:rPr lang="en-US" i="1" dirty="0"/>
              <a:t>Evolutionary Ecology</a:t>
            </a:r>
            <a:r>
              <a:rPr lang="en-US" dirty="0"/>
              <a:t> </a:t>
            </a:r>
            <a:r>
              <a:rPr lang="en-US" b="1" dirty="0"/>
              <a:t>1992</a:t>
            </a:r>
          </a:p>
          <a:p>
            <a:pPr marL="0" indent="0">
              <a:buNone/>
            </a:pPr>
            <a:r>
              <a:rPr lang="en-US" dirty="0"/>
              <a:t>[3] </a:t>
            </a:r>
            <a:r>
              <a:rPr lang="en-US" dirty="0" err="1"/>
              <a:t>Mesterton</a:t>
            </a:r>
            <a:r>
              <a:rPr lang="en-US" dirty="0"/>
              <a:t>-Gibbons, Michael, et al. The Iterated Hawk-Dove Game Revisited: The effect of ownership uncertainty on Bourgeois as a pure convention </a:t>
            </a:r>
            <a:r>
              <a:rPr lang="en-US" i="1" dirty="0" err="1"/>
              <a:t>Dyn</a:t>
            </a:r>
            <a:r>
              <a:rPr lang="en-US" i="1" dirty="0"/>
              <a:t> Games </a:t>
            </a:r>
            <a:r>
              <a:rPr lang="en-US" i="1" dirty="0" err="1"/>
              <a:t>Appl</a:t>
            </a:r>
            <a:r>
              <a:rPr lang="en-US" dirty="0"/>
              <a:t> </a:t>
            </a:r>
            <a:r>
              <a:rPr lang="en-US" b="1" dirty="0"/>
              <a:t>2014</a:t>
            </a:r>
          </a:p>
          <a:p>
            <a:pPr marL="0" indent="0">
              <a:buNone/>
            </a:pPr>
            <a:r>
              <a:rPr lang="en-US" dirty="0"/>
              <a:t>[4] Hall, Cameron L. et al. Dominance, sharing, and assessment in an iterated hawk-dove game. </a:t>
            </a:r>
            <a:r>
              <a:rPr lang="en-US" i="1" dirty="0"/>
              <a:t>J of Theoretical Bio</a:t>
            </a:r>
            <a:r>
              <a:rPr lang="en-US" dirty="0"/>
              <a:t> </a:t>
            </a:r>
            <a:r>
              <a:rPr lang="en-US" b="1" dirty="0"/>
              <a:t>2019</a:t>
            </a:r>
            <a:endParaRPr lang="en-US" dirty="0"/>
          </a:p>
        </p:txBody>
      </p:sp>
    </p:spTree>
    <p:extLst>
      <p:ext uri="{BB962C8B-B14F-4D97-AF65-F5344CB8AC3E}">
        <p14:creationId xmlns:p14="http://schemas.microsoft.com/office/powerpoint/2010/main" val="11492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734</Words>
  <Application>Microsoft Macintosh PowerPoint</Application>
  <PresentationFormat>Widescreen</PresentationFormat>
  <Paragraphs>70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Ecotypic variation  in Hawk-Dove:  Background reading</vt:lpstr>
      <vt:lpstr>Hawk and Dove game</vt:lpstr>
      <vt:lpstr>Hawk and Dove game</vt:lpstr>
      <vt:lpstr>Extensions of Hawk and Dove</vt:lpstr>
      <vt:lpstr>Uncorrelated asymmetries in H+D</vt:lpstr>
      <vt:lpstr>Ecotypic variation in H+D</vt:lpstr>
      <vt:lpstr>Other related work</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Ecotypic variation  in Hawk-Dove:  Background reading</dc:title>
  <dc:creator>Microsoft Office User</dc:creator>
  <cp:lastModifiedBy>Microsoft Office User</cp:lastModifiedBy>
  <cp:revision>33</cp:revision>
  <dcterms:created xsi:type="dcterms:W3CDTF">2020-01-09T17:32:12Z</dcterms:created>
  <dcterms:modified xsi:type="dcterms:W3CDTF">2020-01-17T15:39:58Z</dcterms:modified>
</cp:coreProperties>
</file>