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9"/>
  </p:notesMasterIdLst>
  <p:handoutMasterIdLst>
    <p:handoutMasterId r:id="rId20"/>
  </p:handoutMasterIdLst>
  <p:sldIdLst>
    <p:sldId id="259" r:id="rId3"/>
    <p:sldId id="272" r:id="rId4"/>
    <p:sldId id="260" r:id="rId5"/>
    <p:sldId id="256" r:id="rId6"/>
    <p:sldId id="269" r:id="rId7"/>
    <p:sldId id="261" r:id="rId8"/>
    <p:sldId id="264" r:id="rId9"/>
    <p:sldId id="271" r:id="rId10"/>
    <p:sldId id="262" r:id="rId11"/>
    <p:sldId id="265" r:id="rId12"/>
    <p:sldId id="279" r:id="rId13"/>
    <p:sldId id="286" r:id="rId14"/>
    <p:sldId id="284" r:id="rId15"/>
    <p:sldId id="280" r:id="rId16"/>
    <p:sldId id="281" r:id="rId17"/>
    <p:sldId id="28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2510" autoAdjust="0"/>
  </p:normalViewPr>
  <p:slideViewPr>
    <p:cSldViewPr showGuides="1">
      <p:cViewPr>
        <p:scale>
          <a:sx n="69" d="100"/>
          <a:sy n="69" d="100"/>
        </p:scale>
        <p:origin x="-1752" y="-80"/>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E5FD0A2-7B4A-0A43-8D3F-25519491672E}" type="datetimeFigureOut">
              <a:rPr lang="en-US" smtClean="0"/>
              <a:t>3/19/16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E1790B-AE57-5D4D-A13F-ACE6930AC038}" type="slidenum">
              <a:rPr lang="en-US" smtClean="0"/>
              <a:t>‹#›</a:t>
            </a:fld>
            <a:endParaRPr lang="en-US"/>
          </a:p>
        </p:txBody>
      </p:sp>
    </p:spTree>
    <p:extLst>
      <p:ext uri="{BB962C8B-B14F-4D97-AF65-F5344CB8AC3E}">
        <p14:creationId xmlns:p14="http://schemas.microsoft.com/office/powerpoint/2010/main" val="1675507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AA4A3B-5268-4FEB-B10E-742E1502187E}" type="datetimeFigureOut">
              <a:rPr lang="en-US" smtClean="0"/>
              <a:t>3/19/16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D97EEA-1DAF-4318-8440-19B7851BF729}" type="slidenum">
              <a:rPr lang="en-US" smtClean="0"/>
              <a:t>‹#›</a:t>
            </a:fld>
            <a:endParaRPr lang="en-US"/>
          </a:p>
        </p:txBody>
      </p:sp>
    </p:spTree>
    <p:extLst>
      <p:ext uri="{BB962C8B-B14F-4D97-AF65-F5344CB8AC3E}">
        <p14:creationId xmlns:p14="http://schemas.microsoft.com/office/powerpoint/2010/main" val="1265436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Stereotype threat</a:t>
            </a:r>
            <a:r>
              <a:rPr lang="en-US" sz="1200" kern="1200" dirty="0" smtClean="0">
                <a:solidFill>
                  <a:schemeClr val="tx1"/>
                </a:solidFill>
                <a:effectLst/>
                <a:latin typeface="+mn-lt"/>
                <a:ea typeface="+mn-ea"/>
                <a:cs typeface="+mn-cs"/>
              </a:rPr>
              <a:t> is a situational predicament in which people are or feel themselves to be at risk of confirming negative </a:t>
            </a:r>
            <a:r>
              <a:rPr lang="en-US" sz="1200" b="1" kern="1200" dirty="0" smtClean="0">
                <a:solidFill>
                  <a:schemeClr val="tx1"/>
                </a:solidFill>
                <a:effectLst/>
                <a:latin typeface="+mn-lt"/>
                <a:ea typeface="+mn-ea"/>
                <a:cs typeface="+mn-cs"/>
              </a:rPr>
              <a:t>stereotypes</a:t>
            </a:r>
            <a:r>
              <a:rPr lang="en-US" sz="1200" kern="1200" dirty="0" smtClean="0">
                <a:solidFill>
                  <a:schemeClr val="tx1"/>
                </a:solidFill>
                <a:effectLst/>
                <a:latin typeface="+mn-lt"/>
                <a:ea typeface="+mn-ea"/>
                <a:cs typeface="+mn-cs"/>
              </a:rPr>
              <a:t> about their social group</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Implicit Bias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known as </a:t>
            </a:r>
            <a:r>
              <a:rPr lang="en-US" sz="1200" b="1" kern="1200" dirty="0" smtClean="0">
                <a:solidFill>
                  <a:schemeClr val="tx1"/>
                </a:solidFill>
                <a:effectLst/>
                <a:latin typeface="+mn-lt"/>
                <a:ea typeface="+mn-ea"/>
                <a:cs typeface="+mn-cs"/>
              </a:rPr>
              <a:t>implicit</a:t>
            </a:r>
            <a:r>
              <a:rPr lang="en-US" sz="1200" kern="1200" dirty="0" smtClean="0">
                <a:solidFill>
                  <a:schemeClr val="tx1"/>
                </a:solidFill>
                <a:effectLst/>
                <a:latin typeface="+mn-lt"/>
                <a:ea typeface="+mn-ea"/>
                <a:cs typeface="+mn-cs"/>
              </a:rPr>
              <a:t> social cognition, </a:t>
            </a:r>
            <a:r>
              <a:rPr lang="en-US" sz="1200" b="1" kern="1200" dirty="0" smtClean="0">
                <a:solidFill>
                  <a:schemeClr val="tx1"/>
                </a:solidFill>
                <a:effectLst/>
                <a:latin typeface="+mn-lt"/>
                <a:ea typeface="+mn-ea"/>
                <a:cs typeface="+mn-cs"/>
              </a:rPr>
              <a:t>implicit bias</a:t>
            </a:r>
            <a:r>
              <a:rPr lang="en-US" sz="1200" kern="1200" dirty="0" smtClean="0">
                <a:solidFill>
                  <a:schemeClr val="tx1"/>
                </a:solidFill>
                <a:effectLst/>
                <a:latin typeface="+mn-lt"/>
                <a:ea typeface="+mn-ea"/>
                <a:cs typeface="+mn-cs"/>
              </a:rPr>
              <a:t> refers to the attitudes or stereotypes that affect our understanding, actions, and decisions in an unconscious manner.</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Privilege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right, immunity, or benefit enjoyed only by a person beyond the advantages of most</a:t>
            </a:r>
          </a:p>
          <a:p>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1</a:t>
            </a:fld>
            <a:endParaRPr lang="en-US"/>
          </a:p>
        </p:txBody>
      </p:sp>
    </p:spTree>
    <p:extLst>
      <p:ext uri="{BB962C8B-B14F-4D97-AF65-F5344CB8AC3E}">
        <p14:creationId xmlns:p14="http://schemas.microsoft.com/office/powerpoint/2010/main" val="3178448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Implicit Bias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known as </a:t>
            </a:r>
            <a:r>
              <a:rPr lang="en-US" sz="1200" b="1" kern="1200" dirty="0" smtClean="0">
                <a:solidFill>
                  <a:schemeClr val="tx1"/>
                </a:solidFill>
                <a:effectLst/>
                <a:latin typeface="+mn-lt"/>
                <a:ea typeface="+mn-ea"/>
                <a:cs typeface="+mn-cs"/>
              </a:rPr>
              <a:t>implicit</a:t>
            </a:r>
            <a:r>
              <a:rPr lang="en-US" sz="1200" kern="1200" dirty="0" smtClean="0">
                <a:solidFill>
                  <a:schemeClr val="tx1"/>
                </a:solidFill>
                <a:effectLst/>
                <a:latin typeface="+mn-lt"/>
                <a:ea typeface="+mn-ea"/>
                <a:cs typeface="+mn-cs"/>
              </a:rPr>
              <a:t> social cognition, </a:t>
            </a:r>
            <a:r>
              <a:rPr lang="en-US" sz="1200" b="1" kern="1200" dirty="0" smtClean="0">
                <a:solidFill>
                  <a:schemeClr val="tx1"/>
                </a:solidFill>
                <a:effectLst/>
                <a:latin typeface="+mn-lt"/>
                <a:ea typeface="+mn-ea"/>
                <a:cs typeface="+mn-cs"/>
              </a:rPr>
              <a:t>implicit bias</a:t>
            </a:r>
            <a:r>
              <a:rPr lang="en-US" sz="1200" kern="1200" dirty="0" smtClean="0">
                <a:solidFill>
                  <a:schemeClr val="tx1"/>
                </a:solidFill>
                <a:effectLst/>
                <a:latin typeface="+mn-lt"/>
                <a:ea typeface="+mn-ea"/>
                <a:cs typeface="+mn-cs"/>
              </a:rPr>
              <a:t> refers to the attitudes or stereotypes that affect our understanding, actions, and decisions in an unconscious manner.</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Privilege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right, immunity, or benefit enjoyed only by a person beyond the advantages of most</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DiAngelo</a:t>
            </a:r>
            <a:r>
              <a:rPr lang="en-US" sz="1200" kern="1200" dirty="0" smtClean="0">
                <a:solidFill>
                  <a:schemeClr val="tx1"/>
                </a:solidFill>
                <a:effectLst/>
                <a:latin typeface="+mn-lt"/>
                <a:ea typeface="+mn-ea"/>
                <a:cs typeface="+mn-cs"/>
              </a:rPr>
              <a:t> (2011) defines </a:t>
            </a:r>
            <a:r>
              <a:rPr lang="en-US" sz="1200" b="1" kern="1200" dirty="0" smtClean="0">
                <a:solidFill>
                  <a:schemeClr val="tx1"/>
                </a:solidFill>
                <a:effectLst/>
                <a:latin typeface="+mn-lt"/>
                <a:ea typeface="+mn-ea"/>
                <a:cs typeface="+mn-cs"/>
              </a:rPr>
              <a:t>White Fragility</a:t>
            </a:r>
            <a:r>
              <a:rPr lang="en-US" sz="1200" kern="1200" dirty="0" smtClean="0">
                <a:solidFill>
                  <a:schemeClr val="tx1"/>
                </a:solidFill>
                <a:effectLst/>
                <a:latin typeface="+mn-lt"/>
                <a:ea typeface="+mn-ea"/>
                <a:cs typeface="+mn-cs"/>
              </a:rPr>
              <a:t> as “ . . . a state in which even a minimum amount of racial stress becomes intolerable, triggering a range of defensive moves. These moves include the outward display of emotions such as anger, fear, and guilt, and behaviors such as argumentation, silence, and leaving the stress-inducing situation. These behaviors, in turn, function to reinstate white racial equilibrium.”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Robin </a:t>
            </a:r>
            <a:r>
              <a:rPr lang="en-US" sz="1200" kern="1200" dirty="0" err="1" smtClean="0">
                <a:solidFill>
                  <a:schemeClr val="tx1"/>
                </a:solidFill>
                <a:effectLst/>
                <a:latin typeface="+mn-lt"/>
                <a:ea typeface="+mn-ea"/>
                <a:cs typeface="+mn-cs"/>
              </a:rPr>
              <a:t>DiAngelo</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International Journal of Critical Pedagogy, </a:t>
            </a:r>
            <a:r>
              <a:rPr lang="en-US" sz="1200" kern="1200" dirty="0" err="1" smtClean="0">
                <a:solidFill>
                  <a:schemeClr val="tx1"/>
                </a:solidFill>
                <a:effectLst/>
                <a:latin typeface="+mn-lt"/>
                <a:ea typeface="+mn-ea"/>
                <a:cs typeface="+mn-cs"/>
              </a:rPr>
              <a:t>Vol</a:t>
            </a:r>
            <a:r>
              <a:rPr lang="en-US" sz="1200" kern="1200" dirty="0" smtClean="0">
                <a:solidFill>
                  <a:schemeClr val="tx1"/>
                </a:solidFill>
                <a:effectLst/>
                <a:latin typeface="+mn-lt"/>
                <a:ea typeface="+mn-ea"/>
                <a:cs typeface="+mn-cs"/>
              </a:rPr>
              <a:t> 3 (3) (2011) </a:t>
            </a:r>
            <a:r>
              <a:rPr lang="en-US" sz="1200" kern="1200" dirty="0" err="1" smtClean="0">
                <a:solidFill>
                  <a:schemeClr val="tx1"/>
                </a:solidFill>
                <a:effectLst/>
                <a:latin typeface="+mn-lt"/>
                <a:ea typeface="+mn-ea"/>
                <a:cs typeface="+mn-cs"/>
              </a:rPr>
              <a:t>pp</a:t>
            </a:r>
            <a:r>
              <a:rPr lang="en-US" sz="1200" kern="1200" dirty="0" smtClean="0">
                <a:solidFill>
                  <a:schemeClr val="tx1"/>
                </a:solidFill>
                <a:effectLst/>
                <a:latin typeface="+mn-lt"/>
                <a:ea typeface="+mn-ea"/>
                <a:cs typeface="+mn-cs"/>
              </a:rPr>
              <a:t> 54-70</a:t>
            </a:r>
          </a:p>
          <a:p>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12</a:t>
            </a:fld>
            <a:endParaRPr lang="en-US"/>
          </a:p>
        </p:txBody>
      </p:sp>
    </p:spTree>
    <p:extLst>
      <p:ext uri="{BB962C8B-B14F-4D97-AF65-F5344CB8AC3E}">
        <p14:creationId xmlns:p14="http://schemas.microsoft.com/office/powerpoint/2010/main" val="1321132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303530" marR="8890" algn="just">
              <a:lnSpc>
                <a:spcPct val="108300"/>
              </a:lnSpc>
            </a:pPr>
            <a:r>
              <a:rPr lang="en-US" sz="1200" i="1" dirty="0" smtClean="0">
                <a:solidFill>
                  <a:srgbClr val="231F20"/>
                </a:solidFill>
                <a:latin typeface="+mn-lt"/>
                <a:cs typeface="Minion Pro"/>
              </a:rPr>
              <a:t>E</a:t>
            </a:r>
            <a:r>
              <a:rPr lang="en-US" sz="1200" i="1" spc="-15" dirty="0" smtClean="0">
                <a:solidFill>
                  <a:srgbClr val="231F20"/>
                </a:solidFill>
                <a:latin typeface="+mn-lt"/>
                <a:cs typeface="Minion Pro"/>
              </a:rPr>
              <a:t>q</a:t>
            </a:r>
            <a:r>
              <a:rPr lang="en-US" sz="1200" i="1" spc="-5" dirty="0" smtClean="0">
                <a:solidFill>
                  <a:srgbClr val="231F20"/>
                </a:solidFill>
                <a:latin typeface="+mn-lt"/>
                <a:cs typeface="Minion Pro"/>
              </a:rPr>
              <a:t>u</a:t>
            </a:r>
            <a:r>
              <a:rPr lang="en-US" sz="1200" i="1" spc="-15" dirty="0" smtClean="0">
                <a:solidFill>
                  <a:srgbClr val="231F20"/>
                </a:solidFill>
                <a:latin typeface="+mn-lt"/>
                <a:cs typeface="Minion Pro"/>
              </a:rPr>
              <a:t>ali</a:t>
            </a:r>
            <a:r>
              <a:rPr lang="en-US" sz="1200" i="1" dirty="0" smtClean="0">
                <a:solidFill>
                  <a:srgbClr val="231F20"/>
                </a:solidFill>
                <a:latin typeface="+mn-lt"/>
                <a:cs typeface="Minion Pro"/>
              </a:rPr>
              <a:t>ty</a:t>
            </a:r>
            <a:r>
              <a:rPr lang="en-US" sz="1200" i="1" spc="-5" dirty="0" smtClean="0">
                <a:solidFill>
                  <a:srgbClr val="231F20"/>
                </a:solidFill>
                <a:latin typeface="+mn-lt"/>
                <a:cs typeface="Minion Pro"/>
              </a:rPr>
              <a:t> </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b</a:t>
            </a:r>
            <a:r>
              <a:rPr lang="en-US" sz="1200" spc="-15" dirty="0" smtClean="0">
                <a:solidFill>
                  <a:srgbClr val="231F20"/>
                </a:solidFill>
                <a:latin typeface="+mn-lt"/>
                <a:cs typeface="Minion Pro"/>
              </a:rPr>
              <a:t>ou</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menes</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 </a:t>
            </a:r>
            <a:r>
              <a:rPr lang="en-US" sz="1200" spc="-10" dirty="0" smtClean="0">
                <a:solidFill>
                  <a:srgbClr val="231F20"/>
                </a:solidFill>
                <a:latin typeface="+mn-lt"/>
                <a:cs typeface="Minion Pro"/>
              </a:rPr>
              <a:t>f</a:t>
            </a:r>
            <a:r>
              <a:rPr lang="en-US" sz="1200" spc="5" dirty="0" smtClean="0">
                <a:solidFill>
                  <a:srgbClr val="231F20"/>
                </a:solidFill>
                <a:latin typeface="+mn-lt"/>
                <a:cs typeface="Minion Pro"/>
              </a:rPr>
              <a:t>oc</a:t>
            </a:r>
            <a:r>
              <a:rPr lang="en-US" sz="1200" spc="-5" dirty="0" smtClean="0">
                <a:solidFill>
                  <a:srgbClr val="231F20"/>
                </a:solidFill>
                <a:latin typeface="+mn-lt"/>
                <a:cs typeface="Minion Pro"/>
              </a:rPr>
              <a:t>u</a:t>
            </a:r>
            <a:r>
              <a:rPr lang="en-US" sz="1200" spc="5" dirty="0" smtClean="0">
                <a:solidFill>
                  <a:srgbClr val="231F20"/>
                </a:solidFill>
                <a:latin typeface="+mn-lt"/>
                <a:cs typeface="Minion Pro"/>
              </a:rPr>
              <a:t>s</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m</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ki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v</a:t>
            </a:r>
            <a:r>
              <a:rPr lang="en-US" sz="1200" spc="-5" dirty="0" smtClean="0">
                <a:solidFill>
                  <a:srgbClr val="231F20"/>
                </a:solidFill>
                <a:latin typeface="+mn-lt"/>
                <a:cs typeface="Minion Pro"/>
              </a:rPr>
              <a:t>e</a:t>
            </a:r>
            <a:r>
              <a:rPr lang="en-US" sz="1200" spc="25" dirty="0" smtClean="0">
                <a:solidFill>
                  <a:srgbClr val="231F20"/>
                </a:solidFill>
                <a:latin typeface="+mn-lt"/>
                <a:cs typeface="Minion Pro"/>
              </a:rPr>
              <a:t>r</a:t>
            </a:r>
            <a:r>
              <a:rPr lang="en-US" sz="1200" spc="-10" dirty="0" smtClean="0">
                <a:solidFill>
                  <a:srgbClr val="231F20"/>
                </a:solidFill>
                <a:latin typeface="+mn-lt"/>
                <a:cs typeface="Minion Pro"/>
              </a:rPr>
              <a:t>y</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g</a:t>
            </a:r>
            <a:r>
              <a:rPr lang="en-US" sz="1200" dirty="0" smtClean="0">
                <a:solidFill>
                  <a:srgbClr val="231F20"/>
                </a:solidFill>
                <a:latin typeface="+mn-lt"/>
                <a:cs typeface="Minion Pro"/>
              </a:rPr>
              <a:t>ets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a:t>
            </a:r>
            <a:r>
              <a:rPr lang="en-US" sz="1200" i="1" dirty="0" smtClean="0">
                <a:solidFill>
                  <a:srgbClr val="231F20"/>
                </a:solidFill>
                <a:latin typeface="+mn-lt"/>
                <a:cs typeface="Minion Pro"/>
              </a:rPr>
              <a:t>E</a:t>
            </a:r>
            <a:r>
              <a:rPr lang="en-US" sz="1200" i="1" spc="-15" dirty="0" smtClean="0">
                <a:solidFill>
                  <a:srgbClr val="231F20"/>
                </a:solidFill>
                <a:latin typeface="+mn-lt"/>
                <a:cs typeface="Minion Pro"/>
              </a:rPr>
              <a:t>qui</a:t>
            </a:r>
            <a:r>
              <a:rPr lang="en-US" sz="1200" i="1" dirty="0" smtClean="0">
                <a:solidFill>
                  <a:srgbClr val="231F20"/>
                </a:solidFill>
                <a:latin typeface="+mn-lt"/>
                <a:cs typeface="Minion Pro"/>
              </a:rPr>
              <a:t>ty</a:t>
            </a:r>
            <a:r>
              <a:rPr lang="en-US" sz="1200" i="1" spc="-5" dirty="0" smtClean="0">
                <a:solidFill>
                  <a:srgbClr val="231F20"/>
                </a:solidFill>
                <a:latin typeface="+mn-lt"/>
                <a:cs typeface="Minion Pro"/>
              </a:rPr>
              <a:t> </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b</a:t>
            </a:r>
            <a:r>
              <a:rPr lang="en-US" sz="1200" spc="-15" dirty="0" smtClean="0">
                <a:solidFill>
                  <a:srgbClr val="231F20"/>
                </a:solidFill>
                <a:latin typeface="+mn-lt"/>
                <a:cs typeface="Minion Pro"/>
              </a:rPr>
              <a:t>ou</a:t>
            </a:r>
            <a:r>
              <a:rPr lang="en-US" sz="1200" dirty="0" smtClean="0">
                <a:solidFill>
                  <a:srgbClr val="231F20"/>
                </a:solidFill>
                <a:latin typeface="+mn-lt"/>
                <a:cs typeface="Minion Pro"/>
              </a:rPr>
              <a:t>t f</a:t>
            </a:r>
            <a:r>
              <a:rPr lang="en-US" sz="1200" spc="-10" dirty="0" smtClean="0">
                <a:solidFill>
                  <a:srgbClr val="231F20"/>
                </a:solidFill>
                <a:latin typeface="+mn-lt"/>
                <a:cs typeface="Minion Pro"/>
              </a:rPr>
              <a:t>a</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nes</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n</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r</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spc="-20" dirty="0" smtClean="0">
                <a:solidFill>
                  <a:srgbClr val="231F20"/>
                </a:solidFill>
                <a:latin typeface="+mn-lt"/>
                <a:cs typeface="Minion Pro"/>
              </a:rPr>
              <a:t>a</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c</a:t>
            </a:r>
            <a:r>
              <a:rPr lang="en-US" sz="1200" dirty="0" smtClean="0">
                <a:solidFill>
                  <a:srgbClr val="231F20"/>
                </a:solidFill>
                <a:latin typeface="+mn-lt"/>
                <a:cs typeface="Minion Pro"/>
              </a:rPr>
              <a:t>h </a:t>
            </a:r>
            <a:r>
              <a:rPr lang="en-US" sz="1200" spc="5" dirty="0" smtClean="0">
                <a:solidFill>
                  <a:srgbClr val="231F20"/>
                </a:solidFill>
                <a:latin typeface="+mn-lt"/>
                <a:cs typeface="Minion Pro"/>
              </a:rPr>
              <a:t>p</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s</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g</a:t>
            </a:r>
            <a:r>
              <a:rPr lang="en-US" sz="1200" dirty="0" smtClean="0">
                <a:solidFill>
                  <a:srgbClr val="231F20"/>
                </a:solidFill>
                <a:latin typeface="+mn-lt"/>
                <a:cs typeface="Minion Pro"/>
              </a:rPr>
              <a:t>ets </a:t>
            </a:r>
            <a:r>
              <a:rPr lang="en-US" sz="1200" spc="5" dirty="0" smtClean="0">
                <a:solidFill>
                  <a:srgbClr val="231F20"/>
                </a:solidFill>
                <a:latin typeface="+mn-lt"/>
                <a:cs typeface="Minion Pro"/>
              </a:rPr>
              <a:t>w</a:t>
            </a:r>
            <a:r>
              <a:rPr lang="en-US" sz="1200" spc="-5" dirty="0" smtClean="0">
                <a:solidFill>
                  <a:srgbClr val="231F20"/>
                </a:solidFill>
                <a:latin typeface="+mn-lt"/>
                <a:cs typeface="Minion Pro"/>
              </a:rPr>
              <a:t>h</a:t>
            </a:r>
            <a:r>
              <a:rPr lang="en-US" sz="1200" spc="-20" dirty="0" smtClean="0">
                <a:solidFill>
                  <a:srgbClr val="231F20"/>
                </a:solidFill>
                <a:latin typeface="+mn-lt"/>
                <a:cs typeface="Minion Pro"/>
              </a:rPr>
              <a:t>a</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sh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ee</a:t>
            </a:r>
            <a:r>
              <a:rPr lang="en-US" sz="1200" spc="-5" dirty="0" smtClean="0">
                <a:solidFill>
                  <a:srgbClr val="231F20"/>
                </a:solidFill>
                <a:latin typeface="+mn-lt"/>
                <a:cs typeface="Minion Pro"/>
              </a:rPr>
              <a:t>d</a:t>
            </a:r>
            <a:r>
              <a:rPr lang="en-US" sz="1200" dirty="0" smtClean="0">
                <a:solidFill>
                  <a:srgbClr val="231F20"/>
                </a:solidFill>
                <a:latin typeface="+mn-lt"/>
                <a:cs typeface="Minion Pro"/>
              </a:rPr>
              <a:t>s.</a:t>
            </a:r>
            <a:endParaRPr lang="en-US" sz="1200" dirty="0" smtClean="0">
              <a:latin typeface="+mn-lt"/>
              <a:cs typeface="Minion Pro"/>
            </a:endParaRPr>
          </a:p>
          <a:p>
            <a:pPr marL="303530" marR="134620">
              <a:lnSpc>
                <a:spcPct val="108300"/>
              </a:lnSpc>
              <a:spcBef>
                <a:spcPts val="865"/>
              </a:spcBef>
            </a:pPr>
            <a:r>
              <a:rPr lang="en-US" sz="1200" spc="-45" dirty="0" smtClean="0">
                <a:solidFill>
                  <a:srgbClr val="231F20"/>
                </a:solidFill>
                <a:latin typeface="+mn-lt"/>
                <a:cs typeface="Minion Pro"/>
              </a:rPr>
              <a:t>Th</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s d</a:t>
            </a:r>
            <a:r>
              <a:rPr lang="en-US" sz="1200" spc="-5" dirty="0" smtClean="0">
                <a:solidFill>
                  <a:srgbClr val="231F20"/>
                </a:solidFill>
                <a:latin typeface="+mn-lt"/>
                <a:cs typeface="Minion Pro"/>
              </a:rPr>
              <a:t>is</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ct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es</a:t>
            </a:r>
            <a:r>
              <a:rPr lang="en-US" sz="1200" spc="5" dirty="0" smtClean="0">
                <a:solidFill>
                  <a:srgbClr val="231F20"/>
                </a:solidFill>
                <a:latin typeface="+mn-lt"/>
                <a:cs typeface="Minion Pro"/>
              </a:rPr>
              <a:t>pe</a:t>
            </a:r>
            <a:r>
              <a:rPr lang="en-US" sz="1200" dirty="0" smtClean="0">
                <a:solidFill>
                  <a:srgbClr val="231F20"/>
                </a:solidFill>
                <a:latin typeface="+mn-lt"/>
                <a:cs typeface="Minion Pro"/>
              </a:rPr>
              <a:t>ci</a:t>
            </a:r>
            <a:r>
              <a:rPr lang="en-US" sz="1200" spc="5" dirty="0" smtClean="0">
                <a:solidFill>
                  <a:srgbClr val="231F20"/>
                </a:solidFill>
                <a:latin typeface="+mn-lt"/>
                <a:cs typeface="Minion Pro"/>
              </a:rPr>
              <a:t>al</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y i</a:t>
            </a:r>
            <a:r>
              <a:rPr lang="en-US" sz="1200" spc="-20" dirty="0" smtClean="0">
                <a:solidFill>
                  <a:srgbClr val="231F20"/>
                </a:solidFill>
                <a:latin typeface="+mn-lt"/>
                <a:cs typeface="Minion Pro"/>
              </a:rPr>
              <a:t>m</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t</a:t>
            </a:r>
            <a:r>
              <a:rPr lang="en-US" sz="1200" spc="-10" dirty="0" smtClean="0">
                <a:solidFill>
                  <a:srgbClr val="231F20"/>
                </a:solidFill>
                <a:latin typeface="+mn-lt"/>
                <a:cs typeface="Minion Pro"/>
              </a:rPr>
              <a:t>a</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 in 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w</a:t>
            </a:r>
            <a:r>
              <a:rPr lang="en-US" sz="1200" spc="-5" dirty="0" smtClean="0">
                <a:solidFill>
                  <a:srgbClr val="231F20"/>
                </a:solidFill>
                <a:latin typeface="+mn-lt"/>
                <a:cs typeface="Minion Pro"/>
              </a:rPr>
              <a:t>he</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he</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a</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v</a:t>
            </a:r>
            <a:r>
              <a:rPr lang="en-US" sz="1200" spc="-5" dirty="0" smtClean="0">
                <a:solidFill>
                  <a:srgbClr val="231F20"/>
                </a:solidFill>
                <a:latin typeface="+mn-lt"/>
                <a:cs typeface="Minion Pro"/>
              </a:rPr>
              <a:t>isi</a:t>
            </a:r>
            <a:r>
              <a:rPr lang="en-US" sz="1200" spc="-10" dirty="0" smtClean="0">
                <a:solidFill>
                  <a:srgbClr val="231F20"/>
                </a:solidFill>
                <a:latin typeface="+mn-lt"/>
                <a:cs typeface="Minion Pro"/>
              </a:rPr>
              <a:t>b</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g</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p</a:t>
            </a:r>
            <a:r>
              <a:rPr lang="en-US" sz="1200" dirty="0" smtClean="0">
                <a:solidFill>
                  <a:srgbClr val="231F20"/>
                </a:solidFill>
                <a:latin typeface="+mn-lt"/>
                <a:cs typeface="Minion Pro"/>
              </a:rPr>
              <a:t>s in </a:t>
            </a:r>
            <a:r>
              <a:rPr lang="en-US" sz="1200" spc="-15" dirty="0" smtClean="0">
                <a:solidFill>
                  <a:srgbClr val="231F20"/>
                </a:solidFill>
                <a:latin typeface="+mn-lt"/>
                <a:cs typeface="Minion Pro"/>
              </a:rPr>
              <a:t>op</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5" dirty="0" smtClean="0">
                <a:solidFill>
                  <a:srgbClr val="231F20"/>
                </a:solidFill>
                <a:latin typeface="+mn-lt"/>
                <a:cs typeface="Minion Pro"/>
              </a:rPr>
              <a:t>ou</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me</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l</a:t>
            </a:r>
            <a:r>
              <a:rPr lang="en-US" sz="1200" spc="-10" dirty="0" smtClean="0">
                <a:solidFill>
                  <a:srgbClr val="231F20"/>
                </a:solidFill>
                <a:latin typeface="+mn-lt"/>
                <a:cs typeface="Minion Pro"/>
              </a:rPr>
              <a:t>arg</a:t>
            </a:r>
            <a:r>
              <a:rPr lang="en-US" sz="1200" dirty="0" smtClean="0">
                <a:solidFill>
                  <a:srgbClr val="231F20"/>
                </a:solidFill>
                <a:latin typeface="+mn-lt"/>
                <a:cs typeface="Minion Pro"/>
              </a:rPr>
              <a:t>e </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u</a:t>
            </a:r>
            <a:r>
              <a:rPr lang="en-US" sz="1200" spc="-10" dirty="0" smtClean="0">
                <a:solidFill>
                  <a:srgbClr val="231F20"/>
                </a:solidFill>
                <a:latin typeface="+mn-lt"/>
                <a:cs typeface="Minion Pro"/>
              </a:rPr>
              <a:t>m</a:t>
            </a:r>
            <a:r>
              <a:rPr lang="en-US" sz="1200" spc="5" dirty="0" smtClean="0">
                <a:solidFill>
                  <a:srgbClr val="231F20"/>
                </a:solidFill>
                <a:latin typeface="+mn-lt"/>
                <a:cs typeface="Minion Pro"/>
              </a:rPr>
              <a:t>b</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20" dirty="0" smtClean="0">
                <a:solidFill>
                  <a:srgbClr val="231F20"/>
                </a:solidFill>
                <a:latin typeface="+mn-lt"/>
                <a:cs typeface="Minion Pro"/>
              </a:rPr>
              <a:t>H</a:t>
            </a:r>
            <a:r>
              <a:rPr lang="en-US" sz="1200" spc="-5" dirty="0" smtClean="0">
                <a:solidFill>
                  <a:srgbClr val="231F20"/>
                </a:solidFill>
                <a:latin typeface="+mn-lt"/>
                <a:cs typeface="Minion Pro"/>
              </a:rPr>
              <a:t>is</a:t>
            </a:r>
            <a:r>
              <a:rPr lang="en-US" sz="1200" spc="-10" dirty="0" smtClean="0">
                <a:solidFill>
                  <a:srgbClr val="231F20"/>
                </a:solidFill>
                <a:latin typeface="+mn-lt"/>
                <a:cs typeface="Minion Pro"/>
              </a:rPr>
              <a:t>t</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al</a:t>
            </a:r>
            <a:r>
              <a:rPr lang="en-US" sz="1200" spc="-10" dirty="0" smtClean="0">
                <a:solidFill>
                  <a:srgbClr val="231F20"/>
                </a:solidFill>
                <a:latin typeface="+mn-lt"/>
                <a:cs typeface="Minion Pro"/>
              </a:rPr>
              <a:t>l</a:t>
            </a:r>
            <a:r>
              <a:rPr lang="en-US" sz="1200" spc="-75" dirty="0" smtClean="0">
                <a:solidFill>
                  <a:srgbClr val="231F20"/>
                </a:solidFill>
                <a:latin typeface="+mn-lt"/>
                <a:cs typeface="Minion Pro"/>
              </a:rPr>
              <a:t>y</a:t>
            </a:r>
            <a:r>
              <a:rPr lang="en-US" sz="1200" dirty="0" smtClean="0">
                <a:solidFill>
                  <a:srgbClr val="231F20"/>
                </a:solidFill>
                <a:latin typeface="+mn-lt"/>
                <a:cs typeface="Minion Pro"/>
              </a:rPr>
              <a:t>, </a:t>
            </a:r>
            <a:r>
              <a:rPr lang="en-US" sz="1200" spc="-5" dirty="0" smtClean="0">
                <a:solidFill>
                  <a:srgbClr val="231F20"/>
                </a:solidFill>
                <a:latin typeface="+mn-lt"/>
                <a:cs typeface="Minion Pro"/>
              </a:rPr>
              <a:t>l</a:t>
            </a:r>
            <a:r>
              <a:rPr lang="en-US" sz="1200" spc="-20" dirty="0" smtClean="0">
                <a:solidFill>
                  <a:srgbClr val="231F20"/>
                </a:solidFill>
                <a:latin typeface="+mn-lt"/>
                <a:cs typeface="Minion Pro"/>
              </a:rPr>
              <a:t>o</a:t>
            </a:r>
            <a:r>
              <a:rPr lang="en-US" sz="1200" dirty="0" smtClean="0">
                <a:solidFill>
                  <a:srgbClr val="231F20"/>
                </a:solidFill>
                <a:latin typeface="+mn-lt"/>
                <a:cs typeface="Minion Pro"/>
              </a:rPr>
              <a:t>w-i</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0" dirty="0" smtClean="0">
                <a:solidFill>
                  <a:srgbClr val="231F20"/>
                </a:solidFill>
                <a:latin typeface="+mn-lt"/>
                <a:cs typeface="Minion Pro"/>
              </a:rPr>
              <a:t>st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c</a:t>
            </a:r>
            <a:r>
              <a:rPr lang="en-US" sz="1200" spc="-10" dirty="0" smtClean="0">
                <a:solidFill>
                  <a:srgbClr val="231F20"/>
                </a:solidFill>
                <a:latin typeface="+mn-lt"/>
                <a:cs typeface="Minion Pro"/>
              </a:rPr>
              <a:t>o</a:t>
            </a:r>
            <a:r>
              <a:rPr lang="en-US" sz="1200" spc="-5" dirty="0" smtClean="0">
                <a:solidFill>
                  <a:srgbClr val="231F20"/>
                </a:solidFill>
                <a:latin typeface="+mn-lt"/>
                <a:cs typeface="Minion Pro"/>
              </a:rPr>
              <a:t>l</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h</a:t>
            </a:r>
            <a:r>
              <a:rPr lang="en-US" sz="1200" spc="-20" dirty="0" smtClean="0">
                <a:solidFill>
                  <a:srgbClr val="231F20"/>
                </a:solidFill>
                <a:latin typeface="+mn-lt"/>
                <a:cs typeface="Minion Pro"/>
              </a:rPr>
              <a:t>a</a:t>
            </a:r>
            <a:r>
              <a:rPr lang="en-US" sz="1200" spc="-10" dirty="0" smtClean="0">
                <a:solidFill>
                  <a:srgbClr val="231F20"/>
                </a:solidFill>
                <a:latin typeface="+mn-lt"/>
                <a:cs typeface="Minion Pro"/>
              </a:rPr>
              <a:t>v</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be</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xc</a:t>
            </a:r>
            <a:r>
              <a:rPr lang="en-US" sz="1200" spc="-15" dirty="0" smtClean="0">
                <a:solidFill>
                  <a:srgbClr val="231F20"/>
                </a:solidFill>
                <a:latin typeface="+mn-lt"/>
                <a:cs typeface="Minion Pro"/>
              </a:rPr>
              <a:t>l</a:t>
            </a:r>
            <a:r>
              <a:rPr lang="en-US" sz="1200" spc="-5" dirty="0" smtClean="0">
                <a:solidFill>
                  <a:srgbClr val="231F20"/>
                </a:solidFill>
                <a:latin typeface="+mn-lt"/>
                <a:cs typeface="Minion Pro"/>
              </a:rPr>
              <a:t>ud</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f</a:t>
            </a:r>
            <a:r>
              <a:rPr lang="en-US" sz="1200" spc="-15" dirty="0" smtClean="0">
                <a:solidFill>
                  <a:srgbClr val="231F20"/>
                </a:solidFill>
                <a:latin typeface="+mn-lt"/>
                <a:cs typeface="Minion Pro"/>
              </a:rPr>
              <a:t>ro</a:t>
            </a:r>
            <a:r>
              <a:rPr lang="en-US" sz="1200" dirty="0" smtClean="0">
                <a:solidFill>
                  <a:srgbClr val="231F20"/>
                </a:solidFill>
                <a:latin typeface="+mn-lt"/>
                <a:cs typeface="Minion Pro"/>
              </a:rPr>
              <a:t>m </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o</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m</a:t>
            </a:r>
            <a:r>
              <a:rPr lang="en-US" sz="1200" spc="-10" dirty="0" smtClean="0">
                <a:solidFill>
                  <a:srgbClr val="231F20"/>
                </a:solidFill>
                <a:latin typeface="+mn-lt"/>
                <a:cs typeface="Minion Pro"/>
              </a:rPr>
              <a:t>a</a:t>
            </a:r>
            <a:r>
              <a:rPr lang="en-US" sz="1200" spc="-25" dirty="0" smtClean="0">
                <a:solidFill>
                  <a:srgbClr val="231F20"/>
                </a:solidFill>
                <a:latin typeface="+mn-lt"/>
                <a:cs typeface="Minion Pro"/>
              </a:rPr>
              <a:t>n</a:t>
            </a:r>
            <a:r>
              <a:rPr lang="en-US" sz="1200" dirty="0" smtClean="0">
                <a:solidFill>
                  <a:srgbClr val="231F20"/>
                </a:solidFill>
                <a:latin typeface="+mn-lt"/>
                <a:cs typeface="Minion Pro"/>
              </a:rPr>
              <a:t>y </a:t>
            </a:r>
            <a:r>
              <a:rPr lang="en-US" sz="1200" spc="-15" dirty="0" smtClean="0">
                <a:solidFill>
                  <a:srgbClr val="231F20"/>
                </a:solidFill>
                <a:latin typeface="+mn-lt"/>
                <a:cs typeface="Minion Pro"/>
              </a:rPr>
              <a:t>op</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in </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o</a:t>
            </a:r>
            <a:r>
              <a:rPr lang="en-US" sz="1200" dirty="0" smtClean="0">
                <a:solidFill>
                  <a:srgbClr val="231F20"/>
                </a:solidFill>
                <a:latin typeface="+mn-lt"/>
                <a:cs typeface="Minion Pro"/>
              </a:rPr>
              <a:t>d</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y</a:t>
            </a:r>
            <a:r>
              <a:rPr lang="en-US" sz="1200" spc="-95" dirty="0" smtClean="0">
                <a:solidFill>
                  <a:srgbClr val="231F20"/>
                </a:solidFill>
                <a:latin typeface="+mn-lt"/>
                <a:cs typeface="Minion Pro"/>
              </a:rPr>
              <a:t>’</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p</a:t>
            </a:r>
            <a:r>
              <a:rPr lang="en-US" sz="1200" spc="-10" dirty="0" smtClean="0">
                <a:solidFill>
                  <a:srgbClr val="231F20"/>
                </a:solidFill>
                <a:latin typeface="+mn-lt"/>
                <a:cs typeface="Minion Pro"/>
              </a:rPr>
              <a:t>o</a:t>
            </a:r>
            <a:r>
              <a:rPr lang="en-US" sz="1200" dirty="0" smtClean="0">
                <a:solidFill>
                  <a:srgbClr val="231F20"/>
                </a:solidFill>
                <a:latin typeface="+mn-lt"/>
                <a:cs typeface="Minion Pro"/>
              </a:rPr>
              <a:t>l</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x</a:t>
            </a:r>
            <a:r>
              <a:rPr lang="en-US" sz="1200" spc="5" dirty="0" smtClean="0">
                <a:solidFill>
                  <a:srgbClr val="231F20"/>
                </a:solidFill>
                <a:latin typeface="+mn-lt"/>
                <a:cs typeface="Minion Pro"/>
              </a:rPr>
              <a:t>p</a:t>
            </a:r>
            <a:r>
              <a:rPr lang="en-US" sz="1200" dirty="0" smtClean="0">
                <a:solidFill>
                  <a:srgbClr val="231F20"/>
                </a:solidFill>
                <a:latin typeface="+mn-lt"/>
                <a:cs typeface="Minion Pro"/>
              </a:rPr>
              <a:t>e</a:t>
            </a:r>
            <a:r>
              <a:rPr lang="en-US" sz="1200" spc="5" dirty="0" smtClean="0">
                <a:solidFill>
                  <a:srgbClr val="231F20"/>
                </a:solidFill>
                <a:latin typeface="+mn-lt"/>
                <a:cs typeface="Minion Pro"/>
              </a:rPr>
              <a:t>ct</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u</a:t>
            </a:r>
            <a:r>
              <a:rPr lang="en-US" sz="1200" spc="-10" dirty="0" smtClean="0">
                <a:solidFill>
                  <a:srgbClr val="231F20"/>
                </a:solidFill>
                <a:latin typeface="+mn-lt"/>
                <a:cs typeface="Minion Pro"/>
              </a:rPr>
              <a:t>ns</a:t>
            </a:r>
            <a:r>
              <a:rPr lang="en-US" sz="1200" spc="5" dirty="0" smtClean="0">
                <a:solidFill>
                  <a:srgbClr val="231F20"/>
                </a:solidFill>
                <a:latin typeface="+mn-lt"/>
                <a:cs typeface="Minion Pro"/>
              </a:rPr>
              <a:t>p</a:t>
            </a:r>
            <a:r>
              <a:rPr lang="en-US" sz="1200" spc="-10" dirty="0" smtClean="0">
                <a:solidFill>
                  <a:srgbClr val="231F20"/>
                </a:solidFill>
                <a:latin typeface="+mn-lt"/>
                <a:cs typeface="Minion Pro"/>
              </a:rPr>
              <a:t>ok</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u</a:t>
            </a:r>
            <a:r>
              <a:rPr lang="en-US" sz="1200" spc="-5" dirty="0" smtClean="0">
                <a:solidFill>
                  <a:srgbClr val="231F20"/>
                </a:solidFill>
                <a:latin typeface="+mn-lt"/>
                <a:cs typeface="Minion Pro"/>
              </a:rPr>
              <a:t>le</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p</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p</a:t>
            </a:r>
            <a:r>
              <a:rPr lang="en-US" sz="1200" dirty="0" smtClean="0">
                <a:solidFill>
                  <a:srgbClr val="231F20"/>
                </a:solidFill>
                <a:latin typeface="+mn-lt"/>
                <a:cs typeface="Minion Pro"/>
              </a:rPr>
              <a:t>e</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a:t>
            </a:r>
            <a:r>
              <a:rPr lang="en-US" sz="1200" spc="-20" dirty="0" smtClean="0">
                <a:solidFill>
                  <a:srgbClr val="231F20"/>
                </a:solidFill>
                <a:latin typeface="+mn-lt"/>
                <a:cs typeface="Minion Pro"/>
              </a:rPr>
              <a:t>a</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15" dirty="0" smtClean="0">
                <a:solidFill>
                  <a:srgbClr val="231F20"/>
                </a:solidFill>
                <a:latin typeface="+mn-lt"/>
                <a:cs typeface="Minion Pro"/>
              </a:rPr>
              <a:t>pr</a:t>
            </a:r>
            <a:r>
              <a:rPr lang="en-US" sz="1200" spc="-5" dirty="0" smtClean="0">
                <a:solidFill>
                  <a:srgbClr val="231F20"/>
                </a:solidFill>
                <a:latin typeface="+mn-lt"/>
                <a:cs typeface="Minion Pro"/>
              </a:rPr>
              <a:t>o</a:t>
            </a:r>
            <a:r>
              <a:rPr lang="en-US" sz="1200" spc="-10" dirty="0" smtClean="0">
                <a:solidFill>
                  <a:srgbClr val="231F20"/>
                </a:solidFill>
                <a:latin typeface="+mn-lt"/>
                <a:cs typeface="Minion Pro"/>
              </a:rPr>
              <a:t>b</a:t>
            </a:r>
            <a:r>
              <a:rPr lang="en-US" sz="1200" spc="-5" dirty="0" smtClean="0">
                <a:solidFill>
                  <a:srgbClr val="231F20"/>
                </a:solidFill>
                <a:latin typeface="+mn-lt"/>
                <a:cs typeface="Minion Pro"/>
              </a:rPr>
              <a:t>le</a:t>
            </a:r>
            <a:r>
              <a:rPr lang="en-US" sz="1200" dirty="0" smtClean="0">
                <a:solidFill>
                  <a:srgbClr val="231F20"/>
                </a:solidFill>
                <a:latin typeface="+mn-lt"/>
                <a:cs typeface="Minion Pro"/>
              </a:rPr>
              <a:t>m.</a:t>
            </a:r>
            <a:endParaRPr lang="en-US" sz="1200" dirty="0" smtClean="0">
              <a:latin typeface="+mn-lt"/>
              <a:cs typeface="Minion Pro"/>
            </a:endParaRPr>
          </a:p>
          <a:p>
            <a:pPr marL="303530" marR="119380">
              <a:lnSpc>
                <a:spcPct val="108300"/>
              </a:lnSpc>
              <a:spcBef>
                <a:spcPts val="865"/>
              </a:spcBef>
            </a:pPr>
            <a:r>
              <a:rPr lang="en-US" sz="1200" spc="-10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e</a:t>
            </a:r>
            <a:r>
              <a:rPr lang="en-US" sz="1200" spc="-20" dirty="0" smtClean="0">
                <a:solidFill>
                  <a:srgbClr val="231F20"/>
                </a:solidFill>
                <a:latin typeface="+mn-lt"/>
                <a:cs typeface="Minion Pro"/>
              </a:rPr>
              <a:t>f</a:t>
            </a:r>
            <a:r>
              <a:rPr lang="en-US" sz="1200" spc="-30" dirty="0" smtClean="0">
                <a:solidFill>
                  <a:srgbClr val="231F20"/>
                </a:solidFill>
                <a:latin typeface="+mn-lt"/>
                <a:cs typeface="Minion Pro"/>
              </a:rPr>
              <a:t>f</a:t>
            </a:r>
            <a:r>
              <a:rPr lang="en-US" sz="1200" spc="5" dirty="0" smtClean="0">
                <a:solidFill>
                  <a:srgbClr val="231F20"/>
                </a:solidFill>
                <a:latin typeface="+mn-lt"/>
                <a:cs typeface="Minion Pro"/>
              </a:rPr>
              <a:t>ect</a:t>
            </a:r>
            <a:r>
              <a:rPr lang="en-US" sz="1200" spc="-10" dirty="0" smtClean="0">
                <a:solidFill>
                  <a:srgbClr val="231F20"/>
                </a:solidFill>
                <a:latin typeface="+mn-lt"/>
                <a:cs typeface="Minion Pro"/>
              </a:rPr>
              <a:t>iv</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y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o</a:t>
            </a:r>
            <a:r>
              <a:rPr lang="en-US" sz="1200" dirty="0" smtClean="0">
                <a:solidFill>
                  <a:srgbClr val="231F20"/>
                </a:solidFill>
                <a:latin typeface="+mn-lt"/>
                <a:cs typeface="Minion Pro"/>
              </a:rPr>
              <a:t>d</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y</a:t>
            </a:r>
            <a:r>
              <a:rPr lang="en-US" sz="1200" spc="-95" dirty="0" smtClean="0">
                <a:solidFill>
                  <a:srgbClr val="231F20"/>
                </a:solidFill>
                <a:latin typeface="+mn-lt"/>
                <a:cs typeface="Minion Pro"/>
              </a:rPr>
              <a:t>’</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20" dirty="0" smtClean="0">
                <a:solidFill>
                  <a:srgbClr val="231F20"/>
                </a:solidFill>
                <a:latin typeface="+mn-lt"/>
                <a:cs typeface="Minion Pro"/>
              </a:rPr>
              <a:t>m</a:t>
            </a:r>
            <a:r>
              <a:rPr lang="en-US" sz="1200" spc="-5" dirty="0" smtClean="0">
                <a:solidFill>
                  <a:srgbClr val="231F20"/>
                </a:solidFill>
                <a:latin typeface="+mn-lt"/>
                <a:cs typeface="Minion Pro"/>
              </a:rPr>
              <a:t>us</a:t>
            </a:r>
            <a:r>
              <a:rPr lang="en-US" sz="1200" dirty="0" smtClean="0">
                <a:solidFill>
                  <a:srgbClr val="231F20"/>
                </a:solidFill>
                <a:latin typeface="+mn-lt"/>
                <a:cs typeface="Minion Pro"/>
              </a:rPr>
              <a:t>t </a:t>
            </a:r>
            <a:r>
              <a:rPr lang="en-US" sz="1200" spc="-10" dirty="0" smtClean="0">
                <a:solidFill>
                  <a:srgbClr val="231F20"/>
                </a:solidFill>
                <a:latin typeface="+mn-lt"/>
                <a:cs typeface="Minion Pro"/>
              </a:rPr>
              <a:t>f</a:t>
            </a:r>
            <a:r>
              <a:rPr lang="en-US" sz="1200" spc="5" dirty="0" smtClean="0">
                <a:solidFill>
                  <a:srgbClr val="231F20"/>
                </a:solidFill>
                <a:latin typeface="+mn-lt"/>
                <a:cs typeface="Minion Pro"/>
              </a:rPr>
              <a:t>oc</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b</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h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m</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k</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mos</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e</a:t>
            </a:r>
            <a:r>
              <a:rPr lang="en-US" sz="1200" spc="-20" dirty="0" smtClean="0">
                <a:solidFill>
                  <a:srgbClr val="231F20"/>
                </a:solidFill>
                <a:latin typeface="+mn-lt"/>
                <a:cs typeface="Minion Pro"/>
              </a:rPr>
              <a:t>m</a:t>
            </a:r>
            <a:r>
              <a:rPr lang="en-US" sz="1200" spc="5" dirty="0" smtClean="0">
                <a:solidFill>
                  <a:srgbClr val="231F20"/>
                </a:solidFill>
                <a:latin typeface="+mn-lt"/>
                <a:cs typeface="Minion Pro"/>
              </a:rPr>
              <a:t>p</a:t>
            </a:r>
            <a:r>
              <a:rPr lang="en-US" sz="1200" spc="-20" dirty="0" smtClean="0">
                <a:solidFill>
                  <a:srgbClr val="231F20"/>
                </a:solidFill>
                <a:latin typeface="+mn-lt"/>
                <a:cs typeface="Minion Pro"/>
              </a:rPr>
              <a:t>o</a:t>
            </a:r>
            <a:r>
              <a:rPr lang="en-US" sz="1200" spc="-10" dirty="0" smtClean="0">
                <a:solidFill>
                  <a:srgbClr val="231F20"/>
                </a:solidFill>
                <a:latin typeface="+mn-lt"/>
                <a:cs typeface="Minion Pro"/>
              </a:rPr>
              <a:t>w</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r</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a:t>
            </a:r>
            <a:r>
              <a:rPr lang="en-US" sz="1200" baseline="0" dirty="0" smtClean="0">
                <a:solidFill>
                  <a:schemeClr val="tx1"/>
                </a:solidFill>
                <a:latin typeface="+mn-lt"/>
                <a:cs typeface="Minion Pro"/>
              </a:rPr>
              <a:t>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10" dirty="0" smtClean="0">
                <a:solidFill>
                  <a:srgbClr val="231F20"/>
                </a:solidFill>
                <a:latin typeface="+mn-lt"/>
                <a:cs typeface="Minion Pro"/>
              </a:rPr>
              <a:t>m</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c</a:t>
            </a:r>
            <a:r>
              <a:rPr lang="en-US" sz="1200" spc="-10" dirty="0" smtClean="0">
                <a:solidFill>
                  <a:srgbClr val="231F20"/>
                </a:solidFill>
                <a:latin typeface="+mn-lt"/>
                <a:cs typeface="Minion Pro"/>
              </a:rPr>
              <a:t>o</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e</a:t>
            </a:r>
            <a:r>
              <a:rPr lang="en-US" sz="1200" spc="-10" dirty="0" smtClean="0">
                <a:solidFill>
                  <a:srgbClr val="231F20"/>
                </a:solidFill>
                <a:latin typeface="+mn-lt"/>
                <a:cs typeface="Minion Pro"/>
              </a:rPr>
              <a:t>g</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a:t>
            </a:r>
            <a:r>
              <a:rPr lang="en-US" sz="1200" spc="-20" dirty="0" smtClean="0">
                <a:solidFill>
                  <a:srgbClr val="231F20"/>
                </a:solidFill>
                <a:latin typeface="+mn-lt"/>
                <a:cs typeface="Minion Pro"/>
              </a:rPr>
              <a:t>a</a:t>
            </a:r>
            <a:r>
              <a:rPr lang="en-US" sz="1200" dirty="0" smtClean="0">
                <a:solidFill>
                  <a:srgbClr val="231F20"/>
                </a:solidFill>
                <a:latin typeface="+mn-lt"/>
                <a:cs typeface="Minion Pro"/>
              </a:rPr>
              <a:t>v</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l</a:t>
            </a:r>
            <a:r>
              <a:rPr lang="en-US" sz="1200" spc="-10" dirty="0" smtClean="0">
                <a:solidFill>
                  <a:srgbClr val="231F20"/>
                </a:solidFill>
                <a:latin typeface="+mn-lt"/>
                <a:cs typeface="Minion Pro"/>
              </a:rPr>
              <a:t>ab</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i="1" spc="-15" dirty="0" smtClean="0">
                <a:solidFill>
                  <a:srgbClr val="231F20"/>
                </a:solidFill>
                <a:latin typeface="+mn-lt"/>
                <a:cs typeface="Minion Pro"/>
              </a:rPr>
              <a:t>a</a:t>
            </a:r>
            <a:r>
              <a:rPr lang="en-US" sz="1200" i="1" spc="-5" dirty="0" smtClean="0">
                <a:solidFill>
                  <a:srgbClr val="231F20"/>
                </a:solidFill>
                <a:latin typeface="+mn-lt"/>
                <a:cs typeface="Minion Pro"/>
              </a:rPr>
              <a:t>l</a:t>
            </a:r>
            <a:r>
              <a:rPr lang="en-US" sz="1200" i="1" dirty="0" smtClean="0">
                <a:solidFill>
                  <a:srgbClr val="231F20"/>
                </a:solidFill>
                <a:latin typeface="+mn-lt"/>
                <a:cs typeface="Minion Pro"/>
              </a:rPr>
              <a:t>l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15" dirty="0" smtClean="0">
                <a:solidFill>
                  <a:srgbClr val="231F20"/>
                </a:solidFill>
                <a:latin typeface="+mn-lt"/>
                <a:cs typeface="Minion Pro"/>
              </a:rPr>
              <a:t>S</a:t>
            </a:r>
            <a:r>
              <a:rPr lang="en-US" sz="1200" spc="-5" dirty="0" smtClean="0">
                <a:solidFill>
                  <a:srgbClr val="231F20"/>
                </a:solidFill>
                <a:latin typeface="+mn-lt"/>
                <a:cs typeface="Minion Pro"/>
              </a:rPr>
              <a:t>u</a:t>
            </a:r>
            <a:r>
              <a:rPr lang="en-US" sz="1200" spc="-10" dirty="0" smtClean="0">
                <a:solidFill>
                  <a:srgbClr val="231F20"/>
                </a:solidFill>
                <a:latin typeface="+mn-lt"/>
                <a:cs typeface="Minion Pro"/>
              </a:rPr>
              <a:t>c</a:t>
            </a:r>
            <a:r>
              <a:rPr lang="en-US" sz="1200" dirty="0" smtClean="0">
                <a:solidFill>
                  <a:srgbClr val="231F20"/>
                </a:solidFill>
                <a:latin typeface="+mn-lt"/>
                <a:cs typeface="Minion Pro"/>
              </a:rPr>
              <a:t>h </a:t>
            </a:r>
            <a:r>
              <a:rPr lang="en-US" sz="1200" spc="-10" dirty="0" smtClean="0">
                <a:solidFill>
                  <a:srgbClr val="231F20"/>
                </a:solidFill>
                <a:latin typeface="+mn-lt"/>
                <a:cs typeface="Minion Pro"/>
              </a:rPr>
              <a:t>a</a:t>
            </a:r>
            <a:r>
              <a:rPr lang="en-US" sz="1200" dirty="0" smtClean="0">
                <a:solidFill>
                  <a:srgbClr val="231F20"/>
                </a:solidFill>
                <a:latin typeface="+mn-lt"/>
                <a:cs typeface="Minion Pro"/>
              </a:rPr>
              <a:t>n </a:t>
            </a:r>
            <a:r>
              <a:rPr lang="en-US" sz="1200" spc="-20" dirty="0" smtClean="0">
                <a:solidFill>
                  <a:srgbClr val="231F20"/>
                </a:solidFill>
                <a:latin typeface="+mn-lt"/>
                <a:cs typeface="Minion Pro"/>
              </a:rPr>
              <a:t>a</a:t>
            </a:r>
            <a:r>
              <a:rPr lang="en-US" sz="1200" spc="-15" dirty="0" smtClean="0">
                <a:solidFill>
                  <a:srgbClr val="231F20"/>
                </a:solidFill>
                <a:latin typeface="+mn-lt"/>
                <a:cs typeface="Minion Pro"/>
              </a:rPr>
              <a:t>ppr</a:t>
            </a:r>
            <a:r>
              <a:rPr lang="en-US" sz="1200" spc="5" dirty="0" smtClean="0">
                <a:solidFill>
                  <a:srgbClr val="231F20"/>
                </a:solidFill>
                <a:latin typeface="+mn-lt"/>
                <a:cs typeface="Minion Pro"/>
              </a:rPr>
              <a:t>o</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c</a:t>
            </a:r>
            <a:r>
              <a:rPr lang="en-US" sz="1200" dirty="0" smtClean="0">
                <a:solidFill>
                  <a:srgbClr val="231F20"/>
                </a:solidFill>
                <a:latin typeface="+mn-lt"/>
                <a:cs typeface="Minion Pro"/>
              </a:rPr>
              <a:t>h </a:t>
            </a:r>
            <a:r>
              <a:rPr lang="en-US" sz="1200" spc="5" dirty="0" smtClean="0">
                <a:solidFill>
                  <a:srgbClr val="231F20"/>
                </a:solidFill>
                <a:latin typeface="+mn-lt"/>
                <a:cs typeface="Minion Pro"/>
              </a:rPr>
              <a:t>b</a:t>
            </a:r>
            <a:r>
              <a:rPr lang="en-US" sz="1200" dirty="0" smtClean="0">
                <a:solidFill>
                  <a:srgbClr val="231F20"/>
                </a:solidFill>
                <a:latin typeface="+mn-lt"/>
                <a:cs typeface="Minion Pro"/>
              </a:rPr>
              <a:t>e</a:t>
            </a:r>
            <a:r>
              <a:rPr lang="en-US" sz="1200" spc="5" dirty="0" smtClean="0">
                <a:solidFill>
                  <a:srgbClr val="231F20"/>
                </a:solidFill>
                <a:latin typeface="+mn-lt"/>
                <a:cs typeface="Minion Pro"/>
              </a:rPr>
              <a:t>g</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s w</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h </a:t>
            </a:r>
            <a:r>
              <a:rPr lang="en-US" sz="1200" i="1" spc="-10" dirty="0" smtClean="0">
                <a:solidFill>
                  <a:srgbClr val="231F20"/>
                </a:solidFill>
                <a:latin typeface="+mn-lt"/>
                <a:cs typeface="Minion Pro"/>
              </a:rPr>
              <a:t>e</a:t>
            </a:r>
            <a:r>
              <a:rPr lang="en-US" sz="1200" i="1" spc="-15" dirty="0" smtClean="0">
                <a:solidFill>
                  <a:srgbClr val="231F20"/>
                </a:solidFill>
                <a:latin typeface="+mn-lt"/>
                <a:cs typeface="Minion Pro"/>
              </a:rPr>
              <a:t>qui</a:t>
            </a:r>
            <a:r>
              <a:rPr lang="en-US" sz="1200" i="1" dirty="0" smtClean="0">
                <a:solidFill>
                  <a:srgbClr val="231F20"/>
                </a:solidFill>
                <a:latin typeface="+mn-lt"/>
                <a:cs typeface="Minion Pro"/>
              </a:rPr>
              <a:t>ty-</a:t>
            </a:r>
            <a:r>
              <a:rPr lang="en-US" sz="1200" i="1" spc="-20" dirty="0" smtClean="0">
                <a:solidFill>
                  <a:srgbClr val="231F20"/>
                </a:solidFill>
                <a:latin typeface="+mn-lt"/>
                <a:cs typeface="Minion Pro"/>
              </a:rPr>
              <a:t>m</a:t>
            </a:r>
            <a:r>
              <a:rPr lang="en-US" sz="1200" i="1" spc="-15" dirty="0" smtClean="0">
                <a:solidFill>
                  <a:srgbClr val="231F20"/>
                </a:solidFill>
                <a:latin typeface="+mn-lt"/>
                <a:cs typeface="Minion Pro"/>
              </a:rPr>
              <a:t>i</a:t>
            </a:r>
            <a:r>
              <a:rPr lang="en-US" sz="1200" i="1" spc="-10" dirty="0" smtClean="0">
                <a:solidFill>
                  <a:srgbClr val="231F20"/>
                </a:solidFill>
                <a:latin typeface="+mn-lt"/>
                <a:cs typeface="Minion Pro"/>
              </a:rPr>
              <a:t>n</a:t>
            </a:r>
            <a:r>
              <a:rPr lang="en-US" sz="1200" i="1" spc="-5" dirty="0" smtClean="0">
                <a:solidFill>
                  <a:srgbClr val="231F20"/>
                </a:solidFill>
                <a:latin typeface="+mn-lt"/>
                <a:cs typeface="Minion Pro"/>
              </a:rPr>
              <a:t>d</a:t>
            </a:r>
            <a:r>
              <a:rPr lang="en-US" sz="1200" i="1" spc="-10" dirty="0" smtClean="0">
                <a:solidFill>
                  <a:srgbClr val="231F20"/>
                </a:solidFill>
                <a:latin typeface="+mn-lt"/>
                <a:cs typeface="Minion Pro"/>
              </a:rPr>
              <a:t>e</a:t>
            </a:r>
            <a:r>
              <a:rPr lang="en-US" sz="1200" i="1" dirty="0" smtClean="0">
                <a:solidFill>
                  <a:srgbClr val="231F20"/>
                </a:solidFill>
                <a:latin typeface="+mn-lt"/>
                <a:cs typeface="Minion Pro"/>
              </a:rPr>
              <a:t>d </a:t>
            </a:r>
            <a:r>
              <a:rPr lang="en-US" sz="1200" i="1" spc="-5" dirty="0" smtClean="0">
                <a:solidFill>
                  <a:srgbClr val="231F20"/>
                </a:solidFill>
                <a:latin typeface="+mn-lt"/>
                <a:cs typeface="Minion Pro"/>
              </a:rPr>
              <a:t>l</a:t>
            </a:r>
            <a:r>
              <a:rPr lang="en-US" sz="1200" i="1" spc="-10" dirty="0" smtClean="0">
                <a:solidFill>
                  <a:srgbClr val="231F20"/>
                </a:solidFill>
                <a:latin typeface="+mn-lt"/>
                <a:cs typeface="Minion Pro"/>
              </a:rPr>
              <a:t>ea</a:t>
            </a:r>
            <a:r>
              <a:rPr lang="en-US" sz="1200" i="1" spc="-5" dirty="0" smtClean="0">
                <a:solidFill>
                  <a:srgbClr val="231F20"/>
                </a:solidFill>
                <a:latin typeface="+mn-lt"/>
                <a:cs typeface="Minion Pro"/>
              </a:rPr>
              <a:t>der</a:t>
            </a:r>
            <a:r>
              <a:rPr lang="en-US" sz="1200" i="1" dirty="0" smtClean="0">
                <a:solidFill>
                  <a:srgbClr val="231F20"/>
                </a:solidFill>
                <a:latin typeface="+mn-lt"/>
                <a:cs typeface="Minion Pro"/>
              </a:rPr>
              <a:t>s</a:t>
            </a:r>
            <a:r>
              <a:rPr lang="en-US" sz="1200" i="1" spc="-5" dirty="0" smtClean="0">
                <a:solidFill>
                  <a:srgbClr val="231F20"/>
                </a:solidFill>
                <a:latin typeface="+mn-lt"/>
                <a:cs typeface="Minion Pro"/>
              </a:rPr>
              <a:t> </a:t>
            </a:r>
            <a:r>
              <a:rPr lang="en-US" sz="1200" spc="5" dirty="0" smtClean="0">
                <a:solidFill>
                  <a:srgbClr val="231F20"/>
                </a:solidFill>
                <a:latin typeface="+mn-lt"/>
                <a:cs typeface="Minion Pro"/>
              </a:rPr>
              <a:t>w</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m</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k</a:t>
            </a:r>
            <a:r>
              <a:rPr lang="en-US" sz="1200" dirty="0" smtClean="0">
                <a:solidFill>
                  <a:srgbClr val="231F20"/>
                </a:solidFill>
                <a:latin typeface="+mn-lt"/>
                <a:cs typeface="Minion Pro"/>
              </a:rPr>
              <a:t>e </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 a </a:t>
            </a:r>
            <a:r>
              <a:rPr lang="en-US" sz="1200" spc="-15" dirty="0" smtClean="0">
                <a:solidFill>
                  <a:srgbClr val="231F20"/>
                </a:solidFill>
                <a:latin typeface="+mn-lt"/>
                <a:cs typeface="Minion Pro"/>
              </a:rPr>
              <a:t>p</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15" dirty="0" smtClean="0">
                <a:solidFill>
                  <a:srgbClr val="231F20"/>
                </a:solidFill>
                <a:latin typeface="+mn-lt"/>
                <a:cs typeface="Minion Pro"/>
              </a:rPr>
              <a:t>b</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i</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w </a:t>
            </a:r>
            <a:r>
              <a:rPr lang="en-US" sz="1200" spc="-15" dirty="0" smtClean="0">
                <a:solidFill>
                  <a:srgbClr val="231F20"/>
                </a:solidFill>
                <a:latin typeface="+mn-lt"/>
                <a:cs typeface="Minion Pro"/>
              </a:rPr>
              <a:t>op</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l</a:t>
            </a:r>
            <a:r>
              <a:rPr lang="en-US" sz="1200" spc="-20" dirty="0" smtClean="0">
                <a:solidFill>
                  <a:srgbClr val="231F20"/>
                </a:solidFill>
                <a:latin typeface="+mn-lt"/>
                <a:cs typeface="Minion Pro"/>
              </a:rPr>
              <a:t>o</a:t>
            </a:r>
            <a:r>
              <a:rPr lang="en-US" sz="1200" dirty="0" smtClean="0">
                <a:solidFill>
                  <a:srgbClr val="231F20"/>
                </a:solidFill>
                <a:latin typeface="+mn-lt"/>
                <a:cs typeface="Minion Pro"/>
              </a:rPr>
              <a:t>w-i</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0" dirty="0" smtClean="0">
                <a:solidFill>
                  <a:srgbClr val="231F20"/>
                </a:solidFill>
                <a:latin typeface="+mn-lt"/>
                <a:cs typeface="Minion Pro"/>
              </a:rPr>
              <a:t>st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c</a:t>
            </a:r>
            <a:r>
              <a:rPr lang="en-US" sz="1200" spc="-10" dirty="0" smtClean="0">
                <a:solidFill>
                  <a:srgbClr val="231F20"/>
                </a:solidFill>
                <a:latin typeface="+mn-lt"/>
                <a:cs typeface="Minion Pro"/>
              </a:rPr>
              <a:t>o</a:t>
            </a:r>
            <a:r>
              <a:rPr lang="en-US" sz="1200" spc="-5" dirty="0" smtClean="0">
                <a:solidFill>
                  <a:srgbClr val="231F20"/>
                </a:solidFill>
                <a:latin typeface="+mn-lt"/>
                <a:cs typeface="Minion Pro"/>
              </a:rPr>
              <a:t>l</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a:t>
            </a:r>
            <a:r>
              <a:rPr lang="en-US" sz="1200" i="1" dirty="0" smtClean="0">
                <a:solidFill>
                  <a:srgbClr val="231F20"/>
                </a:solidFill>
                <a:latin typeface="+mn-lt"/>
                <a:cs typeface="Minion Pro"/>
              </a:rPr>
              <a:t>.</a:t>
            </a:r>
            <a:endParaRPr lang="en-US" sz="1200" dirty="0" smtClean="0">
              <a:latin typeface="+mn-lt"/>
              <a:cs typeface="Minion Pro"/>
            </a:endParaRPr>
          </a:p>
          <a:p>
            <a:pPr>
              <a:lnSpc>
                <a:spcPct val="100000"/>
              </a:lnSpc>
              <a:spcBef>
                <a:spcPts val="54"/>
              </a:spcBef>
            </a:pPr>
            <a:endParaRPr lang="en-US" sz="1200" dirty="0" smtClean="0">
              <a:latin typeface="+mn-lt"/>
              <a:cs typeface="Times New Roman"/>
            </a:endParaRPr>
          </a:p>
          <a:p>
            <a:pPr marL="303530">
              <a:lnSpc>
                <a:spcPct val="100000"/>
              </a:lnSpc>
            </a:pPr>
            <a:r>
              <a:rPr lang="en-US" sz="1200" spc="10" dirty="0" smtClean="0">
                <a:solidFill>
                  <a:srgbClr val="A93439"/>
                </a:solidFill>
                <a:latin typeface="+mn-lt"/>
                <a:cs typeface="Times New Roman"/>
              </a:rPr>
              <a:t>E</a:t>
            </a:r>
            <a:r>
              <a:rPr lang="en-US" sz="1200" spc="140" dirty="0" smtClean="0">
                <a:solidFill>
                  <a:srgbClr val="A93439"/>
                </a:solidFill>
                <a:latin typeface="+mn-lt"/>
                <a:cs typeface="Times New Roman"/>
              </a:rPr>
              <a:t>q</a:t>
            </a:r>
            <a:r>
              <a:rPr lang="en-US" sz="1200" spc="254" dirty="0" smtClean="0">
                <a:solidFill>
                  <a:srgbClr val="A93439"/>
                </a:solidFill>
                <a:latin typeface="+mn-lt"/>
                <a:cs typeface="Times New Roman"/>
              </a:rPr>
              <a:t>ui</a:t>
            </a:r>
            <a:r>
              <a:rPr lang="en-US" sz="1200" spc="145" dirty="0" smtClean="0">
                <a:solidFill>
                  <a:srgbClr val="A93439"/>
                </a:solidFill>
                <a:latin typeface="+mn-lt"/>
                <a:cs typeface="Times New Roman"/>
              </a:rPr>
              <a:t>t</a:t>
            </a:r>
            <a:r>
              <a:rPr lang="en-US" sz="1200" spc="45" dirty="0" smtClean="0">
                <a:solidFill>
                  <a:srgbClr val="A93439"/>
                </a:solidFill>
                <a:latin typeface="+mn-lt"/>
                <a:cs typeface="Times New Roman"/>
              </a:rPr>
              <a:t>y</a:t>
            </a:r>
            <a:r>
              <a:rPr lang="en-US" sz="1200" spc="140" dirty="0" smtClean="0">
                <a:solidFill>
                  <a:srgbClr val="A93439"/>
                </a:solidFill>
                <a:latin typeface="+mn-lt"/>
                <a:cs typeface="Times New Roman"/>
              </a:rPr>
              <a:t>-</a:t>
            </a:r>
            <a:r>
              <a:rPr lang="en-US" sz="1200" spc="95" dirty="0" smtClean="0">
                <a:solidFill>
                  <a:srgbClr val="A93439"/>
                </a:solidFill>
                <a:latin typeface="+mn-lt"/>
                <a:cs typeface="Times New Roman"/>
              </a:rPr>
              <a:t>M</a:t>
            </a:r>
            <a:r>
              <a:rPr lang="en-US" sz="1200" spc="80" dirty="0" smtClean="0">
                <a:solidFill>
                  <a:srgbClr val="A93439"/>
                </a:solidFill>
                <a:latin typeface="+mn-lt"/>
                <a:cs typeface="Times New Roman"/>
              </a:rPr>
              <a:t>i</a:t>
            </a:r>
            <a:r>
              <a:rPr lang="en-US" sz="1200" spc="220" dirty="0" smtClean="0">
                <a:solidFill>
                  <a:srgbClr val="A93439"/>
                </a:solidFill>
                <a:latin typeface="+mn-lt"/>
                <a:cs typeface="Times New Roman"/>
              </a:rPr>
              <a:t>nd</a:t>
            </a:r>
            <a:r>
              <a:rPr lang="en-US" sz="1200" spc="180" dirty="0" smtClean="0">
                <a:solidFill>
                  <a:srgbClr val="A93439"/>
                </a:solidFill>
                <a:latin typeface="+mn-lt"/>
                <a:cs typeface="Times New Roman"/>
              </a:rPr>
              <a:t>e</a:t>
            </a:r>
            <a:r>
              <a:rPr lang="en-US" sz="1200" spc="195" dirty="0" smtClean="0">
                <a:solidFill>
                  <a:srgbClr val="A93439"/>
                </a:solidFill>
                <a:latin typeface="+mn-lt"/>
                <a:cs typeface="Times New Roman"/>
              </a:rPr>
              <a:t>d</a:t>
            </a:r>
            <a:r>
              <a:rPr lang="en-US" sz="1200" spc="265" dirty="0" smtClean="0">
                <a:solidFill>
                  <a:srgbClr val="A93439"/>
                </a:solidFill>
                <a:latin typeface="+mn-lt"/>
                <a:cs typeface="Times New Roman"/>
              </a:rPr>
              <a:t>n</a:t>
            </a:r>
            <a:r>
              <a:rPr lang="en-US" sz="1200" spc="170" dirty="0" smtClean="0">
                <a:solidFill>
                  <a:srgbClr val="A93439"/>
                </a:solidFill>
                <a:latin typeface="+mn-lt"/>
                <a:cs typeface="Times New Roman"/>
              </a:rPr>
              <a:t>e</a:t>
            </a:r>
            <a:r>
              <a:rPr lang="en-US" sz="1200" spc="145" dirty="0" smtClean="0">
                <a:solidFill>
                  <a:srgbClr val="A93439"/>
                </a:solidFill>
                <a:latin typeface="+mn-lt"/>
                <a:cs typeface="Times New Roman"/>
              </a:rPr>
              <a:t>s</a:t>
            </a:r>
            <a:r>
              <a:rPr lang="en-US" sz="1200" spc="175" dirty="0" smtClean="0">
                <a:solidFill>
                  <a:srgbClr val="A93439"/>
                </a:solidFill>
                <a:latin typeface="+mn-lt"/>
                <a:cs typeface="Times New Roman"/>
              </a:rPr>
              <a:t>s</a:t>
            </a:r>
            <a:r>
              <a:rPr lang="en-US" sz="1200" spc="82" baseline="85858" dirty="0" smtClean="0">
                <a:solidFill>
                  <a:srgbClr val="A93439"/>
                </a:solidFill>
                <a:latin typeface="+mn-lt"/>
                <a:cs typeface="Times New Roman"/>
              </a:rPr>
              <a:t>3</a:t>
            </a:r>
            <a:endParaRPr lang="en-US" sz="1200" baseline="85858" dirty="0" smtClean="0">
              <a:latin typeface="+mn-lt"/>
              <a:cs typeface="Times New Roman"/>
            </a:endParaRPr>
          </a:p>
          <a:p>
            <a:pPr marL="303530" marR="113030">
              <a:lnSpc>
                <a:spcPct val="108300"/>
              </a:lnSpc>
              <a:spcBef>
                <a:spcPts val="330"/>
              </a:spcBef>
            </a:pP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nd</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ade</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a:t>
            </a:r>
            <a:r>
              <a:rPr lang="en-US" sz="1200" spc="-20" dirty="0" smtClean="0">
                <a:solidFill>
                  <a:srgbClr val="231F20"/>
                </a:solidFill>
                <a:latin typeface="+mn-lt"/>
                <a:cs typeface="Minion Pro"/>
              </a:rPr>
              <a:t>a</a:t>
            </a:r>
            <a:r>
              <a:rPr lang="en-US" sz="1200" dirty="0" smtClean="0">
                <a:solidFill>
                  <a:srgbClr val="231F20"/>
                </a:solidFill>
                <a:latin typeface="+mn-lt"/>
                <a:cs typeface="Minion Pro"/>
              </a:rPr>
              <a:t>w</a:t>
            </a:r>
            <a:r>
              <a:rPr lang="en-US" sz="1200" spc="-10" dirty="0" smtClean="0">
                <a:solidFill>
                  <a:srgbClr val="231F20"/>
                </a:solidFill>
                <a:latin typeface="+mn-lt"/>
                <a:cs typeface="Minion Pro"/>
              </a:rPr>
              <a:t>a</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his</a:t>
            </a:r>
            <a:r>
              <a:rPr lang="en-US" sz="1200" spc="-10" dirty="0" smtClean="0">
                <a:solidFill>
                  <a:srgbClr val="231F20"/>
                </a:solidFill>
                <a:latin typeface="+mn-lt"/>
                <a:cs typeface="Minion Pro"/>
              </a:rPr>
              <a:t>t</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 c</a:t>
            </a:r>
            <a:r>
              <a:rPr lang="en-US" sz="1200" spc="-15" dirty="0" smtClean="0">
                <a:solidFill>
                  <a:srgbClr val="231F20"/>
                </a:solidFill>
                <a:latin typeface="+mn-lt"/>
                <a:cs typeface="Minion Pro"/>
              </a:rPr>
              <a:t>o</a:t>
            </a:r>
            <a:r>
              <a:rPr lang="en-US" sz="1200" spc="-20" dirty="0" smtClean="0">
                <a:solidFill>
                  <a:srgbClr val="231F20"/>
                </a:solidFill>
                <a:latin typeface="+mn-lt"/>
                <a:cs typeface="Minion Pro"/>
              </a:rPr>
              <a:t>n</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xt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xc</a:t>
            </a:r>
            <a:r>
              <a:rPr lang="en-US" sz="1200" spc="-15" dirty="0" smtClean="0">
                <a:solidFill>
                  <a:srgbClr val="231F20"/>
                </a:solidFill>
                <a:latin typeface="+mn-lt"/>
                <a:cs typeface="Minion Pro"/>
              </a:rPr>
              <a:t>l</a:t>
            </a:r>
            <a:r>
              <a:rPr lang="en-US" sz="1200" spc="-5" dirty="0" smtClean="0">
                <a:solidFill>
                  <a:srgbClr val="231F20"/>
                </a:solidFill>
                <a:latin typeface="+mn-lt"/>
                <a:cs typeface="Minion Pro"/>
              </a:rPr>
              <a:t>usi</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n</a:t>
            </a:r>
            <a:r>
              <a:rPr lang="en-US" sz="1200" spc="-10" dirty="0" smtClean="0">
                <a:solidFill>
                  <a:srgbClr val="231F20"/>
                </a:solidFill>
                <a:latin typeface="+mn-lt"/>
                <a:cs typeface="Minion Pro"/>
              </a:rPr>
              <a:t>a</a:t>
            </a:r>
            <a:r>
              <a:rPr lang="en-US" sz="1200" spc="25" dirty="0" smtClean="0">
                <a:solidFill>
                  <a:srgbClr val="231F20"/>
                </a:solidFill>
                <a:latin typeface="+mn-lt"/>
                <a:cs typeface="Minion Pro"/>
              </a:rPr>
              <a:t>r</a:t>
            </a:r>
            <a:r>
              <a:rPr lang="en-US" sz="1200" dirty="0" smtClean="0">
                <a:solidFill>
                  <a:srgbClr val="231F20"/>
                </a:solidFill>
                <a:latin typeface="+mn-lt"/>
                <a:cs typeface="Minion Pro"/>
              </a:rPr>
              <a:t>y </a:t>
            </a:r>
            <a:r>
              <a:rPr lang="en-US" sz="1200" spc="-15" dirty="0" smtClean="0">
                <a:solidFill>
                  <a:srgbClr val="231F20"/>
                </a:solidFill>
                <a:latin typeface="+mn-lt"/>
                <a:cs typeface="Minion Pro"/>
              </a:rPr>
              <a:t>p</a:t>
            </a:r>
            <a:r>
              <a:rPr lang="en-US" sz="1200" dirty="0" smtClean="0">
                <a:solidFill>
                  <a:srgbClr val="231F20"/>
                </a:solidFill>
                <a:latin typeface="+mn-lt"/>
                <a:cs typeface="Minion Pro"/>
              </a:rPr>
              <a:t>r</a:t>
            </a:r>
            <a:r>
              <a:rPr lang="en-US" sz="1200" spc="-5" dirty="0" smtClean="0">
                <a:solidFill>
                  <a:srgbClr val="231F20"/>
                </a:solidFill>
                <a:latin typeface="+mn-lt"/>
                <a:cs typeface="Minion Pro"/>
              </a:rPr>
              <a:t>a</a:t>
            </a:r>
            <a:r>
              <a:rPr lang="en-US" sz="1200" spc="5" dirty="0" smtClean="0">
                <a:solidFill>
                  <a:srgbClr val="231F20"/>
                </a:solidFill>
                <a:latin typeface="+mn-lt"/>
                <a:cs typeface="Minion Pro"/>
              </a:rPr>
              <a:t>ct</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s in </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r 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5" dirty="0" smtClean="0">
                <a:solidFill>
                  <a:srgbClr val="231F20"/>
                </a:solidFill>
                <a:latin typeface="+mn-lt"/>
                <a:cs typeface="Minion Pro"/>
              </a:rPr>
              <a:t>r</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o</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ize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i</a:t>
            </a:r>
            <a:r>
              <a:rPr lang="en-US" sz="1200" spc="-20" dirty="0" smtClean="0">
                <a:solidFill>
                  <a:srgbClr val="231F20"/>
                </a:solidFill>
                <a:latin typeface="+mn-lt"/>
                <a:cs typeface="Minion Pro"/>
              </a:rPr>
              <a:t>m</a:t>
            </a:r>
            <a:r>
              <a:rPr lang="en-US" sz="1200" spc="5" dirty="0" smtClean="0">
                <a:solidFill>
                  <a:srgbClr val="231F20"/>
                </a:solidFill>
                <a:latin typeface="+mn-lt"/>
                <a:cs typeface="Minion Pro"/>
              </a:rPr>
              <a:t>p</a:t>
            </a:r>
            <a:r>
              <a:rPr lang="en-US" sz="1200" spc="-5" dirty="0" smtClean="0">
                <a:solidFill>
                  <a:srgbClr val="231F20"/>
                </a:solidFill>
                <a:latin typeface="+mn-lt"/>
                <a:cs typeface="Minion Pro"/>
              </a:rPr>
              <a:t>a</a:t>
            </a:r>
            <a:r>
              <a:rPr lang="en-US" sz="1200" spc="5" dirty="0" smtClean="0">
                <a:solidFill>
                  <a:srgbClr val="231F20"/>
                </a:solidFill>
                <a:latin typeface="+mn-lt"/>
                <a:cs typeface="Minion Pro"/>
              </a:rPr>
              <a:t>c</a:t>
            </a:r>
            <a:r>
              <a:rPr lang="en-US" sz="1200" dirty="0" smtClean="0">
                <a:solidFill>
                  <a:srgbClr val="231F20"/>
                </a:solidFill>
                <a:latin typeface="+mn-lt"/>
                <a:cs typeface="Minion Pro"/>
              </a:rPr>
              <a:t>t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hi</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hi</a:t>
            </a:r>
            <a:r>
              <a:rPr lang="en-US" sz="1200" spc="-10" dirty="0" smtClean="0">
                <a:solidFill>
                  <a:srgbClr val="231F20"/>
                </a:solidFill>
                <a:latin typeface="+mn-lt"/>
                <a:cs typeface="Minion Pro"/>
              </a:rPr>
              <a:t>st</a:t>
            </a:r>
            <a:r>
              <a:rPr lang="en-US" sz="1200" spc="-15" dirty="0" smtClean="0">
                <a:solidFill>
                  <a:srgbClr val="231F20"/>
                </a:solidFill>
                <a:latin typeface="+mn-lt"/>
                <a:cs typeface="Minion Pro"/>
              </a:rPr>
              <a:t>o</a:t>
            </a:r>
            <a:r>
              <a:rPr lang="en-US" sz="1200" spc="25" dirty="0" smtClean="0">
                <a:solidFill>
                  <a:srgbClr val="231F20"/>
                </a:solidFill>
                <a:latin typeface="+mn-lt"/>
                <a:cs typeface="Minion Pro"/>
              </a:rPr>
              <a:t>r</a:t>
            </a:r>
            <a:r>
              <a:rPr lang="en-US" sz="1200" spc="-75" dirty="0" smtClean="0">
                <a:solidFill>
                  <a:srgbClr val="231F20"/>
                </a:solidFill>
                <a:latin typeface="+mn-lt"/>
                <a:cs typeface="Minion Pro"/>
              </a:rPr>
              <a:t>y</a:t>
            </a:r>
            <a:r>
              <a:rPr lang="en-US" sz="1200" dirty="0" smtClean="0">
                <a:solidFill>
                  <a:srgbClr val="231F20"/>
                </a:solidFill>
                <a:latin typeface="+mn-lt"/>
                <a:cs typeface="Minion Pro"/>
              </a:rPr>
              <a:t>. </a:t>
            </a:r>
            <a:r>
              <a:rPr lang="en-US" sz="1200" spc="-45" dirty="0" smtClean="0">
                <a:solidFill>
                  <a:srgbClr val="231F20"/>
                </a:solidFill>
                <a:latin typeface="+mn-lt"/>
                <a:cs typeface="Minion Pro"/>
              </a:rPr>
              <a:t>Th</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y </a:t>
            </a:r>
            <a:r>
              <a:rPr lang="en-US" sz="1200" spc="-15" dirty="0" smtClean="0">
                <a:solidFill>
                  <a:srgbClr val="231F20"/>
                </a:solidFill>
                <a:latin typeface="+mn-lt"/>
                <a:cs typeface="Minion Pro"/>
              </a:rPr>
              <a:t>r</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o</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ize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c</a:t>
            </a:r>
            <a:r>
              <a:rPr lang="en-US" sz="1200" spc="-15" dirty="0" smtClean="0">
                <a:solidFill>
                  <a:srgbClr val="231F20"/>
                </a:solidFill>
                <a:latin typeface="+mn-lt"/>
                <a:cs typeface="Minion Pro"/>
              </a:rPr>
              <a:t>o</a:t>
            </a:r>
            <a:r>
              <a:rPr lang="en-US" sz="1200" spc="-20" dirty="0" smtClean="0">
                <a:solidFill>
                  <a:srgbClr val="231F20"/>
                </a:solidFill>
                <a:latin typeface="+mn-lt"/>
                <a:cs typeface="Minion Pro"/>
              </a:rPr>
              <a:t>n</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r</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d</a:t>
            </a:r>
            <a:r>
              <a:rPr lang="en-US" sz="1200" spc="-5" dirty="0" smtClean="0">
                <a:solidFill>
                  <a:srgbClr val="231F20"/>
                </a:solidFill>
                <a:latin typeface="+mn-lt"/>
                <a:cs typeface="Minion Pro"/>
              </a:rPr>
              <a:t>i</a:t>
            </a:r>
            <a:r>
              <a:rPr lang="en-US" sz="1200" spc="5" dirty="0" smtClean="0">
                <a:solidFill>
                  <a:srgbClr val="231F20"/>
                </a:solidFill>
                <a:latin typeface="+mn-lt"/>
                <a:cs typeface="Minion Pro"/>
              </a:rPr>
              <a:t>ct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b</a:t>
            </a:r>
            <a:r>
              <a:rPr lang="en-US" sz="1200" dirty="0" smtClean="0">
                <a:solidFill>
                  <a:srgbClr val="231F20"/>
                </a:solidFill>
                <a:latin typeface="+mn-lt"/>
                <a:cs typeface="Minion Pro"/>
              </a:rPr>
              <a:t>et</a:t>
            </a:r>
            <a:r>
              <a:rPr lang="en-US" sz="1200" spc="-10" dirty="0" smtClean="0">
                <a:solidFill>
                  <a:srgbClr val="231F20"/>
                </a:solidFill>
                <a:latin typeface="+mn-lt"/>
                <a:cs typeface="Minion Pro"/>
              </a:rPr>
              <a:t>w</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id</a:t>
            </a:r>
            <a:r>
              <a:rPr lang="en-US" sz="1200" spc="5" dirty="0" smtClean="0">
                <a:solidFill>
                  <a:srgbClr val="231F20"/>
                </a:solidFill>
                <a:latin typeface="+mn-lt"/>
                <a:cs typeface="Minion Pro"/>
              </a:rPr>
              <a:t>ea</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5" dirty="0" smtClean="0">
                <a:solidFill>
                  <a:srgbClr val="231F20"/>
                </a:solidFill>
                <a:latin typeface="+mn-lt"/>
                <a:cs typeface="Minion Pro"/>
              </a:rPr>
              <a:t>dem</a:t>
            </a:r>
            <a:r>
              <a:rPr lang="en-US" sz="1200" spc="5" dirty="0" smtClean="0">
                <a:solidFill>
                  <a:srgbClr val="231F20"/>
                </a:solidFill>
                <a:latin typeface="+mn-lt"/>
                <a:cs typeface="Minion Pro"/>
              </a:rPr>
              <a:t>o</a:t>
            </a:r>
            <a:r>
              <a:rPr lang="en-US" sz="1200" dirty="0" smtClean="0">
                <a:solidFill>
                  <a:srgbClr val="231F20"/>
                </a:solidFill>
                <a:latin typeface="+mn-lt"/>
                <a:cs typeface="Minion Pro"/>
              </a:rPr>
              <a:t>cr</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so</a:t>
            </a:r>
            <a:r>
              <a:rPr lang="en-US" sz="1200" dirty="0" smtClean="0">
                <a:solidFill>
                  <a:srgbClr val="231F20"/>
                </a:solidFill>
                <a:latin typeface="+mn-lt"/>
                <a:cs typeface="Minion Pro"/>
              </a:rPr>
              <a:t>ci</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 i</a:t>
            </a:r>
            <a:r>
              <a:rPr lang="en-US" sz="1200" spc="-10" dirty="0" smtClean="0">
                <a:solidFill>
                  <a:srgbClr val="231F20"/>
                </a:solidFill>
                <a:latin typeface="+mn-lt"/>
                <a:cs typeface="Minion Pro"/>
              </a:rPr>
              <a:t>n</a:t>
            </a:r>
            <a:r>
              <a:rPr lang="en-US" sz="1200" spc="-5" dirty="0" smtClean="0">
                <a:solidFill>
                  <a:srgbClr val="231F20"/>
                </a:solidFill>
                <a:latin typeface="+mn-lt"/>
                <a:cs typeface="Minion Pro"/>
              </a:rPr>
              <a:t>s</a:t>
            </a:r>
            <a:r>
              <a:rPr lang="en-US" sz="1200" spc="5" dirty="0" smtClean="0">
                <a:solidFill>
                  <a:srgbClr val="231F20"/>
                </a:solidFill>
                <a:latin typeface="+mn-lt"/>
                <a:cs typeface="Minion Pro"/>
              </a:rPr>
              <a:t>t</a:t>
            </a:r>
            <a:r>
              <a:rPr lang="en-US" sz="1200" spc="-15" dirty="0" smtClean="0">
                <a:solidFill>
                  <a:srgbClr val="231F20"/>
                </a:solidFill>
                <a:latin typeface="+mn-lt"/>
                <a:cs typeface="Minion Pro"/>
              </a:rPr>
              <a:t>i</a:t>
            </a:r>
            <a:r>
              <a:rPr lang="en-US" sz="1200" spc="-10" dirty="0" smtClean="0">
                <a:solidFill>
                  <a:srgbClr val="231F20"/>
                </a:solidFill>
                <a:latin typeface="+mn-lt"/>
                <a:cs typeface="Minion Pro"/>
              </a:rPr>
              <a:t>t</a:t>
            </a:r>
            <a:r>
              <a:rPr lang="en-US" sz="1200" spc="-15" dirty="0" smtClean="0">
                <a:solidFill>
                  <a:srgbClr val="231F20"/>
                </a:solidFill>
                <a:latin typeface="+mn-lt"/>
                <a:cs typeface="Minion Pro"/>
              </a:rPr>
              <a:t>u</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i</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a:t>
            </a:r>
            <a:r>
              <a:rPr lang="en-US" sz="1200" spc="-10" dirty="0" smtClean="0">
                <a:solidFill>
                  <a:srgbClr val="231F20"/>
                </a:solidFill>
                <a:latin typeface="+mn-lt"/>
                <a:cs typeface="Minion Pro"/>
              </a:rPr>
              <a:t>i</a:t>
            </a:r>
            <a:r>
              <a:rPr lang="en-US" sz="1200" dirty="0" smtClean="0">
                <a:solidFill>
                  <a:srgbClr val="231F20"/>
                </a:solidFill>
                <a:latin typeface="+mn-lt"/>
                <a:cs typeface="Minion Pro"/>
              </a:rPr>
              <a:t>v</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d</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 </a:t>
            </a:r>
            <a:r>
              <a:rPr lang="en-US" sz="1200" spc="-15" dirty="0" smtClean="0">
                <a:solidFill>
                  <a:srgbClr val="231F20"/>
                </a:solidFill>
                <a:latin typeface="+mn-lt"/>
                <a:cs typeface="Minion Pro"/>
              </a:rPr>
              <a:t>p</a:t>
            </a:r>
            <a:r>
              <a:rPr lang="en-US" sz="1200" dirty="0" smtClean="0">
                <a:solidFill>
                  <a:srgbClr val="231F20"/>
                </a:solidFill>
                <a:latin typeface="+mn-lt"/>
                <a:cs typeface="Minion Pro"/>
              </a:rPr>
              <a:t>r</a:t>
            </a:r>
            <a:r>
              <a:rPr lang="en-US" sz="1200" spc="-5" dirty="0" smtClean="0">
                <a:solidFill>
                  <a:srgbClr val="231F20"/>
                </a:solidFill>
                <a:latin typeface="+mn-lt"/>
                <a:cs typeface="Minion Pro"/>
              </a:rPr>
              <a:t>a</a:t>
            </a:r>
            <a:r>
              <a:rPr lang="en-US" sz="1200" spc="5" dirty="0" smtClean="0">
                <a:solidFill>
                  <a:srgbClr val="231F20"/>
                </a:solidFill>
                <a:latin typeface="+mn-lt"/>
                <a:cs typeface="Minion Pro"/>
              </a:rPr>
              <a:t>ct</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spc="-20" dirty="0" smtClean="0">
                <a:solidFill>
                  <a:srgbClr val="231F20"/>
                </a:solidFill>
                <a:latin typeface="+mn-lt"/>
                <a:cs typeface="Minion Pro"/>
              </a:rPr>
              <a:t>a</a:t>
            </a:r>
            <a:r>
              <a:rPr lang="en-US" sz="1200" dirty="0" smtClean="0">
                <a:solidFill>
                  <a:srgbClr val="231F20"/>
                </a:solidFill>
                <a:latin typeface="+mn-lt"/>
                <a:cs typeface="Minion Pro"/>
              </a:rPr>
              <a:t>t c</a:t>
            </a:r>
            <a:r>
              <a:rPr lang="en-US" sz="1200" spc="-15" dirty="0" smtClean="0">
                <a:solidFill>
                  <a:srgbClr val="231F20"/>
                </a:solidFill>
                <a:latin typeface="+mn-lt"/>
                <a:cs typeface="Minion Pro"/>
              </a:rPr>
              <a:t>o</a:t>
            </a:r>
            <a:r>
              <a:rPr lang="en-US" sz="1200" spc="-20" dirty="0" smtClean="0">
                <a:solidFill>
                  <a:srgbClr val="231F20"/>
                </a:solidFill>
                <a:latin typeface="+mn-lt"/>
                <a:cs typeface="Minion Pro"/>
              </a:rPr>
              <a:t>n</a:t>
            </a:r>
            <a:r>
              <a:rPr lang="en-US" sz="1200" spc="5" dirty="0" smtClean="0">
                <a:solidFill>
                  <a:srgbClr val="231F20"/>
                </a:solidFill>
                <a:latin typeface="+mn-lt"/>
                <a:cs typeface="Minion Pro"/>
              </a:rPr>
              <a:t>tr</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bu</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p</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sis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 i</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in c</a:t>
            </a:r>
            <a:r>
              <a:rPr lang="en-US" sz="1200" spc="-10" dirty="0" smtClean="0">
                <a:solidFill>
                  <a:srgbClr val="231F20"/>
                </a:solidFill>
                <a:latin typeface="+mn-lt"/>
                <a:cs typeface="Minion Pro"/>
              </a:rPr>
              <a:t>o</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e</a:t>
            </a:r>
            <a:r>
              <a:rPr lang="en-US" sz="1200" spc="-10" dirty="0" smtClean="0">
                <a:solidFill>
                  <a:srgbClr val="231F20"/>
                </a:solidFill>
                <a:latin typeface="+mn-lt"/>
                <a:cs typeface="Minion Pro"/>
              </a:rPr>
              <a:t>g</a:t>
            </a:r>
            <a:r>
              <a:rPr lang="en-US" sz="1200" dirty="0" smtClean="0">
                <a:solidFill>
                  <a:srgbClr val="231F20"/>
                </a:solidFill>
                <a:latin typeface="+mn-lt"/>
                <a:cs typeface="Minion Pro"/>
              </a:rPr>
              <a:t>e </a:t>
            </a:r>
            <a:r>
              <a:rPr lang="en-US" sz="1200" spc="-15" dirty="0" smtClean="0">
                <a:solidFill>
                  <a:srgbClr val="231F20"/>
                </a:solidFill>
                <a:latin typeface="+mn-lt"/>
                <a:cs typeface="Minion Pro"/>
              </a:rPr>
              <a:t>ou</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mes</a:t>
            </a:r>
            <a:r>
              <a:rPr lang="en-US" sz="1200" dirty="0" smtClean="0">
                <a:solidFill>
                  <a:srgbClr val="231F20"/>
                </a:solidFill>
                <a:latin typeface="+mn-lt"/>
                <a:cs typeface="Minion Pro"/>
              </a:rPr>
              <a:t>.</a:t>
            </a:r>
          </a:p>
          <a:p>
            <a:pPr marL="303530" marR="113030">
              <a:lnSpc>
                <a:spcPct val="108300"/>
              </a:lnSpc>
              <a:spcBef>
                <a:spcPts val="330"/>
              </a:spcBef>
            </a:pPr>
            <a:endParaRPr lang="en-US" sz="1200" dirty="0" smtClean="0">
              <a:latin typeface="+mn-lt"/>
              <a:cs typeface="Minion Pro"/>
            </a:endParaRPr>
          </a:p>
          <a:p>
            <a:pPr marL="303530" marR="142240" algn="just">
              <a:lnSpc>
                <a:spcPct val="108300"/>
              </a:lnSpc>
              <a:spcBef>
                <a:spcPts val="865"/>
              </a:spcBef>
            </a:pP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nd</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ade</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a</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o </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a:t>
            </a:r>
            <a:r>
              <a:rPr lang="en-US" sz="1200" spc="5" dirty="0" smtClean="0">
                <a:solidFill>
                  <a:srgbClr val="231F20"/>
                </a:solidFill>
                <a:latin typeface="+mn-lt"/>
                <a:cs typeface="Minion Pro"/>
              </a:rPr>
              <a:t>j</a:t>
            </a:r>
            <a:r>
              <a:rPr lang="en-US" sz="1200" dirty="0" smtClean="0">
                <a:solidFill>
                  <a:srgbClr val="231F20"/>
                </a:solidFill>
                <a:latin typeface="+mn-lt"/>
                <a:cs typeface="Minion Pro"/>
              </a:rPr>
              <a:t>e</a:t>
            </a:r>
            <a:r>
              <a:rPr lang="en-US" sz="1200" spc="5" dirty="0" smtClean="0">
                <a:solidFill>
                  <a:srgbClr val="231F20"/>
                </a:solidFill>
                <a:latin typeface="+mn-lt"/>
                <a:cs typeface="Minion Pro"/>
              </a:rPr>
              <a:t>c</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i</a:t>
            </a:r>
            <a:r>
              <a:rPr lang="en-US" sz="1200" spc="-10" dirty="0" smtClean="0">
                <a:solidFill>
                  <a:srgbClr val="231F20"/>
                </a:solidFill>
                <a:latin typeface="+mn-lt"/>
                <a:cs typeface="Minion Pro"/>
              </a:rPr>
              <a:t>n</a:t>
            </a:r>
            <a:r>
              <a:rPr lang="en-US" sz="1200" spc="5" dirty="0" smtClean="0">
                <a:solidFill>
                  <a:srgbClr val="231F20"/>
                </a:solidFill>
                <a:latin typeface="+mn-lt"/>
                <a:cs typeface="Minion Pro"/>
              </a:rPr>
              <a:t>g</a:t>
            </a:r>
            <a:r>
              <a:rPr lang="en-US" sz="1200" dirty="0" smtClean="0">
                <a:solidFill>
                  <a:srgbClr val="231F20"/>
                </a:solidFill>
                <a:latin typeface="+mn-lt"/>
                <a:cs typeface="Minion Pro"/>
              </a:rPr>
              <a:t>r</a:t>
            </a:r>
            <a:r>
              <a:rPr lang="en-US" sz="1200" spc="-10" dirty="0" smtClean="0">
                <a:solidFill>
                  <a:srgbClr val="231F20"/>
                </a:solidFill>
                <a:latin typeface="+mn-lt"/>
                <a:cs typeface="Minion Pro"/>
              </a:rPr>
              <a:t>a</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h</a:t>
            </a:r>
            <a:r>
              <a:rPr lang="en-US" sz="1200" spc="-10" dirty="0" smtClean="0">
                <a:solidFill>
                  <a:srgbClr val="231F20"/>
                </a:solidFill>
                <a:latin typeface="+mn-lt"/>
                <a:cs typeface="Minion Pro"/>
              </a:rPr>
              <a:t>a</a:t>
            </a:r>
            <a:r>
              <a:rPr lang="en-US" sz="1200" spc="-15" dirty="0" smtClean="0">
                <a:solidFill>
                  <a:srgbClr val="231F20"/>
                </a:solidFill>
                <a:latin typeface="+mn-lt"/>
                <a:cs typeface="Minion Pro"/>
              </a:rPr>
              <a:t>bi</a:t>
            </a:r>
            <a:r>
              <a:rPr lang="en-US" sz="1200" dirty="0" smtClean="0">
                <a:solidFill>
                  <a:srgbClr val="231F20"/>
                </a:solidFill>
                <a:latin typeface="+mn-lt"/>
                <a:cs typeface="Minion Pro"/>
              </a:rPr>
              <a:t>t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10" dirty="0" smtClean="0">
                <a:solidFill>
                  <a:srgbClr val="231F20"/>
                </a:solidFill>
                <a:latin typeface="+mn-lt"/>
                <a:cs typeface="Minion Pro"/>
              </a:rPr>
              <a:t>b</a:t>
            </a:r>
            <a:r>
              <a:rPr lang="en-US" sz="1200" dirty="0" smtClean="0">
                <a:solidFill>
                  <a:srgbClr val="231F20"/>
                </a:solidFill>
                <a:latin typeface="+mn-lt"/>
                <a:cs typeface="Minion Pro"/>
              </a:rPr>
              <a:t>l</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i</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in </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cc</a:t>
            </a:r>
            <a:r>
              <a:rPr lang="en-US" sz="1200" spc="-5" dirty="0" smtClean="0">
                <a:solidFill>
                  <a:srgbClr val="231F20"/>
                </a:solidFill>
                <a:latin typeface="+mn-lt"/>
                <a:cs typeface="Minion Pro"/>
              </a:rPr>
              <a:t>es</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op</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a:t>
            </a:r>
            <a:r>
              <a:rPr lang="en-US" sz="1200" spc="-75" dirty="0" smtClean="0">
                <a:solidFill>
                  <a:srgbClr val="231F20"/>
                </a:solidFill>
                <a:latin typeface="+mn-lt"/>
                <a:cs typeface="Minion Pro"/>
              </a:rPr>
              <a:t>y</a:t>
            </a:r>
            <a:r>
              <a:rPr lang="en-US" sz="1200" dirty="0" smtClean="0">
                <a:solidFill>
                  <a:srgbClr val="231F20"/>
                </a:solidFill>
                <a:latin typeface="+mn-lt"/>
                <a:cs typeface="Minion Pro"/>
              </a:rPr>
              <a:t>,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5" dirty="0" smtClean="0">
                <a:solidFill>
                  <a:srgbClr val="231F20"/>
                </a:solidFill>
                <a:latin typeface="+mn-lt"/>
                <a:cs typeface="Minion Pro"/>
              </a:rPr>
              <a:t>ou</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me</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st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a:t>
            </a:r>
            <a:r>
              <a:rPr lang="en-US" sz="1200" spc="-45" dirty="0" smtClean="0">
                <a:solidFill>
                  <a:srgbClr val="231F20"/>
                </a:solidFill>
                <a:latin typeface="+mn-lt"/>
                <a:cs typeface="Minion Pro"/>
              </a:rPr>
              <a:t>s</a:t>
            </a:r>
            <a:r>
              <a:rPr lang="en-US" sz="1200" dirty="0" smtClean="0">
                <a:solidFill>
                  <a:srgbClr val="231F20"/>
                </a:solidFill>
                <a:latin typeface="+mn-lt"/>
                <a:cs typeface="Minion Pro"/>
              </a:rPr>
              <a:t>’ </a:t>
            </a:r>
            <a:r>
              <a:rPr lang="en-US" sz="1200" spc="-20" dirty="0" smtClean="0">
                <a:solidFill>
                  <a:srgbClr val="231F20"/>
                </a:solidFill>
                <a:latin typeface="+mn-lt"/>
                <a:cs typeface="Minion Pro"/>
              </a:rPr>
              <a:t>o</a:t>
            </a:r>
            <a:r>
              <a:rPr lang="en-US" sz="1200" dirty="0" smtClean="0">
                <a:solidFill>
                  <a:srgbClr val="231F20"/>
                </a:solidFill>
                <a:latin typeface="+mn-lt"/>
                <a:cs typeface="Minion Pro"/>
              </a:rPr>
              <a:t>wn </a:t>
            </a:r>
            <a:r>
              <a:rPr lang="en-US" sz="1200" spc="5" dirty="0" smtClean="0">
                <a:solidFill>
                  <a:srgbClr val="231F20"/>
                </a:solidFill>
                <a:latin typeface="+mn-lt"/>
                <a:cs typeface="Minion Pro"/>
              </a:rPr>
              <a:t>so</a:t>
            </a:r>
            <a:r>
              <a:rPr lang="en-US" sz="1200" dirty="0" smtClean="0">
                <a:solidFill>
                  <a:srgbClr val="231F20"/>
                </a:solidFill>
                <a:latin typeface="+mn-lt"/>
                <a:cs typeface="Minion Pro"/>
              </a:rPr>
              <a:t>ci</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 </a:t>
            </a:r>
            <a:r>
              <a:rPr lang="en-US" sz="1200" spc="5" dirty="0" smtClean="0">
                <a:solidFill>
                  <a:srgbClr val="231F20"/>
                </a:solidFill>
                <a:latin typeface="+mn-lt"/>
                <a:cs typeface="Minion Pro"/>
              </a:rPr>
              <a:t>cu</a:t>
            </a:r>
            <a:r>
              <a:rPr lang="en-US" sz="1200" spc="-15" dirty="0" smtClean="0">
                <a:solidFill>
                  <a:srgbClr val="231F20"/>
                </a:solidFill>
                <a:latin typeface="+mn-lt"/>
                <a:cs typeface="Minion Pro"/>
              </a:rPr>
              <a:t>l</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ur</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 </a:t>
            </a:r>
            <a:r>
              <a:rPr lang="en-US" sz="1200" spc="5" dirty="0" smtClean="0">
                <a:solidFill>
                  <a:srgbClr val="231F20"/>
                </a:solidFill>
                <a:latin typeface="+mn-lt"/>
                <a:cs typeface="Minion Pro"/>
              </a:rPr>
              <a:t>b</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c</a:t>
            </a:r>
            <a:r>
              <a:rPr lang="en-US" sz="1200" dirty="0" smtClean="0">
                <a:solidFill>
                  <a:srgbClr val="231F20"/>
                </a:solidFill>
                <a:latin typeface="+mn-lt"/>
                <a:cs typeface="Minion Pro"/>
              </a:rPr>
              <a:t>k</a:t>
            </a:r>
            <a:r>
              <a:rPr lang="en-US" sz="1200" spc="5" dirty="0" smtClean="0">
                <a:solidFill>
                  <a:srgbClr val="231F20"/>
                </a:solidFill>
                <a:latin typeface="+mn-lt"/>
                <a:cs typeface="Minion Pro"/>
              </a:rPr>
              <a:t>g</a:t>
            </a:r>
            <a:r>
              <a:rPr lang="en-US" sz="1200" spc="-15" dirty="0" smtClean="0">
                <a:solidFill>
                  <a:srgbClr val="231F20"/>
                </a:solidFill>
                <a:latin typeface="+mn-lt"/>
                <a:cs typeface="Minion Pro"/>
              </a:rPr>
              <a:t>ro</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nd</a:t>
            </a:r>
            <a:r>
              <a:rPr lang="en-US" sz="1200" dirty="0" smtClean="0">
                <a:solidFill>
                  <a:srgbClr val="231F20"/>
                </a:solidFill>
                <a:latin typeface="+mn-lt"/>
                <a:cs typeface="Minion Pro"/>
              </a:rPr>
              <a:t>s.</a:t>
            </a:r>
            <a:endParaRPr lang="en-US" sz="1200" dirty="0" smtClean="0">
              <a:latin typeface="+mn-lt"/>
              <a:cs typeface="Minion Pro"/>
            </a:endParaRPr>
          </a:p>
          <a:p>
            <a:pPr marL="303530" marR="137795">
              <a:lnSpc>
                <a:spcPct val="108300"/>
              </a:lnSpc>
              <a:spcBef>
                <a:spcPts val="865"/>
              </a:spcBef>
            </a:pPr>
            <a:r>
              <a:rPr lang="en-US" sz="1200" spc="-30" dirty="0" smtClean="0">
                <a:solidFill>
                  <a:srgbClr val="231F20"/>
                </a:solidFill>
                <a:latin typeface="+mn-lt"/>
                <a:cs typeface="Minion Pro"/>
              </a:rPr>
              <a:t>M</a:t>
            </a:r>
            <a:r>
              <a:rPr lang="en-US" sz="1200" spc="-5" dirty="0" smtClean="0">
                <a:solidFill>
                  <a:srgbClr val="231F20"/>
                </a:solidFill>
                <a:latin typeface="+mn-lt"/>
                <a:cs typeface="Minion Pro"/>
              </a:rPr>
              <a:t>os</a:t>
            </a:r>
            <a:r>
              <a:rPr lang="en-US" sz="1200" dirty="0" smtClean="0">
                <a:solidFill>
                  <a:srgbClr val="231F20"/>
                </a:solidFill>
                <a:latin typeface="+mn-lt"/>
                <a:cs typeface="Minion Pro"/>
              </a:rPr>
              <a:t>t i</a:t>
            </a:r>
            <a:r>
              <a:rPr lang="en-US" sz="1200" spc="-20" dirty="0" smtClean="0">
                <a:solidFill>
                  <a:srgbClr val="231F20"/>
                </a:solidFill>
                <a:latin typeface="+mn-lt"/>
                <a:cs typeface="Minion Pro"/>
              </a:rPr>
              <a:t>m</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t</a:t>
            </a:r>
            <a:r>
              <a:rPr lang="en-US" sz="1200" spc="-10" dirty="0" smtClean="0">
                <a:solidFill>
                  <a:srgbClr val="231F20"/>
                </a:solidFill>
                <a:latin typeface="+mn-lt"/>
                <a:cs typeface="Minion Pro"/>
              </a:rPr>
              <a:t>a</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nd</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ade</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u</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hi</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nd</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et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a</a:t>
            </a:r>
            <a:r>
              <a:rPr lang="en-US" sz="1200" spc="5" dirty="0" smtClean="0">
                <a:solidFill>
                  <a:srgbClr val="231F20"/>
                </a:solidFill>
                <a:latin typeface="+mn-lt"/>
                <a:cs typeface="Minion Pro"/>
              </a:rPr>
              <a:t>c</a:t>
            </a:r>
            <a:r>
              <a:rPr lang="en-US" sz="1200" dirty="0" smtClean="0">
                <a:solidFill>
                  <a:srgbClr val="231F20"/>
                </a:solidFill>
                <a:latin typeface="+mn-lt"/>
                <a:cs typeface="Minion Pro"/>
              </a:rPr>
              <a:t>t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10" dirty="0" smtClean="0">
                <a:solidFill>
                  <a:srgbClr val="231F20"/>
                </a:solidFill>
                <a:latin typeface="+mn-lt"/>
                <a:cs typeface="Minion Pro"/>
              </a:rPr>
              <a:t>c</a:t>
            </a:r>
            <a:r>
              <a:rPr lang="en-US" sz="1200" spc="-5" dirty="0" smtClean="0">
                <a:solidFill>
                  <a:srgbClr val="231F20"/>
                </a:solidFill>
                <a:latin typeface="+mn-lt"/>
                <a:cs typeface="Minion Pro"/>
              </a:rPr>
              <a:t>h</a:t>
            </a:r>
            <a:r>
              <a:rPr lang="en-US" sz="1200" spc="-10" dirty="0" smtClean="0">
                <a:solidFill>
                  <a:srgbClr val="231F20"/>
                </a:solidFill>
                <a:latin typeface="+mn-lt"/>
                <a:cs typeface="Minion Pro"/>
              </a:rPr>
              <a:t>ange</a:t>
            </a:r>
            <a:r>
              <a:rPr lang="en-US" sz="1200" dirty="0" smtClean="0">
                <a:solidFill>
                  <a:srgbClr val="231F20"/>
                </a:solidFill>
                <a:latin typeface="+mn-lt"/>
                <a:cs typeface="Minion Pro"/>
              </a:rPr>
              <a:t>. </a:t>
            </a:r>
            <a:r>
              <a:rPr lang="en-US" sz="1200" spc="-45" dirty="0" smtClean="0">
                <a:solidFill>
                  <a:srgbClr val="231F20"/>
                </a:solidFill>
                <a:latin typeface="+mn-lt"/>
                <a:cs typeface="Minion Pro"/>
              </a:rPr>
              <a:t>Th</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y </a:t>
            </a:r>
            <a:r>
              <a:rPr lang="en-US" sz="1200" spc="-15" dirty="0" smtClean="0">
                <a:solidFill>
                  <a:srgbClr val="231F20"/>
                </a:solidFill>
                <a:latin typeface="+mn-lt"/>
                <a:cs typeface="Minion Pro"/>
              </a:rPr>
              <a:t>r</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o</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ize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ed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sys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emi</a:t>
            </a:r>
            <a:r>
              <a:rPr lang="en-US" sz="1200" dirty="0" smtClean="0">
                <a:solidFill>
                  <a:srgbClr val="231F20"/>
                </a:solidFill>
                <a:latin typeface="+mn-lt"/>
                <a:cs typeface="Minion Pro"/>
              </a:rPr>
              <a:t>c </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r</a:t>
            </a:r>
            <a:r>
              <a:rPr lang="en-US" sz="1200" spc="-10" dirty="0" smtClean="0">
                <a:solidFill>
                  <a:srgbClr val="231F20"/>
                </a:solidFill>
                <a:latin typeface="+mn-lt"/>
                <a:cs typeface="Minion Pro"/>
              </a:rPr>
              <a:t>an</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m</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s</a:t>
            </a:r>
            <a:r>
              <a:rPr lang="en-US" sz="1200" spc="5" dirty="0" smtClean="0">
                <a:solidFill>
                  <a:srgbClr val="231F20"/>
                </a:solidFill>
                <a:latin typeface="+mn-lt"/>
                <a:cs typeface="Minion Pro"/>
              </a:rPr>
              <a:t>t</a:t>
            </a:r>
            <a:r>
              <a:rPr lang="en-US" sz="1200" spc="-10" dirty="0" smtClean="0">
                <a:solidFill>
                  <a:srgbClr val="231F20"/>
                </a:solidFill>
                <a:latin typeface="+mn-lt"/>
                <a:cs typeface="Minion Pro"/>
              </a:rPr>
              <a:t>a</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in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c</a:t>
            </a:r>
            <a:r>
              <a:rPr lang="en-US" sz="1200" spc="-5" dirty="0" smtClean="0">
                <a:solidFill>
                  <a:srgbClr val="231F20"/>
                </a:solidFill>
                <a:latin typeface="+mn-lt"/>
                <a:cs typeface="Minion Pro"/>
              </a:rPr>
              <a:t>h</a:t>
            </a:r>
            <a:r>
              <a:rPr lang="en-US" sz="1200" spc="5" dirty="0" smtClean="0">
                <a:solidFill>
                  <a:srgbClr val="231F20"/>
                </a:solidFill>
                <a:latin typeface="+mn-lt"/>
                <a:cs typeface="Minion Pro"/>
              </a:rPr>
              <a:t>o</a:t>
            </a:r>
            <a:r>
              <a:rPr lang="en-US" sz="1200" spc="-10" dirty="0" smtClean="0">
                <a:solidFill>
                  <a:srgbClr val="231F20"/>
                </a:solidFill>
                <a:latin typeface="+mn-lt"/>
                <a:cs typeface="Minion Pro"/>
              </a:rPr>
              <a:t>o</a:t>
            </a:r>
            <a:r>
              <a:rPr lang="en-US" sz="1200" dirty="0" smtClean="0">
                <a:solidFill>
                  <a:srgbClr val="231F20"/>
                </a:solidFill>
                <a:latin typeface="+mn-lt"/>
                <a:cs typeface="Minion Pro"/>
              </a:rPr>
              <a:t>l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c</a:t>
            </a:r>
            <a:r>
              <a:rPr lang="en-US" sz="1200" spc="-15" dirty="0" smtClean="0">
                <a:solidFill>
                  <a:srgbClr val="231F20"/>
                </a:solidFill>
                <a:latin typeface="+mn-lt"/>
                <a:cs typeface="Minion Pro"/>
              </a:rPr>
              <a:t>o</a:t>
            </a:r>
            <a:r>
              <a:rPr lang="en-US" sz="1200" spc="-20" dirty="0" smtClean="0">
                <a:solidFill>
                  <a:srgbClr val="231F20"/>
                </a:solidFill>
                <a:latin typeface="+mn-lt"/>
                <a:cs typeface="Minion Pro"/>
              </a:rPr>
              <a:t>n</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i</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ui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in </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m</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k</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 </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n</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85" dirty="0" smtClean="0">
                <a:solidFill>
                  <a:srgbClr val="231F20"/>
                </a:solidFill>
                <a:latin typeface="+mn-lt"/>
                <a:cs typeface="Minion Pro"/>
              </a:rPr>
              <a:t>n</a:t>
            </a:r>
            <a:r>
              <a:rPr lang="en-US" sz="1200" spc="-95" dirty="0" smtClean="0">
                <a:solidFill>
                  <a:srgbClr val="231F20"/>
                </a:solidFill>
                <a:latin typeface="+mn-lt"/>
                <a:cs typeface="Minion Pro"/>
              </a:rPr>
              <a:t>’</a:t>
            </a:r>
            <a:r>
              <a:rPr lang="en-US" sz="1200" dirty="0" smtClean="0">
                <a:solidFill>
                  <a:srgbClr val="231F20"/>
                </a:solidFill>
                <a:latin typeface="+mn-lt"/>
                <a:cs typeface="Minion Pro"/>
              </a:rPr>
              <a:t>s u</a:t>
            </a:r>
            <a:r>
              <a:rPr lang="en-US" sz="1200" spc="-5" dirty="0" smtClean="0">
                <a:solidFill>
                  <a:srgbClr val="231F20"/>
                </a:solidFill>
                <a:latin typeface="+mn-lt"/>
                <a:cs typeface="Minion Pro"/>
              </a:rPr>
              <a:t>nde</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s</a:t>
            </a:r>
            <a:r>
              <a:rPr lang="en-US" sz="1200" spc="-5" dirty="0" smtClean="0">
                <a:solidFill>
                  <a:srgbClr val="231F20"/>
                </a:solidFill>
                <a:latin typeface="+mn-lt"/>
                <a:cs typeface="Minion Pro"/>
              </a:rPr>
              <a:t>e</a:t>
            </a:r>
            <a:r>
              <a:rPr lang="en-US" sz="1200" spc="25" dirty="0" smtClean="0">
                <a:solidFill>
                  <a:srgbClr val="231F20"/>
                </a:solidFill>
                <a:latin typeface="+mn-lt"/>
                <a:cs typeface="Minion Pro"/>
              </a:rPr>
              <a:t>r</a:t>
            </a:r>
            <a:r>
              <a:rPr lang="en-US" sz="1200" spc="-10" dirty="0" smtClean="0">
                <a:solidFill>
                  <a:srgbClr val="231F20"/>
                </a:solidFill>
                <a:latin typeface="+mn-lt"/>
                <a:cs typeface="Minion Pro"/>
              </a:rPr>
              <a:t>v</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 </a:t>
            </a:r>
            <a:r>
              <a:rPr lang="en-US" sz="1200" spc="-5" dirty="0" smtClean="0">
                <a:solidFill>
                  <a:srgbClr val="231F20"/>
                </a:solidFill>
                <a:latin typeface="+mn-lt"/>
                <a:cs typeface="Minion Pro"/>
              </a:rPr>
              <a:t>sh</a:t>
            </a:r>
            <a:r>
              <a:rPr lang="en-US" sz="1200" spc="-10" dirty="0" smtClean="0">
                <a:solidFill>
                  <a:srgbClr val="231F20"/>
                </a:solidFill>
                <a:latin typeface="+mn-lt"/>
                <a:cs typeface="Minion Pro"/>
              </a:rPr>
              <a:t>a</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ed </a:t>
            </a:r>
            <a:r>
              <a:rPr lang="en-US" sz="1200" spc="-15" dirty="0" smtClean="0">
                <a:solidFill>
                  <a:srgbClr val="231F20"/>
                </a:solidFill>
                <a:latin typeface="+mn-lt"/>
                <a:cs typeface="Minion Pro"/>
              </a:rPr>
              <a:t>p</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a:t>
            </a:r>
            <a:r>
              <a:rPr lang="en-US" sz="1200" spc="-75" dirty="0" smtClean="0">
                <a:solidFill>
                  <a:srgbClr val="231F20"/>
                </a:solidFill>
                <a:latin typeface="+mn-lt"/>
                <a:cs typeface="Minion Pro"/>
              </a:rPr>
              <a:t>y</a:t>
            </a:r>
            <a:r>
              <a:rPr lang="en-US" sz="1200" dirty="0" smtClean="0">
                <a:solidFill>
                  <a:srgbClr val="231F20"/>
                </a:solidFill>
                <a:latin typeface="+mn-lt"/>
                <a:cs typeface="Minion Pro"/>
              </a:rPr>
              <a:t>. </a:t>
            </a:r>
            <a:r>
              <a:rPr lang="en-US" sz="1200" spc="-45" dirty="0" smtClean="0">
                <a:solidFill>
                  <a:srgbClr val="231F20"/>
                </a:solidFill>
                <a:latin typeface="+mn-lt"/>
                <a:cs typeface="Minion Pro"/>
              </a:rPr>
              <a:t>Th</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y i</a:t>
            </a:r>
            <a:r>
              <a:rPr lang="en-US" sz="1200" spc="-25" dirty="0" smtClean="0">
                <a:solidFill>
                  <a:srgbClr val="231F20"/>
                </a:solidFill>
                <a:latin typeface="+mn-lt"/>
                <a:cs typeface="Minion Pro"/>
              </a:rPr>
              <a:t>n</a:t>
            </a:r>
            <a:r>
              <a:rPr lang="en-US" sz="1200" spc="-10" dirty="0" smtClean="0">
                <a:solidFill>
                  <a:srgbClr val="231F20"/>
                </a:solidFill>
                <a:latin typeface="+mn-lt"/>
                <a:cs typeface="Minion Pro"/>
              </a:rPr>
              <a:t>v</a:t>
            </a:r>
            <a:r>
              <a:rPr lang="en-US" sz="1200" spc="-5" dirty="0" smtClean="0">
                <a:solidFill>
                  <a:srgbClr val="231F20"/>
                </a:solidFill>
                <a:latin typeface="+mn-lt"/>
                <a:cs typeface="Minion Pro"/>
              </a:rPr>
              <a:t>es</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ir </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m</a:t>
            </a:r>
            <a:r>
              <a:rPr lang="en-US" sz="1200" spc="-10" dirty="0" smtClean="0">
                <a:solidFill>
                  <a:srgbClr val="231F20"/>
                </a:solidFill>
                <a:latin typeface="+mn-lt"/>
                <a:cs typeface="Minion Pro"/>
              </a:rPr>
              <a:t>e</a:t>
            </a:r>
            <a:r>
              <a:rPr lang="en-US" sz="1200" dirty="0" smtClean="0">
                <a:solidFill>
                  <a:srgbClr val="231F20"/>
                </a:solidFill>
                <a:latin typeface="+mn-lt"/>
                <a:cs typeface="Minion Pro"/>
              </a:rPr>
              <a:t>, </a:t>
            </a:r>
            <a:r>
              <a:rPr lang="en-US" sz="1200" spc="-5" dirty="0" smtClean="0">
                <a:solidFill>
                  <a:srgbClr val="231F20"/>
                </a:solidFill>
                <a:latin typeface="+mn-lt"/>
                <a:cs typeface="Minion Pro"/>
              </a:rPr>
              <a:t>e</a:t>
            </a:r>
            <a:r>
              <a:rPr lang="en-US" sz="1200" spc="-20" dirty="0" smtClean="0">
                <a:solidFill>
                  <a:srgbClr val="231F20"/>
                </a:solidFill>
                <a:latin typeface="+mn-lt"/>
                <a:cs typeface="Minion Pro"/>
              </a:rPr>
              <a:t>f</a:t>
            </a:r>
            <a:r>
              <a:rPr lang="en-US" sz="1200" spc="-3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t,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p</a:t>
            </a:r>
            <a:r>
              <a:rPr lang="en-US" sz="1200" spc="-10" dirty="0" smtClean="0">
                <a:solidFill>
                  <a:srgbClr val="231F20"/>
                </a:solidFill>
                <a:latin typeface="+mn-lt"/>
                <a:cs typeface="Minion Pro"/>
              </a:rPr>
              <a:t>o</a:t>
            </a:r>
            <a:r>
              <a:rPr lang="en-US" sz="1200" dirty="0" smtClean="0">
                <a:solidFill>
                  <a:srgbClr val="231F20"/>
                </a:solidFill>
                <a:latin typeface="+mn-lt"/>
                <a:cs typeface="Minion Pro"/>
              </a:rPr>
              <a:t>l</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 c</a:t>
            </a:r>
            <a:r>
              <a:rPr lang="en-US" sz="1200" spc="-20" dirty="0" smtClean="0">
                <a:solidFill>
                  <a:srgbClr val="231F20"/>
                </a:solidFill>
                <a:latin typeface="+mn-lt"/>
                <a:cs typeface="Minion Pro"/>
              </a:rPr>
              <a:t>a</a:t>
            </a:r>
            <a:r>
              <a:rPr lang="en-US" sz="1200" spc="-15" dirty="0" smtClean="0">
                <a:solidFill>
                  <a:srgbClr val="231F20"/>
                </a:solidFill>
                <a:latin typeface="+mn-lt"/>
                <a:cs typeface="Minion Pro"/>
              </a:rPr>
              <a:t>pi</a:t>
            </a:r>
            <a:r>
              <a:rPr lang="en-US" sz="1200" spc="5" dirty="0" smtClean="0">
                <a:solidFill>
                  <a:srgbClr val="231F20"/>
                </a:solidFill>
                <a:latin typeface="+mn-lt"/>
                <a:cs typeface="Minion Pro"/>
              </a:rPr>
              <a:t>ta</a:t>
            </a:r>
            <a:r>
              <a:rPr lang="en-US" sz="1200" dirty="0" smtClean="0">
                <a:solidFill>
                  <a:srgbClr val="231F20"/>
                </a:solidFill>
                <a:latin typeface="+mn-lt"/>
                <a:cs typeface="Minion Pro"/>
              </a:rPr>
              <a:t>l i</a:t>
            </a:r>
            <a:r>
              <a:rPr lang="en-US" sz="1200" spc="-20" dirty="0" smtClean="0">
                <a:solidFill>
                  <a:srgbClr val="231F20"/>
                </a:solidFill>
                <a:latin typeface="+mn-lt"/>
                <a:cs typeface="Minion Pro"/>
              </a:rPr>
              <a:t>n</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a:t>
            </a:r>
            <a:endParaRPr lang="en-US" sz="1200" dirty="0" smtClean="0">
              <a:latin typeface="+mn-lt"/>
              <a:cs typeface="Minion Pro"/>
            </a:endParaRPr>
          </a:p>
          <a:p>
            <a:pPr marL="303530" marR="71755">
              <a:lnSpc>
                <a:spcPct val="108300"/>
              </a:lnSpc>
            </a:pPr>
            <a:r>
              <a:rPr lang="en-US" sz="1200" dirty="0" smtClean="0">
                <a:solidFill>
                  <a:srgbClr val="231F20"/>
                </a:solidFill>
                <a:latin typeface="+mn-lt"/>
                <a:cs typeface="Minion Pro"/>
              </a:rPr>
              <a:t>d</a:t>
            </a:r>
            <a:r>
              <a:rPr lang="en-US" sz="1200" spc="-5" dirty="0" smtClean="0">
                <a:solidFill>
                  <a:srgbClr val="231F20"/>
                </a:solidFill>
                <a:latin typeface="+mn-lt"/>
                <a:cs typeface="Minion Pro"/>
              </a:rPr>
              <a:t>i</a:t>
            </a:r>
            <a:r>
              <a:rPr lang="en-US" sz="1200" spc="5" dirty="0" smtClean="0">
                <a:solidFill>
                  <a:srgbClr val="231F20"/>
                </a:solidFill>
                <a:latin typeface="+mn-lt"/>
                <a:cs typeface="Minion Pro"/>
              </a:rPr>
              <a:t>sc</a:t>
            </a:r>
            <a:r>
              <a:rPr lang="en-US" sz="1200" spc="-5" dirty="0" smtClean="0">
                <a:solidFill>
                  <a:srgbClr val="231F20"/>
                </a:solidFill>
                <a:latin typeface="+mn-lt"/>
                <a:cs typeface="Minion Pro"/>
              </a:rPr>
              <a:t>uss</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he</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issue</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mo</a:t>
            </a:r>
            <a:r>
              <a:rPr lang="en-US" sz="1200" spc="-15" dirty="0" smtClean="0">
                <a:solidFill>
                  <a:srgbClr val="231F20"/>
                </a:solidFill>
                <a:latin typeface="+mn-lt"/>
                <a:cs typeface="Minion Pro"/>
              </a:rPr>
              <a:t>b</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lizi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i</a:t>
            </a:r>
            <a:r>
              <a:rPr lang="en-US" sz="1200" spc="-10" dirty="0" smtClean="0">
                <a:solidFill>
                  <a:srgbClr val="231F20"/>
                </a:solidFill>
                <a:latin typeface="+mn-lt"/>
                <a:cs typeface="Minion Pro"/>
              </a:rPr>
              <a:t>n</a:t>
            </a:r>
            <a:r>
              <a:rPr lang="en-US" sz="1200" spc="-5" dirty="0" smtClean="0">
                <a:solidFill>
                  <a:srgbClr val="231F20"/>
                </a:solidFill>
                <a:latin typeface="+mn-lt"/>
                <a:cs typeface="Minion Pro"/>
              </a:rPr>
              <a:t>s</a:t>
            </a:r>
            <a:r>
              <a:rPr lang="en-US" sz="1200" spc="5" dirty="0" smtClean="0">
                <a:solidFill>
                  <a:srgbClr val="231F20"/>
                </a:solidFill>
                <a:latin typeface="+mn-lt"/>
                <a:cs typeface="Minion Pro"/>
              </a:rPr>
              <a:t>t</a:t>
            </a:r>
            <a:r>
              <a:rPr lang="en-US" sz="1200" spc="-15" dirty="0" smtClean="0">
                <a:solidFill>
                  <a:srgbClr val="231F20"/>
                </a:solidFill>
                <a:latin typeface="+mn-lt"/>
                <a:cs typeface="Minion Pro"/>
              </a:rPr>
              <a:t>i</a:t>
            </a:r>
            <a:r>
              <a:rPr lang="en-US" sz="1200" spc="-10" dirty="0" smtClean="0">
                <a:solidFill>
                  <a:srgbClr val="231F20"/>
                </a:solidFill>
                <a:latin typeface="+mn-lt"/>
                <a:cs typeface="Minion Pro"/>
              </a:rPr>
              <a:t>t</a:t>
            </a:r>
            <a:r>
              <a:rPr lang="en-US" sz="1200" spc="-15" dirty="0" smtClean="0">
                <a:solidFill>
                  <a:srgbClr val="231F20"/>
                </a:solidFill>
                <a:latin typeface="+mn-lt"/>
                <a:cs typeface="Minion Pro"/>
              </a:rPr>
              <a:t>u</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n-w</a:t>
            </a:r>
            <a:r>
              <a:rPr lang="en-US" sz="1200" spc="-5" dirty="0" smtClean="0">
                <a:solidFill>
                  <a:srgbClr val="231F20"/>
                </a:solidFill>
                <a:latin typeface="+mn-lt"/>
                <a:cs typeface="Minion Pro"/>
              </a:rPr>
              <a:t>id</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e</a:t>
            </a:r>
            <a:r>
              <a:rPr lang="en-US" sz="1200" spc="-20" dirty="0" smtClean="0">
                <a:solidFill>
                  <a:srgbClr val="231F20"/>
                </a:solidFill>
                <a:latin typeface="+mn-lt"/>
                <a:cs typeface="Minion Pro"/>
              </a:rPr>
              <a:t>f</a:t>
            </a:r>
            <a:r>
              <a:rPr lang="en-US" sz="1200" spc="-3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a:t>
            </a:r>
            <a:r>
              <a:rPr lang="en-US" sz="1200" spc="-20" dirty="0" smtClean="0">
                <a:solidFill>
                  <a:srgbClr val="231F20"/>
                </a:solidFill>
                <a:latin typeface="+mn-lt"/>
                <a:cs typeface="Minion Pro"/>
              </a:rPr>
              <a:t>m</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 </a:t>
            </a:r>
            <a:r>
              <a:rPr lang="en-US" sz="1200" spc="5" dirty="0" smtClean="0">
                <a:solidFill>
                  <a:srgbClr val="231F20"/>
                </a:solidFill>
                <a:latin typeface="+mn-lt"/>
                <a:cs typeface="Minion Pro"/>
              </a:rPr>
              <a:t>p</a:t>
            </a:r>
            <a:r>
              <a:rPr lang="en-US" sz="1200" spc="-10" dirty="0" smtClean="0">
                <a:solidFill>
                  <a:srgbClr val="231F20"/>
                </a:solidFill>
                <a:latin typeface="+mn-lt"/>
                <a:cs typeface="Minion Pro"/>
              </a:rPr>
              <a:t>a</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ne</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sh</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p</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ad</a:t>
            </a:r>
            <a:r>
              <a:rPr lang="en-US" sz="1200" dirty="0" smtClean="0">
                <a:solidFill>
                  <a:srgbClr val="231F20"/>
                </a:solidFill>
                <a:latin typeface="+mn-lt"/>
                <a:cs typeface="Minion Pro"/>
              </a:rPr>
              <a:t>d</a:t>
            </a:r>
            <a:r>
              <a:rPr lang="en-US" sz="1200" spc="-15" dirty="0" smtClean="0">
                <a:solidFill>
                  <a:srgbClr val="231F20"/>
                </a:solidFill>
                <a:latin typeface="+mn-lt"/>
                <a:cs typeface="Minion Pro"/>
              </a:rPr>
              <a:t>r</a:t>
            </a:r>
            <a:r>
              <a:rPr lang="en-US" sz="1200" spc="-5" dirty="0" smtClean="0">
                <a:solidFill>
                  <a:srgbClr val="231F20"/>
                </a:solidFill>
                <a:latin typeface="+mn-lt"/>
                <a:cs typeface="Minion Pro"/>
              </a:rPr>
              <a:t>es</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m.</a:t>
            </a:r>
          </a:p>
          <a:p>
            <a:pPr marL="303530" marR="71755">
              <a:lnSpc>
                <a:spcPct val="108300"/>
              </a:lnSpc>
            </a:pPr>
            <a:endParaRPr lang="en-US" sz="1200" dirty="0" smtClean="0">
              <a:solidFill>
                <a:srgbClr val="231F20"/>
              </a:solidFill>
              <a:latin typeface="+mn-lt"/>
              <a:cs typeface="Minion Pro"/>
            </a:endParaRPr>
          </a:p>
          <a:p>
            <a:r>
              <a:rPr lang="en-US" sz="1200" b="1" kern="1200" dirty="0" smtClean="0">
                <a:solidFill>
                  <a:schemeClr val="tx1"/>
                </a:solidFill>
                <a:effectLst/>
                <a:latin typeface="+mn-lt"/>
                <a:ea typeface="+mn-ea"/>
                <a:cs typeface="+mn-cs"/>
              </a:rPr>
              <a:t>Implicit Bias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known as </a:t>
            </a:r>
            <a:r>
              <a:rPr lang="en-US" sz="1200" b="1" kern="1200" dirty="0" smtClean="0">
                <a:solidFill>
                  <a:schemeClr val="tx1"/>
                </a:solidFill>
                <a:effectLst/>
                <a:latin typeface="+mn-lt"/>
                <a:ea typeface="+mn-ea"/>
                <a:cs typeface="+mn-cs"/>
              </a:rPr>
              <a:t>implicit</a:t>
            </a:r>
            <a:r>
              <a:rPr lang="en-US" sz="1200" kern="1200" dirty="0" smtClean="0">
                <a:solidFill>
                  <a:schemeClr val="tx1"/>
                </a:solidFill>
                <a:effectLst/>
                <a:latin typeface="+mn-lt"/>
                <a:ea typeface="+mn-ea"/>
                <a:cs typeface="+mn-cs"/>
              </a:rPr>
              <a:t> social cognition, </a:t>
            </a:r>
            <a:r>
              <a:rPr lang="en-US" sz="1200" b="1" kern="1200" dirty="0" smtClean="0">
                <a:solidFill>
                  <a:schemeClr val="tx1"/>
                </a:solidFill>
                <a:effectLst/>
                <a:latin typeface="+mn-lt"/>
                <a:ea typeface="+mn-ea"/>
                <a:cs typeface="+mn-cs"/>
              </a:rPr>
              <a:t>implicit bias</a:t>
            </a:r>
            <a:r>
              <a:rPr lang="en-US" sz="1200" kern="1200" dirty="0" smtClean="0">
                <a:solidFill>
                  <a:schemeClr val="tx1"/>
                </a:solidFill>
                <a:effectLst/>
                <a:latin typeface="+mn-lt"/>
                <a:ea typeface="+mn-ea"/>
                <a:cs typeface="+mn-cs"/>
              </a:rPr>
              <a:t> refers to the attitudes or stereotypes that affect our understanding, actions, and decisions in an unconscious manner.</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Privilege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right, immunity, or benefit enjoyed only by a person beyond the advantages of most</a:t>
            </a:r>
          </a:p>
          <a:p>
            <a:pPr marL="303530" marR="71755">
              <a:lnSpc>
                <a:spcPct val="108300"/>
              </a:lnSpc>
            </a:pPr>
            <a:endParaRPr lang="en-US" sz="1200" dirty="0" smtClean="0">
              <a:latin typeface="+mn-lt"/>
              <a:cs typeface="Minion Pro"/>
            </a:endParaRPr>
          </a:p>
          <a:p>
            <a:endParaRPr sz="1200" dirty="0">
              <a:latin typeface="+mn-l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Robin </a:t>
            </a:r>
            <a:r>
              <a:rPr lang="en-US" sz="1200" kern="1200" dirty="0" err="1" smtClean="0">
                <a:solidFill>
                  <a:schemeClr val="tx1"/>
                </a:solidFill>
                <a:effectLst/>
                <a:latin typeface="+mn-lt"/>
                <a:ea typeface="+mn-ea"/>
                <a:cs typeface="+mn-cs"/>
              </a:rPr>
              <a:t>DiAngelo</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International Journal of Critical Pedagogy, </a:t>
            </a:r>
            <a:r>
              <a:rPr lang="en-US" sz="1200" kern="1200" dirty="0" err="1" smtClean="0">
                <a:solidFill>
                  <a:schemeClr val="tx1"/>
                </a:solidFill>
                <a:effectLst/>
                <a:latin typeface="+mn-lt"/>
                <a:ea typeface="+mn-ea"/>
                <a:cs typeface="+mn-cs"/>
              </a:rPr>
              <a:t>Vol</a:t>
            </a:r>
            <a:r>
              <a:rPr lang="en-US" sz="1200" kern="1200" dirty="0" smtClean="0">
                <a:solidFill>
                  <a:schemeClr val="tx1"/>
                </a:solidFill>
                <a:effectLst/>
                <a:latin typeface="+mn-lt"/>
                <a:ea typeface="+mn-ea"/>
                <a:cs typeface="+mn-cs"/>
              </a:rPr>
              <a:t> 3 (3) (2011) </a:t>
            </a:r>
            <a:r>
              <a:rPr lang="en-US" sz="1200" kern="1200" dirty="0" err="1" smtClean="0">
                <a:solidFill>
                  <a:schemeClr val="tx1"/>
                </a:solidFill>
                <a:effectLst/>
                <a:latin typeface="+mn-lt"/>
                <a:ea typeface="+mn-ea"/>
                <a:cs typeface="+mn-cs"/>
              </a:rPr>
              <a:t>pp</a:t>
            </a:r>
            <a:r>
              <a:rPr lang="en-US" sz="1200" kern="1200" dirty="0" smtClean="0">
                <a:solidFill>
                  <a:schemeClr val="tx1"/>
                </a:solidFill>
                <a:effectLst/>
                <a:latin typeface="+mn-lt"/>
                <a:ea typeface="+mn-ea"/>
                <a:cs typeface="+mn-cs"/>
              </a:rPr>
              <a:t> 54-70</a:t>
            </a:r>
          </a:p>
          <a:p>
            <a:r>
              <a:rPr lang="en-US" sz="1200" kern="1200" dirty="0" smtClean="0">
                <a:solidFill>
                  <a:schemeClr val="tx1"/>
                </a:solidFill>
                <a:effectLst/>
                <a:latin typeface="+mn-lt"/>
                <a:ea typeface="+mn-ea"/>
                <a:cs typeface="+mn-cs"/>
              </a:rPr>
              <a:t>This paper explains</a:t>
            </a:r>
            <a:r>
              <a:rPr lang="en-US" sz="1200" kern="1200" baseline="0" dirty="0" smtClean="0">
                <a:solidFill>
                  <a:schemeClr val="tx1"/>
                </a:solidFill>
                <a:effectLst/>
                <a:latin typeface="+mn-lt"/>
                <a:ea typeface="+mn-ea"/>
                <a:cs typeface="+mn-cs"/>
              </a:rPr>
              <a:t> white fragility.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14</a:t>
            </a:fld>
            <a:endParaRPr lang="en-US"/>
          </a:p>
        </p:txBody>
      </p:sp>
    </p:spTree>
    <p:extLst>
      <p:ext uri="{BB962C8B-B14F-4D97-AF65-F5344CB8AC3E}">
        <p14:creationId xmlns:p14="http://schemas.microsoft.com/office/powerpoint/2010/main" val="2007280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we wanted to do in this section is give a quick overview of research on learning and it relates to issues of diversity and inclusion</a:t>
            </a:r>
          </a:p>
          <a:p>
            <a:endParaRPr lang="en-US" baseline="0" dirty="0" smtClean="0"/>
          </a:p>
          <a:p>
            <a:r>
              <a:rPr lang="en-US" baseline="0" dirty="0" smtClean="0"/>
              <a:t>Review for some of you; we’ve included key references here and on reading list for further reading. </a:t>
            </a:r>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4</a:t>
            </a:fld>
            <a:endParaRPr lang="en-US"/>
          </a:p>
        </p:txBody>
      </p:sp>
    </p:spTree>
    <p:extLst>
      <p:ext uri="{BB962C8B-B14F-4D97-AF65-F5344CB8AC3E}">
        <p14:creationId xmlns:p14="http://schemas.microsoft.com/office/powerpoint/2010/main" val="264977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5</a:t>
            </a:fld>
            <a:endParaRPr lang="en-US"/>
          </a:p>
        </p:txBody>
      </p:sp>
    </p:spTree>
    <p:extLst>
      <p:ext uri="{BB962C8B-B14F-4D97-AF65-F5344CB8AC3E}">
        <p14:creationId xmlns:p14="http://schemas.microsoft.com/office/powerpoint/2010/main" val="2671204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many of you have heard of Stereotype Threat? </a:t>
            </a:r>
          </a:p>
          <a:p>
            <a:endParaRPr lang="en-US" baseline="0" dirty="0" smtClean="0"/>
          </a:p>
          <a:p>
            <a:r>
              <a:rPr lang="en-US" baseline="0" dirty="0" smtClean="0"/>
              <a:t>Idea developed by Claude Steele, a social psychologist. Grew out of research he conducted around achievement gaps: </a:t>
            </a:r>
          </a:p>
          <a:p>
            <a:pPr marL="171450" indent="-171450">
              <a:buFont typeface="Arial" panose="020B0604020202020204" pitchFamily="34" charset="0"/>
              <a:buChar char="•"/>
            </a:pPr>
            <a:r>
              <a:rPr lang="en-US" baseline="0" dirty="0" smtClean="0"/>
              <a:t>why do students of color perform more poorly in college than white peers with the same SAT scores?</a:t>
            </a:r>
          </a:p>
          <a:p>
            <a:pPr marL="171450" indent="-171450">
              <a:buFont typeface="Arial" panose="020B0604020202020204" pitchFamily="34" charset="0"/>
              <a:buChar char="•"/>
            </a:pPr>
            <a:r>
              <a:rPr lang="en-US" baseline="0" dirty="0" smtClean="0"/>
              <a:t>Why do women perform more poorly on SAT Math tests than males with same GPA, etc.</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External, social dimension</a:t>
            </a:r>
            <a:r>
              <a:rPr lang="en-US" baseline="0" dirty="0" smtClean="0"/>
              <a:t> – how outsiders perceived the problem led to ineffective interventions – in this case a stereotype of under-preparedness led to an assumption of  lack of ability; actually engaging with students in question – seeing what they did, how they worked, asking why they did things led to a discovery of the REAL problem; which was one of student practice</a:t>
            </a:r>
            <a:endParaRPr lang="en-US" dirty="0" smtClean="0"/>
          </a:p>
          <a:p>
            <a:endParaRPr lang="en-US" baseline="0" dirty="0" smtClean="0"/>
          </a:p>
          <a:p>
            <a:r>
              <a:rPr lang="en-US" baseline="0" dirty="0" smtClean="0"/>
              <a:t>Came up with a lab experiment to test this – had group of female and male students take difficult, SAT-style math test. Told control group nothing. Told intervention group that although they may have heard that women tend to do worse on standardized math tests than peers, this test was different, it had been designed to erase that gender gap. (Really the same test.) In intervention group gap went away. </a:t>
            </a:r>
          </a:p>
          <a:p>
            <a:endParaRPr lang="en-US" baseline="0" dirty="0" smtClean="0"/>
          </a:p>
          <a:p>
            <a:r>
              <a:rPr lang="en-US" baseline="0" dirty="0" smtClean="0"/>
              <a:t>Subsequent researchers repeated the experiment in a range of ways – in each case negatively stereotyped groups saw drop in performance when reminded of stereotype or it wasn’t explicitly countered, positively stereotyped groups saw jump in performance (i.e. Asian-Americans on a math test)</a:t>
            </a:r>
          </a:p>
          <a:p>
            <a:r>
              <a:rPr lang="en-US" baseline="0" dirty="0" smtClean="0"/>
              <a:t>  </a:t>
            </a:r>
          </a:p>
          <a:p>
            <a:r>
              <a:rPr lang="en-US" baseline="0" dirty="0" smtClean="0"/>
              <a:t>Mechanism:</a:t>
            </a:r>
          </a:p>
          <a:p>
            <a:r>
              <a:rPr lang="en-US" baseline="0" dirty="0" smtClean="0"/>
              <a:t>-- When you are part of negatively stereotyped group and struggling with challenge, stereotype becomes a possible explanation for what’s wrong </a:t>
            </a:r>
          </a:p>
          <a:p>
            <a:r>
              <a:rPr lang="en-US" baseline="0" dirty="0" smtClean="0"/>
              <a:t>-- On a cognitive level of dealing with that stereotype and worry around that stereotype reduces performance</a:t>
            </a:r>
          </a:p>
          <a:p>
            <a:r>
              <a:rPr lang="en-US" baseline="0" dirty="0" smtClean="0"/>
              <a:t>-- Even if you are aware of the stereotype, there is stress associated with fears of reinforcing it</a:t>
            </a:r>
          </a:p>
          <a:p>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6</a:t>
            </a:fld>
            <a:endParaRPr lang="en-US"/>
          </a:p>
        </p:txBody>
      </p:sp>
    </p:spTree>
    <p:extLst>
      <p:ext uri="{BB962C8B-B14F-4D97-AF65-F5344CB8AC3E}">
        <p14:creationId xmlns:p14="http://schemas.microsoft.com/office/powerpoint/2010/main" val="3898138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of you have heard of </a:t>
            </a:r>
            <a:r>
              <a:rPr lang="en-US" dirty="0" err="1" smtClean="0"/>
              <a:t>microaggressions</a:t>
            </a:r>
            <a:r>
              <a:rPr lang="en-US" dirty="0" smtClean="0"/>
              <a:t>? </a:t>
            </a:r>
          </a:p>
          <a:p>
            <a:endParaRPr lang="en-US" baseline="0" dirty="0" smtClean="0"/>
          </a:p>
          <a:p>
            <a:r>
              <a:rPr lang="en-US" baseline="0" dirty="0" smtClean="0"/>
              <a:t>Listener in a minority group hears statement as derogatory, discriminatory; speaker may be completely unaware that they have caused offense</a:t>
            </a:r>
          </a:p>
          <a:p>
            <a:endParaRPr lang="en-US" baseline="0" dirty="0" smtClean="0"/>
          </a:p>
          <a:p>
            <a:r>
              <a:rPr lang="en-US" baseline="0" dirty="0" smtClean="0"/>
              <a:t>“Jesse, you’re black – why don’t you tell us what African-Americans think of this issue?”</a:t>
            </a:r>
          </a:p>
          <a:p>
            <a:endParaRPr lang="en-US" baseline="0" dirty="0" smtClean="0"/>
          </a:p>
          <a:p>
            <a:r>
              <a:rPr lang="en-US" baseline="0" dirty="0" smtClean="0"/>
              <a:t>Recently in the news discussions about language media uses for events in Baltimore – rioting (violence associated with people of color in protest) by thugs, vs. Waco shootings (emphasis on “outlaw gangs” and “organized crime”)</a:t>
            </a:r>
          </a:p>
          <a:p>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7</a:t>
            </a:fld>
            <a:endParaRPr lang="en-US"/>
          </a:p>
        </p:txBody>
      </p:sp>
    </p:spTree>
    <p:extLst>
      <p:ext uri="{BB962C8B-B14F-4D97-AF65-F5344CB8AC3E}">
        <p14:creationId xmlns:p14="http://schemas.microsoft.com/office/powerpoint/2010/main" val="2817431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People</a:t>
            </a:r>
            <a:r>
              <a:rPr lang="en-US" baseline="0" dirty="0" smtClean="0"/>
              <a:t> afraid to speak because they say something that confirms stereotype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Recipients worry -- are you seeing me or seeing my race/ethnicity/gender,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Burden of response – “well, Prof. X, I’m not sure I can really speak for all African-Americans, given …”</a:t>
            </a:r>
          </a:p>
        </p:txBody>
      </p:sp>
      <p:sp>
        <p:nvSpPr>
          <p:cNvPr id="4" name="Slide Number Placeholder 3"/>
          <p:cNvSpPr>
            <a:spLocks noGrp="1"/>
          </p:cNvSpPr>
          <p:nvPr>
            <p:ph type="sldNum" sz="quarter" idx="10"/>
          </p:nvPr>
        </p:nvSpPr>
        <p:spPr/>
        <p:txBody>
          <a:bodyPr/>
          <a:lstStyle/>
          <a:p>
            <a:fld id="{0DD97EEA-1DAF-4318-8440-19B7851BF729}" type="slidenum">
              <a:rPr lang="en-US" smtClean="0"/>
              <a:t>8</a:t>
            </a:fld>
            <a:endParaRPr lang="en-US"/>
          </a:p>
        </p:txBody>
      </p:sp>
    </p:spTree>
    <p:extLst>
      <p:ext uri="{BB962C8B-B14F-4D97-AF65-F5344CB8AC3E}">
        <p14:creationId xmlns:p14="http://schemas.microsoft.com/office/powerpoint/2010/main" val="922602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classmates or faculty will find out I don’t belong here, or </a:t>
            </a:r>
            <a:r>
              <a:rPr lang="en-US" dirty="0" err="1" smtClean="0"/>
              <a:t>addmisions</a:t>
            </a:r>
            <a:r>
              <a:rPr lang="en-US" dirty="0" smtClean="0"/>
              <a:t> made a mistake.</a:t>
            </a:r>
          </a:p>
          <a:p>
            <a:endParaRPr lang="en-US" dirty="0" smtClean="0"/>
          </a:p>
          <a:p>
            <a:r>
              <a:rPr lang="en-US" dirty="0" smtClean="0"/>
              <a:t>How many of</a:t>
            </a:r>
            <a:r>
              <a:rPr lang="en-US" baseline="0" dirty="0" smtClean="0"/>
              <a:t> you heard of the imposter syndrome? </a:t>
            </a:r>
          </a:p>
          <a:p>
            <a:endParaRPr lang="en-US" baseline="0" dirty="0" smtClean="0"/>
          </a:p>
          <a:p>
            <a:r>
              <a:rPr lang="en-US" baseline="0" dirty="0" smtClean="0"/>
              <a:t>How many of you have felt like a imposter? Mentally raise your hands.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Many students – especially first-year students – experience these feelings.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if you talk with them about it you will discover that they are often shocked and surprised to discover that their peers feel THE SAME WAY.  They are even more shocked to discover that faculty – whom they perceive as experts – feel this way.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Imposter Syndrome can make it difficult for students to ask for help, connect with peers – subconscious belief that one doesn’t actually belong, a mistake was made, anxiety that that one will be discovered, etc.</a:t>
            </a:r>
          </a:p>
        </p:txBody>
      </p:sp>
      <p:sp>
        <p:nvSpPr>
          <p:cNvPr id="4" name="Slide Number Placeholder 3"/>
          <p:cNvSpPr>
            <a:spLocks noGrp="1"/>
          </p:cNvSpPr>
          <p:nvPr>
            <p:ph type="sldNum" sz="quarter" idx="10"/>
          </p:nvPr>
        </p:nvSpPr>
        <p:spPr/>
        <p:txBody>
          <a:bodyPr/>
          <a:lstStyle/>
          <a:p>
            <a:fld id="{0DD97EEA-1DAF-4318-8440-19B7851BF729}" type="slidenum">
              <a:rPr lang="en-US" smtClean="0"/>
              <a:t>9</a:t>
            </a:fld>
            <a:endParaRPr lang="en-US"/>
          </a:p>
        </p:txBody>
      </p:sp>
    </p:spTree>
    <p:extLst>
      <p:ext uri="{BB962C8B-B14F-4D97-AF65-F5344CB8AC3E}">
        <p14:creationId xmlns:p14="http://schemas.microsoft.com/office/powerpoint/2010/main" val="418036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a:t>
            </a:r>
            <a:r>
              <a:rPr lang="en-US" baseline="0" dirty="0" smtClean="0"/>
              <a:t> students come into college with a fixed mindset.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Cognitive</a:t>
            </a:r>
            <a:r>
              <a:rPr lang="en-US" baseline="0" dirty="0" smtClean="0"/>
              <a:t> research has shown that growth mindset is the right one – challenge, failure and repetition help us learn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Teaching students this improves their performance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Imagine</a:t>
            </a:r>
            <a:r>
              <a:rPr lang="en-US" baseline="0" dirty="0" smtClean="0"/>
              <a:t> the implications here – if you believe intelligence is a fixed trait, and you’re secretly worried that your not really cut out for Bryn Mawr, then every time you’re pushed beyond your comfort zone – say you get a C on a problem set – you it reinforces that belief, and there’s little hope you can do anything about it. If you believe in a growth mindset, however, then a challenge is part of learning, if you work at this difficult thing you will get better. So even if you are secretly worried you might not be quite up to the mark, you still think you can get up to the mark …</a:t>
            </a:r>
            <a:endParaRPr lang="en-US" dirty="0" smtClean="0"/>
          </a:p>
          <a:p>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10</a:t>
            </a:fld>
            <a:endParaRPr lang="en-US"/>
          </a:p>
        </p:txBody>
      </p:sp>
    </p:spTree>
    <p:extLst>
      <p:ext uri="{BB962C8B-B14F-4D97-AF65-F5344CB8AC3E}">
        <p14:creationId xmlns:p14="http://schemas.microsoft.com/office/powerpoint/2010/main" val="320165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Nelson</a:t>
            </a:r>
            <a:r>
              <a:rPr lang="en-US" baseline="0" dirty="0" smtClean="0"/>
              <a:t> also cites pedagogical literature showing that different ways of teaching and learning erase performance gaps for minorities – for example, the African-American students in Berkeley calculus course who improved when they adopted effective group-study approach that their peers of other races were using.</a:t>
            </a:r>
          </a:p>
          <a:p>
            <a:endParaRPr lang="en-US" baseline="0" dirty="0" smtClean="0"/>
          </a:p>
          <a:p>
            <a:r>
              <a:rPr lang="en-US" dirty="0" smtClean="0"/>
              <a:t>Shifting the needle in culturally competent ways on access, participation, retention, graduation, and success requires thoughtful self-examination.</a:t>
            </a:r>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11</a:t>
            </a:fld>
            <a:endParaRPr lang="en-US"/>
          </a:p>
        </p:txBody>
      </p:sp>
    </p:spTree>
    <p:extLst>
      <p:ext uri="{BB962C8B-B14F-4D97-AF65-F5344CB8AC3E}">
        <p14:creationId xmlns:p14="http://schemas.microsoft.com/office/powerpoint/2010/main" val="323763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E0A23C-A4F3-4477-A462-D851B4370982}" type="datetime1">
              <a:rPr lang="en-US" smtClean="0"/>
              <a:t>3/19/16</a:t>
            </a:fld>
            <a:endParaRPr lang="en-US"/>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A19DF-31A1-488B-9AC5-73E8A4CDD039}" type="datetime1">
              <a:rPr lang="en-US" smtClean="0"/>
              <a:t>3/19/16</a:t>
            </a:fld>
            <a:endParaRPr lang="en-US"/>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BAD17-3642-425E-B8A6-BDB1DB05D047}" type="datetime1">
              <a:rPr lang="en-US" smtClean="0"/>
              <a:t>3/19/16</a:t>
            </a:fld>
            <a:endParaRPr lang="en-US"/>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2B9BED-E27D-497A-931E-2D01D1107D4B}" type="datetime1">
              <a:rPr lang="en-US" smtClean="0">
                <a:solidFill>
                  <a:prstClr val="black">
                    <a:tint val="75000"/>
                  </a:prstClr>
                </a:solidFill>
              </a:rPr>
              <a:t>3/19/16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8182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F26F8-C8F7-45B4-8E37-5C24A9FC7F01}" type="datetime1">
              <a:rPr lang="en-US" smtClean="0">
                <a:solidFill>
                  <a:prstClr val="black">
                    <a:tint val="75000"/>
                  </a:prstClr>
                </a:solidFill>
              </a:rPr>
              <a:t>3/19/16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6021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C0787E-32A7-432D-9F72-EEE15310FFA2}" type="datetime1">
              <a:rPr lang="en-US" smtClean="0">
                <a:solidFill>
                  <a:prstClr val="black">
                    <a:tint val="75000"/>
                  </a:prstClr>
                </a:solidFill>
              </a:rPr>
              <a:t>3/19/16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1764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CF147D-8E13-408B-A8D6-39348939BC02}" type="datetime1">
              <a:rPr lang="en-US" smtClean="0">
                <a:solidFill>
                  <a:prstClr val="black">
                    <a:tint val="75000"/>
                  </a:prstClr>
                </a:solidFill>
              </a:rPr>
              <a:t>3/19/16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59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8A094D-64D3-4674-8AA8-39FE706A247B}" type="datetime1">
              <a:rPr lang="en-US" smtClean="0">
                <a:solidFill>
                  <a:prstClr val="black">
                    <a:tint val="75000"/>
                  </a:prstClr>
                </a:solidFill>
              </a:rPr>
              <a:t>3/19/16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4944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8B54BC-CB28-42A4-B324-93BB740D9511}" type="datetime1">
              <a:rPr lang="en-US" smtClean="0">
                <a:solidFill>
                  <a:prstClr val="black">
                    <a:tint val="75000"/>
                  </a:prstClr>
                </a:solidFill>
              </a:rPr>
              <a:t>3/19/16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89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F57DB-7E56-48FA-B9DC-893B60E3AA3D}" type="datetime1">
              <a:rPr lang="en-US" smtClean="0">
                <a:solidFill>
                  <a:prstClr val="black">
                    <a:tint val="75000"/>
                  </a:prstClr>
                </a:solidFill>
              </a:rPr>
              <a:t>3/19/16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3086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715477-5894-4D92-8BB8-AE2B57C0EF28}" type="datetime1">
              <a:rPr lang="en-US" smtClean="0">
                <a:solidFill>
                  <a:prstClr val="black">
                    <a:tint val="75000"/>
                  </a:prstClr>
                </a:solidFill>
              </a:rPr>
              <a:t>3/19/16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331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F26E8-1ACF-42C5-AC9A-9B6EA3419535}" type="datetime1">
              <a:rPr lang="en-US" smtClean="0"/>
              <a:t>3/19/16</a:t>
            </a:fld>
            <a:endParaRPr lang="en-US"/>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6FE448-E6A0-4B8B-934B-D86281F59A54}" type="datetime1">
              <a:rPr lang="en-US" smtClean="0">
                <a:solidFill>
                  <a:prstClr val="black">
                    <a:tint val="75000"/>
                  </a:prstClr>
                </a:solidFill>
              </a:rPr>
              <a:t>3/19/16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803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4DB290-EFD2-472F-A4D1-1AB672D5806E}" type="datetime1">
              <a:rPr lang="en-US" smtClean="0">
                <a:solidFill>
                  <a:prstClr val="black">
                    <a:tint val="75000"/>
                  </a:prstClr>
                </a:solidFill>
              </a:rPr>
              <a:t>3/19/16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0800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B80661-5D7B-4BC8-8ECB-70A6837572B4}" type="datetime1">
              <a:rPr lang="en-US" smtClean="0">
                <a:solidFill>
                  <a:prstClr val="black">
                    <a:tint val="75000"/>
                  </a:prstClr>
                </a:solidFill>
              </a:rPr>
              <a:t>3/19/16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226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E40BB-3F11-422A-8203-E361FE166E0D}" type="datetime1">
              <a:rPr lang="en-US" smtClean="0"/>
              <a:t>3/19/16</a:t>
            </a:fld>
            <a:endParaRPr lang="en-US"/>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889DA6-BC3A-4C8F-BB03-C5BD715C3C47}" type="datetime1">
              <a:rPr lang="en-US" smtClean="0"/>
              <a:t>3/19/16</a:t>
            </a:fld>
            <a:endParaRPr lang="en-US"/>
          </a:p>
        </p:txBody>
      </p:sp>
      <p:sp>
        <p:nvSpPr>
          <p:cNvPr id="6" name="Footer Placeholder 5"/>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7" name="Slide Number Placeholder 6"/>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1BF0F-ABC9-4605-AAC7-EA75723F1D45}" type="datetime1">
              <a:rPr lang="en-US" smtClean="0"/>
              <a:t>3/19/16</a:t>
            </a:fld>
            <a:endParaRPr lang="en-US"/>
          </a:p>
        </p:txBody>
      </p:sp>
      <p:sp>
        <p:nvSpPr>
          <p:cNvPr id="8" name="Footer Placeholder 7"/>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9" name="Slide Number Placeholder 8"/>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77DA7A-65DA-4F92-89FA-B6A3D2428C9E}" type="datetime1">
              <a:rPr lang="en-US" smtClean="0"/>
              <a:t>3/19/16</a:t>
            </a:fld>
            <a:endParaRPr lang="en-US"/>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5" name="Slide Number Placeholder 4"/>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456C1-C70B-41C7-BAB3-60AD721441A4}" type="datetime1">
              <a:rPr lang="en-US" smtClean="0"/>
              <a:t>3/19/16</a:t>
            </a:fld>
            <a:endParaRPr lang="en-US"/>
          </a:p>
        </p:txBody>
      </p:sp>
      <p:sp>
        <p:nvSpPr>
          <p:cNvPr id="3" name="Footer Placeholder 2"/>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4" name="Slide Number Placeholder 3"/>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516626-5B9E-475A-948C-B4ABEF6D7679}" type="datetime1">
              <a:rPr lang="en-US" smtClean="0"/>
              <a:t>3/19/16</a:t>
            </a:fld>
            <a:endParaRPr lang="en-US"/>
          </a:p>
        </p:txBody>
      </p:sp>
      <p:sp>
        <p:nvSpPr>
          <p:cNvPr id="6" name="Footer Placeholder 5"/>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7" name="Slide Number Placeholder 6"/>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D24752-493A-4B5C-8267-2754F266AF73}" type="datetime1">
              <a:rPr lang="en-US" smtClean="0"/>
              <a:t>3/19/16</a:t>
            </a:fld>
            <a:endParaRPr lang="en-US"/>
          </a:p>
        </p:txBody>
      </p:sp>
      <p:sp>
        <p:nvSpPr>
          <p:cNvPr id="6" name="Footer Placeholder 5"/>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7" name="Slide Number Placeholder 6"/>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A7324-B741-4AC1-98CE-0B6E0F50A20A}" type="datetime1">
              <a:rPr lang="en-US" smtClean="0"/>
              <a:t>3/19/16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C6E09-740A-47E9-95E6-D7C6476911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E6152548-A5E7-4731-ABDD-B89B24DC4B7D}" type="datetime1">
              <a:rPr lang="en-US" smtClean="0">
                <a:solidFill>
                  <a:prstClr val="black">
                    <a:tint val="75000"/>
                  </a:prstClr>
                </a:solidFill>
              </a:rPr>
              <a:t>3/19/16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CC1E464F-2F83-D14A-85F2-28C8C8420BC2}"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8280329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Teaching for Diversity </a:t>
            </a:r>
            <a:br>
              <a:rPr lang="en-US" dirty="0" smtClean="0"/>
            </a:br>
            <a:r>
              <a:rPr lang="en-US" dirty="0" smtClean="0"/>
              <a:t>and Equity</a:t>
            </a:r>
            <a:endParaRPr lang="en-US" dirty="0"/>
          </a:p>
        </p:txBody>
      </p:sp>
      <p:sp>
        <p:nvSpPr>
          <p:cNvPr id="5" name="Subtitle 4"/>
          <p:cNvSpPr>
            <a:spLocks noGrp="1"/>
          </p:cNvSpPr>
          <p:nvPr>
            <p:ph type="subTitle" idx="1"/>
          </p:nvPr>
        </p:nvSpPr>
        <p:spPr/>
        <p:txBody>
          <a:bodyPr/>
          <a:lstStyle/>
          <a:p>
            <a:r>
              <a:rPr lang="en-US" dirty="0" smtClean="0"/>
              <a:t>Scholarship and Practice</a:t>
            </a:r>
            <a:endParaRPr lang="en-US" dirty="0"/>
          </a:p>
        </p:txBody>
      </p:sp>
    </p:spTree>
    <p:extLst>
      <p:ext uri="{BB962C8B-B14F-4D97-AF65-F5344CB8AC3E}">
        <p14:creationId xmlns:p14="http://schemas.microsoft.com/office/powerpoint/2010/main" val="168194336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vs. Growth Mindset</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endParaRPr lang="en-US" sz="2400" dirty="0" smtClean="0"/>
          </a:p>
          <a:p>
            <a:pPr marL="0" indent="0">
              <a:buNone/>
            </a:pPr>
            <a:r>
              <a:rPr lang="en-US" dirty="0" smtClean="0"/>
              <a:t>Fixed mindset:</a:t>
            </a:r>
          </a:p>
          <a:p>
            <a:r>
              <a:rPr lang="en-US" dirty="0" smtClean="0"/>
              <a:t>Intelligence, talent, skill, etc. are fixed traits</a:t>
            </a:r>
          </a:p>
          <a:p>
            <a:pPr marL="0" indent="0">
              <a:buNone/>
            </a:pPr>
            <a:endParaRPr lang="en-US" dirty="0" smtClean="0"/>
          </a:p>
          <a:p>
            <a:pPr marL="0" indent="0">
              <a:buNone/>
            </a:pPr>
            <a:r>
              <a:rPr lang="en-US" dirty="0" smtClean="0"/>
              <a:t>Growth mindset:</a:t>
            </a:r>
          </a:p>
          <a:p>
            <a:r>
              <a:rPr lang="en-US" dirty="0" smtClean="0"/>
              <a:t>Intellectual abilities can be developed through challenge and hard work</a:t>
            </a:r>
          </a:p>
          <a:p>
            <a:endParaRPr lang="en-US" dirty="0"/>
          </a:p>
          <a:p>
            <a:pPr marL="0" indent="0">
              <a:buNone/>
            </a:pPr>
            <a:r>
              <a:rPr lang="en-US" sz="1900" dirty="0"/>
              <a:t>Carol </a:t>
            </a:r>
            <a:r>
              <a:rPr lang="en-US" sz="1900" dirty="0" err="1"/>
              <a:t>Dweck</a:t>
            </a:r>
            <a:r>
              <a:rPr lang="en-US" sz="1900" dirty="0"/>
              <a:t>, </a:t>
            </a:r>
            <a:r>
              <a:rPr lang="en-US" sz="1900" i="1" dirty="0"/>
              <a:t>Mindset: The New Psychology of Success </a:t>
            </a:r>
            <a:r>
              <a:rPr lang="en-US" sz="1900" dirty="0"/>
              <a:t>(2006)</a:t>
            </a:r>
          </a:p>
          <a:p>
            <a:pPr marL="0" indent="0">
              <a:buNone/>
            </a:pPr>
            <a:endParaRPr lang="en-US" dirty="0" smtClean="0"/>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39826261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t>Systemic Barriers </a:t>
            </a:r>
            <a:endParaRPr lang="en-US" dirty="0"/>
          </a:p>
        </p:txBody>
      </p:sp>
      <p:sp>
        <p:nvSpPr>
          <p:cNvPr id="3" name="Content Placeholder 2"/>
          <p:cNvSpPr>
            <a:spLocks noGrp="1"/>
          </p:cNvSpPr>
          <p:nvPr>
            <p:ph idx="1"/>
          </p:nvPr>
        </p:nvSpPr>
        <p:spPr>
          <a:xfrm>
            <a:off x="609600" y="1143000"/>
            <a:ext cx="8229600" cy="4754563"/>
          </a:xfrm>
        </p:spPr>
        <p:txBody>
          <a:bodyPr>
            <a:normAutofit fontScale="85000" lnSpcReduction="20000"/>
          </a:bodyPr>
          <a:lstStyle/>
          <a:p>
            <a:pPr marL="0" indent="0">
              <a:buNone/>
            </a:pPr>
            <a:endParaRPr lang="en-US" sz="2400" dirty="0"/>
          </a:p>
          <a:p>
            <a:pPr marL="0" indent="0">
              <a:buNone/>
            </a:pPr>
            <a:r>
              <a:rPr lang="en-US" dirty="0" smtClean="0"/>
              <a:t>Inequities experienced by our students </a:t>
            </a:r>
            <a:r>
              <a:rPr lang="en-US" dirty="0"/>
              <a:t>through </a:t>
            </a:r>
            <a:r>
              <a:rPr lang="en-US" dirty="0" smtClean="0"/>
              <a:t>the structure </a:t>
            </a:r>
            <a:r>
              <a:rPr lang="en-US" dirty="0"/>
              <a:t>of </a:t>
            </a:r>
            <a:r>
              <a:rPr lang="en-US" dirty="0" smtClean="0"/>
              <a:t>assignments, major pathways, co and pre-requisites, etc.</a:t>
            </a:r>
          </a:p>
          <a:p>
            <a:pPr marL="0" indent="0">
              <a:buNone/>
            </a:pPr>
            <a:endParaRPr lang="en-US" dirty="0" smtClean="0"/>
          </a:p>
          <a:p>
            <a:pPr marL="0" indent="0">
              <a:buNone/>
            </a:pPr>
            <a:r>
              <a:rPr lang="en-US" b="1" dirty="0"/>
              <a:t>Implicit bias</a:t>
            </a:r>
            <a:r>
              <a:rPr lang="en-US" dirty="0"/>
              <a:t>, attitudes or stereotypes that affect our understanding, actions, and decisions in an unconscious </a:t>
            </a:r>
            <a:r>
              <a:rPr lang="en-US" dirty="0" smtClean="0"/>
              <a:t>manner. </a:t>
            </a:r>
            <a:r>
              <a:rPr lang="en-US" dirty="0" smtClean="0"/>
              <a:t>Affects assumptions </a:t>
            </a:r>
            <a:r>
              <a:rPr lang="en-US" dirty="0"/>
              <a:t>of faculty and peers.</a:t>
            </a:r>
          </a:p>
          <a:p>
            <a:pPr marL="0" indent="0">
              <a:buNone/>
            </a:pPr>
            <a:endParaRPr lang="en-US" dirty="0" smtClean="0"/>
          </a:p>
          <a:p>
            <a:pPr marL="0" indent="0">
              <a:buNone/>
            </a:pPr>
            <a:r>
              <a:rPr lang="en-US" dirty="0" smtClean="0"/>
              <a:t>We to need think about and plan for </a:t>
            </a:r>
            <a:r>
              <a:rPr lang="en-US" i="1" dirty="0" smtClean="0"/>
              <a:t>equity versus equality</a:t>
            </a:r>
            <a:r>
              <a:rPr lang="en-US" dirty="0" smtClean="0"/>
              <a:t> given what we know about teaching, learning and privilege.</a:t>
            </a:r>
            <a:endParaRPr lang="en-US" dirty="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26098786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76200"/>
            <a:ext cx="8229600" cy="7467600"/>
          </a:xfrm>
        </p:spPr>
        <p:txBody>
          <a:bodyPr>
            <a:normAutofit fontScale="40000" lnSpcReduction="20000"/>
          </a:bodyPr>
          <a:lstStyle/>
          <a:p>
            <a:pPr marL="0" indent="0">
              <a:buNone/>
            </a:pPr>
            <a:r>
              <a:rPr lang="en-US" sz="5100" dirty="0">
                <a:latin typeface="Times New Roman"/>
                <a:cs typeface="Times New Roman"/>
              </a:rPr>
              <a:t> </a:t>
            </a:r>
          </a:p>
          <a:p>
            <a:pPr marL="0" indent="0">
              <a:buNone/>
            </a:pPr>
            <a:r>
              <a:rPr lang="en-US" sz="6000" b="1" dirty="0">
                <a:latin typeface="Arial"/>
                <a:cs typeface="Arial"/>
              </a:rPr>
              <a:t>Privilege</a:t>
            </a:r>
            <a:endParaRPr lang="en-US" sz="6000" dirty="0">
              <a:latin typeface="Arial"/>
              <a:cs typeface="Arial"/>
            </a:endParaRPr>
          </a:p>
          <a:p>
            <a:pPr marL="0" indent="0">
              <a:buNone/>
            </a:pPr>
            <a:r>
              <a:rPr lang="en-US" sz="6000" dirty="0">
                <a:latin typeface="Times New Roman"/>
                <a:cs typeface="Times New Roman"/>
              </a:rPr>
              <a:t>A</a:t>
            </a:r>
            <a:r>
              <a:rPr lang="en-US" sz="6000" dirty="0" smtClean="0">
                <a:latin typeface="Times New Roman"/>
                <a:cs typeface="Times New Roman"/>
              </a:rPr>
              <a:t> </a:t>
            </a:r>
            <a:r>
              <a:rPr lang="en-US" sz="6000" dirty="0">
                <a:latin typeface="Times New Roman"/>
                <a:cs typeface="Times New Roman"/>
              </a:rPr>
              <a:t>right, immunity, or benefit </a:t>
            </a:r>
            <a:r>
              <a:rPr lang="en-US" sz="6000" dirty="0" smtClean="0">
                <a:latin typeface="Times New Roman"/>
                <a:cs typeface="Times New Roman"/>
              </a:rPr>
              <a:t>enjoyed </a:t>
            </a:r>
            <a:r>
              <a:rPr lang="en-US" sz="6000" dirty="0">
                <a:latin typeface="Times New Roman"/>
                <a:cs typeface="Times New Roman"/>
              </a:rPr>
              <a:t>by a person beyond the advantages of most</a:t>
            </a:r>
            <a:r>
              <a:rPr lang="en-US" sz="6000" dirty="0" smtClean="0">
                <a:latin typeface="Times New Roman"/>
                <a:cs typeface="Times New Roman"/>
              </a:rPr>
              <a:t>.</a:t>
            </a:r>
            <a:endParaRPr lang="en-US" sz="6000" dirty="0">
              <a:latin typeface="Times New Roman"/>
              <a:cs typeface="Times New Roman"/>
            </a:endParaRPr>
          </a:p>
          <a:p>
            <a:pPr marL="0" indent="0">
              <a:buNone/>
            </a:pPr>
            <a:r>
              <a:rPr lang="en-US" sz="6000" i="1" dirty="0" smtClean="0">
                <a:latin typeface="Times New Roman"/>
                <a:cs typeface="Times New Roman"/>
              </a:rPr>
              <a:t>http</a:t>
            </a:r>
            <a:r>
              <a:rPr lang="en-US" sz="6000" i="1" dirty="0">
                <a:latin typeface="Times New Roman"/>
                <a:cs typeface="Times New Roman"/>
              </a:rPr>
              <a:t>://</a:t>
            </a:r>
            <a:r>
              <a:rPr lang="en-US" sz="6000" i="1" dirty="0" err="1">
                <a:latin typeface="Times New Roman"/>
                <a:cs typeface="Times New Roman"/>
              </a:rPr>
              <a:t>alittlemoresauce.com</a:t>
            </a:r>
            <a:r>
              <a:rPr lang="en-US" sz="6000" i="1" dirty="0">
                <a:latin typeface="Times New Roman"/>
                <a:cs typeface="Times New Roman"/>
              </a:rPr>
              <a:t>/2014/08/20/what-my-bike-has-taught-me-about-white-privilege/</a:t>
            </a:r>
          </a:p>
          <a:p>
            <a:pPr marL="0" indent="0">
              <a:buNone/>
            </a:pPr>
            <a:r>
              <a:rPr lang="en-US" sz="6000" dirty="0">
                <a:latin typeface="Times New Roman"/>
                <a:cs typeface="Times New Roman"/>
              </a:rPr>
              <a:t> </a:t>
            </a:r>
            <a:r>
              <a:rPr lang="en-US" sz="6000" dirty="0" smtClean="0">
                <a:latin typeface="Times New Roman"/>
                <a:cs typeface="Times New Roman"/>
              </a:rPr>
              <a:t>”</a:t>
            </a:r>
            <a:r>
              <a:rPr lang="is-IS" sz="6000" dirty="0" smtClean="0">
                <a:latin typeface="Times New Roman"/>
                <a:cs typeface="Times New Roman"/>
              </a:rPr>
              <a:t>….</a:t>
            </a:r>
            <a:r>
              <a:rPr lang="en-US" sz="6000" dirty="0" smtClean="0">
                <a:latin typeface="Times New Roman"/>
                <a:cs typeface="Times New Roman"/>
              </a:rPr>
              <a:t>one </a:t>
            </a:r>
            <a:r>
              <a:rPr lang="en-US" sz="6000" dirty="0">
                <a:latin typeface="Times New Roman"/>
                <a:cs typeface="Times New Roman"/>
              </a:rPr>
              <a:t>experience I have had firsthand, which has helped me to understand privilege and listen to privilege talk without feeling defensive, is riding my bike</a:t>
            </a:r>
            <a:r>
              <a:rPr lang="en-US" sz="6000" dirty="0" smtClean="0">
                <a:latin typeface="Times New Roman"/>
                <a:cs typeface="Times New Roman"/>
              </a:rPr>
              <a:t>.” James </a:t>
            </a:r>
            <a:r>
              <a:rPr lang="en-US" sz="6000" dirty="0" err="1" smtClean="0">
                <a:latin typeface="Times New Roman"/>
                <a:cs typeface="Times New Roman"/>
              </a:rPr>
              <a:t>Dowsett</a:t>
            </a:r>
            <a:endParaRPr lang="en-US" sz="6000" dirty="0" smtClean="0">
              <a:latin typeface="Times New Roman"/>
              <a:cs typeface="Times New Roman"/>
            </a:endParaRPr>
          </a:p>
          <a:p>
            <a:pPr marL="0" indent="0">
              <a:buNone/>
            </a:pPr>
            <a:endParaRPr lang="en-US" sz="6000" dirty="0">
              <a:latin typeface="Times New Roman"/>
              <a:cs typeface="Times New Roman"/>
            </a:endParaRPr>
          </a:p>
          <a:p>
            <a:pPr marL="0" indent="0">
              <a:buNone/>
            </a:pPr>
            <a:r>
              <a:rPr lang="en-US" sz="6000" dirty="0" err="1">
                <a:latin typeface="Times New Roman"/>
                <a:cs typeface="Times New Roman"/>
              </a:rPr>
              <a:t>DiAngelo</a:t>
            </a:r>
            <a:r>
              <a:rPr lang="en-US" sz="6000" dirty="0">
                <a:latin typeface="Times New Roman"/>
                <a:cs typeface="Times New Roman"/>
              </a:rPr>
              <a:t> (2011) defines </a:t>
            </a:r>
            <a:r>
              <a:rPr lang="en-US" sz="6000" b="1" dirty="0">
                <a:latin typeface="Arial"/>
                <a:cs typeface="Arial"/>
              </a:rPr>
              <a:t>White Fragility</a:t>
            </a:r>
            <a:r>
              <a:rPr lang="en-US" sz="6000" dirty="0">
                <a:latin typeface="Arial"/>
                <a:cs typeface="Arial"/>
              </a:rPr>
              <a:t> </a:t>
            </a:r>
            <a:r>
              <a:rPr lang="en-US" sz="6000" dirty="0">
                <a:latin typeface="Times New Roman"/>
                <a:cs typeface="Times New Roman"/>
              </a:rPr>
              <a:t>as “ . . . a state in which even a minimum amount of racial stress becomes intolerable, triggering a range of defensive moves. These moves include the outward display of emotions such as anger, fear, and guilt, and behaviors such as argumentation, silence, and leaving the stress-inducing situation. These behaviors, in turn, function to reinstate white racial equilibrium.” </a:t>
            </a:r>
          </a:p>
          <a:p>
            <a:pPr marL="0" indent="0">
              <a:buNone/>
            </a:pPr>
            <a:r>
              <a:rPr lang="en-US" sz="5100" dirty="0">
                <a:latin typeface="Times New Roman"/>
                <a:cs typeface="Times New Roman"/>
              </a:rPr>
              <a:t> </a:t>
            </a:r>
            <a:endParaRPr lang="en-US" sz="5100" dirty="0" smtClean="0">
              <a:latin typeface="Times New Roman"/>
              <a:cs typeface="Times New Roman"/>
            </a:endParaRPr>
          </a:p>
          <a:p>
            <a:pPr marL="0" indent="0">
              <a:buNone/>
            </a:pPr>
            <a:r>
              <a:rPr lang="en-US" sz="5100" i="1" dirty="0" smtClean="0">
                <a:latin typeface="Times New Roman"/>
                <a:cs typeface="Times New Roman"/>
              </a:rPr>
              <a:t>Robin </a:t>
            </a:r>
            <a:r>
              <a:rPr lang="en-US" sz="5100" i="1" dirty="0" err="1">
                <a:latin typeface="Times New Roman"/>
                <a:cs typeface="Times New Roman"/>
              </a:rPr>
              <a:t>DiAngelo</a:t>
            </a:r>
            <a:r>
              <a:rPr lang="en-US" sz="5100" i="1" dirty="0">
                <a:latin typeface="Times New Roman"/>
                <a:cs typeface="Times New Roman"/>
              </a:rPr>
              <a:t>, </a:t>
            </a:r>
          </a:p>
          <a:p>
            <a:pPr marL="0" indent="0">
              <a:buNone/>
            </a:pPr>
            <a:r>
              <a:rPr lang="en-US" sz="5100" i="1" dirty="0">
                <a:latin typeface="Times New Roman"/>
                <a:cs typeface="Times New Roman"/>
              </a:rPr>
              <a:t>International Journal of Critical Pedagogy, </a:t>
            </a:r>
            <a:r>
              <a:rPr lang="en-US" sz="5100" i="1" dirty="0" err="1">
                <a:latin typeface="Times New Roman"/>
                <a:cs typeface="Times New Roman"/>
              </a:rPr>
              <a:t>Vol</a:t>
            </a:r>
            <a:r>
              <a:rPr lang="en-US" sz="5100" i="1" dirty="0">
                <a:latin typeface="Times New Roman"/>
                <a:cs typeface="Times New Roman"/>
              </a:rPr>
              <a:t> 3 (3) (2011) </a:t>
            </a:r>
            <a:r>
              <a:rPr lang="en-US" sz="5100" i="1" dirty="0" err="1">
                <a:latin typeface="Times New Roman"/>
                <a:cs typeface="Times New Roman"/>
              </a:rPr>
              <a:t>pp</a:t>
            </a:r>
            <a:r>
              <a:rPr lang="en-US" sz="5100" i="1" dirty="0">
                <a:latin typeface="Times New Roman"/>
                <a:cs typeface="Times New Roman"/>
              </a:rPr>
              <a:t> 54-70</a:t>
            </a:r>
          </a:p>
          <a:p>
            <a:endParaRPr lang="en-US" dirty="0"/>
          </a:p>
        </p:txBody>
      </p:sp>
      <p:sp>
        <p:nvSpPr>
          <p:cNvPr id="5" name="Footer Placeholder 4"/>
          <p:cNvSpPr>
            <a:spLocks noGrp="1"/>
          </p:cNvSpPr>
          <p:nvPr>
            <p:ph type="ftr" sz="quarter" idx="11"/>
          </p:nvPr>
        </p:nvSpPr>
        <p:spPr/>
        <p:txBody>
          <a:bodyPr/>
          <a:lstStyle/>
          <a:p>
            <a:r>
              <a:rPr lang="en-US" dirty="0" smtClean="0">
                <a:solidFill>
                  <a:prstClr val="black">
                    <a:tint val="75000"/>
                  </a:prstClr>
                </a:solidFill>
              </a:rPr>
              <a:t>This is work licensed under a Creative Commons Attribution-</a:t>
            </a:r>
            <a:r>
              <a:rPr lang="en-US" dirty="0" err="1" smtClean="0">
                <a:solidFill>
                  <a:prstClr val="black">
                    <a:tint val="75000"/>
                  </a:prstClr>
                </a:solidFill>
              </a:rPr>
              <a:t>NonCommercial</a:t>
            </a:r>
            <a:r>
              <a:rPr lang="en-US" dirty="0" smtClean="0">
                <a:solidFill>
                  <a:prstClr val="black">
                    <a:tint val="75000"/>
                  </a:prstClr>
                </a:solidFill>
              </a:rPr>
              <a:t> 4.0 International License</a:t>
            </a:r>
            <a:endParaRPr lang="en-US" dirty="0">
              <a:solidFill>
                <a:prstClr val="black">
                  <a:tint val="75000"/>
                </a:prstClr>
              </a:solidFill>
            </a:endParaRPr>
          </a:p>
        </p:txBody>
      </p:sp>
    </p:spTree>
    <p:extLst>
      <p:ext uri="{BB962C8B-B14F-4D97-AF65-F5344CB8AC3E}">
        <p14:creationId xmlns:p14="http://schemas.microsoft.com/office/powerpoint/2010/main" val="2804355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0" y="421957"/>
            <a:ext cx="9144000" cy="492443"/>
          </a:xfrm>
          <a:prstGeom prst="rect">
            <a:avLst/>
          </a:prstGeom>
        </p:spPr>
        <p:txBody>
          <a:bodyPr vert="horz" wrap="square" lIns="0" tIns="0" rIns="0" bIns="0" rtlCol="0">
            <a:spAutoFit/>
          </a:bodyPr>
          <a:lstStyle/>
          <a:p>
            <a:pPr marL="12700" marR="5080" algn="ctr" defTabSz="457200"/>
            <a:r>
              <a:rPr lang="en-US" sz="3200" b="1" spc="160" dirty="0" smtClean="0">
                <a:solidFill>
                  <a:srgbClr val="A93439"/>
                </a:solidFill>
                <a:latin typeface="Arial"/>
                <a:cs typeface="Arial"/>
              </a:rPr>
              <a:t>What does it mean to be equity minded?</a:t>
            </a:r>
            <a:endParaRPr sz="3200" dirty="0">
              <a:solidFill>
                <a:prstClr val="black"/>
              </a:solidFill>
              <a:latin typeface="Arial"/>
              <a:cs typeface="Arial"/>
            </a:endParaRPr>
          </a:p>
        </p:txBody>
      </p:sp>
      <p:sp>
        <p:nvSpPr>
          <p:cNvPr id="12" name="object 12"/>
          <p:cNvSpPr txBox="1"/>
          <p:nvPr/>
        </p:nvSpPr>
        <p:spPr>
          <a:xfrm>
            <a:off x="304800" y="990600"/>
            <a:ext cx="5105400" cy="3391954"/>
          </a:xfrm>
          <a:prstGeom prst="rect">
            <a:avLst/>
          </a:prstGeom>
          <a:noFill/>
        </p:spPr>
        <p:txBody>
          <a:bodyPr vert="horz" wrap="square" lIns="0" tIns="0" rIns="0" bIns="0" rtlCol="0">
            <a:spAutoFit/>
          </a:bodyPr>
          <a:lstStyle/>
          <a:p>
            <a:pPr marL="114300" marR="623570" defTabSz="457200"/>
            <a:endParaRPr sz="1400" baseline="55555" dirty="0">
              <a:solidFill>
                <a:prstClr val="black"/>
              </a:solidFill>
              <a:cs typeface="Arial"/>
            </a:endParaRPr>
          </a:p>
          <a:p>
            <a:pPr marL="285750" marR="248285" indent="-171450" defTabSz="457200">
              <a:spcBef>
                <a:spcPts val="470"/>
              </a:spcBef>
              <a:buClr>
                <a:srgbClr val="231F20"/>
              </a:buClr>
              <a:buFont typeface="Times New Roman"/>
              <a:buAutoNum type="arabicPeriod"/>
              <a:tabLst>
                <a:tab pos="285750" algn="l"/>
              </a:tabLst>
            </a:pPr>
            <a:r>
              <a:rPr sz="1400" spc="125" dirty="0" smtClean="0">
                <a:solidFill>
                  <a:srgbClr val="231F20"/>
                </a:solidFill>
                <a:cs typeface="Arial"/>
              </a:rPr>
              <a:t>W</a:t>
            </a:r>
            <a:r>
              <a:rPr sz="1400" spc="55" dirty="0" smtClean="0">
                <a:solidFill>
                  <a:srgbClr val="231F20"/>
                </a:solidFill>
                <a:cs typeface="Arial"/>
              </a:rPr>
              <a:t>illingne</a:t>
            </a:r>
            <a:r>
              <a:rPr sz="1400" spc="45" dirty="0" smtClean="0">
                <a:solidFill>
                  <a:srgbClr val="231F20"/>
                </a:solidFill>
                <a:cs typeface="Arial"/>
              </a:rPr>
              <a:t>s</a:t>
            </a:r>
            <a:r>
              <a:rPr sz="1400" spc="95" dirty="0" smtClean="0">
                <a:solidFill>
                  <a:srgbClr val="231F20"/>
                </a:solidFill>
                <a:cs typeface="Arial"/>
              </a:rPr>
              <a:t>s</a:t>
            </a:r>
            <a:r>
              <a:rPr sz="1400" spc="45" dirty="0" smtClean="0">
                <a:solidFill>
                  <a:srgbClr val="231F20"/>
                </a:solidFill>
                <a:cs typeface="Arial"/>
              </a:rPr>
              <a:t> </a:t>
            </a:r>
            <a:r>
              <a:rPr sz="1400" spc="95" dirty="0">
                <a:solidFill>
                  <a:srgbClr val="231F20"/>
                </a:solidFill>
                <a:cs typeface="Arial"/>
              </a:rPr>
              <a:t>t</a:t>
            </a:r>
            <a:r>
              <a:rPr sz="1400" spc="130" dirty="0">
                <a:solidFill>
                  <a:srgbClr val="231F20"/>
                </a:solidFill>
                <a:cs typeface="Arial"/>
              </a:rPr>
              <a:t>o</a:t>
            </a:r>
            <a:r>
              <a:rPr sz="1400" spc="45" dirty="0">
                <a:solidFill>
                  <a:srgbClr val="231F20"/>
                </a:solidFill>
                <a:cs typeface="Arial"/>
              </a:rPr>
              <a:t> </a:t>
            </a:r>
            <a:r>
              <a:rPr sz="1400" spc="75" dirty="0">
                <a:solidFill>
                  <a:srgbClr val="231F20"/>
                </a:solidFill>
                <a:cs typeface="Arial"/>
              </a:rPr>
              <a:t>look</a:t>
            </a:r>
            <a:r>
              <a:rPr sz="1400" spc="45" dirty="0">
                <a:solidFill>
                  <a:srgbClr val="231F20"/>
                </a:solidFill>
                <a:cs typeface="Arial"/>
              </a:rPr>
              <a:t> </a:t>
            </a:r>
            <a:r>
              <a:rPr sz="1400" spc="110" dirty="0">
                <a:solidFill>
                  <a:srgbClr val="231F20"/>
                </a:solidFill>
                <a:cs typeface="Arial"/>
              </a:rPr>
              <a:t>at</a:t>
            </a:r>
            <a:r>
              <a:rPr sz="1400" spc="45" dirty="0">
                <a:solidFill>
                  <a:srgbClr val="231F20"/>
                </a:solidFill>
                <a:cs typeface="Arial"/>
              </a:rPr>
              <a:t> </a:t>
            </a:r>
            <a:r>
              <a:rPr sz="1400" spc="85" dirty="0">
                <a:solidFill>
                  <a:srgbClr val="231F20"/>
                </a:solidFill>
                <a:cs typeface="Arial"/>
              </a:rPr>
              <a:t>s</a:t>
            </a:r>
            <a:r>
              <a:rPr sz="1400" spc="114" dirty="0">
                <a:solidFill>
                  <a:srgbClr val="231F20"/>
                </a:solidFill>
                <a:cs typeface="Arial"/>
              </a:rPr>
              <a:t>tudent</a:t>
            </a:r>
            <a:r>
              <a:rPr sz="1400" spc="45" dirty="0">
                <a:solidFill>
                  <a:srgbClr val="231F20"/>
                </a:solidFill>
                <a:cs typeface="Arial"/>
              </a:rPr>
              <a:t> </a:t>
            </a:r>
            <a:r>
              <a:rPr sz="1400" spc="135" dirty="0">
                <a:solidFill>
                  <a:srgbClr val="231F20"/>
                </a:solidFill>
                <a:cs typeface="Arial"/>
              </a:rPr>
              <a:t>ou</a:t>
            </a:r>
            <a:r>
              <a:rPr sz="1400" spc="60" dirty="0">
                <a:solidFill>
                  <a:srgbClr val="231F20"/>
                </a:solidFill>
                <a:cs typeface="Arial"/>
              </a:rPr>
              <a:t>t</a:t>
            </a:r>
            <a:r>
              <a:rPr sz="1400" spc="95" dirty="0">
                <a:solidFill>
                  <a:srgbClr val="231F20"/>
                </a:solidFill>
                <a:cs typeface="Arial"/>
              </a:rPr>
              <a:t>c</a:t>
            </a:r>
            <a:r>
              <a:rPr sz="1400" spc="125" dirty="0">
                <a:solidFill>
                  <a:srgbClr val="231F20"/>
                </a:solidFill>
                <a:cs typeface="Arial"/>
              </a:rPr>
              <a:t>omes</a:t>
            </a:r>
            <a:r>
              <a:rPr sz="1400" spc="60" dirty="0">
                <a:solidFill>
                  <a:srgbClr val="231F20"/>
                </a:solidFill>
                <a:cs typeface="Arial"/>
              </a:rPr>
              <a:t> </a:t>
            </a:r>
            <a:r>
              <a:rPr sz="1400" spc="120" dirty="0">
                <a:solidFill>
                  <a:srgbClr val="231F20"/>
                </a:solidFill>
                <a:cs typeface="Arial"/>
              </a:rPr>
              <a:t>and</a:t>
            </a:r>
            <a:r>
              <a:rPr sz="1400" spc="45" dirty="0">
                <a:solidFill>
                  <a:srgbClr val="231F20"/>
                </a:solidFill>
                <a:cs typeface="Arial"/>
              </a:rPr>
              <a:t> </a:t>
            </a:r>
            <a:r>
              <a:rPr sz="1400" spc="75" dirty="0">
                <a:solidFill>
                  <a:srgbClr val="231F20"/>
                </a:solidFill>
                <a:cs typeface="Arial"/>
              </a:rPr>
              <a:t>disparities</a:t>
            </a:r>
            <a:r>
              <a:rPr sz="1400" spc="45" dirty="0">
                <a:solidFill>
                  <a:srgbClr val="231F20"/>
                </a:solidFill>
                <a:cs typeface="Arial"/>
              </a:rPr>
              <a:t> </a:t>
            </a:r>
            <a:r>
              <a:rPr sz="1400" spc="110" dirty="0">
                <a:solidFill>
                  <a:srgbClr val="231F20"/>
                </a:solidFill>
                <a:cs typeface="Arial"/>
              </a:rPr>
              <a:t>at</a:t>
            </a:r>
            <a:r>
              <a:rPr sz="1400" spc="45" dirty="0">
                <a:solidFill>
                  <a:srgbClr val="231F20"/>
                </a:solidFill>
                <a:cs typeface="Arial"/>
              </a:rPr>
              <a:t> </a:t>
            </a:r>
            <a:r>
              <a:rPr sz="1400" spc="30" dirty="0">
                <a:solidFill>
                  <a:srgbClr val="231F20"/>
                </a:solidFill>
                <a:cs typeface="Arial"/>
              </a:rPr>
              <a:t>all</a:t>
            </a:r>
            <a:r>
              <a:rPr sz="1400" spc="45" dirty="0">
                <a:solidFill>
                  <a:srgbClr val="231F20"/>
                </a:solidFill>
                <a:cs typeface="Arial"/>
              </a:rPr>
              <a:t> </a:t>
            </a:r>
            <a:r>
              <a:rPr sz="1400" spc="120" dirty="0">
                <a:solidFill>
                  <a:srgbClr val="231F20"/>
                </a:solidFill>
                <a:cs typeface="Arial"/>
              </a:rPr>
              <a:t>educ</a:t>
            </a:r>
            <a:r>
              <a:rPr sz="1400" spc="110" dirty="0">
                <a:solidFill>
                  <a:srgbClr val="231F20"/>
                </a:solidFill>
                <a:cs typeface="Arial"/>
              </a:rPr>
              <a:t>a</a:t>
            </a:r>
            <a:r>
              <a:rPr sz="1400" spc="70" dirty="0">
                <a:solidFill>
                  <a:srgbClr val="231F20"/>
                </a:solidFill>
                <a:cs typeface="Arial"/>
              </a:rPr>
              <a:t>tional</a:t>
            </a:r>
            <a:r>
              <a:rPr sz="1400" spc="45" dirty="0">
                <a:solidFill>
                  <a:srgbClr val="231F20"/>
                </a:solidFill>
                <a:cs typeface="Arial"/>
              </a:rPr>
              <a:t> lev</a:t>
            </a:r>
            <a:r>
              <a:rPr sz="1400" spc="70" dirty="0">
                <a:solidFill>
                  <a:srgbClr val="231F20"/>
                </a:solidFill>
                <a:cs typeface="Arial"/>
              </a:rPr>
              <a:t>els</a:t>
            </a:r>
            <a:r>
              <a:rPr sz="1400" spc="45" dirty="0">
                <a:solidFill>
                  <a:srgbClr val="231F20"/>
                </a:solidFill>
                <a:cs typeface="Arial"/>
              </a:rPr>
              <a:t> </a:t>
            </a:r>
            <a:r>
              <a:rPr sz="1400" spc="100" dirty="0">
                <a:solidFill>
                  <a:srgbClr val="231F20"/>
                </a:solidFill>
                <a:cs typeface="Arial"/>
              </a:rPr>
              <a:t>disagg</a:t>
            </a:r>
            <a:r>
              <a:rPr sz="1400" spc="55" dirty="0">
                <a:solidFill>
                  <a:srgbClr val="231F20"/>
                </a:solidFill>
                <a:cs typeface="Arial"/>
              </a:rPr>
              <a:t>r</a:t>
            </a:r>
            <a:r>
              <a:rPr sz="1400" spc="135" dirty="0">
                <a:solidFill>
                  <a:srgbClr val="231F20"/>
                </a:solidFill>
                <a:cs typeface="Arial"/>
              </a:rPr>
              <a:t>eg</a:t>
            </a:r>
            <a:r>
              <a:rPr sz="1400" spc="120" dirty="0">
                <a:solidFill>
                  <a:srgbClr val="231F20"/>
                </a:solidFill>
                <a:cs typeface="Arial"/>
              </a:rPr>
              <a:t>a</a:t>
            </a:r>
            <a:r>
              <a:rPr sz="1400" spc="95" dirty="0">
                <a:solidFill>
                  <a:srgbClr val="231F20"/>
                </a:solidFill>
                <a:cs typeface="Arial"/>
              </a:rPr>
              <a:t>t</a:t>
            </a:r>
            <a:r>
              <a:rPr sz="1400" spc="140" dirty="0">
                <a:solidFill>
                  <a:srgbClr val="231F20"/>
                </a:solidFill>
                <a:cs typeface="Arial"/>
              </a:rPr>
              <a:t>ed</a:t>
            </a:r>
            <a:r>
              <a:rPr sz="1400" spc="45" dirty="0">
                <a:solidFill>
                  <a:srgbClr val="231F20"/>
                </a:solidFill>
                <a:cs typeface="Arial"/>
              </a:rPr>
              <a:t> </a:t>
            </a:r>
            <a:r>
              <a:rPr sz="1400" spc="114" dirty="0">
                <a:solidFill>
                  <a:srgbClr val="231F20"/>
                </a:solidFill>
                <a:cs typeface="Arial"/>
              </a:rPr>
              <a:t>b</a:t>
            </a:r>
            <a:r>
              <a:rPr sz="1400" spc="80" dirty="0">
                <a:solidFill>
                  <a:srgbClr val="231F20"/>
                </a:solidFill>
                <a:cs typeface="Arial"/>
              </a:rPr>
              <a:t>y</a:t>
            </a:r>
            <a:r>
              <a:rPr sz="1400" spc="45" dirty="0">
                <a:solidFill>
                  <a:srgbClr val="231F20"/>
                </a:solidFill>
                <a:cs typeface="Arial"/>
              </a:rPr>
              <a:t> </a:t>
            </a:r>
            <a:r>
              <a:rPr sz="1400" spc="35" dirty="0">
                <a:solidFill>
                  <a:srgbClr val="231F20"/>
                </a:solidFill>
                <a:cs typeface="Arial"/>
              </a:rPr>
              <a:t>r</a:t>
            </a:r>
            <a:r>
              <a:rPr sz="1400" spc="114" dirty="0">
                <a:solidFill>
                  <a:srgbClr val="231F20"/>
                </a:solidFill>
                <a:cs typeface="Arial"/>
              </a:rPr>
              <a:t>a</a:t>
            </a:r>
            <a:r>
              <a:rPr sz="1400" spc="100" dirty="0">
                <a:solidFill>
                  <a:srgbClr val="231F20"/>
                </a:solidFill>
                <a:cs typeface="Arial"/>
              </a:rPr>
              <a:t>c</a:t>
            </a:r>
            <a:r>
              <a:rPr sz="1400" spc="130" dirty="0">
                <a:solidFill>
                  <a:srgbClr val="231F20"/>
                </a:solidFill>
                <a:cs typeface="Arial"/>
              </a:rPr>
              <a:t>e</a:t>
            </a:r>
            <a:r>
              <a:rPr sz="1400" spc="45" dirty="0">
                <a:solidFill>
                  <a:srgbClr val="231F20"/>
                </a:solidFill>
                <a:cs typeface="Arial"/>
              </a:rPr>
              <a:t> </a:t>
            </a:r>
            <a:r>
              <a:rPr sz="1400" spc="120" dirty="0">
                <a:solidFill>
                  <a:srgbClr val="231F20"/>
                </a:solidFill>
                <a:cs typeface="Arial"/>
              </a:rPr>
              <a:t>and</a:t>
            </a:r>
            <a:r>
              <a:rPr sz="1400" spc="45" dirty="0">
                <a:solidFill>
                  <a:srgbClr val="231F20"/>
                </a:solidFill>
                <a:cs typeface="Arial"/>
              </a:rPr>
              <a:t> </a:t>
            </a:r>
            <a:r>
              <a:rPr sz="1400" spc="80" dirty="0">
                <a:solidFill>
                  <a:srgbClr val="231F20"/>
                </a:solidFill>
                <a:cs typeface="Arial"/>
              </a:rPr>
              <a:t>ethnicity</a:t>
            </a:r>
            <a:r>
              <a:rPr sz="1400" spc="45" dirty="0">
                <a:solidFill>
                  <a:srgbClr val="231F20"/>
                </a:solidFill>
                <a:cs typeface="Arial"/>
              </a:rPr>
              <a:t> </a:t>
            </a:r>
            <a:r>
              <a:rPr sz="1400" spc="105" dirty="0">
                <a:solidFill>
                  <a:srgbClr val="231F20"/>
                </a:solidFill>
                <a:cs typeface="Arial"/>
              </a:rPr>
              <a:t>as</a:t>
            </a:r>
            <a:r>
              <a:rPr sz="1400" spc="45" dirty="0">
                <a:solidFill>
                  <a:srgbClr val="231F20"/>
                </a:solidFill>
                <a:cs typeface="Arial"/>
              </a:rPr>
              <a:t> </a:t>
            </a:r>
            <a:r>
              <a:rPr sz="1400" spc="95" dirty="0">
                <a:solidFill>
                  <a:srgbClr val="231F20"/>
                </a:solidFill>
                <a:cs typeface="Arial"/>
              </a:rPr>
              <a:t>w</a:t>
            </a:r>
            <a:r>
              <a:rPr sz="1400" spc="30" dirty="0">
                <a:solidFill>
                  <a:srgbClr val="231F20"/>
                </a:solidFill>
                <a:cs typeface="Arial"/>
              </a:rPr>
              <a:t>ell</a:t>
            </a:r>
            <a:r>
              <a:rPr sz="1400" spc="20" dirty="0">
                <a:solidFill>
                  <a:srgbClr val="231F20"/>
                </a:solidFill>
                <a:cs typeface="Arial"/>
              </a:rPr>
              <a:t> </a:t>
            </a:r>
            <a:r>
              <a:rPr sz="1400" spc="105" dirty="0">
                <a:solidFill>
                  <a:srgbClr val="231F20"/>
                </a:solidFill>
                <a:cs typeface="Arial"/>
              </a:rPr>
              <a:t>as</a:t>
            </a:r>
            <a:r>
              <a:rPr sz="1400" spc="45" dirty="0">
                <a:solidFill>
                  <a:srgbClr val="231F20"/>
                </a:solidFill>
                <a:cs typeface="Arial"/>
              </a:rPr>
              <a:t> </a:t>
            </a:r>
            <a:r>
              <a:rPr sz="1400" spc="95" dirty="0">
                <a:solidFill>
                  <a:srgbClr val="231F20"/>
                </a:solidFill>
                <a:cs typeface="Arial"/>
              </a:rPr>
              <a:t>socioe</a:t>
            </a:r>
            <a:r>
              <a:rPr sz="1400" spc="85" dirty="0">
                <a:solidFill>
                  <a:srgbClr val="231F20"/>
                </a:solidFill>
                <a:cs typeface="Arial"/>
              </a:rPr>
              <a:t>c</a:t>
            </a:r>
            <a:r>
              <a:rPr sz="1400" spc="100" dirty="0">
                <a:solidFill>
                  <a:srgbClr val="231F20"/>
                </a:solidFill>
                <a:cs typeface="Arial"/>
              </a:rPr>
              <a:t>onomic</a:t>
            </a:r>
            <a:r>
              <a:rPr sz="1400" spc="45" dirty="0">
                <a:solidFill>
                  <a:srgbClr val="231F20"/>
                </a:solidFill>
                <a:cs typeface="Arial"/>
              </a:rPr>
              <a:t> </a:t>
            </a:r>
            <a:r>
              <a:rPr sz="1400" spc="85" dirty="0">
                <a:solidFill>
                  <a:srgbClr val="231F20"/>
                </a:solidFill>
                <a:cs typeface="Arial"/>
              </a:rPr>
              <a:t>s</a:t>
            </a:r>
            <a:r>
              <a:rPr sz="1400" spc="90" dirty="0">
                <a:solidFill>
                  <a:srgbClr val="231F20"/>
                </a:solidFill>
                <a:cs typeface="Arial"/>
              </a:rPr>
              <a:t>t</a:t>
            </a:r>
            <a:r>
              <a:rPr sz="1400" spc="135" dirty="0">
                <a:solidFill>
                  <a:srgbClr val="231F20"/>
                </a:solidFill>
                <a:cs typeface="Arial"/>
              </a:rPr>
              <a:t>a</a:t>
            </a:r>
            <a:r>
              <a:rPr sz="1400" spc="75" dirty="0">
                <a:solidFill>
                  <a:srgbClr val="231F20"/>
                </a:solidFill>
                <a:cs typeface="Arial"/>
              </a:rPr>
              <a:t>tus</a:t>
            </a:r>
            <a:r>
              <a:rPr sz="1400" spc="75" dirty="0" smtClean="0">
                <a:solidFill>
                  <a:srgbClr val="231F20"/>
                </a:solidFill>
                <a:cs typeface="Arial"/>
              </a:rPr>
              <a:t>.</a:t>
            </a:r>
            <a:endParaRPr sz="1400" dirty="0">
              <a:solidFill>
                <a:prstClr val="black"/>
              </a:solidFill>
              <a:cs typeface="Arial"/>
            </a:endParaRPr>
          </a:p>
          <a:p>
            <a:pPr marL="285750" marR="223520" indent="-171450" defTabSz="457200">
              <a:spcBef>
                <a:spcPts val="450"/>
              </a:spcBef>
              <a:buClr>
                <a:srgbClr val="231F20"/>
              </a:buClr>
              <a:buFont typeface="Times New Roman"/>
              <a:buAutoNum type="arabicPeriod"/>
              <a:tabLst>
                <a:tab pos="285750" algn="l"/>
              </a:tabLst>
            </a:pPr>
            <a:r>
              <a:rPr sz="1400" spc="35" dirty="0">
                <a:solidFill>
                  <a:srgbClr val="231F20"/>
                </a:solidFill>
                <a:cs typeface="Arial"/>
              </a:rPr>
              <a:t>R</a:t>
            </a:r>
            <a:r>
              <a:rPr sz="1400" spc="114" dirty="0">
                <a:solidFill>
                  <a:srgbClr val="231F20"/>
                </a:solidFill>
                <a:cs typeface="Arial"/>
              </a:rPr>
              <a:t>e</a:t>
            </a:r>
            <a:r>
              <a:rPr sz="1400" spc="100" dirty="0">
                <a:solidFill>
                  <a:srgbClr val="231F20"/>
                </a:solidFill>
                <a:cs typeface="Arial"/>
              </a:rPr>
              <a:t>c</a:t>
            </a:r>
            <a:r>
              <a:rPr sz="1400" spc="85" dirty="0">
                <a:solidFill>
                  <a:srgbClr val="231F20"/>
                </a:solidFill>
                <a:cs typeface="Arial"/>
              </a:rPr>
              <a:t>ognition</a:t>
            </a:r>
            <a:r>
              <a:rPr sz="1400" spc="45" dirty="0">
                <a:solidFill>
                  <a:srgbClr val="231F20"/>
                </a:solidFill>
                <a:cs typeface="Arial"/>
              </a:rPr>
              <a:t> </a:t>
            </a:r>
            <a:r>
              <a:rPr sz="1400" spc="105" dirty="0">
                <a:solidFill>
                  <a:srgbClr val="231F20"/>
                </a:solidFill>
                <a:cs typeface="Arial"/>
              </a:rPr>
              <a:t>th</a:t>
            </a:r>
            <a:r>
              <a:rPr sz="1400" spc="110" dirty="0">
                <a:solidFill>
                  <a:srgbClr val="231F20"/>
                </a:solidFill>
                <a:cs typeface="Arial"/>
              </a:rPr>
              <a:t>at</a:t>
            </a:r>
            <a:r>
              <a:rPr sz="1400" spc="45" dirty="0">
                <a:solidFill>
                  <a:srgbClr val="231F20"/>
                </a:solidFill>
                <a:cs typeface="Arial"/>
              </a:rPr>
              <a:t> </a:t>
            </a:r>
            <a:r>
              <a:rPr sz="1400" spc="60" dirty="0">
                <a:solidFill>
                  <a:srgbClr val="231F20"/>
                </a:solidFill>
                <a:cs typeface="Arial"/>
              </a:rPr>
              <a:t>individual</a:t>
            </a:r>
            <a:r>
              <a:rPr sz="1400" spc="45" dirty="0">
                <a:solidFill>
                  <a:srgbClr val="231F20"/>
                </a:solidFill>
                <a:cs typeface="Arial"/>
              </a:rPr>
              <a:t> </a:t>
            </a:r>
            <a:r>
              <a:rPr sz="1400" spc="85" dirty="0">
                <a:solidFill>
                  <a:srgbClr val="231F20"/>
                </a:solidFill>
                <a:cs typeface="Arial"/>
              </a:rPr>
              <a:t>s</a:t>
            </a:r>
            <a:r>
              <a:rPr sz="1400" spc="114" dirty="0">
                <a:solidFill>
                  <a:srgbClr val="231F20"/>
                </a:solidFill>
                <a:cs typeface="Arial"/>
              </a:rPr>
              <a:t>tudents</a:t>
            </a:r>
            <a:r>
              <a:rPr sz="1400" spc="45" dirty="0">
                <a:solidFill>
                  <a:srgbClr val="231F20"/>
                </a:solidFill>
                <a:cs typeface="Arial"/>
              </a:rPr>
              <a:t> </a:t>
            </a:r>
            <a:r>
              <a:rPr sz="1400" spc="100" dirty="0">
                <a:solidFill>
                  <a:srgbClr val="231F20"/>
                </a:solidFill>
                <a:cs typeface="Arial"/>
              </a:rPr>
              <a:t>a</a:t>
            </a:r>
            <a:r>
              <a:rPr sz="1400" spc="55" dirty="0">
                <a:solidFill>
                  <a:srgbClr val="231F20"/>
                </a:solidFill>
                <a:cs typeface="Arial"/>
              </a:rPr>
              <a:t>r</a:t>
            </a:r>
            <a:r>
              <a:rPr sz="1400" spc="130" dirty="0">
                <a:solidFill>
                  <a:srgbClr val="231F20"/>
                </a:solidFill>
                <a:cs typeface="Arial"/>
              </a:rPr>
              <a:t>e</a:t>
            </a:r>
            <a:r>
              <a:rPr sz="1400" spc="45" dirty="0">
                <a:solidFill>
                  <a:srgbClr val="231F20"/>
                </a:solidFill>
                <a:cs typeface="Arial"/>
              </a:rPr>
              <a:t> </a:t>
            </a:r>
            <a:r>
              <a:rPr sz="1400" spc="114" dirty="0">
                <a:solidFill>
                  <a:srgbClr val="231F20"/>
                </a:solidFill>
                <a:cs typeface="Arial"/>
              </a:rPr>
              <a:t>not</a:t>
            </a:r>
            <a:r>
              <a:rPr sz="1400" spc="65" dirty="0">
                <a:solidFill>
                  <a:srgbClr val="231F20"/>
                </a:solidFill>
                <a:cs typeface="Arial"/>
              </a:rPr>
              <a:t> </a:t>
            </a:r>
            <a:r>
              <a:rPr sz="1400" spc="40" dirty="0">
                <a:solidFill>
                  <a:srgbClr val="231F20"/>
                </a:solidFill>
                <a:cs typeface="Arial"/>
              </a:rPr>
              <a:t>r</a:t>
            </a:r>
            <a:r>
              <a:rPr sz="1400" spc="95" dirty="0">
                <a:solidFill>
                  <a:srgbClr val="231F20"/>
                </a:solidFill>
                <a:cs typeface="Arial"/>
              </a:rPr>
              <a:t>esponsible</a:t>
            </a:r>
            <a:r>
              <a:rPr sz="1400" spc="45" dirty="0">
                <a:solidFill>
                  <a:srgbClr val="231F20"/>
                </a:solidFill>
                <a:cs typeface="Arial"/>
              </a:rPr>
              <a:t> </a:t>
            </a:r>
            <a:r>
              <a:rPr sz="1400" spc="20" dirty="0">
                <a:solidFill>
                  <a:srgbClr val="231F20"/>
                </a:solidFill>
                <a:cs typeface="Arial"/>
              </a:rPr>
              <a:t>f</a:t>
            </a:r>
            <a:r>
              <a:rPr sz="1400" spc="95" dirty="0">
                <a:solidFill>
                  <a:srgbClr val="231F20"/>
                </a:solidFill>
                <a:cs typeface="Arial"/>
              </a:rPr>
              <a:t>or</a:t>
            </a:r>
            <a:r>
              <a:rPr sz="1400" spc="45" dirty="0">
                <a:solidFill>
                  <a:srgbClr val="231F20"/>
                </a:solidFill>
                <a:cs typeface="Arial"/>
              </a:rPr>
              <a:t> </a:t>
            </a:r>
            <a:r>
              <a:rPr sz="1400" spc="110" dirty="0">
                <a:solidFill>
                  <a:srgbClr val="231F20"/>
                </a:solidFill>
                <a:cs typeface="Arial"/>
              </a:rPr>
              <a:t>the</a:t>
            </a:r>
            <a:r>
              <a:rPr sz="1400" spc="45" dirty="0">
                <a:solidFill>
                  <a:srgbClr val="231F20"/>
                </a:solidFill>
                <a:cs typeface="Arial"/>
              </a:rPr>
              <a:t> </a:t>
            </a:r>
            <a:r>
              <a:rPr sz="1400" spc="95" dirty="0">
                <a:solidFill>
                  <a:srgbClr val="231F20"/>
                </a:solidFill>
                <a:cs typeface="Arial"/>
              </a:rPr>
              <a:t>unequal</a:t>
            </a:r>
            <a:r>
              <a:rPr sz="1400" spc="45" dirty="0">
                <a:solidFill>
                  <a:srgbClr val="231F20"/>
                </a:solidFill>
                <a:cs typeface="Arial"/>
              </a:rPr>
              <a:t> </a:t>
            </a:r>
            <a:r>
              <a:rPr sz="1400" spc="135" dirty="0">
                <a:solidFill>
                  <a:prstClr val="black"/>
                </a:solidFill>
                <a:cs typeface="Arial"/>
              </a:rPr>
              <a:t>ou</a:t>
            </a:r>
            <a:r>
              <a:rPr sz="1400" spc="60" dirty="0">
                <a:solidFill>
                  <a:prstClr val="black"/>
                </a:solidFill>
                <a:cs typeface="Arial"/>
              </a:rPr>
              <a:t>t</a:t>
            </a:r>
            <a:r>
              <a:rPr sz="1400" spc="95" dirty="0">
                <a:solidFill>
                  <a:prstClr val="black"/>
                </a:solidFill>
                <a:cs typeface="Arial"/>
              </a:rPr>
              <a:t>c</a:t>
            </a:r>
            <a:r>
              <a:rPr sz="1400" spc="125" dirty="0">
                <a:solidFill>
                  <a:prstClr val="black"/>
                </a:solidFill>
                <a:cs typeface="Arial"/>
              </a:rPr>
              <a:t>omes</a:t>
            </a:r>
            <a:r>
              <a:rPr sz="1400" spc="45" dirty="0">
                <a:solidFill>
                  <a:srgbClr val="231F20"/>
                </a:solidFill>
                <a:cs typeface="Arial"/>
              </a:rPr>
              <a:t> </a:t>
            </a:r>
            <a:r>
              <a:rPr sz="1400" spc="75" dirty="0">
                <a:solidFill>
                  <a:srgbClr val="231F20"/>
                </a:solidFill>
                <a:cs typeface="Arial"/>
              </a:rPr>
              <a:t>of</a:t>
            </a:r>
            <a:r>
              <a:rPr sz="1400" spc="45" dirty="0">
                <a:solidFill>
                  <a:srgbClr val="231F20"/>
                </a:solidFill>
                <a:cs typeface="Arial"/>
              </a:rPr>
              <a:t> </a:t>
            </a:r>
            <a:r>
              <a:rPr sz="1400" spc="125" dirty="0">
                <a:solidFill>
                  <a:srgbClr val="231F20"/>
                </a:solidFill>
                <a:cs typeface="Arial"/>
              </a:rPr>
              <a:t>g</a:t>
            </a:r>
            <a:r>
              <a:rPr sz="1400" spc="60" dirty="0">
                <a:solidFill>
                  <a:srgbClr val="231F20"/>
                </a:solidFill>
                <a:cs typeface="Arial"/>
              </a:rPr>
              <a:t>r</a:t>
            </a:r>
            <a:r>
              <a:rPr sz="1400" spc="114" dirty="0">
                <a:solidFill>
                  <a:srgbClr val="231F20"/>
                </a:solidFill>
                <a:cs typeface="Arial"/>
              </a:rPr>
              <a:t>oups</a:t>
            </a:r>
            <a:r>
              <a:rPr sz="1400" spc="45" dirty="0">
                <a:solidFill>
                  <a:srgbClr val="231F20"/>
                </a:solidFill>
                <a:cs typeface="Arial"/>
              </a:rPr>
              <a:t> </a:t>
            </a:r>
            <a:r>
              <a:rPr sz="1400" spc="105" dirty="0">
                <a:solidFill>
                  <a:srgbClr val="231F20"/>
                </a:solidFill>
                <a:cs typeface="Arial"/>
              </a:rPr>
              <a:t>th</a:t>
            </a:r>
            <a:r>
              <a:rPr sz="1400" spc="110" dirty="0">
                <a:solidFill>
                  <a:srgbClr val="231F20"/>
                </a:solidFill>
                <a:cs typeface="Arial"/>
              </a:rPr>
              <a:t>at</a:t>
            </a:r>
            <a:r>
              <a:rPr sz="1400" spc="45" dirty="0">
                <a:solidFill>
                  <a:srgbClr val="231F20"/>
                </a:solidFill>
                <a:cs typeface="Arial"/>
              </a:rPr>
              <a:t> </a:t>
            </a:r>
            <a:r>
              <a:rPr sz="1400" spc="114" dirty="0">
                <a:solidFill>
                  <a:srgbClr val="231F20"/>
                </a:solidFill>
                <a:cs typeface="Arial"/>
              </a:rPr>
              <a:t>h</a:t>
            </a:r>
            <a:r>
              <a:rPr sz="1400" spc="80" dirty="0">
                <a:solidFill>
                  <a:srgbClr val="231F20"/>
                </a:solidFill>
                <a:cs typeface="Arial"/>
              </a:rPr>
              <a:t>a</a:t>
            </a:r>
            <a:r>
              <a:rPr sz="1400" spc="45" dirty="0">
                <a:solidFill>
                  <a:srgbClr val="231F20"/>
                </a:solidFill>
                <a:cs typeface="Arial"/>
              </a:rPr>
              <a:t>v</a:t>
            </a:r>
            <a:r>
              <a:rPr sz="1400" spc="130" dirty="0">
                <a:solidFill>
                  <a:srgbClr val="231F20"/>
                </a:solidFill>
                <a:cs typeface="Arial"/>
              </a:rPr>
              <a:t>e</a:t>
            </a:r>
            <a:r>
              <a:rPr sz="1400" spc="45" dirty="0">
                <a:solidFill>
                  <a:srgbClr val="231F20"/>
                </a:solidFill>
                <a:cs typeface="Arial"/>
              </a:rPr>
              <a:t> </a:t>
            </a:r>
            <a:r>
              <a:rPr sz="1400" spc="55" dirty="0">
                <a:solidFill>
                  <a:srgbClr val="231F20"/>
                </a:solidFill>
                <a:cs typeface="Arial"/>
              </a:rPr>
              <a:t>hi</a:t>
            </a:r>
            <a:r>
              <a:rPr sz="1400" spc="45" dirty="0">
                <a:solidFill>
                  <a:srgbClr val="231F20"/>
                </a:solidFill>
                <a:cs typeface="Arial"/>
              </a:rPr>
              <a:t>s</a:t>
            </a:r>
            <a:r>
              <a:rPr sz="1400" spc="95" dirty="0">
                <a:solidFill>
                  <a:srgbClr val="231F20"/>
                </a:solidFill>
                <a:cs typeface="Arial"/>
              </a:rPr>
              <a:t>t</a:t>
            </a:r>
            <a:r>
              <a:rPr sz="1400" spc="55" dirty="0">
                <a:solidFill>
                  <a:srgbClr val="231F20"/>
                </a:solidFill>
                <a:cs typeface="Arial"/>
              </a:rPr>
              <a:t>orically</a:t>
            </a:r>
            <a:r>
              <a:rPr sz="1400" spc="45" dirty="0">
                <a:solidFill>
                  <a:srgbClr val="231F20"/>
                </a:solidFill>
                <a:cs typeface="Arial"/>
              </a:rPr>
              <a:t> </a:t>
            </a:r>
            <a:r>
              <a:rPr sz="1400" spc="100" dirty="0">
                <a:solidFill>
                  <a:srgbClr val="231F20"/>
                </a:solidFill>
                <a:cs typeface="Arial"/>
              </a:rPr>
              <a:t>e</a:t>
            </a:r>
            <a:r>
              <a:rPr sz="1400" spc="90" dirty="0">
                <a:solidFill>
                  <a:srgbClr val="231F20"/>
                </a:solidFill>
                <a:cs typeface="Arial"/>
              </a:rPr>
              <a:t>xperien</a:t>
            </a:r>
            <a:r>
              <a:rPr sz="1400" spc="80" dirty="0">
                <a:solidFill>
                  <a:srgbClr val="231F20"/>
                </a:solidFill>
                <a:cs typeface="Arial"/>
              </a:rPr>
              <a:t>c</a:t>
            </a:r>
            <a:r>
              <a:rPr sz="1400" spc="140" dirty="0">
                <a:solidFill>
                  <a:srgbClr val="231F20"/>
                </a:solidFill>
                <a:cs typeface="Arial"/>
              </a:rPr>
              <a:t>ed</a:t>
            </a:r>
            <a:r>
              <a:rPr sz="1400" spc="70" dirty="0">
                <a:solidFill>
                  <a:srgbClr val="231F20"/>
                </a:solidFill>
                <a:cs typeface="Arial"/>
              </a:rPr>
              <a:t> </a:t>
            </a:r>
            <a:r>
              <a:rPr sz="1400" spc="75" dirty="0">
                <a:solidFill>
                  <a:srgbClr val="231F20"/>
                </a:solidFill>
                <a:cs typeface="Arial"/>
              </a:rPr>
              <a:t>discrimina</a:t>
            </a:r>
            <a:r>
              <a:rPr sz="1400" spc="80" dirty="0">
                <a:solidFill>
                  <a:srgbClr val="231F20"/>
                </a:solidFill>
                <a:cs typeface="Arial"/>
              </a:rPr>
              <a:t>tion</a:t>
            </a:r>
            <a:r>
              <a:rPr sz="1400" spc="45" dirty="0">
                <a:solidFill>
                  <a:srgbClr val="231F20"/>
                </a:solidFill>
                <a:cs typeface="Arial"/>
              </a:rPr>
              <a:t> </a:t>
            </a:r>
            <a:r>
              <a:rPr sz="1400" spc="120" dirty="0">
                <a:solidFill>
                  <a:srgbClr val="231F20"/>
                </a:solidFill>
                <a:cs typeface="Arial"/>
              </a:rPr>
              <a:t>and</a:t>
            </a:r>
            <a:r>
              <a:rPr sz="1400" spc="45" dirty="0">
                <a:solidFill>
                  <a:srgbClr val="231F20"/>
                </a:solidFill>
                <a:cs typeface="Arial"/>
              </a:rPr>
              <a:t> </a:t>
            </a:r>
            <a:r>
              <a:rPr sz="1400" spc="130" dirty="0">
                <a:solidFill>
                  <a:srgbClr val="231F20"/>
                </a:solidFill>
                <a:cs typeface="Arial"/>
              </a:rPr>
              <a:t>ma</a:t>
            </a:r>
            <a:r>
              <a:rPr sz="1400" spc="50" dirty="0">
                <a:solidFill>
                  <a:srgbClr val="231F20"/>
                </a:solidFill>
                <a:cs typeface="Arial"/>
              </a:rPr>
              <a:t>r</a:t>
            </a:r>
            <a:r>
              <a:rPr sz="1400" spc="65" dirty="0">
                <a:solidFill>
                  <a:srgbClr val="231F20"/>
                </a:solidFill>
                <a:cs typeface="Arial"/>
              </a:rPr>
              <a:t>ginaliz</a:t>
            </a:r>
            <a:r>
              <a:rPr sz="1400" spc="70" dirty="0">
                <a:solidFill>
                  <a:srgbClr val="231F20"/>
                </a:solidFill>
                <a:cs typeface="Arial"/>
              </a:rPr>
              <a:t>a</a:t>
            </a:r>
            <a:r>
              <a:rPr sz="1400" spc="80" dirty="0">
                <a:solidFill>
                  <a:srgbClr val="231F20"/>
                </a:solidFill>
                <a:cs typeface="Arial"/>
              </a:rPr>
              <a:t>tion</a:t>
            </a:r>
            <a:r>
              <a:rPr sz="1400" spc="45" dirty="0">
                <a:solidFill>
                  <a:srgbClr val="231F20"/>
                </a:solidFill>
                <a:cs typeface="Arial"/>
              </a:rPr>
              <a:t> </a:t>
            </a:r>
            <a:r>
              <a:rPr sz="1400" spc="40" dirty="0">
                <a:solidFill>
                  <a:srgbClr val="231F20"/>
                </a:solidFill>
                <a:cs typeface="Arial"/>
              </a:rPr>
              <a:t>in</a:t>
            </a:r>
            <a:r>
              <a:rPr sz="1400" spc="45" dirty="0">
                <a:solidFill>
                  <a:srgbClr val="231F20"/>
                </a:solidFill>
                <a:cs typeface="Arial"/>
              </a:rPr>
              <a:t> </a:t>
            </a:r>
            <a:r>
              <a:rPr sz="1400" spc="110" dirty="0">
                <a:solidFill>
                  <a:srgbClr val="231F20"/>
                </a:solidFill>
                <a:cs typeface="Arial"/>
              </a:rPr>
              <a:t>the</a:t>
            </a:r>
            <a:r>
              <a:rPr sz="1400" spc="65" dirty="0">
                <a:solidFill>
                  <a:srgbClr val="231F20"/>
                </a:solidFill>
                <a:cs typeface="Arial"/>
              </a:rPr>
              <a:t> </a:t>
            </a:r>
            <a:r>
              <a:rPr sz="1400" spc="60" dirty="0">
                <a:solidFill>
                  <a:srgbClr val="231F20"/>
                </a:solidFill>
                <a:cs typeface="Arial"/>
              </a:rPr>
              <a:t>Uni</a:t>
            </a:r>
            <a:r>
              <a:rPr sz="1400" spc="20" dirty="0">
                <a:solidFill>
                  <a:srgbClr val="231F20"/>
                </a:solidFill>
                <a:cs typeface="Arial"/>
              </a:rPr>
              <a:t>t</a:t>
            </a:r>
            <a:r>
              <a:rPr sz="1400" spc="140" dirty="0">
                <a:solidFill>
                  <a:srgbClr val="231F20"/>
                </a:solidFill>
                <a:cs typeface="Arial"/>
              </a:rPr>
              <a:t>ed</a:t>
            </a:r>
            <a:r>
              <a:rPr sz="1400" spc="45" dirty="0">
                <a:solidFill>
                  <a:srgbClr val="231F20"/>
                </a:solidFill>
                <a:cs typeface="Arial"/>
              </a:rPr>
              <a:t> </a:t>
            </a:r>
            <a:r>
              <a:rPr sz="1400" spc="70" dirty="0">
                <a:solidFill>
                  <a:srgbClr val="231F20"/>
                </a:solidFill>
                <a:cs typeface="Arial"/>
              </a:rPr>
              <a:t>S</a:t>
            </a:r>
            <a:r>
              <a:rPr sz="1400" spc="90" dirty="0">
                <a:solidFill>
                  <a:srgbClr val="231F20"/>
                </a:solidFill>
                <a:cs typeface="Arial"/>
              </a:rPr>
              <a:t>t</a:t>
            </a:r>
            <a:r>
              <a:rPr sz="1400" spc="135" dirty="0">
                <a:solidFill>
                  <a:srgbClr val="231F20"/>
                </a:solidFill>
                <a:cs typeface="Arial"/>
              </a:rPr>
              <a:t>a</a:t>
            </a:r>
            <a:r>
              <a:rPr sz="1400" spc="95" dirty="0">
                <a:solidFill>
                  <a:srgbClr val="231F20"/>
                </a:solidFill>
                <a:cs typeface="Arial"/>
              </a:rPr>
              <a:t>t</a:t>
            </a:r>
            <a:r>
              <a:rPr sz="1400" spc="70" dirty="0">
                <a:solidFill>
                  <a:srgbClr val="231F20"/>
                </a:solidFill>
                <a:cs typeface="Arial"/>
              </a:rPr>
              <a:t>es</a:t>
            </a:r>
            <a:r>
              <a:rPr sz="1400" spc="70" dirty="0" smtClean="0">
                <a:solidFill>
                  <a:srgbClr val="231F20"/>
                </a:solidFill>
                <a:cs typeface="Arial"/>
              </a:rPr>
              <a:t>.</a:t>
            </a:r>
            <a:endParaRPr sz="1400" dirty="0">
              <a:solidFill>
                <a:prstClr val="black"/>
              </a:solidFill>
              <a:cs typeface="Arial"/>
            </a:endParaRPr>
          </a:p>
          <a:p>
            <a:pPr marL="285750" marR="293370" indent="-171450" defTabSz="457200">
              <a:spcBef>
                <a:spcPts val="445"/>
              </a:spcBef>
              <a:buClr>
                <a:srgbClr val="231F20"/>
              </a:buClr>
              <a:buFont typeface="Times New Roman"/>
              <a:buAutoNum type="arabicPeriod"/>
              <a:tabLst>
                <a:tab pos="285750" algn="l"/>
              </a:tabLst>
            </a:pPr>
            <a:r>
              <a:rPr sz="1400" spc="35" dirty="0">
                <a:solidFill>
                  <a:srgbClr val="231F20"/>
                </a:solidFill>
                <a:cs typeface="Arial"/>
              </a:rPr>
              <a:t>R</a:t>
            </a:r>
            <a:r>
              <a:rPr sz="1400" spc="120" dirty="0">
                <a:solidFill>
                  <a:srgbClr val="231F20"/>
                </a:solidFill>
                <a:cs typeface="Arial"/>
              </a:rPr>
              <a:t>espect</a:t>
            </a:r>
            <a:r>
              <a:rPr sz="1400" spc="45" dirty="0">
                <a:solidFill>
                  <a:srgbClr val="231F20"/>
                </a:solidFill>
                <a:cs typeface="Arial"/>
              </a:rPr>
              <a:t> </a:t>
            </a:r>
            <a:r>
              <a:rPr sz="1400" spc="20" dirty="0">
                <a:solidFill>
                  <a:srgbClr val="231F20"/>
                </a:solidFill>
                <a:cs typeface="Arial"/>
              </a:rPr>
              <a:t>f</a:t>
            </a:r>
            <a:r>
              <a:rPr sz="1400" spc="95" dirty="0">
                <a:solidFill>
                  <a:srgbClr val="231F20"/>
                </a:solidFill>
                <a:cs typeface="Arial"/>
              </a:rPr>
              <a:t>or</a:t>
            </a:r>
            <a:r>
              <a:rPr sz="1400" spc="45" dirty="0">
                <a:solidFill>
                  <a:srgbClr val="231F20"/>
                </a:solidFill>
                <a:cs typeface="Arial"/>
              </a:rPr>
              <a:t> </a:t>
            </a:r>
            <a:r>
              <a:rPr sz="1400" spc="110" dirty="0">
                <a:solidFill>
                  <a:srgbClr val="231F20"/>
                </a:solidFill>
                <a:cs typeface="Arial"/>
              </a:rPr>
              <a:t>the</a:t>
            </a:r>
            <a:r>
              <a:rPr sz="1400" spc="45" dirty="0">
                <a:solidFill>
                  <a:srgbClr val="231F20"/>
                </a:solidFill>
                <a:cs typeface="Arial"/>
              </a:rPr>
              <a:t> </a:t>
            </a:r>
            <a:r>
              <a:rPr sz="1400" spc="80" dirty="0">
                <a:solidFill>
                  <a:srgbClr val="231F20"/>
                </a:solidFill>
                <a:cs typeface="Arial"/>
              </a:rPr>
              <a:t>aspi</a:t>
            </a:r>
            <a:r>
              <a:rPr sz="1400" spc="40" dirty="0">
                <a:solidFill>
                  <a:srgbClr val="231F20"/>
                </a:solidFill>
                <a:cs typeface="Arial"/>
              </a:rPr>
              <a:t>r</a:t>
            </a:r>
            <a:r>
              <a:rPr sz="1400" spc="110" dirty="0">
                <a:solidFill>
                  <a:srgbClr val="231F20"/>
                </a:solidFill>
                <a:cs typeface="Arial"/>
              </a:rPr>
              <a:t>a</a:t>
            </a:r>
            <a:r>
              <a:rPr sz="1400" spc="80" dirty="0">
                <a:solidFill>
                  <a:srgbClr val="231F20"/>
                </a:solidFill>
                <a:cs typeface="Arial"/>
              </a:rPr>
              <a:t>tions</a:t>
            </a:r>
            <a:r>
              <a:rPr sz="1400" spc="45" dirty="0">
                <a:solidFill>
                  <a:srgbClr val="231F20"/>
                </a:solidFill>
                <a:cs typeface="Arial"/>
              </a:rPr>
              <a:t> </a:t>
            </a:r>
            <a:r>
              <a:rPr sz="1400" spc="120" dirty="0">
                <a:solidFill>
                  <a:srgbClr val="231F20"/>
                </a:solidFill>
                <a:cs typeface="Arial"/>
              </a:rPr>
              <a:t>and</a:t>
            </a:r>
            <a:r>
              <a:rPr sz="1400" spc="45" dirty="0">
                <a:solidFill>
                  <a:srgbClr val="231F20"/>
                </a:solidFill>
                <a:cs typeface="Arial"/>
              </a:rPr>
              <a:t> </a:t>
            </a:r>
            <a:r>
              <a:rPr sz="1400" spc="85" dirty="0">
                <a:solidFill>
                  <a:srgbClr val="231F20"/>
                </a:solidFill>
                <a:cs typeface="Arial"/>
              </a:rPr>
              <a:t>s</a:t>
            </a:r>
            <a:r>
              <a:rPr sz="1400" spc="95" dirty="0">
                <a:solidFill>
                  <a:srgbClr val="231F20"/>
                </a:solidFill>
                <a:cs typeface="Arial"/>
              </a:rPr>
              <a:t>truggles</a:t>
            </a:r>
            <a:r>
              <a:rPr sz="1400" spc="60" dirty="0">
                <a:solidFill>
                  <a:srgbClr val="231F20"/>
                </a:solidFill>
                <a:cs typeface="Arial"/>
              </a:rPr>
              <a:t> </a:t>
            </a:r>
            <a:r>
              <a:rPr sz="1400" spc="75" dirty="0">
                <a:solidFill>
                  <a:srgbClr val="231F20"/>
                </a:solidFill>
                <a:cs typeface="Arial"/>
              </a:rPr>
              <a:t>of</a:t>
            </a:r>
            <a:r>
              <a:rPr sz="1400" spc="45" dirty="0">
                <a:solidFill>
                  <a:srgbClr val="231F20"/>
                </a:solidFill>
                <a:cs typeface="Arial"/>
              </a:rPr>
              <a:t> </a:t>
            </a:r>
            <a:r>
              <a:rPr sz="1400" spc="85" dirty="0">
                <a:solidFill>
                  <a:srgbClr val="231F20"/>
                </a:solidFill>
                <a:cs typeface="Arial"/>
              </a:rPr>
              <a:t>s</a:t>
            </a:r>
            <a:r>
              <a:rPr sz="1400" spc="114" dirty="0">
                <a:solidFill>
                  <a:srgbClr val="231F20"/>
                </a:solidFill>
                <a:cs typeface="Arial"/>
              </a:rPr>
              <a:t>tudents</a:t>
            </a:r>
            <a:r>
              <a:rPr sz="1400" spc="45" dirty="0">
                <a:solidFill>
                  <a:srgbClr val="231F20"/>
                </a:solidFill>
                <a:cs typeface="Arial"/>
              </a:rPr>
              <a:t> </a:t>
            </a:r>
            <a:r>
              <a:rPr sz="1400" spc="114" dirty="0">
                <a:solidFill>
                  <a:srgbClr val="231F20"/>
                </a:solidFill>
                <a:cs typeface="Arial"/>
              </a:rPr>
              <a:t>who</a:t>
            </a:r>
            <a:r>
              <a:rPr sz="1400" spc="45" dirty="0">
                <a:solidFill>
                  <a:srgbClr val="231F20"/>
                </a:solidFill>
                <a:cs typeface="Arial"/>
              </a:rPr>
              <a:t> </a:t>
            </a:r>
            <a:r>
              <a:rPr sz="1400" spc="100" dirty="0">
                <a:solidFill>
                  <a:srgbClr val="231F20"/>
                </a:solidFill>
                <a:cs typeface="Arial"/>
              </a:rPr>
              <a:t>a</a:t>
            </a:r>
            <a:r>
              <a:rPr sz="1400" spc="55" dirty="0">
                <a:solidFill>
                  <a:srgbClr val="231F20"/>
                </a:solidFill>
                <a:cs typeface="Arial"/>
              </a:rPr>
              <a:t>r</a:t>
            </a:r>
            <a:r>
              <a:rPr sz="1400" spc="130" dirty="0">
                <a:solidFill>
                  <a:srgbClr val="231F20"/>
                </a:solidFill>
                <a:cs typeface="Arial"/>
              </a:rPr>
              <a:t>e</a:t>
            </a:r>
            <a:r>
              <a:rPr sz="1400" spc="45" dirty="0">
                <a:solidFill>
                  <a:srgbClr val="231F20"/>
                </a:solidFill>
                <a:cs typeface="Arial"/>
              </a:rPr>
              <a:t> </a:t>
            </a:r>
            <a:r>
              <a:rPr sz="1400" spc="114" dirty="0">
                <a:solidFill>
                  <a:srgbClr val="231F20"/>
                </a:solidFill>
                <a:cs typeface="Arial"/>
              </a:rPr>
              <a:t>not</a:t>
            </a:r>
            <a:r>
              <a:rPr sz="1400" spc="45" dirty="0">
                <a:solidFill>
                  <a:srgbClr val="231F20"/>
                </a:solidFill>
                <a:cs typeface="Arial"/>
              </a:rPr>
              <a:t> </a:t>
            </a:r>
            <a:r>
              <a:rPr sz="1400" spc="95" dirty="0">
                <a:solidFill>
                  <a:srgbClr val="231F20"/>
                </a:solidFill>
                <a:cs typeface="Arial"/>
              </a:rPr>
              <a:t>w</a:t>
            </a:r>
            <a:r>
              <a:rPr sz="1400" spc="30" dirty="0">
                <a:solidFill>
                  <a:srgbClr val="231F20"/>
                </a:solidFill>
                <a:cs typeface="Arial"/>
              </a:rPr>
              <a:t>ell</a:t>
            </a:r>
            <a:r>
              <a:rPr sz="1400" spc="45" dirty="0">
                <a:solidFill>
                  <a:srgbClr val="231F20"/>
                </a:solidFill>
                <a:cs typeface="Arial"/>
              </a:rPr>
              <a:t> </a:t>
            </a:r>
            <a:r>
              <a:rPr sz="1400" spc="80" dirty="0">
                <a:solidFill>
                  <a:srgbClr val="231F20"/>
                </a:solidFill>
                <a:cs typeface="Arial"/>
              </a:rPr>
              <a:t>ser</a:t>
            </a:r>
            <a:r>
              <a:rPr sz="1400" spc="75" dirty="0">
                <a:solidFill>
                  <a:srgbClr val="231F20"/>
                </a:solidFill>
                <a:cs typeface="Arial"/>
              </a:rPr>
              <a:t>v</a:t>
            </a:r>
            <a:r>
              <a:rPr sz="1400" spc="140" dirty="0">
                <a:solidFill>
                  <a:srgbClr val="231F20"/>
                </a:solidFill>
                <a:cs typeface="Arial"/>
              </a:rPr>
              <a:t>ed</a:t>
            </a:r>
            <a:r>
              <a:rPr sz="1400" spc="45" dirty="0">
                <a:solidFill>
                  <a:srgbClr val="231F20"/>
                </a:solidFill>
                <a:cs typeface="Arial"/>
              </a:rPr>
              <a:t> </a:t>
            </a:r>
            <a:r>
              <a:rPr sz="1400" spc="114" dirty="0">
                <a:solidFill>
                  <a:srgbClr val="231F20"/>
                </a:solidFill>
                <a:cs typeface="Arial"/>
              </a:rPr>
              <a:t>b</a:t>
            </a:r>
            <a:r>
              <a:rPr sz="1400" spc="80" dirty="0">
                <a:solidFill>
                  <a:srgbClr val="231F20"/>
                </a:solidFill>
                <a:cs typeface="Arial"/>
              </a:rPr>
              <a:t>y</a:t>
            </a:r>
            <a:r>
              <a:rPr sz="1400" spc="45" dirty="0">
                <a:solidFill>
                  <a:srgbClr val="231F20"/>
                </a:solidFill>
                <a:cs typeface="Arial"/>
              </a:rPr>
              <a:t> </a:t>
            </a:r>
            <a:r>
              <a:rPr sz="1400" spc="110" dirty="0">
                <a:solidFill>
                  <a:srgbClr val="231F20"/>
                </a:solidFill>
                <a:cs typeface="Arial"/>
              </a:rPr>
              <a:t>the</a:t>
            </a:r>
            <a:r>
              <a:rPr sz="1400" spc="65" dirty="0">
                <a:solidFill>
                  <a:srgbClr val="231F20"/>
                </a:solidFill>
                <a:cs typeface="Arial"/>
              </a:rPr>
              <a:t> </a:t>
            </a:r>
            <a:r>
              <a:rPr sz="1400" spc="90" dirty="0">
                <a:solidFill>
                  <a:srgbClr val="231F20"/>
                </a:solidFill>
                <a:cs typeface="Arial"/>
              </a:rPr>
              <a:t>cur</a:t>
            </a:r>
            <a:r>
              <a:rPr sz="1400" spc="50" dirty="0">
                <a:solidFill>
                  <a:srgbClr val="231F20"/>
                </a:solidFill>
                <a:cs typeface="Arial"/>
              </a:rPr>
              <a:t>r</a:t>
            </a:r>
            <a:r>
              <a:rPr sz="1400" spc="110" dirty="0">
                <a:solidFill>
                  <a:srgbClr val="231F20"/>
                </a:solidFill>
                <a:cs typeface="Arial"/>
              </a:rPr>
              <a:t>ent</a:t>
            </a:r>
            <a:r>
              <a:rPr sz="1400" spc="45" dirty="0">
                <a:solidFill>
                  <a:srgbClr val="231F20"/>
                </a:solidFill>
                <a:cs typeface="Arial"/>
              </a:rPr>
              <a:t> </a:t>
            </a:r>
            <a:r>
              <a:rPr sz="1400" spc="120" dirty="0">
                <a:solidFill>
                  <a:srgbClr val="231F20"/>
                </a:solidFill>
                <a:cs typeface="Arial"/>
              </a:rPr>
              <a:t>educ</a:t>
            </a:r>
            <a:r>
              <a:rPr sz="1400" spc="110" dirty="0">
                <a:solidFill>
                  <a:srgbClr val="231F20"/>
                </a:solidFill>
                <a:cs typeface="Arial"/>
              </a:rPr>
              <a:t>a</a:t>
            </a:r>
            <a:r>
              <a:rPr sz="1400" spc="70" dirty="0">
                <a:solidFill>
                  <a:srgbClr val="231F20"/>
                </a:solidFill>
                <a:cs typeface="Arial"/>
              </a:rPr>
              <a:t>tional</a:t>
            </a:r>
            <a:r>
              <a:rPr sz="1400" spc="45" dirty="0">
                <a:solidFill>
                  <a:srgbClr val="231F20"/>
                </a:solidFill>
                <a:cs typeface="Arial"/>
              </a:rPr>
              <a:t> </a:t>
            </a:r>
            <a:r>
              <a:rPr sz="1400" spc="80" dirty="0">
                <a:solidFill>
                  <a:srgbClr val="231F20"/>
                </a:solidFill>
                <a:cs typeface="Arial"/>
              </a:rPr>
              <a:t>s</a:t>
            </a:r>
            <a:r>
              <a:rPr sz="1400" spc="60" dirty="0">
                <a:solidFill>
                  <a:srgbClr val="231F20"/>
                </a:solidFill>
                <a:cs typeface="Arial"/>
              </a:rPr>
              <a:t>y</a:t>
            </a:r>
            <a:r>
              <a:rPr sz="1400" spc="85" dirty="0">
                <a:solidFill>
                  <a:srgbClr val="231F20"/>
                </a:solidFill>
                <a:cs typeface="Arial"/>
              </a:rPr>
              <a:t>s</a:t>
            </a:r>
            <a:r>
              <a:rPr sz="1400" spc="95" dirty="0">
                <a:solidFill>
                  <a:srgbClr val="231F20"/>
                </a:solidFill>
                <a:cs typeface="Arial"/>
              </a:rPr>
              <a:t>t</a:t>
            </a:r>
            <a:r>
              <a:rPr sz="1400" spc="90" dirty="0">
                <a:solidFill>
                  <a:srgbClr val="231F20"/>
                </a:solidFill>
                <a:cs typeface="Arial"/>
              </a:rPr>
              <a:t>em</a:t>
            </a:r>
            <a:r>
              <a:rPr sz="1400" spc="90" dirty="0" smtClean="0">
                <a:solidFill>
                  <a:srgbClr val="231F20"/>
                </a:solidFill>
                <a:cs typeface="Arial"/>
              </a:rPr>
              <a:t>.</a:t>
            </a:r>
            <a:endParaRPr sz="1400" dirty="0">
              <a:solidFill>
                <a:prstClr val="black"/>
              </a:solidFill>
              <a:cs typeface="Arial"/>
            </a:endParaRPr>
          </a:p>
          <a:p>
            <a:pPr marL="285750" marR="125730" indent="-171450" defTabSz="457200">
              <a:spcBef>
                <a:spcPts val="445"/>
              </a:spcBef>
              <a:buClr>
                <a:srgbClr val="231F20"/>
              </a:buClr>
              <a:buFont typeface="Times New Roman"/>
              <a:buAutoNum type="arabicPeriod"/>
              <a:tabLst>
                <a:tab pos="285750" algn="l"/>
              </a:tabLst>
            </a:pPr>
            <a:r>
              <a:rPr sz="1400" spc="50" dirty="0">
                <a:solidFill>
                  <a:srgbClr val="231F20"/>
                </a:solidFill>
                <a:cs typeface="Arial"/>
              </a:rPr>
              <a:t>Belief</a:t>
            </a:r>
            <a:r>
              <a:rPr sz="1400" spc="45" dirty="0">
                <a:solidFill>
                  <a:srgbClr val="231F20"/>
                </a:solidFill>
                <a:cs typeface="Arial"/>
              </a:rPr>
              <a:t> </a:t>
            </a:r>
            <a:r>
              <a:rPr sz="1400" spc="40" dirty="0">
                <a:solidFill>
                  <a:srgbClr val="231F20"/>
                </a:solidFill>
                <a:cs typeface="Arial"/>
              </a:rPr>
              <a:t>in</a:t>
            </a:r>
            <a:r>
              <a:rPr sz="1400" spc="45" dirty="0">
                <a:solidFill>
                  <a:srgbClr val="231F20"/>
                </a:solidFill>
                <a:cs typeface="Arial"/>
              </a:rPr>
              <a:t> </a:t>
            </a:r>
            <a:r>
              <a:rPr sz="1400" spc="110" dirty="0">
                <a:solidFill>
                  <a:srgbClr val="231F20"/>
                </a:solidFill>
                <a:cs typeface="Arial"/>
              </a:rPr>
              <a:t>the</a:t>
            </a:r>
            <a:r>
              <a:rPr sz="1400" spc="45" dirty="0">
                <a:solidFill>
                  <a:srgbClr val="231F20"/>
                </a:solidFill>
                <a:cs typeface="Arial"/>
              </a:rPr>
              <a:t> </a:t>
            </a:r>
            <a:r>
              <a:rPr sz="1400" spc="15" dirty="0">
                <a:solidFill>
                  <a:srgbClr val="231F20"/>
                </a:solidFill>
                <a:cs typeface="Arial"/>
              </a:rPr>
              <a:t>f</a:t>
            </a:r>
            <a:r>
              <a:rPr sz="1400" spc="80" dirty="0">
                <a:solidFill>
                  <a:srgbClr val="231F20"/>
                </a:solidFill>
                <a:cs typeface="Arial"/>
              </a:rPr>
              <a:t>airne</a:t>
            </a:r>
            <a:r>
              <a:rPr sz="1400" spc="70" dirty="0">
                <a:solidFill>
                  <a:srgbClr val="231F20"/>
                </a:solidFill>
                <a:cs typeface="Arial"/>
              </a:rPr>
              <a:t>s</a:t>
            </a:r>
            <a:r>
              <a:rPr sz="1400" spc="95" dirty="0">
                <a:solidFill>
                  <a:srgbClr val="231F20"/>
                </a:solidFill>
                <a:cs typeface="Arial"/>
              </a:rPr>
              <a:t>s</a:t>
            </a:r>
            <a:r>
              <a:rPr sz="1400" spc="45" dirty="0">
                <a:solidFill>
                  <a:srgbClr val="231F20"/>
                </a:solidFill>
                <a:cs typeface="Arial"/>
              </a:rPr>
              <a:t> </a:t>
            </a:r>
            <a:r>
              <a:rPr sz="1400" spc="75" dirty="0">
                <a:solidFill>
                  <a:srgbClr val="231F20"/>
                </a:solidFill>
                <a:cs typeface="Arial"/>
              </a:rPr>
              <a:t>of</a:t>
            </a:r>
            <a:r>
              <a:rPr sz="1400" spc="45" dirty="0">
                <a:solidFill>
                  <a:srgbClr val="231F20"/>
                </a:solidFill>
                <a:cs typeface="Arial"/>
              </a:rPr>
              <a:t> </a:t>
            </a:r>
            <a:r>
              <a:rPr sz="1400" spc="70" dirty="0">
                <a:solidFill>
                  <a:srgbClr val="231F20"/>
                </a:solidFill>
                <a:cs typeface="Arial"/>
              </a:rPr>
              <a:t>alloc</a:t>
            </a:r>
            <a:r>
              <a:rPr sz="1400" spc="75" dirty="0">
                <a:solidFill>
                  <a:srgbClr val="231F20"/>
                </a:solidFill>
                <a:cs typeface="Arial"/>
              </a:rPr>
              <a:t>a</a:t>
            </a:r>
            <a:r>
              <a:rPr sz="1400" spc="85" dirty="0">
                <a:solidFill>
                  <a:srgbClr val="231F20"/>
                </a:solidFill>
                <a:cs typeface="Arial"/>
              </a:rPr>
              <a:t>ting</a:t>
            </a:r>
            <a:r>
              <a:rPr sz="1400" spc="45" dirty="0">
                <a:solidFill>
                  <a:srgbClr val="231F20"/>
                </a:solidFill>
                <a:cs typeface="Arial"/>
              </a:rPr>
              <a:t> </a:t>
            </a:r>
            <a:r>
              <a:rPr sz="1400" spc="80" dirty="0">
                <a:solidFill>
                  <a:srgbClr val="231F20"/>
                </a:solidFill>
                <a:cs typeface="Arial"/>
              </a:rPr>
              <a:t>additional</a:t>
            </a:r>
            <a:r>
              <a:rPr sz="1400" spc="50" dirty="0">
                <a:solidFill>
                  <a:srgbClr val="231F20"/>
                </a:solidFill>
                <a:cs typeface="Arial"/>
              </a:rPr>
              <a:t> </a:t>
            </a:r>
            <a:r>
              <a:rPr sz="1400" spc="95" dirty="0">
                <a:solidFill>
                  <a:srgbClr val="231F20"/>
                </a:solidFill>
                <a:cs typeface="Arial"/>
              </a:rPr>
              <a:t>c</a:t>
            </a:r>
            <a:r>
              <a:rPr sz="1400" spc="80" dirty="0">
                <a:solidFill>
                  <a:srgbClr val="231F20"/>
                </a:solidFill>
                <a:cs typeface="Arial"/>
              </a:rPr>
              <a:t>ollege</a:t>
            </a:r>
            <a:r>
              <a:rPr sz="1400" spc="45" dirty="0">
                <a:solidFill>
                  <a:srgbClr val="231F20"/>
                </a:solidFill>
                <a:cs typeface="Arial"/>
              </a:rPr>
              <a:t> </a:t>
            </a:r>
            <a:r>
              <a:rPr sz="1400" spc="120" dirty="0">
                <a:solidFill>
                  <a:srgbClr val="231F20"/>
                </a:solidFill>
                <a:cs typeface="Arial"/>
              </a:rPr>
              <a:t>and</a:t>
            </a:r>
            <a:r>
              <a:rPr sz="1400" spc="45" dirty="0">
                <a:solidFill>
                  <a:srgbClr val="231F20"/>
                </a:solidFill>
                <a:cs typeface="Arial"/>
              </a:rPr>
              <a:t> </a:t>
            </a:r>
            <a:r>
              <a:rPr sz="1400" spc="95" dirty="0">
                <a:solidFill>
                  <a:srgbClr val="231F20"/>
                </a:solidFill>
                <a:cs typeface="Arial"/>
              </a:rPr>
              <a:t>c</a:t>
            </a:r>
            <a:r>
              <a:rPr sz="1400" spc="100" dirty="0">
                <a:solidFill>
                  <a:srgbClr val="231F20"/>
                </a:solidFill>
                <a:cs typeface="Arial"/>
              </a:rPr>
              <a:t>ommunity</a:t>
            </a:r>
            <a:r>
              <a:rPr sz="1400" spc="45" dirty="0">
                <a:solidFill>
                  <a:srgbClr val="231F20"/>
                </a:solidFill>
                <a:cs typeface="Arial"/>
              </a:rPr>
              <a:t> </a:t>
            </a:r>
            <a:r>
              <a:rPr sz="1400" spc="40" dirty="0">
                <a:solidFill>
                  <a:srgbClr val="231F20"/>
                </a:solidFill>
                <a:cs typeface="Arial"/>
              </a:rPr>
              <a:t>r</a:t>
            </a:r>
            <a:r>
              <a:rPr sz="1400" spc="110" dirty="0">
                <a:solidFill>
                  <a:srgbClr val="231F20"/>
                </a:solidFill>
                <a:cs typeface="Arial"/>
              </a:rPr>
              <a:t>esou</a:t>
            </a:r>
            <a:r>
              <a:rPr sz="1400" spc="60" dirty="0">
                <a:solidFill>
                  <a:srgbClr val="231F20"/>
                </a:solidFill>
                <a:cs typeface="Arial"/>
              </a:rPr>
              <a:t>r</a:t>
            </a:r>
            <a:r>
              <a:rPr sz="1400" spc="95" dirty="0">
                <a:solidFill>
                  <a:srgbClr val="231F20"/>
                </a:solidFill>
                <a:cs typeface="Arial"/>
              </a:rPr>
              <a:t>c</a:t>
            </a:r>
            <a:r>
              <a:rPr sz="1400" spc="110" dirty="0">
                <a:solidFill>
                  <a:srgbClr val="231F20"/>
                </a:solidFill>
                <a:cs typeface="Arial"/>
              </a:rPr>
              <a:t>es</a:t>
            </a:r>
            <a:r>
              <a:rPr sz="1400" spc="45" dirty="0">
                <a:solidFill>
                  <a:srgbClr val="231F20"/>
                </a:solidFill>
                <a:cs typeface="Arial"/>
              </a:rPr>
              <a:t> </a:t>
            </a:r>
            <a:r>
              <a:rPr sz="1400" spc="95" dirty="0">
                <a:solidFill>
                  <a:srgbClr val="231F20"/>
                </a:solidFill>
                <a:cs typeface="Arial"/>
              </a:rPr>
              <a:t>t</a:t>
            </a:r>
            <a:r>
              <a:rPr sz="1400" spc="130" dirty="0">
                <a:solidFill>
                  <a:srgbClr val="231F20"/>
                </a:solidFill>
                <a:cs typeface="Arial"/>
              </a:rPr>
              <a:t>o</a:t>
            </a:r>
            <a:r>
              <a:rPr sz="1400" spc="45" dirty="0">
                <a:solidFill>
                  <a:srgbClr val="231F20"/>
                </a:solidFill>
                <a:cs typeface="Arial"/>
              </a:rPr>
              <a:t> </a:t>
            </a:r>
            <a:r>
              <a:rPr sz="1400" spc="85" dirty="0">
                <a:solidFill>
                  <a:srgbClr val="231F20"/>
                </a:solidFill>
                <a:cs typeface="Arial"/>
              </a:rPr>
              <a:t>s</a:t>
            </a:r>
            <a:r>
              <a:rPr sz="1400" spc="114" dirty="0">
                <a:solidFill>
                  <a:srgbClr val="231F20"/>
                </a:solidFill>
                <a:cs typeface="Arial"/>
              </a:rPr>
              <a:t>tudents</a:t>
            </a:r>
            <a:r>
              <a:rPr sz="1400" spc="65" dirty="0">
                <a:solidFill>
                  <a:srgbClr val="231F20"/>
                </a:solidFill>
                <a:cs typeface="Arial"/>
              </a:rPr>
              <a:t> </a:t>
            </a:r>
            <a:r>
              <a:rPr sz="1400" spc="114" dirty="0">
                <a:solidFill>
                  <a:srgbClr val="231F20"/>
                </a:solidFill>
                <a:cs typeface="Arial"/>
              </a:rPr>
              <a:t>who</a:t>
            </a:r>
            <a:r>
              <a:rPr sz="1400" spc="45" dirty="0">
                <a:solidFill>
                  <a:srgbClr val="231F20"/>
                </a:solidFill>
                <a:cs typeface="Arial"/>
              </a:rPr>
              <a:t> </a:t>
            </a:r>
            <a:r>
              <a:rPr sz="1400" spc="114" dirty="0">
                <a:solidFill>
                  <a:srgbClr val="231F20"/>
                </a:solidFill>
                <a:cs typeface="Arial"/>
              </a:rPr>
              <a:t>h</a:t>
            </a:r>
            <a:r>
              <a:rPr sz="1400" spc="80" dirty="0">
                <a:solidFill>
                  <a:srgbClr val="231F20"/>
                </a:solidFill>
                <a:cs typeface="Arial"/>
              </a:rPr>
              <a:t>a</a:t>
            </a:r>
            <a:r>
              <a:rPr sz="1400" spc="45" dirty="0">
                <a:solidFill>
                  <a:srgbClr val="231F20"/>
                </a:solidFill>
                <a:cs typeface="Arial"/>
              </a:rPr>
              <a:t>v</a:t>
            </a:r>
            <a:r>
              <a:rPr sz="1400" spc="130" dirty="0">
                <a:solidFill>
                  <a:srgbClr val="231F20"/>
                </a:solidFill>
                <a:cs typeface="Arial"/>
              </a:rPr>
              <a:t>e</a:t>
            </a:r>
            <a:r>
              <a:rPr sz="1400" spc="45" dirty="0">
                <a:solidFill>
                  <a:srgbClr val="231F20"/>
                </a:solidFill>
                <a:cs typeface="Arial"/>
              </a:rPr>
              <a:t> </a:t>
            </a:r>
            <a:r>
              <a:rPr sz="1400" spc="125" dirty="0">
                <a:solidFill>
                  <a:srgbClr val="231F20"/>
                </a:solidFill>
                <a:cs typeface="Arial"/>
              </a:rPr>
              <a:t>g</a:t>
            </a:r>
            <a:r>
              <a:rPr sz="1400" spc="60" dirty="0">
                <a:solidFill>
                  <a:srgbClr val="231F20"/>
                </a:solidFill>
                <a:cs typeface="Arial"/>
              </a:rPr>
              <a:t>r</a:t>
            </a:r>
            <a:r>
              <a:rPr sz="1400" spc="120" dirty="0">
                <a:solidFill>
                  <a:srgbClr val="231F20"/>
                </a:solidFill>
                <a:cs typeface="Arial"/>
              </a:rPr>
              <a:t>e</a:t>
            </a:r>
            <a:r>
              <a:rPr sz="1400" spc="114" dirty="0">
                <a:solidFill>
                  <a:srgbClr val="231F20"/>
                </a:solidFill>
                <a:cs typeface="Arial"/>
              </a:rPr>
              <a:t>a</a:t>
            </a:r>
            <a:r>
              <a:rPr sz="1400" spc="95" dirty="0">
                <a:solidFill>
                  <a:srgbClr val="231F20"/>
                </a:solidFill>
                <a:cs typeface="Arial"/>
              </a:rPr>
              <a:t>ter</a:t>
            </a:r>
            <a:r>
              <a:rPr sz="1400" spc="45" dirty="0">
                <a:solidFill>
                  <a:srgbClr val="231F20"/>
                </a:solidFill>
                <a:cs typeface="Arial"/>
              </a:rPr>
              <a:t> </a:t>
            </a:r>
            <a:r>
              <a:rPr sz="1400" spc="120" dirty="0">
                <a:solidFill>
                  <a:srgbClr val="231F20"/>
                </a:solidFill>
                <a:cs typeface="Arial"/>
              </a:rPr>
              <a:t>needs</a:t>
            </a:r>
            <a:r>
              <a:rPr sz="1400" spc="45" dirty="0">
                <a:solidFill>
                  <a:srgbClr val="231F20"/>
                </a:solidFill>
                <a:cs typeface="Arial"/>
              </a:rPr>
              <a:t> </a:t>
            </a:r>
            <a:r>
              <a:rPr sz="1400" spc="125" dirty="0">
                <a:solidFill>
                  <a:srgbClr val="231F20"/>
                </a:solidFill>
                <a:cs typeface="Arial"/>
              </a:rPr>
              <a:t>due</a:t>
            </a:r>
            <a:r>
              <a:rPr sz="1400" spc="45" dirty="0">
                <a:solidFill>
                  <a:srgbClr val="231F20"/>
                </a:solidFill>
                <a:cs typeface="Arial"/>
              </a:rPr>
              <a:t> </a:t>
            </a:r>
            <a:r>
              <a:rPr sz="1400" spc="95" dirty="0">
                <a:solidFill>
                  <a:srgbClr val="231F20"/>
                </a:solidFill>
                <a:cs typeface="Arial"/>
              </a:rPr>
              <a:t>t</a:t>
            </a:r>
            <a:r>
              <a:rPr sz="1400" spc="130" dirty="0">
                <a:solidFill>
                  <a:srgbClr val="231F20"/>
                </a:solidFill>
                <a:cs typeface="Arial"/>
              </a:rPr>
              <a:t>o</a:t>
            </a:r>
            <a:r>
              <a:rPr sz="1400" spc="45" dirty="0">
                <a:solidFill>
                  <a:srgbClr val="231F20"/>
                </a:solidFill>
                <a:cs typeface="Arial"/>
              </a:rPr>
              <a:t> </a:t>
            </a:r>
            <a:r>
              <a:rPr sz="1400" spc="110" dirty="0">
                <a:solidFill>
                  <a:srgbClr val="231F20"/>
                </a:solidFill>
                <a:cs typeface="Arial"/>
              </a:rPr>
              <a:t>the</a:t>
            </a:r>
            <a:r>
              <a:rPr sz="1400" spc="45" dirty="0">
                <a:solidFill>
                  <a:srgbClr val="231F20"/>
                </a:solidFill>
                <a:cs typeface="Arial"/>
              </a:rPr>
              <a:t> </a:t>
            </a:r>
            <a:r>
              <a:rPr sz="1400" spc="80" dirty="0">
                <a:solidFill>
                  <a:srgbClr val="231F20"/>
                </a:solidFill>
                <a:cs typeface="Arial"/>
              </a:rPr>
              <a:t>s</a:t>
            </a:r>
            <a:r>
              <a:rPr sz="1400" spc="60" dirty="0">
                <a:solidFill>
                  <a:srgbClr val="231F20"/>
                </a:solidFill>
                <a:cs typeface="Arial"/>
              </a:rPr>
              <a:t>y</a:t>
            </a:r>
            <a:r>
              <a:rPr sz="1400" spc="85" dirty="0">
                <a:solidFill>
                  <a:srgbClr val="231F20"/>
                </a:solidFill>
                <a:cs typeface="Arial"/>
              </a:rPr>
              <a:t>s</a:t>
            </a:r>
            <a:r>
              <a:rPr sz="1400" spc="95" dirty="0">
                <a:solidFill>
                  <a:srgbClr val="231F20"/>
                </a:solidFill>
                <a:cs typeface="Arial"/>
              </a:rPr>
              <a:t>temic</a:t>
            </a:r>
            <a:r>
              <a:rPr sz="1400" spc="45" dirty="0">
                <a:solidFill>
                  <a:srgbClr val="231F20"/>
                </a:solidFill>
                <a:cs typeface="Arial"/>
              </a:rPr>
              <a:t> </a:t>
            </a:r>
            <a:r>
              <a:rPr sz="1400" spc="105" dirty="0">
                <a:solidFill>
                  <a:srgbClr val="231F20"/>
                </a:solidFill>
                <a:cs typeface="Arial"/>
              </a:rPr>
              <a:t>shor</a:t>
            </a:r>
            <a:r>
              <a:rPr sz="1400" spc="55" dirty="0">
                <a:solidFill>
                  <a:srgbClr val="231F20"/>
                </a:solidFill>
                <a:cs typeface="Arial"/>
              </a:rPr>
              <a:t>t</a:t>
            </a:r>
            <a:r>
              <a:rPr sz="1400" spc="95" dirty="0">
                <a:solidFill>
                  <a:srgbClr val="231F20"/>
                </a:solidFill>
                <a:cs typeface="Arial"/>
              </a:rPr>
              <a:t>c</a:t>
            </a:r>
            <a:r>
              <a:rPr sz="1400" spc="100" dirty="0">
                <a:solidFill>
                  <a:srgbClr val="231F20"/>
                </a:solidFill>
                <a:cs typeface="Arial"/>
              </a:rPr>
              <a:t>omings</a:t>
            </a:r>
            <a:r>
              <a:rPr sz="1400" spc="45" dirty="0">
                <a:solidFill>
                  <a:srgbClr val="231F20"/>
                </a:solidFill>
                <a:cs typeface="Arial"/>
              </a:rPr>
              <a:t> </a:t>
            </a:r>
            <a:r>
              <a:rPr sz="1400" spc="75" dirty="0">
                <a:solidFill>
                  <a:srgbClr val="231F20"/>
                </a:solidFill>
                <a:cs typeface="Arial"/>
              </a:rPr>
              <a:t>of</a:t>
            </a:r>
            <a:r>
              <a:rPr sz="1400" spc="45" dirty="0">
                <a:solidFill>
                  <a:srgbClr val="231F20"/>
                </a:solidFill>
                <a:cs typeface="Arial"/>
              </a:rPr>
              <a:t> </a:t>
            </a:r>
            <a:r>
              <a:rPr sz="1400" spc="100" dirty="0">
                <a:solidFill>
                  <a:srgbClr val="231F20"/>
                </a:solidFill>
                <a:cs typeface="Arial"/>
              </a:rPr>
              <a:t>our</a:t>
            </a:r>
            <a:r>
              <a:rPr sz="1400" spc="45" dirty="0">
                <a:solidFill>
                  <a:srgbClr val="231F20"/>
                </a:solidFill>
                <a:cs typeface="Arial"/>
              </a:rPr>
              <a:t> </a:t>
            </a:r>
            <a:r>
              <a:rPr sz="1400" spc="120" dirty="0">
                <a:solidFill>
                  <a:srgbClr val="231F20"/>
                </a:solidFill>
                <a:cs typeface="Arial"/>
              </a:rPr>
              <a:t>educ</a:t>
            </a:r>
            <a:r>
              <a:rPr sz="1400" spc="110" dirty="0">
                <a:solidFill>
                  <a:srgbClr val="231F20"/>
                </a:solidFill>
                <a:cs typeface="Arial"/>
              </a:rPr>
              <a:t>a</a:t>
            </a:r>
            <a:r>
              <a:rPr sz="1400" spc="70" dirty="0">
                <a:solidFill>
                  <a:srgbClr val="231F20"/>
                </a:solidFill>
                <a:cs typeface="Arial"/>
              </a:rPr>
              <a:t>tional</a:t>
            </a:r>
            <a:r>
              <a:rPr sz="1400" spc="45" dirty="0">
                <a:solidFill>
                  <a:srgbClr val="231F20"/>
                </a:solidFill>
                <a:cs typeface="Arial"/>
              </a:rPr>
              <a:t> </a:t>
            </a:r>
            <a:r>
              <a:rPr sz="1400" spc="80" dirty="0">
                <a:solidFill>
                  <a:srgbClr val="231F20"/>
                </a:solidFill>
                <a:cs typeface="Arial"/>
              </a:rPr>
              <a:t>s</a:t>
            </a:r>
            <a:r>
              <a:rPr sz="1400" spc="60" dirty="0">
                <a:solidFill>
                  <a:srgbClr val="231F20"/>
                </a:solidFill>
                <a:cs typeface="Arial"/>
              </a:rPr>
              <a:t>y</a:t>
            </a:r>
            <a:r>
              <a:rPr sz="1400" spc="85" dirty="0">
                <a:solidFill>
                  <a:srgbClr val="231F20"/>
                </a:solidFill>
                <a:cs typeface="Arial"/>
              </a:rPr>
              <a:t>s</a:t>
            </a:r>
            <a:r>
              <a:rPr sz="1400" spc="95" dirty="0">
                <a:solidFill>
                  <a:srgbClr val="231F20"/>
                </a:solidFill>
                <a:cs typeface="Arial"/>
              </a:rPr>
              <a:t>t</a:t>
            </a:r>
            <a:r>
              <a:rPr sz="1400" spc="140" dirty="0">
                <a:solidFill>
                  <a:srgbClr val="231F20"/>
                </a:solidFill>
                <a:cs typeface="Arial"/>
              </a:rPr>
              <a:t>em</a:t>
            </a:r>
            <a:r>
              <a:rPr sz="1400" spc="45" dirty="0">
                <a:solidFill>
                  <a:srgbClr val="231F20"/>
                </a:solidFill>
                <a:cs typeface="Arial"/>
              </a:rPr>
              <a:t> </a:t>
            </a:r>
            <a:r>
              <a:rPr sz="1400" spc="40" dirty="0">
                <a:solidFill>
                  <a:srgbClr val="231F20"/>
                </a:solidFill>
                <a:cs typeface="Arial"/>
              </a:rPr>
              <a:t>in</a:t>
            </a:r>
            <a:r>
              <a:rPr sz="1400" spc="25" dirty="0">
                <a:solidFill>
                  <a:srgbClr val="231F20"/>
                </a:solidFill>
                <a:cs typeface="Arial"/>
              </a:rPr>
              <a:t> </a:t>
            </a:r>
            <a:r>
              <a:rPr sz="1400" spc="125" dirty="0">
                <a:solidFill>
                  <a:srgbClr val="231F20"/>
                </a:solidFill>
                <a:cs typeface="Arial"/>
              </a:rPr>
              <a:t>p</a:t>
            </a:r>
            <a:r>
              <a:rPr sz="1400" spc="60" dirty="0">
                <a:solidFill>
                  <a:srgbClr val="231F20"/>
                </a:solidFill>
                <a:cs typeface="Arial"/>
              </a:rPr>
              <a:t>r</a:t>
            </a:r>
            <a:r>
              <a:rPr sz="1400" spc="100" dirty="0">
                <a:solidFill>
                  <a:srgbClr val="231F20"/>
                </a:solidFill>
                <a:cs typeface="Arial"/>
              </a:rPr>
              <a:t>o</a:t>
            </a:r>
            <a:r>
              <a:rPr sz="1400" spc="70" dirty="0">
                <a:solidFill>
                  <a:srgbClr val="231F20"/>
                </a:solidFill>
                <a:cs typeface="Arial"/>
              </a:rPr>
              <a:t>viding</a:t>
            </a:r>
            <a:r>
              <a:rPr sz="1400" spc="45" dirty="0">
                <a:solidFill>
                  <a:srgbClr val="231F20"/>
                </a:solidFill>
                <a:cs typeface="Arial"/>
              </a:rPr>
              <a:t> </a:t>
            </a:r>
            <a:r>
              <a:rPr sz="1400" spc="20" dirty="0">
                <a:solidFill>
                  <a:srgbClr val="231F20"/>
                </a:solidFill>
                <a:cs typeface="Arial"/>
              </a:rPr>
              <a:t>f</a:t>
            </a:r>
            <a:r>
              <a:rPr sz="1400" spc="95" dirty="0">
                <a:solidFill>
                  <a:srgbClr val="231F20"/>
                </a:solidFill>
                <a:cs typeface="Arial"/>
              </a:rPr>
              <a:t>or</a:t>
            </a:r>
            <a:r>
              <a:rPr sz="1400" spc="45" dirty="0">
                <a:solidFill>
                  <a:srgbClr val="231F20"/>
                </a:solidFill>
                <a:cs typeface="Arial"/>
              </a:rPr>
              <a:t> </a:t>
            </a:r>
            <a:r>
              <a:rPr sz="1400" spc="95" dirty="0">
                <a:solidFill>
                  <a:srgbClr val="231F20"/>
                </a:solidFill>
                <a:cs typeface="Arial"/>
              </a:rPr>
              <a:t>them</a:t>
            </a:r>
            <a:r>
              <a:rPr sz="1400" spc="95" dirty="0" smtClean="0">
                <a:solidFill>
                  <a:srgbClr val="231F20"/>
                </a:solidFill>
                <a:cs typeface="Arial"/>
              </a:rPr>
              <a:t>.</a:t>
            </a:r>
            <a:endParaRPr lang="en-US" sz="1400" spc="95" dirty="0" smtClean="0">
              <a:solidFill>
                <a:srgbClr val="231F20"/>
              </a:solidFill>
              <a:cs typeface="Arial"/>
            </a:endParaRPr>
          </a:p>
        </p:txBody>
      </p:sp>
      <p:grpSp>
        <p:nvGrpSpPr>
          <p:cNvPr id="37" name="Group 36"/>
          <p:cNvGrpSpPr/>
          <p:nvPr/>
        </p:nvGrpSpPr>
        <p:grpSpPr>
          <a:xfrm>
            <a:off x="5410200" y="1600200"/>
            <a:ext cx="3265300" cy="2209800"/>
            <a:chOff x="5232463" y="580819"/>
            <a:chExt cx="3265300" cy="1710017"/>
          </a:xfrm>
        </p:grpSpPr>
        <p:sp>
          <p:nvSpPr>
            <p:cNvPr id="3" name="object 3"/>
            <p:cNvSpPr/>
            <p:nvPr/>
          </p:nvSpPr>
          <p:spPr>
            <a:xfrm>
              <a:off x="7660086" y="1811251"/>
              <a:ext cx="361576" cy="271182"/>
            </a:xfrm>
            <a:custGeom>
              <a:avLst/>
              <a:gdLst/>
              <a:ahLst/>
              <a:cxnLst/>
              <a:rect l="l" t="t" r="r" b="b"/>
              <a:pathLst>
                <a:path w="307340" h="307339">
                  <a:moveTo>
                    <a:pt x="0" y="307339"/>
                  </a:moveTo>
                  <a:lnTo>
                    <a:pt x="307340" y="307339"/>
                  </a:lnTo>
                  <a:lnTo>
                    <a:pt x="307340"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4" name="object 4"/>
            <p:cNvSpPr/>
            <p:nvPr/>
          </p:nvSpPr>
          <p:spPr>
            <a:xfrm>
              <a:off x="6358098" y="1811251"/>
              <a:ext cx="361576" cy="271182"/>
            </a:xfrm>
            <a:custGeom>
              <a:avLst/>
              <a:gdLst/>
              <a:ahLst/>
              <a:cxnLst/>
              <a:rect l="l" t="t" r="r" b="b"/>
              <a:pathLst>
                <a:path w="307339" h="307339">
                  <a:moveTo>
                    <a:pt x="0" y="307339"/>
                  </a:moveTo>
                  <a:lnTo>
                    <a:pt x="307339" y="307339"/>
                  </a:lnTo>
                  <a:lnTo>
                    <a:pt x="307339"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5" name="object 5"/>
            <p:cNvSpPr/>
            <p:nvPr/>
          </p:nvSpPr>
          <p:spPr>
            <a:xfrm>
              <a:off x="5902914" y="1811251"/>
              <a:ext cx="361576" cy="271182"/>
            </a:xfrm>
            <a:custGeom>
              <a:avLst/>
              <a:gdLst/>
              <a:ahLst/>
              <a:cxnLst/>
              <a:rect l="l" t="t" r="r" b="b"/>
              <a:pathLst>
                <a:path w="307339" h="307339">
                  <a:moveTo>
                    <a:pt x="0" y="307339"/>
                  </a:moveTo>
                  <a:lnTo>
                    <a:pt x="307339" y="307339"/>
                  </a:lnTo>
                  <a:lnTo>
                    <a:pt x="307339"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6" name="object 6"/>
            <p:cNvSpPr/>
            <p:nvPr/>
          </p:nvSpPr>
          <p:spPr>
            <a:xfrm>
              <a:off x="5319118" y="1811251"/>
              <a:ext cx="361576" cy="271182"/>
            </a:xfrm>
            <a:custGeom>
              <a:avLst/>
              <a:gdLst/>
              <a:ahLst/>
              <a:cxnLst/>
              <a:rect l="l" t="t" r="r" b="b"/>
              <a:pathLst>
                <a:path w="307339" h="307339">
                  <a:moveTo>
                    <a:pt x="0" y="307339"/>
                  </a:moveTo>
                  <a:lnTo>
                    <a:pt x="307339" y="307339"/>
                  </a:lnTo>
                  <a:lnTo>
                    <a:pt x="307339"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7" name="object 7"/>
            <p:cNvSpPr/>
            <p:nvPr/>
          </p:nvSpPr>
          <p:spPr>
            <a:xfrm>
              <a:off x="8136187" y="1811251"/>
              <a:ext cx="361576" cy="271182"/>
            </a:xfrm>
            <a:custGeom>
              <a:avLst/>
              <a:gdLst/>
              <a:ahLst/>
              <a:cxnLst/>
              <a:rect l="l" t="t" r="r" b="b"/>
              <a:pathLst>
                <a:path w="307340" h="307339">
                  <a:moveTo>
                    <a:pt x="0" y="307339"/>
                  </a:moveTo>
                  <a:lnTo>
                    <a:pt x="307340" y="307339"/>
                  </a:lnTo>
                  <a:lnTo>
                    <a:pt x="307340"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8" name="object 8"/>
            <p:cNvSpPr/>
            <p:nvPr/>
          </p:nvSpPr>
          <p:spPr>
            <a:xfrm>
              <a:off x="8136187" y="1531250"/>
              <a:ext cx="361576" cy="271182"/>
            </a:xfrm>
            <a:custGeom>
              <a:avLst/>
              <a:gdLst/>
              <a:ahLst/>
              <a:cxnLst/>
              <a:rect l="l" t="t" r="r" b="b"/>
              <a:pathLst>
                <a:path w="307340" h="307339">
                  <a:moveTo>
                    <a:pt x="0" y="307339"/>
                  </a:moveTo>
                  <a:lnTo>
                    <a:pt x="307340" y="307339"/>
                  </a:lnTo>
                  <a:lnTo>
                    <a:pt x="307340"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9" name="object 9"/>
            <p:cNvSpPr txBox="1"/>
            <p:nvPr/>
          </p:nvSpPr>
          <p:spPr>
            <a:xfrm>
              <a:off x="5489691" y="2106170"/>
              <a:ext cx="991346" cy="184666"/>
            </a:xfrm>
            <a:prstGeom prst="rect">
              <a:avLst/>
            </a:prstGeom>
          </p:spPr>
          <p:txBody>
            <a:bodyPr vert="horz" wrap="square" lIns="0" tIns="0" rIns="0" bIns="0" rtlCol="0">
              <a:spAutoFit/>
            </a:bodyPr>
            <a:lstStyle/>
            <a:p>
              <a:pPr marL="12700" defTabSz="457200"/>
              <a:r>
                <a:rPr sz="1200" b="1" spc="40" dirty="0">
                  <a:solidFill>
                    <a:srgbClr val="A93439"/>
                  </a:solidFill>
                  <a:latin typeface="Times New Roman"/>
                  <a:cs typeface="Times New Roman"/>
                </a:rPr>
                <a:t>EQ</a:t>
              </a:r>
              <a:r>
                <a:rPr sz="1200" b="1" spc="10" dirty="0">
                  <a:solidFill>
                    <a:srgbClr val="A93439"/>
                  </a:solidFill>
                  <a:latin typeface="Times New Roman"/>
                  <a:cs typeface="Times New Roman"/>
                </a:rPr>
                <a:t>U</a:t>
              </a:r>
              <a:r>
                <a:rPr sz="1200" b="1" spc="-20" dirty="0">
                  <a:solidFill>
                    <a:srgbClr val="A93439"/>
                  </a:solidFill>
                  <a:latin typeface="Times New Roman"/>
                  <a:cs typeface="Times New Roman"/>
                </a:rPr>
                <a:t>ALITY</a:t>
              </a:r>
              <a:endParaRPr sz="1200">
                <a:solidFill>
                  <a:prstClr val="black"/>
                </a:solidFill>
                <a:latin typeface="Times New Roman"/>
                <a:cs typeface="Times New Roman"/>
              </a:endParaRPr>
            </a:p>
          </p:txBody>
        </p:sp>
        <p:sp>
          <p:nvSpPr>
            <p:cNvPr id="10" name="object 10"/>
            <p:cNvSpPr txBox="1"/>
            <p:nvPr/>
          </p:nvSpPr>
          <p:spPr>
            <a:xfrm>
              <a:off x="7489776" y="2106170"/>
              <a:ext cx="743324" cy="184666"/>
            </a:xfrm>
            <a:prstGeom prst="rect">
              <a:avLst/>
            </a:prstGeom>
          </p:spPr>
          <p:txBody>
            <a:bodyPr vert="horz" wrap="square" lIns="0" tIns="0" rIns="0" bIns="0" rtlCol="0">
              <a:spAutoFit/>
            </a:bodyPr>
            <a:lstStyle/>
            <a:p>
              <a:pPr marL="12700" defTabSz="457200"/>
              <a:r>
                <a:rPr sz="1200" b="1" dirty="0">
                  <a:solidFill>
                    <a:srgbClr val="A93439"/>
                  </a:solidFill>
                  <a:latin typeface="Times New Roman"/>
                  <a:cs typeface="Times New Roman"/>
                </a:rPr>
                <a:t>EQUITY</a:t>
              </a:r>
              <a:endParaRPr sz="1200">
                <a:solidFill>
                  <a:prstClr val="black"/>
                </a:solidFill>
                <a:latin typeface="Times New Roman"/>
                <a:cs typeface="Times New Roman"/>
              </a:endParaRPr>
            </a:p>
          </p:txBody>
        </p:sp>
        <p:sp>
          <p:nvSpPr>
            <p:cNvPr id="13" name="object 13"/>
            <p:cNvSpPr/>
            <p:nvPr/>
          </p:nvSpPr>
          <p:spPr>
            <a:xfrm>
              <a:off x="8232300" y="1018028"/>
              <a:ext cx="131482" cy="99172"/>
            </a:xfrm>
            <a:custGeom>
              <a:avLst/>
              <a:gdLst/>
              <a:ahLst/>
              <a:cxnLst/>
              <a:rect l="l" t="t" r="r" b="b"/>
              <a:pathLst>
                <a:path w="111759" h="112394">
                  <a:moveTo>
                    <a:pt x="55420" y="0"/>
                  </a:moveTo>
                  <a:lnTo>
                    <a:pt x="12453" y="21710"/>
                  </a:lnTo>
                  <a:lnTo>
                    <a:pt x="0" y="64975"/>
                  </a:lnTo>
                  <a:lnTo>
                    <a:pt x="3731" y="77774"/>
                  </a:lnTo>
                  <a:lnTo>
                    <a:pt x="31807" y="105811"/>
                  </a:lnTo>
                  <a:lnTo>
                    <a:pt x="61998" y="111860"/>
                  </a:lnTo>
                  <a:lnTo>
                    <a:pt x="75354" y="108557"/>
                  </a:lnTo>
                  <a:lnTo>
                    <a:pt x="104858" y="81425"/>
                  </a:lnTo>
                  <a:lnTo>
                    <a:pt x="111423" y="52440"/>
                  </a:lnTo>
                  <a:lnTo>
                    <a:pt x="108683" y="38391"/>
                  </a:lnTo>
                  <a:lnTo>
                    <a:pt x="82746" y="7090"/>
                  </a:lnTo>
                  <a:lnTo>
                    <a:pt x="55420"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14" name="object 14"/>
            <p:cNvSpPr/>
            <p:nvPr/>
          </p:nvSpPr>
          <p:spPr>
            <a:xfrm>
              <a:off x="8160712" y="965003"/>
              <a:ext cx="336924" cy="560294"/>
            </a:xfrm>
            <a:custGeom>
              <a:avLst/>
              <a:gdLst/>
              <a:ahLst/>
              <a:cxnLst/>
              <a:rect l="l" t="t" r="r" b="b"/>
              <a:pathLst>
                <a:path w="286384" h="635000">
                  <a:moveTo>
                    <a:pt x="185048" y="413854"/>
                  </a:moveTo>
                  <a:lnTo>
                    <a:pt x="127114" y="413854"/>
                  </a:lnTo>
                  <a:lnTo>
                    <a:pt x="127114" y="606069"/>
                  </a:lnTo>
                  <a:lnTo>
                    <a:pt x="130540" y="619795"/>
                  </a:lnTo>
                  <a:lnTo>
                    <a:pt x="139645" y="630018"/>
                  </a:lnTo>
                  <a:lnTo>
                    <a:pt x="152675" y="634985"/>
                  </a:lnTo>
                  <a:lnTo>
                    <a:pt x="167901" y="632099"/>
                  </a:lnTo>
                  <a:lnTo>
                    <a:pt x="178886" y="624047"/>
                  </a:lnTo>
                  <a:lnTo>
                    <a:pt x="184693" y="612303"/>
                  </a:lnTo>
                  <a:lnTo>
                    <a:pt x="185048" y="413854"/>
                  </a:lnTo>
                  <a:close/>
                </a:path>
                <a:path w="286384" h="635000">
                  <a:moveTo>
                    <a:pt x="185369" y="234492"/>
                  </a:moveTo>
                  <a:lnTo>
                    <a:pt x="48742" y="234492"/>
                  </a:lnTo>
                  <a:lnTo>
                    <a:pt x="48742" y="606069"/>
                  </a:lnTo>
                  <a:lnTo>
                    <a:pt x="52169" y="619795"/>
                  </a:lnTo>
                  <a:lnTo>
                    <a:pt x="61280" y="630018"/>
                  </a:lnTo>
                  <a:lnTo>
                    <a:pt x="74298" y="634985"/>
                  </a:lnTo>
                  <a:lnTo>
                    <a:pt x="89529" y="632099"/>
                  </a:lnTo>
                  <a:lnTo>
                    <a:pt x="100514" y="624047"/>
                  </a:lnTo>
                  <a:lnTo>
                    <a:pt x="106321" y="612303"/>
                  </a:lnTo>
                  <a:lnTo>
                    <a:pt x="106997" y="413854"/>
                  </a:lnTo>
                  <a:lnTo>
                    <a:pt x="185048" y="413854"/>
                  </a:lnTo>
                  <a:lnTo>
                    <a:pt x="185369" y="234492"/>
                  </a:lnTo>
                  <a:close/>
                </a:path>
                <a:path w="286384" h="635000">
                  <a:moveTo>
                    <a:pt x="253555" y="0"/>
                  </a:moveTo>
                  <a:lnTo>
                    <a:pt x="247332" y="8204"/>
                  </a:lnTo>
                  <a:lnTo>
                    <a:pt x="246380" y="9359"/>
                  </a:lnTo>
                  <a:lnTo>
                    <a:pt x="245237" y="10820"/>
                  </a:lnTo>
                  <a:lnTo>
                    <a:pt x="244233" y="12407"/>
                  </a:lnTo>
                  <a:lnTo>
                    <a:pt x="176669" y="172783"/>
                  </a:lnTo>
                  <a:lnTo>
                    <a:pt x="27571" y="172783"/>
                  </a:lnTo>
                  <a:lnTo>
                    <a:pt x="14413" y="176134"/>
                  </a:lnTo>
                  <a:lnTo>
                    <a:pt x="4707" y="185012"/>
                  </a:lnTo>
                  <a:lnTo>
                    <a:pt x="749" y="192849"/>
                  </a:lnTo>
                  <a:lnTo>
                    <a:pt x="0" y="195897"/>
                  </a:lnTo>
                  <a:lnTo>
                    <a:pt x="0" y="387489"/>
                  </a:lnTo>
                  <a:lnTo>
                    <a:pt x="4441" y="400686"/>
                  </a:lnTo>
                  <a:lnTo>
                    <a:pt x="15676" y="408440"/>
                  </a:lnTo>
                  <a:lnTo>
                    <a:pt x="31719" y="405766"/>
                  </a:lnTo>
                  <a:lnTo>
                    <a:pt x="41130" y="397349"/>
                  </a:lnTo>
                  <a:lnTo>
                    <a:pt x="43649" y="234492"/>
                  </a:lnTo>
                  <a:lnTo>
                    <a:pt x="185369" y="234492"/>
                  </a:lnTo>
                  <a:lnTo>
                    <a:pt x="185407" y="234365"/>
                  </a:lnTo>
                  <a:lnTo>
                    <a:pt x="193763" y="233972"/>
                  </a:lnTo>
                  <a:lnTo>
                    <a:pt x="201574" y="228980"/>
                  </a:lnTo>
                  <a:lnTo>
                    <a:pt x="284734" y="31572"/>
                  </a:lnTo>
                  <a:lnTo>
                    <a:pt x="286226" y="19433"/>
                  </a:lnTo>
                  <a:lnTo>
                    <a:pt x="281349" y="8592"/>
                  </a:lnTo>
                  <a:lnTo>
                    <a:pt x="269799" y="990"/>
                  </a:lnTo>
                  <a:lnTo>
                    <a:pt x="265049" y="990"/>
                  </a:lnTo>
                  <a:lnTo>
                    <a:pt x="253555" y="0"/>
                  </a:lnTo>
                  <a:close/>
                </a:path>
                <a:path w="286384" h="635000">
                  <a:moveTo>
                    <a:pt x="266598" y="469"/>
                  </a:moveTo>
                  <a:lnTo>
                    <a:pt x="263486" y="546"/>
                  </a:lnTo>
                  <a:lnTo>
                    <a:pt x="265049" y="990"/>
                  </a:lnTo>
                  <a:lnTo>
                    <a:pt x="269799" y="990"/>
                  </a:lnTo>
                  <a:lnTo>
                    <a:pt x="266598" y="469"/>
                  </a:lnTo>
                  <a:close/>
                </a:path>
              </a:pathLst>
            </a:custGeom>
            <a:solidFill>
              <a:srgbClr val="532C6D"/>
            </a:solidFill>
          </p:spPr>
          <p:txBody>
            <a:bodyPr wrap="square" lIns="0" tIns="0" rIns="0" bIns="0" rtlCol="0"/>
            <a:lstStyle/>
            <a:p>
              <a:pPr defTabSz="457200"/>
              <a:endParaRPr>
                <a:solidFill>
                  <a:prstClr val="black"/>
                </a:solidFill>
              </a:endParaRPr>
            </a:p>
          </p:txBody>
        </p:sp>
        <p:sp>
          <p:nvSpPr>
            <p:cNvPr id="15" name="object 15"/>
            <p:cNvSpPr/>
            <p:nvPr/>
          </p:nvSpPr>
          <p:spPr>
            <a:xfrm>
              <a:off x="7742762" y="1037901"/>
              <a:ext cx="198718" cy="149599"/>
            </a:xfrm>
            <a:custGeom>
              <a:avLst/>
              <a:gdLst/>
              <a:ahLst/>
              <a:cxnLst/>
              <a:rect l="l" t="t" r="r" b="b"/>
              <a:pathLst>
                <a:path w="168909" h="169544">
                  <a:moveTo>
                    <a:pt x="84452" y="0"/>
                  </a:moveTo>
                  <a:lnTo>
                    <a:pt x="37791" y="14201"/>
                  </a:lnTo>
                  <a:lnTo>
                    <a:pt x="10348" y="44645"/>
                  </a:lnTo>
                  <a:lnTo>
                    <a:pt x="0" y="86501"/>
                  </a:lnTo>
                  <a:lnTo>
                    <a:pt x="1341" y="100046"/>
                  </a:lnTo>
                  <a:lnTo>
                    <a:pt x="17573" y="135703"/>
                  </a:lnTo>
                  <a:lnTo>
                    <a:pt x="49963" y="160256"/>
                  </a:lnTo>
                  <a:lnTo>
                    <a:pt x="95740" y="169031"/>
                  </a:lnTo>
                  <a:lnTo>
                    <a:pt x="109132" y="166067"/>
                  </a:lnTo>
                  <a:lnTo>
                    <a:pt x="143240" y="145090"/>
                  </a:lnTo>
                  <a:lnTo>
                    <a:pt x="164339" y="109026"/>
                  </a:lnTo>
                  <a:lnTo>
                    <a:pt x="168699" y="78533"/>
                  </a:lnTo>
                  <a:lnTo>
                    <a:pt x="166423" y="64274"/>
                  </a:lnTo>
                  <a:lnTo>
                    <a:pt x="146894" y="27712"/>
                  </a:lnTo>
                  <a:lnTo>
                    <a:pt x="112669" y="4850"/>
                  </a:lnTo>
                  <a:lnTo>
                    <a:pt x="84452"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16" name="object 16"/>
            <p:cNvSpPr/>
            <p:nvPr/>
          </p:nvSpPr>
          <p:spPr>
            <a:xfrm>
              <a:off x="7636247" y="964055"/>
              <a:ext cx="508000" cy="846044"/>
            </a:xfrm>
            <a:custGeom>
              <a:avLst/>
              <a:gdLst/>
              <a:ahLst/>
              <a:cxnLst/>
              <a:rect l="l" t="t" r="r" b="b"/>
              <a:pathLst>
                <a:path w="431800" h="958850">
                  <a:moveTo>
                    <a:pt x="278532" y="625335"/>
                  </a:moveTo>
                  <a:lnTo>
                    <a:pt x="191312" y="625335"/>
                  </a:lnTo>
                  <a:lnTo>
                    <a:pt x="191312" y="916089"/>
                  </a:lnTo>
                  <a:lnTo>
                    <a:pt x="193643" y="930305"/>
                  </a:lnTo>
                  <a:lnTo>
                    <a:pt x="200121" y="942590"/>
                  </a:lnTo>
                  <a:lnTo>
                    <a:pt x="209974" y="952171"/>
                  </a:lnTo>
                  <a:lnTo>
                    <a:pt x="222431" y="958276"/>
                  </a:lnTo>
                  <a:lnTo>
                    <a:pt x="240155" y="957379"/>
                  </a:lnTo>
                  <a:lnTo>
                    <a:pt x="273656" y="936460"/>
                  </a:lnTo>
                  <a:lnTo>
                    <a:pt x="278532" y="625335"/>
                  </a:lnTo>
                  <a:close/>
                </a:path>
                <a:path w="431800" h="958850">
                  <a:moveTo>
                    <a:pt x="278993" y="354012"/>
                  </a:moveTo>
                  <a:lnTo>
                    <a:pt x="73367" y="354012"/>
                  </a:lnTo>
                  <a:lnTo>
                    <a:pt x="73367" y="916089"/>
                  </a:lnTo>
                  <a:lnTo>
                    <a:pt x="75697" y="930305"/>
                  </a:lnTo>
                  <a:lnTo>
                    <a:pt x="82174" y="942590"/>
                  </a:lnTo>
                  <a:lnTo>
                    <a:pt x="92029" y="952171"/>
                  </a:lnTo>
                  <a:lnTo>
                    <a:pt x="104480" y="958273"/>
                  </a:lnTo>
                  <a:lnTo>
                    <a:pt x="122202" y="957379"/>
                  </a:lnTo>
                  <a:lnTo>
                    <a:pt x="155693" y="936460"/>
                  </a:lnTo>
                  <a:lnTo>
                    <a:pt x="161023" y="625335"/>
                  </a:lnTo>
                  <a:lnTo>
                    <a:pt x="278532" y="625335"/>
                  </a:lnTo>
                  <a:lnTo>
                    <a:pt x="278993" y="354012"/>
                  </a:lnTo>
                  <a:close/>
                </a:path>
                <a:path w="431800" h="958850">
                  <a:moveTo>
                    <a:pt x="401243" y="0"/>
                  </a:moveTo>
                  <a:lnTo>
                    <a:pt x="367588" y="18059"/>
                  </a:lnTo>
                  <a:lnTo>
                    <a:pt x="265887" y="260667"/>
                  </a:lnTo>
                  <a:lnTo>
                    <a:pt x="41490" y="260667"/>
                  </a:lnTo>
                  <a:lnTo>
                    <a:pt x="7190" y="279004"/>
                  </a:lnTo>
                  <a:lnTo>
                    <a:pt x="0" y="295630"/>
                  </a:lnTo>
                  <a:lnTo>
                    <a:pt x="0" y="585444"/>
                  </a:lnTo>
                  <a:lnTo>
                    <a:pt x="3053" y="599361"/>
                  </a:lnTo>
                  <a:lnTo>
                    <a:pt x="11297" y="610360"/>
                  </a:lnTo>
                  <a:lnTo>
                    <a:pt x="23357" y="617062"/>
                  </a:lnTo>
                  <a:lnTo>
                    <a:pt x="40523" y="615572"/>
                  </a:lnTo>
                  <a:lnTo>
                    <a:pt x="53358" y="609783"/>
                  </a:lnTo>
                  <a:lnTo>
                    <a:pt x="61725" y="600661"/>
                  </a:lnTo>
                  <a:lnTo>
                    <a:pt x="65487" y="589167"/>
                  </a:lnTo>
                  <a:lnTo>
                    <a:pt x="65697" y="354012"/>
                  </a:lnTo>
                  <a:lnTo>
                    <a:pt x="278993" y="354012"/>
                  </a:lnTo>
                  <a:lnTo>
                    <a:pt x="279044" y="353809"/>
                  </a:lnTo>
                  <a:lnTo>
                    <a:pt x="291802" y="350678"/>
                  </a:lnTo>
                  <a:lnTo>
                    <a:pt x="302438" y="342896"/>
                  </a:lnTo>
                  <a:lnTo>
                    <a:pt x="398525" y="118656"/>
                  </a:lnTo>
                  <a:lnTo>
                    <a:pt x="428536" y="47053"/>
                  </a:lnTo>
                  <a:lnTo>
                    <a:pt x="431181" y="34873"/>
                  </a:lnTo>
                  <a:lnTo>
                    <a:pt x="429384" y="22974"/>
                  </a:lnTo>
                  <a:lnTo>
                    <a:pt x="423605" y="12489"/>
                  </a:lnTo>
                  <a:lnTo>
                    <a:pt x="414304" y="4551"/>
                  </a:lnTo>
                  <a:lnTo>
                    <a:pt x="405993" y="762"/>
                  </a:lnTo>
                  <a:lnTo>
                    <a:pt x="401243"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17" name="object 17"/>
            <p:cNvSpPr/>
            <p:nvPr/>
          </p:nvSpPr>
          <p:spPr>
            <a:xfrm>
              <a:off x="7133026" y="1057922"/>
              <a:ext cx="262218" cy="197224"/>
            </a:xfrm>
            <a:custGeom>
              <a:avLst/>
              <a:gdLst/>
              <a:ahLst/>
              <a:cxnLst/>
              <a:rect l="l" t="t" r="r" b="b"/>
              <a:pathLst>
                <a:path w="222885" h="223519">
                  <a:moveTo>
                    <a:pt x="111496" y="0"/>
                  </a:moveTo>
                  <a:lnTo>
                    <a:pt x="62674" y="11335"/>
                  </a:lnTo>
                  <a:lnTo>
                    <a:pt x="29925" y="35976"/>
                  </a:lnTo>
                  <a:lnTo>
                    <a:pt x="7993" y="71283"/>
                  </a:lnTo>
                  <a:lnTo>
                    <a:pt x="0" y="114303"/>
                  </a:lnTo>
                  <a:lnTo>
                    <a:pt x="1122" y="128123"/>
                  </a:lnTo>
                  <a:lnTo>
                    <a:pt x="14108" y="166015"/>
                  </a:lnTo>
                  <a:lnTo>
                    <a:pt x="40064" y="196394"/>
                  </a:lnTo>
                  <a:lnTo>
                    <a:pt x="77111" y="216485"/>
                  </a:lnTo>
                  <a:lnTo>
                    <a:pt x="123371" y="223512"/>
                  </a:lnTo>
                  <a:lnTo>
                    <a:pt x="137097" y="221156"/>
                  </a:lnTo>
                  <a:lnTo>
                    <a:pt x="174088" y="204480"/>
                  </a:lnTo>
                  <a:lnTo>
                    <a:pt x="202507" y="175285"/>
                  </a:lnTo>
                  <a:lnTo>
                    <a:pt x="219408" y="136007"/>
                  </a:lnTo>
                  <a:lnTo>
                    <a:pt x="222822" y="105420"/>
                  </a:lnTo>
                  <a:lnTo>
                    <a:pt x="221047" y="90995"/>
                  </a:lnTo>
                  <a:lnTo>
                    <a:pt x="205634" y="51958"/>
                  </a:lnTo>
                  <a:lnTo>
                    <a:pt x="177588" y="21791"/>
                  </a:lnTo>
                  <a:lnTo>
                    <a:pt x="140122" y="3725"/>
                  </a:lnTo>
                  <a:lnTo>
                    <a:pt x="111496"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18" name="object 18"/>
            <p:cNvSpPr/>
            <p:nvPr/>
          </p:nvSpPr>
          <p:spPr>
            <a:xfrm>
              <a:off x="6992426" y="964158"/>
              <a:ext cx="669365" cy="1118347"/>
            </a:xfrm>
            <a:custGeom>
              <a:avLst/>
              <a:gdLst/>
              <a:ahLst/>
              <a:cxnLst/>
              <a:rect l="l" t="t" r="r" b="b"/>
              <a:pathLst>
                <a:path w="568959" h="1267460">
                  <a:moveTo>
                    <a:pt x="367723" y="825375"/>
                  </a:moveTo>
                  <a:lnTo>
                    <a:pt x="252552" y="825375"/>
                  </a:lnTo>
                  <a:lnTo>
                    <a:pt x="252552" y="1209207"/>
                  </a:lnTo>
                  <a:lnTo>
                    <a:pt x="267327" y="1248040"/>
                  </a:lnTo>
                  <a:lnTo>
                    <a:pt x="303701" y="1266994"/>
                  </a:lnTo>
                  <a:lnTo>
                    <a:pt x="319736" y="1265546"/>
                  </a:lnTo>
                  <a:lnTo>
                    <a:pt x="355705" y="1244788"/>
                  </a:lnTo>
                  <a:lnTo>
                    <a:pt x="367723" y="825375"/>
                  </a:lnTo>
                  <a:close/>
                </a:path>
                <a:path w="568959" h="1267460">
                  <a:moveTo>
                    <a:pt x="368300" y="467197"/>
                  </a:moveTo>
                  <a:lnTo>
                    <a:pt x="96850" y="467197"/>
                  </a:lnTo>
                  <a:lnTo>
                    <a:pt x="96850" y="1209207"/>
                  </a:lnTo>
                  <a:lnTo>
                    <a:pt x="111625" y="1248040"/>
                  </a:lnTo>
                  <a:lnTo>
                    <a:pt x="147973" y="1266994"/>
                  </a:lnTo>
                  <a:lnTo>
                    <a:pt x="164029" y="1265546"/>
                  </a:lnTo>
                  <a:lnTo>
                    <a:pt x="199988" y="1244788"/>
                  </a:lnTo>
                  <a:lnTo>
                    <a:pt x="212572" y="825375"/>
                  </a:lnTo>
                  <a:lnTo>
                    <a:pt x="367723" y="825375"/>
                  </a:lnTo>
                  <a:lnTo>
                    <a:pt x="368300" y="467197"/>
                  </a:lnTo>
                  <a:close/>
                </a:path>
                <a:path w="568959" h="1267460">
                  <a:moveTo>
                    <a:pt x="524981" y="0"/>
                  </a:moveTo>
                  <a:lnTo>
                    <a:pt x="490143" y="16816"/>
                  </a:lnTo>
                  <a:lnTo>
                    <a:pt x="483781" y="27256"/>
                  </a:lnTo>
                  <a:lnTo>
                    <a:pt x="351002" y="343956"/>
                  </a:lnTo>
                  <a:lnTo>
                    <a:pt x="54762" y="343956"/>
                  </a:lnTo>
                  <a:lnTo>
                    <a:pt x="40985" y="345721"/>
                  </a:lnTo>
                  <a:lnTo>
                    <a:pt x="9193" y="368607"/>
                  </a:lnTo>
                  <a:lnTo>
                    <a:pt x="0" y="772720"/>
                  </a:lnTo>
                  <a:lnTo>
                    <a:pt x="2354" y="786921"/>
                  </a:lnTo>
                  <a:lnTo>
                    <a:pt x="8893" y="799165"/>
                  </a:lnTo>
                  <a:lnTo>
                    <a:pt x="18827" y="808662"/>
                  </a:lnTo>
                  <a:lnTo>
                    <a:pt x="31370" y="814618"/>
                  </a:lnTo>
                  <a:lnTo>
                    <a:pt x="48934" y="813604"/>
                  </a:lnTo>
                  <a:lnTo>
                    <a:pt x="81901" y="792078"/>
                  </a:lnTo>
                  <a:lnTo>
                    <a:pt x="86715" y="467197"/>
                  </a:lnTo>
                  <a:lnTo>
                    <a:pt x="368300" y="467197"/>
                  </a:lnTo>
                  <a:lnTo>
                    <a:pt x="368376" y="466930"/>
                  </a:lnTo>
                  <a:lnTo>
                    <a:pt x="381314" y="464388"/>
                  </a:lnTo>
                  <a:lnTo>
                    <a:pt x="392921" y="458219"/>
                  </a:lnTo>
                  <a:lnTo>
                    <a:pt x="402329" y="448747"/>
                  </a:lnTo>
                  <a:lnTo>
                    <a:pt x="526110" y="156491"/>
                  </a:lnTo>
                  <a:lnTo>
                    <a:pt x="565721" y="61965"/>
                  </a:lnTo>
                  <a:lnTo>
                    <a:pt x="568927" y="49808"/>
                  </a:lnTo>
                  <a:lnTo>
                    <a:pt x="568684" y="37656"/>
                  </a:lnTo>
                  <a:lnTo>
                    <a:pt x="565257" y="26158"/>
                  </a:lnTo>
                  <a:lnTo>
                    <a:pt x="558906" y="15965"/>
                  </a:lnTo>
                  <a:lnTo>
                    <a:pt x="549896" y="7727"/>
                  </a:lnTo>
                  <a:lnTo>
                    <a:pt x="534782" y="1507"/>
                  </a:lnTo>
                  <a:lnTo>
                    <a:pt x="524981"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19" name="object 19"/>
            <p:cNvSpPr/>
            <p:nvPr/>
          </p:nvSpPr>
          <p:spPr>
            <a:xfrm>
              <a:off x="8166068" y="580819"/>
              <a:ext cx="265953" cy="213472"/>
            </a:xfrm>
            <a:custGeom>
              <a:avLst/>
              <a:gdLst/>
              <a:ahLst/>
              <a:cxnLst/>
              <a:rect l="l" t="t" r="r" b="b"/>
              <a:pathLst>
                <a:path w="226059" h="241934">
                  <a:moveTo>
                    <a:pt x="112852" y="0"/>
                  </a:moveTo>
                  <a:lnTo>
                    <a:pt x="98833" y="3979"/>
                  </a:lnTo>
                  <a:lnTo>
                    <a:pt x="90030"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59" h="241934">
                  <a:moveTo>
                    <a:pt x="131244" y="54401"/>
                  </a:moveTo>
                  <a:lnTo>
                    <a:pt x="89546" y="60185"/>
                  </a:lnTo>
                  <a:lnTo>
                    <a:pt x="66976" y="100695"/>
                  </a:lnTo>
                  <a:lnTo>
                    <a:pt x="66265" y="116475"/>
                  </a:lnTo>
                  <a:lnTo>
                    <a:pt x="64652" y="130456"/>
                  </a:lnTo>
                  <a:lnTo>
                    <a:pt x="44991" y="174084"/>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6" y="55622"/>
                  </a:lnTo>
                  <a:lnTo>
                    <a:pt x="131244" y="54401"/>
                  </a:lnTo>
                  <a:close/>
                </a:path>
                <a:path w="226059"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59"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0" name="object 20"/>
            <p:cNvSpPr/>
            <p:nvPr/>
          </p:nvSpPr>
          <p:spPr>
            <a:xfrm>
              <a:off x="6406106" y="580819"/>
              <a:ext cx="265953" cy="213472"/>
            </a:xfrm>
            <a:custGeom>
              <a:avLst/>
              <a:gdLst/>
              <a:ahLst/>
              <a:cxnLst/>
              <a:rect l="l" t="t" r="r" b="b"/>
              <a:pathLst>
                <a:path w="226060" h="241934">
                  <a:moveTo>
                    <a:pt x="112852" y="0"/>
                  </a:moveTo>
                  <a:lnTo>
                    <a:pt x="98827" y="3979"/>
                  </a:lnTo>
                  <a:lnTo>
                    <a:pt x="90029"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60" h="241934">
                  <a:moveTo>
                    <a:pt x="131248" y="54401"/>
                  </a:moveTo>
                  <a:lnTo>
                    <a:pt x="89550" y="60181"/>
                  </a:lnTo>
                  <a:lnTo>
                    <a:pt x="66976" y="100689"/>
                  </a:lnTo>
                  <a:lnTo>
                    <a:pt x="66265" y="116470"/>
                  </a:lnTo>
                  <a:lnTo>
                    <a:pt x="64652" y="130452"/>
                  </a:lnTo>
                  <a:lnTo>
                    <a:pt x="44995" y="174080"/>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7" y="55622"/>
                  </a:lnTo>
                  <a:lnTo>
                    <a:pt x="131248" y="54401"/>
                  </a:lnTo>
                  <a:close/>
                </a:path>
                <a:path w="226060"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60"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1" name="object 21"/>
            <p:cNvSpPr/>
            <p:nvPr/>
          </p:nvSpPr>
          <p:spPr>
            <a:xfrm>
              <a:off x="7758891" y="580819"/>
              <a:ext cx="265953" cy="213472"/>
            </a:xfrm>
            <a:custGeom>
              <a:avLst/>
              <a:gdLst/>
              <a:ahLst/>
              <a:cxnLst/>
              <a:rect l="l" t="t" r="r" b="b"/>
              <a:pathLst>
                <a:path w="226059" h="241934">
                  <a:moveTo>
                    <a:pt x="112852" y="0"/>
                  </a:moveTo>
                  <a:lnTo>
                    <a:pt x="98833" y="3979"/>
                  </a:lnTo>
                  <a:lnTo>
                    <a:pt x="90030"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59" h="241934">
                  <a:moveTo>
                    <a:pt x="131244" y="54401"/>
                  </a:moveTo>
                  <a:lnTo>
                    <a:pt x="89546" y="60185"/>
                  </a:lnTo>
                  <a:lnTo>
                    <a:pt x="66976" y="100695"/>
                  </a:lnTo>
                  <a:lnTo>
                    <a:pt x="66265" y="116475"/>
                  </a:lnTo>
                  <a:lnTo>
                    <a:pt x="64652" y="130456"/>
                  </a:lnTo>
                  <a:lnTo>
                    <a:pt x="44991" y="174084"/>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6" y="55622"/>
                  </a:lnTo>
                  <a:lnTo>
                    <a:pt x="131244" y="54401"/>
                  </a:lnTo>
                  <a:close/>
                </a:path>
                <a:path w="226059"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59"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2" name="object 22"/>
            <p:cNvSpPr/>
            <p:nvPr/>
          </p:nvSpPr>
          <p:spPr>
            <a:xfrm>
              <a:off x="5998929" y="580819"/>
              <a:ext cx="265953" cy="213472"/>
            </a:xfrm>
            <a:custGeom>
              <a:avLst/>
              <a:gdLst/>
              <a:ahLst/>
              <a:cxnLst/>
              <a:rect l="l" t="t" r="r" b="b"/>
              <a:pathLst>
                <a:path w="226060" h="241934">
                  <a:moveTo>
                    <a:pt x="112852" y="0"/>
                  </a:moveTo>
                  <a:lnTo>
                    <a:pt x="98827" y="3979"/>
                  </a:lnTo>
                  <a:lnTo>
                    <a:pt x="90029"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60" h="241934">
                  <a:moveTo>
                    <a:pt x="131248" y="54401"/>
                  </a:moveTo>
                  <a:lnTo>
                    <a:pt x="89550" y="60181"/>
                  </a:lnTo>
                  <a:lnTo>
                    <a:pt x="66976" y="100689"/>
                  </a:lnTo>
                  <a:lnTo>
                    <a:pt x="66265" y="116470"/>
                  </a:lnTo>
                  <a:lnTo>
                    <a:pt x="64652" y="130452"/>
                  </a:lnTo>
                  <a:lnTo>
                    <a:pt x="44995" y="174080"/>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7" y="55622"/>
                  </a:lnTo>
                  <a:lnTo>
                    <a:pt x="131248" y="54401"/>
                  </a:lnTo>
                  <a:close/>
                </a:path>
                <a:path w="226060"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60"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3" name="object 23"/>
            <p:cNvSpPr/>
            <p:nvPr/>
          </p:nvSpPr>
          <p:spPr>
            <a:xfrm>
              <a:off x="7259866" y="580819"/>
              <a:ext cx="265953" cy="213472"/>
            </a:xfrm>
            <a:custGeom>
              <a:avLst/>
              <a:gdLst/>
              <a:ahLst/>
              <a:cxnLst/>
              <a:rect l="l" t="t" r="r" b="b"/>
              <a:pathLst>
                <a:path w="226060" h="241934">
                  <a:moveTo>
                    <a:pt x="112852" y="0"/>
                  </a:moveTo>
                  <a:lnTo>
                    <a:pt x="98827" y="3979"/>
                  </a:lnTo>
                  <a:lnTo>
                    <a:pt x="90029"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60" h="241934">
                  <a:moveTo>
                    <a:pt x="131248" y="54401"/>
                  </a:moveTo>
                  <a:lnTo>
                    <a:pt x="89550" y="60181"/>
                  </a:lnTo>
                  <a:lnTo>
                    <a:pt x="66976" y="100689"/>
                  </a:lnTo>
                  <a:lnTo>
                    <a:pt x="66265" y="116470"/>
                  </a:lnTo>
                  <a:lnTo>
                    <a:pt x="64652" y="130452"/>
                  </a:lnTo>
                  <a:lnTo>
                    <a:pt x="44995" y="174080"/>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7" y="55622"/>
                  </a:lnTo>
                  <a:lnTo>
                    <a:pt x="131248" y="54401"/>
                  </a:lnTo>
                  <a:close/>
                </a:path>
                <a:path w="226060"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60"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4" name="object 24"/>
            <p:cNvSpPr/>
            <p:nvPr/>
          </p:nvSpPr>
          <p:spPr>
            <a:xfrm>
              <a:off x="5499905" y="580819"/>
              <a:ext cx="265953" cy="213472"/>
            </a:xfrm>
            <a:custGeom>
              <a:avLst/>
              <a:gdLst/>
              <a:ahLst/>
              <a:cxnLst/>
              <a:rect l="l" t="t" r="r" b="b"/>
              <a:pathLst>
                <a:path w="226060" h="241934">
                  <a:moveTo>
                    <a:pt x="112852" y="0"/>
                  </a:moveTo>
                  <a:lnTo>
                    <a:pt x="98827" y="3979"/>
                  </a:lnTo>
                  <a:lnTo>
                    <a:pt x="90029"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60" h="241934">
                  <a:moveTo>
                    <a:pt x="131248" y="54401"/>
                  </a:moveTo>
                  <a:lnTo>
                    <a:pt x="89550" y="60181"/>
                  </a:lnTo>
                  <a:lnTo>
                    <a:pt x="66976" y="100689"/>
                  </a:lnTo>
                  <a:lnTo>
                    <a:pt x="66265" y="116470"/>
                  </a:lnTo>
                  <a:lnTo>
                    <a:pt x="64652" y="130452"/>
                  </a:lnTo>
                  <a:lnTo>
                    <a:pt x="44995" y="174080"/>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7" y="55622"/>
                  </a:lnTo>
                  <a:lnTo>
                    <a:pt x="131248" y="54401"/>
                  </a:lnTo>
                  <a:close/>
                </a:path>
                <a:path w="226060"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60"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5" name="object 25"/>
            <p:cNvSpPr/>
            <p:nvPr/>
          </p:nvSpPr>
          <p:spPr>
            <a:xfrm>
              <a:off x="8298854"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26" name="object 26"/>
            <p:cNvSpPr/>
            <p:nvPr/>
          </p:nvSpPr>
          <p:spPr>
            <a:xfrm>
              <a:off x="6538892"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27" name="object 27"/>
            <p:cNvSpPr/>
            <p:nvPr/>
          </p:nvSpPr>
          <p:spPr>
            <a:xfrm>
              <a:off x="7891674"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28" name="object 28"/>
            <p:cNvSpPr/>
            <p:nvPr/>
          </p:nvSpPr>
          <p:spPr>
            <a:xfrm>
              <a:off x="6131715"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29" name="object 29"/>
            <p:cNvSpPr/>
            <p:nvPr/>
          </p:nvSpPr>
          <p:spPr>
            <a:xfrm>
              <a:off x="7392650"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30" name="object 30"/>
            <p:cNvSpPr/>
            <p:nvPr/>
          </p:nvSpPr>
          <p:spPr>
            <a:xfrm>
              <a:off x="5632688"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31" name="object 31"/>
            <p:cNvSpPr/>
            <p:nvPr/>
          </p:nvSpPr>
          <p:spPr>
            <a:xfrm>
              <a:off x="6472339" y="1303804"/>
              <a:ext cx="131482" cy="99172"/>
            </a:xfrm>
            <a:custGeom>
              <a:avLst/>
              <a:gdLst/>
              <a:ahLst/>
              <a:cxnLst/>
              <a:rect l="l" t="t" r="r" b="b"/>
              <a:pathLst>
                <a:path w="111760" h="112394">
                  <a:moveTo>
                    <a:pt x="55420" y="0"/>
                  </a:moveTo>
                  <a:lnTo>
                    <a:pt x="12453" y="21710"/>
                  </a:lnTo>
                  <a:lnTo>
                    <a:pt x="0" y="64975"/>
                  </a:lnTo>
                  <a:lnTo>
                    <a:pt x="3731" y="77774"/>
                  </a:lnTo>
                  <a:lnTo>
                    <a:pt x="31807" y="105811"/>
                  </a:lnTo>
                  <a:lnTo>
                    <a:pt x="61998" y="111860"/>
                  </a:lnTo>
                  <a:lnTo>
                    <a:pt x="75354" y="108557"/>
                  </a:lnTo>
                  <a:lnTo>
                    <a:pt x="104858" y="81425"/>
                  </a:lnTo>
                  <a:lnTo>
                    <a:pt x="111423" y="52440"/>
                  </a:lnTo>
                  <a:lnTo>
                    <a:pt x="108683" y="38391"/>
                  </a:lnTo>
                  <a:lnTo>
                    <a:pt x="82746" y="7090"/>
                  </a:lnTo>
                  <a:lnTo>
                    <a:pt x="55420"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32" name="object 32"/>
            <p:cNvSpPr/>
            <p:nvPr/>
          </p:nvSpPr>
          <p:spPr>
            <a:xfrm>
              <a:off x="6400751" y="1250779"/>
              <a:ext cx="336924" cy="560294"/>
            </a:xfrm>
            <a:custGeom>
              <a:avLst/>
              <a:gdLst/>
              <a:ahLst/>
              <a:cxnLst/>
              <a:rect l="l" t="t" r="r" b="b"/>
              <a:pathLst>
                <a:path w="286385" h="635000">
                  <a:moveTo>
                    <a:pt x="185048" y="413854"/>
                  </a:moveTo>
                  <a:lnTo>
                    <a:pt x="127114" y="413854"/>
                  </a:lnTo>
                  <a:lnTo>
                    <a:pt x="127114" y="606069"/>
                  </a:lnTo>
                  <a:lnTo>
                    <a:pt x="130540" y="619795"/>
                  </a:lnTo>
                  <a:lnTo>
                    <a:pt x="139645" y="630018"/>
                  </a:lnTo>
                  <a:lnTo>
                    <a:pt x="152675" y="634985"/>
                  </a:lnTo>
                  <a:lnTo>
                    <a:pt x="167901" y="632099"/>
                  </a:lnTo>
                  <a:lnTo>
                    <a:pt x="178886" y="624047"/>
                  </a:lnTo>
                  <a:lnTo>
                    <a:pt x="184693" y="612303"/>
                  </a:lnTo>
                  <a:lnTo>
                    <a:pt x="185048" y="413854"/>
                  </a:lnTo>
                  <a:close/>
                </a:path>
                <a:path w="286385" h="635000">
                  <a:moveTo>
                    <a:pt x="185369" y="234492"/>
                  </a:moveTo>
                  <a:lnTo>
                    <a:pt x="48742" y="234492"/>
                  </a:lnTo>
                  <a:lnTo>
                    <a:pt x="48742" y="606069"/>
                  </a:lnTo>
                  <a:lnTo>
                    <a:pt x="52169" y="619795"/>
                  </a:lnTo>
                  <a:lnTo>
                    <a:pt x="61280" y="630018"/>
                  </a:lnTo>
                  <a:lnTo>
                    <a:pt x="74298" y="634985"/>
                  </a:lnTo>
                  <a:lnTo>
                    <a:pt x="89529" y="632099"/>
                  </a:lnTo>
                  <a:lnTo>
                    <a:pt x="100514" y="624047"/>
                  </a:lnTo>
                  <a:lnTo>
                    <a:pt x="106321" y="612303"/>
                  </a:lnTo>
                  <a:lnTo>
                    <a:pt x="106997" y="413854"/>
                  </a:lnTo>
                  <a:lnTo>
                    <a:pt x="185048" y="413854"/>
                  </a:lnTo>
                  <a:lnTo>
                    <a:pt x="185369" y="234492"/>
                  </a:lnTo>
                  <a:close/>
                </a:path>
                <a:path w="286385" h="635000">
                  <a:moveTo>
                    <a:pt x="253555" y="0"/>
                  </a:moveTo>
                  <a:lnTo>
                    <a:pt x="247332" y="8204"/>
                  </a:lnTo>
                  <a:lnTo>
                    <a:pt x="246380" y="9359"/>
                  </a:lnTo>
                  <a:lnTo>
                    <a:pt x="245237" y="10820"/>
                  </a:lnTo>
                  <a:lnTo>
                    <a:pt x="244233" y="12407"/>
                  </a:lnTo>
                  <a:lnTo>
                    <a:pt x="176669" y="172783"/>
                  </a:lnTo>
                  <a:lnTo>
                    <a:pt x="27571" y="172783"/>
                  </a:lnTo>
                  <a:lnTo>
                    <a:pt x="14413" y="176134"/>
                  </a:lnTo>
                  <a:lnTo>
                    <a:pt x="4707" y="185012"/>
                  </a:lnTo>
                  <a:lnTo>
                    <a:pt x="749" y="192849"/>
                  </a:lnTo>
                  <a:lnTo>
                    <a:pt x="0" y="195897"/>
                  </a:lnTo>
                  <a:lnTo>
                    <a:pt x="0" y="387489"/>
                  </a:lnTo>
                  <a:lnTo>
                    <a:pt x="4441" y="400686"/>
                  </a:lnTo>
                  <a:lnTo>
                    <a:pt x="15676" y="408440"/>
                  </a:lnTo>
                  <a:lnTo>
                    <a:pt x="31719" y="405766"/>
                  </a:lnTo>
                  <a:lnTo>
                    <a:pt x="41130" y="397349"/>
                  </a:lnTo>
                  <a:lnTo>
                    <a:pt x="43649" y="234492"/>
                  </a:lnTo>
                  <a:lnTo>
                    <a:pt x="185369" y="234492"/>
                  </a:lnTo>
                  <a:lnTo>
                    <a:pt x="185407" y="234365"/>
                  </a:lnTo>
                  <a:lnTo>
                    <a:pt x="193763" y="233972"/>
                  </a:lnTo>
                  <a:lnTo>
                    <a:pt x="201574" y="228981"/>
                  </a:lnTo>
                  <a:lnTo>
                    <a:pt x="284734" y="31572"/>
                  </a:lnTo>
                  <a:lnTo>
                    <a:pt x="286226" y="19433"/>
                  </a:lnTo>
                  <a:lnTo>
                    <a:pt x="281349" y="8592"/>
                  </a:lnTo>
                  <a:lnTo>
                    <a:pt x="269799" y="990"/>
                  </a:lnTo>
                  <a:lnTo>
                    <a:pt x="265049" y="990"/>
                  </a:lnTo>
                  <a:lnTo>
                    <a:pt x="253555" y="0"/>
                  </a:lnTo>
                  <a:close/>
                </a:path>
                <a:path w="286385" h="635000">
                  <a:moveTo>
                    <a:pt x="266598" y="469"/>
                  </a:moveTo>
                  <a:lnTo>
                    <a:pt x="263486" y="546"/>
                  </a:lnTo>
                  <a:lnTo>
                    <a:pt x="265049" y="990"/>
                  </a:lnTo>
                  <a:lnTo>
                    <a:pt x="269799" y="990"/>
                  </a:lnTo>
                  <a:lnTo>
                    <a:pt x="266598" y="469"/>
                  </a:lnTo>
                  <a:close/>
                </a:path>
              </a:pathLst>
            </a:custGeom>
            <a:solidFill>
              <a:srgbClr val="532C6D"/>
            </a:solidFill>
          </p:spPr>
          <p:txBody>
            <a:bodyPr wrap="square" lIns="0" tIns="0" rIns="0" bIns="0" rtlCol="0"/>
            <a:lstStyle/>
            <a:p>
              <a:pPr defTabSz="457200"/>
              <a:endParaRPr>
                <a:solidFill>
                  <a:prstClr val="black"/>
                </a:solidFill>
              </a:endParaRPr>
            </a:p>
          </p:txBody>
        </p:sp>
        <p:sp>
          <p:nvSpPr>
            <p:cNvPr id="33" name="object 33"/>
            <p:cNvSpPr/>
            <p:nvPr/>
          </p:nvSpPr>
          <p:spPr>
            <a:xfrm>
              <a:off x="5982803" y="1037901"/>
              <a:ext cx="198718" cy="149599"/>
            </a:xfrm>
            <a:custGeom>
              <a:avLst/>
              <a:gdLst/>
              <a:ahLst/>
              <a:cxnLst/>
              <a:rect l="l" t="t" r="r" b="b"/>
              <a:pathLst>
                <a:path w="168910" h="169544">
                  <a:moveTo>
                    <a:pt x="84452" y="0"/>
                  </a:moveTo>
                  <a:lnTo>
                    <a:pt x="37791" y="14201"/>
                  </a:lnTo>
                  <a:lnTo>
                    <a:pt x="10348" y="44645"/>
                  </a:lnTo>
                  <a:lnTo>
                    <a:pt x="0" y="86501"/>
                  </a:lnTo>
                  <a:lnTo>
                    <a:pt x="1341" y="100046"/>
                  </a:lnTo>
                  <a:lnTo>
                    <a:pt x="17573" y="135703"/>
                  </a:lnTo>
                  <a:lnTo>
                    <a:pt x="49963" y="160256"/>
                  </a:lnTo>
                  <a:lnTo>
                    <a:pt x="95740" y="169031"/>
                  </a:lnTo>
                  <a:lnTo>
                    <a:pt x="109132" y="166067"/>
                  </a:lnTo>
                  <a:lnTo>
                    <a:pt x="143240" y="145090"/>
                  </a:lnTo>
                  <a:lnTo>
                    <a:pt x="164339" y="109026"/>
                  </a:lnTo>
                  <a:lnTo>
                    <a:pt x="168699" y="78533"/>
                  </a:lnTo>
                  <a:lnTo>
                    <a:pt x="166423" y="64274"/>
                  </a:lnTo>
                  <a:lnTo>
                    <a:pt x="146894" y="27712"/>
                  </a:lnTo>
                  <a:lnTo>
                    <a:pt x="112669" y="4850"/>
                  </a:lnTo>
                  <a:lnTo>
                    <a:pt x="84452"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34" name="object 34"/>
            <p:cNvSpPr/>
            <p:nvPr/>
          </p:nvSpPr>
          <p:spPr>
            <a:xfrm>
              <a:off x="5876285" y="964055"/>
              <a:ext cx="508000" cy="846044"/>
            </a:xfrm>
            <a:custGeom>
              <a:avLst/>
              <a:gdLst/>
              <a:ahLst/>
              <a:cxnLst/>
              <a:rect l="l" t="t" r="r" b="b"/>
              <a:pathLst>
                <a:path w="431800" h="958850">
                  <a:moveTo>
                    <a:pt x="278532" y="625335"/>
                  </a:moveTo>
                  <a:lnTo>
                    <a:pt x="191312" y="625335"/>
                  </a:lnTo>
                  <a:lnTo>
                    <a:pt x="191312" y="916089"/>
                  </a:lnTo>
                  <a:lnTo>
                    <a:pt x="193643" y="930305"/>
                  </a:lnTo>
                  <a:lnTo>
                    <a:pt x="200121" y="942590"/>
                  </a:lnTo>
                  <a:lnTo>
                    <a:pt x="209974" y="952171"/>
                  </a:lnTo>
                  <a:lnTo>
                    <a:pt x="222431" y="958276"/>
                  </a:lnTo>
                  <a:lnTo>
                    <a:pt x="240155" y="957379"/>
                  </a:lnTo>
                  <a:lnTo>
                    <a:pt x="273656" y="936460"/>
                  </a:lnTo>
                  <a:lnTo>
                    <a:pt x="278532" y="625335"/>
                  </a:lnTo>
                  <a:close/>
                </a:path>
                <a:path w="431800" h="958850">
                  <a:moveTo>
                    <a:pt x="278993" y="354012"/>
                  </a:moveTo>
                  <a:lnTo>
                    <a:pt x="73367" y="354012"/>
                  </a:lnTo>
                  <a:lnTo>
                    <a:pt x="73367" y="916089"/>
                  </a:lnTo>
                  <a:lnTo>
                    <a:pt x="75697" y="930305"/>
                  </a:lnTo>
                  <a:lnTo>
                    <a:pt x="82174" y="942590"/>
                  </a:lnTo>
                  <a:lnTo>
                    <a:pt x="92029" y="952171"/>
                  </a:lnTo>
                  <a:lnTo>
                    <a:pt x="104480" y="958273"/>
                  </a:lnTo>
                  <a:lnTo>
                    <a:pt x="122202" y="957379"/>
                  </a:lnTo>
                  <a:lnTo>
                    <a:pt x="155693" y="936460"/>
                  </a:lnTo>
                  <a:lnTo>
                    <a:pt x="161023" y="625335"/>
                  </a:lnTo>
                  <a:lnTo>
                    <a:pt x="278532" y="625335"/>
                  </a:lnTo>
                  <a:lnTo>
                    <a:pt x="278993" y="354012"/>
                  </a:lnTo>
                  <a:close/>
                </a:path>
                <a:path w="431800" h="958850">
                  <a:moveTo>
                    <a:pt x="401243" y="0"/>
                  </a:moveTo>
                  <a:lnTo>
                    <a:pt x="367588" y="18059"/>
                  </a:lnTo>
                  <a:lnTo>
                    <a:pt x="265887" y="260667"/>
                  </a:lnTo>
                  <a:lnTo>
                    <a:pt x="41490" y="260667"/>
                  </a:lnTo>
                  <a:lnTo>
                    <a:pt x="7190" y="279004"/>
                  </a:lnTo>
                  <a:lnTo>
                    <a:pt x="0" y="295630"/>
                  </a:lnTo>
                  <a:lnTo>
                    <a:pt x="0" y="585444"/>
                  </a:lnTo>
                  <a:lnTo>
                    <a:pt x="3053" y="599361"/>
                  </a:lnTo>
                  <a:lnTo>
                    <a:pt x="11297" y="610360"/>
                  </a:lnTo>
                  <a:lnTo>
                    <a:pt x="23357" y="617062"/>
                  </a:lnTo>
                  <a:lnTo>
                    <a:pt x="40523" y="615572"/>
                  </a:lnTo>
                  <a:lnTo>
                    <a:pt x="53358" y="609783"/>
                  </a:lnTo>
                  <a:lnTo>
                    <a:pt x="61725" y="600661"/>
                  </a:lnTo>
                  <a:lnTo>
                    <a:pt x="65487" y="589167"/>
                  </a:lnTo>
                  <a:lnTo>
                    <a:pt x="65697" y="354012"/>
                  </a:lnTo>
                  <a:lnTo>
                    <a:pt x="278993" y="354012"/>
                  </a:lnTo>
                  <a:lnTo>
                    <a:pt x="279044" y="353809"/>
                  </a:lnTo>
                  <a:lnTo>
                    <a:pt x="291802" y="350678"/>
                  </a:lnTo>
                  <a:lnTo>
                    <a:pt x="302438" y="342896"/>
                  </a:lnTo>
                  <a:lnTo>
                    <a:pt x="398525" y="118656"/>
                  </a:lnTo>
                  <a:lnTo>
                    <a:pt x="428536" y="47053"/>
                  </a:lnTo>
                  <a:lnTo>
                    <a:pt x="431181" y="34873"/>
                  </a:lnTo>
                  <a:lnTo>
                    <a:pt x="429384" y="22974"/>
                  </a:lnTo>
                  <a:lnTo>
                    <a:pt x="423605" y="12489"/>
                  </a:lnTo>
                  <a:lnTo>
                    <a:pt x="414304" y="4551"/>
                  </a:lnTo>
                  <a:lnTo>
                    <a:pt x="406006" y="762"/>
                  </a:lnTo>
                  <a:lnTo>
                    <a:pt x="401243"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35" name="object 35"/>
            <p:cNvSpPr/>
            <p:nvPr/>
          </p:nvSpPr>
          <p:spPr>
            <a:xfrm>
              <a:off x="5373066" y="786740"/>
              <a:ext cx="262218" cy="197224"/>
            </a:xfrm>
            <a:custGeom>
              <a:avLst/>
              <a:gdLst/>
              <a:ahLst/>
              <a:cxnLst/>
              <a:rect l="l" t="t" r="r" b="b"/>
              <a:pathLst>
                <a:path w="222885" h="223519">
                  <a:moveTo>
                    <a:pt x="111496" y="0"/>
                  </a:moveTo>
                  <a:lnTo>
                    <a:pt x="62674" y="11335"/>
                  </a:lnTo>
                  <a:lnTo>
                    <a:pt x="29925" y="35976"/>
                  </a:lnTo>
                  <a:lnTo>
                    <a:pt x="7993" y="71283"/>
                  </a:lnTo>
                  <a:lnTo>
                    <a:pt x="0" y="114303"/>
                  </a:lnTo>
                  <a:lnTo>
                    <a:pt x="1122" y="128123"/>
                  </a:lnTo>
                  <a:lnTo>
                    <a:pt x="14108" y="166015"/>
                  </a:lnTo>
                  <a:lnTo>
                    <a:pt x="40064" y="196394"/>
                  </a:lnTo>
                  <a:lnTo>
                    <a:pt x="77111" y="216485"/>
                  </a:lnTo>
                  <a:lnTo>
                    <a:pt x="123371" y="223512"/>
                  </a:lnTo>
                  <a:lnTo>
                    <a:pt x="137097" y="221156"/>
                  </a:lnTo>
                  <a:lnTo>
                    <a:pt x="174088" y="204480"/>
                  </a:lnTo>
                  <a:lnTo>
                    <a:pt x="202507" y="175285"/>
                  </a:lnTo>
                  <a:lnTo>
                    <a:pt x="219408" y="136007"/>
                  </a:lnTo>
                  <a:lnTo>
                    <a:pt x="222822" y="105420"/>
                  </a:lnTo>
                  <a:lnTo>
                    <a:pt x="221047" y="90995"/>
                  </a:lnTo>
                  <a:lnTo>
                    <a:pt x="205634" y="51958"/>
                  </a:lnTo>
                  <a:lnTo>
                    <a:pt x="177588" y="21791"/>
                  </a:lnTo>
                  <a:lnTo>
                    <a:pt x="140122" y="3725"/>
                  </a:lnTo>
                  <a:lnTo>
                    <a:pt x="111496"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36" name="object 36"/>
            <p:cNvSpPr/>
            <p:nvPr/>
          </p:nvSpPr>
          <p:spPr>
            <a:xfrm>
              <a:off x="5232463" y="692975"/>
              <a:ext cx="669365" cy="1118347"/>
            </a:xfrm>
            <a:custGeom>
              <a:avLst/>
              <a:gdLst/>
              <a:ahLst/>
              <a:cxnLst/>
              <a:rect l="l" t="t" r="r" b="b"/>
              <a:pathLst>
                <a:path w="568960" h="1267460">
                  <a:moveTo>
                    <a:pt x="367723" y="825375"/>
                  </a:moveTo>
                  <a:lnTo>
                    <a:pt x="252552" y="825375"/>
                  </a:lnTo>
                  <a:lnTo>
                    <a:pt x="252552" y="1209207"/>
                  </a:lnTo>
                  <a:lnTo>
                    <a:pt x="267327" y="1248040"/>
                  </a:lnTo>
                  <a:lnTo>
                    <a:pt x="303701" y="1266994"/>
                  </a:lnTo>
                  <a:lnTo>
                    <a:pt x="319736" y="1265546"/>
                  </a:lnTo>
                  <a:lnTo>
                    <a:pt x="355705" y="1244788"/>
                  </a:lnTo>
                  <a:lnTo>
                    <a:pt x="367723" y="825375"/>
                  </a:lnTo>
                  <a:close/>
                </a:path>
                <a:path w="568960" h="1267460">
                  <a:moveTo>
                    <a:pt x="368300" y="467197"/>
                  </a:moveTo>
                  <a:lnTo>
                    <a:pt x="96850" y="467197"/>
                  </a:lnTo>
                  <a:lnTo>
                    <a:pt x="96850" y="1209207"/>
                  </a:lnTo>
                  <a:lnTo>
                    <a:pt x="111625" y="1248040"/>
                  </a:lnTo>
                  <a:lnTo>
                    <a:pt x="147973" y="1266994"/>
                  </a:lnTo>
                  <a:lnTo>
                    <a:pt x="164029" y="1265546"/>
                  </a:lnTo>
                  <a:lnTo>
                    <a:pt x="199988" y="1244788"/>
                  </a:lnTo>
                  <a:lnTo>
                    <a:pt x="212572" y="825375"/>
                  </a:lnTo>
                  <a:lnTo>
                    <a:pt x="367723" y="825375"/>
                  </a:lnTo>
                  <a:lnTo>
                    <a:pt x="368300" y="467197"/>
                  </a:lnTo>
                  <a:close/>
                </a:path>
                <a:path w="568960" h="1267460">
                  <a:moveTo>
                    <a:pt x="524981" y="0"/>
                  </a:moveTo>
                  <a:lnTo>
                    <a:pt x="487248" y="20525"/>
                  </a:lnTo>
                  <a:lnTo>
                    <a:pt x="483781" y="27256"/>
                  </a:lnTo>
                  <a:lnTo>
                    <a:pt x="351002" y="343956"/>
                  </a:lnTo>
                  <a:lnTo>
                    <a:pt x="54762" y="343956"/>
                  </a:lnTo>
                  <a:lnTo>
                    <a:pt x="40985" y="345721"/>
                  </a:lnTo>
                  <a:lnTo>
                    <a:pt x="9193" y="368607"/>
                  </a:lnTo>
                  <a:lnTo>
                    <a:pt x="0" y="772720"/>
                  </a:lnTo>
                  <a:lnTo>
                    <a:pt x="2354" y="786921"/>
                  </a:lnTo>
                  <a:lnTo>
                    <a:pt x="8893" y="799165"/>
                  </a:lnTo>
                  <a:lnTo>
                    <a:pt x="18827" y="808662"/>
                  </a:lnTo>
                  <a:lnTo>
                    <a:pt x="31370" y="814618"/>
                  </a:lnTo>
                  <a:lnTo>
                    <a:pt x="48934" y="813604"/>
                  </a:lnTo>
                  <a:lnTo>
                    <a:pt x="81901" y="792078"/>
                  </a:lnTo>
                  <a:lnTo>
                    <a:pt x="86715" y="467197"/>
                  </a:lnTo>
                  <a:lnTo>
                    <a:pt x="368300" y="467197"/>
                  </a:lnTo>
                  <a:lnTo>
                    <a:pt x="368376" y="466930"/>
                  </a:lnTo>
                  <a:lnTo>
                    <a:pt x="381314" y="464388"/>
                  </a:lnTo>
                  <a:lnTo>
                    <a:pt x="392921" y="458219"/>
                  </a:lnTo>
                  <a:lnTo>
                    <a:pt x="402329" y="448747"/>
                  </a:lnTo>
                  <a:lnTo>
                    <a:pt x="526110" y="156491"/>
                  </a:lnTo>
                  <a:lnTo>
                    <a:pt x="565721" y="61965"/>
                  </a:lnTo>
                  <a:lnTo>
                    <a:pt x="568927" y="49808"/>
                  </a:lnTo>
                  <a:lnTo>
                    <a:pt x="568684" y="37656"/>
                  </a:lnTo>
                  <a:lnTo>
                    <a:pt x="565257" y="26158"/>
                  </a:lnTo>
                  <a:lnTo>
                    <a:pt x="558906" y="15965"/>
                  </a:lnTo>
                  <a:lnTo>
                    <a:pt x="549896" y="7727"/>
                  </a:lnTo>
                  <a:lnTo>
                    <a:pt x="534782" y="1507"/>
                  </a:lnTo>
                  <a:lnTo>
                    <a:pt x="524981" y="0"/>
                  </a:lnTo>
                  <a:close/>
                </a:path>
              </a:pathLst>
            </a:custGeom>
            <a:solidFill>
              <a:srgbClr val="532C6D"/>
            </a:solidFill>
          </p:spPr>
          <p:txBody>
            <a:bodyPr wrap="square" lIns="0" tIns="0" rIns="0" bIns="0" rtlCol="0"/>
            <a:lstStyle/>
            <a:p>
              <a:pPr defTabSz="457200"/>
              <a:endParaRPr>
                <a:solidFill>
                  <a:prstClr val="black"/>
                </a:solidFill>
              </a:endParaRPr>
            </a:p>
          </p:txBody>
        </p:sp>
      </p:grpSp>
      <p:sp>
        <p:nvSpPr>
          <p:cNvPr id="38" name="Rectangle 37"/>
          <p:cNvSpPr/>
          <p:nvPr/>
        </p:nvSpPr>
        <p:spPr>
          <a:xfrm>
            <a:off x="6172201" y="6172200"/>
            <a:ext cx="2819400" cy="523220"/>
          </a:xfrm>
          <a:prstGeom prst="rect">
            <a:avLst/>
          </a:prstGeom>
        </p:spPr>
        <p:txBody>
          <a:bodyPr wrap="square">
            <a:spAutoFit/>
          </a:bodyPr>
          <a:lstStyle/>
          <a:p>
            <a:pPr defTabSz="457200"/>
            <a:r>
              <a:rPr lang="en-US" sz="1400" i="1" dirty="0" smtClean="0">
                <a:solidFill>
                  <a:prstClr val="black"/>
                </a:solidFill>
              </a:rPr>
              <a:t>Adapted </a:t>
            </a:r>
            <a:r>
              <a:rPr lang="en-US" sz="1400" i="1" dirty="0">
                <a:solidFill>
                  <a:prstClr val="black"/>
                </a:solidFill>
              </a:rPr>
              <a:t>from Witham et al., America’s Unmet </a:t>
            </a:r>
            <a:r>
              <a:rPr lang="en-US" sz="1400" i="1" dirty="0" smtClean="0">
                <a:solidFill>
                  <a:prstClr val="black"/>
                </a:solidFill>
              </a:rPr>
              <a:t>Promise</a:t>
            </a:r>
            <a:endParaRPr lang="en-US" sz="1400" i="1" dirty="0">
              <a:solidFill>
                <a:prstClr val="black"/>
              </a:solidFill>
            </a:endParaRPr>
          </a:p>
        </p:txBody>
      </p:sp>
      <p:sp>
        <p:nvSpPr>
          <p:cNvPr id="2" name="Footer Placeholder 1"/>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39" name="Rectangle 38"/>
          <p:cNvSpPr/>
          <p:nvPr/>
        </p:nvSpPr>
        <p:spPr>
          <a:xfrm>
            <a:off x="304800" y="4572000"/>
            <a:ext cx="8839200" cy="1938992"/>
          </a:xfrm>
          <a:prstGeom prst="rect">
            <a:avLst/>
          </a:prstGeom>
        </p:spPr>
        <p:txBody>
          <a:bodyPr wrap="square">
            <a:spAutoFit/>
          </a:bodyPr>
          <a:lstStyle/>
          <a:p>
            <a:pPr marL="114300" marR="245745" defTabSz="457200">
              <a:spcBef>
                <a:spcPts val="445"/>
              </a:spcBef>
              <a:buClr>
                <a:srgbClr val="231F20"/>
              </a:buClr>
              <a:tabLst>
                <a:tab pos="285750" algn="l"/>
              </a:tabLst>
            </a:pPr>
            <a:r>
              <a:rPr lang="en-US" sz="2400" spc="35" dirty="0">
                <a:solidFill>
                  <a:srgbClr val="231F20"/>
                </a:solidFill>
                <a:cs typeface="Arial"/>
              </a:rPr>
              <a:t>R</a:t>
            </a:r>
            <a:r>
              <a:rPr lang="en-US" sz="2400" spc="114" dirty="0">
                <a:solidFill>
                  <a:srgbClr val="231F20"/>
                </a:solidFill>
                <a:cs typeface="Arial"/>
              </a:rPr>
              <a:t>e</a:t>
            </a:r>
            <a:r>
              <a:rPr lang="en-US" sz="2400" spc="100" dirty="0">
                <a:solidFill>
                  <a:srgbClr val="231F20"/>
                </a:solidFill>
                <a:cs typeface="Arial"/>
              </a:rPr>
              <a:t>c</a:t>
            </a:r>
            <a:r>
              <a:rPr lang="en-US" sz="2400" spc="85" dirty="0">
                <a:solidFill>
                  <a:srgbClr val="231F20"/>
                </a:solidFill>
                <a:cs typeface="Arial"/>
              </a:rPr>
              <a:t>ognition</a:t>
            </a:r>
            <a:r>
              <a:rPr lang="en-US" sz="2400" spc="45" dirty="0">
                <a:solidFill>
                  <a:srgbClr val="231F20"/>
                </a:solidFill>
                <a:cs typeface="Arial"/>
              </a:rPr>
              <a:t> </a:t>
            </a:r>
            <a:r>
              <a:rPr lang="en-US" sz="2400" spc="105" dirty="0">
                <a:solidFill>
                  <a:srgbClr val="231F20"/>
                </a:solidFill>
                <a:cs typeface="Arial"/>
              </a:rPr>
              <a:t>th</a:t>
            </a:r>
            <a:r>
              <a:rPr lang="en-US" sz="2400" spc="110" dirty="0">
                <a:solidFill>
                  <a:srgbClr val="231F20"/>
                </a:solidFill>
                <a:cs typeface="Arial"/>
              </a:rPr>
              <a:t>at</a:t>
            </a:r>
            <a:r>
              <a:rPr lang="en-US" sz="2400" spc="45" dirty="0">
                <a:solidFill>
                  <a:srgbClr val="231F20"/>
                </a:solidFill>
                <a:cs typeface="Arial"/>
              </a:rPr>
              <a:t> </a:t>
            </a:r>
            <a:r>
              <a:rPr lang="en-US" sz="2400" spc="110" dirty="0">
                <a:solidFill>
                  <a:srgbClr val="231F20"/>
                </a:solidFill>
                <a:cs typeface="Arial"/>
              </a:rPr>
              <a:t>the</a:t>
            </a:r>
            <a:r>
              <a:rPr lang="en-US" sz="2400" spc="45" dirty="0">
                <a:solidFill>
                  <a:srgbClr val="231F20"/>
                </a:solidFill>
                <a:cs typeface="Arial"/>
              </a:rPr>
              <a:t> </a:t>
            </a:r>
            <a:r>
              <a:rPr lang="en-US" sz="2400" spc="65" dirty="0">
                <a:solidFill>
                  <a:srgbClr val="231F20"/>
                </a:solidFill>
                <a:cs typeface="Arial"/>
              </a:rPr>
              <a:t>elimin</a:t>
            </a:r>
            <a:r>
              <a:rPr lang="en-US" sz="2400" spc="60" dirty="0">
                <a:solidFill>
                  <a:srgbClr val="231F20"/>
                </a:solidFill>
                <a:cs typeface="Arial"/>
              </a:rPr>
              <a:t>a</a:t>
            </a:r>
            <a:r>
              <a:rPr lang="en-US" sz="2400" spc="80" dirty="0">
                <a:solidFill>
                  <a:srgbClr val="231F20"/>
                </a:solidFill>
                <a:cs typeface="Arial"/>
              </a:rPr>
              <a:t>tion</a:t>
            </a:r>
            <a:r>
              <a:rPr lang="en-US" sz="2400" spc="45" dirty="0">
                <a:solidFill>
                  <a:srgbClr val="231F20"/>
                </a:solidFill>
                <a:cs typeface="Arial"/>
              </a:rPr>
              <a:t> </a:t>
            </a:r>
            <a:r>
              <a:rPr lang="en-US" sz="2400" spc="75" dirty="0">
                <a:solidFill>
                  <a:srgbClr val="231F20"/>
                </a:solidFill>
                <a:cs typeface="Arial"/>
              </a:rPr>
              <a:t>of</a:t>
            </a:r>
            <a:r>
              <a:rPr lang="en-US" sz="2400" spc="45" dirty="0">
                <a:solidFill>
                  <a:srgbClr val="231F20"/>
                </a:solidFill>
                <a:cs typeface="Arial"/>
              </a:rPr>
              <a:t> </a:t>
            </a:r>
            <a:r>
              <a:rPr lang="en-US" sz="2400" spc="105" dirty="0">
                <a:solidFill>
                  <a:srgbClr val="231F20"/>
                </a:solidFill>
                <a:cs typeface="Arial"/>
              </a:rPr>
              <a:t>ent</a:t>
            </a:r>
            <a:r>
              <a:rPr lang="en-US" sz="2400" spc="65" dirty="0">
                <a:solidFill>
                  <a:srgbClr val="231F20"/>
                </a:solidFill>
                <a:cs typeface="Arial"/>
              </a:rPr>
              <a:t>r</a:t>
            </a:r>
            <a:r>
              <a:rPr lang="en-US" sz="2400" spc="114" dirty="0">
                <a:solidFill>
                  <a:srgbClr val="231F20"/>
                </a:solidFill>
                <a:cs typeface="Arial"/>
              </a:rPr>
              <a:t>enched</a:t>
            </a:r>
            <a:r>
              <a:rPr lang="en-US" sz="2400" spc="45" dirty="0">
                <a:solidFill>
                  <a:srgbClr val="231F20"/>
                </a:solidFill>
                <a:cs typeface="Arial"/>
              </a:rPr>
              <a:t> </a:t>
            </a:r>
            <a:r>
              <a:rPr lang="en-US" sz="2400" spc="75" dirty="0">
                <a:solidFill>
                  <a:srgbClr val="231F20"/>
                </a:solidFill>
                <a:cs typeface="Arial"/>
              </a:rPr>
              <a:t>biases,</a:t>
            </a:r>
            <a:r>
              <a:rPr lang="en-US" sz="2400" spc="45" dirty="0">
                <a:solidFill>
                  <a:srgbClr val="231F20"/>
                </a:solidFill>
                <a:cs typeface="Arial"/>
              </a:rPr>
              <a:t> </a:t>
            </a:r>
            <a:r>
              <a:rPr lang="en-US" sz="2400" spc="85" dirty="0">
                <a:solidFill>
                  <a:srgbClr val="231F20"/>
                </a:solidFill>
                <a:cs typeface="Arial"/>
              </a:rPr>
              <a:t>s</a:t>
            </a:r>
            <a:r>
              <a:rPr lang="en-US" sz="2400" spc="95" dirty="0">
                <a:solidFill>
                  <a:srgbClr val="231F20"/>
                </a:solidFill>
                <a:cs typeface="Arial"/>
              </a:rPr>
              <a:t>t</a:t>
            </a:r>
            <a:r>
              <a:rPr lang="en-US" sz="2400" spc="110" dirty="0">
                <a:solidFill>
                  <a:srgbClr val="231F20"/>
                </a:solidFill>
                <a:cs typeface="Arial"/>
              </a:rPr>
              <a:t>e</a:t>
            </a:r>
            <a:r>
              <a:rPr lang="en-US" sz="2400" spc="60" dirty="0">
                <a:solidFill>
                  <a:srgbClr val="231F20"/>
                </a:solidFill>
                <a:cs typeface="Arial"/>
              </a:rPr>
              <a:t>r</a:t>
            </a:r>
            <a:r>
              <a:rPr lang="en-US" sz="2400" spc="100" dirty="0">
                <a:solidFill>
                  <a:srgbClr val="231F20"/>
                </a:solidFill>
                <a:cs typeface="Arial"/>
              </a:rPr>
              <a:t>eotypes,</a:t>
            </a:r>
            <a:r>
              <a:rPr lang="en-US" sz="2400" spc="45" dirty="0">
                <a:solidFill>
                  <a:srgbClr val="231F20"/>
                </a:solidFill>
                <a:cs typeface="Arial"/>
              </a:rPr>
              <a:t> </a:t>
            </a:r>
            <a:r>
              <a:rPr lang="en-US" sz="2400" spc="120" dirty="0">
                <a:solidFill>
                  <a:srgbClr val="231F20"/>
                </a:solidFill>
                <a:cs typeface="Arial"/>
              </a:rPr>
              <a:t>and</a:t>
            </a:r>
            <a:r>
              <a:rPr lang="en-US" sz="2400" spc="60" dirty="0">
                <a:solidFill>
                  <a:srgbClr val="231F20"/>
                </a:solidFill>
                <a:cs typeface="Arial"/>
              </a:rPr>
              <a:t> </a:t>
            </a:r>
            <a:r>
              <a:rPr lang="en-US" sz="2400" spc="75" dirty="0">
                <a:solidFill>
                  <a:srgbClr val="231F20"/>
                </a:solidFill>
                <a:cs typeface="Arial"/>
              </a:rPr>
              <a:t>discrimina</a:t>
            </a:r>
            <a:r>
              <a:rPr lang="en-US" sz="2400" spc="80" dirty="0">
                <a:solidFill>
                  <a:srgbClr val="231F20"/>
                </a:solidFill>
                <a:cs typeface="Arial"/>
              </a:rPr>
              <a:t>tion</a:t>
            </a:r>
            <a:r>
              <a:rPr lang="en-US" sz="2400" spc="45" dirty="0">
                <a:solidFill>
                  <a:srgbClr val="231F20"/>
                </a:solidFill>
                <a:cs typeface="Arial"/>
              </a:rPr>
              <a:t> </a:t>
            </a:r>
            <a:r>
              <a:rPr lang="en-US" sz="2400" spc="40" dirty="0">
                <a:solidFill>
                  <a:srgbClr val="231F20"/>
                </a:solidFill>
                <a:cs typeface="Arial"/>
              </a:rPr>
              <a:t>in</a:t>
            </a:r>
            <a:r>
              <a:rPr lang="en-US" sz="2400" spc="45" dirty="0">
                <a:solidFill>
                  <a:srgbClr val="231F20"/>
                </a:solidFill>
                <a:cs typeface="Arial"/>
              </a:rPr>
              <a:t> </a:t>
            </a:r>
            <a:r>
              <a:rPr lang="en-US" sz="2400" spc="55" dirty="0">
                <a:solidFill>
                  <a:srgbClr val="231F20"/>
                </a:solidFill>
                <a:cs typeface="Arial"/>
              </a:rPr>
              <a:t>in</a:t>
            </a:r>
            <a:r>
              <a:rPr lang="en-US" sz="2400" spc="45" dirty="0">
                <a:solidFill>
                  <a:srgbClr val="231F20"/>
                </a:solidFill>
                <a:cs typeface="Arial"/>
              </a:rPr>
              <a:t>s</a:t>
            </a:r>
            <a:r>
              <a:rPr lang="en-US" sz="2400" spc="80" dirty="0">
                <a:solidFill>
                  <a:srgbClr val="231F20"/>
                </a:solidFill>
                <a:cs typeface="Arial"/>
              </a:rPr>
              <a:t>titutions</a:t>
            </a:r>
            <a:r>
              <a:rPr lang="en-US" sz="2400" spc="45" dirty="0">
                <a:solidFill>
                  <a:srgbClr val="231F20"/>
                </a:solidFill>
                <a:cs typeface="Arial"/>
              </a:rPr>
              <a:t> </a:t>
            </a:r>
            <a:r>
              <a:rPr lang="en-US" sz="2400" spc="75" dirty="0">
                <a:solidFill>
                  <a:srgbClr val="231F20"/>
                </a:solidFill>
                <a:cs typeface="Arial"/>
              </a:rPr>
              <a:t>of</a:t>
            </a:r>
            <a:r>
              <a:rPr lang="en-US" sz="2400" spc="45" dirty="0">
                <a:solidFill>
                  <a:srgbClr val="231F20"/>
                </a:solidFill>
                <a:cs typeface="Arial"/>
              </a:rPr>
              <a:t> </a:t>
            </a:r>
            <a:r>
              <a:rPr lang="en-US" sz="2400" spc="85" dirty="0">
                <a:solidFill>
                  <a:srgbClr val="231F20"/>
                </a:solidFill>
                <a:cs typeface="Arial"/>
              </a:rPr>
              <a:t>higher</a:t>
            </a:r>
            <a:r>
              <a:rPr lang="en-US" sz="2400" spc="50" dirty="0">
                <a:solidFill>
                  <a:srgbClr val="231F20"/>
                </a:solidFill>
                <a:cs typeface="Arial"/>
              </a:rPr>
              <a:t> </a:t>
            </a:r>
            <a:r>
              <a:rPr lang="en-US" sz="2400" spc="120" dirty="0">
                <a:solidFill>
                  <a:srgbClr val="231F20"/>
                </a:solidFill>
                <a:cs typeface="Arial"/>
              </a:rPr>
              <a:t>educ</a:t>
            </a:r>
            <a:r>
              <a:rPr lang="en-US" sz="2400" spc="110" dirty="0">
                <a:solidFill>
                  <a:srgbClr val="231F20"/>
                </a:solidFill>
                <a:cs typeface="Arial"/>
              </a:rPr>
              <a:t>a</a:t>
            </a:r>
            <a:r>
              <a:rPr lang="en-US" sz="2400" spc="80" dirty="0">
                <a:solidFill>
                  <a:srgbClr val="231F20"/>
                </a:solidFill>
                <a:cs typeface="Arial"/>
              </a:rPr>
              <a:t>tion</a:t>
            </a:r>
            <a:r>
              <a:rPr lang="en-US" sz="2400" spc="45" dirty="0">
                <a:solidFill>
                  <a:srgbClr val="231F20"/>
                </a:solidFill>
                <a:cs typeface="Arial"/>
              </a:rPr>
              <a:t> </a:t>
            </a:r>
            <a:r>
              <a:rPr lang="en-US" sz="2400" spc="40" dirty="0">
                <a:solidFill>
                  <a:srgbClr val="231F20"/>
                </a:solidFill>
                <a:cs typeface="Arial"/>
              </a:rPr>
              <a:t>r</a:t>
            </a:r>
            <a:r>
              <a:rPr lang="en-US" sz="2400" spc="85" dirty="0">
                <a:solidFill>
                  <a:srgbClr val="231F20"/>
                </a:solidFill>
                <a:cs typeface="Arial"/>
              </a:rPr>
              <a:t>equi</a:t>
            </a:r>
            <a:r>
              <a:rPr lang="en-US" sz="2400" spc="45" dirty="0">
                <a:solidFill>
                  <a:srgbClr val="231F20"/>
                </a:solidFill>
                <a:cs typeface="Arial"/>
              </a:rPr>
              <a:t>r</a:t>
            </a:r>
            <a:r>
              <a:rPr lang="en-US" sz="2400" spc="110" dirty="0">
                <a:solidFill>
                  <a:srgbClr val="231F20"/>
                </a:solidFill>
                <a:cs typeface="Arial"/>
              </a:rPr>
              <a:t>es</a:t>
            </a:r>
            <a:r>
              <a:rPr lang="en-US" sz="2400" spc="45" dirty="0">
                <a:solidFill>
                  <a:srgbClr val="231F20"/>
                </a:solidFill>
                <a:cs typeface="Arial"/>
              </a:rPr>
              <a:t> </a:t>
            </a:r>
            <a:r>
              <a:rPr lang="en-US" sz="2400" spc="70" dirty="0">
                <a:solidFill>
                  <a:srgbClr val="231F20"/>
                </a:solidFill>
                <a:cs typeface="Arial"/>
              </a:rPr>
              <a:t>in</a:t>
            </a:r>
            <a:r>
              <a:rPr lang="en-US" sz="2400" spc="35" dirty="0">
                <a:solidFill>
                  <a:srgbClr val="231F20"/>
                </a:solidFill>
                <a:cs typeface="Arial"/>
              </a:rPr>
              <a:t>t</a:t>
            </a:r>
            <a:r>
              <a:rPr lang="en-US" sz="2400" spc="80" dirty="0">
                <a:solidFill>
                  <a:srgbClr val="231F20"/>
                </a:solidFill>
                <a:cs typeface="Arial"/>
              </a:rPr>
              <a:t>entional</a:t>
            </a:r>
            <a:r>
              <a:rPr lang="en-US" sz="2400" spc="45" dirty="0">
                <a:solidFill>
                  <a:srgbClr val="231F20"/>
                </a:solidFill>
                <a:cs typeface="Arial"/>
              </a:rPr>
              <a:t> </a:t>
            </a:r>
            <a:r>
              <a:rPr lang="en-US" sz="2400" spc="55" dirty="0">
                <a:solidFill>
                  <a:srgbClr val="231F20"/>
                </a:solidFill>
                <a:cs typeface="Arial"/>
              </a:rPr>
              <a:t>critical</a:t>
            </a:r>
            <a:r>
              <a:rPr lang="en-US" sz="2400" spc="40" dirty="0">
                <a:solidFill>
                  <a:srgbClr val="231F20"/>
                </a:solidFill>
                <a:cs typeface="Arial"/>
              </a:rPr>
              <a:t> </a:t>
            </a:r>
            <a:r>
              <a:rPr lang="en-US" sz="2400" spc="130" dirty="0">
                <a:solidFill>
                  <a:srgbClr val="231F20"/>
                </a:solidFill>
                <a:cs typeface="Arial"/>
              </a:rPr>
              <a:t>de</a:t>
            </a:r>
            <a:r>
              <a:rPr lang="en-US" sz="2400" spc="105" dirty="0">
                <a:solidFill>
                  <a:srgbClr val="231F20"/>
                </a:solidFill>
                <a:cs typeface="Arial"/>
              </a:rPr>
              <a:t>c</a:t>
            </a:r>
            <a:r>
              <a:rPr lang="en-US" sz="2400" spc="114" dirty="0">
                <a:solidFill>
                  <a:srgbClr val="231F20"/>
                </a:solidFill>
                <a:cs typeface="Arial"/>
              </a:rPr>
              <a:t>on</a:t>
            </a:r>
            <a:r>
              <a:rPr lang="en-US" sz="2400" spc="80" dirty="0">
                <a:solidFill>
                  <a:srgbClr val="231F20"/>
                </a:solidFill>
                <a:cs typeface="Arial"/>
              </a:rPr>
              <a:t>s</a:t>
            </a:r>
            <a:r>
              <a:rPr lang="en-US" sz="2400" spc="90" dirty="0">
                <a:solidFill>
                  <a:srgbClr val="231F20"/>
                </a:solidFill>
                <a:cs typeface="Arial"/>
              </a:rPr>
              <a:t>truction</a:t>
            </a:r>
            <a:r>
              <a:rPr lang="en-US" sz="2400" spc="45" dirty="0">
                <a:solidFill>
                  <a:srgbClr val="231F20"/>
                </a:solidFill>
                <a:cs typeface="Arial"/>
              </a:rPr>
              <a:t> </a:t>
            </a:r>
            <a:r>
              <a:rPr lang="en-US" sz="2400" spc="75" dirty="0">
                <a:solidFill>
                  <a:srgbClr val="231F20"/>
                </a:solidFill>
                <a:cs typeface="Arial"/>
              </a:rPr>
              <a:t>of</a:t>
            </a:r>
            <a:r>
              <a:rPr lang="en-US" sz="2400" spc="45" dirty="0">
                <a:solidFill>
                  <a:srgbClr val="231F20"/>
                </a:solidFill>
                <a:cs typeface="Arial"/>
              </a:rPr>
              <a:t> </a:t>
            </a:r>
            <a:r>
              <a:rPr lang="en-US" sz="2400" spc="85" dirty="0">
                <a:solidFill>
                  <a:srgbClr val="231F20"/>
                </a:solidFill>
                <a:cs typeface="Arial"/>
              </a:rPr>
              <a:t>s</a:t>
            </a:r>
            <a:r>
              <a:rPr lang="en-US" sz="2400" spc="95" dirty="0">
                <a:solidFill>
                  <a:srgbClr val="231F20"/>
                </a:solidFill>
                <a:cs typeface="Arial"/>
              </a:rPr>
              <a:t>tructu</a:t>
            </a:r>
            <a:r>
              <a:rPr lang="en-US" sz="2400" spc="60" dirty="0">
                <a:solidFill>
                  <a:srgbClr val="231F20"/>
                </a:solidFill>
                <a:cs typeface="Arial"/>
              </a:rPr>
              <a:t>r</a:t>
            </a:r>
            <a:r>
              <a:rPr lang="en-US" sz="2400" spc="70" dirty="0">
                <a:solidFill>
                  <a:srgbClr val="231F20"/>
                </a:solidFill>
                <a:cs typeface="Arial"/>
              </a:rPr>
              <a:t>es,</a:t>
            </a:r>
            <a:r>
              <a:rPr lang="en-US" sz="2400" spc="45" dirty="0">
                <a:solidFill>
                  <a:srgbClr val="231F20"/>
                </a:solidFill>
                <a:cs typeface="Arial"/>
              </a:rPr>
              <a:t> </a:t>
            </a:r>
            <a:r>
              <a:rPr lang="en-US" sz="2400" spc="60" dirty="0">
                <a:solidFill>
                  <a:srgbClr val="231F20"/>
                </a:solidFill>
                <a:cs typeface="Arial"/>
              </a:rPr>
              <a:t>policies,</a:t>
            </a:r>
            <a:r>
              <a:rPr lang="en-US" sz="2400" spc="40" dirty="0">
                <a:solidFill>
                  <a:srgbClr val="231F20"/>
                </a:solidFill>
                <a:cs typeface="Arial"/>
              </a:rPr>
              <a:t> </a:t>
            </a:r>
            <a:r>
              <a:rPr lang="en-US" sz="2400" spc="125" dirty="0">
                <a:solidFill>
                  <a:srgbClr val="231F20"/>
                </a:solidFill>
                <a:cs typeface="Arial"/>
              </a:rPr>
              <a:t>p</a:t>
            </a:r>
            <a:r>
              <a:rPr lang="en-US" sz="2400" spc="55" dirty="0">
                <a:solidFill>
                  <a:srgbClr val="231F20"/>
                </a:solidFill>
                <a:cs typeface="Arial"/>
              </a:rPr>
              <a:t>r</a:t>
            </a:r>
            <a:r>
              <a:rPr lang="en-US" sz="2400" spc="80" dirty="0">
                <a:solidFill>
                  <a:srgbClr val="231F20"/>
                </a:solidFill>
                <a:cs typeface="Arial"/>
              </a:rPr>
              <a:t>acti</a:t>
            </a:r>
            <a:r>
              <a:rPr lang="en-US" sz="2400" spc="85" dirty="0">
                <a:solidFill>
                  <a:srgbClr val="231F20"/>
                </a:solidFill>
                <a:cs typeface="Arial"/>
              </a:rPr>
              <a:t>c</a:t>
            </a:r>
            <a:r>
              <a:rPr lang="en-US" sz="2400" spc="70" dirty="0">
                <a:solidFill>
                  <a:srgbClr val="231F20"/>
                </a:solidFill>
                <a:cs typeface="Arial"/>
              </a:rPr>
              <a:t>es,</a:t>
            </a:r>
            <a:r>
              <a:rPr lang="en-US" sz="2400" spc="45" dirty="0">
                <a:solidFill>
                  <a:srgbClr val="231F20"/>
                </a:solidFill>
                <a:cs typeface="Arial"/>
              </a:rPr>
              <a:t> </a:t>
            </a:r>
            <a:r>
              <a:rPr lang="en-US" sz="2400" spc="90" dirty="0">
                <a:solidFill>
                  <a:srgbClr val="231F20"/>
                </a:solidFill>
                <a:cs typeface="Arial"/>
              </a:rPr>
              <a:t>norms,</a:t>
            </a:r>
            <a:r>
              <a:rPr lang="en-US" sz="2400" spc="45" dirty="0">
                <a:solidFill>
                  <a:srgbClr val="231F20"/>
                </a:solidFill>
                <a:cs typeface="Arial"/>
              </a:rPr>
              <a:t> </a:t>
            </a:r>
            <a:r>
              <a:rPr lang="en-US" sz="2400" spc="120" dirty="0">
                <a:solidFill>
                  <a:srgbClr val="231F20"/>
                </a:solidFill>
                <a:cs typeface="Arial"/>
              </a:rPr>
              <a:t>and</a:t>
            </a:r>
            <a:r>
              <a:rPr lang="en-US" sz="2400" spc="45" dirty="0">
                <a:solidFill>
                  <a:srgbClr val="231F20"/>
                </a:solidFill>
                <a:cs typeface="Arial"/>
              </a:rPr>
              <a:t> </a:t>
            </a:r>
            <a:r>
              <a:rPr lang="en-US" sz="2400" spc="50" dirty="0">
                <a:solidFill>
                  <a:srgbClr val="231F20"/>
                </a:solidFill>
                <a:cs typeface="Arial"/>
              </a:rPr>
              <a:t>v</a:t>
            </a:r>
            <a:r>
              <a:rPr lang="en-US" sz="2400" spc="85" dirty="0">
                <a:solidFill>
                  <a:srgbClr val="231F20"/>
                </a:solidFill>
                <a:cs typeface="Arial"/>
              </a:rPr>
              <a:t>alues</a:t>
            </a:r>
            <a:r>
              <a:rPr lang="en-US" sz="2400" spc="45" dirty="0">
                <a:solidFill>
                  <a:srgbClr val="231F20"/>
                </a:solidFill>
                <a:cs typeface="Arial"/>
              </a:rPr>
              <a:t> </a:t>
            </a:r>
            <a:r>
              <a:rPr lang="en-US" sz="2400" spc="114" dirty="0">
                <a:solidFill>
                  <a:srgbClr val="231F20"/>
                </a:solidFill>
                <a:cs typeface="Arial"/>
              </a:rPr>
              <a:t>a</a:t>
            </a:r>
            <a:r>
              <a:rPr lang="en-US" sz="2400" spc="90" dirty="0">
                <a:solidFill>
                  <a:srgbClr val="231F20"/>
                </a:solidFill>
                <a:cs typeface="Arial"/>
              </a:rPr>
              <a:t>s</a:t>
            </a:r>
            <a:r>
              <a:rPr lang="en-US" sz="2400" spc="125" dirty="0">
                <a:solidFill>
                  <a:srgbClr val="231F20"/>
                </a:solidFill>
                <a:cs typeface="Arial"/>
              </a:rPr>
              <a:t>sumed</a:t>
            </a:r>
            <a:r>
              <a:rPr lang="en-US" sz="2400" spc="45" dirty="0">
                <a:solidFill>
                  <a:srgbClr val="231F20"/>
                </a:solidFill>
                <a:cs typeface="Arial"/>
              </a:rPr>
              <a:t> </a:t>
            </a:r>
            <a:r>
              <a:rPr lang="en-US" sz="2400" spc="95" dirty="0">
                <a:solidFill>
                  <a:srgbClr val="231F20"/>
                </a:solidFill>
                <a:cs typeface="Arial"/>
              </a:rPr>
              <a:t>t</a:t>
            </a:r>
            <a:r>
              <a:rPr lang="en-US" sz="2400" spc="130" dirty="0">
                <a:solidFill>
                  <a:srgbClr val="231F20"/>
                </a:solidFill>
                <a:cs typeface="Arial"/>
              </a:rPr>
              <a:t>o</a:t>
            </a:r>
            <a:r>
              <a:rPr lang="en-US" sz="2400" spc="45" dirty="0">
                <a:solidFill>
                  <a:srgbClr val="231F20"/>
                </a:solidFill>
                <a:cs typeface="Arial"/>
              </a:rPr>
              <a:t> </a:t>
            </a:r>
            <a:r>
              <a:rPr lang="en-US" sz="2400" spc="140" dirty="0">
                <a:solidFill>
                  <a:srgbClr val="231F20"/>
                </a:solidFill>
                <a:cs typeface="Arial"/>
              </a:rPr>
              <a:t>be</a:t>
            </a:r>
            <a:r>
              <a:rPr lang="en-US" sz="2400" spc="70" dirty="0">
                <a:solidFill>
                  <a:srgbClr val="231F20"/>
                </a:solidFill>
                <a:cs typeface="Arial"/>
              </a:rPr>
              <a:t> </a:t>
            </a:r>
            <a:r>
              <a:rPr lang="en-US" sz="2400" spc="35" dirty="0">
                <a:solidFill>
                  <a:srgbClr val="231F20"/>
                </a:solidFill>
                <a:cs typeface="Arial"/>
              </a:rPr>
              <a:t>r</a:t>
            </a:r>
            <a:r>
              <a:rPr lang="en-US" sz="2400" spc="114" dirty="0">
                <a:solidFill>
                  <a:srgbClr val="231F20"/>
                </a:solidFill>
                <a:cs typeface="Arial"/>
              </a:rPr>
              <a:t>a</a:t>
            </a:r>
            <a:r>
              <a:rPr lang="en-US" sz="2400" spc="100" dirty="0">
                <a:solidFill>
                  <a:srgbClr val="231F20"/>
                </a:solidFill>
                <a:cs typeface="Arial"/>
              </a:rPr>
              <a:t>c</a:t>
            </a:r>
            <a:r>
              <a:rPr lang="en-US" sz="2400" spc="130" dirty="0">
                <a:solidFill>
                  <a:srgbClr val="231F20"/>
                </a:solidFill>
                <a:cs typeface="Arial"/>
              </a:rPr>
              <a:t>e</a:t>
            </a:r>
            <a:r>
              <a:rPr lang="en-US" sz="2400" spc="45" dirty="0">
                <a:solidFill>
                  <a:srgbClr val="231F20"/>
                </a:solidFill>
                <a:cs typeface="Arial"/>
              </a:rPr>
              <a:t> </a:t>
            </a:r>
            <a:r>
              <a:rPr lang="en-US" sz="2400" spc="105" dirty="0">
                <a:solidFill>
                  <a:srgbClr val="231F20"/>
                </a:solidFill>
                <a:cs typeface="Arial"/>
              </a:rPr>
              <a:t>neut</a:t>
            </a:r>
            <a:r>
              <a:rPr lang="en-US" sz="2400" spc="55" dirty="0">
                <a:solidFill>
                  <a:srgbClr val="231F20"/>
                </a:solidFill>
                <a:cs typeface="Arial"/>
              </a:rPr>
              <a:t>r</a:t>
            </a:r>
            <a:r>
              <a:rPr lang="en-US" sz="2400" spc="30" dirty="0">
                <a:solidFill>
                  <a:srgbClr val="231F20"/>
                </a:solidFill>
                <a:cs typeface="Arial"/>
              </a:rPr>
              <a:t>al.</a:t>
            </a:r>
            <a:endParaRPr lang="en-US" sz="2400" baseline="33333" dirty="0">
              <a:solidFill>
                <a:prstClr val="black"/>
              </a:solidFill>
              <a:cs typeface="Arial"/>
            </a:endParaRPr>
          </a:p>
        </p:txBody>
      </p:sp>
    </p:spTree>
    <p:extLst>
      <p:ext uri="{BB962C8B-B14F-4D97-AF65-F5344CB8AC3E}">
        <p14:creationId xmlns:p14="http://schemas.microsoft.com/office/powerpoint/2010/main" val="48099583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normAutofit fontScale="90000"/>
          </a:bodyPr>
          <a:lstStyle/>
          <a:p>
            <a:r>
              <a:rPr lang="en-US" dirty="0" smtClean="0"/>
              <a:t>3. Discovering Strategies that Enable All Students to Succeed</a:t>
            </a:r>
            <a:endParaRPr lang="en-US" dirty="0"/>
          </a:p>
        </p:txBody>
      </p:sp>
      <p:sp>
        <p:nvSpPr>
          <p:cNvPr id="3" name="Footer Placeholder 2"/>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5" name="Subtitle 4"/>
          <p:cNvSpPr>
            <a:spLocks noGrp="1"/>
          </p:cNvSpPr>
          <p:nvPr>
            <p:ph type="subTitle" idx="1"/>
          </p:nvPr>
        </p:nvSpPr>
        <p:spPr/>
        <p:txBody>
          <a:bodyPr/>
          <a:lstStyle/>
          <a:p>
            <a:r>
              <a:rPr lang="en-US" dirty="0" smtClean="0"/>
              <a:t>Group Discussion</a:t>
            </a:r>
            <a:endParaRPr lang="en-US" dirty="0"/>
          </a:p>
        </p:txBody>
      </p:sp>
    </p:spTree>
    <p:extLst>
      <p:ext uri="{BB962C8B-B14F-4D97-AF65-F5344CB8AC3E}">
        <p14:creationId xmlns:p14="http://schemas.microsoft.com/office/powerpoint/2010/main" val="229816768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772400" cy="1470025"/>
          </a:xfrm>
        </p:spPr>
        <p:txBody>
          <a:bodyPr>
            <a:normAutofit/>
          </a:bodyPr>
          <a:lstStyle/>
          <a:p>
            <a:r>
              <a:rPr lang="en-US" sz="4000" dirty="0" smtClean="0"/>
              <a:t>4. Intentions Moving Forward</a:t>
            </a:r>
            <a:endParaRPr lang="en-US" sz="4000" dirty="0"/>
          </a:p>
        </p:txBody>
      </p:sp>
      <p:sp>
        <p:nvSpPr>
          <p:cNvPr id="3" name="TextBox 2"/>
          <p:cNvSpPr txBox="1"/>
          <p:nvPr/>
        </p:nvSpPr>
        <p:spPr>
          <a:xfrm>
            <a:off x="990600" y="2895600"/>
            <a:ext cx="7696200" cy="3231654"/>
          </a:xfrm>
          <a:prstGeom prst="rect">
            <a:avLst/>
          </a:prstGeom>
          <a:noFill/>
        </p:spPr>
        <p:txBody>
          <a:bodyPr wrap="square" rtlCol="0">
            <a:spAutoFit/>
          </a:bodyPr>
          <a:lstStyle/>
          <a:p>
            <a:r>
              <a:rPr lang="en-US" sz="2800" dirty="0" smtClean="0"/>
              <a:t>With the results of the small group discussions in mind, what new strategies, activities, changes to assignments, etc. will you pursue? </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smtClean="0"/>
          </a:p>
          <a:p>
            <a:endParaRPr lang="en-US" sz="2400" dirty="0" smtClean="0"/>
          </a:p>
          <a:p>
            <a:endParaRPr lang="en-US" sz="2400" dirty="0"/>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16551952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Wrap-Up</a:t>
            </a:r>
            <a:endParaRPr lang="en-US" sz="4000" dirty="0"/>
          </a:p>
        </p:txBody>
      </p:sp>
      <p:sp>
        <p:nvSpPr>
          <p:cNvPr id="3" name="Content Placeholder 2"/>
          <p:cNvSpPr>
            <a:spLocks noGrp="1"/>
          </p:cNvSpPr>
          <p:nvPr>
            <p:ph idx="1"/>
          </p:nvPr>
        </p:nvSpPr>
        <p:spPr/>
        <p:txBody>
          <a:bodyPr/>
          <a:lstStyle/>
          <a:p>
            <a:pPr marL="0" indent="0">
              <a:buNone/>
            </a:pPr>
            <a:r>
              <a:rPr lang="en-US" dirty="0" smtClean="0"/>
              <a:t>Observations, last thoughts….</a:t>
            </a:r>
          </a:p>
          <a:p>
            <a:endParaRPr lang="en-US" dirty="0"/>
          </a:p>
          <a:p>
            <a:endParaRPr lang="en-US" dirty="0" smtClean="0"/>
          </a:p>
          <a:p>
            <a:pPr marL="0" indent="0">
              <a:buNone/>
            </a:pPr>
            <a:endParaRPr lang="en-US" sz="2400" i="1" dirty="0" smtClean="0"/>
          </a:p>
          <a:p>
            <a:pPr marL="0" indent="0">
              <a:buNone/>
            </a:pPr>
            <a:endParaRPr lang="en-US" sz="2400" i="1" dirty="0"/>
          </a:p>
          <a:p>
            <a:pPr marL="0" indent="0">
              <a:buNone/>
            </a:pPr>
            <a:endParaRPr lang="en-US" sz="2400" i="1" dirty="0" smtClean="0"/>
          </a:p>
          <a:p>
            <a:pPr marL="0" indent="0">
              <a:buNone/>
            </a:pPr>
            <a:r>
              <a:rPr lang="en-US" sz="2400" i="1" dirty="0" smtClean="0"/>
              <a:t>Please take a moment to fill out the Workshop Evaluation Form</a:t>
            </a:r>
          </a:p>
          <a:p>
            <a:pPr marL="0" indent="0" algn="ctr">
              <a:buNone/>
            </a:pPr>
            <a:r>
              <a:rPr lang="en-US" sz="2400" dirty="0" smtClean="0"/>
              <a:t>Thank you</a:t>
            </a:r>
            <a:endParaRPr lang="en-US" sz="2400" dirty="0"/>
          </a:p>
        </p:txBody>
      </p:sp>
      <p:sp>
        <p:nvSpPr>
          <p:cNvPr id="4" name="Footer Placeholder 3"/>
          <p:cNvSpPr>
            <a:spLocks noGrp="1"/>
          </p:cNvSpPr>
          <p:nvPr>
            <p:ph type="ftr" sz="quarter" idx="11"/>
          </p:nvPr>
        </p:nvSpPr>
        <p:spPr/>
        <p:txBody>
          <a:bodyPr/>
          <a:lstStyle/>
          <a:p>
            <a:r>
              <a:rPr lang="en-US" dirty="0" smtClean="0"/>
              <a:t>This is work licensed under a Creative Commons Attribution-</a:t>
            </a:r>
            <a:r>
              <a:rPr lang="en-US" dirty="0" err="1" smtClean="0"/>
              <a:t>NonCommercial</a:t>
            </a:r>
            <a:r>
              <a:rPr lang="en-US" dirty="0" smtClean="0"/>
              <a:t> 4.0 International License</a:t>
            </a:r>
            <a:endParaRPr lang="en-US" dirty="0"/>
          </a:p>
        </p:txBody>
      </p:sp>
    </p:spTree>
    <p:extLst>
      <p:ext uri="{BB962C8B-B14F-4D97-AF65-F5344CB8AC3E}">
        <p14:creationId xmlns:p14="http://schemas.microsoft.com/office/powerpoint/2010/main" val="408486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the Session</a:t>
            </a:r>
            <a:endParaRPr lang="en-US" dirty="0"/>
          </a:p>
        </p:txBody>
      </p:sp>
      <p:sp>
        <p:nvSpPr>
          <p:cNvPr id="3" name="Content Placeholder 2"/>
          <p:cNvSpPr>
            <a:spLocks noGrp="1"/>
          </p:cNvSpPr>
          <p:nvPr>
            <p:ph idx="1"/>
          </p:nvPr>
        </p:nvSpPr>
        <p:spPr/>
        <p:txBody>
          <a:bodyPr anchor="ctr" anchorCtr="1">
            <a:normAutofit/>
          </a:bodyPr>
          <a:lstStyle/>
          <a:p>
            <a:pPr marL="514350" indent="-514350">
              <a:spcBef>
                <a:spcPts val="0"/>
              </a:spcBef>
              <a:spcAft>
                <a:spcPts val="2400"/>
              </a:spcAft>
              <a:buFont typeface="+mj-lt"/>
              <a:buAutoNum type="arabicPeriod"/>
            </a:pPr>
            <a:r>
              <a:rPr lang="en-US" smtClean="0"/>
              <a:t>Identity</a:t>
            </a:r>
            <a:r>
              <a:rPr lang="en-US" dirty="0" smtClean="0"/>
              <a:t>, Values and Intentions</a:t>
            </a:r>
          </a:p>
          <a:p>
            <a:pPr marL="514350" lvl="0" indent="-514350">
              <a:spcBef>
                <a:spcPts val="0"/>
              </a:spcBef>
              <a:spcAft>
                <a:spcPts val="2400"/>
              </a:spcAft>
              <a:buFont typeface="+mj-lt"/>
              <a:buAutoNum type="arabicPeriod"/>
            </a:pPr>
            <a:r>
              <a:rPr lang="en-US" dirty="0" smtClean="0"/>
              <a:t>How Do Issues of Diversity and Inclusion Affect Learning and Academic Success?</a:t>
            </a:r>
            <a:endParaRPr lang="en-US" dirty="0"/>
          </a:p>
          <a:p>
            <a:pPr marL="514350" indent="-514350">
              <a:spcBef>
                <a:spcPts val="0"/>
              </a:spcBef>
              <a:spcAft>
                <a:spcPts val="2400"/>
              </a:spcAft>
              <a:buFont typeface="+mj-lt"/>
              <a:buAutoNum type="arabicPeriod"/>
            </a:pPr>
            <a:r>
              <a:rPr lang="en-US" dirty="0" smtClean="0"/>
              <a:t>Discovering Strategies that Can Enable All Students to Succeed</a:t>
            </a:r>
          </a:p>
          <a:p>
            <a:pPr marL="514350" indent="-514350">
              <a:spcBef>
                <a:spcPts val="0"/>
              </a:spcBef>
              <a:spcAft>
                <a:spcPts val="2400"/>
              </a:spcAft>
              <a:buFont typeface="+mj-lt"/>
              <a:buAutoNum type="arabicPeriod"/>
            </a:pPr>
            <a:r>
              <a:rPr lang="en-US" dirty="0" smtClean="0"/>
              <a:t>Intentions Moving Forward</a:t>
            </a:r>
          </a:p>
        </p:txBody>
      </p:sp>
      <p:sp>
        <p:nvSpPr>
          <p:cNvPr id="4" name="Footer Placeholder 3"/>
          <p:cNvSpPr>
            <a:spLocks noGrp="1"/>
          </p:cNvSpPr>
          <p:nvPr>
            <p:ph type="ftr" sz="quarter" idx="11"/>
          </p:nvPr>
        </p:nvSpPr>
        <p:spPr/>
        <p:txBody>
          <a:bodyPr/>
          <a:lstStyle/>
          <a:p>
            <a:r>
              <a:rPr lang="en-US" dirty="0"/>
              <a:t>This is work licensed under a Creative Commons Attribution-</a:t>
            </a:r>
            <a:r>
              <a:rPr lang="en-US" dirty="0" err="1"/>
              <a:t>NonCommercial</a:t>
            </a:r>
            <a:r>
              <a:rPr lang="en-US" dirty="0"/>
              <a:t> 4.0 International License</a:t>
            </a:r>
          </a:p>
        </p:txBody>
      </p:sp>
    </p:spTree>
    <p:extLst>
      <p:ext uri="{BB962C8B-B14F-4D97-AF65-F5344CB8AC3E}">
        <p14:creationId xmlns:p14="http://schemas.microsoft.com/office/powerpoint/2010/main" val="17383550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Identity, Values and Intentions</a:t>
            </a:r>
            <a:endParaRPr lang="en-US" dirty="0"/>
          </a:p>
        </p:txBody>
      </p:sp>
      <p:sp>
        <p:nvSpPr>
          <p:cNvPr id="3" name="Content Placeholder 2"/>
          <p:cNvSpPr>
            <a:spLocks noGrp="1"/>
          </p:cNvSpPr>
          <p:nvPr>
            <p:ph idx="1"/>
          </p:nvPr>
        </p:nvSpPr>
        <p:spPr/>
        <p:txBody>
          <a:bodyPr anchor="ctr" anchorCtr="1">
            <a:normAutofit fontScale="92500" lnSpcReduction="20000"/>
          </a:bodyPr>
          <a:lstStyle/>
          <a:p>
            <a:pPr marL="0" indent="0">
              <a:spcBef>
                <a:spcPts val="0"/>
              </a:spcBef>
              <a:spcAft>
                <a:spcPts val="2400"/>
              </a:spcAft>
              <a:buNone/>
            </a:pPr>
            <a:r>
              <a:rPr lang="en-US" dirty="0" smtClean="0"/>
              <a:t>A. Who are you? (in pairs)</a:t>
            </a:r>
          </a:p>
          <a:p>
            <a:pPr marL="0" indent="0">
              <a:spcBef>
                <a:spcPts val="0"/>
              </a:spcBef>
              <a:spcAft>
                <a:spcPts val="2400"/>
              </a:spcAft>
              <a:buNone/>
            </a:pPr>
            <a:r>
              <a:rPr lang="en-US" dirty="0" smtClean="0"/>
              <a:t>B. Reflect (on cards)</a:t>
            </a:r>
          </a:p>
          <a:p>
            <a:pPr lvl="1">
              <a:spcBef>
                <a:spcPts val="0"/>
              </a:spcBef>
              <a:spcAft>
                <a:spcPts val="2400"/>
              </a:spcAft>
            </a:pPr>
            <a:r>
              <a:rPr lang="en-US" dirty="0" smtClean="0"/>
              <a:t>Why are you attending this session?</a:t>
            </a:r>
          </a:p>
          <a:p>
            <a:pPr lvl="1">
              <a:spcBef>
                <a:spcPts val="0"/>
              </a:spcBef>
              <a:spcAft>
                <a:spcPts val="2400"/>
              </a:spcAft>
            </a:pPr>
            <a:r>
              <a:rPr lang="en-US" dirty="0" smtClean="0"/>
              <a:t>What goals do you have for your students?</a:t>
            </a:r>
            <a:endParaRPr lang="en-US" dirty="0"/>
          </a:p>
          <a:p>
            <a:pPr lvl="1">
              <a:spcBef>
                <a:spcPts val="0"/>
              </a:spcBef>
              <a:spcAft>
                <a:spcPts val="2400"/>
              </a:spcAft>
            </a:pPr>
            <a:r>
              <a:rPr lang="en-US" dirty="0" smtClean="0"/>
              <a:t>What is working? Which of those goals are being realized?</a:t>
            </a:r>
            <a:endParaRPr lang="en-US" dirty="0"/>
          </a:p>
          <a:p>
            <a:pPr lvl="1">
              <a:spcBef>
                <a:spcPts val="0"/>
              </a:spcBef>
              <a:spcAft>
                <a:spcPts val="2400"/>
              </a:spcAft>
            </a:pPr>
            <a:r>
              <a:rPr lang="en-US" dirty="0"/>
              <a:t>What </a:t>
            </a:r>
            <a:r>
              <a:rPr lang="en-US" dirty="0" smtClean="0"/>
              <a:t>isn’t working? Which of those goals aren’t being realized?</a:t>
            </a:r>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97558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905000"/>
          </a:xfrm>
        </p:spPr>
        <p:txBody>
          <a:bodyPr>
            <a:normAutofit fontScale="90000"/>
          </a:bodyPr>
          <a:lstStyle/>
          <a:p>
            <a:r>
              <a:rPr lang="en-US" dirty="0" smtClean="0"/>
              <a:t>2. How Do Issues of Diversity and Inclusion Affect Learning and Academic Success? </a:t>
            </a:r>
            <a:endParaRPr lang="en-US" dirty="0"/>
          </a:p>
        </p:txBody>
      </p:sp>
      <p:sp>
        <p:nvSpPr>
          <p:cNvPr id="3" name="Footer Placeholder 2"/>
          <p:cNvSpPr>
            <a:spLocks noGrp="1"/>
          </p:cNvSpPr>
          <p:nvPr>
            <p:ph type="ftr" sz="quarter" idx="11"/>
          </p:nvPr>
        </p:nvSpPr>
        <p:spPr/>
        <p:txBody>
          <a:bodyPr/>
          <a:lstStyle/>
          <a:p>
            <a:r>
              <a:rPr lang="en-US" dirty="0" smtClean="0"/>
              <a:t>This is work licensed under a Creative Commons Attribution-</a:t>
            </a:r>
            <a:r>
              <a:rPr lang="en-US" dirty="0" err="1" smtClean="0"/>
              <a:t>NonCommercial</a:t>
            </a:r>
            <a:r>
              <a:rPr lang="en-US" dirty="0" smtClean="0"/>
              <a:t> 4.0 International License</a:t>
            </a:r>
            <a:endParaRPr lang="en-US" dirty="0"/>
          </a:p>
        </p:txBody>
      </p:sp>
      <p:sp>
        <p:nvSpPr>
          <p:cNvPr id="5" name="Subtitle 4"/>
          <p:cNvSpPr>
            <a:spLocks noGrp="1"/>
          </p:cNvSpPr>
          <p:nvPr>
            <p:ph type="subTitle" idx="1"/>
          </p:nvPr>
        </p:nvSpPr>
        <p:spPr>
          <a:xfrm>
            <a:off x="1371600" y="3810000"/>
            <a:ext cx="6400800" cy="1752600"/>
          </a:xfrm>
        </p:spPr>
        <p:txBody>
          <a:bodyPr/>
          <a:lstStyle/>
          <a:p>
            <a:r>
              <a:rPr lang="en-US" dirty="0" smtClean="0"/>
              <a:t>Research Findings</a:t>
            </a:r>
            <a:endParaRPr lang="en-US" dirty="0"/>
          </a:p>
        </p:txBody>
      </p:sp>
    </p:spTree>
    <p:extLst>
      <p:ext uri="{BB962C8B-B14F-4D97-AF65-F5344CB8AC3E}">
        <p14:creationId xmlns:p14="http://schemas.microsoft.com/office/powerpoint/2010/main" val="30273891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Research indicates students are less likely to succeed in college if they are:</a:t>
            </a:r>
          </a:p>
          <a:p>
            <a:r>
              <a:rPr lang="en-US" dirty="0" smtClean="0"/>
              <a:t>A member of an under-represented group</a:t>
            </a:r>
          </a:p>
          <a:p>
            <a:r>
              <a:rPr lang="en-US" dirty="0" smtClean="0"/>
              <a:t>A first-generation college student</a:t>
            </a:r>
          </a:p>
          <a:p>
            <a:r>
              <a:rPr lang="en-US" dirty="0" smtClean="0"/>
              <a:t>Economically disadvantaged</a:t>
            </a:r>
          </a:p>
          <a:p>
            <a:pPr marL="0" indent="0">
              <a:buNone/>
            </a:pPr>
            <a:endParaRPr lang="en-US" dirty="0"/>
          </a:p>
          <a:p>
            <a:pPr marL="0" indent="0">
              <a:buNone/>
            </a:pPr>
            <a:r>
              <a:rPr lang="en-US" i="1" dirty="0" smtClean="0"/>
              <a:t>However, differences in college-readiness do </a:t>
            </a:r>
            <a:r>
              <a:rPr lang="en-US" b="1" i="1" dirty="0" smtClean="0"/>
              <a:t>not</a:t>
            </a:r>
            <a:r>
              <a:rPr lang="en-US" i="1" dirty="0" smtClean="0"/>
              <a:t> fully explain gaps in persistence and performance.</a:t>
            </a:r>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15566235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Stereotype Threat</a:t>
            </a:r>
            <a:endParaRPr lang="en-US" dirty="0"/>
          </a:p>
        </p:txBody>
      </p:sp>
      <p:sp>
        <p:nvSpPr>
          <p:cNvPr id="3" name="Content Placeholder 2"/>
          <p:cNvSpPr>
            <a:spLocks noGrp="1"/>
          </p:cNvSpPr>
          <p:nvPr>
            <p:ph idx="1"/>
          </p:nvPr>
        </p:nvSpPr>
        <p:spPr>
          <a:xfrm>
            <a:off x="457200" y="1219200"/>
            <a:ext cx="8229600" cy="6248400"/>
          </a:xfrm>
        </p:spPr>
        <p:txBody>
          <a:bodyPr>
            <a:noAutofit/>
          </a:bodyPr>
          <a:lstStyle/>
          <a:p>
            <a:endParaRPr lang="en-US" sz="2400" i="1" dirty="0" smtClean="0"/>
          </a:p>
          <a:p>
            <a:pPr marL="0" indent="0">
              <a:spcBef>
                <a:spcPts val="0"/>
              </a:spcBef>
              <a:spcAft>
                <a:spcPts val="1000"/>
              </a:spcAft>
              <a:buNone/>
            </a:pPr>
            <a:r>
              <a:rPr lang="en-US" dirty="0" smtClean="0"/>
              <a:t>is </a:t>
            </a:r>
            <a:r>
              <a:rPr lang="en-US" dirty="0"/>
              <a:t>a situational predicament in which people are or feel themselves to be at risk of confirming negative </a:t>
            </a:r>
            <a:r>
              <a:rPr lang="en-US" b="1" dirty="0"/>
              <a:t>stereotypes</a:t>
            </a:r>
            <a:r>
              <a:rPr lang="en-US" dirty="0"/>
              <a:t> about their social </a:t>
            </a:r>
            <a:r>
              <a:rPr lang="en-US" dirty="0" smtClean="0"/>
              <a:t>group.</a:t>
            </a:r>
            <a:endParaRPr lang="en-US" dirty="0"/>
          </a:p>
          <a:p>
            <a:pPr>
              <a:spcBef>
                <a:spcPts val="0"/>
              </a:spcBef>
              <a:spcAft>
                <a:spcPts val="1000"/>
              </a:spcAft>
            </a:pPr>
            <a:r>
              <a:rPr lang="en-US" dirty="0" smtClean="0"/>
              <a:t>Stereotype threat can have significant affects on an individual’s performance.</a:t>
            </a:r>
          </a:p>
          <a:p>
            <a:pPr>
              <a:spcBef>
                <a:spcPts val="0"/>
              </a:spcBef>
              <a:spcAft>
                <a:spcPts val="1000"/>
              </a:spcAft>
            </a:pPr>
            <a:r>
              <a:rPr lang="en-US" b="1" dirty="0" smtClean="0"/>
              <a:t>Implicit bias </a:t>
            </a:r>
            <a:r>
              <a:rPr lang="en-US" dirty="0" smtClean="0"/>
              <a:t>can lead to false assumptions by faculty and peers.</a:t>
            </a:r>
            <a:endParaRPr lang="en-US" dirty="0"/>
          </a:p>
          <a:p>
            <a:pPr marL="0" indent="0">
              <a:buNone/>
            </a:pPr>
            <a:r>
              <a:rPr lang="en-US" sz="2000" dirty="0" smtClean="0"/>
              <a:t>Claude </a:t>
            </a:r>
            <a:r>
              <a:rPr lang="en-US" sz="2000" dirty="0"/>
              <a:t>M. Steele. 2010. </a:t>
            </a:r>
            <a:r>
              <a:rPr lang="en-US" sz="2000" i="1" dirty="0"/>
              <a:t>Whistling Vivaldi: How Stereotypes Affect Us and What We Can Do [About It]</a:t>
            </a:r>
          </a:p>
          <a:p>
            <a:pPr marL="0" indent="0">
              <a:buNone/>
            </a:pPr>
            <a:endParaRPr lang="en-US" sz="4800" i="1" dirty="0"/>
          </a:p>
          <a:p>
            <a:pPr marL="0" indent="0">
              <a:buNone/>
            </a:pPr>
            <a:endParaRPr lang="en-US" sz="3500" dirty="0" smtClean="0"/>
          </a:p>
          <a:p>
            <a:pPr marL="0" indent="0">
              <a:buNone/>
            </a:pPr>
            <a:endParaRPr lang="en-US" sz="3500" dirty="0"/>
          </a:p>
          <a:p>
            <a:pPr marL="0" indent="0">
              <a:buNone/>
            </a:pPr>
            <a:endParaRPr lang="en-US" sz="3500" dirty="0" smtClean="0"/>
          </a:p>
        </p:txBody>
      </p:sp>
      <p:sp>
        <p:nvSpPr>
          <p:cNvPr id="4" name="Footer Placeholder 3"/>
          <p:cNvSpPr>
            <a:spLocks noGrp="1"/>
          </p:cNvSpPr>
          <p:nvPr>
            <p:ph type="ftr" sz="quarter" idx="11"/>
          </p:nvPr>
        </p:nvSpPr>
        <p:spPr/>
        <p:txBody>
          <a:bodyPr/>
          <a:lstStyle/>
          <a:p>
            <a:r>
              <a:rPr lang="en-US" dirty="0" smtClean="0"/>
              <a:t>This is work licensed under a Creative Commons Attribution-</a:t>
            </a:r>
            <a:r>
              <a:rPr lang="en-US" dirty="0" err="1" smtClean="0"/>
              <a:t>NonCommercial</a:t>
            </a:r>
            <a:r>
              <a:rPr lang="en-US" dirty="0" smtClean="0"/>
              <a:t> 4.0 International License</a:t>
            </a:r>
            <a:endParaRPr lang="en-US" dirty="0"/>
          </a:p>
        </p:txBody>
      </p:sp>
    </p:spTree>
    <p:extLst>
      <p:ext uri="{BB962C8B-B14F-4D97-AF65-F5344CB8AC3E}">
        <p14:creationId xmlns:p14="http://schemas.microsoft.com/office/powerpoint/2010/main" val="40496104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Microaggressions</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marL="0" indent="0">
              <a:buNone/>
            </a:pPr>
            <a:r>
              <a:rPr lang="en-US" dirty="0"/>
              <a:t>a</a:t>
            </a:r>
            <a:r>
              <a:rPr lang="en-US" dirty="0" smtClean="0"/>
              <a:t>re passive, often unintended </a:t>
            </a:r>
            <a:r>
              <a:rPr lang="en-US" dirty="0"/>
              <a:t>racial </a:t>
            </a:r>
            <a:r>
              <a:rPr lang="en-US" dirty="0" smtClean="0"/>
              <a:t>prejudices or discriminations evident through statements and actions</a:t>
            </a:r>
            <a:r>
              <a:rPr lang="en-US" dirty="0"/>
              <a:t> </a:t>
            </a:r>
            <a:r>
              <a:rPr lang="en-US" dirty="0" smtClean="0"/>
              <a:t>that:</a:t>
            </a:r>
          </a:p>
          <a:p>
            <a:r>
              <a:rPr lang="en-US" dirty="0" smtClean="0"/>
              <a:t>Repeat or affirm stereotypes</a:t>
            </a:r>
          </a:p>
          <a:p>
            <a:r>
              <a:rPr lang="en-US" dirty="0" smtClean="0"/>
              <a:t>Position dominant groups as normal and minority as aberrant</a:t>
            </a:r>
          </a:p>
          <a:p>
            <a:r>
              <a:rPr lang="en-US" dirty="0" smtClean="0"/>
              <a:t>Assumes homogeneity of minority groups</a:t>
            </a:r>
          </a:p>
          <a:p>
            <a:endParaRPr lang="en-US" dirty="0"/>
          </a:p>
          <a:p>
            <a:pPr marL="0" indent="0">
              <a:buNone/>
            </a:pPr>
            <a:endParaRPr lang="en-US" sz="1800"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30280505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Microaggressions</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marL="0" indent="0">
              <a:buNone/>
            </a:pPr>
            <a:r>
              <a:rPr lang="en-US" dirty="0"/>
              <a:t>i</a:t>
            </a:r>
            <a:r>
              <a:rPr lang="en-US" dirty="0" smtClean="0"/>
              <a:t>mpede learning by:</a:t>
            </a:r>
          </a:p>
          <a:p>
            <a:pPr marL="400050"/>
            <a:r>
              <a:rPr lang="en-US" dirty="0"/>
              <a:t>Alienating, silencing, disengaging students</a:t>
            </a:r>
          </a:p>
          <a:p>
            <a:pPr marL="400050"/>
            <a:r>
              <a:rPr lang="en-US" dirty="0" smtClean="0"/>
              <a:t>Eroding trust </a:t>
            </a:r>
          </a:p>
          <a:p>
            <a:pPr marL="400050"/>
            <a:r>
              <a:rPr lang="en-US" dirty="0" smtClean="0"/>
              <a:t>Cumulating effect that psychologically burdens members of underrepresented groups</a:t>
            </a:r>
          </a:p>
          <a:p>
            <a:pPr marL="0" indent="0">
              <a:buNone/>
            </a:pPr>
            <a:endParaRPr lang="en-US" sz="2400" dirty="0" smtClean="0"/>
          </a:p>
          <a:p>
            <a:pPr marL="0" indent="0">
              <a:buNone/>
            </a:pPr>
            <a:r>
              <a:rPr lang="en-US" sz="1800" dirty="0"/>
              <a:t>D. Sue et al. (2007). “Racial </a:t>
            </a:r>
            <a:r>
              <a:rPr lang="en-US" sz="1800" dirty="0" err="1"/>
              <a:t>Microaggressions</a:t>
            </a:r>
            <a:r>
              <a:rPr lang="en-US" sz="1800" dirty="0"/>
              <a:t> in Everyday Life: Implications for Clinical Practice.” </a:t>
            </a:r>
            <a:r>
              <a:rPr lang="en-US" sz="1800" i="1" dirty="0"/>
              <a:t>Am Psychologist</a:t>
            </a:r>
            <a:r>
              <a:rPr lang="en-US" sz="1800" dirty="0"/>
              <a:t> 62: 271-286. </a:t>
            </a:r>
          </a:p>
          <a:p>
            <a:pPr marL="0" indent="0">
              <a:buNone/>
            </a:pPr>
            <a:r>
              <a:rPr lang="en-US" sz="1800" dirty="0"/>
              <a:t>D. W. Sue, et al. (2009). “Racial </a:t>
            </a:r>
            <a:r>
              <a:rPr lang="en-US" sz="1800" dirty="0" err="1"/>
              <a:t>microaggressions</a:t>
            </a:r>
            <a:r>
              <a:rPr lang="en-US" sz="1800" dirty="0"/>
              <a:t> and difficult dialogues on race in the classroom.” </a:t>
            </a:r>
            <a:r>
              <a:rPr lang="en-US" sz="1800" i="1" dirty="0"/>
              <a:t>Cultural Diversity and Ethnic Minority Psychology</a:t>
            </a:r>
            <a:r>
              <a:rPr lang="en-US" sz="1800" dirty="0"/>
              <a:t> 15: 183-190.</a:t>
            </a:r>
          </a:p>
          <a:p>
            <a:pPr marL="0" indent="0">
              <a:buNone/>
            </a:pPr>
            <a:endParaRPr lang="en-US" sz="2400" dirty="0" smtClean="0"/>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41180796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Imposter Syndrome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pPr marL="0" indent="0">
              <a:buNone/>
            </a:pPr>
            <a:r>
              <a:rPr lang="en-US" dirty="0" smtClean="0"/>
              <a:t>Refers to chronic self-doubt and fears of intellectual fraudulence.</a:t>
            </a:r>
          </a:p>
          <a:p>
            <a:r>
              <a:rPr lang="en-US" dirty="0" smtClean="0"/>
              <a:t>Leads to </a:t>
            </a:r>
          </a:p>
          <a:p>
            <a:pPr lvl="1"/>
            <a:r>
              <a:rPr lang="en-US" dirty="0" smtClean="0"/>
              <a:t>feelings of inadequacy </a:t>
            </a:r>
          </a:p>
          <a:p>
            <a:pPr lvl="1"/>
            <a:r>
              <a:rPr lang="en-US" dirty="0" smtClean="0"/>
              <a:t>anxiety about being “found out” as a fake.</a:t>
            </a:r>
          </a:p>
          <a:p>
            <a:pPr lvl="1"/>
            <a:r>
              <a:rPr lang="en-US" dirty="0" smtClean="0"/>
              <a:t>discounting </a:t>
            </a:r>
            <a:r>
              <a:rPr lang="en-US" dirty="0"/>
              <a:t>success or </a:t>
            </a:r>
            <a:endParaRPr lang="en-US" dirty="0" smtClean="0"/>
          </a:p>
          <a:p>
            <a:pPr lvl="1"/>
            <a:r>
              <a:rPr lang="en-US" dirty="0" smtClean="0"/>
              <a:t>attributing success </a:t>
            </a:r>
            <a:r>
              <a:rPr lang="en-US" dirty="0"/>
              <a:t>to </a:t>
            </a:r>
            <a:r>
              <a:rPr lang="en-US" dirty="0" smtClean="0"/>
              <a:t>luck</a:t>
            </a:r>
          </a:p>
          <a:p>
            <a:r>
              <a:rPr lang="en-US" dirty="0"/>
              <a:t>Students who feel this way </a:t>
            </a:r>
            <a:r>
              <a:rPr lang="en-US" dirty="0" smtClean="0"/>
              <a:t>can be </a:t>
            </a:r>
            <a:r>
              <a:rPr lang="en-US" dirty="0"/>
              <a:t>reluctant to interact with peers or </a:t>
            </a:r>
            <a:r>
              <a:rPr lang="en-US" dirty="0" smtClean="0"/>
              <a:t>faculty.</a:t>
            </a:r>
          </a:p>
          <a:p>
            <a:pPr marL="0" indent="0">
              <a:buNone/>
            </a:pPr>
            <a:endParaRPr lang="en-US" sz="1900" dirty="0"/>
          </a:p>
          <a:p>
            <a:pPr marL="0" indent="0">
              <a:buNone/>
            </a:pPr>
            <a:r>
              <a:rPr lang="en-US" sz="1900" dirty="0"/>
              <a:t>P. </a:t>
            </a:r>
            <a:r>
              <a:rPr lang="en-US" sz="1900" dirty="0" err="1"/>
              <a:t>Clance</a:t>
            </a:r>
            <a:r>
              <a:rPr lang="en-US" sz="1900" dirty="0"/>
              <a:t> and S. </a:t>
            </a:r>
            <a:r>
              <a:rPr lang="en-US" sz="1900" dirty="0" err="1"/>
              <a:t>Imes</a:t>
            </a:r>
            <a:r>
              <a:rPr lang="en-US" sz="1900" dirty="0"/>
              <a:t>. (1978). "The Imposter Phenomenon in High Achieving Women: Dynamics and Therapeutic Intervention." </a:t>
            </a:r>
            <a:r>
              <a:rPr lang="en-US" sz="1900" i="1" dirty="0"/>
              <a:t>Psychotherapy: Theory, Research &amp; Practice</a:t>
            </a:r>
            <a:r>
              <a:rPr lang="en-US" sz="1900" dirty="0"/>
              <a:t> 15: 241–247. </a:t>
            </a:r>
            <a:endParaRPr lang="en-US" sz="1900" dirty="0" smtClean="0"/>
          </a:p>
          <a:p>
            <a:pPr marL="0" indent="0">
              <a:buNone/>
            </a:pPr>
            <a:endParaRPr lang="en-US" sz="1900" dirty="0"/>
          </a:p>
          <a:p>
            <a:pPr marL="0" indent="0">
              <a:buNone/>
            </a:pPr>
            <a:endParaRPr lang="en-US" sz="1900" dirty="0"/>
          </a:p>
          <a:p>
            <a:endParaRPr lang="en-US" dirty="0" smtClean="0"/>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34015090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MC_GRAY_TEMPLATE">
  <a:themeElements>
    <a:clrScheme name="BRYN MAWR">
      <a:dk1>
        <a:srgbClr val="3F5056"/>
      </a:dk1>
      <a:lt1>
        <a:srgbClr val="FFECAD"/>
      </a:lt1>
      <a:dk2>
        <a:srgbClr val="0092D2"/>
      </a:dk2>
      <a:lt2>
        <a:srgbClr val="A5A6A5"/>
      </a:lt2>
      <a:accent1>
        <a:srgbClr val="FFE222"/>
      </a:accent1>
      <a:accent2>
        <a:srgbClr val="008E6C"/>
      </a:accent2>
      <a:accent3>
        <a:srgbClr val="D1282B"/>
      </a:accent3>
      <a:accent4>
        <a:srgbClr val="00396D"/>
      </a:accent4>
      <a:accent5>
        <a:srgbClr val="141313"/>
      </a:accent5>
      <a:accent6>
        <a:srgbClr val="3F5056"/>
      </a:accent6>
      <a:hlink>
        <a:srgbClr val="0092D2"/>
      </a:hlink>
      <a:folHlink>
        <a:srgbClr val="A5A6A5"/>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BMC_GrayTemplate</Template>
  <TotalTime>2244</TotalTime>
  <Words>2349</Words>
  <Application>Microsoft Macintosh PowerPoint</Application>
  <PresentationFormat>On-screen Show (4:3)</PresentationFormat>
  <Paragraphs>223</Paragraphs>
  <Slides>16</Slides>
  <Notes>12</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BMC_GRAY_TEMPLATE</vt:lpstr>
      <vt:lpstr>Office Theme</vt:lpstr>
      <vt:lpstr>Teaching for Diversity  and Equity</vt:lpstr>
      <vt:lpstr>Plan for the Session</vt:lpstr>
      <vt:lpstr>1. Identity, Values and Intentions</vt:lpstr>
      <vt:lpstr>2. How Do Issues of Diversity and Inclusion Affect Learning and Academic Success? </vt:lpstr>
      <vt:lpstr>The Problem</vt:lpstr>
      <vt:lpstr>Stereotype Threat</vt:lpstr>
      <vt:lpstr>Microaggressions</vt:lpstr>
      <vt:lpstr>Microaggressions</vt:lpstr>
      <vt:lpstr>Imposter Syndrome</vt:lpstr>
      <vt:lpstr>Fixed vs. Growth Mindset</vt:lpstr>
      <vt:lpstr>Systemic Barriers </vt:lpstr>
      <vt:lpstr>PowerPoint Presentation</vt:lpstr>
      <vt:lpstr>PowerPoint Presentation</vt:lpstr>
      <vt:lpstr>3. Discovering Strategies that Enable All Students to Succeed</vt:lpstr>
      <vt:lpstr>4. Intentions Moving Forward</vt:lpstr>
      <vt:lpstr>Wrap-Up</vt:lpstr>
    </vt:vector>
  </TitlesOfParts>
  <Company>Bryn Mawr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Spohrer</dc:creator>
  <cp:lastModifiedBy>Elizabeth McCormack</cp:lastModifiedBy>
  <cp:revision>106</cp:revision>
  <dcterms:created xsi:type="dcterms:W3CDTF">2015-04-29T18:07:20Z</dcterms:created>
  <dcterms:modified xsi:type="dcterms:W3CDTF">2016-03-19T11:48:52Z</dcterms:modified>
</cp:coreProperties>
</file>