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8"/>
  </p:notesMasterIdLst>
  <p:sldIdLst>
    <p:sldId id="259" r:id="rId3"/>
    <p:sldId id="272" r:id="rId4"/>
    <p:sldId id="260" r:id="rId5"/>
    <p:sldId id="256" r:id="rId6"/>
    <p:sldId id="269" r:id="rId7"/>
    <p:sldId id="261" r:id="rId8"/>
    <p:sldId id="264" r:id="rId9"/>
    <p:sldId id="271" r:id="rId10"/>
    <p:sldId id="262" r:id="rId11"/>
    <p:sldId id="265" r:id="rId12"/>
    <p:sldId id="279" r:id="rId13"/>
    <p:sldId id="284" r:id="rId14"/>
    <p:sldId id="280" r:id="rId15"/>
    <p:sldId id="281" r:id="rId16"/>
    <p:sldId id="28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2869" autoAdjust="0"/>
  </p:normalViewPr>
  <p:slideViewPr>
    <p:cSldViewPr showGuides="1">
      <p:cViewPr>
        <p:scale>
          <a:sx n="69" d="100"/>
          <a:sy n="69" d="100"/>
        </p:scale>
        <p:origin x="-1752" y="-17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notesMaster" Target="notesMasters/notesMaster1.xml"/><Relationship Id="rId19" Type="http://schemas.openxmlformats.org/officeDocument/2006/relationships/printerSettings" Target="printerSettings/printerSettings1.bin"/><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AA4A3B-5268-4FEB-B10E-742E1502187E}" type="datetimeFigureOut">
              <a:rPr lang="en-US" smtClean="0"/>
              <a:t>3/16/16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D97EEA-1DAF-4318-8440-19B7851BF729}" type="slidenum">
              <a:rPr lang="en-US" smtClean="0"/>
              <a:t>‹#›</a:t>
            </a:fld>
            <a:endParaRPr lang="en-US"/>
          </a:p>
        </p:txBody>
      </p:sp>
    </p:spTree>
    <p:extLst>
      <p:ext uri="{BB962C8B-B14F-4D97-AF65-F5344CB8AC3E}">
        <p14:creationId xmlns:p14="http://schemas.microsoft.com/office/powerpoint/2010/main" val="126543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DD97EEA-1DAF-4318-8440-19B7851BF729}" type="slidenum">
              <a:rPr lang="en-US" smtClean="0"/>
              <a:t>1</a:t>
            </a:fld>
            <a:endParaRPr lang="en-US"/>
          </a:p>
        </p:txBody>
      </p:sp>
    </p:spTree>
    <p:extLst>
      <p:ext uri="{BB962C8B-B14F-4D97-AF65-F5344CB8AC3E}">
        <p14:creationId xmlns:p14="http://schemas.microsoft.com/office/powerpoint/2010/main" val="3178448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pPr marL="303530" marR="8890" algn="just">
              <a:lnSpc>
                <a:spcPct val="108300"/>
              </a:lnSpc>
            </a:pPr>
            <a:r>
              <a:rPr lang="en-US" sz="1200" i="1" dirty="0" smtClean="0">
                <a:solidFill>
                  <a:srgbClr val="231F20"/>
                </a:solidFill>
                <a:latin typeface="+mn-lt"/>
                <a:cs typeface="Minion Pro"/>
              </a:rPr>
              <a:t>E</a:t>
            </a:r>
            <a:r>
              <a:rPr lang="en-US" sz="1200" i="1" spc="-15" dirty="0" smtClean="0">
                <a:solidFill>
                  <a:srgbClr val="231F20"/>
                </a:solidFill>
                <a:latin typeface="+mn-lt"/>
                <a:cs typeface="Minion Pro"/>
              </a:rPr>
              <a:t>q</a:t>
            </a:r>
            <a:r>
              <a:rPr lang="en-US" sz="1200" i="1" spc="-5" dirty="0" smtClean="0">
                <a:solidFill>
                  <a:srgbClr val="231F20"/>
                </a:solidFill>
                <a:latin typeface="+mn-lt"/>
                <a:cs typeface="Minion Pro"/>
              </a:rPr>
              <a:t>u</a:t>
            </a:r>
            <a:r>
              <a:rPr lang="en-US" sz="1200" i="1" spc="-15" dirty="0" smtClean="0">
                <a:solidFill>
                  <a:srgbClr val="231F20"/>
                </a:solidFill>
                <a:latin typeface="+mn-lt"/>
                <a:cs typeface="Minion Pro"/>
              </a:rPr>
              <a:t>ali</a:t>
            </a:r>
            <a:r>
              <a:rPr lang="en-US" sz="1200" i="1" dirty="0" smtClean="0">
                <a:solidFill>
                  <a:srgbClr val="231F20"/>
                </a:solidFill>
                <a:latin typeface="+mn-lt"/>
                <a:cs typeface="Minion Pro"/>
              </a:rPr>
              <a:t>ty</a:t>
            </a:r>
            <a:r>
              <a:rPr lang="en-US" sz="1200" i="1" spc="-5" dirty="0" smtClean="0">
                <a:solidFill>
                  <a:srgbClr val="231F20"/>
                </a:solidFill>
                <a:latin typeface="+mn-lt"/>
                <a:cs typeface="Minion Pro"/>
              </a:rPr>
              <a:t> </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b</a:t>
            </a:r>
            <a:r>
              <a:rPr lang="en-US" sz="1200" spc="-15" dirty="0" smtClean="0">
                <a:solidFill>
                  <a:srgbClr val="231F20"/>
                </a:solidFill>
                <a:latin typeface="+mn-lt"/>
                <a:cs typeface="Minion Pro"/>
              </a:rPr>
              <a:t>ou</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menes</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f</a:t>
            </a:r>
            <a:r>
              <a:rPr lang="en-US" sz="1200" spc="5" dirty="0" smtClean="0">
                <a:solidFill>
                  <a:srgbClr val="231F20"/>
                </a:solidFill>
                <a:latin typeface="+mn-lt"/>
                <a:cs typeface="Minion Pro"/>
              </a:rPr>
              <a:t>oc</a:t>
            </a:r>
            <a:r>
              <a:rPr lang="en-US" sz="1200" spc="-5" dirty="0" smtClean="0">
                <a:solidFill>
                  <a:srgbClr val="231F20"/>
                </a:solidFill>
                <a:latin typeface="+mn-lt"/>
                <a:cs typeface="Minion Pro"/>
              </a:rPr>
              <a:t>u</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ki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v</a:t>
            </a:r>
            <a:r>
              <a:rPr lang="en-US" sz="1200" spc="-5" dirty="0" smtClean="0">
                <a:solidFill>
                  <a:srgbClr val="231F20"/>
                </a:solidFill>
                <a:latin typeface="+mn-lt"/>
                <a:cs typeface="Minion Pro"/>
              </a:rPr>
              <a:t>e</a:t>
            </a:r>
            <a:r>
              <a:rPr lang="en-US" sz="1200" spc="25" dirty="0" smtClean="0">
                <a:solidFill>
                  <a:srgbClr val="231F20"/>
                </a:solidFill>
                <a:latin typeface="+mn-lt"/>
                <a:cs typeface="Minion Pro"/>
              </a:rPr>
              <a:t>r</a:t>
            </a:r>
            <a:r>
              <a:rPr lang="en-US" sz="1200" spc="-10" dirty="0" smtClean="0">
                <a:solidFill>
                  <a:srgbClr val="231F20"/>
                </a:solidFill>
                <a:latin typeface="+mn-lt"/>
                <a:cs typeface="Minion Pro"/>
              </a:rPr>
              <a:t>y</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i="1" dirty="0" smtClean="0">
                <a:solidFill>
                  <a:srgbClr val="231F20"/>
                </a:solidFill>
                <a:latin typeface="+mn-lt"/>
                <a:cs typeface="Minion Pro"/>
              </a:rPr>
              <a:t>E</a:t>
            </a:r>
            <a:r>
              <a:rPr lang="en-US" sz="1200" i="1" spc="-15" dirty="0" smtClean="0">
                <a:solidFill>
                  <a:srgbClr val="231F20"/>
                </a:solidFill>
                <a:latin typeface="+mn-lt"/>
                <a:cs typeface="Minion Pro"/>
              </a:rPr>
              <a:t>qui</a:t>
            </a:r>
            <a:r>
              <a:rPr lang="en-US" sz="1200" i="1" dirty="0" smtClean="0">
                <a:solidFill>
                  <a:srgbClr val="231F20"/>
                </a:solidFill>
                <a:latin typeface="+mn-lt"/>
                <a:cs typeface="Minion Pro"/>
              </a:rPr>
              <a:t>ty</a:t>
            </a:r>
            <a:r>
              <a:rPr lang="en-US" sz="1200" i="1" spc="-5" dirty="0" smtClean="0">
                <a:solidFill>
                  <a:srgbClr val="231F20"/>
                </a:solidFill>
                <a:latin typeface="+mn-lt"/>
                <a:cs typeface="Minion Pro"/>
              </a:rPr>
              <a:t> </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b</a:t>
            </a:r>
            <a:r>
              <a:rPr lang="en-US" sz="1200" spc="-15" dirty="0" smtClean="0">
                <a:solidFill>
                  <a:srgbClr val="231F20"/>
                </a:solidFill>
                <a:latin typeface="+mn-lt"/>
                <a:cs typeface="Minion Pro"/>
              </a:rPr>
              <a:t>ou</a:t>
            </a:r>
            <a:r>
              <a:rPr lang="en-US" sz="1200" dirty="0" smtClean="0">
                <a:solidFill>
                  <a:srgbClr val="231F20"/>
                </a:solidFill>
                <a:latin typeface="+mn-lt"/>
                <a:cs typeface="Minion Pro"/>
              </a:rPr>
              <a:t>t f</a:t>
            </a:r>
            <a:r>
              <a:rPr lang="en-US" sz="1200" spc="-10" dirty="0" smtClean="0">
                <a:solidFill>
                  <a:srgbClr val="231F20"/>
                </a:solidFill>
                <a:latin typeface="+mn-lt"/>
                <a:cs typeface="Minion Pro"/>
              </a:rPr>
              <a:t>a</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nes</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h </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ets </a:t>
            </a:r>
            <a:r>
              <a:rPr lang="en-US" sz="1200" spc="5" dirty="0" smtClean="0">
                <a:solidFill>
                  <a:srgbClr val="231F20"/>
                </a:solidFill>
                <a:latin typeface="+mn-lt"/>
                <a:cs typeface="Minion Pro"/>
              </a:rPr>
              <a:t>w</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sh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ee</a:t>
            </a:r>
            <a:r>
              <a:rPr lang="en-US" sz="1200" spc="-5" dirty="0" smtClean="0">
                <a:solidFill>
                  <a:srgbClr val="231F20"/>
                </a:solidFill>
                <a:latin typeface="+mn-lt"/>
                <a:cs typeface="Minion Pro"/>
              </a:rPr>
              <a:t>d</a:t>
            </a:r>
            <a:r>
              <a:rPr lang="en-US" sz="1200" dirty="0" smtClean="0">
                <a:solidFill>
                  <a:srgbClr val="231F20"/>
                </a:solidFill>
                <a:latin typeface="+mn-lt"/>
                <a:cs typeface="Minion Pro"/>
              </a:rPr>
              <a:t>s.</a:t>
            </a:r>
            <a:endParaRPr lang="en-US" sz="1200" dirty="0" smtClean="0">
              <a:latin typeface="+mn-lt"/>
              <a:cs typeface="Minion Pro"/>
            </a:endParaRPr>
          </a:p>
          <a:p>
            <a:pPr marL="303530" marR="134620">
              <a:lnSpc>
                <a:spcPct val="108300"/>
              </a:lnSpc>
              <a:spcBef>
                <a:spcPts val="865"/>
              </a:spcBef>
            </a:pP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d</a:t>
            </a:r>
            <a:r>
              <a:rPr lang="en-US" sz="1200" spc="-5" dirty="0" smtClean="0">
                <a:solidFill>
                  <a:srgbClr val="231F20"/>
                </a:solidFill>
                <a:latin typeface="+mn-lt"/>
                <a:cs typeface="Minion Pro"/>
              </a:rPr>
              <a:t>is</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es</a:t>
            </a:r>
            <a:r>
              <a:rPr lang="en-US" sz="1200" spc="5" dirty="0" smtClean="0">
                <a:solidFill>
                  <a:srgbClr val="231F20"/>
                </a:solidFill>
                <a:latin typeface="+mn-lt"/>
                <a:cs typeface="Minion Pro"/>
              </a:rPr>
              <a:t>pe</a:t>
            </a:r>
            <a:r>
              <a:rPr lang="en-US" sz="1200" dirty="0" smtClean="0">
                <a:solidFill>
                  <a:srgbClr val="231F20"/>
                </a:solidFill>
                <a:latin typeface="+mn-lt"/>
                <a:cs typeface="Minion Pro"/>
              </a:rPr>
              <a:t>ci</a:t>
            </a:r>
            <a:r>
              <a:rPr lang="en-US" sz="1200" spc="5" dirty="0" smtClean="0">
                <a:solidFill>
                  <a:srgbClr val="231F20"/>
                </a:solidFill>
                <a:latin typeface="+mn-lt"/>
                <a:cs typeface="Minion Pro"/>
              </a:rPr>
              <a:t>al</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y i</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spc="-10" dirty="0" smtClean="0">
                <a:solidFill>
                  <a:srgbClr val="231F20"/>
                </a:solidFill>
                <a:latin typeface="+mn-lt"/>
                <a:cs typeface="Minion Pro"/>
              </a:rPr>
              <a:t>a</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 in 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w</a:t>
            </a:r>
            <a:r>
              <a:rPr lang="en-US" sz="1200" spc="-5" dirty="0" smtClean="0">
                <a:solidFill>
                  <a:srgbClr val="231F20"/>
                </a:solidFill>
                <a:latin typeface="+mn-lt"/>
                <a:cs typeface="Minion Pro"/>
              </a:rPr>
              <a:t>he</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v</a:t>
            </a:r>
            <a:r>
              <a:rPr lang="en-US" sz="1200" spc="-5" dirty="0" smtClean="0">
                <a:solidFill>
                  <a:srgbClr val="231F20"/>
                </a:solidFill>
                <a:latin typeface="+mn-lt"/>
                <a:cs typeface="Minion Pro"/>
              </a:rPr>
              <a:t>isi</a:t>
            </a:r>
            <a:r>
              <a:rPr lang="en-US" sz="1200" spc="-10" dirty="0" smtClean="0">
                <a:solidFill>
                  <a:srgbClr val="231F20"/>
                </a:solidFill>
                <a:latin typeface="+mn-lt"/>
                <a:cs typeface="Minion Pro"/>
              </a:rPr>
              <a:t>b</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g</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s in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5" dirty="0" smtClean="0">
                <a:solidFill>
                  <a:srgbClr val="231F20"/>
                </a:solidFill>
                <a:latin typeface="+mn-lt"/>
                <a:cs typeface="Minion Pro"/>
              </a:rPr>
              <a:t>ou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l</a:t>
            </a:r>
            <a:r>
              <a:rPr lang="en-US" sz="1200" spc="-10" dirty="0" smtClean="0">
                <a:solidFill>
                  <a:srgbClr val="231F20"/>
                </a:solidFill>
                <a:latin typeface="+mn-lt"/>
                <a:cs typeface="Minion Pro"/>
              </a:rPr>
              <a:t>arg</a:t>
            </a:r>
            <a:r>
              <a:rPr lang="en-US" sz="1200" dirty="0" smtClean="0">
                <a:solidFill>
                  <a:srgbClr val="231F20"/>
                </a:solidFill>
                <a:latin typeface="+mn-lt"/>
                <a:cs typeface="Minion Pro"/>
              </a:rPr>
              <a:t>e </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u</a:t>
            </a:r>
            <a:r>
              <a:rPr lang="en-US" sz="1200" spc="-10" dirty="0" smtClean="0">
                <a:solidFill>
                  <a:srgbClr val="231F20"/>
                </a:solidFill>
                <a:latin typeface="+mn-lt"/>
                <a:cs typeface="Minion Pro"/>
              </a:rPr>
              <a:t>m</a:t>
            </a:r>
            <a:r>
              <a:rPr lang="en-US" sz="1200" spc="5" dirty="0" smtClean="0">
                <a:solidFill>
                  <a:srgbClr val="231F20"/>
                </a:solidFill>
                <a:latin typeface="+mn-lt"/>
                <a:cs typeface="Minion Pro"/>
              </a:rPr>
              <a:t>b</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20" dirty="0" smtClean="0">
                <a:solidFill>
                  <a:srgbClr val="231F20"/>
                </a:solidFill>
                <a:latin typeface="+mn-lt"/>
                <a:cs typeface="Minion Pro"/>
              </a:rPr>
              <a:t>H</a:t>
            </a:r>
            <a:r>
              <a:rPr lang="en-US" sz="1200" spc="-5" dirty="0" smtClean="0">
                <a:solidFill>
                  <a:srgbClr val="231F20"/>
                </a:solidFill>
                <a:latin typeface="+mn-lt"/>
                <a:cs typeface="Minion Pro"/>
              </a:rPr>
              <a:t>is</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al</a:t>
            </a:r>
            <a:r>
              <a:rPr lang="en-US" sz="1200" spc="-10" dirty="0" smtClean="0">
                <a:solidFill>
                  <a:srgbClr val="231F20"/>
                </a:solidFill>
                <a:latin typeface="+mn-lt"/>
                <a:cs typeface="Minion Pro"/>
              </a:rPr>
              <a:t>l</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5" dirty="0" smtClean="0">
                <a:solidFill>
                  <a:srgbClr val="231F20"/>
                </a:solidFill>
                <a:latin typeface="+mn-lt"/>
                <a:cs typeface="Minion Pro"/>
              </a:rPr>
              <a:t>l</a:t>
            </a:r>
            <a:r>
              <a:rPr lang="en-US" sz="1200" spc="-20" dirty="0" smtClean="0">
                <a:solidFill>
                  <a:srgbClr val="231F20"/>
                </a:solidFill>
                <a:latin typeface="+mn-lt"/>
                <a:cs typeface="Minion Pro"/>
              </a:rPr>
              <a:t>o</a:t>
            </a:r>
            <a:r>
              <a:rPr lang="en-US" sz="1200" dirty="0" smtClean="0">
                <a:solidFill>
                  <a:srgbClr val="231F20"/>
                </a:solidFill>
                <a:latin typeface="+mn-lt"/>
                <a:cs typeface="Minion Pro"/>
              </a:rPr>
              <a:t>w-i</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st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spc="-10" dirty="0" smtClean="0">
                <a:solidFill>
                  <a:srgbClr val="231F20"/>
                </a:solidFill>
                <a:latin typeface="+mn-lt"/>
                <a:cs typeface="Minion Pro"/>
              </a:rPr>
              <a:t>v</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be</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xc</a:t>
            </a:r>
            <a:r>
              <a:rPr lang="en-US" sz="1200" spc="-15" dirty="0" smtClean="0">
                <a:solidFill>
                  <a:srgbClr val="231F20"/>
                </a:solidFill>
                <a:latin typeface="+mn-lt"/>
                <a:cs typeface="Minion Pro"/>
              </a:rPr>
              <a:t>l</a:t>
            </a:r>
            <a:r>
              <a:rPr lang="en-US" sz="1200" spc="-5" dirty="0" smtClean="0">
                <a:solidFill>
                  <a:srgbClr val="231F20"/>
                </a:solidFill>
                <a:latin typeface="+mn-lt"/>
                <a:cs typeface="Minion Pro"/>
              </a:rPr>
              <a:t>ud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f</a:t>
            </a:r>
            <a:r>
              <a:rPr lang="en-US" sz="1200" spc="-15" dirty="0" smtClean="0">
                <a:solidFill>
                  <a:srgbClr val="231F20"/>
                </a:solidFill>
                <a:latin typeface="+mn-lt"/>
                <a:cs typeface="Minion Pro"/>
              </a:rPr>
              <a:t>ro</a:t>
            </a:r>
            <a:r>
              <a:rPr lang="en-US" sz="1200" dirty="0" smtClean="0">
                <a:solidFill>
                  <a:srgbClr val="231F20"/>
                </a:solidFill>
                <a:latin typeface="+mn-lt"/>
                <a:cs typeface="Minion Pro"/>
              </a:rPr>
              <a:t>m </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10" dirty="0" smtClean="0">
                <a:solidFill>
                  <a:srgbClr val="231F20"/>
                </a:solidFill>
                <a:latin typeface="+mn-lt"/>
                <a:cs typeface="Minion Pro"/>
              </a:rPr>
              <a:t>a</a:t>
            </a:r>
            <a:r>
              <a:rPr lang="en-US" sz="1200" spc="-25" dirty="0" smtClean="0">
                <a:solidFill>
                  <a:srgbClr val="231F20"/>
                </a:solidFill>
                <a:latin typeface="+mn-lt"/>
                <a:cs typeface="Minion Pro"/>
              </a:rPr>
              <a:t>n</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in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d</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y</a:t>
            </a:r>
            <a:r>
              <a:rPr lang="en-US" sz="1200" spc="-95" dirty="0" smtClean="0">
                <a:solidFill>
                  <a:srgbClr val="231F20"/>
                </a:solidFill>
                <a:latin typeface="+mn-lt"/>
                <a:cs typeface="Minion Pro"/>
              </a:rPr>
              <a:t>’</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o</a:t>
            </a:r>
            <a:r>
              <a:rPr lang="en-US" sz="1200" dirty="0" smtClean="0">
                <a:solidFill>
                  <a:srgbClr val="231F20"/>
                </a:solidFill>
                <a:latin typeface="+mn-lt"/>
                <a:cs typeface="Minion Pro"/>
              </a:rPr>
              <a:t>l</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x</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ct</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u</a:t>
            </a:r>
            <a:r>
              <a:rPr lang="en-US" sz="1200" spc="-10" dirty="0" smtClean="0">
                <a:solidFill>
                  <a:srgbClr val="231F20"/>
                </a:solidFill>
                <a:latin typeface="+mn-lt"/>
                <a:cs typeface="Minion Pro"/>
              </a:rPr>
              <a:t>ns</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ok</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u</a:t>
            </a:r>
            <a:r>
              <a:rPr lang="en-US" sz="1200" spc="-5" dirty="0" smtClean="0">
                <a:solidFill>
                  <a:srgbClr val="231F20"/>
                </a:solidFill>
                <a:latin typeface="+mn-lt"/>
                <a:cs typeface="Minion Pro"/>
              </a:rPr>
              <a:t>le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e</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20" dirty="0" smtClean="0">
                <a:solidFill>
                  <a:srgbClr val="231F20"/>
                </a:solidFill>
                <a:latin typeface="+mn-lt"/>
                <a:cs typeface="Minion Pro"/>
              </a:rPr>
              <a:t>a</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pr</a:t>
            </a:r>
            <a:r>
              <a:rPr lang="en-US" sz="1200" spc="-5" dirty="0" smtClean="0">
                <a:solidFill>
                  <a:srgbClr val="231F20"/>
                </a:solidFill>
                <a:latin typeface="+mn-lt"/>
                <a:cs typeface="Minion Pro"/>
              </a:rPr>
              <a:t>o</a:t>
            </a:r>
            <a:r>
              <a:rPr lang="en-US" sz="1200" spc="-10" dirty="0" smtClean="0">
                <a:solidFill>
                  <a:srgbClr val="231F20"/>
                </a:solidFill>
                <a:latin typeface="+mn-lt"/>
                <a:cs typeface="Minion Pro"/>
              </a:rPr>
              <a:t>b</a:t>
            </a:r>
            <a:r>
              <a:rPr lang="en-US" sz="1200" spc="-5" dirty="0" smtClean="0">
                <a:solidFill>
                  <a:srgbClr val="231F20"/>
                </a:solidFill>
                <a:latin typeface="+mn-lt"/>
                <a:cs typeface="Minion Pro"/>
              </a:rPr>
              <a:t>le</a:t>
            </a:r>
            <a:r>
              <a:rPr lang="en-US" sz="1200" dirty="0" smtClean="0">
                <a:solidFill>
                  <a:srgbClr val="231F20"/>
                </a:solidFill>
                <a:latin typeface="+mn-lt"/>
                <a:cs typeface="Minion Pro"/>
              </a:rPr>
              <a:t>m.</a:t>
            </a:r>
            <a:endParaRPr lang="en-US" sz="1200" dirty="0" smtClean="0">
              <a:latin typeface="+mn-lt"/>
              <a:cs typeface="Minion Pro"/>
            </a:endParaRPr>
          </a:p>
          <a:p>
            <a:pPr marL="303530" marR="119380">
              <a:lnSpc>
                <a:spcPct val="108300"/>
              </a:lnSpc>
              <a:spcBef>
                <a:spcPts val="865"/>
              </a:spcBef>
            </a:pPr>
            <a:r>
              <a:rPr lang="en-US" sz="1200" spc="-10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f</a:t>
            </a:r>
            <a:r>
              <a:rPr lang="en-US" sz="1200" spc="-30" dirty="0" smtClean="0">
                <a:solidFill>
                  <a:srgbClr val="231F20"/>
                </a:solidFill>
                <a:latin typeface="+mn-lt"/>
                <a:cs typeface="Minion Pro"/>
              </a:rPr>
              <a:t>f</a:t>
            </a:r>
            <a:r>
              <a:rPr lang="en-US" sz="1200" spc="5" dirty="0" smtClean="0">
                <a:solidFill>
                  <a:srgbClr val="231F20"/>
                </a:solidFill>
                <a:latin typeface="+mn-lt"/>
                <a:cs typeface="Minion Pro"/>
              </a:rPr>
              <a:t>ect</a:t>
            </a:r>
            <a:r>
              <a:rPr lang="en-US" sz="1200" spc="-10" dirty="0" smtClean="0">
                <a:solidFill>
                  <a:srgbClr val="231F20"/>
                </a:solidFill>
                <a:latin typeface="+mn-lt"/>
                <a:cs typeface="Minion Pro"/>
              </a:rPr>
              <a:t>iv</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y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d</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y</a:t>
            </a:r>
            <a:r>
              <a:rPr lang="en-US" sz="1200" spc="-95" dirty="0" smtClean="0">
                <a:solidFill>
                  <a:srgbClr val="231F20"/>
                </a:solidFill>
                <a:latin typeface="+mn-lt"/>
                <a:cs typeface="Minion Pro"/>
              </a:rPr>
              <a:t>’</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us</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f</a:t>
            </a:r>
            <a:r>
              <a:rPr lang="en-US" sz="1200" spc="5" dirty="0" smtClean="0">
                <a:solidFill>
                  <a:srgbClr val="231F20"/>
                </a:solidFill>
                <a:latin typeface="+mn-lt"/>
                <a:cs typeface="Minion Pro"/>
              </a:rPr>
              <a:t>oc</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b</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h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k</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mos</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20" dirty="0" smtClean="0">
                <a:solidFill>
                  <a:srgbClr val="231F20"/>
                </a:solidFill>
                <a:latin typeface="+mn-lt"/>
                <a:cs typeface="Minion Pro"/>
              </a:rPr>
              <a:t>o</a:t>
            </a:r>
            <a:r>
              <a:rPr lang="en-US" sz="1200" spc="-10" dirty="0" smtClean="0">
                <a:solidFill>
                  <a:srgbClr val="231F20"/>
                </a:solidFill>
                <a:latin typeface="+mn-lt"/>
                <a:cs typeface="Minion Pro"/>
              </a:rPr>
              <a:t>w</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r</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a:t>
            </a:r>
            <a:r>
              <a:rPr lang="en-US" sz="1200" baseline="0" dirty="0" smtClean="0">
                <a:solidFill>
                  <a:schemeClr val="tx1"/>
                </a:solidFill>
                <a:latin typeface="+mn-lt"/>
                <a:cs typeface="Minion Pro"/>
              </a:rPr>
              <a:t>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10" dirty="0" smtClean="0">
                <a:solidFill>
                  <a:srgbClr val="231F20"/>
                </a:solidFill>
                <a:latin typeface="+mn-lt"/>
                <a:cs typeface="Minion Pro"/>
              </a:rPr>
              <a:t>m</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v</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l</a:t>
            </a:r>
            <a:r>
              <a:rPr lang="en-US" sz="1200" spc="-10" dirty="0" smtClean="0">
                <a:solidFill>
                  <a:srgbClr val="231F20"/>
                </a:solidFill>
                <a:latin typeface="+mn-lt"/>
                <a:cs typeface="Minion Pro"/>
              </a:rPr>
              <a:t>ab</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i="1" spc="-15" dirty="0" smtClean="0">
                <a:solidFill>
                  <a:srgbClr val="231F20"/>
                </a:solidFill>
                <a:latin typeface="+mn-lt"/>
                <a:cs typeface="Minion Pro"/>
              </a:rPr>
              <a:t>a</a:t>
            </a:r>
            <a:r>
              <a:rPr lang="en-US" sz="1200" i="1" spc="-5" dirty="0" smtClean="0">
                <a:solidFill>
                  <a:srgbClr val="231F20"/>
                </a:solidFill>
                <a:latin typeface="+mn-lt"/>
                <a:cs typeface="Minion Pro"/>
              </a:rPr>
              <a:t>l</a:t>
            </a:r>
            <a:r>
              <a:rPr lang="en-US" sz="1200" i="1" dirty="0" smtClean="0">
                <a:solidFill>
                  <a:srgbClr val="231F20"/>
                </a:solidFill>
                <a:latin typeface="+mn-lt"/>
                <a:cs typeface="Minion Pro"/>
              </a:rPr>
              <a:t>l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5" dirty="0" smtClean="0">
                <a:solidFill>
                  <a:srgbClr val="231F20"/>
                </a:solidFill>
                <a:latin typeface="+mn-lt"/>
                <a:cs typeface="Minion Pro"/>
              </a:rPr>
              <a:t>S</a:t>
            </a:r>
            <a:r>
              <a:rPr lang="en-US" sz="1200" spc="-5" dirty="0" smtClean="0">
                <a:solidFill>
                  <a:srgbClr val="231F20"/>
                </a:solidFill>
                <a:latin typeface="+mn-lt"/>
                <a:cs typeface="Minion Pro"/>
              </a:rPr>
              <a:t>u</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h </a:t>
            </a:r>
            <a:r>
              <a:rPr lang="en-US" sz="1200" spc="-10" dirty="0" smtClean="0">
                <a:solidFill>
                  <a:srgbClr val="231F20"/>
                </a:solidFill>
                <a:latin typeface="+mn-lt"/>
                <a:cs typeface="Minion Pro"/>
              </a:rPr>
              <a:t>a</a:t>
            </a:r>
            <a:r>
              <a:rPr lang="en-US" sz="1200" dirty="0" smtClean="0">
                <a:solidFill>
                  <a:srgbClr val="231F20"/>
                </a:solidFill>
                <a:latin typeface="+mn-lt"/>
                <a:cs typeface="Minion Pro"/>
              </a:rPr>
              <a:t>n </a:t>
            </a:r>
            <a:r>
              <a:rPr lang="en-US" sz="1200" spc="-20" dirty="0" smtClean="0">
                <a:solidFill>
                  <a:srgbClr val="231F20"/>
                </a:solidFill>
                <a:latin typeface="+mn-lt"/>
                <a:cs typeface="Minion Pro"/>
              </a:rPr>
              <a:t>a</a:t>
            </a:r>
            <a:r>
              <a:rPr lang="en-US" sz="1200" spc="-15" dirty="0" smtClean="0">
                <a:solidFill>
                  <a:srgbClr val="231F20"/>
                </a:solidFill>
                <a:latin typeface="+mn-lt"/>
                <a:cs typeface="Minion Pro"/>
              </a:rPr>
              <a:t>ppr</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h </a:t>
            </a:r>
            <a:r>
              <a:rPr lang="en-US" sz="1200" spc="5" dirty="0" smtClean="0">
                <a:solidFill>
                  <a:srgbClr val="231F20"/>
                </a:solidFill>
                <a:latin typeface="+mn-lt"/>
                <a:cs typeface="Minion Pro"/>
              </a:rPr>
              <a:t>b</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g</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s w</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h </a:t>
            </a:r>
            <a:r>
              <a:rPr lang="en-US" sz="1200" i="1" spc="-10" dirty="0" smtClean="0">
                <a:solidFill>
                  <a:srgbClr val="231F20"/>
                </a:solidFill>
                <a:latin typeface="+mn-lt"/>
                <a:cs typeface="Minion Pro"/>
              </a:rPr>
              <a:t>e</a:t>
            </a:r>
            <a:r>
              <a:rPr lang="en-US" sz="1200" i="1" spc="-15" dirty="0" smtClean="0">
                <a:solidFill>
                  <a:srgbClr val="231F20"/>
                </a:solidFill>
                <a:latin typeface="+mn-lt"/>
                <a:cs typeface="Minion Pro"/>
              </a:rPr>
              <a:t>qui</a:t>
            </a:r>
            <a:r>
              <a:rPr lang="en-US" sz="1200" i="1" dirty="0" smtClean="0">
                <a:solidFill>
                  <a:srgbClr val="231F20"/>
                </a:solidFill>
                <a:latin typeface="+mn-lt"/>
                <a:cs typeface="Minion Pro"/>
              </a:rPr>
              <a:t>ty-</a:t>
            </a:r>
            <a:r>
              <a:rPr lang="en-US" sz="1200" i="1" spc="-20" dirty="0" smtClean="0">
                <a:solidFill>
                  <a:srgbClr val="231F20"/>
                </a:solidFill>
                <a:latin typeface="+mn-lt"/>
                <a:cs typeface="Minion Pro"/>
              </a:rPr>
              <a:t>m</a:t>
            </a:r>
            <a:r>
              <a:rPr lang="en-US" sz="1200" i="1" spc="-15" dirty="0" smtClean="0">
                <a:solidFill>
                  <a:srgbClr val="231F20"/>
                </a:solidFill>
                <a:latin typeface="+mn-lt"/>
                <a:cs typeface="Minion Pro"/>
              </a:rPr>
              <a:t>i</a:t>
            </a:r>
            <a:r>
              <a:rPr lang="en-US" sz="1200" i="1" spc="-10" dirty="0" smtClean="0">
                <a:solidFill>
                  <a:srgbClr val="231F20"/>
                </a:solidFill>
                <a:latin typeface="+mn-lt"/>
                <a:cs typeface="Minion Pro"/>
              </a:rPr>
              <a:t>n</a:t>
            </a:r>
            <a:r>
              <a:rPr lang="en-US" sz="1200" i="1" spc="-5" dirty="0" smtClean="0">
                <a:solidFill>
                  <a:srgbClr val="231F20"/>
                </a:solidFill>
                <a:latin typeface="+mn-lt"/>
                <a:cs typeface="Minion Pro"/>
              </a:rPr>
              <a:t>d</a:t>
            </a:r>
            <a:r>
              <a:rPr lang="en-US" sz="1200" i="1" spc="-10" dirty="0" smtClean="0">
                <a:solidFill>
                  <a:srgbClr val="231F20"/>
                </a:solidFill>
                <a:latin typeface="+mn-lt"/>
                <a:cs typeface="Minion Pro"/>
              </a:rPr>
              <a:t>e</a:t>
            </a:r>
            <a:r>
              <a:rPr lang="en-US" sz="1200" i="1" dirty="0" smtClean="0">
                <a:solidFill>
                  <a:srgbClr val="231F20"/>
                </a:solidFill>
                <a:latin typeface="+mn-lt"/>
                <a:cs typeface="Minion Pro"/>
              </a:rPr>
              <a:t>d </a:t>
            </a:r>
            <a:r>
              <a:rPr lang="en-US" sz="1200" i="1" spc="-5" dirty="0" smtClean="0">
                <a:solidFill>
                  <a:srgbClr val="231F20"/>
                </a:solidFill>
                <a:latin typeface="+mn-lt"/>
                <a:cs typeface="Minion Pro"/>
              </a:rPr>
              <a:t>l</a:t>
            </a:r>
            <a:r>
              <a:rPr lang="en-US" sz="1200" i="1" spc="-10" dirty="0" smtClean="0">
                <a:solidFill>
                  <a:srgbClr val="231F20"/>
                </a:solidFill>
                <a:latin typeface="+mn-lt"/>
                <a:cs typeface="Minion Pro"/>
              </a:rPr>
              <a:t>ea</a:t>
            </a:r>
            <a:r>
              <a:rPr lang="en-US" sz="1200" i="1" spc="-5" dirty="0" smtClean="0">
                <a:solidFill>
                  <a:srgbClr val="231F20"/>
                </a:solidFill>
                <a:latin typeface="+mn-lt"/>
                <a:cs typeface="Minion Pro"/>
              </a:rPr>
              <a:t>der</a:t>
            </a:r>
            <a:r>
              <a:rPr lang="en-US" sz="1200" i="1" dirty="0" smtClean="0">
                <a:solidFill>
                  <a:srgbClr val="231F20"/>
                </a:solidFill>
                <a:latin typeface="+mn-lt"/>
                <a:cs typeface="Minion Pro"/>
              </a:rPr>
              <a:t>s</a:t>
            </a:r>
            <a:r>
              <a:rPr lang="en-US" sz="1200" i="1" spc="-5" dirty="0" smtClean="0">
                <a:solidFill>
                  <a:srgbClr val="231F20"/>
                </a:solidFill>
                <a:latin typeface="+mn-lt"/>
                <a:cs typeface="Minion Pro"/>
              </a:rPr>
              <a:t> </a:t>
            </a:r>
            <a:r>
              <a:rPr lang="en-US" sz="1200" spc="5" dirty="0" smtClean="0">
                <a:solidFill>
                  <a:srgbClr val="231F20"/>
                </a:solidFill>
                <a:latin typeface="+mn-lt"/>
                <a:cs typeface="Minion Pro"/>
              </a:rPr>
              <a:t>w</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k</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 a </a:t>
            </a:r>
            <a:r>
              <a:rPr lang="en-US" sz="1200" spc="-15" dirty="0" smtClean="0">
                <a:solidFill>
                  <a:srgbClr val="231F20"/>
                </a:solidFill>
                <a:latin typeface="+mn-lt"/>
                <a:cs typeface="Minion Pro"/>
              </a:rPr>
              <a:t>p</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15" dirty="0" smtClean="0">
                <a:solidFill>
                  <a:srgbClr val="231F20"/>
                </a:solidFill>
                <a:latin typeface="+mn-lt"/>
                <a:cs typeface="Minion Pro"/>
              </a:rPr>
              <a:t>b</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i</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w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l</a:t>
            </a:r>
            <a:r>
              <a:rPr lang="en-US" sz="1200" spc="-20" dirty="0" smtClean="0">
                <a:solidFill>
                  <a:srgbClr val="231F20"/>
                </a:solidFill>
                <a:latin typeface="+mn-lt"/>
                <a:cs typeface="Minion Pro"/>
              </a:rPr>
              <a:t>o</a:t>
            </a:r>
            <a:r>
              <a:rPr lang="en-US" sz="1200" dirty="0" smtClean="0">
                <a:solidFill>
                  <a:srgbClr val="231F20"/>
                </a:solidFill>
                <a:latin typeface="+mn-lt"/>
                <a:cs typeface="Minion Pro"/>
              </a:rPr>
              <a:t>w-i</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st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a:t>
            </a:r>
            <a:r>
              <a:rPr lang="en-US" sz="1200" i="1" dirty="0" smtClean="0">
                <a:solidFill>
                  <a:srgbClr val="231F20"/>
                </a:solidFill>
                <a:latin typeface="+mn-lt"/>
                <a:cs typeface="Minion Pro"/>
              </a:rPr>
              <a:t>.</a:t>
            </a:r>
            <a:endParaRPr lang="en-US" sz="1200" dirty="0" smtClean="0">
              <a:latin typeface="+mn-lt"/>
              <a:cs typeface="Minion Pro"/>
            </a:endParaRPr>
          </a:p>
          <a:p>
            <a:pPr>
              <a:lnSpc>
                <a:spcPct val="100000"/>
              </a:lnSpc>
              <a:spcBef>
                <a:spcPts val="54"/>
              </a:spcBef>
            </a:pPr>
            <a:endParaRPr lang="en-US" sz="1200" dirty="0" smtClean="0">
              <a:latin typeface="+mn-lt"/>
              <a:cs typeface="Times New Roman"/>
            </a:endParaRPr>
          </a:p>
          <a:p>
            <a:pPr marL="303530">
              <a:lnSpc>
                <a:spcPct val="100000"/>
              </a:lnSpc>
            </a:pPr>
            <a:r>
              <a:rPr lang="en-US" sz="1200" spc="10" dirty="0" smtClean="0">
                <a:solidFill>
                  <a:srgbClr val="A93439"/>
                </a:solidFill>
                <a:latin typeface="+mn-lt"/>
                <a:cs typeface="Times New Roman"/>
              </a:rPr>
              <a:t>E</a:t>
            </a:r>
            <a:r>
              <a:rPr lang="en-US" sz="1200" spc="140" dirty="0" smtClean="0">
                <a:solidFill>
                  <a:srgbClr val="A93439"/>
                </a:solidFill>
                <a:latin typeface="+mn-lt"/>
                <a:cs typeface="Times New Roman"/>
              </a:rPr>
              <a:t>q</a:t>
            </a:r>
            <a:r>
              <a:rPr lang="en-US" sz="1200" spc="254" dirty="0" smtClean="0">
                <a:solidFill>
                  <a:srgbClr val="A93439"/>
                </a:solidFill>
                <a:latin typeface="+mn-lt"/>
                <a:cs typeface="Times New Roman"/>
              </a:rPr>
              <a:t>ui</a:t>
            </a:r>
            <a:r>
              <a:rPr lang="en-US" sz="1200" spc="145" dirty="0" smtClean="0">
                <a:solidFill>
                  <a:srgbClr val="A93439"/>
                </a:solidFill>
                <a:latin typeface="+mn-lt"/>
                <a:cs typeface="Times New Roman"/>
              </a:rPr>
              <a:t>t</a:t>
            </a:r>
            <a:r>
              <a:rPr lang="en-US" sz="1200" spc="45" dirty="0" smtClean="0">
                <a:solidFill>
                  <a:srgbClr val="A93439"/>
                </a:solidFill>
                <a:latin typeface="+mn-lt"/>
                <a:cs typeface="Times New Roman"/>
              </a:rPr>
              <a:t>y</a:t>
            </a:r>
            <a:r>
              <a:rPr lang="en-US" sz="1200" spc="140" dirty="0" smtClean="0">
                <a:solidFill>
                  <a:srgbClr val="A93439"/>
                </a:solidFill>
                <a:latin typeface="+mn-lt"/>
                <a:cs typeface="Times New Roman"/>
              </a:rPr>
              <a:t>-</a:t>
            </a:r>
            <a:r>
              <a:rPr lang="en-US" sz="1200" spc="95" dirty="0" smtClean="0">
                <a:solidFill>
                  <a:srgbClr val="A93439"/>
                </a:solidFill>
                <a:latin typeface="+mn-lt"/>
                <a:cs typeface="Times New Roman"/>
              </a:rPr>
              <a:t>M</a:t>
            </a:r>
            <a:r>
              <a:rPr lang="en-US" sz="1200" spc="80" dirty="0" smtClean="0">
                <a:solidFill>
                  <a:srgbClr val="A93439"/>
                </a:solidFill>
                <a:latin typeface="+mn-lt"/>
                <a:cs typeface="Times New Roman"/>
              </a:rPr>
              <a:t>i</a:t>
            </a:r>
            <a:r>
              <a:rPr lang="en-US" sz="1200" spc="220" dirty="0" smtClean="0">
                <a:solidFill>
                  <a:srgbClr val="A93439"/>
                </a:solidFill>
                <a:latin typeface="+mn-lt"/>
                <a:cs typeface="Times New Roman"/>
              </a:rPr>
              <a:t>nd</a:t>
            </a:r>
            <a:r>
              <a:rPr lang="en-US" sz="1200" spc="180" dirty="0" smtClean="0">
                <a:solidFill>
                  <a:srgbClr val="A93439"/>
                </a:solidFill>
                <a:latin typeface="+mn-lt"/>
                <a:cs typeface="Times New Roman"/>
              </a:rPr>
              <a:t>e</a:t>
            </a:r>
            <a:r>
              <a:rPr lang="en-US" sz="1200" spc="195" dirty="0" smtClean="0">
                <a:solidFill>
                  <a:srgbClr val="A93439"/>
                </a:solidFill>
                <a:latin typeface="+mn-lt"/>
                <a:cs typeface="Times New Roman"/>
              </a:rPr>
              <a:t>d</a:t>
            </a:r>
            <a:r>
              <a:rPr lang="en-US" sz="1200" spc="265" dirty="0" smtClean="0">
                <a:solidFill>
                  <a:srgbClr val="A93439"/>
                </a:solidFill>
                <a:latin typeface="+mn-lt"/>
                <a:cs typeface="Times New Roman"/>
              </a:rPr>
              <a:t>n</a:t>
            </a:r>
            <a:r>
              <a:rPr lang="en-US" sz="1200" spc="170" dirty="0" smtClean="0">
                <a:solidFill>
                  <a:srgbClr val="A93439"/>
                </a:solidFill>
                <a:latin typeface="+mn-lt"/>
                <a:cs typeface="Times New Roman"/>
              </a:rPr>
              <a:t>e</a:t>
            </a:r>
            <a:r>
              <a:rPr lang="en-US" sz="1200" spc="145" dirty="0" smtClean="0">
                <a:solidFill>
                  <a:srgbClr val="A93439"/>
                </a:solidFill>
                <a:latin typeface="+mn-lt"/>
                <a:cs typeface="Times New Roman"/>
              </a:rPr>
              <a:t>s</a:t>
            </a:r>
            <a:r>
              <a:rPr lang="en-US" sz="1200" spc="175" dirty="0" smtClean="0">
                <a:solidFill>
                  <a:srgbClr val="A93439"/>
                </a:solidFill>
                <a:latin typeface="+mn-lt"/>
                <a:cs typeface="Times New Roman"/>
              </a:rPr>
              <a:t>s</a:t>
            </a:r>
            <a:r>
              <a:rPr lang="en-US" sz="1200" spc="82" baseline="85858" dirty="0" smtClean="0">
                <a:solidFill>
                  <a:srgbClr val="A93439"/>
                </a:solidFill>
                <a:latin typeface="+mn-lt"/>
                <a:cs typeface="Times New Roman"/>
              </a:rPr>
              <a:t>3</a:t>
            </a:r>
            <a:endParaRPr lang="en-US" sz="1200" baseline="85858" dirty="0" smtClean="0">
              <a:latin typeface="+mn-lt"/>
              <a:cs typeface="Times New Roman"/>
            </a:endParaRPr>
          </a:p>
          <a:p>
            <a:pPr marL="303530" marR="113030">
              <a:lnSpc>
                <a:spcPct val="108300"/>
              </a:lnSpc>
              <a:spcBef>
                <a:spcPts val="330"/>
              </a:spcBef>
            </a:pP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ade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w</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his</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xt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xc</a:t>
            </a:r>
            <a:r>
              <a:rPr lang="en-US" sz="1200" spc="-15" dirty="0" smtClean="0">
                <a:solidFill>
                  <a:srgbClr val="231F20"/>
                </a:solidFill>
                <a:latin typeface="+mn-lt"/>
                <a:cs typeface="Minion Pro"/>
              </a:rPr>
              <a:t>l</a:t>
            </a:r>
            <a:r>
              <a:rPr lang="en-US" sz="1200" spc="-5" dirty="0" smtClean="0">
                <a:solidFill>
                  <a:srgbClr val="231F20"/>
                </a:solidFill>
                <a:latin typeface="+mn-lt"/>
                <a:cs typeface="Minion Pro"/>
              </a:rPr>
              <a:t>usi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spc="-10" dirty="0" smtClean="0">
                <a:solidFill>
                  <a:srgbClr val="231F20"/>
                </a:solidFill>
                <a:latin typeface="+mn-lt"/>
                <a:cs typeface="Minion Pro"/>
              </a:rPr>
              <a:t>a</a:t>
            </a:r>
            <a:r>
              <a:rPr lang="en-US" sz="1200" spc="25" dirty="0" smtClean="0">
                <a:solidFill>
                  <a:srgbClr val="231F20"/>
                </a:solidFill>
                <a:latin typeface="+mn-lt"/>
                <a:cs typeface="Minion Pro"/>
              </a:rPr>
              <a:t>r</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p</a:t>
            </a:r>
            <a:r>
              <a:rPr lang="en-US" sz="1200" dirty="0" smtClean="0">
                <a:solidFill>
                  <a:srgbClr val="231F20"/>
                </a:solidFill>
                <a:latin typeface="+mn-lt"/>
                <a:cs typeface="Minion Pro"/>
              </a:rPr>
              <a:t>r</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in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ize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i</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a:t>
            </a:r>
            <a:r>
              <a:rPr lang="en-US" sz="1200" dirty="0" smtClean="0">
                <a:solidFill>
                  <a:srgbClr val="231F20"/>
                </a:solidFill>
                <a:latin typeface="+mn-lt"/>
                <a:cs typeface="Minion Pro"/>
              </a:rPr>
              <a:t>t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hi</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hi</a:t>
            </a:r>
            <a:r>
              <a:rPr lang="en-US" sz="1200" spc="-10" dirty="0" smtClean="0">
                <a:solidFill>
                  <a:srgbClr val="231F20"/>
                </a:solidFill>
                <a:latin typeface="+mn-lt"/>
                <a:cs typeface="Minion Pro"/>
              </a:rPr>
              <a:t>st</a:t>
            </a:r>
            <a:r>
              <a:rPr lang="en-US" sz="1200" spc="-15" dirty="0" smtClean="0">
                <a:solidFill>
                  <a:srgbClr val="231F20"/>
                </a:solidFill>
                <a:latin typeface="+mn-lt"/>
                <a:cs typeface="Minion Pro"/>
              </a:rPr>
              <a:t>o</a:t>
            </a:r>
            <a:r>
              <a:rPr lang="en-US" sz="1200" spc="25" dirty="0" smtClean="0">
                <a:solidFill>
                  <a:srgbClr val="231F20"/>
                </a:solidFill>
                <a:latin typeface="+mn-lt"/>
                <a:cs typeface="Minion Pro"/>
              </a:rPr>
              <a:t>r</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ize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r</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d</a:t>
            </a:r>
            <a:r>
              <a:rPr lang="en-US" sz="1200" spc="-5" dirty="0" smtClean="0">
                <a:solidFill>
                  <a:srgbClr val="231F20"/>
                </a:solidFill>
                <a:latin typeface="+mn-lt"/>
                <a:cs typeface="Minion Pro"/>
              </a:rPr>
              <a:t>i</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b</a:t>
            </a:r>
            <a:r>
              <a:rPr lang="en-US" sz="1200" dirty="0" smtClean="0">
                <a:solidFill>
                  <a:srgbClr val="231F20"/>
                </a:solidFill>
                <a:latin typeface="+mn-lt"/>
                <a:cs typeface="Minion Pro"/>
              </a:rPr>
              <a:t>et</a:t>
            </a:r>
            <a:r>
              <a:rPr lang="en-US" sz="1200" spc="-10" dirty="0" smtClean="0">
                <a:solidFill>
                  <a:srgbClr val="231F20"/>
                </a:solidFill>
                <a:latin typeface="+mn-lt"/>
                <a:cs typeface="Minion Pro"/>
              </a:rPr>
              <a:t>w</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id</a:t>
            </a:r>
            <a:r>
              <a:rPr lang="en-US" sz="1200" spc="5" dirty="0" smtClean="0">
                <a:solidFill>
                  <a:srgbClr val="231F20"/>
                </a:solidFill>
                <a:latin typeface="+mn-lt"/>
                <a:cs typeface="Minion Pro"/>
              </a:rPr>
              <a:t>ea</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dem</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cr</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so</a:t>
            </a:r>
            <a:r>
              <a:rPr lang="en-US" sz="1200" dirty="0" smtClean="0">
                <a:solidFill>
                  <a:srgbClr val="231F20"/>
                </a:solidFill>
                <a:latin typeface="+mn-lt"/>
                <a:cs typeface="Minion Pro"/>
              </a:rPr>
              <a:t>ci</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i</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t</a:t>
            </a:r>
            <a:r>
              <a:rPr lang="en-US" sz="1200" spc="-15" dirty="0" smtClean="0">
                <a:solidFill>
                  <a:srgbClr val="231F20"/>
                </a:solidFill>
                <a:latin typeface="+mn-lt"/>
                <a:cs typeface="Minion Pro"/>
              </a:rPr>
              <a:t>i</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u</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i</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a:t>
            </a:r>
            <a:r>
              <a:rPr lang="en-US" sz="1200" spc="-10" dirty="0" smtClean="0">
                <a:solidFill>
                  <a:srgbClr val="231F20"/>
                </a:solidFill>
                <a:latin typeface="+mn-lt"/>
                <a:cs typeface="Minion Pro"/>
              </a:rPr>
              <a:t>i</a:t>
            </a:r>
            <a:r>
              <a:rPr lang="en-US" sz="1200" dirty="0" smtClean="0">
                <a:solidFill>
                  <a:srgbClr val="231F20"/>
                </a:solidFill>
                <a:latin typeface="+mn-lt"/>
                <a:cs typeface="Minion Pro"/>
              </a:rPr>
              <a:t>v</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d</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a:t>
            </a:r>
            <a:r>
              <a:rPr lang="en-US" sz="1200" spc="-15" dirty="0" smtClean="0">
                <a:solidFill>
                  <a:srgbClr val="231F20"/>
                </a:solidFill>
                <a:latin typeface="+mn-lt"/>
                <a:cs typeface="Minion Pro"/>
              </a:rPr>
              <a:t>p</a:t>
            </a:r>
            <a:r>
              <a:rPr lang="en-US" sz="1200" dirty="0" smtClean="0">
                <a:solidFill>
                  <a:srgbClr val="231F20"/>
                </a:solidFill>
                <a:latin typeface="+mn-lt"/>
                <a:cs typeface="Minion Pro"/>
              </a:rPr>
              <a:t>r</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t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5" dirty="0" smtClean="0">
                <a:solidFill>
                  <a:srgbClr val="231F20"/>
                </a:solidFill>
                <a:latin typeface="+mn-lt"/>
                <a:cs typeface="Minion Pro"/>
              </a:rPr>
              <a:t>tr</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bu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sis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 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in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ou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mes</a:t>
            </a:r>
            <a:r>
              <a:rPr lang="en-US" sz="1200" dirty="0" smtClean="0">
                <a:solidFill>
                  <a:srgbClr val="231F20"/>
                </a:solidFill>
                <a:latin typeface="+mn-lt"/>
                <a:cs typeface="Minion Pro"/>
              </a:rPr>
              <a:t>.</a:t>
            </a:r>
          </a:p>
          <a:p>
            <a:pPr marL="303530" marR="113030">
              <a:lnSpc>
                <a:spcPct val="108300"/>
              </a:lnSpc>
              <a:spcBef>
                <a:spcPts val="330"/>
              </a:spcBef>
            </a:pPr>
            <a:endParaRPr lang="en-US" sz="1200" dirty="0" smtClean="0">
              <a:latin typeface="+mn-lt"/>
              <a:cs typeface="Minion Pro"/>
            </a:endParaRPr>
          </a:p>
          <a:p>
            <a:pPr marL="303530" marR="142240" algn="just">
              <a:lnSpc>
                <a:spcPct val="108300"/>
              </a:lnSpc>
              <a:spcBef>
                <a:spcPts val="865"/>
              </a:spcBef>
            </a:pP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ade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o </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j</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c</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i</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g</a:t>
            </a:r>
            <a:r>
              <a:rPr lang="en-US" sz="1200" dirty="0" smtClean="0">
                <a:solidFill>
                  <a:srgbClr val="231F20"/>
                </a:solidFill>
                <a:latin typeface="+mn-lt"/>
                <a:cs typeface="Minion Pro"/>
              </a:rPr>
              <a:t>r</a:t>
            </a:r>
            <a:r>
              <a:rPr lang="en-US" sz="1200" spc="-10" dirty="0" smtClean="0">
                <a:solidFill>
                  <a:srgbClr val="231F20"/>
                </a:solidFill>
                <a:latin typeface="+mn-lt"/>
                <a:cs typeface="Minion Pro"/>
              </a:rPr>
              <a:t>a</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h</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bi</a:t>
            </a:r>
            <a:r>
              <a:rPr lang="en-US" sz="1200" dirty="0" smtClean="0">
                <a:solidFill>
                  <a:srgbClr val="231F20"/>
                </a:solidFill>
                <a:latin typeface="+mn-lt"/>
                <a:cs typeface="Minion Pro"/>
              </a:rPr>
              <a:t>t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10" dirty="0" smtClean="0">
                <a:solidFill>
                  <a:srgbClr val="231F20"/>
                </a:solidFill>
                <a:latin typeface="+mn-lt"/>
                <a:cs typeface="Minion Pro"/>
              </a:rPr>
              <a:t>b</a:t>
            </a:r>
            <a:r>
              <a:rPr lang="en-US" sz="1200" dirty="0" smtClean="0">
                <a:solidFill>
                  <a:srgbClr val="231F20"/>
                </a:solidFill>
                <a:latin typeface="+mn-lt"/>
                <a:cs typeface="Minion Pro"/>
              </a:rPr>
              <a:t>l</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in </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cc</a:t>
            </a:r>
            <a:r>
              <a:rPr lang="en-US" sz="1200" spc="-5" dirty="0" smtClean="0">
                <a:solidFill>
                  <a:srgbClr val="231F20"/>
                </a:solidFill>
                <a:latin typeface="+mn-lt"/>
                <a:cs typeface="Minion Pro"/>
              </a:rPr>
              <a:t>es</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5" dirty="0" smtClean="0">
                <a:solidFill>
                  <a:srgbClr val="231F20"/>
                </a:solidFill>
                <a:latin typeface="+mn-lt"/>
                <a:cs typeface="Minion Pro"/>
              </a:rPr>
              <a:t>ou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me</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st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a:t>
            </a:r>
            <a:r>
              <a:rPr lang="en-US" sz="1200" spc="-45" dirty="0" smtClean="0">
                <a:solidFill>
                  <a:srgbClr val="231F20"/>
                </a:solidFill>
                <a:latin typeface="+mn-lt"/>
                <a:cs typeface="Minion Pro"/>
              </a:rPr>
              <a:t>s</a:t>
            </a:r>
            <a:r>
              <a:rPr lang="en-US" sz="1200" dirty="0" smtClean="0">
                <a:solidFill>
                  <a:srgbClr val="231F20"/>
                </a:solidFill>
                <a:latin typeface="+mn-lt"/>
                <a:cs typeface="Minion Pro"/>
              </a:rPr>
              <a:t>’ </a:t>
            </a:r>
            <a:r>
              <a:rPr lang="en-US" sz="1200" spc="-20" dirty="0" smtClean="0">
                <a:solidFill>
                  <a:srgbClr val="231F20"/>
                </a:solidFill>
                <a:latin typeface="+mn-lt"/>
                <a:cs typeface="Minion Pro"/>
              </a:rPr>
              <a:t>o</a:t>
            </a:r>
            <a:r>
              <a:rPr lang="en-US" sz="1200" dirty="0" smtClean="0">
                <a:solidFill>
                  <a:srgbClr val="231F20"/>
                </a:solidFill>
                <a:latin typeface="+mn-lt"/>
                <a:cs typeface="Minion Pro"/>
              </a:rPr>
              <a:t>wn </a:t>
            </a:r>
            <a:r>
              <a:rPr lang="en-US" sz="1200" spc="5" dirty="0" smtClean="0">
                <a:solidFill>
                  <a:srgbClr val="231F20"/>
                </a:solidFill>
                <a:latin typeface="+mn-lt"/>
                <a:cs typeface="Minion Pro"/>
              </a:rPr>
              <a:t>so</a:t>
            </a:r>
            <a:r>
              <a:rPr lang="en-US" sz="1200" dirty="0" smtClean="0">
                <a:solidFill>
                  <a:srgbClr val="231F20"/>
                </a:solidFill>
                <a:latin typeface="+mn-lt"/>
                <a:cs typeface="Minion Pro"/>
              </a:rPr>
              <a:t>ci</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a:t>
            </a:r>
            <a:r>
              <a:rPr lang="en-US" sz="1200" spc="5" dirty="0" smtClean="0">
                <a:solidFill>
                  <a:srgbClr val="231F20"/>
                </a:solidFill>
                <a:latin typeface="+mn-lt"/>
                <a:cs typeface="Minion Pro"/>
              </a:rPr>
              <a:t>cu</a:t>
            </a:r>
            <a:r>
              <a:rPr lang="en-US" sz="1200" spc="-15" dirty="0" smtClean="0">
                <a:solidFill>
                  <a:srgbClr val="231F20"/>
                </a:solidFill>
                <a:latin typeface="+mn-lt"/>
                <a:cs typeface="Minion Pro"/>
              </a:rPr>
              <a:t>l</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ur</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a:t>
            </a:r>
            <a:r>
              <a:rPr lang="en-US" sz="1200" spc="5" dirty="0" smtClean="0">
                <a:solidFill>
                  <a:srgbClr val="231F20"/>
                </a:solidFill>
                <a:latin typeface="+mn-lt"/>
                <a:cs typeface="Minion Pro"/>
              </a:rPr>
              <a:t>b</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k</a:t>
            </a:r>
            <a:r>
              <a:rPr lang="en-US" sz="1200" spc="5" dirty="0" smtClean="0">
                <a:solidFill>
                  <a:srgbClr val="231F20"/>
                </a:solidFill>
                <a:latin typeface="+mn-lt"/>
                <a:cs typeface="Minion Pro"/>
              </a:rPr>
              <a:t>g</a:t>
            </a:r>
            <a:r>
              <a:rPr lang="en-US" sz="1200" spc="-15" dirty="0" smtClean="0">
                <a:solidFill>
                  <a:srgbClr val="231F20"/>
                </a:solidFill>
                <a:latin typeface="+mn-lt"/>
                <a:cs typeface="Minion Pro"/>
              </a:rPr>
              <a:t>ro</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nd</a:t>
            </a:r>
            <a:r>
              <a:rPr lang="en-US" sz="1200" dirty="0" smtClean="0">
                <a:solidFill>
                  <a:srgbClr val="231F20"/>
                </a:solidFill>
                <a:latin typeface="+mn-lt"/>
                <a:cs typeface="Minion Pro"/>
              </a:rPr>
              <a:t>s.</a:t>
            </a:r>
            <a:endParaRPr lang="en-US" sz="1200" dirty="0" smtClean="0">
              <a:latin typeface="+mn-lt"/>
              <a:cs typeface="Minion Pro"/>
            </a:endParaRPr>
          </a:p>
          <a:p>
            <a:pPr marL="303530" marR="137795">
              <a:lnSpc>
                <a:spcPct val="108300"/>
              </a:lnSpc>
              <a:spcBef>
                <a:spcPts val="865"/>
              </a:spcBef>
            </a:pPr>
            <a:r>
              <a:rPr lang="en-US" sz="1200" spc="-30" dirty="0" smtClean="0">
                <a:solidFill>
                  <a:srgbClr val="231F20"/>
                </a:solidFill>
                <a:latin typeface="+mn-lt"/>
                <a:cs typeface="Minion Pro"/>
              </a:rPr>
              <a:t>M</a:t>
            </a:r>
            <a:r>
              <a:rPr lang="en-US" sz="1200" spc="-5" dirty="0" smtClean="0">
                <a:solidFill>
                  <a:srgbClr val="231F20"/>
                </a:solidFill>
                <a:latin typeface="+mn-lt"/>
                <a:cs typeface="Minion Pro"/>
              </a:rPr>
              <a:t>os</a:t>
            </a:r>
            <a:r>
              <a:rPr lang="en-US" sz="1200" dirty="0" smtClean="0">
                <a:solidFill>
                  <a:srgbClr val="231F20"/>
                </a:solidFill>
                <a:latin typeface="+mn-lt"/>
                <a:cs typeface="Minion Pro"/>
              </a:rPr>
              <a:t>t i</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spc="-10" dirty="0" smtClean="0">
                <a:solidFill>
                  <a:srgbClr val="231F20"/>
                </a:solidFill>
                <a:latin typeface="+mn-lt"/>
                <a:cs typeface="Minion Pro"/>
              </a:rPr>
              <a:t>a</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ade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u</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hi</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et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10" dirty="0" smtClean="0">
                <a:solidFill>
                  <a:srgbClr val="231F20"/>
                </a:solidFill>
                <a:latin typeface="+mn-lt"/>
                <a:cs typeface="Minion Pro"/>
              </a:rPr>
              <a:t>c</a:t>
            </a:r>
            <a:r>
              <a:rPr lang="en-US" sz="1200" spc="-5" dirty="0" smtClean="0">
                <a:solidFill>
                  <a:srgbClr val="231F20"/>
                </a:solidFill>
                <a:latin typeface="+mn-lt"/>
                <a:cs typeface="Minion Pro"/>
              </a:rPr>
              <a:t>h</a:t>
            </a:r>
            <a:r>
              <a:rPr lang="en-US" sz="1200" spc="-10" dirty="0" smtClean="0">
                <a:solidFill>
                  <a:srgbClr val="231F20"/>
                </a:solidFill>
                <a:latin typeface="+mn-lt"/>
                <a:cs typeface="Minion Pro"/>
              </a:rPr>
              <a:t>ange</a:t>
            </a:r>
            <a:r>
              <a:rPr lang="en-US" sz="1200" dirty="0" smtClean="0">
                <a:solidFill>
                  <a:srgbClr val="231F20"/>
                </a:solidFill>
                <a:latin typeface="+mn-lt"/>
                <a:cs typeface="Minion Pro"/>
              </a:rPr>
              <a:t>. </a:t>
            </a: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ize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ed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sys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emi</a:t>
            </a:r>
            <a:r>
              <a:rPr lang="en-US" sz="1200" dirty="0" smtClean="0">
                <a:solidFill>
                  <a:srgbClr val="231F20"/>
                </a:solidFill>
                <a:latin typeface="+mn-lt"/>
                <a:cs typeface="Minion Pro"/>
              </a:rPr>
              <a:t>c </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r</a:t>
            </a:r>
            <a:r>
              <a:rPr lang="en-US" sz="1200" spc="-10" dirty="0" smtClean="0">
                <a:solidFill>
                  <a:srgbClr val="231F20"/>
                </a:solidFill>
                <a:latin typeface="+mn-lt"/>
                <a:cs typeface="Minion Pro"/>
              </a:rPr>
              <a:t>an</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m</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t</a:t>
            </a:r>
            <a:r>
              <a:rPr lang="en-US" sz="1200" spc="-10" dirty="0" smtClean="0">
                <a:solidFill>
                  <a:srgbClr val="231F20"/>
                </a:solidFill>
                <a:latin typeface="+mn-lt"/>
                <a:cs typeface="Minion Pro"/>
              </a:rPr>
              <a:t>a</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in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c</a:t>
            </a:r>
            <a:r>
              <a:rPr lang="en-US" sz="1200" spc="-5" dirty="0" smtClean="0">
                <a:solidFill>
                  <a:srgbClr val="231F20"/>
                </a:solidFill>
                <a:latin typeface="+mn-lt"/>
                <a:cs typeface="Minion Pro"/>
              </a:rPr>
              <a:t>h</a:t>
            </a:r>
            <a:r>
              <a:rPr lang="en-US" sz="1200" spc="5" dirty="0" smtClean="0">
                <a:solidFill>
                  <a:srgbClr val="231F20"/>
                </a:solidFill>
                <a:latin typeface="+mn-lt"/>
                <a:cs typeface="Minion Pro"/>
              </a:rPr>
              <a:t>o</a:t>
            </a:r>
            <a:r>
              <a:rPr lang="en-US" sz="1200" spc="-10" dirty="0" smtClean="0">
                <a:solidFill>
                  <a:srgbClr val="231F20"/>
                </a:solidFill>
                <a:latin typeface="+mn-lt"/>
                <a:cs typeface="Minion Pro"/>
              </a:rPr>
              <a:t>o</a:t>
            </a:r>
            <a:r>
              <a:rPr lang="en-US" sz="1200" dirty="0" smtClean="0">
                <a:solidFill>
                  <a:srgbClr val="231F20"/>
                </a:solidFill>
                <a:latin typeface="+mn-lt"/>
                <a:cs typeface="Minion Pro"/>
              </a:rPr>
              <a:t>l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ui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in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k</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n</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85" dirty="0" smtClean="0">
                <a:solidFill>
                  <a:srgbClr val="231F20"/>
                </a:solidFill>
                <a:latin typeface="+mn-lt"/>
                <a:cs typeface="Minion Pro"/>
              </a:rPr>
              <a:t>n</a:t>
            </a:r>
            <a:r>
              <a:rPr lang="en-US" sz="1200" spc="-95" dirty="0" smtClean="0">
                <a:solidFill>
                  <a:srgbClr val="231F20"/>
                </a:solidFill>
                <a:latin typeface="+mn-lt"/>
                <a:cs typeface="Minion Pro"/>
              </a:rPr>
              <a:t>’</a:t>
            </a:r>
            <a:r>
              <a:rPr lang="en-US" sz="1200" dirty="0" smtClean="0">
                <a:solidFill>
                  <a:srgbClr val="231F20"/>
                </a:solidFill>
                <a:latin typeface="+mn-lt"/>
                <a:cs typeface="Minion Pro"/>
              </a:rPr>
              <a:t>s u</a:t>
            </a:r>
            <a:r>
              <a:rPr lang="en-US" sz="1200" spc="-5" dirty="0" smtClean="0">
                <a:solidFill>
                  <a:srgbClr val="231F20"/>
                </a:solidFill>
                <a:latin typeface="+mn-lt"/>
                <a:cs typeface="Minion Pro"/>
              </a:rPr>
              <a:t>nde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e</a:t>
            </a:r>
            <a:r>
              <a:rPr lang="en-US" sz="1200" spc="25" dirty="0" smtClean="0">
                <a:solidFill>
                  <a:srgbClr val="231F20"/>
                </a:solidFill>
                <a:latin typeface="+mn-lt"/>
                <a:cs typeface="Minion Pro"/>
              </a:rPr>
              <a:t>r</a:t>
            </a:r>
            <a:r>
              <a:rPr lang="en-US" sz="1200" spc="-10" dirty="0" smtClean="0">
                <a:solidFill>
                  <a:srgbClr val="231F20"/>
                </a:solidFill>
                <a:latin typeface="+mn-lt"/>
                <a:cs typeface="Minion Pro"/>
              </a:rPr>
              <a:t>v</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 </a:t>
            </a:r>
            <a:r>
              <a:rPr lang="en-US" sz="1200" spc="-5" dirty="0" smtClean="0">
                <a:solidFill>
                  <a:srgbClr val="231F20"/>
                </a:solidFill>
                <a:latin typeface="+mn-lt"/>
                <a:cs typeface="Minion Pro"/>
              </a:rPr>
              <a:t>sh</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ed </a:t>
            </a:r>
            <a:r>
              <a:rPr lang="en-US" sz="1200" spc="-15" dirty="0" smtClean="0">
                <a:solidFill>
                  <a:srgbClr val="231F20"/>
                </a:solidFill>
                <a:latin typeface="+mn-lt"/>
                <a:cs typeface="Minion Pro"/>
              </a:rPr>
              <a:t>p</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y i</a:t>
            </a:r>
            <a:r>
              <a:rPr lang="en-US" sz="1200" spc="-25" dirty="0" smtClean="0">
                <a:solidFill>
                  <a:srgbClr val="231F20"/>
                </a:solidFill>
                <a:latin typeface="+mn-lt"/>
                <a:cs typeface="Minion Pro"/>
              </a:rPr>
              <a:t>n</a:t>
            </a:r>
            <a:r>
              <a:rPr lang="en-US" sz="1200" spc="-10" dirty="0" smtClean="0">
                <a:solidFill>
                  <a:srgbClr val="231F20"/>
                </a:solidFill>
                <a:latin typeface="+mn-lt"/>
                <a:cs typeface="Minion Pro"/>
              </a:rPr>
              <a:t>v</a:t>
            </a:r>
            <a:r>
              <a:rPr lang="en-US" sz="1200" spc="-5" dirty="0" smtClean="0">
                <a:solidFill>
                  <a:srgbClr val="231F20"/>
                </a:solidFill>
                <a:latin typeface="+mn-lt"/>
                <a:cs typeface="Minion Pro"/>
              </a:rPr>
              <a:t>es</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ir </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m</a:t>
            </a:r>
            <a:r>
              <a:rPr lang="en-US" sz="1200" spc="-10" dirty="0" smtClean="0">
                <a:solidFill>
                  <a:srgbClr val="231F20"/>
                </a:solidFill>
                <a:latin typeface="+mn-lt"/>
                <a:cs typeface="Minion Pro"/>
              </a:rPr>
              <a:t>e</a:t>
            </a:r>
            <a:r>
              <a:rPr lang="en-US" sz="1200" dirty="0" smtClean="0">
                <a:solidFill>
                  <a:srgbClr val="231F20"/>
                </a:solidFill>
                <a:latin typeface="+mn-lt"/>
                <a:cs typeface="Minion Pro"/>
              </a:rPr>
              <a:t>,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f</a:t>
            </a:r>
            <a:r>
              <a:rPr lang="en-US" sz="1200" spc="-3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o</a:t>
            </a:r>
            <a:r>
              <a:rPr lang="en-US" sz="1200" dirty="0" smtClean="0">
                <a:solidFill>
                  <a:srgbClr val="231F20"/>
                </a:solidFill>
                <a:latin typeface="+mn-lt"/>
                <a:cs typeface="Minion Pro"/>
              </a:rPr>
              <a:t>l</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c</a:t>
            </a:r>
            <a:r>
              <a:rPr lang="en-US" sz="1200" spc="-20" dirty="0" smtClean="0">
                <a:solidFill>
                  <a:srgbClr val="231F20"/>
                </a:solidFill>
                <a:latin typeface="+mn-lt"/>
                <a:cs typeface="Minion Pro"/>
              </a:rPr>
              <a:t>a</a:t>
            </a:r>
            <a:r>
              <a:rPr lang="en-US" sz="1200" spc="-15" dirty="0" smtClean="0">
                <a:solidFill>
                  <a:srgbClr val="231F20"/>
                </a:solidFill>
                <a:latin typeface="+mn-lt"/>
                <a:cs typeface="Minion Pro"/>
              </a:rPr>
              <a:t>pi</a:t>
            </a:r>
            <a:r>
              <a:rPr lang="en-US" sz="1200" spc="5" dirty="0" smtClean="0">
                <a:solidFill>
                  <a:srgbClr val="231F20"/>
                </a:solidFill>
                <a:latin typeface="+mn-lt"/>
                <a:cs typeface="Minion Pro"/>
              </a:rPr>
              <a:t>ta</a:t>
            </a:r>
            <a:r>
              <a:rPr lang="en-US" sz="1200" dirty="0" smtClean="0">
                <a:solidFill>
                  <a:srgbClr val="231F20"/>
                </a:solidFill>
                <a:latin typeface="+mn-lt"/>
                <a:cs typeface="Minion Pro"/>
              </a:rPr>
              <a:t>l i</a:t>
            </a:r>
            <a:r>
              <a:rPr lang="en-US" sz="1200" spc="-20" dirty="0" smtClean="0">
                <a:solidFill>
                  <a:srgbClr val="231F20"/>
                </a:solidFill>
                <a:latin typeface="+mn-lt"/>
                <a:cs typeface="Minion Pro"/>
              </a:rPr>
              <a:t>n</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a:t>
            </a:r>
            <a:endParaRPr lang="en-US" sz="1200" dirty="0" smtClean="0">
              <a:latin typeface="+mn-lt"/>
              <a:cs typeface="Minion Pro"/>
            </a:endParaRPr>
          </a:p>
          <a:p>
            <a:pPr marL="303530" marR="71755">
              <a:lnSpc>
                <a:spcPct val="108300"/>
              </a:lnSpc>
            </a:pPr>
            <a:r>
              <a:rPr lang="en-US" sz="1200" dirty="0" smtClean="0">
                <a:solidFill>
                  <a:srgbClr val="231F20"/>
                </a:solidFill>
                <a:latin typeface="+mn-lt"/>
                <a:cs typeface="Minion Pro"/>
              </a:rPr>
              <a:t>d</a:t>
            </a:r>
            <a:r>
              <a:rPr lang="en-US" sz="1200" spc="-5" dirty="0" smtClean="0">
                <a:solidFill>
                  <a:srgbClr val="231F20"/>
                </a:solidFill>
                <a:latin typeface="+mn-lt"/>
                <a:cs typeface="Minion Pro"/>
              </a:rPr>
              <a:t>i</a:t>
            </a:r>
            <a:r>
              <a:rPr lang="en-US" sz="1200" spc="5" dirty="0" smtClean="0">
                <a:solidFill>
                  <a:srgbClr val="231F20"/>
                </a:solidFill>
                <a:latin typeface="+mn-lt"/>
                <a:cs typeface="Minion Pro"/>
              </a:rPr>
              <a:t>sc</a:t>
            </a:r>
            <a:r>
              <a:rPr lang="en-US" sz="1200" spc="-5" dirty="0" smtClean="0">
                <a:solidFill>
                  <a:srgbClr val="231F20"/>
                </a:solidFill>
                <a:latin typeface="+mn-lt"/>
                <a:cs typeface="Minion Pro"/>
              </a:rPr>
              <a:t>uss</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issue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mo</a:t>
            </a:r>
            <a:r>
              <a:rPr lang="en-US" sz="1200" spc="-15" dirty="0" smtClean="0">
                <a:solidFill>
                  <a:srgbClr val="231F20"/>
                </a:solidFill>
                <a:latin typeface="+mn-lt"/>
                <a:cs typeface="Minion Pro"/>
              </a:rPr>
              <a:t>b</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lizi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t</a:t>
            </a:r>
            <a:r>
              <a:rPr lang="en-US" sz="1200" spc="-15" dirty="0" smtClean="0">
                <a:solidFill>
                  <a:srgbClr val="231F20"/>
                </a:solidFill>
                <a:latin typeface="+mn-lt"/>
                <a:cs typeface="Minion Pro"/>
              </a:rPr>
              <a:t>i</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u</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n-w</a:t>
            </a:r>
            <a:r>
              <a:rPr lang="en-US" sz="1200" spc="-5" dirty="0" smtClean="0">
                <a:solidFill>
                  <a:srgbClr val="231F20"/>
                </a:solidFill>
                <a:latin typeface="+mn-lt"/>
                <a:cs typeface="Minion Pro"/>
              </a:rPr>
              <a:t>id</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f</a:t>
            </a:r>
            <a:r>
              <a:rPr lang="en-US" sz="1200" spc="-3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a:t>
            </a:r>
            <a:r>
              <a:rPr lang="en-US" sz="1200" spc="-20" dirty="0" smtClean="0">
                <a:solidFill>
                  <a:srgbClr val="231F20"/>
                </a:solidFill>
                <a:latin typeface="+mn-lt"/>
                <a:cs typeface="Minion Pro"/>
              </a:rPr>
              <a:t>m</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a</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ne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sh</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ad</a:t>
            </a:r>
            <a:r>
              <a:rPr lang="en-US" sz="1200" dirty="0" smtClean="0">
                <a:solidFill>
                  <a:srgbClr val="231F20"/>
                </a:solidFill>
                <a:latin typeface="+mn-lt"/>
                <a:cs typeface="Minion Pro"/>
              </a:rPr>
              <a:t>d</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es</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m.</a:t>
            </a:r>
            <a:endParaRPr lang="en-US" sz="1200" dirty="0" smtClean="0">
              <a:latin typeface="+mn-lt"/>
              <a:cs typeface="Minion Pro"/>
            </a:endParaRPr>
          </a:p>
          <a:p>
            <a:endParaRPr sz="1200" dirty="0">
              <a:latin typeface="+mn-l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we wanted to do in this section is give a quick overview of research on learning and it relates to issues of diversity and inclusion</a:t>
            </a:r>
          </a:p>
          <a:p>
            <a:endParaRPr lang="en-US" baseline="0" dirty="0" smtClean="0"/>
          </a:p>
          <a:p>
            <a:r>
              <a:rPr lang="en-US" baseline="0" dirty="0" smtClean="0"/>
              <a:t>Review for some of you; we’ve included key references here and on reading list for further reading. </a:t>
            </a:r>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4</a:t>
            </a:fld>
            <a:endParaRPr lang="en-US"/>
          </a:p>
        </p:txBody>
      </p:sp>
    </p:spTree>
    <p:extLst>
      <p:ext uri="{BB962C8B-B14F-4D97-AF65-F5344CB8AC3E}">
        <p14:creationId xmlns:p14="http://schemas.microsoft.com/office/powerpoint/2010/main" val="264977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5</a:t>
            </a:fld>
            <a:endParaRPr lang="en-US"/>
          </a:p>
        </p:txBody>
      </p:sp>
    </p:spTree>
    <p:extLst>
      <p:ext uri="{BB962C8B-B14F-4D97-AF65-F5344CB8AC3E}">
        <p14:creationId xmlns:p14="http://schemas.microsoft.com/office/powerpoint/2010/main" val="267120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many of you have heard of Stereotype Threat? </a:t>
            </a:r>
          </a:p>
          <a:p>
            <a:endParaRPr lang="en-US" baseline="0" dirty="0" smtClean="0"/>
          </a:p>
          <a:p>
            <a:r>
              <a:rPr lang="en-US" baseline="0" dirty="0" smtClean="0"/>
              <a:t>Idea developed by Claude Steele, a social psychologist. Grew out of research he conducted around achievement gaps: </a:t>
            </a:r>
          </a:p>
          <a:p>
            <a:pPr marL="171450" indent="-171450">
              <a:buFont typeface="Arial" panose="020B0604020202020204" pitchFamily="34" charset="0"/>
              <a:buChar char="•"/>
            </a:pPr>
            <a:r>
              <a:rPr lang="en-US" baseline="0" dirty="0" smtClean="0"/>
              <a:t>why do students of color perform more poorly in college than white peers with the same SAT scores?</a:t>
            </a:r>
          </a:p>
          <a:p>
            <a:pPr marL="171450" indent="-171450">
              <a:buFont typeface="Arial" panose="020B0604020202020204" pitchFamily="34" charset="0"/>
              <a:buChar char="•"/>
            </a:pPr>
            <a:r>
              <a:rPr lang="en-US" baseline="0" dirty="0" smtClean="0"/>
              <a:t>Why do women perform more poorly on SAT Math tests than males with same GPA, etc.</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External, social dimension</a:t>
            </a:r>
            <a:r>
              <a:rPr lang="en-US" baseline="0" dirty="0" smtClean="0"/>
              <a:t> – how outsiders perceived the problem led to ineffective interventions – in this case a stereotype of under-preparedness led to an assumption of  lack of ability; actually engaging with students in question – seeing what they did, how they worked, asking why they did things led to a discovery of the REAL problem; which was one of student practice</a:t>
            </a:r>
            <a:endParaRPr lang="en-US" dirty="0" smtClean="0"/>
          </a:p>
          <a:p>
            <a:endParaRPr lang="en-US" baseline="0" dirty="0" smtClean="0"/>
          </a:p>
          <a:p>
            <a:r>
              <a:rPr lang="en-US" baseline="0" dirty="0" smtClean="0"/>
              <a:t>Came up with a lab experiment to test this – had group of female and male students take difficult, SAT-style math test. Told control group nothing. Told intervention group that although they may have heard that women tend to do worse on standardized math tests than peers, this test was different, it had been designed to erase that gender gap. (Really the same test.) In intervention group gap went away. </a:t>
            </a:r>
          </a:p>
          <a:p>
            <a:endParaRPr lang="en-US" baseline="0" dirty="0" smtClean="0"/>
          </a:p>
          <a:p>
            <a:r>
              <a:rPr lang="en-US" baseline="0" dirty="0" smtClean="0"/>
              <a:t>Subsequent researchers repeated the experiment in a range of ways – in each case negatively stereotyped groups saw drop in performance when reminded of stereotype or it wasn’t explicitly countered, positively stereotyped groups saw jump in performance (i.e. Asian-Americans on a math test)</a:t>
            </a:r>
          </a:p>
          <a:p>
            <a:r>
              <a:rPr lang="en-US" baseline="0" dirty="0" smtClean="0"/>
              <a:t>  </a:t>
            </a:r>
          </a:p>
          <a:p>
            <a:r>
              <a:rPr lang="en-US" baseline="0" dirty="0" smtClean="0"/>
              <a:t>Mechanism:</a:t>
            </a:r>
          </a:p>
          <a:p>
            <a:r>
              <a:rPr lang="en-US" baseline="0" dirty="0" smtClean="0"/>
              <a:t>-- When you are part of negatively stereotyped group and struggling with challenge, stereotype becomes a possible explanation for what’s wrong </a:t>
            </a:r>
          </a:p>
          <a:p>
            <a:r>
              <a:rPr lang="en-US" baseline="0" dirty="0" smtClean="0"/>
              <a:t>-- On a cognitive level of dealing with that stereotype and worry around that stereotype reduces performance</a:t>
            </a:r>
          </a:p>
          <a:p>
            <a:r>
              <a:rPr lang="en-US" baseline="0" dirty="0" smtClean="0"/>
              <a:t>-- Even if you are aware of the stereotype, there is stress associated with fears of reinforcing it</a:t>
            </a:r>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6</a:t>
            </a:fld>
            <a:endParaRPr lang="en-US"/>
          </a:p>
        </p:txBody>
      </p:sp>
    </p:spTree>
    <p:extLst>
      <p:ext uri="{BB962C8B-B14F-4D97-AF65-F5344CB8AC3E}">
        <p14:creationId xmlns:p14="http://schemas.microsoft.com/office/powerpoint/2010/main" val="389813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 have heard of </a:t>
            </a:r>
            <a:r>
              <a:rPr lang="en-US" dirty="0" err="1" smtClean="0"/>
              <a:t>microaggressions</a:t>
            </a:r>
            <a:r>
              <a:rPr lang="en-US" dirty="0" smtClean="0"/>
              <a:t>? </a:t>
            </a:r>
          </a:p>
          <a:p>
            <a:endParaRPr lang="en-US" baseline="0" dirty="0" smtClean="0"/>
          </a:p>
          <a:p>
            <a:r>
              <a:rPr lang="en-US" baseline="0" dirty="0" smtClean="0"/>
              <a:t>Listener in a minority group hears statement as derogatory, discriminatory; speaker may be completely unaware that they have caused offense</a:t>
            </a:r>
          </a:p>
          <a:p>
            <a:endParaRPr lang="en-US" baseline="0" dirty="0" smtClean="0"/>
          </a:p>
          <a:p>
            <a:r>
              <a:rPr lang="en-US" baseline="0" dirty="0" smtClean="0"/>
              <a:t>“Jesse, you’re black – why don’t you tell us what African-Americans think of this issue?”</a:t>
            </a:r>
          </a:p>
          <a:p>
            <a:endParaRPr lang="en-US" baseline="0" dirty="0" smtClean="0"/>
          </a:p>
          <a:p>
            <a:r>
              <a:rPr lang="en-US" baseline="0" dirty="0" smtClean="0"/>
              <a:t>Recently in the news discussions about language media uses for events in Baltimore – rioting (violence associated with people of color in protest) by thugs, vs. Waco shootings (emphasis on “outlaw gangs” and “organized crime”)</a:t>
            </a:r>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7</a:t>
            </a:fld>
            <a:endParaRPr lang="en-US"/>
          </a:p>
        </p:txBody>
      </p:sp>
    </p:spTree>
    <p:extLst>
      <p:ext uri="{BB962C8B-B14F-4D97-AF65-F5344CB8AC3E}">
        <p14:creationId xmlns:p14="http://schemas.microsoft.com/office/powerpoint/2010/main" val="2817431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afraid to speak because they say something that confirms stereotype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Recipients worry -- are you seeing me or seeing my race/ethnicity/gender,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Burden of response – “well, Prof. X, I’m not sure I can really speak for all African-Americans, given …”</a:t>
            </a:r>
          </a:p>
        </p:txBody>
      </p:sp>
      <p:sp>
        <p:nvSpPr>
          <p:cNvPr id="4" name="Slide Number Placeholder 3"/>
          <p:cNvSpPr>
            <a:spLocks noGrp="1"/>
          </p:cNvSpPr>
          <p:nvPr>
            <p:ph type="sldNum" sz="quarter" idx="10"/>
          </p:nvPr>
        </p:nvSpPr>
        <p:spPr/>
        <p:txBody>
          <a:bodyPr/>
          <a:lstStyle/>
          <a:p>
            <a:fld id="{0DD97EEA-1DAF-4318-8440-19B7851BF729}" type="slidenum">
              <a:rPr lang="en-US" smtClean="0"/>
              <a:t>8</a:t>
            </a:fld>
            <a:endParaRPr lang="en-US"/>
          </a:p>
        </p:txBody>
      </p:sp>
    </p:spTree>
    <p:extLst>
      <p:ext uri="{BB962C8B-B14F-4D97-AF65-F5344CB8AC3E}">
        <p14:creationId xmlns:p14="http://schemas.microsoft.com/office/powerpoint/2010/main" val="922602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classmates or faculty will find out I don’t belong here, or </a:t>
            </a:r>
            <a:r>
              <a:rPr lang="en-US" dirty="0" err="1" smtClean="0"/>
              <a:t>addmisions</a:t>
            </a:r>
            <a:r>
              <a:rPr lang="en-US" dirty="0" smtClean="0"/>
              <a:t> made a mistake.</a:t>
            </a:r>
          </a:p>
          <a:p>
            <a:endParaRPr lang="en-US" dirty="0" smtClean="0"/>
          </a:p>
          <a:p>
            <a:r>
              <a:rPr lang="en-US" dirty="0" smtClean="0"/>
              <a:t>How </a:t>
            </a:r>
            <a:r>
              <a:rPr lang="en-US" dirty="0" smtClean="0"/>
              <a:t>many of</a:t>
            </a:r>
            <a:r>
              <a:rPr lang="en-US" baseline="0" dirty="0" smtClean="0"/>
              <a:t> you heard of the imposter syndrome? </a:t>
            </a:r>
          </a:p>
          <a:p>
            <a:endParaRPr lang="en-US" baseline="0" dirty="0" smtClean="0"/>
          </a:p>
          <a:p>
            <a:r>
              <a:rPr lang="en-US" baseline="0" dirty="0" smtClean="0"/>
              <a:t>How many of you have felt like a imposter? Mentally raise your hands.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students – especially first-year students – experience these feelings.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if you talk with them about it you will discover that they are often shocked and surprised to discover that their peers feel THE SAME WAY.  They are even more shocked to discover that faculty – whom they perceive as experts – feel this way.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Imposter Syndrome can make it difficult for students to ask for help, connect with peers – subconscious belief that one doesn’t actually belong, a mistake was made, anxiety that that one will be discovered, etc.</a:t>
            </a:r>
          </a:p>
        </p:txBody>
      </p:sp>
      <p:sp>
        <p:nvSpPr>
          <p:cNvPr id="4" name="Slide Number Placeholder 3"/>
          <p:cNvSpPr>
            <a:spLocks noGrp="1"/>
          </p:cNvSpPr>
          <p:nvPr>
            <p:ph type="sldNum" sz="quarter" idx="10"/>
          </p:nvPr>
        </p:nvSpPr>
        <p:spPr/>
        <p:txBody>
          <a:bodyPr/>
          <a:lstStyle/>
          <a:p>
            <a:fld id="{0DD97EEA-1DAF-4318-8440-19B7851BF729}" type="slidenum">
              <a:rPr lang="en-US" smtClean="0"/>
              <a:t>9</a:t>
            </a:fld>
            <a:endParaRPr lang="en-US"/>
          </a:p>
        </p:txBody>
      </p:sp>
    </p:spTree>
    <p:extLst>
      <p:ext uri="{BB962C8B-B14F-4D97-AF65-F5344CB8AC3E}">
        <p14:creationId xmlns:p14="http://schemas.microsoft.com/office/powerpoint/2010/main" val="418036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students come into college with a fixed mindset.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Cognitive</a:t>
            </a:r>
            <a:r>
              <a:rPr lang="en-US" baseline="0" dirty="0" smtClean="0"/>
              <a:t> research has shown that growth mindset is the right one – challenge, failure and repetition help us learn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Teaching students this improves their performance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Imagine</a:t>
            </a:r>
            <a:r>
              <a:rPr lang="en-US" baseline="0" dirty="0" smtClean="0"/>
              <a:t> the implications here – if you believe intelligence is a fixed trait, and you’re secretly worried that your not really cut out for Bryn Mawr, then every time you’re pushed beyond your comfort zone – say you get a C on a problem set – you it reinforces that belief, and there’s little hope you can do anything about it. If you believe in a growth mindset, however, then a challenge is part of learning, if you work at this difficult thing you will get better. So even if you are secretly worried you might not be quite up to the mark, you still think you can get up to the mark …</a:t>
            </a:r>
            <a:endParaRPr lang="en-US" dirty="0" smtClean="0"/>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10</a:t>
            </a:fld>
            <a:endParaRPr lang="en-US"/>
          </a:p>
        </p:txBody>
      </p:sp>
    </p:spTree>
    <p:extLst>
      <p:ext uri="{BB962C8B-B14F-4D97-AF65-F5344CB8AC3E}">
        <p14:creationId xmlns:p14="http://schemas.microsoft.com/office/powerpoint/2010/main" val="320165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Nelson</a:t>
            </a:r>
            <a:r>
              <a:rPr lang="en-US" baseline="0" dirty="0" smtClean="0"/>
              <a:t> also cites pedagogical literature showing that different ways of teaching and learning erase performance gaps for minorities – for example, the African-American students in Berkeley calculus course who improved when they adopted effective group-study approach that their peers of other races were using.</a:t>
            </a:r>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11</a:t>
            </a:fld>
            <a:endParaRPr lang="en-US"/>
          </a:p>
        </p:txBody>
      </p:sp>
    </p:spTree>
    <p:extLst>
      <p:ext uri="{BB962C8B-B14F-4D97-AF65-F5344CB8AC3E}">
        <p14:creationId xmlns:p14="http://schemas.microsoft.com/office/powerpoint/2010/main" val="323763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E0A23C-A4F3-4477-A462-D851B4370982}" type="datetime1">
              <a:rPr lang="en-US" smtClean="0"/>
              <a:t>3/16/16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A19DF-31A1-488B-9AC5-73E8A4CDD039}" type="datetime1">
              <a:rPr lang="en-US" smtClean="0"/>
              <a:t>3/16/16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BAD17-3642-425E-B8A6-BDB1DB05D047}" type="datetime1">
              <a:rPr lang="en-US" smtClean="0"/>
              <a:t>3/16/16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2B9BED-E27D-497A-931E-2D01D1107D4B}" type="datetime1">
              <a:rPr lang="en-US" smtClean="0">
                <a:solidFill>
                  <a:prstClr val="black">
                    <a:tint val="75000"/>
                  </a:prstClr>
                </a:solidFill>
              </a:rPr>
              <a:t>3/16/16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8182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F26F8-C8F7-45B4-8E37-5C24A9FC7F01}" type="datetime1">
              <a:rPr lang="en-US" smtClean="0">
                <a:solidFill>
                  <a:prstClr val="black">
                    <a:tint val="75000"/>
                  </a:prstClr>
                </a:solidFill>
              </a:rPr>
              <a:t>3/16/16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6021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C0787E-32A7-432D-9F72-EEE15310FFA2}" type="datetime1">
              <a:rPr lang="en-US" smtClean="0">
                <a:solidFill>
                  <a:prstClr val="black">
                    <a:tint val="75000"/>
                  </a:prstClr>
                </a:solidFill>
              </a:rPr>
              <a:t>3/16/16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1764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CF147D-8E13-408B-A8D6-39348939BC02}" type="datetime1">
              <a:rPr lang="en-US" smtClean="0">
                <a:solidFill>
                  <a:prstClr val="black">
                    <a:tint val="75000"/>
                  </a:prstClr>
                </a:solidFill>
              </a:rPr>
              <a:t>3/16/16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59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8A094D-64D3-4674-8AA8-39FE706A247B}" type="datetime1">
              <a:rPr lang="en-US" smtClean="0">
                <a:solidFill>
                  <a:prstClr val="black">
                    <a:tint val="75000"/>
                  </a:prstClr>
                </a:solidFill>
              </a:rPr>
              <a:t>3/16/16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4944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8B54BC-CB28-42A4-B324-93BB740D9511}" type="datetime1">
              <a:rPr lang="en-US" smtClean="0">
                <a:solidFill>
                  <a:prstClr val="black">
                    <a:tint val="75000"/>
                  </a:prstClr>
                </a:solidFill>
              </a:rPr>
              <a:t>3/16/16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89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F57DB-7E56-48FA-B9DC-893B60E3AA3D}" type="datetime1">
              <a:rPr lang="en-US" smtClean="0">
                <a:solidFill>
                  <a:prstClr val="black">
                    <a:tint val="75000"/>
                  </a:prstClr>
                </a:solidFill>
              </a:rPr>
              <a:t>3/16/16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3086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715477-5894-4D92-8BB8-AE2B57C0EF28}" type="datetime1">
              <a:rPr lang="en-US" smtClean="0">
                <a:solidFill>
                  <a:prstClr val="black">
                    <a:tint val="75000"/>
                  </a:prstClr>
                </a:solidFill>
              </a:rPr>
              <a:t>3/16/16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331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F26E8-1ACF-42C5-AC9A-9B6EA3419535}" type="datetime1">
              <a:rPr lang="en-US" smtClean="0"/>
              <a:t>3/16/16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6FE448-E6A0-4B8B-934B-D86281F59A54}" type="datetime1">
              <a:rPr lang="en-US" smtClean="0">
                <a:solidFill>
                  <a:prstClr val="black">
                    <a:tint val="75000"/>
                  </a:prstClr>
                </a:solidFill>
              </a:rPr>
              <a:t>3/16/16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803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4DB290-EFD2-472F-A4D1-1AB672D5806E}" type="datetime1">
              <a:rPr lang="en-US" smtClean="0">
                <a:solidFill>
                  <a:prstClr val="black">
                    <a:tint val="75000"/>
                  </a:prstClr>
                </a:solidFill>
              </a:rPr>
              <a:t>3/16/16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0800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B80661-5D7B-4BC8-8ECB-70A6837572B4}" type="datetime1">
              <a:rPr lang="en-US" smtClean="0">
                <a:solidFill>
                  <a:prstClr val="black">
                    <a:tint val="75000"/>
                  </a:prstClr>
                </a:solidFill>
              </a:rPr>
              <a:t>3/16/16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226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E40BB-3F11-422A-8203-E361FE166E0D}" type="datetime1">
              <a:rPr lang="en-US" smtClean="0"/>
              <a:t>3/16/16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889DA6-BC3A-4C8F-BB03-C5BD715C3C47}" type="datetime1">
              <a:rPr lang="en-US" smtClean="0"/>
              <a:t>3/16/16</a:t>
            </a:fld>
            <a:endParaRPr lang="en-US"/>
          </a:p>
        </p:txBody>
      </p:sp>
      <p:sp>
        <p:nvSpPr>
          <p:cNvPr id="6" name="Footer Placeholder 5"/>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7" name="Slide Number Placeholder 6"/>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1BF0F-ABC9-4605-AAC7-EA75723F1D45}" type="datetime1">
              <a:rPr lang="en-US" smtClean="0"/>
              <a:t>3/16/16</a:t>
            </a:fld>
            <a:endParaRPr lang="en-US"/>
          </a:p>
        </p:txBody>
      </p:sp>
      <p:sp>
        <p:nvSpPr>
          <p:cNvPr id="8" name="Footer Placeholder 7"/>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9" name="Slide Number Placeholder 8"/>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77DA7A-65DA-4F92-89FA-B6A3D2428C9E}" type="datetime1">
              <a:rPr lang="en-US" smtClean="0"/>
              <a:t>3/16/16</a:t>
            </a:fld>
            <a:endParaRPr lang="en-US"/>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5" name="Slide Number Placeholder 4"/>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456C1-C70B-41C7-BAB3-60AD721441A4}" type="datetime1">
              <a:rPr lang="en-US" smtClean="0"/>
              <a:t>3/16/16</a:t>
            </a:fld>
            <a:endParaRPr lang="en-US"/>
          </a:p>
        </p:txBody>
      </p:sp>
      <p:sp>
        <p:nvSpPr>
          <p:cNvPr id="3" name="Footer Placeholder 2"/>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4" name="Slide Number Placeholder 3"/>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516626-5B9E-475A-948C-B4ABEF6D7679}" type="datetime1">
              <a:rPr lang="en-US" smtClean="0"/>
              <a:t>3/16/16</a:t>
            </a:fld>
            <a:endParaRPr lang="en-US"/>
          </a:p>
        </p:txBody>
      </p:sp>
      <p:sp>
        <p:nvSpPr>
          <p:cNvPr id="6" name="Footer Placeholder 5"/>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7" name="Slide Number Placeholder 6"/>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24752-493A-4B5C-8267-2754F266AF73}" type="datetime1">
              <a:rPr lang="en-US" smtClean="0"/>
              <a:t>3/16/16</a:t>
            </a:fld>
            <a:endParaRPr lang="en-US"/>
          </a:p>
        </p:txBody>
      </p:sp>
      <p:sp>
        <p:nvSpPr>
          <p:cNvPr id="6" name="Footer Placeholder 5"/>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7" name="Slide Number Placeholder 6"/>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A7324-B741-4AC1-98CE-0B6E0F50A20A}" type="datetime1">
              <a:rPr lang="en-US" smtClean="0"/>
              <a:t>3/16/16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C6E09-740A-47E9-95E6-D7C6476911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E6152548-A5E7-4731-ABDD-B89B24DC4B7D}" type="datetime1">
              <a:rPr lang="en-US" smtClean="0">
                <a:solidFill>
                  <a:prstClr val="black">
                    <a:tint val="75000"/>
                  </a:prstClr>
                </a:solidFill>
              </a:rPr>
              <a:t>3/16/16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CC1E464F-2F83-D14A-85F2-28C8C8420BC2}"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8280329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Teaching for Diversity </a:t>
            </a:r>
            <a:br>
              <a:rPr lang="en-US" dirty="0" smtClean="0"/>
            </a:br>
            <a:r>
              <a:rPr lang="en-US" dirty="0" smtClean="0"/>
              <a:t>and Equity</a:t>
            </a:r>
            <a:endParaRPr lang="en-US" dirty="0"/>
          </a:p>
        </p:txBody>
      </p:sp>
      <p:sp>
        <p:nvSpPr>
          <p:cNvPr id="5" name="Subtitle 4"/>
          <p:cNvSpPr>
            <a:spLocks noGrp="1"/>
          </p:cNvSpPr>
          <p:nvPr>
            <p:ph type="subTitle" idx="1"/>
          </p:nvPr>
        </p:nvSpPr>
        <p:spPr/>
        <p:txBody>
          <a:bodyPr/>
          <a:lstStyle/>
          <a:p>
            <a:r>
              <a:rPr lang="en-US" dirty="0" smtClean="0"/>
              <a:t>Scholarship and Practice</a:t>
            </a:r>
            <a:endParaRPr lang="en-US" dirty="0"/>
          </a:p>
        </p:txBody>
      </p:sp>
    </p:spTree>
    <p:extLst>
      <p:ext uri="{BB962C8B-B14F-4D97-AF65-F5344CB8AC3E}">
        <p14:creationId xmlns:p14="http://schemas.microsoft.com/office/powerpoint/2010/main" val="168194336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Growth Mindset</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endParaRPr lang="en-US" sz="2400" dirty="0" smtClean="0"/>
          </a:p>
          <a:p>
            <a:pPr marL="0" indent="0">
              <a:buNone/>
            </a:pPr>
            <a:r>
              <a:rPr lang="en-US" dirty="0" smtClean="0"/>
              <a:t>Fixed mindset:</a:t>
            </a:r>
          </a:p>
          <a:p>
            <a:r>
              <a:rPr lang="en-US" dirty="0" smtClean="0"/>
              <a:t>Intelligence, talent, skill, etc. are fixed traits</a:t>
            </a:r>
          </a:p>
          <a:p>
            <a:pPr marL="0" indent="0">
              <a:buNone/>
            </a:pPr>
            <a:endParaRPr lang="en-US" dirty="0" smtClean="0"/>
          </a:p>
          <a:p>
            <a:pPr marL="0" indent="0">
              <a:buNone/>
            </a:pPr>
            <a:r>
              <a:rPr lang="en-US" dirty="0" smtClean="0"/>
              <a:t>Growth mindset:</a:t>
            </a:r>
          </a:p>
          <a:p>
            <a:r>
              <a:rPr lang="en-US" dirty="0" smtClean="0"/>
              <a:t>Intellectual abilities </a:t>
            </a:r>
            <a:r>
              <a:rPr lang="en-US" dirty="0" smtClean="0"/>
              <a:t>can be developed through challenge and hard work</a:t>
            </a:r>
          </a:p>
          <a:p>
            <a:endParaRPr lang="en-US" dirty="0"/>
          </a:p>
          <a:p>
            <a:pPr marL="0" indent="0">
              <a:buNone/>
            </a:pPr>
            <a:r>
              <a:rPr lang="en-US" sz="1900" dirty="0"/>
              <a:t>Carol </a:t>
            </a:r>
            <a:r>
              <a:rPr lang="en-US" sz="1900" dirty="0" err="1"/>
              <a:t>Dweck</a:t>
            </a:r>
            <a:r>
              <a:rPr lang="en-US" sz="1900" dirty="0"/>
              <a:t>, </a:t>
            </a:r>
            <a:r>
              <a:rPr lang="en-US" sz="1900" i="1" dirty="0"/>
              <a:t>Mindset: The New Psychology of Success </a:t>
            </a:r>
            <a:r>
              <a:rPr lang="en-US" sz="1900" dirty="0"/>
              <a:t>(2006)</a:t>
            </a:r>
          </a:p>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398262617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a:t>Structural </a:t>
            </a:r>
            <a:r>
              <a:rPr lang="en-US" dirty="0" smtClean="0"/>
              <a:t>Barriers </a:t>
            </a:r>
            <a:endParaRPr lang="en-US" dirty="0"/>
          </a:p>
        </p:txBody>
      </p:sp>
      <p:sp>
        <p:nvSpPr>
          <p:cNvPr id="3" name="Content Placeholder 2"/>
          <p:cNvSpPr>
            <a:spLocks noGrp="1"/>
          </p:cNvSpPr>
          <p:nvPr>
            <p:ph idx="1"/>
          </p:nvPr>
        </p:nvSpPr>
        <p:spPr>
          <a:xfrm>
            <a:off x="609600" y="1371600"/>
            <a:ext cx="8229600" cy="4754563"/>
          </a:xfrm>
        </p:spPr>
        <p:txBody>
          <a:bodyPr>
            <a:normAutofit/>
          </a:bodyPr>
          <a:lstStyle/>
          <a:p>
            <a:pPr marL="0" indent="0">
              <a:buNone/>
            </a:pPr>
            <a:endParaRPr lang="en-US" sz="2400" dirty="0"/>
          </a:p>
          <a:p>
            <a:pPr marL="0" indent="0">
              <a:buNone/>
            </a:pPr>
            <a:r>
              <a:rPr lang="en-US" dirty="0"/>
              <a:t>What </a:t>
            </a:r>
            <a:r>
              <a:rPr lang="en-US" dirty="0" smtClean="0"/>
              <a:t>inequities are experienced by our students </a:t>
            </a:r>
            <a:r>
              <a:rPr lang="en-US" dirty="0"/>
              <a:t>through </a:t>
            </a:r>
            <a:r>
              <a:rPr lang="en-US" dirty="0" smtClean="0"/>
              <a:t>the structure </a:t>
            </a:r>
            <a:r>
              <a:rPr lang="en-US" dirty="0"/>
              <a:t>of </a:t>
            </a:r>
            <a:r>
              <a:rPr lang="en-US" dirty="0" smtClean="0"/>
              <a:t>assignments, major pathways, co and pre-requisites, etc</a:t>
            </a:r>
            <a:r>
              <a:rPr lang="en-US" dirty="0"/>
              <a:t>.?</a:t>
            </a:r>
          </a:p>
          <a:p>
            <a:pPr marL="0" indent="0">
              <a:buNone/>
            </a:pPr>
            <a:endParaRPr lang="en-US" dirty="0" smtClean="0"/>
          </a:p>
          <a:p>
            <a:pPr marL="0" indent="0">
              <a:buNone/>
            </a:pPr>
            <a:r>
              <a:rPr lang="en-US" dirty="0" smtClean="0"/>
              <a:t>How do we think about and plan for </a:t>
            </a:r>
            <a:r>
              <a:rPr lang="en-US" i="1" dirty="0" smtClean="0"/>
              <a:t>equity versus equality</a:t>
            </a:r>
            <a:r>
              <a:rPr lang="en-US" dirty="0" smtClean="0"/>
              <a:t> given what we know about teaching, learning and privilege?</a:t>
            </a: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26098786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533400" y="228600"/>
            <a:ext cx="8458200" cy="1354217"/>
          </a:xfrm>
          <a:prstGeom prst="rect">
            <a:avLst/>
          </a:prstGeom>
        </p:spPr>
        <p:txBody>
          <a:bodyPr vert="horz" wrap="square" lIns="0" tIns="0" rIns="0" bIns="0" rtlCol="0">
            <a:spAutoFit/>
          </a:bodyPr>
          <a:lstStyle/>
          <a:p>
            <a:pPr marL="12700" marR="5080" algn="ctr" defTabSz="457200"/>
            <a:r>
              <a:rPr lang="en-US" sz="4400" b="1" spc="160" dirty="0" smtClean="0">
                <a:solidFill>
                  <a:srgbClr val="A93439"/>
                </a:solidFill>
                <a:cs typeface="Arial"/>
              </a:rPr>
              <a:t>What does it mean </a:t>
            </a:r>
            <a:endParaRPr lang="en-US" sz="4400" b="1" spc="160" dirty="0" smtClean="0">
              <a:solidFill>
                <a:srgbClr val="A93439"/>
              </a:solidFill>
              <a:cs typeface="Arial"/>
            </a:endParaRPr>
          </a:p>
          <a:p>
            <a:pPr marL="12700" marR="5080" algn="ctr" defTabSz="457200"/>
            <a:r>
              <a:rPr lang="en-US" sz="4400" b="1" spc="160" dirty="0" smtClean="0">
                <a:solidFill>
                  <a:srgbClr val="A93439"/>
                </a:solidFill>
                <a:cs typeface="Arial"/>
              </a:rPr>
              <a:t>to </a:t>
            </a:r>
            <a:r>
              <a:rPr lang="en-US" sz="4400" b="1" spc="160" dirty="0" smtClean="0">
                <a:solidFill>
                  <a:srgbClr val="A93439"/>
                </a:solidFill>
                <a:cs typeface="Arial"/>
              </a:rPr>
              <a:t>be equity minded?</a:t>
            </a:r>
            <a:endParaRPr sz="4400" dirty="0">
              <a:solidFill>
                <a:prstClr val="black"/>
              </a:solidFill>
              <a:cs typeface="Times New Roman"/>
            </a:endParaRPr>
          </a:p>
        </p:txBody>
      </p:sp>
      <p:sp>
        <p:nvSpPr>
          <p:cNvPr id="12" name="object 12"/>
          <p:cNvSpPr txBox="1"/>
          <p:nvPr/>
        </p:nvSpPr>
        <p:spPr>
          <a:xfrm>
            <a:off x="304800" y="1371600"/>
            <a:ext cx="5105400" cy="5076390"/>
          </a:xfrm>
          <a:prstGeom prst="rect">
            <a:avLst/>
          </a:prstGeom>
          <a:noFill/>
        </p:spPr>
        <p:txBody>
          <a:bodyPr vert="horz" wrap="square" lIns="0" tIns="0" rIns="0" bIns="0" rtlCol="0">
            <a:spAutoFit/>
          </a:bodyPr>
          <a:lstStyle/>
          <a:p>
            <a:pPr marL="114300" marR="623570" defTabSz="457200"/>
            <a:endParaRPr sz="1200" baseline="55555" dirty="0">
              <a:solidFill>
                <a:prstClr val="black"/>
              </a:solidFill>
              <a:cs typeface="Arial"/>
            </a:endParaRPr>
          </a:p>
          <a:p>
            <a:pPr marL="285750" marR="248285" indent="-171450" defTabSz="457200">
              <a:spcBef>
                <a:spcPts val="470"/>
              </a:spcBef>
              <a:buClr>
                <a:srgbClr val="231F20"/>
              </a:buClr>
              <a:buFont typeface="Times New Roman"/>
              <a:buAutoNum type="arabicPeriod"/>
              <a:tabLst>
                <a:tab pos="285750" algn="l"/>
              </a:tabLst>
            </a:pPr>
            <a:r>
              <a:rPr sz="1200" spc="125" dirty="0" smtClean="0">
                <a:solidFill>
                  <a:srgbClr val="231F20"/>
                </a:solidFill>
                <a:cs typeface="Arial"/>
              </a:rPr>
              <a:t>W</a:t>
            </a:r>
            <a:r>
              <a:rPr sz="1200" spc="55" dirty="0" smtClean="0">
                <a:solidFill>
                  <a:srgbClr val="231F20"/>
                </a:solidFill>
                <a:cs typeface="Arial"/>
              </a:rPr>
              <a:t>illingne</a:t>
            </a:r>
            <a:r>
              <a:rPr sz="1200" spc="45" dirty="0" smtClean="0">
                <a:solidFill>
                  <a:srgbClr val="231F20"/>
                </a:solidFill>
                <a:cs typeface="Arial"/>
              </a:rPr>
              <a:t>s</a:t>
            </a:r>
            <a:r>
              <a:rPr sz="1200" spc="95" dirty="0" smtClean="0">
                <a:solidFill>
                  <a:srgbClr val="231F20"/>
                </a:solidFill>
                <a:cs typeface="Arial"/>
              </a:rPr>
              <a:t>s</a:t>
            </a:r>
            <a:r>
              <a:rPr sz="1200" spc="45" dirty="0" smtClean="0">
                <a:solidFill>
                  <a:srgbClr val="231F20"/>
                </a:solidFill>
                <a:cs typeface="Arial"/>
              </a:rPr>
              <a:t> </a:t>
            </a:r>
            <a:r>
              <a:rPr sz="1200" spc="95" dirty="0">
                <a:solidFill>
                  <a:srgbClr val="231F20"/>
                </a:solidFill>
                <a:cs typeface="Arial"/>
              </a:rPr>
              <a:t>t</a:t>
            </a:r>
            <a:r>
              <a:rPr sz="1200" spc="130" dirty="0">
                <a:solidFill>
                  <a:srgbClr val="231F20"/>
                </a:solidFill>
                <a:cs typeface="Arial"/>
              </a:rPr>
              <a:t>o</a:t>
            </a:r>
            <a:r>
              <a:rPr sz="1200" spc="45" dirty="0">
                <a:solidFill>
                  <a:srgbClr val="231F20"/>
                </a:solidFill>
                <a:cs typeface="Arial"/>
              </a:rPr>
              <a:t> </a:t>
            </a:r>
            <a:r>
              <a:rPr sz="1200" spc="75" dirty="0">
                <a:solidFill>
                  <a:srgbClr val="231F20"/>
                </a:solidFill>
                <a:cs typeface="Arial"/>
              </a:rPr>
              <a:t>look</a:t>
            </a:r>
            <a:r>
              <a:rPr sz="1200" spc="45" dirty="0">
                <a:solidFill>
                  <a:srgbClr val="231F20"/>
                </a:solidFill>
                <a:cs typeface="Arial"/>
              </a:rPr>
              <a:t> </a:t>
            </a:r>
            <a:r>
              <a:rPr sz="1200" spc="110" dirty="0">
                <a:solidFill>
                  <a:srgbClr val="231F20"/>
                </a:solidFill>
                <a:cs typeface="Arial"/>
              </a:rPr>
              <a:t>at</a:t>
            </a:r>
            <a:r>
              <a:rPr sz="1200" spc="45" dirty="0">
                <a:solidFill>
                  <a:srgbClr val="231F20"/>
                </a:solidFill>
                <a:cs typeface="Arial"/>
              </a:rPr>
              <a:t> </a:t>
            </a:r>
            <a:r>
              <a:rPr sz="1200" spc="85" dirty="0">
                <a:solidFill>
                  <a:srgbClr val="231F20"/>
                </a:solidFill>
                <a:cs typeface="Arial"/>
              </a:rPr>
              <a:t>s</a:t>
            </a:r>
            <a:r>
              <a:rPr sz="1200" spc="114" dirty="0">
                <a:solidFill>
                  <a:srgbClr val="231F20"/>
                </a:solidFill>
                <a:cs typeface="Arial"/>
              </a:rPr>
              <a:t>tudent</a:t>
            </a:r>
            <a:r>
              <a:rPr sz="1200" spc="45" dirty="0">
                <a:solidFill>
                  <a:srgbClr val="231F20"/>
                </a:solidFill>
                <a:cs typeface="Arial"/>
              </a:rPr>
              <a:t> </a:t>
            </a:r>
            <a:r>
              <a:rPr sz="1200" spc="135" dirty="0">
                <a:solidFill>
                  <a:srgbClr val="231F20"/>
                </a:solidFill>
                <a:cs typeface="Arial"/>
              </a:rPr>
              <a:t>ou</a:t>
            </a:r>
            <a:r>
              <a:rPr sz="1200" spc="60" dirty="0">
                <a:solidFill>
                  <a:srgbClr val="231F20"/>
                </a:solidFill>
                <a:cs typeface="Arial"/>
              </a:rPr>
              <a:t>t</a:t>
            </a:r>
            <a:r>
              <a:rPr sz="1200" spc="95" dirty="0">
                <a:solidFill>
                  <a:srgbClr val="231F20"/>
                </a:solidFill>
                <a:cs typeface="Arial"/>
              </a:rPr>
              <a:t>c</a:t>
            </a:r>
            <a:r>
              <a:rPr sz="1200" spc="125" dirty="0">
                <a:solidFill>
                  <a:srgbClr val="231F20"/>
                </a:solidFill>
                <a:cs typeface="Arial"/>
              </a:rPr>
              <a:t>omes</a:t>
            </a:r>
            <a:r>
              <a:rPr sz="1200" spc="60" dirty="0">
                <a:solidFill>
                  <a:srgbClr val="231F20"/>
                </a:solidFill>
                <a:cs typeface="Arial"/>
              </a:rPr>
              <a:t> </a:t>
            </a:r>
            <a:r>
              <a:rPr sz="1200" spc="120" dirty="0">
                <a:solidFill>
                  <a:srgbClr val="231F20"/>
                </a:solidFill>
                <a:cs typeface="Arial"/>
              </a:rPr>
              <a:t>and</a:t>
            </a:r>
            <a:r>
              <a:rPr sz="1200" spc="45" dirty="0">
                <a:solidFill>
                  <a:srgbClr val="231F20"/>
                </a:solidFill>
                <a:cs typeface="Arial"/>
              </a:rPr>
              <a:t> </a:t>
            </a:r>
            <a:r>
              <a:rPr sz="1200" spc="75" dirty="0">
                <a:solidFill>
                  <a:srgbClr val="231F20"/>
                </a:solidFill>
                <a:cs typeface="Arial"/>
              </a:rPr>
              <a:t>disparities</a:t>
            </a:r>
            <a:r>
              <a:rPr sz="1200" spc="45" dirty="0">
                <a:solidFill>
                  <a:srgbClr val="231F20"/>
                </a:solidFill>
                <a:cs typeface="Arial"/>
              </a:rPr>
              <a:t> </a:t>
            </a:r>
            <a:r>
              <a:rPr sz="1200" spc="110" dirty="0">
                <a:solidFill>
                  <a:srgbClr val="231F20"/>
                </a:solidFill>
                <a:cs typeface="Arial"/>
              </a:rPr>
              <a:t>at</a:t>
            </a:r>
            <a:r>
              <a:rPr sz="1200" spc="45" dirty="0">
                <a:solidFill>
                  <a:srgbClr val="231F20"/>
                </a:solidFill>
                <a:cs typeface="Arial"/>
              </a:rPr>
              <a:t> </a:t>
            </a:r>
            <a:r>
              <a:rPr sz="1200" spc="30" dirty="0">
                <a:solidFill>
                  <a:srgbClr val="231F20"/>
                </a:solidFill>
                <a:cs typeface="Arial"/>
              </a:rPr>
              <a:t>all</a:t>
            </a:r>
            <a:r>
              <a:rPr sz="1200" spc="45" dirty="0">
                <a:solidFill>
                  <a:srgbClr val="231F20"/>
                </a:solidFill>
                <a:cs typeface="Arial"/>
              </a:rPr>
              <a:t> </a:t>
            </a:r>
            <a:r>
              <a:rPr sz="1200" spc="120" dirty="0">
                <a:solidFill>
                  <a:srgbClr val="231F20"/>
                </a:solidFill>
                <a:cs typeface="Arial"/>
              </a:rPr>
              <a:t>educ</a:t>
            </a:r>
            <a:r>
              <a:rPr sz="1200" spc="110" dirty="0">
                <a:solidFill>
                  <a:srgbClr val="231F20"/>
                </a:solidFill>
                <a:cs typeface="Arial"/>
              </a:rPr>
              <a:t>a</a:t>
            </a:r>
            <a:r>
              <a:rPr sz="1200" spc="70" dirty="0">
                <a:solidFill>
                  <a:srgbClr val="231F20"/>
                </a:solidFill>
                <a:cs typeface="Arial"/>
              </a:rPr>
              <a:t>tional</a:t>
            </a:r>
            <a:r>
              <a:rPr sz="1200" spc="45" dirty="0">
                <a:solidFill>
                  <a:srgbClr val="231F20"/>
                </a:solidFill>
                <a:cs typeface="Arial"/>
              </a:rPr>
              <a:t> lev</a:t>
            </a:r>
            <a:r>
              <a:rPr sz="1200" spc="70" dirty="0">
                <a:solidFill>
                  <a:srgbClr val="231F20"/>
                </a:solidFill>
                <a:cs typeface="Arial"/>
              </a:rPr>
              <a:t>els</a:t>
            </a:r>
            <a:r>
              <a:rPr sz="1200" spc="45" dirty="0">
                <a:solidFill>
                  <a:srgbClr val="231F20"/>
                </a:solidFill>
                <a:cs typeface="Arial"/>
              </a:rPr>
              <a:t> </a:t>
            </a:r>
            <a:r>
              <a:rPr sz="1200" spc="100" dirty="0">
                <a:solidFill>
                  <a:srgbClr val="231F20"/>
                </a:solidFill>
                <a:cs typeface="Arial"/>
              </a:rPr>
              <a:t>disagg</a:t>
            </a:r>
            <a:r>
              <a:rPr sz="1200" spc="55" dirty="0">
                <a:solidFill>
                  <a:srgbClr val="231F20"/>
                </a:solidFill>
                <a:cs typeface="Arial"/>
              </a:rPr>
              <a:t>r</a:t>
            </a:r>
            <a:r>
              <a:rPr sz="1200" spc="135" dirty="0">
                <a:solidFill>
                  <a:srgbClr val="231F20"/>
                </a:solidFill>
                <a:cs typeface="Arial"/>
              </a:rPr>
              <a:t>eg</a:t>
            </a:r>
            <a:r>
              <a:rPr sz="1200" spc="120" dirty="0">
                <a:solidFill>
                  <a:srgbClr val="231F20"/>
                </a:solidFill>
                <a:cs typeface="Arial"/>
              </a:rPr>
              <a:t>a</a:t>
            </a:r>
            <a:r>
              <a:rPr sz="1200" spc="95" dirty="0">
                <a:solidFill>
                  <a:srgbClr val="231F20"/>
                </a:solidFill>
                <a:cs typeface="Arial"/>
              </a:rPr>
              <a:t>t</a:t>
            </a:r>
            <a:r>
              <a:rPr sz="1200" spc="140" dirty="0">
                <a:solidFill>
                  <a:srgbClr val="231F20"/>
                </a:solidFill>
                <a:cs typeface="Arial"/>
              </a:rPr>
              <a:t>ed</a:t>
            </a:r>
            <a:r>
              <a:rPr sz="1200" spc="45" dirty="0">
                <a:solidFill>
                  <a:srgbClr val="231F20"/>
                </a:solidFill>
                <a:cs typeface="Arial"/>
              </a:rPr>
              <a:t> </a:t>
            </a:r>
            <a:r>
              <a:rPr sz="1200" spc="114" dirty="0">
                <a:solidFill>
                  <a:srgbClr val="231F20"/>
                </a:solidFill>
                <a:cs typeface="Arial"/>
              </a:rPr>
              <a:t>b</a:t>
            </a:r>
            <a:r>
              <a:rPr sz="1200" spc="80" dirty="0">
                <a:solidFill>
                  <a:srgbClr val="231F20"/>
                </a:solidFill>
                <a:cs typeface="Arial"/>
              </a:rPr>
              <a:t>y</a:t>
            </a:r>
            <a:r>
              <a:rPr sz="1200" spc="45" dirty="0">
                <a:solidFill>
                  <a:srgbClr val="231F20"/>
                </a:solidFill>
                <a:cs typeface="Arial"/>
              </a:rPr>
              <a:t> </a:t>
            </a:r>
            <a:r>
              <a:rPr sz="1200" spc="35" dirty="0">
                <a:solidFill>
                  <a:srgbClr val="231F20"/>
                </a:solidFill>
                <a:cs typeface="Arial"/>
              </a:rPr>
              <a:t>r</a:t>
            </a:r>
            <a:r>
              <a:rPr sz="1200" spc="114" dirty="0">
                <a:solidFill>
                  <a:srgbClr val="231F20"/>
                </a:solidFill>
                <a:cs typeface="Arial"/>
              </a:rPr>
              <a:t>a</a:t>
            </a:r>
            <a:r>
              <a:rPr sz="1200" spc="100" dirty="0">
                <a:solidFill>
                  <a:srgbClr val="231F20"/>
                </a:solidFill>
                <a:cs typeface="Arial"/>
              </a:rPr>
              <a:t>c</a:t>
            </a:r>
            <a:r>
              <a:rPr sz="1200" spc="130" dirty="0">
                <a:solidFill>
                  <a:srgbClr val="231F20"/>
                </a:solidFill>
                <a:cs typeface="Arial"/>
              </a:rPr>
              <a:t>e</a:t>
            </a:r>
            <a:r>
              <a:rPr sz="1200" spc="45" dirty="0">
                <a:solidFill>
                  <a:srgbClr val="231F20"/>
                </a:solidFill>
                <a:cs typeface="Arial"/>
              </a:rPr>
              <a:t> </a:t>
            </a:r>
            <a:r>
              <a:rPr sz="1200" spc="120" dirty="0">
                <a:solidFill>
                  <a:srgbClr val="231F20"/>
                </a:solidFill>
                <a:cs typeface="Arial"/>
              </a:rPr>
              <a:t>and</a:t>
            </a:r>
            <a:r>
              <a:rPr sz="1200" spc="45" dirty="0">
                <a:solidFill>
                  <a:srgbClr val="231F20"/>
                </a:solidFill>
                <a:cs typeface="Arial"/>
              </a:rPr>
              <a:t> </a:t>
            </a:r>
            <a:r>
              <a:rPr sz="1200" spc="80" dirty="0">
                <a:solidFill>
                  <a:srgbClr val="231F20"/>
                </a:solidFill>
                <a:cs typeface="Arial"/>
              </a:rPr>
              <a:t>ethnicity</a:t>
            </a:r>
            <a:r>
              <a:rPr sz="1200" spc="45" dirty="0">
                <a:solidFill>
                  <a:srgbClr val="231F20"/>
                </a:solidFill>
                <a:cs typeface="Arial"/>
              </a:rPr>
              <a:t> </a:t>
            </a:r>
            <a:r>
              <a:rPr sz="1200" spc="105" dirty="0">
                <a:solidFill>
                  <a:srgbClr val="231F20"/>
                </a:solidFill>
                <a:cs typeface="Arial"/>
              </a:rPr>
              <a:t>as</a:t>
            </a:r>
            <a:r>
              <a:rPr sz="1200" spc="45" dirty="0">
                <a:solidFill>
                  <a:srgbClr val="231F20"/>
                </a:solidFill>
                <a:cs typeface="Arial"/>
              </a:rPr>
              <a:t> </a:t>
            </a:r>
            <a:r>
              <a:rPr sz="1200" spc="95" dirty="0">
                <a:solidFill>
                  <a:srgbClr val="231F20"/>
                </a:solidFill>
                <a:cs typeface="Arial"/>
              </a:rPr>
              <a:t>w</a:t>
            </a:r>
            <a:r>
              <a:rPr sz="1200" spc="30" dirty="0">
                <a:solidFill>
                  <a:srgbClr val="231F20"/>
                </a:solidFill>
                <a:cs typeface="Arial"/>
              </a:rPr>
              <a:t>ell</a:t>
            </a:r>
            <a:r>
              <a:rPr sz="1200" spc="20" dirty="0">
                <a:solidFill>
                  <a:srgbClr val="231F20"/>
                </a:solidFill>
                <a:cs typeface="Arial"/>
              </a:rPr>
              <a:t> </a:t>
            </a:r>
            <a:r>
              <a:rPr sz="1200" spc="105" dirty="0">
                <a:solidFill>
                  <a:srgbClr val="231F20"/>
                </a:solidFill>
                <a:cs typeface="Arial"/>
              </a:rPr>
              <a:t>as</a:t>
            </a:r>
            <a:r>
              <a:rPr sz="1200" spc="45" dirty="0">
                <a:solidFill>
                  <a:srgbClr val="231F20"/>
                </a:solidFill>
                <a:cs typeface="Arial"/>
              </a:rPr>
              <a:t> </a:t>
            </a:r>
            <a:r>
              <a:rPr sz="1200" spc="95" dirty="0">
                <a:solidFill>
                  <a:srgbClr val="231F20"/>
                </a:solidFill>
                <a:cs typeface="Arial"/>
              </a:rPr>
              <a:t>socioe</a:t>
            </a:r>
            <a:r>
              <a:rPr sz="1200" spc="85" dirty="0">
                <a:solidFill>
                  <a:srgbClr val="231F20"/>
                </a:solidFill>
                <a:cs typeface="Arial"/>
              </a:rPr>
              <a:t>c</a:t>
            </a:r>
            <a:r>
              <a:rPr sz="1200" spc="100" dirty="0">
                <a:solidFill>
                  <a:srgbClr val="231F20"/>
                </a:solidFill>
                <a:cs typeface="Arial"/>
              </a:rPr>
              <a:t>onomic</a:t>
            </a:r>
            <a:r>
              <a:rPr sz="1200" spc="45" dirty="0">
                <a:solidFill>
                  <a:srgbClr val="231F20"/>
                </a:solidFill>
                <a:cs typeface="Arial"/>
              </a:rPr>
              <a:t> </a:t>
            </a:r>
            <a:r>
              <a:rPr sz="1200" spc="85" dirty="0">
                <a:solidFill>
                  <a:srgbClr val="231F20"/>
                </a:solidFill>
                <a:cs typeface="Arial"/>
              </a:rPr>
              <a:t>s</a:t>
            </a:r>
            <a:r>
              <a:rPr sz="1200" spc="90" dirty="0">
                <a:solidFill>
                  <a:srgbClr val="231F20"/>
                </a:solidFill>
                <a:cs typeface="Arial"/>
              </a:rPr>
              <a:t>t</a:t>
            </a:r>
            <a:r>
              <a:rPr sz="1200" spc="135" dirty="0">
                <a:solidFill>
                  <a:srgbClr val="231F20"/>
                </a:solidFill>
                <a:cs typeface="Arial"/>
              </a:rPr>
              <a:t>a</a:t>
            </a:r>
            <a:r>
              <a:rPr sz="1200" spc="75" dirty="0">
                <a:solidFill>
                  <a:srgbClr val="231F20"/>
                </a:solidFill>
                <a:cs typeface="Arial"/>
              </a:rPr>
              <a:t>tus</a:t>
            </a:r>
            <a:r>
              <a:rPr sz="1200" spc="75" dirty="0" smtClean="0">
                <a:solidFill>
                  <a:srgbClr val="231F20"/>
                </a:solidFill>
                <a:cs typeface="Arial"/>
              </a:rPr>
              <a:t>.</a:t>
            </a:r>
            <a:endParaRPr lang="en-US" sz="1200" spc="75" dirty="0" smtClean="0">
              <a:solidFill>
                <a:srgbClr val="231F20"/>
              </a:solidFill>
              <a:cs typeface="Arial"/>
            </a:endParaRPr>
          </a:p>
          <a:p>
            <a:pPr marL="285750" marR="248285" indent="-171450" defTabSz="457200">
              <a:spcBef>
                <a:spcPts val="470"/>
              </a:spcBef>
              <a:buClr>
                <a:srgbClr val="231F20"/>
              </a:buClr>
              <a:buFont typeface="Times New Roman"/>
              <a:buAutoNum type="arabicPeriod"/>
              <a:tabLst>
                <a:tab pos="285750" algn="l"/>
              </a:tabLst>
            </a:pPr>
            <a:endParaRPr sz="1200" dirty="0">
              <a:solidFill>
                <a:prstClr val="black"/>
              </a:solidFill>
              <a:cs typeface="Arial"/>
            </a:endParaRPr>
          </a:p>
          <a:p>
            <a:pPr marL="285750" marR="223520" indent="-171450" defTabSz="457200">
              <a:spcBef>
                <a:spcPts val="450"/>
              </a:spcBef>
              <a:buClr>
                <a:srgbClr val="231F20"/>
              </a:buClr>
              <a:buFont typeface="Times New Roman"/>
              <a:buAutoNum type="arabicPeriod"/>
              <a:tabLst>
                <a:tab pos="285750" algn="l"/>
              </a:tabLst>
            </a:pPr>
            <a:r>
              <a:rPr sz="1200" spc="35" dirty="0">
                <a:solidFill>
                  <a:srgbClr val="231F20"/>
                </a:solidFill>
                <a:cs typeface="Arial"/>
              </a:rPr>
              <a:t>R</a:t>
            </a:r>
            <a:r>
              <a:rPr sz="1200" spc="114" dirty="0">
                <a:solidFill>
                  <a:srgbClr val="231F20"/>
                </a:solidFill>
                <a:cs typeface="Arial"/>
              </a:rPr>
              <a:t>e</a:t>
            </a:r>
            <a:r>
              <a:rPr sz="1200" spc="100" dirty="0">
                <a:solidFill>
                  <a:srgbClr val="231F20"/>
                </a:solidFill>
                <a:cs typeface="Arial"/>
              </a:rPr>
              <a:t>c</a:t>
            </a:r>
            <a:r>
              <a:rPr sz="1200" spc="85" dirty="0">
                <a:solidFill>
                  <a:srgbClr val="231F20"/>
                </a:solidFill>
                <a:cs typeface="Arial"/>
              </a:rPr>
              <a:t>ognition</a:t>
            </a:r>
            <a:r>
              <a:rPr sz="1200" spc="45" dirty="0">
                <a:solidFill>
                  <a:srgbClr val="231F20"/>
                </a:solidFill>
                <a:cs typeface="Arial"/>
              </a:rPr>
              <a:t> </a:t>
            </a:r>
            <a:r>
              <a:rPr sz="1200" spc="105" dirty="0">
                <a:solidFill>
                  <a:srgbClr val="231F20"/>
                </a:solidFill>
                <a:cs typeface="Arial"/>
              </a:rPr>
              <a:t>th</a:t>
            </a:r>
            <a:r>
              <a:rPr sz="1200" spc="110" dirty="0">
                <a:solidFill>
                  <a:srgbClr val="231F20"/>
                </a:solidFill>
                <a:cs typeface="Arial"/>
              </a:rPr>
              <a:t>at</a:t>
            </a:r>
            <a:r>
              <a:rPr sz="1200" spc="45" dirty="0">
                <a:solidFill>
                  <a:srgbClr val="231F20"/>
                </a:solidFill>
                <a:cs typeface="Arial"/>
              </a:rPr>
              <a:t> </a:t>
            </a:r>
            <a:r>
              <a:rPr sz="1200" spc="60" dirty="0">
                <a:solidFill>
                  <a:srgbClr val="231F20"/>
                </a:solidFill>
                <a:cs typeface="Arial"/>
              </a:rPr>
              <a:t>individual</a:t>
            </a:r>
            <a:r>
              <a:rPr sz="1200" spc="45" dirty="0">
                <a:solidFill>
                  <a:srgbClr val="231F20"/>
                </a:solidFill>
                <a:cs typeface="Arial"/>
              </a:rPr>
              <a:t> </a:t>
            </a:r>
            <a:r>
              <a:rPr sz="1200" spc="85" dirty="0">
                <a:solidFill>
                  <a:srgbClr val="231F20"/>
                </a:solidFill>
                <a:cs typeface="Arial"/>
              </a:rPr>
              <a:t>s</a:t>
            </a:r>
            <a:r>
              <a:rPr sz="1200" spc="114" dirty="0">
                <a:solidFill>
                  <a:srgbClr val="231F20"/>
                </a:solidFill>
                <a:cs typeface="Arial"/>
              </a:rPr>
              <a:t>tudents</a:t>
            </a:r>
            <a:r>
              <a:rPr sz="1200" spc="45" dirty="0">
                <a:solidFill>
                  <a:srgbClr val="231F20"/>
                </a:solidFill>
                <a:cs typeface="Arial"/>
              </a:rPr>
              <a:t> </a:t>
            </a:r>
            <a:r>
              <a:rPr sz="1200" spc="100" dirty="0">
                <a:solidFill>
                  <a:srgbClr val="231F20"/>
                </a:solidFill>
                <a:cs typeface="Arial"/>
              </a:rPr>
              <a:t>a</a:t>
            </a:r>
            <a:r>
              <a:rPr sz="1200" spc="55" dirty="0">
                <a:solidFill>
                  <a:srgbClr val="231F20"/>
                </a:solidFill>
                <a:cs typeface="Arial"/>
              </a:rPr>
              <a:t>r</a:t>
            </a:r>
            <a:r>
              <a:rPr sz="1200" spc="130" dirty="0">
                <a:solidFill>
                  <a:srgbClr val="231F20"/>
                </a:solidFill>
                <a:cs typeface="Arial"/>
              </a:rPr>
              <a:t>e</a:t>
            </a:r>
            <a:r>
              <a:rPr sz="1200" spc="45" dirty="0">
                <a:solidFill>
                  <a:srgbClr val="231F20"/>
                </a:solidFill>
                <a:cs typeface="Arial"/>
              </a:rPr>
              <a:t> </a:t>
            </a:r>
            <a:r>
              <a:rPr sz="1200" spc="114" dirty="0">
                <a:solidFill>
                  <a:srgbClr val="231F20"/>
                </a:solidFill>
                <a:cs typeface="Arial"/>
              </a:rPr>
              <a:t>not</a:t>
            </a:r>
            <a:r>
              <a:rPr sz="1200" spc="65" dirty="0">
                <a:solidFill>
                  <a:srgbClr val="231F20"/>
                </a:solidFill>
                <a:cs typeface="Arial"/>
              </a:rPr>
              <a:t> </a:t>
            </a:r>
            <a:r>
              <a:rPr sz="1200" spc="40" dirty="0">
                <a:solidFill>
                  <a:srgbClr val="231F20"/>
                </a:solidFill>
                <a:cs typeface="Arial"/>
              </a:rPr>
              <a:t>r</a:t>
            </a:r>
            <a:r>
              <a:rPr sz="1200" spc="95" dirty="0">
                <a:solidFill>
                  <a:srgbClr val="231F20"/>
                </a:solidFill>
                <a:cs typeface="Arial"/>
              </a:rPr>
              <a:t>esponsible</a:t>
            </a:r>
            <a:r>
              <a:rPr sz="1200" spc="45" dirty="0">
                <a:solidFill>
                  <a:srgbClr val="231F20"/>
                </a:solidFill>
                <a:cs typeface="Arial"/>
              </a:rPr>
              <a:t> </a:t>
            </a:r>
            <a:r>
              <a:rPr sz="1200" spc="20" dirty="0">
                <a:solidFill>
                  <a:srgbClr val="231F20"/>
                </a:solidFill>
                <a:cs typeface="Arial"/>
              </a:rPr>
              <a:t>f</a:t>
            </a:r>
            <a:r>
              <a:rPr sz="1200" spc="95" dirty="0">
                <a:solidFill>
                  <a:srgbClr val="231F20"/>
                </a:solidFill>
                <a:cs typeface="Arial"/>
              </a:rPr>
              <a:t>or</a:t>
            </a:r>
            <a:r>
              <a:rPr sz="1200" spc="45" dirty="0">
                <a:solidFill>
                  <a:srgbClr val="231F20"/>
                </a:solidFill>
                <a:cs typeface="Arial"/>
              </a:rPr>
              <a:t> </a:t>
            </a:r>
            <a:r>
              <a:rPr sz="1200" spc="110" dirty="0">
                <a:solidFill>
                  <a:srgbClr val="231F20"/>
                </a:solidFill>
                <a:cs typeface="Arial"/>
              </a:rPr>
              <a:t>the</a:t>
            </a:r>
            <a:r>
              <a:rPr sz="1200" spc="45" dirty="0">
                <a:solidFill>
                  <a:srgbClr val="231F20"/>
                </a:solidFill>
                <a:cs typeface="Arial"/>
              </a:rPr>
              <a:t> </a:t>
            </a:r>
            <a:r>
              <a:rPr sz="1200" spc="95" dirty="0">
                <a:solidFill>
                  <a:srgbClr val="231F20"/>
                </a:solidFill>
                <a:cs typeface="Arial"/>
              </a:rPr>
              <a:t>unequal</a:t>
            </a:r>
            <a:r>
              <a:rPr sz="1200" spc="45" dirty="0">
                <a:solidFill>
                  <a:srgbClr val="231F20"/>
                </a:solidFill>
                <a:cs typeface="Arial"/>
              </a:rPr>
              <a:t> </a:t>
            </a:r>
            <a:r>
              <a:rPr sz="1200" spc="135" dirty="0">
                <a:solidFill>
                  <a:prstClr val="black"/>
                </a:solidFill>
                <a:cs typeface="Arial"/>
              </a:rPr>
              <a:t>ou</a:t>
            </a:r>
            <a:r>
              <a:rPr sz="1200" spc="60" dirty="0">
                <a:solidFill>
                  <a:prstClr val="black"/>
                </a:solidFill>
                <a:cs typeface="Arial"/>
              </a:rPr>
              <a:t>t</a:t>
            </a:r>
            <a:r>
              <a:rPr sz="1200" spc="95" dirty="0">
                <a:solidFill>
                  <a:prstClr val="black"/>
                </a:solidFill>
                <a:cs typeface="Arial"/>
              </a:rPr>
              <a:t>c</a:t>
            </a:r>
            <a:r>
              <a:rPr sz="1200" spc="125" dirty="0">
                <a:solidFill>
                  <a:prstClr val="black"/>
                </a:solidFill>
                <a:cs typeface="Arial"/>
              </a:rPr>
              <a:t>omes</a:t>
            </a:r>
            <a:r>
              <a:rPr sz="1200" spc="45" dirty="0">
                <a:solidFill>
                  <a:srgbClr val="231F20"/>
                </a:solidFill>
                <a:cs typeface="Arial"/>
              </a:rPr>
              <a:t> </a:t>
            </a:r>
            <a:r>
              <a:rPr sz="1200" spc="75" dirty="0">
                <a:solidFill>
                  <a:srgbClr val="231F20"/>
                </a:solidFill>
                <a:cs typeface="Arial"/>
              </a:rPr>
              <a:t>of</a:t>
            </a:r>
            <a:r>
              <a:rPr sz="1200" spc="45" dirty="0">
                <a:solidFill>
                  <a:srgbClr val="231F20"/>
                </a:solidFill>
                <a:cs typeface="Arial"/>
              </a:rPr>
              <a:t> </a:t>
            </a:r>
            <a:r>
              <a:rPr sz="1200" spc="125" dirty="0">
                <a:solidFill>
                  <a:srgbClr val="231F20"/>
                </a:solidFill>
                <a:cs typeface="Arial"/>
              </a:rPr>
              <a:t>g</a:t>
            </a:r>
            <a:r>
              <a:rPr sz="1200" spc="60" dirty="0">
                <a:solidFill>
                  <a:srgbClr val="231F20"/>
                </a:solidFill>
                <a:cs typeface="Arial"/>
              </a:rPr>
              <a:t>r</a:t>
            </a:r>
            <a:r>
              <a:rPr sz="1200" spc="114" dirty="0">
                <a:solidFill>
                  <a:srgbClr val="231F20"/>
                </a:solidFill>
                <a:cs typeface="Arial"/>
              </a:rPr>
              <a:t>oups</a:t>
            </a:r>
            <a:r>
              <a:rPr sz="1200" spc="45" dirty="0">
                <a:solidFill>
                  <a:srgbClr val="231F20"/>
                </a:solidFill>
                <a:cs typeface="Arial"/>
              </a:rPr>
              <a:t> </a:t>
            </a:r>
            <a:r>
              <a:rPr sz="1200" spc="105" dirty="0">
                <a:solidFill>
                  <a:srgbClr val="231F20"/>
                </a:solidFill>
                <a:cs typeface="Arial"/>
              </a:rPr>
              <a:t>th</a:t>
            </a:r>
            <a:r>
              <a:rPr sz="1200" spc="110" dirty="0">
                <a:solidFill>
                  <a:srgbClr val="231F20"/>
                </a:solidFill>
                <a:cs typeface="Arial"/>
              </a:rPr>
              <a:t>at</a:t>
            </a:r>
            <a:r>
              <a:rPr sz="1200" spc="45" dirty="0">
                <a:solidFill>
                  <a:srgbClr val="231F20"/>
                </a:solidFill>
                <a:cs typeface="Arial"/>
              </a:rPr>
              <a:t> </a:t>
            </a:r>
            <a:r>
              <a:rPr sz="1200" spc="114" dirty="0">
                <a:solidFill>
                  <a:srgbClr val="231F20"/>
                </a:solidFill>
                <a:cs typeface="Arial"/>
              </a:rPr>
              <a:t>h</a:t>
            </a:r>
            <a:r>
              <a:rPr sz="1200" spc="80" dirty="0">
                <a:solidFill>
                  <a:srgbClr val="231F20"/>
                </a:solidFill>
                <a:cs typeface="Arial"/>
              </a:rPr>
              <a:t>a</a:t>
            </a:r>
            <a:r>
              <a:rPr sz="1200" spc="45" dirty="0">
                <a:solidFill>
                  <a:srgbClr val="231F20"/>
                </a:solidFill>
                <a:cs typeface="Arial"/>
              </a:rPr>
              <a:t>v</a:t>
            </a:r>
            <a:r>
              <a:rPr sz="1200" spc="130" dirty="0">
                <a:solidFill>
                  <a:srgbClr val="231F20"/>
                </a:solidFill>
                <a:cs typeface="Arial"/>
              </a:rPr>
              <a:t>e</a:t>
            </a:r>
            <a:r>
              <a:rPr sz="1200" spc="45" dirty="0">
                <a:solidFill>
                  <a:srgbClr val="231F20"/>
                </a:solidFill>
                <a:cs typeface="Arial"/>
              </a:rPr>
              <a:t> </a:t>
            </a:r>
            <a:r>
              <a:rPr sz="1200" spc="55" dirty="0">
                <a:solidFill>
                  <a:srgbClr val="231F20"/>
                </a:solidFill>
                <a:cs typeface="Arial"/>
              </a:rPr>
              <a:t>hi</a:t>
            </a:r>
            <a:r>
              <a:rPr sz="1200" spc="45" dirty="0">
                <a:solidFill>
                  <a:srgbClr val="231F20"/>
                </a:solidFill>
                <a:cs typeface="Arial"/>
              </a:rPr>
              <a:t>s</a:t>
            </a:r>
            <a:r>
              <a:rPr sz="1200" spc="95" dirty="0">
                <a:solidFill>
                  <a:srgbClr val="231F20"/>
                </a:solidFill>
                <a:cs typeface="Arial"/>
              </a:rPr>
              <a:t>t</a:t>
            </a:r>
            <a:r>
              <a:rPr sz="1200" spc="55" dirty="0">
                <a:solidFill>
                  <a:srgbClr val="231F20"/>
                </a:solidFill>
                <a:cs typeface="Arial"/>
              </a:rPr>
              <a:t>orically</a:t>
            </a:r>
            <a:r>
              <a:rPr sz="1200" spc="45" dirty="0">
                <a:solidFill>
                  <a:srgbClr val="231F20"/>
                </a:solidFill>
                <a:cs typeface="Arial"/>
              </a:rPr>
              <a:t> </a:t>
            </a:r>
            <a:r>
              <a:rPr sz="1200" spc="100" dirty="0">
                <a:solidFill>
                  <a:srgbClr val="231F20"/>
                </a:solidFill>
                <a:cs typeface="Arial"/>
              </a:rPr>
              <a:t>e</a:t>
            </a:r>
            <a:r>
              <a:rPr sz="1200" spc="90" dirty="0">
                <a:solidFill>
                  <a:srgbClr val="231F20"/>
                </a:solidFill>
                <a:cs typeface="Arial"/>
              </a:rPr>
              <a:t>xperien</a:t>
            </a:r>
            <a:r>
              <a:rPr sz="1200" spc="80" dirty="0">
                <a:solidFill>
                  <a:srgbClr val="231F20"/>
                </a:solidFill>
                <a:cs typeface="Arial"/>
              </a:rPr>
              <a:t>c</a:t>
            </a:r>
            <a:r>
              <a:rPr sz="1200" spc="140" dirty="0">
                <a:solidFill>
                  <a:srgbClr val="231F20"/>
                </a:solidFill>
                <a:cs typeface="Arial"/>
              </a:rPr>
              <a:t>ed</a:t>
            </a:r>
            <a:r>
              <a:rPr sz="1200" spc="70" dirty="0">
                <a:solidFill>
                  <a:srgbClr val="231F20"/>
                </a:solidFill>
                <a:cs typeface="Arial"/>
              </a:rPr>
              <a:t> </a:t>
            </a:r>
            <a:r>
              <a:rPr sz="1200" spc="75" dirty="0">
                <a:solidFill>
                  <a:srgbClr val="231F20"/>
                </a:solidFill>
                <a:cs typeface="Arial"/>
              </a:rPr>
              <a:t>discrimina</a:t>
            </a:r>
            <a:r>
              <a:rPr sz="1200" spc="80" dirty="0">
                <a:solidFill>
                  <a:srgbClr val="231F20"/>
                </a:solidFill>
                <a:cs typeface="Arial"/>
              </a:rPr>
              <a:t>tion</a:t>
            </a:r>
            <a:r>
              <a:rPr sz="1200" spc="45" dirty="0">
                <a:solidFill>
                  <a:srgbClr val="231F20"/>
                </a:solidFill>
                <a:cs typeface="Arial"/>
              </a:rPr>
              <a:t> </a:t>
            </a:r>
            <a:r>
              <a:rPr sz="1200" spc="120" dirty="0">
                <a:solidFill>
                  <a:srgbClr val="231F20"/>
                </a:solidFill>
                <a:cs typeface="Arial"/>
              </a:rPr>
              <a:t>and</a:t>
            </a:r>
            <a:r>
              <a:rPr sz="1200" spc="45" dirty="0">
                <a:solidFill>
                  <a:srgbClr val="231F20"/>
                </a:solidFill>
                <a:cs typeface="Arial"/>
              </a:rPr>
              <a:t> </a:t>
            </a:r>
            <a:r>
              <a:rPr sz="1200" spc="130" dirty="0">
                <a:solidFill>
                  <a:srgbClr val="231F20"/>
                </a:solidFill>
                <a:cs typeface="Arial"/>
              </a:rPr>
              <a:t>ma</a:t>
            </a:r>
            <a:r>
              <a:rPr sz="1200" spc="50" dirty="0">
                <a:solidFill>
                  <a:srgbClr val="231F20"/>
                </a:solidFill>
                <a:cs typeface="Arial"/>
              </a:rPr>
              <a:t>r</a:t>
            </a:r>
            <a:r>
              <a:rPr sz="1200" spc="65" dirty="0">
                <a:solidFill>
                  <a:srgbClr val="231F20"/>
                </a:solidFill>
                <a:cs typeface="Arial"/>
              </a:rPr>
              <a:t>ginaliz</a:t>
            </a:r>
            <a:r>
              <a:rPr sz="1200" spc="70" dirty="0">
                <a:solidFill>
                  <a:srgbClr val="231F20"/>
                </a:solidFill>
                <a:cs typeface="Arial"/>
              </a:rPr>
              <a:t>a</a:t>
            </a:r>
            <a:r>
              <a:rPr sz="1200" spc="80" dirty="0">
                <a:solidFill>
                  <a:srgbClr val="231F20"/>
                </a:solidFill>
                <a:cs typeface="Arial"/>
              </a:rPr>
              <a:t>tion</a:t>
            </a:r>
            <a:r>
              <a:rPr sz="1200" spc="45" dirty="0">
                <a:solidFill>
                  <a:srgbClr val="231F20"/>
                </a:solidFill>
                <a:cs typeface="Arial"/>
              </a:rPr>
              <a:t> </a:t>
            </a:r>
            <a:r>
              <a:rPr sz="1200" spc="40" dirty="0">
                <a:solidFill>
                  <a:srgbClr val="231F20"/>
                </a:solidFill>
                <a:cs typeface="Arial"/>
              </a:rPr>
              <a:t>in</a:t>
            </a:r>
            <a:r>
              <a:rPr sz="1200" spc="45" dirty="0">
                <a:solidFill>
                  <a:srgbClr val="231F20"/>
                </a:solidFill>
                <a:cs typeface="Arial"/>
              </a:rPr>
              <a:t> </a:t>
            </a:r>
            <a:r>
              <a:rPr sz="1200" spc="110" dirty="0">
                <a:solidFill>
                  <a:srgbClr val="231F20"/>
                </a:solidFill>
                <a:cs typeface="Arial"/>
              </a:rPr>
              <a:t>the</a:t>
            </a:r>
            <a:r>
              <a:rPr sz="1200" spc="65" dirty="0">
                <a:solidFill>
                  <a:srgbClr val="231F20"/>
                </a:solidFill>
                <a:cs typeface="Arial"/>
              </a:rPr>
              <a:t> </a:t>
            </a:r>
            <a:r>
              <a:rPr sz="1200" spc="60" dirty="0">
                <a:solidFill>
                  <a:srgbClr val="231F20"/>
                </a:solidFill>
                <a:cs typeface="Arial"/>
              </a:rPr>
              <a:t>Uni</a:t>
            </a:r>
            <a:r>
              <a:rPr sz="1200" spc="20" dirty="0">
                <a:solidFill>
                  <a:srgbClr val="231F20"/>
                </a:solidFill>
                <a:cs typeface="Arial"/>
              </a:rPr>
              <a:t>t</a:t>
            </a:r>
            <a:r>
              <a:rPr sz="1200" spc="140" dirty="0">
                <a:solidFill>
                  <a:srgbClr val="231F20"/>
                </a:solidFill>
                <a:cs typeface="Arial"/>
              </a:rPr>
              <a:t>ed</a:t>
            </a:r>
            <a:r>
              <a:rPr sz="1200" spc="45" dirty="0">
                <a:solidFill>
                  <a:srgbClr val="231F20"/>
                </a:solidFill>
                <a:cs typeface="Arial"/>
              </a:rPr>
              <a:t> </a:t>
            </a:r>
            <a:r>
              <a:rPr sz="1200" spc="70" dirty="0">
                <a:solidFill>
                  <a:srgbClr val="231F20"/>
                </a:solidFill>
                <a:cs typeface="Arial"/>
              </a:rPr>
              <a:t>S</a:t>
            </a:r>
            <a:r>
              <a:rPr sz="1200" spc="90" dirty="0">
                <a:solidFill>
                  <a:srgbClr val="231F20"/>
                </a:solidFill>
                <a:cs typeface="Arial"/>
              </a:rPr>
              <a:t>t</a:t>
            </a:r>
            <a:r>
              <a:rPr sz="1200" spc="135" dirty="0">
                <a:solidFill>
                  <a:srgbClr val="231F20"/>
                </a:solidFill>
                <a:cs typeface="Arial"/>
              </a:rPr>
              <a:t>a</a:t>
            </a:r>
            <a:r>
              <a:rPr sz="1200" spc="95" dirty="0">
                <a:solidFill>
                  <a:srgbClr val="231F20"/>
                </a:solidFill>
                <a:cs typeface="Arial"/>
              </a:rPr>
              <a:t>t</a:t>
            </a:r>
            <a:r>
              <a:rPr sz="1200" spc="70" dirty="0">
                <a:solidFill>
                  <a:srgbClr val="231F20"/>
                </a:solidFill>
                <a:cs typeface="Arial"/>
              </a:rPr>
              <a:t>es</a:t>
            </a:r>
            <a:r>
              <a:rPr sz="1200" spc="70" dirty="0" smtClean="0">
                <a:solidFill>
                  <a:srgbClr val="231F20"/>
                </a:solidFill>
                <a:cs typeface="Arial"/>
              </a:rPr>
              <a:t>.</a:t>
            </a:r>
            <a:endParaRPr lang="en-US" sz="1200" spc="70" dirty="0" smtClean="0">
              <a:solidFill>
                <a:srgbClr val="231F20"/>
              </a:solidFill>
              <a:cs typeface="Arial"/>
            </a:endParaRPr>
          </a:p>
          <a:p>
            <a:pPr marL="285750" marR="223520" indent="-171450" defTabSz="457200">
              <a:spcBef>
                <a:spcPts val="450"/>
              </a:spcBef>
              <a:buClr>
                <a:srgbClr val="231F20"/>
              </a:buClr>
              <a:buFont typeface="Times New Roman"/>
              <a:buAutoNum type="arabicPeriod"/>
              <a:tabLst>
                <a:tab pos="285750" algn="l"/>
              </a:tabLst>
            </a:pPr>
            <a:endParaRPr sz="1200" dirty="0">
              <a:solidFill>
                <a:prstClr val="black"/>
              </a:solidFill>
              <a:cs typeface="Arial"/>
            </a:endParaRPr>
          </a:p>
          <a:p>
            <a:pPr marL="285750" marR="293370" indent="-171450" defTabSz="457200">
              <a:spcBef>
                <a:spcPts val="445"/>
              </a:spcBef>
              <a:buClr>
                <a:srgbClr val="231F20"/>
              </a:buClr>
              <a:buFont typeface="Times New Roman"/>
              <a:buAutoNum type="arabicPeriod"/>
              <a:tabLst>
                <a:tab pos="285750" algn="l"/>
              </a:tabLst>
            </a:pPr>
            <a:r>
              <a:rPr sz="1200" spc="35" dirty="0">
                <a:solidFill>
                  <a:srgbClr val="231F20"/>
                </a:solidFill>
                <a:cs typeface="Arial"/>
              </a:rPr>
              <a:t>R</a:t>
            </a:r>
            <a:r>
              <a:rPr sz="1200" spc="120" dirty="0">
                <a:solidFill>
                  <a:srgbClr val="231F20"/>
                </a:solidFill>
                <a:cs typeface="Arial"/>
              </a:rPr>
              <a:t>espect</a:t>
            </a:r>
            <a:r>
              <a:rPr sz="1200" spc="45" dirty="0">
                <a:solidFill>
                  <a:srgbClr val="231F20"/>
                </a:solidFill>
                <a:cs typeface="Arial"/>
              </a:rPr>
              <a:t> </a:t>
            </a:r>
            <a:r>
              <a:rPr sz="1200" spc="20" dirty="0">
                <a:solidFill>
                  <a:srgbClr val="231F20"/>
                </a:solidFill>
                <a:cs typeface="Arial"/>
              </a:rPr>
              <a:t>f</a:t>
            </a:r>
            <a:r>
              <a:rPr sz="1200" spc="95" dirty="0">
                <a:solidFill>
                  <a:srgbClr val="231F20"/>
                </a:solidFill>
                <a:cs typeface="Arial"/>
              </a:rPr>
              <a:t>or</a:t>
            </a:r>
            <a:r>
              <a:rPr sz="1200" spc="45" dirty="0">
                <a:solidFill>
                  <a:srgbClr val="231F20"/>
                </a:solidFill>
                <a:cs typeface="Arial"/>
              </a:rPr>
              <a:t> </a:t>
            </a:r>
            <a:r>
              <a:rPr sz="1200" spc="110" dirty="0">
                <a:solidFill>
                  <a:srgbClr val="231F20"/>
                </a:solidFill>
                <a:cs typeface="Arial"/>
              </a:rPr>
              <a:t>the</a:t>
            </a:r>
            <a:r>
              <a:rPr sz="1200" spc="45" dirty="0">
                <a:solidFill>
                  <a:srgbClr val="231F20"/>
                </a:solidFill>
                <a:cs typeface="Arial"/>
              </a:rPr>
              <a:t> </a:t>
            </a:r>
            <a:r>
              <a:rPr sz="1200" spc="80" dirty="0">
                <a:solidFill>
                  <a:srgbClr val="231F20"/>
                </a:solidFill>
                <a:cs typeface="Arial"/>
              </a:rPr>
              <a:t>aspi</a:t>
            </a:r>
            <a:r>
              <a:rPr sz="1200" spc="40" dirty="0">
                <a:solidFill>
                  <a:srgbClr val="231F20"/>
                </a:solidFill>
                <a:cs typeface="Arial"/>
              </a:rPr>
              <a:t>r</a:t>
            </a:r>
            <a:r>
              <a:rPr sz="1200" spc="110" dirty="0">
                <a:solidFill>
                  <a:srgbClr val="231F20"/>
                </a:solidFill>
                <a:cs typeface="Arial"/>
              </a:rPr>
              <a:t>a</a:t>
            </a:r>
            <a:r>
              <a:rPr sz="1200" spc="80" dirty="0">
                <a:solidFill>
                  <a:srgbClr val="231F20"/>
                </a:solidFill>
                <a:cs typeface="Arial"/>
              </a:rPr>
              <a:t>tions</a:t>
            </a:r>
            <a:r>
              <a:rPr sz="1200" spc="45" dirty="0">
                <a:solidFill>
                  <a:srgbClr val="231F20"/>
                </a:solidFill>
                <a:cs typeface="Arial"/>
              </a:rPr>
              <a:t> </a:t>
            </a:r>
            <a:r>
              <a:rPr sz="1200" spc="120" dirty="0">
                <a:solidFill>
                  <a:srgbClr val="231F20"/>
                </a:solidFill>
                <a:cs typeface="Arial"/>
              </a:rPr>
              <a:t>and</a:t>
            </a:r>
            <a:r>
              <a:rPr sz="1200" spc="45" dirty="0">
                <a:solidFill>
                  <a:srgbClr val="231F20"/>
                </a:solidFill>
                <a:cs typeface="Arial"/>
              </a:rPr>
              <a:t> </a:t>
            </a:r>
            <a:r>
              <a:rPr sz="1200" spc="85" dirty="0">
                <a:solidFill>
                  <a:srgbClr val="231F20"/>
                </a:solidFill>
                <a:cs typeface="Arial"/>
              </a:rPr>
              <a:t>s</a:t>
            </a:r>
            <a:r>
              <a:rPr sz="1200" spc="95" dirty="0">
                <a:solidFill>
                  <a:srgbClr val="231F20"/>
                </a:solidFill>
                <a:cs typeface="Arial"/>
              </a:rPr>
              <a:t>truggles</a:t>
            </a:r>
            <a:r>
              <a:rPr sz="1200" spc="60" dirty="0">
                <a:solidFill>
                  <a:srgbClr val="231F20"/>
                </a:solidFill>
                <a:cs typeface="Arial"/>
              </a:rPr>
              <a:t> </a:t>
            </a:r>
            <a:r>
              <a:rPr sz="1200" spc="75" dirty="0">
                <a:solidFill>
                  <a:srgbClr val="231F20"/>
                </a:solidFill>
                <a:cs typeface="Arial"/>
              </a:rPr>
              <a:t>of</a:t>
            </a:r>
            <a:r>
              <a:rPr sz="1200" spc="45" dirty="0">
                <a:solidFill>
                  <a:srgbClr val="231F20"/>
                </a:solidFill>
                <a:cs typeface="Arial"/>
              </a:rPr>
              <a:t> </a:t>
            </a:r>
            <a:r>
              <a:rPr sz="1200" spc="85" dirty="0">
                <a:solidFill>
                  <a:srgbClr val="231F20"/>
                </a:solidFill>
                <a:cs typeface="Arial"/>
              </a:rPr>
              <a:t>s</a:t>
            </a:r>
            <a:r>
              <a:rPr sz="1200" spc="114" dirty="0">
                <a:solidFill>
                  <a:srgbClr val="231F20"/>
                </a:solidFill>
                <a:cs typeface="Arial"/>
              </a:rPr>
              <a:t>tudents</a:t>
            </a:r>
            <a:r>
              <a:rPr sz="1200" spc="45" dirty="0">
                <a:solidFill>
                  <a:srgbClr val="231F20"/>
                </a:solidFill>
                <a:cs typeface="Arial"/>
              </a:rPr>
              <a:t> </a:t>
            </a:r>
            <a:r>
              <a:rPr sz="1200" spc="114" dirty="0">
                <a:solidFill>
                  <a:srgbClr val="231F20"/>
                </a:solidFill>
                <a:cs typeface="Arial"/>
              </a:rPr>
              <a:t>who</a:t>
            </a:r>
            <a:r>
              <a:rPr sz="1200" spc="45" dirty="0">
                <a:solidFill>
                  <a:srgbClr val="231F20"/>
                </a:solidFill>
                <a:cs typeface="Arial"/>
              </a:rPr>
              <a:t> </a:t>
            </a:r>
            <a:r>
              <a:rPr sz="1200" spc="100" dirty="0">
                <a:solidFill>
                  <a:srgbClr val="231F20"/>
                </a:solidFill>
                <a:cs typeface="Arial"/>
              </a:rPr>
              <a:t>a</a:t>
            </a:r>
            <a:r>
              <a:rPr sz="1200" spc="55" dirty="0">
                <a:solidFill>
                  <a:srgbClr val="231F20"/>
                </a:solidFill>
                <a:cs typeface="Arial"/>
              </a:rPr>
              <a:t>r</a:t>
            </a:r>
            <a:r>
              <a:rPr sz="1200" spc="130" dirty="0">
                <a:solidFill>
                  <a:srgbClr val="231F20"/>
                </a:solidFill>
                <a:cs typeface="Arial"/>
              </a:rPr>
              <a:t>e</a:t>
            </a:r>
            <a:r>
              <a:rPr sz="1200" spc="45" dirty="0">
                <a:solidFill>
                  <a:srgbClr val="231F20"/>
                </a:solidFill>
                <a:cs typeface="Arial"/>
              </a:rPr>
              <a:t> </a:t>
            </a:r>
            <a:r>
              <a:rPr sz="1200" spc="114" dirty="0">
                <a:solidFill>
                  <a:srgbClr val="231F20"/>
                </a:solidFill>
                <a:cs typeface="Arial"/>
              </a:rPr>
              <a:t>not</a:t>
            </a:r>
            <a:r>
              <a:rPr sz="1200" spc="45" dirty="0">
                <a:solidFill>
                  <a:srgbClr val="231F20"/>
                </a:solidFill>
                <a:cs typeface="Arial"/>
              </a:rPr>
              <a:t> </a:t>
            </a:r>
            <a:r>
              <a:rPr sz="1200" spc="95" dirty="0">
                <a:solidFill>
                  <a:srgbClr val="231F20"/>
                </a:solidFill>
                <a:cs typeface="Arial"/>
              </a:rPr>
              <a:t>w</a:t>
            </a:r>
            <a:r>
              <a:rPr sz="1200" spc="30" dirty="0">
                <a:solidFill>
                  <a:srgbClr val="231F20"/>
                </a:solidFill>
                <a:cs typeface="Arial"/>
              </a:rPr>
              <a:t>ell</a:t>
            </a:r>
            <a:r>
              <a:rPr sz="1200" spc="45" dirty="0">
                <a:solidFill>
                  <a:srgbClr val="231F20"/>
                </a:solidFill>
                <a:cs typeface="Arial"/>
              </a:rPr>
              <a:t> </a:t>
            </a:r>
            <a:r>
              <a:rPr sz="1200" spc="80" dirty="0">
                <a:solidFill>
                  <a:srgbClr val="231F20"/>
                </a:solidFill>
                <a:cs typeface="Arial"/>
              </a:rPr>
              <a:t>ser</a:t>
            </a:r>
            <a:r>
              <a:rPr sz="1200" spc="75" dirty="0">
                <a:solidFill>
                  <a:srgbClr val="231F20"/>
                </a:solidFill>
                <a:cs typeface="Arial"/>
              </a:rPr>
              <a:t>v</a:t>
            </a:r>
            <a:r>
              <a:rPr sz="1200" spc="140" dirty="0">
                <a:solidFill>
                  <a:srgbClr val="231F20"/>
                </a:solidFill>
                <a:cs typeface="Arial"/>
              </a:rPr>
              <a:t>ed</a:t>
            </a:r>
            <a:r>
              <a:rPr sz="1200" spc="45" dirty="0">
                <a:solidFill>
                  <a:srgbClr val="231F20"/>
                </a:solidFill>
                <a:cs typeface="Arial"/>
              </a:rPr>
              <a:t> </a:t>
            </a:r>
            <a:r>
              <a:rPr sz="1200" spc="114" dirty="0">
                <a:solidFill>
                  <a:srgbClr val="231F20"/>
                </a:solidFill>
                <a:cs typeface="Arial"/>
              </a:rPr>
              <a:t>b</a:t>
            </a:r>
            <a:r>
              <a:rPr sz="1200" spc="80" dirty="0">
                <a:solidFill>
                  <a:srgbClr val="231F20"/>
                </a:solidFill>
                <a:cs typeface="Arial"/>
              </a:rPr>
              <a:t>y</a:t>
            </a:r>
            <a:r>
              <a:rPr sz="1200" spc="45" dirty="0">
                <a:solidFill>
                  <a:srgbClr val="231F20"/>
                </a:solidFill>
                <a:cs typeface="Arial"/>
              </a:rPr>
              <a:t> </a:t>
            </a:r>
            <a:r>
              <a:rPr sz="1200" spc="110" dirty="0">
                <a:solidFill>
                  <a:srgbClr val="231F20"/>
                </a:solidFill>
                <a:cs typeface="Arial"/>
              </a:rPr>
              <a:t>the</a:t>
            </a:r>
            <a:r>
              <a:rPr sz="1200" spc="65" dirty="0">
                <a:solidFill>
                  <a:srgbClr val="231F20"/>
                </a:solidFill>
                <a:cs typeface="Arial"/>
              </a:rPr>
              <a:t> </a:t>
            </a:r>
            <a:r>
              <a:rPr sz="1200" spc="90" dirty="0">
                <a:solidFill>
                  <a:srgbClr val="231F20"/>
                </a:solidFill>
                <a:cs typeface="Arial"/>
              </a:rPr>
              <a:t>cur</a:t>
            </a:r>
            <a:r>
              <a:rPr sz="1200" spc="50" dirty="0">
                <a:solidFill>
                  <a:srgbClr val="231F20"/>
                </a:solidFill>
                <a:cs typeface="Arial"/>
              </a:rPr>
              <a:t>r</a:t>
            </a:r>
            <a:r>
              <a:rPr sz="1200" spc="110" dirty="0">
                <a:solidFill>
                  <a:srgbClr val="231F20"/>
                </a:solidFill>
                <a:cs typeface="Arial"/>
              </a:rPr>
              <a:t>ent</a:t>
            </a:r>
            <a:r>
              <a:rPr sz="1200" spc="45" dirty="0">
                <a:solidFill>
                  <a:srgbClr val="231F20"/>
                </a:solidFill>
                <a:cs typeface="Arial"/>
              </a:rPr>
              <a:t> </a:t>
            </a:r>
            <a:r>
              <a:rPr sz="1200" spc="120" dirty="0">
                <a:solidFill>
                  <a:srgbClr val="231F20"/>
                </a:solidFill>
                <a:cs typeface="Arial"/>
              </a:rPr>
              <a:t>educ</a:t>
            </a:r>
            <a:r>
              <a:rPr sz="1200" spc="110" dirty="0">
                <a:solidFill>
                  <a:srgbClr val="231F20"/>
                </a:solidFill>
                <a:cs typeface="Arial"/>
              </a:rPr>
              <a:t>a</a:t>
            </a:r>
            <a:r>
              <a:rPr sz="1200" spc="70" dirty="0">
                <a:solidFill>
                  <a:srgbClr val="231F20"/>
                </a:solidFill>
                <a:cs typeface="Arial"/>
              </a:rPr>
              <a:t>tional</a:t>
            </a:r>
            <a:r>
              <a:rPr sz="1200" spc="45" dirty="0">
                <a:solidFill>
                  <a:srgbClr val="231F20"/>
                </a:solidFill>
                <a:cs typeface="Arial"/>
              </a:rPr>
              <a:t> </a:t>
            </a:r>
            <a:r>
              <a:rPr sz="1200" spc="80" dirty="0">
                <a:solidFill>
                  <a:srgbClr val="231F20"/>
                </a:solidFill>
                <a:cs typeface="Arial"/>
              </a:rPr>
              <a:t>s</a:t>
            </a:r>
            <a:r>
              <a:rPr sz="1200" spc="60" dirty="0">
                <a:solidFill>
                  <a:srgbClr val="231F20"/>
                </a:solidFill>
                <a:cs typeface="Arial"/>
              </a:rPr>
              <a:t>y</a:t>
            </a:r>
            <a:r>
              <a:rPr sz="1200" spc="85" dirty="0">
                <a:solidFill>
                  <a:srgbClr val="231F20"/>
                </a:solidFill>
                <a:cs typeface="Arial"/>
              </a:rPr>
              <a:t>s</a:t>
            </a:r>
            <a:r>
              <a:rPr sz="1200" spc="95" dirty="0">
                <a:solidFill>
                  <a:srgbClr val="231F20"/>
                </a:solidFill>
                <a:cs typeface="Arial"/>
              </a:rPr>
              <a:t>t</a:t>
            </a:r>
            <a:r>
              <a:rPr sz="1200" spc="90" dirty="0">
                <a:solidFill>
                  <a:srgbClr val="231F20"/>
                </a:solidFill>
                <a:cs typeface="Arial"/>
              </a:rPr>
              <a:t>em</a:t>
            </a:r>
            <a:r>
              <a:rPr sz="1200" spc="90" dirty="0" smtClean="0">
                <a:solidFill>
                  <a:srgbClr val="231F20"/>
                </a:solidFill>
                <a:cs typeface="Arial"/>
              </a:rPr>
              <a:t>.</a:t>
            </a:r>
            <a:endParaRPr lang="en-US" sz="1200" spc="90" dirty="0" smtClean="0">
              <a:solidFill>
                <a:srgbClr val="231F20"/>
              </a:solidFill>
              <a:cs typeface="Arial"/>
            </a:endParaRPr>
          </a:p>
          <a:p>
            <a:pPr marL="285750" marR="293370" indent="-171450" defTabSz="457200">
              <a:spcBef>
                <a:spcPts val="445"/>
              </a:spcBef>
              <a:buClr>
                <a:srgbClr val="231F20"/>
              </a:buClr>
              <a:buFont typeface="Times New Roman"/>
              <a:buAutoNum type="arabicPeriod"/>
              <a:tabLst>
                <a:tab pos="285750" algn="l"/>
              </a:tabLst>
            </a:pPr>
            <a:endParaRPr sz="1200" dirty="0">
              <a:solidFill>
                <a:prstClr val="black"/>
              </a:solidFill>
              <a:cs typeface="Arial"/>
            </a:endParaRPr>
          </a:p>
          <a:p>
            <a:pPr marL="285750" marR="125730" indent="-171450" defTabSz="457200">
              <a:spcBef>
                <a:spcPts val="445"/>
              </a:spcBef>
              <a:buClr>
                <a:srgbClr val="231F20"/>
              </a:buClr>
              <a:buFont typeface="Times New Roman"/>
              <a:buAutoNum type="arabicPeriod"/>
              <a:tabLst>
                <a:tab pos="285750" algn="l"/>
              </a:tabLst>
            </a:pPr>
            <a:r>
              <a:rPr sz="1200" spc="50" dirty="0">
                <a:solidFill>
                  <a:srgbClr val="231F20"/>
                </a:solidFill>
                <a:cs typeface="Arial"/>
              </a:rPr>
              <a:t>Belief</a:t>
            </a:r>
            <a:r>
              <a:rPr sz="1200" spc="45" dirty="0">
                <a:solidFill>
                  <a:srgbClr val="231F20"/>
                </a:solidFill>
                <a:cs typeface="Arial"/>
              </a:rPr>
              <a:t> </a:t>
            </a:r>
            <a:r>
              <a:rPr sz="1200" spc="40" dirty="0">
                <a:solidFill>
                  <a:srgbClr val="231F20"/>
                </a:solidFill>
                <a:cs typeface="Arial"/>
              </a:rPr>
              <a:t>in</a:t>
            </a:r>
            <a:r>
              <a:rPr sz="1200" spc="45" dirty="0">
                <a:solidFill>
                  <a:srgbClr val="231F20"/>
                </a:solidFill>
                <a:cs typeface="Arial"/>
              </a:rPr>
              <a:t> </a:t>
            </a:r>
            <a:r>
              <a:rPr sz="1200" spc="110" dirty="0">
                <a:solidFill>
                  <a:srgbClr val="231F20"/>
                </a:solidFill>
                <a:cs typeface="Arial"/>
              </a:rPr>
              <a:t>the</a:t>
            </a:r>
            <a:r>
              <a:rPr sz="1200" spc="45" dirty="0">
                <a:solidFill>
                  <a:srgbClr val="231F20"/>
                </a:solidFill>
                <a:cs typeface="Arial"/>
              </a:rPr>
              <a:t> </a:t>
            </a:r>
            <a:r>
              <a:rPr sz="1200" spc="15" dirty="0">
                <a:solidFill>
                  <a:srgbClr val="231F20"/>
                </a:solidFill>
                <a:cs typeface="Arial"/>
              </a:rPr>
              <a:t>f</a:t>
            </a:r>
            <a:r>
              <a:rPr sz="1200" spc="80" dirty="0">
                <a:solidFill>
                  <a:srgbClr val="231F20"/>
                </a:solidFill>
                <a:cs typeface="Arial"/>
              </a:rPr>
              <a:t>airne</a:t>
            </a:r>
            <a:r>
              <a:rPr sz="1200" spc="70" dirty="0">
                <a:solidFill>
                  <a:srgbClr val="231F20"/>
                </a:solidFill>
                <a:cs typeface="Arial"/>
              </a:rPr>
              <a:t>s</a:t>
            </a:r>
            <a:r>
              <a:rPr sz="1200" spc="95" dirty="0">
                <a:solidFill>
                  <a:srgbClr val="231F20"/>
                </a:solidFill>
                <a:cs typeface="Arial"/>
              </a:rPr>
              <a:t>s</a:t>
            </a:r>
            <a:r>
              <a:rPr sz="1200" spc="45" dirty="0">
                <a:solidFill>
                  <a:srgbClr val="231F20"/>
                </a:solidFill>
                <a:cs typeface="Arial"/>
              </a:rPr>
              <a:t> </a:t>
            </a:r>
            <a:r>
              <a:rPr sz="1200" spc="75" dirty="0">
                <a:solidFill>
                  <a:srgbClr val="231F20"/>
                </a:solidFill>
                <a:cs typeface="Arial"/>
              </a:rPr>
              <a:t>of</a:t>
            </a:r>
            <a:r>
              <a:rPr sz="1200" spc="45" dirty="0">
                <a:solidFill>
                  <a:srgbClr val="231F20"/>
                </a:solidFill>
                <a:cs typeface="Arial"/>
              </a:rPr>
              <a:t> </a:t>
            </a:r>
            <a:r>
              <a:rPr sz="1200" spc="70" dirty="0">
                <a:solidFill>
                  <a:srgbClr val="231F20"/>
                </a:solidFill>
                <a:cs typeface="Arial"/>
              </a:rPr>
              <a:t>alloc</a:t>
            </a:r>
            <a:r>
              <a:rPr sz="1200" spc="75" dirty="0">
                <a:solidFill>
                  <a:srgbClr val="231F20"/>
                </a:solidFill>
                <a:cs typeface="Arial"/>
              </a:rPr>
              <a:t>a</a:t>
            </a:r>
            <a:r>
              <a:rPr sz="1200" spc="85" dirty="0">
                <a:solidFill>
                  <a:srgbClr val="231F20"/>
                </a:solidFill>
                <a:cs typeface="Arial"/>
              </a:rPr>
              <a:t>ting</a:t>
            </a:r>
            <a:r>
              <a:rPr sz="1200" spc="45" dirty="0">
                <a:solidFill>
                  <a:srgbClr val="231F20"/>
                </a:solidFill>
                <a:cs typeface="Arial"/>
              </a:rPr>
              <a:t> </a:t>
            </a:r>
            <a:r>
              <a:rPr sz="1200" spc="80" dirty="0">
                <a:solidFill>
                  <a:srgbClr val="231F20"/>
                </a:solidFill>
                <a:cs typeface="Arial"/>
              </a:rPr>
              <a:t>additional</a:t>
            </a:r>
            <a:r>
              <a:rPr sz="1200" spc="50" dirty="0">
                <a:solidFill>
                  <a:srgbClr val="231F20"/>
                </a:solidFill>
                <a:cs typeface="Arial"/>
              </a:rPr>
              <a:t> </a:t>
            </a:r>
            <a:r>
              <a:rPr sz="1200" spc="95" dirty="0">
                <a:solidFill>
                  <a:srgbClr val="231F20"/>
                </a:solidFill>
                <a:cs typeface="Arial"/>
              </a:rPr>
              <a:t>c</a:t>
            </a:r>
            <a:r>
              <a:rPr sz="1200" spc="80" dirty="0">
                <a:solidFill>
                  <a:srgbClr val="231F20"/>
                </a:solidFill>
                <a:cs typeface="Arial"/>
              </a:rPr>
              <a:t>ollege</a:t>
            </a:r>
            <a:r>
              <a:rPr sz="1200" spc="45" dirty="0">
                <a:solidFill>
                  <a:srgbClr val="231F20"/>
                </a:solidFill>
                <a:cs typeface="Arial"/>
              </a:rPr>
              <a:t> </a:t>
            </a:r>
            <a:r>
              <a:rPr sz="1200" spc="120" dirty="0">
                <a:solidFill>
                  <a:srgbClr val="231F20"/>
                </a:solidFill>
                <a:cs typeface="Arial"/>
              </a:rPr>
              <a:t>and</a:t>
            </a:r>
            <a:r>
              <a:rPr sz="1200" spc="45" dirty="0">
                <a:solidFill>
                  <a:srgbClr val="231F20"/>
                </a:solidFill>
                <a:cs typeface="Arial"/>
              </a:rPr>
              <a:t> </a:t>
            </a:r>
            <a:r>
              <a:rPr sz="1200" spc="95" dirty="0">
                <a:solidFill>
                  <a:srgbClr val="231F20"/>
                </a:solidFill>
                <a:cs typeface="Arial"/>
              </a:rPr>
              <a:t>c</a:t>
            </a:r>
            <a:r>
              <a:rPr sz="1200" spc="100" dirty="0">
                <a:solidFill>
                  <a:srgbClr val="231F20"/>
                </a:solidFill>
                <a:cs typeface="Arial"/>
              </a:rPr>
              <a:t>ommunity</a:t>
            </a:r>
            <a:r>
              <a:rPr sz="1200" spc="45" dirty="0">
                <a:solidFill>
                  <a:srgbClr val="231F20"/>
                </a:solidFill>
                <a:cs typeface="Arial"/>
              </a:rPr>
              <a:t> </a:t>
            </a:r>
            <a:r>
              <a:rPr sz="1200" spc="40" dirty="0">
                <a:solidFill>
                  <a:srgbClr val="231F20"/>
                </a:solidFill>
                <a:cs typeface="Arial"/>
              </a:rPr>
              <a:t>r</a:t>
            </a:r>
            <a:r>
              <a:rPr sz="1200" spc="110" dirty="0">
                <a:solidFill>
                  <a:srgbClr val="231F20"/>
                </a:solidFill>
                <a:cs typeface="Arial"/>
              </a:rPr>
              <a:t>esou</a:t>
            </a:r>
            <a:r>
              <a:rPr sz="1200" spc="60" dirty="0">
                <a:solidFill>
                  <a:srgbClr val="231F20"/>
                </a:solidFill>
                <a:cs typeface="Arial"/>
              </a:rPr>
              <a:t>r</a:t>
            </a:r>
            <a:r>
              <a:rPr sz="1200" spc="95" dirty="0">
                <a:solidFill>
                  <a:srgbClr val="231F20"/>
                </a:solidFill>
                <a:cs typeface="Arial"/>
              </a:rPr>
              <a:t>c</a:t>
            </a:r>
            <a:r>
              <a:rPr sz="1200" spc="110" dirty="0">
                <a:solidFill>
                  <a:srgbClr val="231F20"/>
                </a:solidFill>
                <a:cs typeface="Arial"/>
              </a:rPr>
              <a:t>es</a:t>
            </a:r>
            <a:r>
              <a:rPr sz="1200" spc="45" dirty="0">
                <a:solidFill>
                  <a:srgbClr val="231F20"/>
                </a:solidFill>
                <a:cs typeface="Arial"/>
              </a:rPr>
              <a:t> </a:t>
            </a:r>
            <a:r>
              <a:rPr sz="1200" spc="95" dirty="0">
                <a:solidFill>
                  <a:srgbClr val="231F20"/>
                </a:solidFill>
                <a:cs typeface="Arial"/>
              </a:rPr>
              <a:t>t</a:t>
            </a:r>
            <a:r>
              <a:rPr sz="1200" spc="130" dirty="0">
                <a:solidFill>
                  <a:srgbClr val="231F20"/>
                </a:solidFill>
                <a:cs typeface="Arial"/>
              </a:rPr>
              <a:t>o</a:t>
            </a:r>
            <a:r>
              <a:rPr sz="1200" spc="45" dirty="0">
                <a:solidFill>
                  <a:srgbClr val="231F20"/>
                </a:solidFill>
                <a:cs typeface="Arial"/>
              </a:rPr>
              <a:t> </a:t>
            </a:r>
            <a:r>
              <a:rPr sz="1200" spc="85" dirty="0">
                <a:solidFill>
                  <a:srgbClr val="231F20"/>
                </a:solidFill>
                <a:cs typeface="Arial"/>
              </a:rPr>
              <a:t>s</a:t>
            </a:r>
            <a:r>
              <a:rPr sz="1200" spc="114" dirty="0">
                <a:solidFill>
                  <a:srgbClr val="231F20"/>
                </a:solidFill>
                <a:cs typeface="Arial"/>
              </a:rPr>
              <a:t>tudents</a:t>
            </a:r>
            <a:r>
              <a:rPr sz="1200" spc="65" dirty="0">
                <a:solidFill>
                  <a:srgbClr val="231F20"/>
                </a:solidFill>
                <a:cs typeface="Arial"/>
              </a:rPr>
              <a:t> </a:t>
            </a:r>
            <a:r>
              <a:rPr sz="1200" spc="114" dirty="0">
                <a:solidFill>
                  <a:srgbClr val="231F20"/>
                </a:solidFill>
                <a:cs typeface="Arial"/>
              </a:rPr>
              <a:t>who</a:t>
            </a:r>
            <a:r>
              <a:rPr sz="1200" spc="45" dirty="0">
                <a:solidFill>
                  <a:srgbClr val="231F20"/>
                </a:solidFill>
                <a:cs typeface="Arial"/>
              </a:rPr>
              <a:t> </a:t>
            </a:r>
            <a:r>
              <a:rPr sz="1200" spc="114" dirty="0">
                <a:solidFill>
                  <a:srgbClr val="231F20"/>
                </a:solidFill>
                <a:cs typeface="Arial"/>
              </a:rPr>
              <a:t>h</a:t>
            </a:r>
            <a:r>
              <a:rPr sz="1200" spc="80" dirty="0">
                <a:solidFill>
                  <a:srgbClr val="231F20"/>
                </a:solidFill>
                <a:cs typeface="Arial"/>
              </a:rPr>
              <a:t>a</a:t>
            </a:r>
            <a:r>
              <a:rPr sz="1200" spc="45" dirty="0">
                <a:solidFill>
                  <a:srgbClr val="231F20"/>
                </a:solidFill>
                <a:cs typeface="Arial"/>
              </a:rPr>
              <a:t>v</a:t>
            </a:r>
            <a:r>
              <a:rPr sz="1200" spc="130" dirty="0">
                <a:solidFill>
                  <a:srgbClr val="231F20"/>
                </a:solidFill>
                <a:cs typeface="Arial"/>
              </a:rPr>
              <a:t>e</a:t>
            </a:r>
            <a:r>
              <a:rPr sz="1200" spc="45" dirty="0">
                <a:solidFill>
                  <a:srgbClr val="231F20"/>
                </a:solidFill>
                <a:cs typeface="Arial"/>
              </a:rPr>
              <a:t> </a:t>
            </a:r>
            <a:r>
              <a:rPr sz="1200" spc="125" dirty="0">
                <a:solidFill>
                  <a:srgbClr val="231F20"/>
                </a:solidFill>
                <a:cs typeface="Arial"/>
              </a:rPr>
              <a:t>g</a:t>
            </a:r>
            <a:r>
              <a:rPr sz="1200" spc="60" dirty="0">
                <a:solidFill>
                  <a:srgbClr val="231F20"/>
                </a:solidFill>
                <a:cs typeface="Arial"/>
              </a:rPr>
              <a:t>r</a:t>
            </a:r>
            <a:r>
              <a:rPr sz="1200" spc="120" dirty="0">
                <a:solidFill>
                  <a:srgbClr val="231F20"/>
                </a:solidFill>
                <a:cs typeface="Arial"/>
              </a:rPr>
              <a:t>e</a:t>
            </a:r>
            <a:r>
              <a:rPr sz="1200" spc="114" dirty="0">
                <a:solidFill>
                  <a:srgbClr val="231F20"/>
                </a:solidFill>
                <a:cs typeface="Arial"/>
              </a:rPr>
              <a:t>a</a:t>
            </a:r>
            <a:r>
              <a:rPr sz="1200" spc="95" dirty="0">
                <a:solidFill>
                  <a:srgbClr val="231F20"/>
                </a:solidFill>
                <a:cs typeface="Arial"/>
              </a:rPr>
              <a:t>ter</a:t>
            </a:r>
            <a:r>
              <a:rPr sz="1200" spc="45" dirty="0">
                <a:solidFill>
                  <a:srgbClr val="231F20"/>
                </a:solidFill>
                <a:cs typeface="Arial"/>
              </a:rPr>
              <a:t> </a:t>
            </a:r>
            <a:r>
              <a:rPr sz="1200" spc="120" dirty="0">
                <a:solidFill>
                  <a:srgbClr val="231F20"/>
                </a:solidFill>
                <a:cs typeface="Arial"/>
              </a:rPr>
              <a:t>needs</a:t>
            </a:r>
            <a:r>
              <a:rPr sz="1200" spc="45" dirty="0">
                <a:solidFill>
                  <a:srgbClr val="231F20"/>
                </a:solidFill>
                <a:cs typeface="Arial"/>
              </a:rPr>
              <a:t> </a:t>
            </a:r>
            <a:r>
              <a:rPr sz="1200" spc="125" dirty="0">
                <a:solidFill>
                  <a:srgbClr val="231F20"/>
                </a:solidFill>
                <a:cs typeface="Arial"/>
              </a:rPr>
              <a:t>due</a:t>
            </a:r>
            <a:r>
              <a:rPr sz="1200" spc="45" dirty="0">
                <a:solidFill>
                  <a:srgbClr val="231F20"/>
                </a:solidFill>
                <a:cs typeface="Arial"/>
              </a:rPr>
              <a:t> </a:t>
            </a:r>
            <a:r>
              <a:rPr sz="1200" spc="95" dirty="0">
                <a:solidFill>
                  <a:srgbClr val="231F20"/>
                </a:solidFill>
                <a:cs typeface="Arial"/>
              </a:rPr>
              <a:t>t</a:t>
            </a:r>
            <a:r>
              <a:rPr sz="1200" spc="130" dirty="0">
                <a:solidFill>
                  <a:srgbClr val="231F20"/>
                </a:solidFill>
                <a:cs typeface="Arial"/>
              </a:rPr>
              <a:t>o</a:t>
            </a:r>
            <a:r>
              <a:rPr sz="1200" spc="45" dirty="0">
                <a:solidFill>
                  <a:srgbClr val="231F20"/>
                </a:solidFill>
                <a:cs typeface="Arial"/>
              </a:rPr>
              <a:t> </a:t>
            </a:r>
            <a:r>
              <a:rPr sz="1200" spc="110" dirty="0">
                <a:solidFill>
                  <a:srgbClr val="231F20"/>
                </a:solidFill>
                <a:cs typeface="Arial"/>
              </a:rPr>
              <a:t>the</a:t>
            </a:r>
            <a:r>
              <a:rPr sz="1200" spc="45" dirty="0">
                <a:solidFill>
                  <a:srgbClr val="231F20"/>
                </a:solidFill>
                <a:cs typeface="Arial"/>
              </a:rPr>
              <a:t> </a:t>
            </a:r>
            <a:r>
              <a:rPr sz="1200" spc="80" dirty="0">
                <a:solidFill>
                  <a:srgbClr val="231F20"/>
                </a:solidFill>
                <a:cs typeface="Arial"/>
              </a:rPr>
              <a:t>s</a:t>
            </a:r>
            <a:r>
              <a:rPr sz="1200" spc="60" dirty="0">
                <a:solidFill>
                  <a:srgbClr val="231F20"/>
                </a:solidFill>
                <a:cs typeface="Arial"/>
              </a:rPr>
              <a:t>y</a:t>
            </a:r>
            <a:r>
              <a:rPr sz="1200" spc="85" dirty="0">
                <a:solidFill>
                  <a:srgbClr val="231F20"/>
                </a:solidFill>
                <a:cs typeface="Arial"/>
              </a:rPr>
              <a:t>s</a:t>
            </a:r>
            <a:r>
              <a:rPr sz="1200" spc="95" dirty="0">
                <a:solidFill>
                  <a:srgbClr val="231F20"/>
                </a:solidFill>
                <a:cs typeface="Arial"/>
              </a:rPr>
              <a:t>temic</a:t>
            </a:r>
            <a:r>
              <a:rPr sz="1200" spc="45" dirty="0">
                <a:solidFill>
                  <a:srgbClr val="231F20"/>
                </a:solidFill>
                <a:cs typeface="Arial"/>
              </a:rPr>
              <a:t> </a:t>
            </a:r>
            <a:r>
              <a:rPr sz="1200" spc="105" dirty="0">
                <a:solidFill>
                  <a:srgbClr val="231F20"/>
                </a:solidFill>
                <a:cs typeface="Arial"/>
              </a:rPr>
              <a:t>shor</a:t>
            </a:r>
            <a:r>
              <a:rPr sz="1200" spc="55" dirty="0">
                <a:solidFill>
                  <a:srgbClr val="231F20"/>
                </a:solidFill>
                <a:cs typeface="Arial"/>
              </a:rPr>
              <a:t>t</a:t>
            </a:r>
            <a:r>
              <a:rPr sz="1200" spc="95" dirty="0">
                <a:solidFill>
                  <a:srgbClr val="231F20"/>
                </a:solidFill>
                <a:cs typeface="Arial"/>
              </a:rPr>
              <a:t>c</a:t>
            </a:r>
            <a:r>
              <a:rPr sz="1200" spc="100" dirty="0">
                <a:solidFill>
                  <a:srgbClr val="231F20"/>
                </a:solidFill>
                <a:cs typeface="Arial"/>
              </a:rPr>
              <a:t>omings</a:t>
            </a:r>
            <a:r>
              <a:rPr sz="1200" spc="45" dirty="0">
                <a:solidFill>
                  <a:srgbClr val="231F20"/>
                </a:solidFill>
                <a:cs typeface="Arial"/>
              </a:rPr>
              <a:t> </a:t>
            </a:r>
            <a:r>
              <a:rPr sz="1200" spc="75" dirty="0">
                <a:solidFill>
                  <a:srgbClr val="231F20"/>
                </a:solidFill>
                <a:cs typeface="Arial"/>
              </a:rPr>
              <a:t>of</a:t>
            </a:r>
            <a:r>
              <a:rPr sz="1200" spc="45" dirty="0">
                <a:solidFill>
                  <a:srgbClr val="231F20"/>
                </a:solidFill>
                <a:cs typeface="Arial"/>
              </a:rPr>
              <a:t> </a:t>
            </a:r>
            <a:r>
              <a:rPr sz="1200" spc="100" dirty="0">
                <a:solidFill>
                  <a:srgbClr val="231F20"/>
                </a:solidFill>
                <a:cs typeface="Arial"/>
              </a:rPr>
              <a:t>our</a:t>
            </a:r>
            <a:r>
              <a:rPr sz="1200" spc="45" dirty="0">
                <a:solidFill>
                  <a:srgbClr val="231F20"/>
                </a:solidFill>
                <a:cs typeface="Arial"/>
              </a:rPr>
              <a:t> </a:t>
            </a:r>
            <a:r>
              <a:rPr sz="1200" spc="120" dirty="0">
                <a:solidFill>
                  <a:srgbClr val="231F20"/>
                </a:solidFill>
                <a:cs typeface="Arial"/>
              </a:rPr>
              <a:t>educ</a:t>
            </a:r>
            <a:r>
              <a:rPr sz="1200" spc="110" dirty="0">
                <a:solidFill>
                  <a:srgbClr val="231F20"/>
                </a:solidFill>
                <a:cs typeface="Arial"/>
              </a:rPr>
              <a:t>a</a:t>
            </a:r>
            <a:r>
              <a:rPr sz="1200" spc="70" dirty="0">
                <a:solidFill>
                  <a:srgbClr val="231F20"/>
                </a:solidFill>
                <a:cs typeface="Arial"/>
              </a:rPr>
              <a:t>tional</a:t>
            </a:r>
            <a:r>
              <a:rPr sz="1200" spc="45" dirty="0">
                <a:solidFill>
                  <a:srgbClr val="231F20"/>
                </a:solidFill>
                <a:cs typeface="Arial"/>
              </a:rPr>
              <a:t> </a:t>
            </a:r>
            <a:r>
              <a:rPr sz="1200" spc="80" dirty="0">
                <a:solidFill>
                  <a:srgbClr val="231F20"/>
                </a:solidFill>
                <a:cs typeface="Arial"/>
              </a:rPr>
              <a:t>s</a:t>
            </a:r>
            <a:r>
              <a:rPr sz="1200" spc="60" dirty="0">
                <a:solidFill>
                  <a:srgbClr val="231F20"/>
                </a:solidFill>
                <a:cs typeface="Arial"/>
              </a:rPr>
              <a:t>y</a:t>
            </a:r>
            <a:r>
              <a:rPr sz="1200" spc="85" dirty="0">
                <a:solidFill>
                  <a:srgbClr val="231F20"/>
                </a:solidFill>
                <a:cs typeface="Arial"/>
              </a:rPr>
              <a:t>s</a:t>
            </a:r>
            <a:r>
              <a:rPr sz="1200" spc="95" dirty="0">
                <a:solidFill>
                  <a:srgbClr val="231F20"/>
                </a:solidFill>
                <a:cs typeface="Arial"/>
              </a:rPr>
              <a:t>t</a:t>
            </a:r>
            <a:r>
              <a:rPr sz="1200" spc="140" dirty="0">
                <a:solidFill>
                  <a:srgbClr val="231F20"/>
                </a:solidFill>
                <a:cs typeface="Arial"/>
              </a:rPr>
              <a:t>em</a:t>
            </a:r>
            <a:r>
              <a:rPr sz="1200" spc="45" dirty="0">
                <a:solidFill>
                  <a:srgbClr val="231F20"/>
                </a:solidFill>
                <a:cs typeface="Arial"/>
              </a:rPr>
              <a:t> </a:t>
            </a:r>
            <a:r>
              <a:rPr sz="1200" spc="40" dirty="0">
                <a:solidFill>
                  <a:srgbClr val="231F20"/>
                </a:solidFill>
                <a:cs typeface="Arial"/>
              </a:rPr>
              <a:t>in</a:t>
            </a:r>
            <a:r>
              <a:rPr sz="1200" spc="25" dirty="0">
                <a:solidFill>
                  <a:srgbClr val="231F20"/>
                </a:solidFill>
                <a:cs typeface="Arial"/>
              </a:rPr>
              <a:t> </a:t>
            </a:r>
            <a:r>
              <a:rPr sz="1200" spc="125" dirty="0">
                <a:solidFill>
                  <a:srgbClr val="231F20"/>
                </a:solidFill>
                <a:cs typeface="Arial"/>
              </a:rPr>
              <a:t>p</a:t>
            </a:r>
            <a:r>
              <a:rPr sz="1200" spc="60" dirty="0">
                <a:solidFill>
                  <a:srgbClr val="231F20"/>
                </a:solidFill>
                <a:cs typeface="Arial"/>
              </a:rPr>
              <a:t>r</a:t>
            </a:r>
            <a:r>
              <a:rPr sz="1200" spc="100" dirty="0">
                <a:solidFill>
                  <a:srgbClr val="231F20"/>
                </a:solidFill>
                <a:cs typeface="Arial"/>
              </a:rPr>
              <a:t>o</a:t>
            </a:r>
            <a:r>
              <a:rPr sz="1200" spc="70" dirty="0">
                <a:solidFill>
                  <a:srgbClr val="231F20"/>
                </a:solidFill>
                <a:cs typeface="Arial"/>
              </a:rPr>
              <a:t>viding</a:t>
            </a:r>
            <a:r>
              <a:rPr sz="1200" spc="45" dirty="0">
                <a:solidFill>
                  <a:srgbClr val="231F20"/>
                </a:solidFill>
                <a:cs typeface="Arial"/>
              </a:rPr>
              <a:t> </a:t>
            </a:r>
            <a:r>
              <a:rPr sz="1200" spc="20" dirty="0">
                <a:solidFill>
                  <a:srgbClr val="231F20"/>
                </a:solidFill>
                <a:cs typeface="Arial"/>
              </a:rPr>
              <a:t>f</a:t>
            </a:r>
            <a:r>
              <a:rPr sz="1200" spc="95" dirty="0">
                <a:solidFill>
                  <a:srgbClr val="231F20"/>
                </a:solidFill>
                <a:cs typeface="Arial"/>
              </a:rPr>
              <a:t>or</a:t>
            </a:r>
            <a:r>
              <a:rPr sz="1200" spc="45" dirty="0">
                <a:solidFill>
                  <a:srgbClr val="231F20"/>
                </a:solidFill>
                <a:cs typeface="Arial"/>
              </a:rPr>
              <a:t> </a:t>
            </a:r>
            <a:r>
              <a:rPr sz="1200" spc="95" dirty="0">
                <a:solidFill>
                  <a:srgbClr val="231F20"/>
                </a:solidFill>
                <a:cs typeface="Arial"/>
              </a:rPr>
              <a:t>them</a:t>
            </a:r>
            <a:r>
              <a:rPr sz="1200" spc="95" dirty="0" smtClean="0">
                <a:solidFill>
                  <a:srgbClr val="231F20"/>
                </a:solidFill>
                <a:cs typeface="Arial"/>
              </a:rPr>
              <a:t>.</a:t>
            </a:r>
            <a:endParaRPr lang="en-US" sz="1200" spc="95" dirty="0" smtClean="0">
              <a:solidFill>
                <a:srgbClr val="231F20"/>
              </a:solidFill>
              <a:cs typeface="Arial"/>
            </a:endParaRPr>
          </a:p>
          <a:p>
            <a:pPr marL="285750" marR="125730" indent="-171450" defTabSz="457200">
              <a:spcBef>
                <a:spcPts val="445"/>
              </a:spcBef>
              <a:buClr>
                <a:srgbClr val="231F20"/>
              </a:buClr>
              <a:buFont typeface="Times New Roman"/>
              <a:buAutoNum type="arabicPeriod"/>
              <a:tabLst>
                <a:tab pos="285750" algn="l"/>
              </a:tabLst>
            </a:pPr>
            <a:endParaRPr sz="1200" dirty="0">
              <a:solidFill>
                <a:prstClr val="black"/>
              </a:solidFill>
              <a:cs typeface="Arial"/>
            </a:endParaRPr>
          </a:p>
          <a:p>
            <a:pPr marL="285750" marR="245745" indent="-171450" defTabSz="457200">
              <a:spcBef>
                <a:spcPts val="445"/>
              </a:spcBef>
              <a:buClr>
                <a:srgbClr val="231F20"/>
              </a:buClr>
              <a:buFont typeface="Times New Roman"/>
              <a:buAutoNum type="arabicPeriod"/>
              <a:tabLst>
                <a:tab pos="285750" algn="l"/>
              </a:tabLst>
            </a:pPr>
            <a:r>
              <a:rPr sz="1600" spc="35" dirty="0">
                <a:solidFill>
                  <a:srgbClr val="231F20"/>
                </a:solidFill>
                <a:cs typeface="Arial"/>
              </a:rPr>
              <a:t>R</a:t>
            </a:r>
            <a:r>
              <a:rPr sz="1600" spc="114" dirty="0">
                <a:solidFill>
                  <a:srgbClr val="231F20"/>
                </a:solidFill>
                <a:cs typeface="Arial"/>
              </a:rPr>
              <a:t>e</a:t>
            </a:r>
            <a:r>
              <a:rPr sz="1600" spc="100" dirty="0">
                <a:solidFill>
                  <a:srgbClr val="231F20"/>
                </a:solidFill>
                <a:cs typeface="Arial"/>
              </a:rPr>
              <a:t>c</a:t>
            </a:r>
            <a:r>
              <a:rPr sz="1600" spc="85" dirty="0">
                <a:solidFill>
                  <a:srgbClr val="231F20"/>
                </a:solidFill>
                <a:cs typeface="Arial"/>
              </a:rPr>
              <a:t>ognition</a:t>
            </a:r>
            <a:r>
              <a:rPr sz="1600" spc="45" dirty="0">
                <a:solidFill>
                  <a:srgbClr val="231F20"/>
                </a:solidFill>
                <a:cs typeface="Arial"/>
              </a:rPr>
              <a:t> </a:t>
            </a:r>
            <a:r>
              <a:rPr sz="1600" spc="105" dirty="0">
                <a:solidFill>
                  <a:srgbClr val="231F20"/>
                </a:solidFill>
                <a:cs typeface="Arial"/>
              </a:rPr>
              <a:t>th</a:t>
            </a:r>
            <a:r>
              <a:rPr sz="1600" spc="110" dirty="0">
                <a:solidFill>
                  <a:srgbClr val="231F20"/>
                </a:solidFill>
                <a:cs typeface="Arial"/>
              </a:rPr>
              <a:t>at</a:t>
            </a:r>
            <a:r>
              <a:rPr sz="1600" spc="45" dirty="0">
                <a:solidFill>
                  <a:srgbClr val="231F20"/>
                </a:solidFill>
                <a:cs typeface="Arial"/>
              </a:rPr>
              <a:t> </a:t>
            </a:r>
            <a:r>
              <a:rPr sz="1600" spc="110" dirty="0">
                <a:solidFill>
                  <a:srgbClr val="231F20"/>
                </a:solidFill>
                <a:cs typeface="Arial"/>
              </a:rPr>
              <a:t>the</a:t>
            </a:r>
            <a:r>
              <a:rPr sz="1600" spc="45" dirty="0">
                <a:solidFill>
                  <a:srgbClr val="231F20"/>
                </a:solidFill>
                <a:cs typeface="Arial"/>
              </a:rPr>
              <a:t> </a:t>
            </a:r>
            <a:r>
              <a:rPr sz="1600" spc="65" dirty="0">
                <a:solidFill>
                  <a:srgbClr val="231F20"/>
                </a:solidFill>
                <a:cs typeface="Arial"/>
              </a:rPr>
              <a:t>elimin</a:t>
            </a:r>
            <a:r>
              <a:rPr sz="1600" spc="60" dirty="0">
                <a:solidFill>
                  <a:srgbClr val="231F20"/>
                </a:solidFill>
                <a:cs typeface="Arial"/>
              </a:rPr>
              <a:t>a</a:t>
            </a:r>
            <a:r>
              <a:rPr sz="1600" spc="80" dirty="0">
                <a:solidFill>
                  <a:srgbClr val="231F20"/>
                </a:solidFill>
                <a:cs typeface="Arial"/>
              </a:rPr>
              <a:t>tion</a:t>
            </a:r>
            <a:r>
              <a:rPr sz="1600" spc="45" dirty="0">
                <a:solidFill>
                  <a:srgbClr val="231F20"/>
                </a:solidFill>
                <a:cs typeface="Arial"/>
              </a:rPr>
              <a:t> </a:t>
            </a:r>
            <a:r>
              <a:rPr sz="1600" spc="75" dirty="0">
                <a:solidFill>
                  <a:srgbClr val="231F20"/>
                </a:solidFill>
                <a:cs typeface="Arial"/>
              </a:rPr>
              <a:t>of</a:t>
            </a:r>
            <a:r>
              <a:rPr sz="1600" spc="45" dirty="0">
                <a:solidFill>
                  <a:srgbClr val="231F20"/>
                </a:solidFill>
                <a:cs typeface="Arial"/>
              </a:rPr>
              <a:t> </a:t>
            </a:r>
            <a:r>
              <a:rPr sz="1600" spc="105" dirty="0">
                <a:solidFill>
                  <a:srgbClr val="231F20"/>
                </a:solidFill>
                <a:cs typeface="Arial"/>
              </a:rPr>
              <a:t>ent</a:t>
            </a:r>
            <a:r>
              <a:rPr sz="1600" spc="65" dirty="0">
                <a:solidFill>
                  <a:srgbClr val="231F20"/>
                </a:solidFill>
                <a:cs typeface="Arial"/>
              </a:rPr>
              <a:t>r</a:t>
            </a:r>
            <a:r>
              <a:rPr sz="1600" spc="114" dirty="0">
                <a:solidFill>
                  <a:srgbClr val="231F20"/>
                </a:solidFill>
                <a:cs typeface="Arial"/>
              </a:rPr>
              <a:t>enched</a:t>
            </a:r>
            <a:r>
              <a:rPr sz="1600" spc="45" dirty="0">
                <a:solidFill>
                  <a:srgbClr val="231F20"/>
                </a:solidFill>
                <a:cs typeface="Arial"/>
              </a:rPr>
              <a:t> </a:t>
            </a:r>
            <a:r>
              <a:rPr sz="1600" spc="75" dirty="0">
                <a:solidFill>
                  <a:srgbClr val="231F20"/>
                </a:solidFill>
                <a:cs typeface="Arial"/>
              </a:rPr>
              <a:t>biases,</a:t>
            </a:r>
            <a:r>
              <a:rPr sz="1600" spc="45" dirty="0">
                <a:solidFill>
                  <a:srgbClr val="231F20"/>
                </a:solidFill>
                <a:cs typeface="Arial"/>
              </a:rPr>
              <a:t> </a:t>
            </a:r>
            <a:r>
              <a:rPr sz="1600" spc="85" dirty="0">
                <a:solidFill>
                  <a:srgbClr val="231F20"/>
                </a:solidFill>
                <a:cs typeface="Arial"/>
              </a:rPr>
              <a:t>s</a:t>
            </a:r>
            <a:r>
              <a:rPr sz="1600" spc="95" dirty="0">
                <a:solidFill>
                  <a:srgbClr val="231F20"/>
                </a:solidFill>
                <a:cs typeface="Arial"/>
              </a:rPr>
              <a:t>t</a:t>
            </a:r>
            <a:r>
              <a:rPr sz="1600" spc="110" dirty="0">
                <a:solidFill>
                  <a:srgbClr val="231F20"/>
                </a:solidFill>
                <a:cs typeface="Arial"/>
              </a:rPr>
              <a:t>e</a:t>
            </a:r>
            <a:r>
              <a:rPr sz="1600" spc="60" dirty="0">
                <a:solidFill>
                  <a:srgbClr val="231F20"/>
                </a:solidFill>
                <a:cs typeface="Arial"/>
              </a:rPr>
              <a:t>r</a:t>
            </a:r>
            <a:r>
              <a:rPr sz="1600" spc="100" dirty="0">
                <a:solidFill>
                  <a:srgbClr val="231F20"/>
                </a:solidFill>
                <a:cs typeface="Arial"/>
              </a:rPr>
              <a:t>eotypes,</a:t>
            </a:r>
            <a:r>
              <a:rPr sz="1600" spc="45" dirty="0">
                <a:solidFill>
                  <a:srgbClr val="231F20"/>
                </a:solidFill>
                <a:cs typeface="Arial"/>
              </a:rPr>
              <a:t> </a:t>
            </a:r>
            <a:r>
              <a:rPr sz="1600" spc="120" dirty="0">
                <a:solidFill>
                  <a:srgbClr val="231F20"/>
                </a:solidFill>
                <a:cs typeface="Arial"/>
              </a:rPr>
              <a:t>and</a:t>
            </a:r>
            <a:r>
              <a:rPr sz="1600" spc="60" dirty="0">
                <a:solidFill>
                  <a:srgbClr val="231F20"/>
                </a:solidFill>
                <a:cs typeface="Arial"/>
              </a:rPr>
              <a:t> </a:t>
            </a:r>
            <a:r>
              <a:rPr sz="1600" spc="75" dirty="0">
                <a:solidFill>
                  <a:srgbClr val="231F20"/>
                </a:solidFill>
                <a:cs typeface="Arial"/>
              </a:rPr>
              <a:t>discrimina</a:t>
            </a:r>
            <a:r>
              <a:rPr sz="1600" spc="80" dirty="0">
                <a:solidFill>
                  <a:srgbClr val="231F20"/>
                </a:solidFill>
                <a:cs typeface="Arial"/>
              </a:rPr>
              <a:t>tion</a:t>
            </a:r>
            <a:r>
              <a:rPr sz="1600" spc="45" dirty="0">
                <a:solidFill>
                  <a:srgbClr val="231F20"/>
                </a:solidFill>
                <a:cs typeface="Arial"/>
              </a:rPr>
              <a:t> </a:t>
            </a:r>
            <a:r>
              <a:rPr sz="1600" spc="40" dirty="0">
                <a:solidFill>
                  <a:srgbClr val="231F20"/>
                </a:solidFill>
                <a:cs typeface="Arial"/>
              </a:rPr>
              <a:t>in</a:t>
            </a:r>
            <a:r>
              <a:rPr sz="1600" spc="45" dirty="0">
                <a:solidFill>
                  <a:srgbClr val="231F20"/>
                </a:solidFill>
                <a:cs typeface="Arial"/>
              </a:rPr>
              <a:t> </a:t>
            </a:r>
            <a:r>
              <a:rPr sz="1600" spc="55" dirty="0">
                <a:solidFill>
                  <a:srgbClr val="231F20"/>
                </a:solidFill>
                <a:cs typeface="Arial"/>
              </a:rPr>
              <a:t>in</a:t>
            </a:r>
            <a:r>
              <a:rPr sz="1600" spc="45" dirty="0">
                <a:solidFill>
                  <a:srgbClr val="231F20"/>
                </a:solidFill>
                <a:cs typeface="Arial"/>
              </a:rPr>
              <a:t>s</a:t>
            </a:r>
            <a:r>
              <a:rPr sz="1600" spc="80" dirty="0">
                <a:solidFill>
                  <a:srgbClr val="231F20"/>
                </a:solidFill>
                <a:cs typeface="Arial"/>
              </a:rPr>
              <a:t>titutions</a:t>
            </a:r>
            <a:r>
              <a:rPr sz="1600" spc="45" dirty="0">
                <a:solidFill>
                  <a:srgbClr val="231F20"/>
                </a:solidFill>
                <a:cs typeface="Arial"/>
              </a:rPr>
              <a:t> </a:t>
            </a:r>
            <a:r>
              <a:rPr sz="1600" spc="75" dirty="0">
                <a:solidFill>
                  <a:srgbClr val="231F20"/>
                </a:solidFill>
                <a:cs typeface="Arial"/>
              </a:rPr>
              <a:t>of</a:t>
            </a:r>
            <a:r>
              <a:rPr sz="1600" spc="45" dirty="0">
                <a:solidFill>
                  <a:srgbClr val="231F20"/>
                </a:solidFill>
                <a:cs typeface="Arial"/>
              </a:rPr>
              <a:t> </a:t>
            </a:r>
            <a:r>
              <a:rPr sz="1600" spc="85" dirty="0">
                <a:solidFill>
                  <a:srgbClr val="231F20"/>
                </a:solidFill>
                <a:cs typeface="Arial"/>
              </a:rPr>
              <a:t>higher</a:t>
            </a:r>
            <a:r>
              <a:rPr sz="1600" spc="50" dirty="0">
                <a:solidFill>
                  <a:srgbClr val="231F20"/>
                </a:solidFill>
                <a:cs typeface="Arial"/>
              </a:rPr>
              <a:t> </a:t>
            </a:r>
            <a:r>
              <a:rPr sz="1600" spc="120" dirty="0">
                <a:solidFill>
                  <a:srgbClr val="231F20"/>
                </a:solidFill>
                <a:cs typeface="Arial"/>
              </a:rPr>
              <a:t>educ</a:t>
            </a:r>
            <a:r>
              <a:rPr sz="1600" spc="110" dirty="0">
                <a:solidFill>
                  <a:srgbClr val="231F20"/>
                </a:solidFill>
                <a:cs typeface="Arial"/>
              </a:rPr>
              <a:t>a</a:t>
            </a:r>
            <a:r>
              <a:rPr sz="1600" spc="80" dirty="0">
                <a:solidFill>
                  <a:srgbClr val="231F20"/>
                </a:solidFill>
                <a:cs typeface="Arial"/>
              </a:rPr>
              <a:t>tion</a:t>
            </a:r>
            <a:r>
              <a:rPr sz="1600" spc="45" dirty="0">
                <a:solidFill>
                  <a:srgbClr val="231F20"/>
                </a:solidFill>
                <a:cs typeface="Arial"/>
              </a:rPr>
              <a:t> </a:t>
            </a:r>
            <a:r>
              <a:rPr sz="1600" spc="40" dirty="0">
                <a:solidFill>
                  <a:srgbClr val="231F20"/>
                </a:solidFill>
                <a:cs typeface="Arial"/>
              </a:rPr>
              <a:t>r</a:t>
            </a:r>
            <a:r>
              <a:rPr sz="1600" spc="85" dirty="0">
                <a:solidFill>
                  <a:srgbClr val="231F20"/>
                </a:solidFill>
                <a:cs typeface="Arial"/>
              </a:rPr>
              <a:t>equi</a:t>
            </a:r>
            <a:r>
              <a:rPr sz="1600" spc="45" dirty="0">
                <a:solidFill>
                  <a:srgbClr val="231F20"/>
                </a:solidFill>
                <a:cs typeface="Arial"/>
              </a:rPr>
              <a:t>r</a:t>
            </a:r>
            <a:r>
              <a:rPr sz="1600" spc="110" dirty="0">
                <a:solidFill>
                  <a:srgbClr val="231F20"/>
                </a:solidFill>
                <a:cs typeface="Arial"/>
              </a:rPr>
              <a:t>es</a:t>
            </a:r>
            <a:r>
              <a:rPr sz="1600" spc="45" dirty="0">
                <a:solidFill>
                  <a:srgbClr val="231F20"/>
                </a:solidFill>
                <a:cs typeface="Arial"/>
              </a:rPr>
              <a:t> </a:t>
            </a:r>
            <a:r>
              <a:rPr sz="1600" spc="70" dirty="0">
                <a:solidFill>
                  <a:srgbClr val="231F20"/>
                </a:solidFill>
                <a:cs typeface="Arial"/>
              </a:rPr>
              <a:t>in</a:t>
            </a:r>
            <a:r>
              <a:rPr sz="1600" spc="35" dirty="0">
                <a:solidFill>
                  <a:srgbClr val="231F20"/>
                </a:solidFill>
                <a:cs typeface="Arial"/>
              </a:rPr>
              <a:t>t</a:t>
            </a:r>
            <a:r>
              <a:rPr sz="1600" spc="80" dirty="0">
                <a:solidFill>
                  <a:srgbClr val="231F20"/>
                </a:solidFill>
                <a:cs typeface="Arial"/>
              </a:rPr>
              <a:t>entional</a:t>
            </a:r>
            <a:r>
              <a:rPr sz="1600" spc="45" dirty="0">
                <a:solidFill>
                  <a:srgbClr val="231F20"/>
                </a:solidFill>
                <a:cs typeface="Arial"/>
              </a:rPr>
              <a:t> </a:t>
            </a:r>
            <a:r>
              <a:rPr sz="1600" spc="55" dirty="0">
                <a:solidFill>
                  <a:srgbClr val="231F20"/>
                </a:solidFill>
                <a:cs typeface="Arial"/>
              </a:rPr>
              <a:t>critical</a:t>
            </a:r>
            <a:r>
              <a:rPr sz="1600" spc="40" dirty="0">
                <a:solidFill>
                  <a:srgbClr val="231F20"/>
                </a:solidFill>
                <a:cs typeface="Arial"/>
              </a:rPr>
              <a:t> </a:t>
            </a:r>
            <a:r>
              <a:rPr sz="1600" spc="130" dirty="0">
                <a:solidFill>
                  <a:srgbClr val="231F20"/>
                </a:solidFill>
                <a:cs typeface="Arial"/>
              </a:rPr>
              <a:t>de</a:t>
            </a:r>
            <a:r>
              <a:rPr sz="1600" spc="105" dirty="0">
                <a:solidFill>
                  <a:srgbClr val="231F20"/>
                </a:solidFill>
                <a:cs typeface="Arial"/>
              </a:rPr>
              <a:t>c</a:t>
            </a:r>
            <a:r>
              <a:rPr sz="1600" spc="114" dirty="0">
                <a:solidFill>
                  <a:srgbClr val="231F20"/>
                </a:solidFill>
                <a:cs typeface="Arial"/>
              </a:rPr>
              <a:t>on</a:t>
            </a:r>
            <a:r>
              <a:rPr sz="1600" spc="80" dirty="0">
                <a:solidFill>
                  <a:srgbClr val="231F20"/>
                </a:solidFill>
                <a:cs typeface="Arial"/>
              </a:rPr>
              <a:t>s</a:t>
            </a:r>
            <a:r>
              <a:rPr sz="1600" spc="90" dirty="0">
                <a:solidFill>
                  <a:srgbClr val="231F20"/>
                </a:solidFill>
                <a:cs typeface="Arial"/>
              </a:rPr>
              <a:t>truction</a:t>
            </a:r>
            <a:r>
              <a:rPr sz="1600" spc="45" dirty="0">
                <a:solidFill>
                  <a:srgbClr val="231F20"/>
                </a:solidFill>
                <a:cs typeface="Arial"/>
              </a:rPr>
              <a:t> </a:t>
            </a:r>
            <a:r>
              <a:rPr sz="1600" spc="75" dirty="0">
                <a:solidFill>
                  <a:srgbClr val="231F20"/>
                </a:solidFill>
                <a:cs typeface="Arial"/>
              </a:rPr>
              <a:t>of</a:t>
            </a:r>
            <a:r>
              <a:rPr sz="1600" spc="45" dirty="0">
                <a:solidFill>
                  <a:srgbClr val="231F20"/>
                </a:solidFill>
                <a:cs typeface="Arial"/>
              </a:rPr>
              <a:t> </a:t>
            </a:r>
            <a:r>
              <a:rPr sz="1600" spc="85" dirty="0">
                <a:solidFill>
                  <a:srgbClr val="231F20"/>
                </a:solidFill>
                <a:cs typeface="Arial"/>
              </a:rPr>
              <a:t>s</a:t>
            </a:r>
            <a:r>
              <a:rPr sz="1600" spc="95" dirty="0">
                <a:solidFill>
                  <a:srgbClr val="231F20"/>
                </a:solidFill>
                <a:cs typeface="Arial"/>
              </a:rPr>
              <a:t>tructu</a:t>
            </a:r>
            <a:r>
              <a:rPr sz="1600" spc="60" dirty="0">
                <a:solidFill>
                  <a:srgbClr val="231F20"/>
                </a:solidFill>
                <a:cs typeface="Arial"/>
              </a:rPr>
              <a:t>r</a:t>
            </a:r>
            <a:r>
              <a:rPr sz="1600" spc="70" dirty="0">
                <a:solidFill>
                  <a:srgbClr val="231F20"/>
                </a:solidFill>
                <a:cs typeface="Arial"/>
              </a:rPr>
              <a:t>es,</a:t>
            </a:r>
            <a:r>
              <a:rPr sz="1600" spc="45" dirty="0">
                <a:solidFill>
                  <a:srgbClr val="231F20"/>
                </a:solidFill>
                <a:cs typeface="Arial"/>
              </a:rPr>
              <a:t> </a:t>
            </a:r>
            <a:r>
              <a:rPr sz="1600" spc="60" dirty="0">
                <a:solidFill>
                  <a:srgbClr val="231F20"/>
                </a:solidFill>
                <a:cs typeface="Arial"/>
              </a:rPr>
              <a:t>policies,</a:t>
            </a:r>
            <a:r>
              <a:rPr sz="1600" spc="40" dirty="0">
                <a:solidFill>
                  <a:srgbClr val="231F20"/>
                </a:solidFill>
                <a:cs typeface="Arial"/>
              </a:rPr>
              <a:t> </a:t>
            </a:r>
            <a:r>
              <a:rPr sz="1600" spc="125" dirty="0">
                <a:solidFill>
                  <a:srgbClr val="231F20"/>
                </a:solidFill>
                <a:cs typeface="Arial"/>
              </a:rPr>
              <a:t>p</a:t>
            </a:r>
            <a:r>
              <a:rPr sz="1600" spc="55" dirty="0">
                <a:solidFill>
                  <a:srgbClr val="231F20"/>
                </a:solidFill>
                <a:cs typeface="Arial"/>
              </a:rPr>
              <a:t>r</a:t>
            </a:r>
            <a:r>
              <a:rPr sz="1600" spc="80" dirty="0">
                <a:solidFill>
                  <a:srgbClr val="231F20"/>
                </a:solidFill>
                <a:cs typeface="Arial"/>
              </a:rPr>
              <a:t>acti</a:t>
            </a:r>
            <a:r>
              <a:rPr sz="1600" spc="85" dirty="0">
                <a:solidFill>
                  <a:srgbClr val="231F20"/>
                </a:solidFill>
                <a:cs typeface="Arial"/>
              </a:rPr>
              <a:t>c</a:t>
            </a:r>
            <a:r>
              <a:rPr sz="1600" spc="70" dirty="0">
                <a:solidFill>
                  <a:srgbClr val="231F20"/>
                </a:solidFill>
                <a:cs typeface="Arial"/>
              </a:rPr>
              <a:t>es,</a:t>
            </a:r>
            <a:r>
              <a:rPr sz="1600" spc="45" dirty="0">
                <a:solidFill>
                  <a:srgbClr val="231F20"/>
                </a:solidFill>
                <a:cs typeface="Arial"/>
              </a:rPr>
              <a:t> </a:t>
            </a:r>
            <a:r>
              <a:rPr sz="1600" spc="90" dirty="0">
                <a:solidFill>
                  <a:srgbClr val="231F20"/>
                </a:solidFill>
                <a:cs typeface="Arial"/>
              </a:rPr>
              <a:t>norms,</a:t>
            </a:r>
            <a:r>
              <a:rPr sz="1600" spc="45" dirty="0">
                <a:solidFill>
                  <a:srgbClr val="231F20"/>
                </a:solidFill>
                <a:cs typeface="Arial"/>
              </a:rPr>
              <a:t> </a:t>
            </a:r>
            <a:r>
              <a:rPr sz="1600" spc="120" dirty="0">
                <a:solidFill>
                  <a:srgbClr val="231F20"/>
                </a:solidFill>
                <a:cs typeface="Arial"/>
              </a:rPr>
              <a:t>and</a:t>
            </a:r>
            <a:r>
              <a:rPr sz="1600" spc="45" dirty="0">
                <a:solidFill>
                  <a:srgbClr val="231F20"/>
                </a:solidFill>
                <a:cs typeface="Arial"/>
              </a:rPr>
              <a:t> </a:t>
            </a:r>
            <a:r>
              <a:rPr sz="1600" spc="50" dirty="0">
                <a:solidFill>
                  <a:srgbClr val="231F20"/>
                </a:solidFill>
                <a:cs typeface="Arial"/>
              </a:rPr>
              <a:t>v</a:t>
            </a:r>
            <a:r>
              <a:rPr sz="1600" spc="85" dirty="0">
                <a:solidFill>
                  <a:srgbClr val="231F20"/>
                </a:solidFill>
                <a:cs typeface="Arial"/>
              </a:rPr>
              <a:t>alues</a:t>
            </a:r>
            <a:r>
              <a:rPr sz="1600" spc="45" dirty="0">
                <a:solidFill>
                  <a:srgbClr val="231F20"/>
                </a:solidFill>
                <a:cs typeface="Arial"/>
              </a:rPr>
              <a:t> </a:t>
            </a:r>
            <a:r>
              <a:rPr sz="1600" spc="114" dirty="0">
                <a:solidFill>
                  <a:srgbClr val="231F20"/>
                </a:solidFill>
                <a:cs typeface="Arial"/>
              </a:rPr>
              <a:t>a</a:t>
            </a:r>
            <a:r>
              <a:rPr sz="1600" spc="90" dirty="0">
                <a:solidFill>
                  <a:srgbClr val="231F20"/>
                </a:solidFill>
                <a:cs typeface="Arial"/>
              </a:rPr>
              <a:t>s</a:t>
            </a:r>
            <a:r>
              <a:rPr sz="1600" spc="125" dirty="0">
                <a:solidFill>
                  <a:srgbClr val="231F20"/>
                </a:solidFill>
                <a:cs typeface="Arial"/>
              </a:rPr>
              <a:t>sumed</a:t>
            </a:r>
            <a:r>
              <a:rPr sz="1600" spc="45" dirty="0">
                <a:solidFill>
                  <a:srgbClr val="231F20"/>
                </a:solidFill>
                <a:cs typeface="Arial"/>
              </a:rPr>
              <a:t> </a:t>
            </a:r>
            <a:r>
              <a:rPr sz="1600" spc="95" dirty="0">
                <a:solidFill>
                  <a:srgbClr val="231F20"/>
                </a:solidFill>
                <a:cs typeface="Arial"/>
              </a:rPr>
              <a:t>t</a:t>
            </a:r>
            <a:r>
              <a:rPr sz="1600" spc="130" dirty="0">
                <a:solidFill>
                  <a:srgbClr val="231F20"/>
                </a:solidFill>
                <a:cs typeface="Arial"/>
              </a:rPr>
              <a:t>o</a:t>
            </a:r>
            <a:r>
              <a:rPr sz="1600" spc="45" dirty="0">
                <a:solidFill>
                  <a:srgbClr val="231F20"/>
                </a:solidFill>
                <a:cs typeface="Arial"/>
              </a:rPr>
              <a:t> </a:t>
            </a:r>
            <a:r>
              <a:rPr sz="1600" spc="140" dirty="0">
                <a:solidFill>
                  <a:srgbClr val="231F20"/>
                </a:solidFill>
                <a:cs typeface="Arial"/>
              </a:rPr>
              <a:t>be</a:t>
            </a:r>
            <a:r>
              <a:rPr sz="1600" spc="70" dirty="0">
                <a:solidFill>
                  <a:srgbClr val="231F20"/>
                </a:solidFill>
                <a:cs typeface="Arial"/>
              </a:rPr>
              <a:t> </a:t>
            </a:r>
            <a:r>
              <a:rPr sz="1600" spc="35" dirty="0">
                <a:solidFill>
                  <a:srgbClr val="231F20"/>
                </a:solidFill>
                <a:cs typeface="Arial"/>
              </a:rPr>
              <a:t>r</a:t>
            </a:r>
            <a:r>
              <a:rPr sz="1600" spc="114" dirty="0">
                <a:solidFill>
                  <a:srgbClr val="231F20"/>
                </a:solidFill>
                <a:cs typeface="Arial"/>
              </a:rPr>
              <a:t>a</a:t>
            </a:r>
            <a:r>
              <a:rPr sz="1600" spc="100" dirty="0">
                <a:solidFill>
                  <a:srgbClr val="231F20"/>
                </a:solidFill>
                <a:cs typeface="Arial"/>
              </a:rPr>
              <a:t>c</a:t>
            </a:r>
            <a:r>
              <a:rPr sz="1600" spc="130" dirty="0">
                <a:solidFill>
                  <a:srgbClr val="231F20"/>
                </a:solidFill>
                <a:cs typeface="Arial"/>
              </a:rPr>
              <a:t>e</a:t>
            </a:r>
            <a:r>
              <a:rPr sz="1600" spc="45" dirty="0">
                <a:solidFill>
                  <a:srgbClr val="231F20"/>
                </a:solidFill>
                <a:cs typeface="Arial"/>
              </a:rPr>
              <a:t> </a:t>
            </a:r>
            <a:r>
              <a:rPr sz="1600" spc="105" dirty="0">
                <a:solidFill>
                  <a:srgbClr val="231F20"/>
                </a:solidFill>
                <a:cs typeface="Arial"/>
              </a:rPr>
              <a:t>neut</a:t>
            </a:r>
            <a:r>
              <a:rPr sz="1600" spc="55" dirty="0">
                <a:solidFill>
                  <a:srgbClr val="231F20"/>
                </a:solidFill>
                <a:cs typeface="Arial"/>
              </a:rPr>
              <a:t>r</a:t>
            </a:r>
            <a:r>
              <a:rPr sz="1600" spc="30" dirty="0">
                <a:solidFill>
                  <a:srgbClr val="231F20"/>
                </a:solidFill>
                <a:cs typeface="Arial"/>
              </a:rPr>
              <a:t>al</a:t>
            </a:r>
            <a:r>
              <a:rPr sz="1600" spc="30" dirty="0" smtClean="0">
                <a:solidFill>
                  <a:srgbClr val="231F20"/>
                </a:solidFill>
                <a:cs typeface="Arial"/>
              </a:rPr>
              <a:t>.</a:t>
            </a:r>
            <a:endParaRPr sz="1600" baseline="33333" dirty="0">
              <a:solidFill>
                <a:prstClr val="black"/>
              </a:solidFill>
              <a:cs typeface="Arial"/>
            </a:endParaRPr>
          </a:p>
        </p:txBody>
      </p:sp>
      <p:grpSp>
        <p:nvGrpSpPr>
          <p:cNvPr id="37" name="Group 36"/>
          <p:cNvGrpSpPr/>
          <p:nvPr/>
        </p:nvGrpSpPr>
        <p:grpSpPr>
          <a:xfrm>
            <a:off x="5562600" y="2209800"/>
            <a:ext cx="3265300" cy="2209800"/>
            <a:chOff x="5232463" y="580819"/>
            <a:chExt cx="3265300" cy="1710017"/>
          </a:xfrm>
        </p:grpSpPr>
        <p:sp>
          <p:nvSpPr>
            <p:cNvPr id="3" name="object 3"/>
            <p:cNvSpPr/>
            <p:nvPr/>
          </p:nvSpPr>
          <p:spPr>
            <a:xfrm>
              <a:off x="7660086" y="1811251"/>
              <a:ext cx="361576" cy="271182"/>
            </a:xfrm>
            <a:custGeom>
              <a:avLst/>
              <a:gdLst/>
              <a:ahLst/>
              <a:cxnLst/>
              <a:rect l="l" t="t" r="r" b="b"/>
              <a:pathLst>
                <a:path w="307340" h="307339">
                  <a:moveTo>
                    <a:pt x="0" y="307339"/>
                  </a:moveTo>
                  <a:lnTo>
                    <a:pt x="307340" y="307339"/>
                  </a:lnTo>
                  <a:lnTo>
                    <a:pt x="307340"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4" name="object 4"/>
            <p:cNvSpPr/>
            <p:nvPr/>
          </p:nvSpPr>
          <p:spPr>
            <a:xfrm>
              <a:off x="6358098" y="1811251"/>
              <a:ext cx="361576" cy="271182"/>
            </a:xfrm>
            <a:custGeom>
              <a:avLst/>
              <a:gdLst/>
              <a:ahLst/>
              <a:cxnLst/>
              <a:rect l="l" t="t" r="r" b="b"/>
              <a:pathLst>
                <a:path w="307339" h="307339">
                  <a:moveTo>
                    <a:pt x="0" y="307339"/>
                  </a:moveTo>
                  <a:lnTo>
                    <a:pt x="307339" y="307339"/>
                  </a:lnTo>
                  <a:lnTo>
                    <a:pt x="307339"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5" name="object 5"/>
            <p:cNvSpPr/>
            <p:nvPr/>
          </p:nvSpPr>
          <p:spPr>
            <a:xfrm>
              <a:off x="5902914" y="1811251"/>
              <a:ext cx="361576" cy="271182"/>
            </a:xfrm>
            <a:custGeom>
              <a:avLst/>
              <a:gdLst/>
              <a:ahLst/>
              <a:cxnLst/>
              <a:rect l="l" t="t" r="r" b="b"/>
              <a:pathLst>
                <a:path w="307339" h="307339">
                  <a:moveTo>
                    <a:pt x="0" y="307339"/>
                  </a:moveTo>
                  <a:lnTo>
                    <a:pt x="307339" y="307339"/>
                  </a:lnTo>
                  <a:lnTo>
                    <a:pt x="307339"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6" name="object 6"/>
            <p:cNvSpPr/>
            <p:nvPr/>
          </p:nvSpPr>
          <p:spPr>
            <a:xfrm>
              <a:off x="5319118" y="1811251"/>
              <a:ext cx="361576" cy="271182"/>
            </a:xfrm>
            <a:custGeom>
              <a:avLst/>
              <a:gdLst/>
              <a:ahLst/>
              <a:cxnLst/>
              <a:rect l="l" t="t" r="r" b="b"/>
              <a:pathLst>
                <a:path w="307339" h="307339">
                  <a:moveTo>
                    <a:pt x="0" y="307339"/>
                  </a:moveTo>
                  <a:lnTo>
                    <a:pt x="307339" y="307339"/>
                  </a:lnTo>
                  <a:lnTo>
                    <a:pt x="307339"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7" name="object 7"/>
            <p:cNvSpPr/>
            <p:nvPr/>
          </p:nvSpPr>
          <p:spPr>
            <a:xfrm>
              <a:off x="8136187" y="1811251"/>
              <a:ext cx="361576" cy="271182"/>
            </a:xfrm>
            <a:custGeom>
              <a:avLst/>
              <a:gdLst/>
              <a:ahLst/>
              <a:cxnLst/>
              <a:rect l="l" t="t" r="r" b="b"/>
              <a:pathLst>
                <a:path w="307340" h="307339">
                  <a:moveTo>
                    <a:pt x="0" y="307339"/>
                  </a:moveTo>
                  <a:lnTo>
                    <a:pt x="307340" y="307339"/>
                  </a:lnTo>
                  <a:lnTo>
                    <a:pt x="307340"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8" name="object 8"/>
            <p:cNvSpPr/>
            <p:nvPr/>
          </p:nvSpPr>
          <p:spPr>
            <a:xfrm>
              <a:off x="8136187" y="1531250"/>
              <a:ext cx="361576" cy="271182"/>
            </a:xfrm>
            <a:custGeom>
              <a:avLst/>
              <a:gdLst/>
              <a:ahLst/>
              <a:cxnLst/>
              <a:rect l="l" t="t" r="r" b="b"/>
              <a:pathLst>
                <a:path w="307340" h="307339">
                  <a:moveTo>
                    <a:pt x="0" y="307339"/>
                  </a:moveTo>
                  <a:lnTo>
                    <a:pt x="307340" y="307339"/>
                  </a:lnTo>
                  <a:lnTo>
                    <a:pt x="307340"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9" name="object 9"/>
            <p:cNvSpPr txBox="1"/>
            <p:nvPr/>
          </p:nvSpPr>
          <p:spPr>
            <a:xfrm>
              <a:off x="5489691" y="2106170"/>
              <a:ext cx="991346" cy="184666"/>
            </a:xfrm>
            <a:prstGeom prst="rect">
              <a:avLst/>
            </a:prstGeom>
          </p:spPr>
          <p:txBody>
            <a:bodyPr vert="horz" wrap="square" lIns="0" tIns="0" rIns="0" bIns="0" rtlCol="0">
              <a:spAutoFit/>
            </a:bodyPr>
            <a:lstStyle/>
            <a:p>
              <a:pPr marL="12700" defTabSz="457200"/>
              <a:r>
                <a:rPr sz="1200" b="1" spc="40" dirty="0">
                  <a:solidFill>
                    <a:srgbClr val="A93439"/>
                  </a:solidFill>
                  <a:latin typeface="Times New Roman"/>
                  <a:cs typeface="Times New Roman"/>
                </a:rPr>
                <a:t>EQ</a:t>
              </a:r>
              <a:r>
                <a:rPr sz="1200" b="1" spc="10" dirty="0">
                  <a:solidFill>
                    <a:srgbClr val="A93439"/>
                  </a:solidFill>
                  <a:latin typeface="Times New Roman"/>
                  <a:cs typeface="Times New Roman"/>
                </a:rPr>
                <a:t>U</a:t>
              </a:r>
              <a:r>
                <a:rPr sz="1200" b="1" spc="-20" dirty="0">
                  <a:solidFill>
                    <a:srgbClr val="A93439"/>
                  </a:solidFill>
                  <a:latin typeface="Times New Roman"/>
                  <a:cs typeface="Times New Roman"/>
                </a:rPr>
                <a:t>ALITY</a:t>
              </a:r>
              <a:endParaRPr sz="1200">
                <a:solidFill>
                  <a:prstClr val="black"/>
                </a:solidFill>
                <a:latin typeface="Times New Roman"/>
                <a:cs typeface="Times New Roman"/>
              </a:endParaRPr>
            </a:p>
          </p:txBody>
        </p:sp>
        <p:sp>
          <p:nvSpPr>
            <p:cNvPr id="10" name="object 10"/>
            <p:cNvSpPr txBox="1"/>
            <p:nvPr/>
          </p:nvSpPr>
          <p:spPr>
            <a:xfrm>
              <a:off x="7489776" y="2106170"/>
              <a:ext cx="743324" cy="184666"/>
            </a:xfrm>
            <a:prstGeom prst="rect">
              <a:avLst/>
            </a:prstGeom>
          </p:spPr>
          <p:txBody>
            <a:bodyPr vert="horz" wrap="square" lIns="0" tIns="0" rIns="0" bIns="0" rtlCol="0">
              <a:spAutoFit/>
            </a:bodyPr>
            <a:lstStyle/>
            <a:p>
              <a:pPr marL="12700" defTabSz="457200"/>
              <a:r>
                <a:rPr sz="1200" b="1" dirty="0">
                  <a:solidFill>
                    <a:srgbClr val="A93439"/>
                  </a:solidFill>
                  <a:latin typeface="Times New Roman"/>
                  <a:cs typeface="Times New Roman"/>
                </a:rPr>
                <a:t>EQUITY</a:t>
              </a:r>
              <a:endParaRPr sz="1200">
                <a:solidFill>
                  <a:prstClr val="black"/>
                </a:solidFill>
                <a:latin typeface="Times New Roman"/>
                <a:cs typeface="Times New Roman"/>
              </a:endParaRPr>
            </a:p>
          </p:txBody>
        </p:sp>
        <p:sp>
          <p:nvSpPr>
            <p:cNvPr id="13" name="object 13"/>
            <p:cNvSpPr/>
            <p:nvPr/>
          </p:nvSpPr>
          <p:spPr>
            <a:xfrm>
              <a:off x="8232300" y="1018028"/>
              <a:ext cx="131482" cy="99172"/>
            </a:xfrm>
            <a:custGeom>
              <a:avLst/>
              <a:gdLst/>
              <a:ahLst/>
              <a:cxnLst/>
              <a:rect l="l" t="t" r="r" b="b"/>
              <a:pathLst>
                <a:path w="111759" h="112394">
                  <a:moveTo>
                    <a:pt x="55420" y="0"/>
                  </a:moveTo>
                  <a:lnTo>
                    <a:pt x="12453" y="21710"/>
                  </a:lnTo>
                  <a:lnTo>
                    <a:pt x="0" y="64975"/>
                  </a:lnTo>
                  <a:lnTo>
                    <a:pt x="3731" y="77774"/>
                  </a:lnTo>
                  <a:lnTo>
                    <a:pt x="31807" y="105811"/>
                  </a:lnTo>
                  <a:lnTo>
                    <a:pt x="61998" y="111860"/>
                  </a:lnTo>
                  <a:lnTo>
                    <a:pt x="75354" y="108557"/>
                  </a:lnTo>
                  <a:lnTo>
                    <a:pt x="104858" y="81425"/>
                  </a:lnTo>
                  <a:lnTo>
                    <a:pt x="111423" y="52440"/>
                  </a:lnTo>
                  <a:lnTo>
                    <a:pt x="108683" y="38391"/>
                  </a:lnTo>
                  <a:lnTo>
                    <a:pt x="82746" y="7090"/>
                  </a:lnTo>
                  <a:lnTo>
                    <a:pt x="55420"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4" name="object 14"/>
            <p:cNvSpPr/>
            <p:nvPr/>
          </p:nvSpPr>
          <p:spPr>
            <a:xfrm>
              <a:off x="8160712" y="965003"/>
              <a:ext cx="336924" cy="560294"/>
            </a:xfrm>
            <a:custGeom>
              <a:avLst/>
              <a:gdLst/>
              <a:ahLst/>
              <a:cxnLst/>
              <a:rect l="l" t="t" r="r" b="b"/>
              <a:pathLst>
                <a:path w="286384" h="635000">
                  <a:moveTo>
                    <a:pt x="185048" y="413854"/>
                  </a:moveTo>
                  <a:lnTo>
                    <a:pt x="127114" y="413854"/>
                  </a:lnTo>
                  <a:lnTo>
                    <a:pt x="127114" y="606069"/>
                  </a:lnTo>
                  <a:lnTo>
                    <a:pt x="130540" y="619795"/>
                  </a:lnTo>
                  <a:lnTo>
                    <a:pt x="139645" y="630018"/>
                  </a:lnTo>
                  <a:lnTo>
                    <a:pt x="152675" y="634985"/>
                  </a:lnTo>
                  <a:lnTo>
                    <a:pt x="167901" y="632099"/>
                  </a:lnTo>
                  <a:lnTo>
                    <a:pt x="178886" y="624047"/>
                  </a:lnTo>
                  <a:lnTo>
                    <a:pt x="184693" y="612303"/>
                  </a:lnTo>
                  <a:lnTo>
                    <a:pt x="185048" y="413854"/>
                  </a:lnTo>
                  <a:close/>
                </a:path>
                <a:path w="286384" h="635000">
                  <a:moveTo>
                    <a:pt x="185369" y="234492"/>
                  </a:moveTo>
                  <a:lnTo>
                    <a:pt x="48742" y="234492"/>
                  </a:lnTo>
                  <a:lnTo>
                    <a:pt x="48742" y="606069"/>
                  </a:lnTo>
                  <a:lnTo>
                    <a:pt x="52169" y="619795"/>
                  </a:lnTo>
                  <a:lnTo>
                    <a:pt x="61280" y="630018"/>
                  </a:lnTo>
                  <a:lnTo>
                    <a:pt x="74298" y="634985"/>
                  </a:lnTo>
                  <a:lnTo>
                    <a:pt x="89529" y="632099"/>
                  </a:lnTo>
                  <a:lnTo>
                    <a:pt x="100514" y="624047"/>
                  </a:lnTo>
                  <a:lnTo>
                    <a:pt x="106321" y="612303"/>
                  </a:lnTo>
                  <a:lnTo>
                    <a:pt x="106997" y="413854"/>
                  </a:lnTo>
                  <a:lnTo>
                    <a:pt x="185048" y="413854"/>
                  </a:lnTo>
                  <a:lnTo>
                    <a:pt x="185369" y="234492"/>
                  </a:lnTo>
                  <a:close/>
                </a:path>
                <a:path w="286384" h="635000">
                  <a:moveTo>
                    <a:pt x="253555" y="0"/>
                  </a:moveTo>
                  <a:lnTo>
                    <a:pt x="247332" y="8204"/>
                  </a:lnTo>
                  <a:lnTo>
                    <a:pt x="246380" y="9359"/>
                  </a:lnTo>
                  <a:lnTo>
                    <a:pt x="245237" y="10820"/>
                  </a:lnTo>
                  <a:lnTo>
                    <a:pt x="244233" y="12407"/>
                  </a:lnTo>
                  <a:lnTo>
                    <a:pt x="176669" y="172783"/>
                  </a:lnTo>
                  <a:lnTo>
                    <a:pt x="27571" y="172783"/>
                  </a:lnTo>
                  <a:lnTo>
                    <a:pt x="14413" y="176134"/>
                  </a:lnTo>
                  <a:lnTo>
                    <a:pt x="4707" y="185012"/>
                  </a:lnTo>
                  <a:lnTo>
                    <a:pt x="749" y="192849"/>
                  </a:lnTo>
                  <a:lnTo>
                    <a:pt x="0" y="195897"/>
                  </a:lnTo>
                  <a:lnTo>
                    <a:pt x="0" y="387489"/>
                  </a:lnTo>
                  <a:lnTo>
                    <a:pt x="4441" y="400686"/>
                  </a:lnTo>
                  <a:lnTo>
                    <a:pt x="15676" y="408440"/>
                  </a:lnTo>
                  <a:lnTo>
                    <a:pt x="31719" y="405766"/>
                  </a:lnTo>
                  <a:lnTo>
                    <a:pt x="41130" y="397349"/>
                  </a:lnTo>
                  <a:lnTo>
                    <a:pt x="43649" y="234492"/>
                  </a:lnTo>
                  <a:lnTo>
                    <a:pt x="185369" y="234492"/>
                  </a:lnTo>
                  <a:lnTo>
                    <a:pt x="185407" y="234365"/>
                  </a:lnTo>
                  <a:lnTo>
                    <a:pt x="193763" y="233972"/>
                  </a:lnTo>
                  <a:lnTo>
                    <a:pt x="201574" y="228980"/>
                  </a:lnTo>
                  <a:lnTo>
                    <a:pt x="284734" y="31572"/>
                  </a:lnTo>
                  <a:lnTo>
                    <a:pt x="286226" y="19433"/>
                  </a:lnTo>
                  <a:lnTo>
                    <a:pt x="281349" y="8592"/>
                  </a:lnTo>
                  <a:lnTo>
                    <a:pt x="269799" y="990"/>
                  </a:lnTo>
                  <a:lnTo>
                    <a:pt x="265049" y="990"/>
                  </a:lnTo>
                  <a:lnTo>
                    <a:pt x="253555" y="0"/>
                  </a:lnTo>
                  <a:close/>
                </a:path>
                <a:path w="286384" h="635000">
                  <a:moveTo>
                    <a:pt x="266598" y="469"/>
                  </a:moveTo>
                  <a:lnTo>
                    <a:pt x="263486" y="546"/>
                  </a:lnTo>
                  <a:lnTo>
                    <a:pt x="265049" y="990"/>
                  </a:lnTo>
                  <a:lnTo>
                    <a:pt x="269799" y="990"/>
                  </a:lnTo>
                  <a:lnTo>
                    <a:pt x="266598" y="469"/>
                  </a:lnTo>
                  <a:close/>
                </a:path>
              </a:pathLst>
            </a:custGeom>
            <a:solidFill>
              <a:srgbClr val="532C6D"/>
            </a:solidFill>
          </p:spPr>
          <p:txBody>
            <a:bodyPr wrap="square" lIns="0" tIns="0" rIns="0" bIns="0" rtlCol="0"/>
            <a:lstStyle/>
            <a:p>
              <a:pPr defTabSz="457200"/>
              <a:endParaRPr>
                <a:solidFill>
                  <a:prstClr val="black"/>
                </a:solidFill>
              </a:endParaRPr>
            </a:p>
          </p:txBody>
        </p:sp>
        <p:sp>
          <p:nvSpPr>
            <p:cNvPr id="15" name="object 15"/>
            <p:cNvSpPr/>
            <p:nvPr/>
          </p:nvSpPr>
          <p:spPr>
            <a:xfrm>
              <a:off x="7742762" y="1037901"/>
              <a:ext cx="198718" cy="149599"/>
            </a:xfrm>
            <a:custGeom>
              <a:avLst/>
              <a:gdLst/>
              <a:ahLst/>
              <a:cxnLst/>
              <a:rect l="l" t="t" r="r" b="b"/>
              <a:pathLst>
                <a:path w="168909" h="169544">
                  <a:moveTo>
                    <a:pt x="84452" y="0"/>
                  </a:moveTo>
                  <a:lnTo>
                    <a:pt x="37791" y="14201"/>
                  </a:lnTo>
                  <a:lnTo>
                    <a:pt x="10348" y="44645"/>
                  </a:lnTo>
                  <a:lnTo>
                    <a:pt x="0" y="86501"/>
                  </a:lnTo>
                  <a:lnTo>
                    <a:pt x="1341" y="100046"/>
                  </a:lnTo>
                  <a:lnTo>
                    <a:pt x="17573" y="135703"/>
                  </a:lnTo>
                  <a:lnTo>
                    <a:pt x="49963" y="160256"/>
                  </a:lnTo>
                  <a:lnTo>
                    <a:pt x="95740" y="169031"/>
                  </a:lnTo>
                  <a:lnTo>
                    <a:pt x="109132" y="166067"/>
                  </a:lnTo>
                  <a:lnTo>
                    <a:pt x="143240" y="145090"/>
                  </a:lnTo>
                  <a:lnTo>
                    <a:pt x="164339" y="109026"/>
                  </a:lnTo>
                  <a:lnTo>
                    <a:pt x="168699" y="78533"/>
                  </a:lnTo>
                  <a:lnTo>
                    <a:pt x="166423" y="64274"/>
                  </a:lnTo>
                  <a:lnTo>
                    <a:pt x="146894" y="27712"/>
                  </a:lnTo>
                  <a:lnTo>
                    <a:pt x="112669" y="4850"/>
                  </a:lnTo>
                  <a:lnTo>
                    <a:pt x="84452"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6" name="object 16"/>
            <p:cNvSpPr/>
            <p:nvPr/>
          </p:nvSpPr>
          <p:spPr>
            <a:xfrm>
              <a:off x="7636247" y="964055"/>
              <a:ext cx="508000" cy="846044"/>
            </a:xfrm>
            <a:custGeom>
              <a:avLst/>
              <a:gdLst/>
              <a:ahLst/>
              <a:cxnLst/>
              <a:rect l="l" t="t" r="r" b="b"/>
              <a:pathLst>
                <a:path w="431800" h="958850">
                  <a:moveTo>
                    <a:pt x="278532" y="625335"/>
                  </a:moveTo>
                  <a:lnTo>
                    <a:pt x="191312" y="625335"/>
                  </a:lnTo>
                  <a:lnTo>
                    <a:pt x="191312" y="916089"/>
                  </a:lnTo>
                  <a:lnTo>
                    <a:pt x="193643" y="930305"/>
                  </a:lnTo>
                  <a:lnTo>
                    <a:pt x="200121" y="942590"/>
                  </a:lnTo>
                  <a:lnTo>
                    <a:pt x="209974" y="952171"/>
                  </a:lnTo>
                  <a:lnTo>
                    <a:pt x="222431" y="958276"/>
                  </a:lnTo>
                  <a:lnTo>
                    <a:pt x="240155" y="957379"/>
                  </a:lnTo>
                  <a:lnTo>
                    <a:pt x="273656" y="936460"/>
                  </a:lnTo>
                  <a:lnTo>
                    <a:pt x="278532" y="625335"/>
                  </a:lnTo>
                  <a:close/>
                </a:path>
                <a:path w="431800" h="958850">
                  <a:moveTo>
                    <a:pt x="278993" y="354012"/>
                  </a:moveTo>
                  <a:lnTo>
                    <a:pt x="73367" y="354012"/>
                  </a:lnTo>
                  <a:lnTo>
                    <a:pt x="73367" y="916089"/>
                  </a:lnTo>
                  <a:lnTo>
                    <a:pt x="75697" y="930305"/>
                  </a:lnTo>
                  <a:lnTo>
                    <a:pt x="82174" y="942590"/>
                  </a:lnTo>
                  <a:lnTo>
                    <a:pt x="92029" y="952171"/>
                  </a:lnTo>
                  <a:lnTo>
                    <a:pt x="104480" y="958273"/>
                  </a:lnTo>
                  <a:lnTo>
                    <a:pt x="122202" y="957379"/>
                  </a:lnTo>
                  <a:lnTo>
                    <a:pt x="155693" y="936460"/>
                  </a:lnTo>
                  <a:lnTo>
                    <a:pt x="161023" y="625335"/>
                  </a:lnTo>
                  <a:lnTo>
                    <a:pt x="278532" y="625335"/>
                  </a:lnTo>
                  <a:lnTo>
                    <a:pt x="278993" y="354012"/>
                  </a:lnTo>
                  <a:close/>
                </a:path>
                <a:path w="431800" h="958850">
                  <a:moveTo>
                    <a:pt x="401243" y="0"/>
                  </a:moveTo>
                  <a:lnTo>
                    <a:pt x="367588" y="18059"/>
                  </a:lnTo>
                  <a:lnTo>
                    <a:pt x="265887" y="260667"/>
                  </a:lnTo>
                  <a:lnTo>
                    <a:pt x="41490" y="260667"/>
                  </a:lnTo>
                  <a:lnTo>
                    <a:pt x="7190" y="279004"/>
                  </a:lnTo>
                  <a:lnTo>
                    <a:pt x="0" y="295630"/>
                  </a:lnTo>
                  <a:lnTo>
                    <a:pt x="0" y="585444"/>
                  </a:lnTo>
                  <a:lnTo>
                    <a:pt x="3053" y="599361"/>
                  </a:lnTo>
                  <a:lnTo>
                    <a:pt x="11297" y="610360"/>
                  </a:lnTo>
                  <a:lnTo>
                    <a:pt x="23357" y="617062"/>
                  </a:lnTo>
                  <a:lnTo>
                    <a:pt x="40523" y="615572"/>
                  </a:lnTo>
                  <a:lnTo>
                    <a:pt x="53358" y="609783"/>
                  </a:lnTo>
                  <a:lnTo>
                    <a:pt x="61725" y="600661"/>
                  </a:lnTo>
                  <a:lnTo>
                    <a:pt x="65487" y="589167"/>
                  </a:lnTo>
                  <a:lnTo>
                    <a:pt x="65697" y="354012"/>
                  </a:lnTo>
                  <a:lnTo>
                    <a:pt x="278993" y="354012"/>
                  </a:lnTo>
                  <a:lnTo>
                    <a:pt x="279044" y="353809"/>
                  </a:lnTo>
                  <a:lnTo>
                    <a:pt x="291802" y="350678"/>
                  </a:lnTo>
                  <a:lnTo>
                    <a:pt x="302438" y="342896"/>
                  </a:lnTo>
                  <a:lnTo>
                    <a:pt x="398525" y="118656"/>
                  </a:lnTo>
                  <a:lnTo>
                    <a:pt x="428536" y="47053"/>
                  </a:lnTo>
                  <a:lnTo>
                    <a:pt x="431181" y="34873"/>
                  </a:lnTo>
                  <a:lnTo>
                    <a:pt x="429384" y="22974"/>
                  </a:lnTo>
                  <a:lnTo>
                    <a:pt x="423605" y="12489"/>
                  </a:lnTo>
                  <a:lnTo>
                    <a:pt x="414304" y="4551"/>
                  </a:lnTo>
                  <a:lnTo>
                    <a:pt x="405993" y="762"/>
                  </a:lnTo>
                  <a:lnTo>
                    <a:pt x="401243"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7" name="object 17"/>
            <p:cNvSpPr/>
            <p:nvPr/>
          </p:nvSpPr>
          <p:spPr>
            <a:xfrm>
              <a:off x="7133026" y="1057922"/>
              <a:ext cx="262218" cy="197224"/>
            </a:xfrm>
            <a:custGeom>
              <a:avLst/>
              <a:gdLst/>
              <a:ahLst/>
              <a:cxnLst/>
              <a:rect l="l" t="t" r="r" b="b"/>
              <a:pathLst>
                <a:path w="222885" h="223519">
                  <a:moveTo>
                    <a:pt x="111496" y="0"/>
                  </a:moveTo>
                  <a:lnTo>
                    <a:pt x="62674" y="11335"/>
                  </a:lnTo>
                  <a:lnTo>
                    <a:pt x="29925" y="35976"/>
                  </a:lnTo>
                  <a:lnTo>
                    <a:pt x="7993" y="71283"/>
                  </a:lnTo>
                  <a:lnTo>
                    <a:pt x="0" y="114303"/>
                  </a:lnTo>
                  <a:lnTo>
                    <a:pt x="1122" y="128123"/>
                  </a:lnTo>
                  <a:lnTo>
                    <a:pt x="14108" y="166015"/>
                  </a:lnTo>
                  <a:lnTo>
                    <a:pt x="40064" y="196394"/>
                  </a:lnTo>
                  <a:lnTo>
                    <a:pt x="77111" y="216485"/>
                  </a:lnTo>
                  <a:lnTo>
                    <a:pt x="123371" y="223512"/>
                  </a:lnTo>
                  <a:lnTo>
                    <a:pt x="137097" y="221156"/>
                  </a:lnTo>
                  <a:lnTo>
                    <a:pt x="174088" y="204480"/>
                  </a:lnTo>
                  <a:lnTo>
                    <a:pt x="202507" y="175285"/>
                  </a:lnTo>
                  <a:lnTo>
                    <a:pt x="219408" y="136007"/>
                  </a:lnTo>
                  <a:lnTo>
                    <a:pt x="222822" y="105420"/>
                  </a:lnTo>
                  <a:lnTo>
                    <a:pt x="221047" y="90995"/>
                  </a:lnTo>
                  <a:lnTo>
                    <a:pt x="205634" y="51958"/>
                  </a:lnTo>
                  <a:lnTo>
                    <a:pt x="177588" y="21791"/>
                  </a:lnTo>
                  <a:lnTo>
                    <a:pt x="140122" y="3725"/>
                  </a:lnTo>
                  <a:lnTo>
                    <a:pt x="111496"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8" name="object 18"/>
            <p:cNvSpPr/>
            <p:nvPr/>
          </p:nvSpPr>
          <p:spPr>
            <a:xfrm>
              <a:off x="6992426" y="964158"/>
              <a:ext cx="669365" cy="1118347"/>
            </a:xfrm>
            <a:custGeom>
              <a:avLst/>
              <a:gdLst/>
              <a:ahLst/>
              <a:cxnLst/>
              <a:rect l="l" t="t" r="r" b="b"/>
              <a:pathLst>
                <a:path w="568959" h="1267460">
                  <a:moveTo>
                    <a:pt x="367723" y="825375"/>
                  </a:moveTo>
                  <a:lnTo>
                    <a:pt x="252552" y="825375"/>
                  </a:lnTo>
                  <a:lnTo>
                    <a:pt x="252552" y="1209207"/>
                  </a:lnTo>
                  <a:lnTo>
                    <a:pt x="267327" y="1248040"/>
                  </a:lnTo>
                  <a:lnTo>
                    <a:pt x="303701" y="1266994"/>
                  </a:lnTo>
                  <a:lnTo>
                    <a:pt x="319736" y="1265546"/>
                  </a:lnTo>
                  <a:lnTo>
                    <a:pt x="355705" y="1244788"/>
                  </a:lnTo>
                  <a:lnTo>
                    <a:pt x="367723" y="825375"/>
                  </a:lnTo>
                  <a:close/>
                </a:path>
                <a:path w="568959" h="1267460">
                  <a:moveTo>
                    <a:pt x="368300" y="467197"/>
                  </a:moveTo>
                  <a:lnTo>
                    <a:pt x="96850" y="467197"/>
                  </a:lnTo>
                  <a:lnTo>
                    <a:pt x="96850" y="1209207"/>
                  </a:lnTo>
                  <a:lnTo>
                    <a:pt x="111625" y="1248040"/>
                  </a:lnTo>
                  <a:lnTo>
                    <a:pt x="147973" y="1266994"/>
                  </a:lnTo>
                  <a:lnTo>
                    <a:pt x="164029" y="1265546"/>
                  </a:lnTo>
                  <a:lnTo>
                    <a:pt x="199988" y="1244788"/>
                  </a:lnTo>
                  <a:lnTo>
                    <a:pt x="212572" y="825375"/>
                  </a:lnTo>
                  <a:lnTo>
                    <a:pt x="367723" y="825375"/>
                  </a:lnTo>
                  <a:lnTo>
                    <a:pt x="368300" y="467197"/>
                  </a:lnTo>
                  <a:close/>
                </a:path>
                <a:path w="568959" h="1267460">
                  <a:moveTo>
                    <a:pt x="524981" y="0"/>
                  </a:moveTo>
                  <a:lnTo>
                    <a:pt x="490143" y="16816"/>
                  </a:lnTo>
                  <a:lnTo>
                    <a:pt x="483781" y="27256"/>
                  </a:lnTo>
                  <a:lnTo>
                    <a:pt x="351002" y="343956"/>
                  </a:lnTo>
                  <a:lnTo>
                    <a:pt x="54762" y="343956"/>
                  </a:lnTo>
                  <a:lnTo>
                    <a:pt x="40985" y="345721"/>
                  </a:lnTo>
                  <a:lnTo>
                    <a:pt x="9193" y="368607"/>
                  </a:lnTo>
                  <a:lnTo>
                    <a:pt x="0" y="772720"/>
                  </a:lnTo>
                  <a:lnTo>
                    <a:pt x="2354" y="786921"/>
                  </a:lnTo>
                  <a:lnTo>
                    <a:pt x="8893" y="799165"/>
                  </a:lnTo>
                  <a:lnTo>
                    <a:pt x="18827" y="808662"/>
                  </a:lnTo>
                  <a:lnTo>
                    <a:pt x="31370" y="814618"/>
                  </a:lnTo>
                  <a:lnTo>
                    <a:pt x="48934" y="813604"/>
                  </a:lnTo>
                  <a:lnTo>
                    <a:pt x="81901" y="792078"/>
                  </a:lnTo>
                  <a:lnTo>
                    <a:pt x="86715" y="467197"/>
                  </a:lnTo>
                  <a:lnTo>
                    <a:pt x="368300" y="467197"/>
                  </a:lnTo>
                  <a:lnTo>
                    <a:pt x="368376" y="466930"/>
                  </a:lnTo>
                  <a:lnTo>
                    <a:pt x="381314" y="464388"/>
                  </a:lnTo>
                  <a:lnTo>
                    <a:pt x="392921" y="458219"/>
                  </a:lnTo>
                  <a:lnTo>
                    <a:pt x="402329" y="448747"/>
                  </a:lnTo>
                  <a:lnTo>
                    <a:pt x="526110" y="156491"/>
                  </a:lnTo>
                  <a:lnTo>
                    <a:pt x="565721" y="61965"/>
                  </a:lnTo>
                  <a:lnTo>
                    <a:pt x="568927" y="49808"/>
                  </a:lnTo>
                  <a:lnTo>
                    <a:pt x="568684" y="37656"/>
                  </a:lnTo>
                  <a:lnTo>
                    <a:pt x="565257" y="26158"/>
                  </a:lnTo>
                  <a:lnTo>
                    <a:pt x="558906" y="15965"/>
                  </a:lnTo>
                  <a:lnTo>
                    <a:pt x="549896" y="7727"/>
                  </a:lnTo>
                  <a:lnTo>
                    <a:pt x="534782" y="1507"/>
                  </a:lnTo>
                  <a:lnTo>
                    <a:pt x="524981"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9" name="object 19"/>
            <p:cNvSpPr/>
            <p:nvPr/>
          </p:nvSpPr>
          <p:spPr>
            <a:xfrm>
              <a:off x="8166068" y="580819"/>
              <a:ext cx="265953" cy="213472"/>
            </a:xfrm>
            <a:custGeom>
              <a:avLst/>
              <a:gdLst/>
              <a:ahLst/>
              <a:cxnLst/>
              <a:rect l="l" t="t" r="r" b="b"/>
              <a:pathLst>
                <a:path w="226059" h="241934">
                  <a:moveTo>
                    <a:pt x="112852" y="0"/>
                  </a:moveTo>
                  <a:lnTo>
                    <a:pt x="98833" y="3979"/>
                  </a:lnTo>
                  <a:lnTo>
                    <a:pt x="90030"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59" h="241934">
                  <a:moveTo>
                    <a:pt x="131244" y="54401"/>
                  </a:moveTo>
                  <a:lnTo>
                    <a:pt x="89546" y="60185"/>
                  </a:lnTo>
                  <a:lnTo>
                    <a:pt x="66976" y="100695"/>
                  </a:lnTo>
                  <a:lnTo>
                    <a:pt x="66265" y="116475"/>
                  </a:lnTo>
                  <a:lnTo>
                    <a:pt x="64652" y="130456"/>
                  </a:lnTo>
                  <a:lnTo>
                    <a:pt x="44991" y="174084"/>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6" y="55622"/>
                  </a:lnTo>
                  <a:lnTo>
                    <a:pt x="131244" y="54401"/>
                  </a:lnTo>
                  <a:close/>
                </a:path>
                <a:path w="226059"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59"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0" name="object 20"/>
            <p:cNvSpPr/>
            <p:nvPr/>
          </p:nvSpPr>
          <p:spPr>
            <a:xfrm>
              <a:off x="6406106"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1" name="object 21"/>
            <p:cNvSpPr/>
            <p:nvPr/>
          </p:nvSpPr>
          <p:spPr>
            <a:xfrm>
              <a:off x="7758891" y="580819"/>
              <a:ext cx="265953" cy="213472"/>
            </a:xfrm>
            <a:custGeom>
              <a:avLst/>
              <a:gdLst/>
              <a:ahLst/>
              <a:cxnLst/>
              <a:rect l="l" t="t" r="r" b="b"/>
              <a:pathLst>
                <a:path w="226059" h="241934">
                  <a:moveTo>
                    <a:pt x="112852" y="0"/>
                  </a:moveTo>
                  <a:lnTo>
                    <a:pt x="98833" y="3979"/>
                  </a:lnTo>
                  <a:lnTo>
                    <a:pt x="90030"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59" h="241934">
                  <a:moveTo>
                    <a:pt x="131244" y="54401"/>
                  </a:moveTo>
                  <a:lnTo>
                    <a:pt x="89546" y="60185"/>
                  </a:lnTo>
                  <a:lnTo>
                    <a:pt x="66976" y="100695"/>
                  </a:lnTo>
                  <a:lnTo>
                    <a:pt x="66265" y="116475"/>
                  </a:lnTo>
                  <a:lnTo>
                    <a:pt x="64652" y="130456"/>
                  </a:lnTo>
                  <a:lnTo>
                    <a:pt x="44991" y="174084"/>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6" y="55622"/>
                  </a:lnTo>
                  <a:lnTo>
                    <a:pt x="131244" y="54401"/>
                  </a:lnTo>
                  <a:close/>
                </a:path>
                <a:path w="226059"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59"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2" name="object 22"/>
            <p:cNvSpPr/>
            <p:nvPr/>
          </p:nvSpPr>
          <p:spPr>
            <a:xfrm>
              <a:off x="5998929"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3" name="object 23"/>
            <p:cNvSpPr/>
            <p:nvPr/>
          </p:nvSpPr>
          <p:spPr>
            <a:xfrm>
              <a:off x="7259866"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4" name="object 24"/>
            <p:cNvSpPr/>
            <p:nvPr/>
          </p:nvSpPr>
          <p:spPr>
            <a:xfrm>
              <a:off x="5499905"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5" name="object 25"/>
            <p:cNvSpPr/>
            <p:nvPr/>
          </p:nvSpPr>
          <p:spPr>
            <a:xfrm>
              <a:off x="8298854"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6" name="object 26"/>
            <p:cNvSpPr/>
            <p:nvPr/>
          </p:nvSpPr>
          <p:spPr>
            <a:xfrm>
              <a:off x="6538892"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7" name="object 27"/>
            <p:cNvSpPr/>
            <p:nvPr/>
          </p:nvSpPr>
          <p:spPr>
            <a:xfrm>
              <a:off x="7891674"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8" name="object 28"/>
            <p:cNvSpPr/>
            <p:nvPr/>
          </p:nvSpPr>
          <p:spPr>
            <a:xfrm>
              <a:off x="6131715"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9" name="object 29"/>
            <p:cNvSpPr/>
            <p:nvPr/>
          </p:nvSpPr>
          <p:spPr>
            <a:xfrm>
              <a:off x="7392650"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30" name="object 30"/>
            <p:cNvSpPr/>
            <p:nvPr/>
          </p:nvSpPr>
          <p:spPr>
            <a:xfrm>
              <a:off x="5632688"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31" name="object 31"/>
            <p:cNvSpPr/>
            <p:nvPr/>
          </p:nvSpPr>
          <p:spPr>
            <a:xfrm>
              <a:off x="6472339" y="1303804"/>
              <a:ext cx="131482" cy="99172"/>
            </a:xfrm>
            <a:custGeom>
              <a:avLst/>
              <a:gdLst/>
              <a:ahLst/>
              <a:cxnLst/>
              <a:rect l="l" t="t" r="r" b="b"/>
              <a:pathLst>
                <a:path w="111760" h="112394">
                  <a:moveTo>
                    <a:pt x="55420" y="0"/>
                  </a:moveTo>
                  <a:lnTo>
                    <a:pt x="12453" y="21710"/>
                  </a:lnTo>
                  <a:lnTo>
                    <a:pt x="0" y="64975"/>
                  </a:lnTo>
                  <a:lnTo>
                    <a:pt x="3731" y="77774"/>
                  </a:lnTo>
                  <a:lnTo>
                    <a:pt x="31807" y="105811"/>
                  </a:lnTo>
                  <a:lnTo>
                    <a:pt x="61998" y="111860"/>
                  </a:lnTo>
                  <a:lnTo>
                    <a:pt x="75354" y="108557"/>
                  </a:lnTo>
                  <a:lnTo>
                    <a:pt x="104858" y="81425"/>
                  </a:lnTo>
                  <a:lnTo>
                    <a:pt x="111423" y="52440"/>
                  </a:lnTo>
                  <a:lnTo>
                    <a:pt x="108683" y="38391"/>
                  </a:lnTo>
                  <a:lnTo>
                    <a:pt x="82746" y="7090"/>
                  </a:lnTo>
                  <a:lnTo>
                    <a:pt x="55420"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2" name="object 32"/>
            <p:cNvSpPr/>
            <p:nvPr/>
          </p:nvSpPr>
          <p:spPr>
            <a:xfrm>
              <a:off x="6400751" y="1250779"/>
              <a:ext cx="336924" cy="560294"/>
            </a:xfrm>
            <a:custGeom>
              <a:avLst/>
              <a:gdLst/>
              <a:ahLst/>
              <a:cxnLst/>
              <a:rect l="l" t="t" r="r" b="b"/>
              <a:pathLst>
                <a:path w="286385" h="635000">
                  <a:moveTo>
                    <a:pt x="185048" y="413854"/>
                  </a:moveTo>
                  <a:lnTo>
                    <a:pt x="127114" y="413854"/>
                  </a:lnTo>
                  <a:lnTo>
                    <a:pt x="127114" y="606069"/>
                  </a:lnTo>
                  <a:lnTo>
                    <a:pt x="130540" y="619795"/>
                  </a:lnTo>
                  <a:lnTo>
                    <a:pt x="139645" y="630018"/>
                  </a:lnTo>
                  <a:lnTo>
                    <a:pt x="152675" y="634985"/>
                  </a:lnTo>
                  <a:lnTo>
                    <a:pt x="167901" y="632099"/>
                  </a:lnTo>
                  <a:lnTo>
                    <a:pt x="178886" y="624047"/>
                  </a:lnTo>
                  <a:lnTo>
                    <a:pt x="184693" y="612303"/>
                  </a:lnTo>
                  <a:lnTo>
                    <a:pt x="185048" y="413854"/>
                  </a:lnTo>
                  <a:close/>
                </a:path>
                <a:path w="286385" h="635000">
                  <a:moveTo>
                    <a:pt x="185369" y="234492"/>
                  </a:moveTo>
                  <a:lnTo>
                    <a:pt x="48742" y="234492"/>
                  </a:lnTo>
                  <a:lnTo>
                    <a:pt x="48742" y="606069"/>
                  </a:lnTo>
                  <a:lnTo>
                    <a:pt x="52169" y="619795"/>
                  </a:lnTo>
                  <a:lnTo>
                    <a:pt x="61280" y="630018"/>
                  </a:lnTo>
                  <a:lnTo>
                    <a:pt x="74298" y="634985"/>
                  </a:lnTo>
                  <a:lnTo>
                    <a:pt x="89529" y="632099"/>
                  </a:lnTo>
                  <a:lnTo>
                    <a:pt x="100514" y="624047"/>
                  </a:lnTo>
                  <a:lnTo>
                    <a:pt x="106321" y="612303"/>
                  </a:lnTo>
                  <a:lnTo>
                    <a:pt x="106997" y="413854"/>
                  </a:lnTo>
                  <a:lnTo>
                    <a:pt x="185048" y="413854"/>
                  </a:lnTo>
                  <a:lnTo>
                    <a:pt x="185369" y="234492"/>
                  </a:lnTo>
                  <a:close/>
                </a:path>
                <a:path w="286385" h="635000">
                  <a:moveTo>
                    <a:pt x="253555" y="0"/>
                  </a:moveTo>
                  <a:lnTo>
                    <a:pt x="247332" y="8204"/>
                  </a:lnTo>
                  <a:lnTo>
                    <a:pt x="246380" y="9359"/>
                  </a:lnTo>
                  <a:lnTo>
                    <a:pt x="245237" y="10820"/>
                  </a:lnTo>
                  <a:lnTo>
                    <a:pt x="244233" y="12407"/>
                  </a:lnTo>
                  <a:lnTo>
                    <a:pt x="176669" y="172783"/>
                  </a:lnTo>
                  <a:lnTo>
                    <a:pt x="27571" y="172783"/>
                  </a:lnTo>
                  <a:lnTo>
                    <a:pt x="14413" y="176134"/>
                  </a:lnTo>
                  <a:lnTo>
                    <a:pt x="4707" y="185012"/>
                  </a:lnTo>
                  <a:lnTo>
                    <a:pt x="749" y="192849"/>
                  </a:lnTo>
                  <a:lnTo>
                    <a:pt x="0" y="195897"/>
                  </a:lnTo>
                  <a:lnTo>
                    <a:pt x="0" y="387489"/>
                  </a:lnTo>
                  <a:lnTo>
                    <a:pt x="4441" y="400686"/>
                  </a:lnTo>
                  <a:lnTo>
                    <a:pt x="15676" y="408440"/>
                  </a:lnTo>
                  <a:lnTo>
                    <a:pt x="31719" y="405766"/>
                  </a:lnTo>
                  <a:lnTo>
                    <a:pt x="41130" y="397349"/>
                  </a:lnTo>
                  <a:lnTo>
                    <a:pt x="43649" y="234492"/>
                  </a:lnTo>
                  <a:lnTo>
                    <a:pt x="185369" y="234492"/>
                  </a:lnTo>
                  <a:lnTo>
                    <a:pt x="185407" y="234365"/>
                  </a:lnTo>
                  <a:lnTo>
                    <a:pt x="193763" y="233972"/>
                  </a:lnTo>
                  <a:lnTo>
                    <a:pt x="201574" y="228981"/>
                  </a:lnTo>
                  <a:lnTo>
                    <a:pt x="284734" y="31572"/>
                  </a:lnTo>
                  <a:lnTo>
                    <a:pt x="286226" y="19433"/>
                  </a:lnTo>
                  <a:lnTo>
                    <a:pt x="281349" y="8592"/>
                  </a:lnTo>
                  <a:lnTo>
                    <a:pt x="269799" y="990"/>
                  </a:lnTo>
                  <a:lnTo>
                    <a:pt x="265049" y="990"/>
                  </a:lnTo>
                  <a:lnTo>
                    <a:pt x="253555" y="0"/>
                  </a:lnTo>
                  <a:close/>
                </a:path>
                <a:path w="286385" h="635000">
                  <a:moveTo>
                    <a:pt x="266598" y="469"/>
                  </a:moveTo>
                  <a:lnTo>
                    <a:pt x="263486" y="546"/>
                  </a:lnTo>
                  <a:lnTo>
                    <a:pt x="265049" y="990"/>
                  </a:lnTo>
                  <a:lnTo>
                    <a:pt x="269799" y="990"/>
                  </a:lnTo>
                  <a:lnTo>
                    <a:pt x="266598" y="469"/>
                  </a:lnTo>
                  <a:close/>
                </a:path>
              </a:pathLst>
            </a:custGeom>
            <a:solidFill>
              <a:srgbClr val="532C6D"/>
            </a:solidFill>
          </p:spPr>
          <p:txBody>
            <a:bodyPr wrap="square" lIns="0" tIns="0" rIns="0" bIns="0" rtlCol="0"/>
            <a:lstStyle/>
            <a:p>
              <a:pPr defTabSz="457200"/>
              <a:endParaRPr>
                <a:solidFill>
                  <a:prstClr val="black"/>
                </a:solidFill>
              </a:endParaRPr>
            </a:p>
          </p:txBody>
        </p:sp>
        <p:sp>
          <p:nvSpPr>
            <p:cNvPr id="33" name="object 33"/>
            <p:cNvSpPr/>
            <p:nvPr/>
          </p:nvSpPr>
          <p:spPr>
            <a:xfrm>
              <a:off x="5982803" y="1037901"/>
              <a:ext cx="198718" cy="149599"/>
            </a:xfrm>
            <a:custGeom>
              <a:avLst/>
              <a:gdLst/>
              <a:ahLst/>
              <a:cxnLst/>
              <a:rect l="l" t="t" r="r" b="b"/>
              <a:pathLst>
                <a:path w="168910" h="169544">
                  <a:moveTo>
                    <a:pt x="84452" y="0"/>
                  </a:moveTo>
                  <a:lnTo>
                    <a:pt x="37791" y="14201"/>
                  </a:lnTo>
                  <a:lnTo>
                    <a:pt x="10348" y="44645"/>
                  </a:lnTo>
                  <a:lnTo>
                    <a:pt x="0" y="86501"/>
                  </a:lnTo>
                  <a:lnTo>
                    <a:pt x="1341" y="100046"/>
                  </a:lnTo>
                  <a:lnTo>
                    <a:pt x="17573" y="135703"/>
                  </a:lnTo>
                  <a:lnTo>
                    <a:pt x="49963" y="160256"/>
                  </a:lnTo>
                  <a:lnTo>
                    <a:pt x="95740" y="169031"/>
                  </a:lnTo>
                  <a:lnTo>
                    <a:pt x="109132" y="166067"/>
                  </a:lnTo>
                  <a:lnTo>
                    <a:pt x="143240" y="145090"/>
                  </a:lnTo>
                  <a:lnTo>
                    <a:pt x="164339" y="109026"/>
                  </a:lnTo>
                  <a:lnTo>
                    <a:pt x="168699" y="78533"/>
                  </a:lnTo>
                  <a:lnTo>
                    <a:pt x="166423" y="64274"/>
                  </a:lnTo>
                  <a:lnTo>
                    <a:pt x="146894" y="27712"/>
                  </a:lnTo>
                  <a:lnTo>
                    <a:pt x="112669" y="4850"/>
                  </a:lnTo>
                  <a:lnTo>
                    <a:pt x="84452"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4" name="object 34"/>
            <p:cNvSpPr/>
            <p:nvPr/>
          </p:nvSpPr>
          <p:spPr>
            <a:xfrm>
              <a:off x="5876285" y="964055"/>
              <a:ext cx="508000" cy="846044"/>
            </a:xfrm>
            <a:custGeom>
              <a:avLst/>
              <a:gdLst/>
              <a:ahLst/>
              <a:cxnLst/>
              <a:rect l="l" t="t" r="r" b="b"/>
              <a:pathLst>
                <a:path w="431800" h="958850">
                  <a:moveTo>
                    <a:pt x="278532" y="625335"/>
                  </a:moveTo>
                  <a:lnTo>
                    <a:pt x="191312" y="625335"/>
                  </a:lnTo>
                  <a:lnTo>
                    <a:pt x="191312" y="916089"/>
                  </a:lnTo>
                  <a:lnTo>
                    <a:pt x="193643" y="930305"/>
                  </a:lnTo>
                  <a:lnTo>
                    <a:pt x="200121" y="942590"/>
                  </a:lnTo>
                  <a:lnTo>
                    <a:pt x="209974" y="952171"/>
                  </a:lnTo>
                  <a:lnTo>
                    <a:pt x="222431" y="958276"/>
                  </a:lnTo>
                  <a:lnTo>
                    <a:pt x="240155" y="957379"/>
                  </a:lnTo>
                  <a:lnTo>
                    <a:pt x="273656" y="936460"/>
                  </a:lnTo>
                  <a:lnTo>
                    <a:pt x="278532" y="625335"/>
                  </a:lnTo>
                  <a:close/>
                </a:path>
                <a:path w="431800" h="958850">
                  <a:moveTo>
                    <a:pt x="278993" y="354012"/>
                  </a:moveTo>
                  <a:lnTo>
                    <a:pt x="73367" y="354012"/>
                  </a:lnTo>
                  <a:lnTo>
                    <a:pt x="73367" y="916089"/>
                  </a:lnTo>
                  <a:lnTo>
                    <a:pt x="75697" y="930305"/>
                  </a:lnTo>
                  <a:lnTo>
                    <a:pt x="82174" y="942590"/>
                  </a:lnTo>
                  <a:lnTo>
                    <a:pt x="92029" y="952171"/>
                  </a:lnTo>
                  <a:lnTo>
                    <a:pt x="104480" y="958273"/>
                  </a:lnTo>
                  <a:lnTo>
                    <a:pt x="122202" y="957379"/>
                  </a:lnTo>
                  <a:lnTo>
                    <a:pt x="155693" y="936460"/>
                  </a:lnTo>
                  <a:lnTo>
                    <a:pt x="161023" y="625335"/>
                  </a:lnTo>
                  <a:lnTo>
                    <a:pt x="278532" y="625335"/>
                  </a:lnTo>
                  <a:lnTo>
                    <a:pt x="278993" y="354012"/>
                  </a:lnTo>
                  <a:close/>
                </a:path>
                <a:path w="431800" h="958850">
                  <a:moveTo>
                    <a:pt x="401243" y="0"/>
                  </a:moveTo>
                  <a:lnTo>
                    <a:pt x="367588" y="18059"/>
                  </a:lnTo>
                  <a:lnTo>
                    <a:pt x="265887" y="260667"/>
                  </a:lnTo>
                  <a:lnTo>
                    <a:pt x="41490" y="260667"/>
                  </a:lnTo>
                  <a:lnTo>
                    <a:pt x="7190" y="279004"/>
                  </a:lnTo>
                  <a:lnTo>
                    <a:pt x="0" y="295630"/>
                  </a:lnTo>
                  <a:lnTo>
                    <a:pt x="0" y="585444"/>
                  </a:lnTo>
                  <a:lnTo>
                    <a:pt x="3053" y="599361"/>
                  </a:lnTo>
                  <a:lnTo>
                    <a:pt x="11297" y="610360"/>
                  </a:lnTo>
                  <a:lnTo>
                    <a:pt x="23357" y="617062"/>
                  </a:lnTo>
                  <a:lnTo>
                    <a:pt x="40523" y="615572"/>
                  </a:lnTo>
                  <a:lnTo>
                    <a:pt x="53358" y="609783"/>
                  </a:lnTo>
                  <a:lnTo>
                    <a:pt x="61725" y="600661"/>
                  </a:lnTo>
                  <a:lnTo>
                    <a:pt x="65487" y="589167"/>
                  </a:lnTo>
                  <a:lnTo>
                    <a:pt x="65697" y="354012"/>
                  </a:lnTo>
                  <a:lnTo>
                    <a:pt x="278993" y="354012"/>
                  </a:lnTo>
                  <a:lnTo>
                    <a:pt x="279044" y="353809"/>
                  </a:lnTo>
                  <a:lnTo>
                    <a:pt x="291802" y="350678"/>
                  </a:lnTo>
                  <a:lnTo>
                    <a:pt x="302438" y="342896"/>
                  </a:lnTo>
                  <a:lnTo>
                    <a:pt x="398525" y="118656"/>
                  </a:lnTo>
                  <a:lnTo>
                    <a:pt x="428536" y="47053"/>
                  </a:lnTo>
                  <a:lnTo>
                    <a:pt x="431181" y="34873"/>
                  </a:lnTo>
                  <a:lnTo>
                    <a:pt x="429384" y="22974"/>
                  </a:lnTo>
                  <a:lnTo>
                    <a:pt x="423605" y="12489"/>
                  </a:lnTo>
                  <a:lnTo>
                    <a:pt x="414304" y="4551"/>
                  </a:lnTo>
                  <a:lnTo>
                    <a:pt x="406006" y="762"/>
                  </a:lnTo>
                  <a:lnTo>
                    <a:pt x="401243"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5" name="object 35"/>
            <p:cNvSpPr/>
            <p:nvPr/>
          </p:nvSpPr>
          <p:spPr>
            <a:xfrm>
              <a:off x="5373066" y="786740"/>
              <a:ext cx="262218" cy="197224"/>
            </a:xfrm>
            <a:custGeom>
              <a:avLst/>
              <a:gdLst/>
              <a:ahLst/>
              <a:cxnLst/>
              <a:rect l="l" t="t" r="r" b="b"/>
              <a:pathLst>
                <a:path w="222885" h="223519">
                  <a:moveTo>
                    <a:pt x="111496" y="0"/>
                  </a:moveTo>
                  <a:lnTo>
                    <a:pt x="62674" y="11335"/>
                  </a:lnTo>
                  <a:lnTo>
                    <a:pt x="29925" y="35976"/>
                  </a:lnTo>
                  <a:lnTo>
                    <a:pt x="7993" y="71283"/>
                  </a:lnTo>
                  <a:lnTo>
                    <a:pt x="0" y="114303"/>
                  </a:lnTo>
                  <a:lnTo>
                    <a:pt x="1122" y="128123"/>
                  </a:lnTo>
                  <a:lnTo>
                    <a:pt x="14108" y="166015"/>
                  </a:lnTo>
                  <a:lnTo>
                    <a:pt x="40064" y="196394"/>
                  </a:lnTo>
                  <a:lnTo>
                    <a:pt x="77111" y="216485"/>
                  </a:lnTo>
                  <a:lnTo>
                    <a:pt x="123371" y="223512"/>
                  </a:lnTo>
                  <a:lnTo>
                    <a:pt x="137097" y="221156"/>
                  </a:lnTo>
                  <a:lnTo>
                    <a:pt x="174088" y="204480"/>
                  </a:lnTo>
                  <a:lnTo>
                    <a:pt x="202507" y="175285"/>
                  </a:lnTo>
                  <a:lnTo>
                    <a:pt x="219408" y="136007"/>
                  </a:lnTo>
                  <a:lnTo>
                    <a:pt x="222822" y="105420"/>
                  </a:lnTo>
                  <a:lnTo>
                    <a:pt x="221047" y="90995"/>
                  </a:lnTo>
                  <a:lnTo>
                    <a:pt x="205634" y="51958"/>
                  </a:lnTo>
                  <a:lnTo>
                    <a:pt x="177588" y="21791"/>
                  </a:lnTo>
                  <a:lnTo>
                    <a:pt x="140122" y="3725"/>
                  </a:lnTo>
                  <a:lnTo>
                    <a:pt x="111496"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6" name="object 36"/>
            <p:cNvSpPr/>
            <p:nvPr/>
          </p:nvSpPr>
          <p:spPr>
            <a:xfrm>
              <a:off x="5232463" y="692975"/>
              <a:ext cx="669365" cy="1118347"/>
            </a:xfrm>
            <a:custGeom>
              <a:avLst/>
              <a:gdLst/>
              <a:ahLst/>
              <a:cxnLst/>
              <a:rect l="l" t="t" r="r" b="b"/>
              <a:pathLst>
                <a:path w="568960" h="1267460">
                  <a:moveTo>
                    <a:pt x="367723" y="825375"/>
                  </a:moveTo>
                  <a:lnTo>
                    <a:pt x="252552" y="825375"/>
                  </a:lnTo>
                  <a:lnTo>
                    <a:pt x="252552" y="1209207"/>
                  </a:lnTo>
                  <a:lnTo>
                    <a:pt x="267327" y="1248040"/>
                  </a:lnTo>
                  <a:lnTo>
                    <a:pt x="303701" y="1266994"/>
                  </a:lnTo>
                  <a:lnTo>
                    <a:pt x="319736" y="1265546"/>
                  </a:lnTo>
                  <a:lnTo>
                    <a:pt x="355705" y="1244788"/>
                  </a:lnTo>
                  <a:lnTo>
                    <a:pt x="367723" y="825375"/>
                  </a:lnTo>
                  <a:close/>
                </a:path>
                <a:path w="568960" h="1267460">
                  <a:moveTo>
                    <a:pt x="368300" y="467197"/>
                  </a:moveTo>
                  <a:lnTo>
                    <a:pt x="96850" y="467197"/>
                  </a:lnTo>
                  <a:lnTo>
                    <a:pt x="96850" y="1209207"/>
                  </a:lnTo>
                  <a:lnTo>
                    <a:pt x="111625" y="1248040"/>
                  </a:lnTo>
                  <a:lnTo>
                    <a:pt x="147973" y="1266994"/>
                  </a:lnTo>
                  <a:lnTo>
                    <a:pt x="164029" y="1265546"/>
                  </a:lnTo>
                  <a:lnTo>
                    <a:pt x="199988" y="1244788"/>
                  </a:lnTo>
                  <a:lnTo>
                    <a:pt x="212572" y="825375"/>
                  </a:lnTo>
                  <a:lnTo>
                    <a:pt x="367723" y="825375"/>
                  </a:lnTo>
                  <a:lnTo>
                    <a:pt x="368300" y="467197"/>
                  </a:lnTo>
                  <a:close/>
                </a:path>
                <a:path w="568960" h="1267460">
                  <a:moveTo>
                    <a:pt x="524981" y="0"/>
                  </a:moveTo>
                  <a:lnTo>
                    <a:pt x="487248" y="20525"/>
                  </a:lnTo>
                  <a:lnTo>
                    <a:pt x="483781" y="27256"/>
                  </a:lnTo>
                  <a:lnTo>
                    <a:pt x="351002" y="343956"/>
                  </a:lnTo>
                  <a:lnTo>
                    <a:pt x="54762" y="343956"/>
                  </a:lnTo>
                  <a:lnTo>
                    <a:pt x="40985" y="345721"/>
                  </a:lnTo>
                  <a:lnTo>
                    <a:pt x="9193" y="368607"/>
                  </a:lnTo>
                  <a:lnTo>
                    <a:pt x="0" y="772720"/>
                  </a:lnTo>
                  <a:lnTo>
                    <a:pt x="2354" y="786921"/>
                  </a:lnTo>
                  <a:lnTo>
                    <a:pt x="8893" y="799165"/>
                  </a:lnTo>
                  <a:lnTo>
                    <a:pt x="18827" y="808662"/>
                  </a:lnTo>
                  <a:lnTo>
                    <a:pt x="31370" y="814618"/>
                  </a:lnTo>
                  <a:lnTo>
                    <a:pt x="48934" y="813604"/>
                  </a:lnTo>
                  <a:lnTo>
                    <a:pt x="81901" y="792078"/>
                  </a:lnTo>
                  <a:lnTo>
                    <a:pt x="86715" y="467197"/>
                  </a:lnTo>
                  <a:lnTo>
                    <a:pt x="368300" y="467197"/>
                  </a:lnTo>
                  <a:lnTo>
                    <a:pt x="368376" y="466930"/>
                  </a:lnTo>
                  <a:lnTo>
                    <a:pt x="381314" y="464388"/>
                  </a:lnTo>
                  <a:lnTo>
                    <a:pt x="392921" y="458219"/>
                  </a:lnTo>
                  <a:lnTo>
                    <a:pt x="402329" y="448747"/>
                  </a:lnTo>
                  <a:lnTo>
                    <a:pt x="526110" y="156491"/>
                  </a:lnTo>
                  <a:lnTo>
                    <a:pt x="565721" y="61965"/>
                  </a:lnTo>
                  <a:lnTo>
                    <a:pt x="568927" y="49808"/>
                  </a:lnTo>
                  <a:lnTo>
                    <a:pt x="568684" y="37656"/>
                  </a:lnTo>
                  <a:lnTo>
                    <a:pt x="565257" y="26158"/>
                  </a:lnTo>
                  <a:lnTo>
                    <a:pt x="558906" y="15965"/>
                  </a:lnTo>
                  <a:lnTo>
                    <a:pt x="549896" y="7727"/>
                  </a:lnTo>
                  <a:lnTo>
                    <a:pt x="534782" y="1507"/>
                  </a:lnTo>
                  <a:lnTo>
                    <a:pt x="524981" y="0"/>
                  </a:lnTo>
                  <a:close/>
                </a:path>
              </a:pathLst>
            </a:custGeom>
            <a:solidFill>
              <a:srgbClr val="532C6D"/>
            </a:solidFill>
          </p:spPr>
          <p:txBody>
            <a:bodyPr wrap="square" lIns="0" tIns="0" rIns="0" bIns="0" rtlCol="0"/>
            <a:lstStyle/>
            <a:p>
              <a:pPr defTabSz="457200"/>
              <a:endParaRPr>
                <a:solidFill>
                  <a:prstClr val="black"/>
                </a:solidFill>
              </a:endParaRPr>
            </a:p>
          </p:txBody>
        </p:sp>
      </p:grpSp>
      <p:sp>
        <p:nvSpPr>
          <p:cNvPr id="38" name="Rectangle 37"/>
          <p:cNvSpPr/>
          <p:nvPr/>
        </p:nvSpPr>
        <p:spPr>
          <a:xfrm>
            <a:off x="5649255" y="4595284"/>
            <a:ext cx="3523343" cy="523220"/>
          </a:xfrm>
          <a:prstGeom prst="rect">
            <a:avLst/>
          </a:prstGeom>
        </p:spPr>
        <p:txBody>
          <a:bodyPr wrap="square">
            <a:spAutoFit/>
          </a:bodyPr>
          <a:lstStyle/>
          <a:p>
            <a:pPr defTabSz="457200"/>
            <a:r>
              <a:rPr lang="en-US" sz="1400" i="1" dirty="0" smtClean="0">
                <a:solidFill>
                  <a:prstClr val="black"/>
                </a:solidFill>
              </a:rPr>
              <a:t>Adapted </a:t>
            </a:r>
            <a:r>
              <a:rPr lang="en-US" sz="1400" i="1" dirty="0">
                <a:solidFill>
                  <a:prstClr val="black"/>
                </a:solidFill>
              </a:rPr>
              <a:t>from Witham et al., America’s Unmet </a:t>
            </a:r>
            <a:r>
              <a:rPr lang="en-US" sz="1400" i="1" dirty="0" smtClean="0">
                <a:solidFill>
                  <a:prstClr val="black"/>
                </a:solidFill>
              </a:rPr>
              <a:t>Promise</a:t>
            </a:r>
            <a:endParaRPr lang="en-US" sz="1400" i="1" dirty="0">
              <a:solidFill>
                <a:prstClr val="black"/>
              </a:solidFill>
            </a:endParaRPr>
          </a:p>
        </p:txBody>
      </p:sp>
      <p:sp>
        <p:nvSpPr>
          <p:cNvPr id="2" name="Footer Placeholder 1"/>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Tree>
    <p:extLst>
      <p:ext uri="{BB962C8B-B14F-4D97-AF65-F5344CB8AC3E}">
        <p14:creationId xmlns:p14="http://schemas.microsoft.com/office/powerpoint/2010/main" val="48099583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3. Discovering Strategies that Enable All Students to Succeed</a:t>
            </a:r>
            <a:endParaRPr lang="en-US" dirty="0"/>
          </a:p>
        </p:txBody>
      </p:sp>
      <p:sp>
        <p:nvSpPr>
          <p:cNvPr id="3" name="Footer Placeholder 2"/>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9816768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8063"/>
            <a:ext cx="7772400" cy="1470025"/>
          </a:xfrm>
        </p:spPr>
        <p:txBody>
          <a:bodyPr>
            <a:normAutofit/>
          </a:bodyPr>
          <a:lstStyle/>
          <a:p>
            <a:r>
              <a:rPr lang="en-US" sz="4000" dirty="0" smtClean="0"/>
              <a:t>4. Intentions Moving Forward</a:t>
            </a:r>
            <a:endParaRPr lang="en-US" sz="4000" dirty="0"/>
          </a:p>
        </p:txBody>
      </p:sp>
      <p:sp>
        <p:nvSpPr>
          <p:cNvPr id="3" name="TextBox 2"/>
          <p:cNvSpPr txBox="1"/>
          <p:nvPr/>
        </p:nvSpPr>
        <p:spPr>
          <a:xfrm>
            <a:off x="914400" y="1295401"/>
            <a:ext cx="7696200" cy="3046988"/>
          </a:xfrm>
          <a:prstGeom prst="rect">
            <a:avLst/>
          </a:prstGeom>
          <a:noFill/>
        </p:spPr>
        <p:txBody>
          <a:bodyPr wrap="square" rtlCol="0">
            <a:spAutoFit/>
          </a:bodyPr>
          <a:lstStyle/>
          <a:p>
            <a:pPr marL="342900" indent="-342900">
              <a:buFont typeface="Arial"/>
              <a:buChar char="•"/>
            </a:pPr>
            <a:r>
              <a:rPr lang="en-US" sz="2400" dirty="0" smtClean="0"/>
              <a:t>With the results of </a:t>
            </a:r>
            <a:r>
              <a:rPr lang="en-US" sz="2400" dirty="0" smtClean="0"/>
              <a:t>the small group discussions in mind, </a:t>
            </a:r>
            <a:r>
              <a:rPr lang="en-US" sz="2400" dirty="0" smtClean="0"/>
              <a:t>what new strategies, activities, changes to </a:t>
            </a:r>
            <a:r>
              <a:rPr lang="en-US" sz="2400" dirty="0" smtClean="0"/>
              <a:t>assignments, etc. </a:t>
            </a:r>
            <a:r>
              <a:rPr lang="en-US" sz="2400" dirty="0" smtClean="0"/>
              <a:t>might you </a:t>
            </a:r>
            <a:r>
              <a:rPr lang="en-US" sz="2400" dirty="0" smtClean="0"/>
              <a:t>pursue? </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smtClean="0"/>
          </a:p>
          <a:p>
            <a:endParaRPr lang="en-US" sz="2400" dirty="0" smtClean="0"/>
          </a:p>
          <a:p>
            <a:endParaRPr lang="en-US" sz="2400" dirty="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16551952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Wrap-Up</a:t>
            </a:r>
            <a:endParaRPr lang="en-US" sz="4000" dirty="0"/>
          </a:p>
        </p:txBody>
      </p:sp>
      <p:sp>
        <p:nvSpPr>
          <p:cNvPr id="3" name="Content Placeholder 2"/>
          <p:cNvSpPr>
            <a:spLocks noGrp="1"/>
          </p:cNvSpPr>
          <p:nvPr>
            <p:ph idx="1"/>
          </p:nvPr>
        </p:nvSpPr>
        <p:spPr/>
        <p:txBody>
          <a:bodyPr/>
          <a:lstStyle/>
          <a:p>
            <a:r>
              <a:rPr lang="en-US" dirty="0" smtClean="0"/>
              <a:t>Observations, last thoughts….</a:t>
            </a:r>
          </a:p>
          <a:p>
            <a:endParaRPr lang="en-US" dirty="0"/>
          </a:p>
          <a:p>
            <a:endParaRPr lang="en-US" dirty="0" smtClean="0"/>
          </a:p>
          <a:p>
            <a:pPr marL="0" indent="0">
              <a:buNone/>
            </a:pPr>
            <a:endParaRPr lang="en-US" sz="2400" i="1" dirty="0" smtClean="0"/>
          </a:p>
          <a:p>
            <a:pPr marL="0" indent="0">
              <a:buNone/>
            </a:pPr>
            <a:endParaRPr lang="en-US" sz="2400" i="1" dirty="0"/>
          </a:p>
          <a:p>
            <a:pPr marL="0" indent="0">
              <a:buNone/>
            </a:pPr>
            <a:endParaRPr lang="en-US" sz="2400" i="1" dirty="0" smtClean="0"/>
          </a:p>
          <a:p>
            <a:pPr marL="0" indent="0">
              <a:buNone/>
            </a:pPr>
            <a:r>
              <a:rPr lang="en-US" sz="2400" i="1" dirty="0" smtClean="0"/>
              <a:t>Please take a moment to fill out the Workshop Evaluation Form</a:t>
            </a:r>
          </a:p>
          <a:p>
            <a:pPr marL="0" indent="0" algn="ctr">
              <a:buNone/>
            </a:pPr>
            <a:r>
              <a:rPr lang="en-US" sz="2400" dirty="0" smtClean="0"/>
              <a:t>Thank you</a:t>
            </a:r>
            <a:endParaRPr lang="en-US" sz="2400" dirty="0"/>
          </a:p>
        </p:txBody>
      </p:sp>
      <p:sp>
        <p:nvSpPr>
          <p:cNvPr id="4" name="Footer Placeholder 3"/>
          <p:cNvSpPr>
            <a:spLocks noGrp="1"/>
          </p:cNvSpPr>
          <p:nvPr>
            <p:ph type="ftr" sz="quarter" idx="11"/>
          </p:nvPr>
        </p:nvSpPr>
        <p:spPr/>
        <p:txBody>
          <a:bodyPr/>
          <a:lstStyle/>
          <a:p>
            <a:r>
              <a:rPr lang="en-US" dirty="0" smtClean="0"/>
              <a:t>This is work licensed under a Creative Commons Attribution-</a:t>
            </a:r>
            <a:r>
              <a:rPr lang="en-US" dirty="0" err="1" smtClean="0"/>
              <a:t>NonCommercial</a:t>
            </a:r>
            <a:r>
              <a:rPr lang="en-US" dirty="0" smtClean="0"/>
              <a:t> 4.0 International License</a:t>
            </a:r>
            <a:endParaRPr lang="en-US" dirty="0"/>
          </a:p>
        </p:txBody>
      </p:sp>
    </p:spTree>
    <p:extLst>
      <p:ext uri="{BB962C8B-B14F-4D97-AF65-F5344CB8AC3E}">
        <p14:creationId xmlns:p14="http://schemas.microsoft.com/office/powerpoint/2010/main" val="408486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the Workshop</a:t>
            </a:r>
            <a:endParaRPr lang="en-US" dirty="0"/>
          </a:p>
        </p:txBody>
      </p:sp>
      <p:sp>
        <p:nvSpPr>
          <p:cNvPr id="3" name="Content Placeholder 2"/>
          <p:cNvSpPr>
            <a:spLocks noGrp="1"/>
          </p:cNvSpPr>
          <p:nvPr>
            <p:ph idx="1"/>
          </p:nvPr>
        </p:nvSpPr>
        <p:spPr/>
        <p:txBody>
          <a:bodyPr anchor="ctr" anchorCtr="1">
            <a:normAutofit/>
          </a:bodyPr>
          <a:lstStyle/>
          <a:p>
            <a:pPr marL="514350" indent="-514350">
              <a:spcBef>
                <a:spcPts val="0"/>
              </a:spcBef>
              <a:spcAft>
                <a:spcPts val="2400"/>
              </a:spcAft>
              <a:buFont typeface="+mj-lt"/>
              <a:buAutoNum type="arabicPeriod"/>
            </a:pPr>
            <a:r>
              <a:rPr lang="en-US" dirty="0" smtClean="0"/>
              <a:t>Reflecting on </a:t>
            </a:r>
            <a:r>
              <a:rPr lang="en-US" dirty="0" smtClean="0"/>
              <a:t>Identity, Values </a:t>
            </a:r>
            <a:r>
              <a:rPr lang="en-US" dirty="0" smtClean="0"/>
              <a:t>and Intentions</a:t>
            </a:r>
          </a:p>
          <a:p>
            <a:pPr marL="514350" lvl="0" indent="-514350">
              <a:spcBef>
                <a:spcPts val="0"/>
              </a:spcBef>
              <a:spcAft>
                <a:spcPts val="2400"/>
              </a:spcAft>
              <a:buFont typeface="+mj-lt"/>
              <a:buAutoNum type="arabicPeriod"/>
            </a:pPr>
            <a:r>
              <a:rPr lang="en-US" dirty="0" smtClean="0"/>
              <a:t>How Do Issues of Diversity and Inclusion Affect Learning and Academic Success?</a:t>
            </a:r>
            <a:endParaRPr lang="en-US" dirty="0"/>
          </a:p>
          <a:p>
            <a:pPr marL="514350" indent="-514350">
              <a:spcBef>
                <a:spcPts val="0"/>
              </a:spcBef>
              <a:spcAft>
                <a:spcPts val="2400"/>
              </a:spcAft>
              <a:buFont typeface="+mj-lt"/>
              <a:buAutoNum type="arabicPeriod"/>
            </a:pPr>
            <a:r>
              <a:rPr lang="en-US" dirty="0" smtClean="0"/>
              <a:t>Discovering Strategies that Can Enable All Students to Succeed</a:t>
            </a:r>
          </a:p>
          <a:p>
            <a:pPr marL="514350" indent="-514350">
              <a:spcBef>
                <a:spcPts val="0"/>
              </a:spcBef>
              <a:spcAft>
                <a:spcPts val="2400"/>
              </a:spcAft>
              <a:buFont typeface="+mj-lt"/>
              <a:buAutoNum type="arabicPeriod"/>
            </a:pPr>
            <a:r>
              <a:rPr lang="en-US" dirty="0" smtClean="0"/>
              <a:t>Intentions Moving Forward</a:t>
            </a:r>
          </a:p>
        </p:txBody>
      </p:sp>
      <p:sp>
        <p:nvSpPr>
          <p:cNvPr id="4" name="Footer Placeholder 3"/>
          <p:cNvSpPr>
            <a:spLocks noGrp="1"/>
          </p:cNvSpPr>
          <p:nvPr>
            <p:ph type="ftr" sz="quarter" idx="11"/>
          </p:nvPr>
        </p:nvSpPr>
        <p:spPr/>
        <p:txBody>
          <a:bodyPr/>
          <a:lstStyle/>
          <a:p>
            <a:r>
              <a:rPr lang="en-US" dirty="0"/>
              <a:t>This is work licensed under a Creative Commons Attribution-</a:t>
            </a:r>
            <a:r>
              <a:rPr lang="en-US" dirty="0" err="1"/>
              <a:t>NonCommercial</a:t>
            </a:r>
            <a:r>
              <a:rPr lang="en-US" dirty="0"/>
              <a:t> 4.0 International License</a:t>
            </a:r>
          </a:p>
        </p:txBody>
      </p:sp>
    </p:spTree>
    <p:extLst>
      <p:ext uri="{BB962C8B-B14F-4D97-AF65-F5344CB8AC3E}">
        <p14:creationId xmlns:p14="http://schemas.microsoft.com/office/powerpoint/2010/main" val="17383550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t>
            </a:r>
            <a:r>
              <a:rPr lang="en-US" dirty="0" smtClean="0"/>
              <a:t>Identity, Values </a:t>
            </a:r>
            <a:r>
              <a:rPr lang="en-US" dirty="0" smtClean="0"/>
              <a:t>and Intentions</a:t>
            </a:r>
            <a:endParaRPr lang="en-US" dirty="0"/>
          </a:p>
        </p:txBody>
      </p:sp>
      <p:sp>
        <p:nvSpPr>
          <p:cNvPr id="3" name="Content Placeholder 2"/>
          <p:cNvSpPr>
            <a:spLocks noGrp="1"/>
          </p:cNvSpPr>
          <p:nvPr>
            <p:ph idx="1"/>
          </p:nvPr>
        </p:nvSpPr>
        <p:spPr/>
        <p:txBody>
          <a:bodyPr anchor="ctr" anchorCtr="1">
            <a:normAutofit fontScale="92500" lnSpcReduction="20000"/>
          </a:bodyPr>
          <a:lstStyle/>
          <a:p>
            <a:pPr marL="0" indent="0">
              <a:spcBef>
                <a:spcPts val="0"/>
              </a:spcBef>
              <a:spcAft>
                <a:spcPts val="2400"/>
              </a:spcAft>
              <a:buNone/>
            </a:pPr>
            <a:r>
              <a:rPr lang="en-US" dirty="0" smtClean="0"/>
              <a:t>A. Who are you? (in pairs)</a:t>
            </a:r>
          </a:p>
          <a:p>
            <a:pPr marL="0" indent="0">
              <a:spcBef>
                <a:spcPts val="0"/>
              </a:spcBef>
              <a:spcAft>
                <a:spcPts val="2400"/>
              </a:spcAft>
              <a:buNone/>
            </a:pPr>
            <a:r>
              <a:rPr lang="en-US" dirty="0" smtClean="0"/>
              <a:t>B. Reflect (on cards)</a:t>
            </a:r>
          </a:p>
          <a:p>
            <a:pPr lvl="1">
              <a:spcBef>
                <a:spcPts val="0"/>
              </a:spcBef>
              <a:spcAft>
                <a:spcPts val="2400"/>
              </a:spcAft>
            </a:pPr>
            <a:r>
              <a:rPr lang="en-US" dirty="0" smtClean="0"/>
              <a:t>Why </a:t>
            </a:r>
            <a:r>
              <a:rPr lang="en-US" dirty="0" smtClean="0"/>
              <a:t>are you attending this workshop?</a:t>
            </a:r>
          </a:p>
          <a:p>
            <a:pPr lvl="1">
              <a:spcBef>
                <a:spcPts val="0"/>
              </a:spcBef>
              <a:spcAft>
                <a:spcPts val="2400"/>
              </a:spcAft>
            </a:pPr>
            <a:r>
              <a:rPr lang="en-US" dirty="0" smtClean="0"/>
              <a:t>What goals do you have for your students?</a:t>
            </a:r>
            <a:endParaRPr lang="en-US" dirty="0"/>
          </a:p>
          <a:p>
            <a:pPr lvl="1">
              <a:spcBef>
                <a:spcPts val="0"/>
              </a:spcBef>
              <a:spcAft>
                <a:spcPts val="2400"/>
              </a:spcAft>
            </a:pPr>
            <a:r>
              <a:rPr lang="en-US" dirty="0" smtClean="0"/>
              <a:t>What is working? Which of those goals are being realized?</a:t>
            </a:r>
            <a:endParaRPr lang="en-US" dirty="0"/>
          </a:p>
          <a:p>
            <a:pPr lvl="1">
              <a:spcBef>
                <a:spcPts val="0"/>
              </a:spcBef>
              <a:spcAft>
                <a:spcPts val="2400"/>
              </a:spcAft>
            </a:pPr>
            <a:r>
              <a:rPr lang="en-US" dirty="0"/>
              <a:t>What </a:t>
            </a:r>
            <a:r>
              <a:rPr lang="en-US" dirty="0" smtClean="0"/>
              <a:t>isn’t working? Which of those goals aren’t being realized?</a:t>
            </a:r>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975586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2. How Do Issues of Diversity and Inclusion Affect Learning and Academic Success? </a:t>
            </a:r>
            <a:endParaRPr lang="en-US" dirty="0"/>
          </a:p>
        </p:txBody>
      </p:sp>
      <p:sp>
        <p:nvSpPr>
          <p:cNvPr id="4" name="Subtitle 4"/>
          <p:cNvSpPr>
            <a:spLocks noGrp="1"/>
          </p:cNvSpPr>
          <p:nvPr>
            <p:ph type="subTitle" idx="1"/>
          </p:nvPr>
        </p:nvSpPr>
        <p:spPr>
          <a:xfrm>
            <a:off x="1371600" y="3810000"/>
            <a:ext cx="6400800" cy="1752600"/>
          </a:xfrm>
        </p:spPr>
        <p:txBody>
          <a:bodyPr/>
          <a:lstStyle/>
          <a:p>
            <a:r>
              <a:rPr lang="en-US" dirty="0" smtClean="0"/>
              <a:t>(The Research)</a:t>
            </a:r>
            <a:endParaRPr lang="en-US" dirty="0"/>
          </a:p>
        </p:txBody>
      </p:sp>
      <p:sp>
        <p:nvSpPr>
          <p:cNvPr id="3" name="Footer Placeholder 2"/>
          <p:cNvSpPr>
            <a:spLocks noGrp="1"/>
          </p:cNvSpPr>
          <p:nvPr>
            <p:ph type="ftr" sz="quarter" idx="11"/>
          </p:nvPr>
        </p:nvSpPr>
        <p:spPr/>
        <p:txBody>
          <a:bodyPr/>
          <a:lstStyle/>
          <a:p>
            <a:r>
              <a:rPr lang="en-US" dirty="0" smtClean="0"/>
              <a:t>This is work licensed under a Creative Commons Attribution-</a:t>
            </a:r>
            <a:r>
              <a:rPr lang="en-US" dirty="0" err="1" smtClean="0"/>
              <a:t>NonCommercial</a:t>
            </a:r>
            <a:r>
              <a:rPr lang="en-US" dirty="0" smtClean="0"/>
              <a:t> 4.0 International License</a:t>
            </a:r>
            <a:endParaRPr lang="en-US" dirty="0"/>
          </a:p>
        </p:txBody>
      </p:sp>
    </p:spTree>
    <p:extLst>
      <p:ext uri="{BB962C8B-B14F-4D97-AF65-F5344CB8AC3E}">
        <p14:creationId xmlns:p14="http://schemas.microsoft.com/office/powerpoint/2010/main" val="3027389128"/>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Research shows students are less likely to succeed in college if they are:</a:t>
            </a:r>
          </a:p>
          <a:p>
            <a:r>
              <a:rPr lang="en-US" dirty="0" smtClean="0"/>
              <a:t>A member of a </a:t>
            </a:r>
            <a:r>
              <a:rPr lang="en-US" dirty="0" smtClean="0"/>
              <a:t>under-represented </a:t>
            </a:r>
            <a:r>
              <a:rPr lang="en-US" dirty="0" smtClean="0"/>
              <a:t>group</a:t>
            </a:r>
          </a:p>
          <a:p>
            <a:r>
              <a:rPr lang="en-US" dirty="0" smtClean="0"/>
              <a:t>A first-generation college student</a:t>
            </a:r>
          </a:p>
          <a:p>
            <a:r>
              <a:rPr lang="en-US" dirty="0" smtClean="0"/>
              <a:t>Economically disadvantaged</a:t>
            </a:r>
          </a:p>
          <a:p>
            <a:endParaRPr lang="en-US" dirty="0"/>
          </a:p>
          <a:p>
            <a:pPr marL="0" indent="0">
              <a:buNone/>
            </a:pPr>
            <a:r>
              <a:rPr lang="en-US" i="1" dirty="0" smtClean="0"/>
              <a:t>However, differences </a:t>
            </a:r>
            <a:r>
              <a:rPr lang="en-US" i="1" dirty="0" smtClean="0"/>
              <a:t>in college-readiness do </a:t>
            </a:r>
            <a:r>
              <a:rPr lang="en-US" b="1" i="1" dirty="0" smtClean="0"/>
              <a:t>not</a:t>
            </a:r>
            <a:r>
              <a:rPr lang="en-US" i="1" dirty="0" smtClean="0"/>
              <a:t> fully explain the gaps in performance.</a:t>
            </a:r>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155662351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Stereotype Threat</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endParaRPr lang="en-US" sz="2400" i="1" dirty="0" smtClean="0"/>
          </a:p>
          <a:p>
            <a:pPr marL="0" indent="0">
              <a:buNone/>
            </a:pPr>
            <a:r>
              <a:rPr lang="en-US" sz="3500" dirty="0" smtClean="0"/>
              <a:t>Stereotypes have real, significant affects on an individual’s </a:t>
            </a:r>
            <a:r>
              <a:rPr lang="en-US" sz="3500" dirty="0" smtClean="0"/>
              <a:t>performance.</a:t>
            </a:r>
          </a:p>
          <a:p>
            <a:pPr marL="0" indent="0">
              <a:buNone/>
            </a:pPr>
            <a:endParaRPr lang="en-US" sz="3500" dirty="0"/>
          </a:p>
          <a:p>
            <a:pPr marL="0" indent="0">
              <a:buNone/>
            </a:pPr>
            <a:r>
              <a:rPr lang="en-US" sz="3500" dirty="0"/>
              <a:t>Stereotypes also affect faculty and staff assumptions and </a:t>
            </a:r>
            <a:r>
              <a:rPr lang="en-US" sz="3500" dirty="0" smtClean="0"/>
              <a:t>interpretations.</a:t>
            </a:r>
          </a:p>
          <a:p>
            <a:pPr marL="0" indent="0">
              <a:buNone/>
            </a:pPr>
            <a:endParaRPr lang="en-US" sz="3500" dirty="0"/>
          </a:p>
          <a:p>
            <a:pPr marL="0" indent="0">
              <a:buNone/>
            </a:pPr>
            <a:r>
              <a:rPr lang="en-US" sz="2000" dirty="0"/>
              <a:t>Claude M. Steele. 2010. </a:t>
            </a:r>
            <a:r>
              <a:rPr lang="en-US" sz="2000" i="1" dirty="0"/>
              <a:t>Whistling Vivaldi: How Stereotypes Affect Us and What We Can Do [About It]</a:t>
            </a:r>
          </a:p>
          <a:p>
            <a:pPr marL="0" indent="0">
              <a:buNone/>
            </a:pPr>
            <a:endParaRPr lang="en-US" sz="4800" i="1" dirty="0"/>
          </a:p>
          <a:p>
            <a:pPr marL="0" indent="0">
              <a:buNone/>
            </a:pPr>
            <a:endParaRPr lang="en-US" sz="3500" dirty="0" smtClean="0"/>
          </a:p>
          <a:p>
            <a:pPr marL="0" indent="0">
              <a:buNone/>
            </a:pPr>
            <a:endParaRPr lang="en-US" sz="3500" dirty="0"/>
          </a:p>
          <a:p>
            <a:pPr marL="0" indent="0">
              <a:buNone/>
            </a:pPr>
            <a:endParaRPr lang="en-US" sz="3500"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404961049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Microaggressions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marL="0" indent="0">
              <a:buNone/>
            </a:pPr>
            <a:r>
              <a:rPr lang="en-US" dirty="0"/>
              <a:t>Passive racial </a:t>
            </a:r>
            <a:r>
              <a:rPr lang="en-US" dirty="0" smtClean="0"/>
              <a:t>prejudice or discrimination through s</a:t>
            </a:r>
            <a:r>
              <a:rPr lang="en-US" dirty="0" smtClean="0"/>
              <a:t>tatements and actions</a:t>
            </a:r>
            <a:r>
              <a:rPr lang="en-US" dirty="0"/>
              <a:t> </a:t>
            </a:r>
            <a:r>
              <a:rPr lang="en-US" dirty="0" smtClean="0"/>
              <a:t>that:</a:t>
            </a:r>
            <a:endParaRPr lang="en-US" dirty="0" smtClean="0"/>
          </a:p>
          <a:p>
            <a:r>
              <a:rPr lang="en-US" dirty="0" smtClean="0"/>
              <a:t>Repeat or affirm </a:t>
            </a:r>
            <a:r>
              <a:rPr lang="en-US" dirty="0" smtClean="0"/>
              <a:t>stereotypes</a:t>
            </a:r>
            <a:endParaRPr lang="en-US" dirty="0" smtClean="0"/>
          </a:p>
          <a:p>
            <a:r>
              <a:rPr lang="en-US" dirty="0" smtClean="0"/>
              <a:t>Position dominant </a:t>
            </a:r>
            <a:r>
              <a:rPr lang="en-US" dirty="0" smtClean="0"/>
              <a:t>groups as </a:t>
            </a:r>
            <a:r>
              <a:rPr lang="en-US" dirty="0" smtClean="0"/>
              <a:t>normal and minority as aberrant</a:t>
            </a:r>
          </a:p>
          <a:p>
            <a:r>
              <a:rPr lang="en-US" dirty="0" smtClean="0"/>
              <a:t>Assumes </a:t>
            </a:r>
            <a:r>
              <a:rPr lang="en-US" dirty="0" smtClean="0"/>
              <a:t>homogeneity </a:t>
            </a:r>
            <a:r>
              <a:rPr lang="en-US" dirty="0" smtClean="0"/>
              <a:t>of </a:t>
            </a:r>
            <a:r>
              <a:rPr lang="en-US" dirty="0" smtClean="0"/>
              <a:t>minority </a:t>
            </a:r>
            <a:r>
              <a:rPr lang="en-US" dirty="0" smtClean="0"/>
              <a:t>groups</a:t>
            </a:r>
          </a:p>
          <a:p>
            <a:endParaRPr lang="en-US" dirty="0"/>
          </a:p>
          <a:p>
            <a:pPr marL="0" indent="0">
              <a:buNone/>
            </a:pPr>
            <a:endParaRPr lang="en-US" sz="1800"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3028050531"/>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Microaggressions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marL="0" indent="0">
              <a:buNone/>
            </a:pPr>
            <a:r>
              <a:rPr lang="en-US" dirty="0" smtClean="0"/>
              <a:t>Impede learning by:</a:t>
            </a:r>
          </a:p>
          <a:p>
            <a:pPr marL="400050"/>
            <a:r>
              <a:rPr lang="en-US" dirty="0"/>
              <a:t>Alienating, silencing, disengaging students</a:t>
            </a:r>
          </a:p>
          <a:p>
            <a:pPr marL="400050"/>
            <a:r>
              <a:rPr lang="en-US" dirty="0" smtClean="0"/>
              <a:t>Eroding trust </a:t>
            </a:r>
          </a:p>
          <a:p>
            <a:pPr marL="400050"/>
            <a:r>
              <a:rPr lang="en-US" dirty="0" smtClean="0"/>
              <a:t>Cumulating effect that psychologically burdens members of underrepresented groups</a:t>
            </a:r>
          </a:p>
          <a:p>
            <a:pPr marL="0" indent="0">
              <a:buNone/>
            </a:pPr>
            <a:endParaRPr lang="en-US" sz="2400" dirty="0" smtClean="0"/>
          </a:p>
          <a:p>
            <a:pPr marL="0" indent="0">
              <a:buNone/>
            </a:pPr>
            <a:r>
              <a:rPr lang="en-US" sz="1800" dirty="0"/>
              <a:t>D. Sue et al. (2007). “Racial </a:t>
            </a:r>
            <a:r>
              <a:rPr lang="en-US" sz="1800" dirty="0" err="1"/>
              <a:t>Microaggressions</a:t>
            </a:r>
            <a:r>
              <a:rPr lang="en-US" sz="1800" dirty="0"/>
              <a:t> in Everyday Life: Implications for Clinical Practice.” </a:t>
            </a:r>
            <a:r>
              <a:rPr lang="en-US" sz="1800" i="1" dirty="0"/>
              <a:t>Am Psychologist</a:t>
            </a:r>
            <a:r>
              <a:rPr lang="en-US" sz="1800" dirty="0"/>
              <a:t> 62: 271-286. </a:t>
            </a:r>
          </a:p>
          <a:p>
            <a:pPr marL="0" indent="0">
              <a:buNone/>
            </a:pPr>
            <a:r>
              <a:rPr lang="en-US" sz="1800" dirty="0"/>
              <a:t>D. W. Sue, et al. (2009). “Racial </a:t>
            </a:r>
            <a:r>
              <a:rPr lang="en-US" sz="1800" dirty="0" err="1"/>
              <a:t>microaggressions</a:t>
            </a:r>
            <a:r>
              <a:rPr lang="en-US" sz="1800" dirty="0"/>
              <a:t> and difficult dialogues on race in the classroom.” </a:t>
            </a:r>
            <a:r>
              <a:rPr lang="en-US" sz="1800" i="1" dirty="0"/>
              <a:t>Cultural Diversity and Ethnic Minority Psychology</a:t>
            </a:r>
            <a:r>
              <a:rPr lang="en-US" sz="1800" dirty="0"/>
              <a:t> 15: 183-190.</a:t>
            </a:r>
          </a:p>
          <a:p>
            <a:pPr marL="0" indent="0">
              <a:buNone/>
            </a:pPr>
            <a:endParaRPr lang="en-US" sz="2400"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411807963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Imposter Syndrome</a:t>
            </a: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dirty="0" smtClean="0"/>
              <a:t>Chronic self doubt, intellectual fraudulence.</a:t>
            </a:r>
          </a:p>
          <a:p>
            <a:r>
              <a:rPr lang="en-US" dirty="0" smtClean="0"/>
              <a:t>Discounting success or attributed to luck.</a:t>
            </a:r>
            <a:endParaRPr lang="en-US" dirty="0" smtClean="0"/>
          </a:p>
          <a:p>
            <a:r>
              <a:rPr lang="en-US" dirty="0" smtClean="0"/>
              <a:t>L</a:t>
            </a:r>
            <a:r>
              <a:rPr lang="en-US" dirty="0" smtClean="0"/>
              <a:t>eads to </a:t>
            </a:r>
            <a:r>
              <a:rPr lang="en-US" dirty="0" smtClean="0"/>
              <a:t>feelings of inadequacy </a:t>
            </a:r>
            <a:r>
              <a:rPr lang="en-US" dirty="0" smtClean="0"/>
              <a:t>and fears </a:t>
            </a:r>
            <a:r>
              <a:rPr lang="en-US" dirty="0"/>
              <a:t>you will be “found out</a:t>
            </a:r>
            <a:r>
              <a:rPr lang="en-US" dirty="0" smtClean="0"/>
              <a:t>” as a fake.</a:t>
            </a:r>
          </a:p>
          <a:p>
            <a:r>
              <a:rPr lang="en-US" dirty="0"/>
              <a:t>Students who feel this way are reluctant to interact with peers or </a:t>
            </a:r>
            <a:r>
              <a:rPr lang="en-US" dirty="0" smtClean="0"/>
              <a:t>faculty</a:t>
            </a:r>
            <a:endParaRPr lang="en-US" dirty="0" smtClean="0"/>
          </a:p>
          <a:p>
            <a:pPr marL="0" indent="0">
              <a:buNone/>
            </a:pPr>
            <a:endParaRPr lang="en-US" sz="1900" dirty="0"/>
          </a:p>
          <a:p>
            <a:pPr marL="0" indent="0">
              <a:buNone/>
            </a:pPr>
            <a:r>
              <a:rPr lang="en-US" sz="1900" dirty="0"/>
              <a:t>P. </a:t>
            </a:r>
            <a:r>
              <a:rPr lang="en-US" sz="1900" dirty="0" err="1"/>
              <a:t>Clance</a:t>
            </a:r>
            <a:r>
              <a:rPr lang="en-US" sz="1900" dirty="0"/>
              <a:t> and S. </a:t>
            </a:r>
            <a:r>
              <a:rPr lang="en-US" sz="1900" dirty="0" err="1"/>
              <a:t>Imes</a:t>
            </a:r>
            <a:r>
              <a:rPr lang="en-US" sz="1900" dirty="0"/>
              <a:t>. (1978). "The Imposter Phenomenon in High Achieving Women: Dynamics and Therapeutic Intervention." </a:t>
            </a:r>
            <a:r>
              <a:rPr lang="en-US" sz="1900" i="1" dirty="0"/>
              <a:t>Psychotherapy: Theory, Research &amp; Practice</a:t>
            </a:r>
            <a:r>
              <a:rPr lang="en-US" sz="1900" dirty="0"/>
              <a:t> 15: 241–247. </a:t>
            </a:r>
            <a:endParaRPr lang="en-US" sz="1900" dirty="0" smtClean="0"/>
          </a:p>
          <a:p>
            <a:pPr marL="0" indent="0">
              <a:buNone/>
            </a:pPr>
            <a:endParaRPr lang="en-US" sz="1900" dirty="0"/>
          </a:p>
          <a:p>
            <a:pPr marL="0" indent="0">
              <a:buNone/>
            </a:pPr>
            <a:endParaRPr lang="en-US" sz="1900" dirty="0"/>
          </a:p>
          <a:p>
            <a:endParaRPr lang="en-US"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3401509086"/>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BMC_GRAY_TEMPLATE">
  <a:themeElements>
    <a:clrScheme name="BRYN MAWR">
      <a:dk1>
        <a:srgbClr val="3F5056"/>
      </a:dk1>
      <a:lt1>
        <a:srgbClr val="FFECAD"/>
      </a:lt1>
      <a:dk2>
        <a:srgbClr val="0092D2"/>
      </a:dk2>
      <a:lt2>
        <a:srgbClr val="A5A6A5"/>
      </a:lt2>
      <a:accent1>
        <a:srgbClr val="FFE222"/>
      </a:accent1>
      <a:accent2>
        <a:srgbClr val="008E6C"/>
      </a:accent2>
      <a:accent3>
        <a:srgbClr val="D1282B"/>
      </a:accent3>
      <a:accent4>
        <a:srgbClr val="00396D"/>
      </a:accent4>
      <a:accent5>
        <a:srgbClr val="141313"/>
      </a:accent5>
      <a:accent6>
        <a:srgbClr val="3F5056"/>
      </a:accent6>
      <a:hlink>
        <a:srgbClr val="0092D2"/>
      </a:hlink>
      <a:folHlink>
        <a:srgbClr val="A5A6A5"/>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BMC_GrayTemplate</Template>
  <TotalTime>1118</TotalTime>
  <Words>2136</Words>
  <Application>Microsoft Macintosh PowerPoint</Application>
  <PresentationFormat>On-screen Show (4:3)</PresentationFormat>
  <Paragraphs>181</Paragraphs>
  <Slides>15</Slides>
  <Notes>10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BMC_GRAY_TEMPLATE</vt:lpstr>
      <vt:lpstr>Office Theme</vt:lpstr>
      <vt:lpstr>Teaching for Diversity  and Equity</vt:lpstr>
      <vt:lpstr>Plan for the Workshop</vt:lpstr>
      <vt:lpstr>1. Identity, Values and Intentions</vt:lpstr>
      <vt:lpstr>2. How Do Issues of Diversity and Inclusion Affect Learning and Academic Success? </vt:lpstr>
      <vt:lpstr>The Problem</vt:lpstr>
      <vt:lpstr>Stereotype Threat</vt:lpstr>
      <vt:lpstr>Microaggressions</vt:lpstr>
      <vt:lpstr>Microaggressions</vt:lpstr>
      <vt:lpstr>Imposter Syndrome</vt:lpstr>
      <vt:lpstr>Fixed vs. Growth Mindset</vt:lpstr>
      <vt:lpstr>Structural Barriers </vt:lpstr>
      <vt:lpstr>PowerPoint Presentation</vt:lpstr>
      <vt:lpstr>3. Discovering Strategies that Enable All Students to Succeed</vt:lpstr>
      <vt:lpstr>4. Intentions Moving Forward</vt:lpstr>
      <vt:lpstr>Wrap-Up</vt:lpstr>
    </vt:vector>
  </TitlesOfParts>
  <Company>Bryn Mawr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Spohrer</dc:creator>
  <cp:lastModifiedBy>Elizabeth McCormack</cp:lastModifiedBy>
  <cp:revision>80</cp:revision>
  <dcterms:created xsi:type="dcterms:W3CDTF">2015-04-29T18:07:20Z</dcterms:created>
  <dcterms:modified xsi:type="dcterms:W3CDTF">2016-03-16T15:31:13Z</dcterms:modified>
</cp:coreProperties>
</file>