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6" r:id="rId5"/>
    <p:sldId id="273" r:id="rId6"/>
    <p:sldId id="311" r:id="rId7"/>
    <p:sldId id="260" r:id="rId8"/>
    <p:sldId id="275" r:id="rId9"/>
    <p:sldId id="277" r:id="rId10"/>
    <p:sldId id="306" r:id="rId11"/>
    <p:sldId id="284" r:id="rId12"/>
    <p:sldId id="285" r:id="rId13"/>
    <p:sldId id="308" r:id="rId14"/>
    <p:sldId id="263" r:id="rId15"/>
    <p:sldId id="282" r:id="rId16"/>
    <p:sldId id="309" r:id="rId17"/>
    <p:sldId id="265" r:id="rId18"/>
    <p:sldId id="31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735"/>
    <a:srgbClr val="990000"/>
    <a:srgbClr val="FF9900"/>
    <a:srgbClr val="A5002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37" autoAdjust="0"/>
  </p:normalViewPr>
  <p:slideViewPr>
    <p:cSldViewPr>
      <p:cViewPr varScale="1">
        <p:scale>
          <a:sx n="78" d="100"/>
          <a:sy n="78" d="100"/>
        </p:scale>
        <p:origin x="142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3" d="100"/>
        <a:sy n="93" d="100"/>
      </p:scale>
      <p:origin x="0" y="2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3AD96-4258-BB4B-96EE-311C948038F9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023F9-F295-D94C-B3BD-89D131FC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3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023F9-F295-D94C-B3BD-89D131FC7E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8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their simpler example.  They also</a:t>
            </a:r>
            <a:r>
              <a:rPr lang="en-US" baseline="0" dirty="0" smtClean="0"/>
              <a:t> wrote code for a *finite* square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023F9-F295-D94C-B3BD-89D131FC7E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9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023F9-F295-D94C-B3BD-89D131FC7E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DC1-2FF0-4A4D-803B-41DDA24440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319C-58D4-49B7-8966-29077888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DC1-2FF0-4A4D-803B-41DDA24440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319C-58D4-49B7-8966-29077888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DC1-2FF0-4A4D-803B-41DDA24440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319C-58D4-49B7-8966-29077888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DC1-2FF0-4A4D-803B-41DDA24440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319C-58D4-49B7-8966-29077888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7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DC1-2FF0-4A4D-803B-41DDA24440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319C-58D4-49B7-8966-29077888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DC1-2FF0-4A4D-803B-41DDA24440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319C-58D4-49B7-8966-29077888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7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DC1-2FF0-4A4D-803B-41DDA24440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319C-58D4-49B7-8966-29077888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7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DC1-2FF0-4A4D-803B-41DDA24440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319C-58D4-49B7-8966-29077888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DC1-2FF0-4A4D-803B-41DDA24440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319C-58D4-49B7-8966-29077888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8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DC1-2FF0-4A4D-803B-41DDA24440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319C-58D4-49B7-8966-29077888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6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DC1-2FF0-4A4D-803B-41DDA24440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319C-58D4-49B7-8966-29077888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r="79000" b="6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3DC1-2FF0-4A4D-803B-41DDA24440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319C-58D4-49B7-8966-29077888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3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762000"/>
            <a:ext cx="6019800" cy="2289175"/>
          </a:xfrm>
        </p:spPr>
        <p:txBody>
          <a:bodyPr>
            <a:normAutofit fontScale="90000"/>
          </a:bodyPr>
          <a:lstStyle/>
          <a:p>
            <a:r>
              <a:rPr lang="en-US" dirty="0"/>
              <a:t>Teaching Computational Skills in the Natural Sciences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Jupyter</a:t>
            </a:r>
            <a:r>
              <a:rPr lang="en-US" dirty="0" smtClean="0"/>
              <a:t> Notebooks in a </a:t>
            </a:r>
            <a:r>
              <a:rPr lang="en-US" dirty="0"/>
              <a:t>Blended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828800"/>
          </a:xfrm>
        </p:spPr>
        <p:txBody>
          <a:bodyPr>
            <a:normAutofit fontScale="92500" lnSpcReduction="2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953735"/>
                </a:solidFill>
              </a:rPr>
              <a:t>Funded by the Helmsley Foundation through the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953735"/>
                </a:solidFill>
              </a:rPr>
              <a:t>Teaching to Increase Diversity and Equity in STEM (TIDES) Initiative at AAC&amp;U and PKAL</a:t>
            </a:r>
            <a:endParaRPr lang="en-US" sz="2400" dirty="0">
              <a:solidFill>
                <a:srgbClr val="95373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51054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Project team: Doug Blank, Computer Science</a:t>
            </a:r>
          </a:p>
          <a:p>
            <a:pPr algn="ctr"/>
            <a:r>
              <a:rPr lang="en-US" dirty="0" smtClean="0"/>
              <a:t>Liz McCormack &amp; Mark Matlin, Physics</a:t>
            </a:r>
          </a:p>
          <a:p>
            <a:pPr algn="ctr"/>
            <a:r>
              <a:rPr lang="en-US" dirty="0" smtClean="0"/>
              <a:t>Steven </a:t>
            </a:r>
            <a:r>
              <a:rPr lang="en-US" dirty="0" err="1" smtClean="0"/>
              <a:t>Neshyba</a:t>
            </a:r>
            <a:r>
              <a:rPr lang="en-US" dirty="0" smtClean="0"/>
              <a:t>, Chemistry, University of Puget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Module Applications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5052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b="1" dirty="0"/>
              <a:t>Module </a:t>
            </a:r>
            <a:r>
              <a:rPr lang="en-US" sz="3300" b="1" dirty="0" smtClean="0"/>
              <a:t>3: </a:t>
            </a:r>
            <a:r>
              <a:rPr lang="en-US" sz="3300" b="1" dirty="0"/>
              <a:t>Iterative Methods </a:t>
            </a:r>
            <a:endParaRPr lang="en-US" sz="3300" dirty="0"/>
          </a:p>
          <a:p>
            <a:pPr marL="0" indent="0">
              <a:buNone/>
            </a:pPr>
            <a:r>
              <a:rPr lang="en-US" sz="3300" dirty="0"/>
              <a:t>Projectile motion without &amp; with drag, rocket with changing mass, rocket with altitude-dependent gravity</a:t>
            </a:r>
          </a:p>
          <a:p>
            <a:pPr marL="0" indent="0">
              <a:buNone/>
            </a:pPr>
            <a:r>
              <a:rPr lang="en-US" sz="3300" dirty="0"/>
              <a:t> </a:t>
            </a:r>
          </a:p>
          <a:p>
            <a:pPr marL="0" indent="0">
              <a:buNone/>
            </a:pPr>
            <a:r>
              <a:rPr lang="en-US" sz="3300" b="1" dirty="0"/>
              <a:t>Module </a:t>
            </a:r>
            <a:r>
              <a:rPr lang="en-US" sz="3300" b="1" dirty="0" smtClean="0"/>
              <a:t>4: Differentiation</a:t>
            </a:r>
            <a:endParaRPr lang="en-US" sz="3300" dirty="0"/>
          </a:p>
          <a:p>
            <a:pPr marL="0" indent="0">
              <a:buNone/>
            </a:pPr>
            <a:r>
              <a:rPr lang="en-US" sz="3300" dirty="0"/>
              <a:t>Pure math</a:t>
            </a:r>
          </a:p>
          <a:p>
            <a:pPr marL="0" indent="0">
              <a:buNone/>
            </a:pPr>
            <a:r>
              <a:rPr lang="en-US" sz="3300" dirty="0"/>
              <a:t> </a:t>
            </a:r>
          </a:p>
          <a:p>
            <a:pPr marL="0" indent="0">
              <a:buNone/>
            </a:pPr>
            <a:r>
              <a:rPr lang="en-US" sz="3300" b="1" dirty="0"/>
              <a:t>Module </a:t>
            </a:r>
            <a:r>
              <a:rPr lang="en-US" sz="3300" b="1" dirty="0" smtClean="0"/>
              <a:t>5: </a:t>
            </a:r>
            <a:r>
              <a:rPr lang="en-US" sz="3300" b="1" dirty="0"/>
              <a:t>Integration</a:t>
            </a:r>
            <a:endParaRPr lang="en-US" sz="3300" dirty="0"/>
          </a:p>
          <a:p>
            <a:pPr marL="0" indent="0">
              <a:buNone/>
            </a:pPr>
            <a:r>
              <a:rPr lang="en-US" sz="3300" dirty="0"/>
              <a:t>Compute: mean speed in a Maxwell-Boltzmann distribution, total power flux emitted by a blackbody, Stefan-Boltzmann constant</a:t>
            </a:r>
          </a:p>
          <a:p>
            <a:pPr marL="0" indent="0">
              <a:buNone/>
            </a:pPr>
            <a:r>
              <a:rPr lang="en-US" sz="3300" dirty="0"/>
              <a:t> </a:t>
            </a:r>
          </a:p>
          <a:p>
            <a:pPr marL="0" indent="0">
              <a:buNone/>
            </a:pPr>
            <a:r>
              <a:rPr lang="en-US" sz="3300" b="1" dirty="0"/>
              <a:t>Module </a:t>
            </a:r>
            <a:r>
              <a:rPr lang="en-US" sz="3300" b="1" dirty="0" smtClean="0"/>
              <a:t>6: </a:t>
            </a:r>
            <a:r>
              <a:rPr lang="en-US" sz="3300" b="1" dirty="0"/>
              <a:t>Solution of Linear Equations  </a:t>
            </a:r>
            <a:endParaRPr lang="en-US" sz="3300" dirty="0"/>
          </a:p>
          <a:p>
            <a:pPr marL="0" indent="0">
              <a:buNone/>
            </a:pPr>
            <a:r>
              <a:rPr lang="en-US" sz="3300" dirty="0"/>
              <a:t>Compute currents in a multi-branch circuit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b="1" dirty="0"/>
              <a:t>Module </a:t>
            </a:r>
            <a:r>
              <a:rPr lang="en-US" sz="3300" b="1" dirty="0" smtClean="0"/>
              <a:t>7: </a:t>
            </a:r>
            <a:r>
              <a:rPr lang="en-US" sz="3300" b="1" dirty="0" err="1"/>
              <a:t>Eigenequations</a:t>
            </a:r>
            <a:r>
              <a:rPr lang="en-US" sz="3300" b="1" dirty="0"/>
              <a:t> </a:t>
            </a:r>
            <a:endParaRPr lang="en-US" sz="3300" dirty="0"/>
          </a:p>
          <a:p>
            <a:pPr marL="0" indent="0">
              <a:buNone/>
            </a:pPr>
            <a:r>
              <a:rPr lang="en-US" sz="3300" dirty="0" smtClean="0"/>
              <a:t>Find: principal </a:t>
            </a:r>
            <a:r>
              <a:rPr lang="en-US" sz="3300" dirty="0"/>
              <a:t>axes of a solid, </a:t>
            </a:r>
            <a:r>
              <a:rPr lang="en-US" sz="3300" dirty="0" smtClean="0"/>
              <a:t>normal </a:t>
            </a:r>
            <a:r>
              <a:rPr lang="en-US" sz="3300" dirty="0"/>
              <a:t>modes and frequencies of a set of coupled oscillators (masses on springs, double pendulum), </a:t>
            </a:r>
            <a:r>
              <a:rPr lang="en-US" sz="3300" dirty="0" smtClean="0"/>
              <a:t>the </a:t>
            </a:r>
            <a:r>
              <a:rPr lang="en-US" sz="3300" dirty="0"/>
              <a:t>first 10 energy eigenvalues of a 1-D infini</a:t>
            </a:r>
            <a:r>
              <a:rPr lang="en-US" sz="3000" dirty="0"/>
              <a:t>te </a:t>
            </a:r>
            <a:r>
              <a:rPr lang="en-US" sz="3300" dirty="0"/>
              <a:t>potential well with linear internal potential.  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0" y="1752600"/>
            <a:ext cx="4724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200" b="1" dirty="0"/>
              <a:t>Module </a:t>
            </a:r>
            <a:r>
              <a:rPr lang="en-US" sz="5200" b="1" dirty="0" smtClean="0"/>
              <a:t>8: </a:t>
            </a:r>
            <a:r>
              <a:rPr lang="en-US" sz="5200" b="1" dirty="0"/>
              <a:t>Analyzing Data  </a:t>
            </a:r>
            <a:endParaRPr lang="en-US" sz="5200" dirty="0"/>
          </a:p>
          <a:p>
            <a:pPr marL="0" indent="0">
              <a:buNone/>
            </a:pPr>
            <a:r>
              <a:rPr lang="en-US" sz="5200" dirty="0"/>
              <a:t>L</a:t>
            </a:r>
            <a:r>
              <a:rPr lang="en-US" sz="5200" dirty="0" smtClean="0"/>
              <a:t>east-squares fit a </a:t>
            </a:r>
            <a:r>
              <a:rPr lang="en-US" sz="5200" dirty="0"/>
              <a:t>set of data, compute a covariance matrix, use principal components analysis to find the most important variations in a set of data</a:t>
            </a:r>
          </a:p>
          <a:p>
            <a:pPr marL="0" indent="0">
              <a:buNone/>
            </a:pPr>
            <a:r>
              <a:rPr lang="en-US" sz="5200" dirty="0"/>
              <a:t> </a:t>
            </a:r>
          </a:p>
          <a:p>
            <a:pPr marL="0" indent="0">
              <a:buNone/>
            </a:pPr>
            <a:r>
              <a:rPr lang="en-US" sz="5200" b="1" dirty="0"/>
              <a:t>Module </a:t>
            </a:r>
            <a:r>
              <a:rPr lang="en-US" sz="5200" b="1" dirty="0" smtClean="0"/>
              <a:t>9: </a:t>
            </a:r>
            <a:r>
              <a:rPr lang="en-US" sz="5200" b="1" dirty="0"/>
              <a:t>Fourier Analysis </a:t>
            </a:r>
            <a:endParaRPr lang="en-US" sz="5200" dirty="0"/>
          </a:p>
          <a:p>
            <a:pPr marL="0" indent="0">
              <a:buNone/>
            </a:pPr>
            <a:r>
              <a:rPr lang="en-US" sz="5200" dirty="0"/>
              <a:t>Compute the transform of a square wave and a sound wave</a:t>
            </a:r>
          </a:p>
          <a:p>
            <a:pPr marL="0" indent="0">
              <a:buNone/>
            </a:pPr>
            <a:r>
              <a:rPr lang="en-US" sz="5200" dirty="0"/>
              <a:t> </a:t>
            </a:r>
          </a:p>
          <a:p>
            <a:pPr marL="0" indent="0">
              <a:buNone/>
            </a:pPr>
            <a:r>
              <a:rPr lang="en-US" sz="5200" b="1" dirty="0"/>
              <a:t>Module </a:t>
            </a:r>
            <a:r>
              <a:rPr lang="en-US" sz="5200" b="1" dirty="0" smtClean="0"/>
              <a:t>10: </a:t>
            </a:r>
            <a:r>
              <a:rPr lang="en-US" sz="5200" b="1" dirty="0"/>
              <a:t>Ordinary Differential Equations </a:t>
            </a:r>
            <a:endParaRPr lang="en-US" sz="5200" dirty="0"/>
          </a:p>
          <a:p>
            <a:pPr marL="0" indent="0">
              <a:buNone/>
            </a:pPr>
            <a:r>
              <a:rPr lang="en-US" sz="5200" dirty="0"/>
              <a:t>Use </a:t>
            </a:r>
            <a:r>
              <a:rPr lang="en-US" sz="5200" dirty="0" err="1"/>
              <a:t>Runge-Kutta</a:t>
            </a:r>
            <a:r>
              <a:rPr lang="en-US" sz="5200" dirty="0"/>
              <a:t> method to: model vertical motion of a ball, find the ground-state energy of a particle in an infinite well with linear potential, model the exact motion of a simple pendulum  </a:t>
            </a:r>
          </a:p>
          <a:p>
            <a:pPr marL="0" indent="0">
              <a:buNone/>
            </a:pPr>
            <a:r>
              <a:rPr lang="en-US" sz="5200" dirty="0"/>
              <a:t> </a:t>
            </a:r>
          </a:p>
          <a:p>
            <a:pPr marL="0" indent="0">
              <a:buNone/>
            </a:pPr>
            <a:r>
              <a:rPr lang="en-US" sz="5200" b="1" dirty="0"/>
              <a:t>Module </a:t>
            </a:r>
            <a:r>
              <a:rPr lang="en-US" sz="5200" b="1" dirty="0" smtClean="0"/>
              <a:t>11: </a:t>
            </a:r>
            <a:r>
              <a:rPr lang="en-US" sz="5200" b="1" dirty="0"/>
              <a:t>Partial Differential Equations:  </a:t>
            </a:r>
            <a:endParaRPr lang="en-US" sz="5200" dirty="0"/>
          </a:p>
          <a:p>
            <a:pPr marL="0" indent="0">
              <a:buNone/>
            </a:pPr>
            <a:r>
              <a:rPr lang="en-US" sz="5200" dirty="0"/>
              <a:t>Compute the electric potential inside a square with sides held at specified values &amp; the temperature along a metal rod with ends held at specified temperatures, plot the shape of a plucked string at a set of times</a:t>
            </a:r>
          </a:p>
          <a:p>
            <a:pPr marL="0" indent="0">
              <a:buNone/>
            </a:pPr>
            <a:r>
              <a:rPr lang="en-US" sz="5200" dirty="0"/>
              <a:t> </a:t>
            </a:r>
          </a:p>
          <a:p>
            <a:pPr marL="0" indent="0">
              <a:buNone/>
            </a:pPr>
            <a:r>
              <a:rPr lang="en-US" sz="5200" b="1" dirty="0"/>
              <a:t>Module </a:t>
            </a:r>
            <a:r>
              <a:rPr lang="en-US" sz="5200" b="1" dirty="0" smtClean="0"/>
              <a:t>12: </a:t>
            </a:r>
            <a:r>
              <a:rPr lang="en-US" sz="5200" b="1" dirty="0"/>
              <a:t>Monte Carlo Methods:  </a:t>
            </a:r>
            <a:endParaRPr lang="en-US" sz="5200" dirty="0"/>
          </a:p>
          <a:p>
            <a:pPr marL="0" indent="0">
              <a:buNone/>
            </a:pPr>
            <a:r>
              <a:rPr lang="en-US" sz="5200" dirty="0"/>
              <a:t>Compute </a:t>
            </a:r>
            <a:r>
              <a:rPr lang="en-US" sz="5200" dirty="0" smtClean="0"/>
              <a:t>magnetizations </a:t>
            </a:r>
            <a:r>
              <a:rPr lang="en-US" sz="5200" dirty="0"/>
              <a:t>of 1-D &amp; 2-D </a:t>
            </a:r>
            <a:r>
              <a:rPr lang="en-US" sz="5200" dirty="0" err="1"/>
              <a:t>Ising</a:t>
            </a:r>
            <a:r>
              <a:rPr lang="en-US" sz="5200" dirty="0"/>
              <a:t> systems, calculate the area of a disk using a Monte Carlo approach </a:t>
            </a:r>
          </a:p>
          <a:p>
            <a:pPr marL="0" indent="0">
              <a:buNone/>
            </a:pPr>
            <a:r>
              <a:rPr lang="en-US" sz="5200" dirty="0"/>
              <a:t> </a:t>
            </a:r>
          </a:p>
          <a:p>
            <a:pPr marL="0" indent="0">
              <a:buNone/>
            </a:pPr>
            <a:r>
              <a:rPr lang="en-US" sz="5200" b="1" dirty="0"/>
              <a:t>Module </a:t>
            </a:r>
            <a:r>
              <a:rPr lang="en-US" sz="5200" b="1" dirty="0" smtClean="0"/>
              <a:t>13: Object </a:t>
            </a:r>
            <a:r>
              <a:rPr lang="en-US" sz="5200" b="1" dirty="0"/>
              <a:t>Oriented Programming:  </a:t>
            </a:r>
            <a:endParaRPr lang="en-US" sz="5200" dirty="0"/>
          </a:p>
          <a:p>
            <a:pPr marL="0" indent="0">
              <a:buNone/>
            </a:pPr>
            <a:r>
              <a:rPr lang="en-US" sz="5200" dirty="0"/>
              <a:t>Model oscillations of diatomic and linear triatomic </a:t>
            </a:r>
            <a:r>
              <a:rPr lang="en-US" sz="5200" dirty="0" smtClean="0"/>
              <a:t>molecules</a:t>
            </a:r>
            <a:endParaRPr lang="en-US" sz="5200" i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PHYS 350: Term Projects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0999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Topics chosen by students; most worked in small groups.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953735"/>
                </a:solidFill>
              </a:rPr>
              <a:t>Third- &amp; second-to-last weeks of classes used for project work; last week for presentations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Students submitted presentation slides, code, and 3-5 page paper on project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953735"/>
                </a:solidFill>
              </a:rPr>
              <a:t>Oral &amp; written presentations evaluated on clarity, quality, difficulty; peer evaluation</a:t>
            </a:r>
          </a:p>
        </p:txBody>
      </p:sp>
    </p:spTree>
    <p:extLst>
      <p:ext uri="{BB962C8B-B14F-4D97-AF65-F5344CB8AC3E}">
        <p14:creationId xmlns:p14="http://schemas.microsoft.com/office/powerpoint/2010/main" val="26721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PHYS 350: Term Project Topics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3962400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</a:pPr>
            <a:r>
              <a:rPr lang="en-US" sz="2400" dirty="0" smtClean="0"/>
              <a:t>1-D potential well quantum </a:t>
            </a:r>
            <a:r>
              <a:rPr lang="en-US" sz="2400" dirty="0" err="1" smtClean="0"/>
              <a:t>wavefunctions</a:t>
            </a:r>
            <a:endParaRPr lang="en-US" sz="2400" dirty="0" smtClean="0"/>
          </a:p>
          <a:p>
            <a:pPr>
              <a:spcAft>
                <a:spcPts val="400"/>
              </a:spcAft>
            </a:pPr>
            <a:r>
              <a:rPr lang="en-US" sz="2400" dirty="0" smtClean="0">
                <a:solidFill>
                  <a:srgbClr val="953735"/>
                </a:solidFill>
              </a:rPr>
              <a:t>Calculation of molecular orbitals</a:t>
            </a:r>
          </a:p>
          <a:p>
            <a:pPr>
              <a:spcAft>
                <a:spcPts val="400"/>
              </a:spcAft>
            </a:pPr>
            <a:r>
              <a:rPr lang="en-US" sz="2400" dirty="0" smtClean="0"/>
              <a:t>Air flow around an airfoil</a:t>
            </a:r>
          </a:p>
          <a:p>
            <a:pPr>
              <a:spcAft>
                <a:spcPts val="400"/>
              </a:spcAft>
            </a:pPr>
            <a:r>
              <a:rPr lang="en-US" sz="2400" dirty="0" smtClean="0">
                <a:solidFill>
                  <a:srgbClr val="953735"/>
                </a:solidFill>
              </a:rPr>
              <a:t>Fluid flow through a duct</a:t>
            </a:r>
          </a:p>
          <a:p>
            <a:pPr>
              <a:spcAft>
                <a:spcPts val="400"/>
              </a:spcAft>
            </a:pPr>
            <a:r>
              <a:rPr lang="en-US" sz="2400" dirty="0" smtClean="0"/>
              <a:t>Motions of linear and nonlinear oscillators</a:t>
            </a:r>
          </a:p>
          <a:p>
            <a:pPr>
              <a:spcAft>
                <a:spcPts val="400"/>
              </a:spcAft>
            </a:pPr>
            <a:r>
              <a:rPr lang="en-US" sz="2400" dirty="0" smtClean="0">
                <a:solidFill>
                  <a:srgbClr val="953735"/>
                </a:solidFill>
              </a:rPr>
              <a:t>Visualization of planet motion in the solar system</a:t>
            </a:r>
          </a:p>
          <a:p>
            <a:pPr>
              <a:spcAft>
                <a:spcPts val="400"/>
              </a:spcAft>
            </a:pPr>
            <a:r>
              <a:rPr lang="en-US" sz="2400" dirty="0" smtClean="0"/>
              <a:t>Modeling mutations of protein molecules</a:t>
            </a:r>
          </a:p>
          <a:p>
            <a:pPr>
              <a:spcAft>
                <a:spcPts val="400"/>
              </a:spcAft>
            </a:pPr>
            <a:r>
              <a:rPr lang="en-US" sz="2400" dirty="0" smtClean="0">
                <a:solidFill>
                  <a:srgbClr val="953735"/>
                </a:solidFill>
              </a:rPr>
              <a:t>Fourier analysis of pop songs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72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Project Example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28800"/>
            <a:ext cx="6425848" cy="441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971800"/>
            <a:ext cx="425211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PHYS 350: E-portfolios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3657600" cy="4800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Completed modules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Scientist profile: slide and text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rgbClr val="953735"/>
                </a:solidFill>
              </a:rPr>
              <a:t>Term project: slides and text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Journal entries: module feedback, profile feedback, in-class reflection questions  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rgbClr val="953735"/>
                </a:solidFill>
              </a:rPr>
              <a:t>Summative reflections: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1818955"/>
            <a:ext cx="4495800" cy="511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What </a:t>
            </a:r>
            <a:r>
              <a:rPr lang="en-US" sz="2400" dirty="0"/>
              <a:t>are the most important things you learned and what are your </a:t>
            </a:r>
            <a:r>
              <a:rPr lang="en-US" sz="2400" dirty="0" smtClean="0"/>
              <a:t>most valuable </a:t>
            </a:r>
            <a:r>
              <a:rPr lang="en-US" sz="2400" dirty="0"/>
              <a:t>“take-</a:t>
            </a:r>
            <a:r>
              <a:rPr lang="en-US" sz="2400" dirty="0" err="1"/>
              <a:t>aways</a:t>
            </a:r>
            <a:r>
              <a:rPr lang="en-US" sz="2400" dirty="0"/>
              <a:t>” from the course</a:t>
            </a:r>
            <a:r>
              <a:rPr lang="en-US" sz="2400" dirty="0" smtClean="0"/>
              <a:t>?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953735"/>
                </a:solidFill>
              </a:rPr>
              <a:t>What </a:t>
            </a:r>
            <a:r>
              <a:rPr lang="en-US" sz="2400" dirty="0">
                <a:solidFill>
                  <a:srgbClr val="953735"/>
                </a:solidFill>
              </a:rPr>
              <a:t>did you do well in the course</a:t>
            </a:r>
            <a:r>
              <a:rPr lang="en-US" sz="2400" dirty="0" smtClean="0">
                <a:solidFill>
                  <a:srgbClr val="953735"/>
                </a:solidFill>
              </a:rPr>
              <a:t>?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What </a:t>
            </a:r>
            <a:r>
              <a:rPr lang="en-US" sz="2400" dirty="0"/>
              <a:t>area(s) do you want to improve on</a:t>
            </a:r>
            <a:r>
              <a:rPr lang="en-US" sz="2400" dirty="0" smtClean="0"/>
              <a:t>?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953735"/>
                </a:solidFill>
              </a:rPr>
              <a:t>What </a:t>
            </a:r>
            <a:r>
              <a:rPr lang="en-US" sz="2400" dirty="0">
                <a:solidFill>
                  <a:srgbClr val="953735"/>
                </a:solidFill>
              </a:rPr>
              <a:t>topic(s) (related to the course) would you like to learn next</a:t>
            </a:r>
            <a:r>
              <a:rPr lang="en-US" sz="2400" dirty="0" smtClean="0">
                <a:solidFill>
                  <a:srgbClr val="953735"/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PHYS 350: Lessons Learned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Students need scaffolding for the intro modules.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953735"/>
                </a:solidFill>
              </a:rPr>
              <a:t>Remind reader of key Python skills needed for the Exercises.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Be very explicit about desired function inputs &amp; outputs – students need help developing this skill.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953735"/>
                </a:solidFill>
              </a:rPr>
              <a:t>Students </a:t>
            </a:r>
            <a:r>
              <a:rPr lang="en-US" sz="2400" dirty="0" smtClean="0">
                <a:solidFill>
                  <a:srgbClr val="953735"/>
                </a:solidFill>
              </a:rPr>
              <a:t>fairly </a:t>
            </a:r>
            <a:r>
              <a:rPr lang="en-US" sz="2400" dirty="0">
                <a:solidFill>
                  <a:srgbClr val="953735"/>
                </a:solidFill>
              </a:rPr>
              <a:t>new to computing take a long time to do even relatively straightforward things</a:t>
            </a:r>
            <a:r>
              <a:rPr lang="en-US" sz="2400" dirty="0" smtClean="0">
                <a:solidFill>
                  <a:srgbClr val="953735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Server implementation: RAM and swap space are key.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953735"/>
                </a:solidFill>
              </a:rPr>
              <a:t>Faculty need knowledge or support to maintain/troubleshoot the server.</a:t>
            </a:r>
            <a:endParaRPr lang="en-US" sz="2400" dirty="0">
              <a:solidFill>
                <a:srgbClr val="953735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55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Take 2, and 3…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81000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After PHYS 350, introduced Intro to Python module in first 4 weeks of lab component of intro physics for science majors – didn’t work so well.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953735"/>
                </a:solidFill>
              </a:rPr>
              <a:t>This year, first 6 modules covered successfully in sophomore-level lab course.  Will repeat this coming year.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Will incorporate subsequent modules in junior/senior-level courses as appropriate.  Need to provide some structure for collaboration.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91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239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Where we are and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where </a:t>
            </a:r>
            <a:r>
              <a:rPr lang="en-US" sz="4000" dirty="0"/>
              <a:t>we are going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1981201"/>
            <a:ext cx="7848600" cy="43433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modules and support materials on </a:t>
            </a:r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 smtClean="0"/>
              <a:t>github.com/</a:t>
            </a:r>
            <a:r>
              <a:rPr lang="en-US" dirty="0" err="1" smtClean="0"/>
              <a:t>BrynMawrCollege</a:t>
            </a:r>
            <a:r>
              <a:rPr lang="en-US" dirty="0" smtClean="0"/>
              <a:t>/TIDES  (Creative Commons)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>
                <a:solidFill>
                  <a:srgbClr val="953735"/>
                </a:solidFill>
              </a:rPr>
              <a:t>Teaching of first (6) modules in lab part of sophomore-level course will continue; plan </a:t>
            </a:r>
            <a:r>
              <a:rPr lang="en-US" dirty="0">
                <a:solidFill>
                  <a:srgbClr val="953735"/>
                </a:solidFill>
              </a:rPr>
              <a:t>to distribute others within the major </a:t>
            </a:r>
            <a:r>
              <a:rPr lang="en-US" dirty="0" smtClean="0">
                <a:solidFill>
                  <a:srgbClr val="953735"/>
                </a:solidFill>
              </a:rPr>
              <a:t>sequence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Will create “Big Data” module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953735"/>
                </a:solidFill>
              </a:rPr>
              <a:t>Would like to add exercise applications from other sciences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Hope to share across other STEM </a:t>
            </a:r>
            <a:r>
              <a:rPr lang="en-US" smtClean="0"/>
              <a:t>and quantitative disciplines</a:t>
            </a:r>
            <a:r>
              <a:rPr lang="en-US" dirty="0" smtClean="0"/>
              <a:t>, and with other institutions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>
              <a:solidFill>
                <a:srgbClr val="953735"/>
              </a:solidFill>
            </a:endParaRPr>
          </a:p>
          <a:p>
            <a:endParaRPr lang="en-US" dirty="0" smtClean="0">
              <a:solidFill>
                <a:srgbClr val="953735"/>
              </a:solidFill>
            </a:endParaRPr>
          </a:p>
          <a:p>
            <a:endParaRPr lang="en-US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5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590800"/>
            <a:ext cx="449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Thank you!</a:t>
            </a:r>
          </a:p>
          <a:p>
            <a:pPr algn="ctr"/>
            <a:endParaRPr lang="en-US" sz="4800" dirty="0" smtClean="0"/>
          </a:p>
          <a:p>
            <a:pPr algn="ctr"/>
            <a:endParaRPr lang="en-US" sz="4800" dirty="0"/>
          </a:p>
          <a:p>
            <a:pPr algn="ctr"/>
            <a:r>
              <a:rPr lang="en-US" sz="4800" dirty="0" smtClean="0">
                <a:solidFill>
                  <a:srgbClr val="953735"/>
                </a:solidFill>
              </a:rPr>
              <a:t>Questions…?</a:t>
            </a:r>
          </a:p>
        </p:txBody>
      </p:sp>
    </p:spTree>
    <p:extLst>
      <p:ext uri="{BB962C8B-B14F-4D97-AF65-F5344CB8AC3E}">
        <p14:creationId xmlns:p14="http://schemas.microsoft.com/office/powerpoint/2010/main" val="8251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Our TIDES Project Goals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876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I</a:t>
            </a:r>
            <a:r>
              <a:rPr lang="en-US" sz="2400" dirty="0" smtClean="0"/>
              <a:t>mprove </a:t>
            </a:r>
            <a:r>
              <a:rPr lang="en-US" sz="2400" dirty="0"/>
              <a:t>student learning of computer programming and algorithmic </a:t>
            </a:r>
            <a:r>
              <a:rPr lang="en-US" sz="2400" dirty="0" smtClean="0"/>
              <a:t>thinking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990000"/>
                </a:solidFill>
              </a:rPr>
              <a:t>Integrate computational skill building with subject-specific </a:t>
            </a:r>
            <a:r>
              <a:rPr lang="en-US" sz="2400" dirty="0" smtClean="0">
                <a:solidFill>
                  <a:srgbClr val="990000"/>
                </a:solidFill>
              </a:rPr>
              <a:t>conten</a:t>
            </a:r>
            <a:r>
              <a:rPr lang="en-US" sz="2400" dirty="0" smtClean="0"/>
              <a:t>t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Minimize faculty </a:t>
            </a:r>
            <a:r>
              <a:rPr lang="en-US" sz="2400" dirty="0"/>
              <a:t>staffing </a:t>
            </a:r>
            <a:r>
              <a:rPr lang="en-US" sz="2400" dirty="0" smtClean="0"/>
              <a:t>demands and </a:t>
            </a:r>
            <a:r>
              <a:rPr lang="en-US" sz="2400" dirty="0"/>
              <a:t>impact </a:t>
            </a:r>
            <a:r>
              <a:rPr lang="en-US" sz="2400" dirty="0" smtClean="0"/>
              <a:t>on time</a:t>
            </a:r>
            <a:r>
              <a:rPr lang="en-US" sz="2400" dirty="0"/>
              <a:t>-to-</a:t>
            </a:r>
            <a:r>
              <a:rPr lang="en-US" sz="2400" dirty="0" smtClean="0"/>
              <a:t>degree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953735"/>
                </a:solidFill>
              </a:rPr>
              <a:t>Emphasize a culturally-inclusive </a:t>
            </a:r>
            <a:r>
              <a:rPr lang="en-US" sz="2400" dirty="0">
                <a:solidFill>
                  <a:srgbClr val="953735"/>
                </a:solidFill>
              </a:rPr>
              <a:t>learning </a:t>
            </a:r>
            <a:r>
              <a:rPr lang="en-US" sz="2400" dirty="0" smtClean="0">
                <a:solidFill>
                  <a:srgbClr val="953735"/>
                </a:solidFill>
              </a:rPr>
              <a:t>environment to support recruitment and retention of members of traditionally underrepresented groups in STEM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I</a:t>
            </a:r>
            <a:r>
              <a:rPr lang="en-US" sz="2400" dirty="0" smtClean="0"/>
              <a:t>mprove </a:t>
            </a:r>
            <a:r>
              <a:rPr lang="en-US" sz="2400" dirty="0"/>
              <a:t>the persistence and success of all </a:t>
            </a:r>
            <a:r>
              <a:rPr lang="en-US" sz="2400" dirty="0" smtClean="0"/>
              <a:t>students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48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60960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 Means to </a:t>
            </a:r>
            <a:r>
              <a:rPr lang="en-US" dirty="0"/>
              <a:t>O</a:t>
            </a:r>
            <a:r>
              <a:rPr lang="en-US" dirty="0" smtClean="0"/>
              <a:t>ur End….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set of </a:t>
            </a:r>
            <a:r>
              <a:rPr lang="en-US" dirty="0" err="1" smtClean="0"/>
              <a:t>Jupyter</a:t>
            </a:r>
            <a:r>
              <a:rPr lang="en-US" dirty="0" smtClean="0"/>
              <a:t> notebook-based “modules” incorporating </a:t>
            </a:r>
            <a:r>
              <a:rPr lang="en-US" dirty="0"/>
              <a:t>computational techniques in the context of scientific </a:t>
            </a:r>
            <a:r>
              <a:rPr lang="en-US" dirty="0" smtClean="0"/>
              <a:t>applications, and exercises to text understanding.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953735"/>
                </a:solidFill>
              </a:rPr>
              <a:t>F</a:t>
            </a:r>
            <a:r>
              <a:rPr lang="en-US" dirty="0" smtClean="0">
                <a:solidFill>
                  <a:srgbClr val="953735"/>
                </a:solidFill>
              </a:rPr>
              <a:t>lipped format: modules </a:t>
            </a:r>
            <a:r>
              <a:rPr lang="en-US" dirty="0">
                <a:solidFill>
                  <a:srgbClr val="953735"/>
                </a:solidFill>
              </a:rPr>
              <a:t>a</a:t>
            </a:r>
            <a:r>
              <a:rPr lang="en-US" dirty="0" smtClean="0">
                <a:solidFill>
                  <a:srgbClr val="953735"/>
                </a:solidFill>
              </a:rPr>
              <a:t>re </a:t>
            </a:r>
            <a:r>
              <a:rPr lang="en-US" dirty="0">
                <a:solidFill>
                  <a:srgbClr val="953735"/>
                </a:solidFill>
              </a:rPr>
              <a:t>available </a:t>
            </a:r>
            <a:r>
              <a:rPr lang="en-US" dirty="0" smtClean="0">
                <a:solidFill>
                  <a:srgbClr val="953735"/>
                </a:solidFill>
              </a:rPr>
              <a:t>for reading online; students work </a:t>
            </a:r>
            <a:r>
              <a:rPr lang="en-US" dirty="0">
                <a:solidFill>
                  <a:srgbClr val="953735"/>
                </a:solidFill>
              </a:rPr>
              <a:t>together </a:t>
            </a:r>
            <a:r>
              <a:rPr lang="en-US" dirty="0" smtClean="0">
                <a:solidFill>
                  <a:srgbClr val="953735"/>
                </a:solidFill>
              </a:rPr>
              <a:t>in classes or other work groups to </a:t>
            </a:r>
            <a:r>
              <a:rPr lang="en-US" dirty="0">
                <a:solidFill>
                  <a:srgbClr val="953735"/>
                </a:solidFill>
              </a:rPr>
              <a:t>complete the exercises. </a:t>
            </a:r>
            <a:r>
              <a:rPr lang="en-US" dirty="0" smtClean="0">
                <a:solidFill>
                  <a:srgbClr val="953735"/>
                </a:solidFill>
              </a:rPr>
              <a:t> Peer </a:t>
            </a:r>
            <a:r>
              <a:rPr lang="en-US" dirty="0">
                <a:solidFill>
                  <a:srgbClr val="953735"/>
                </a:solidFill>
              </a:rPr>
              <a:t>learning and collaboration </a:t>
            </a:r>
            <a:r>
              <a:rPr lang="en-US" dirty="0" smtClean="0">
                <a:solidFill>
                  <a:srgbClr val="953735"/>
                </a:solidFill>
              </a:rPr>
              <a:t>take </a:t>
            </a:r>
            <a:r>
              <a:rPr lang="en-US" dirty="0">
                <a:solidFill>
                  <a:srgbClr val="953735"/>
                </a:solidFill>
              </a:rPr>
              <a:t>place </a:t>
            </a:r>
            <a:r>
              <a:rPr lang="en-US" dirty="0" smtClean="0">
                <a:solidFill>
                  <a:srgbClr val="953735"/>
                </a:solidFill>
              </a:rPr>
              <a:t>naturally.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iversity and inclusivity are promoted through journal reflections, student-generated </a:t>
            </a:r>
            <a:r>
              <a:rPr lang="en-US" dirty="0"/>
              <a:t>scientist profiles, and </a:t>
            </a:r>
            <a:r>
              <a:rPr lang="en-US" dirty="0" smtClean="0"/>
              <a:t>feedback from students &amp; student consultants.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7010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Our Planned Implementation</a:t>
            </a:r>
            <a:endParaRPr lang="en-US" dirty="0"/>
          </a:p>
        </p:txBody>
      </p:sp>
      <p:pic>
        <p:nvPicPr>
          <p:cNvPr id="4" name="Content Placeholder 3" descr="pathway_v2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t="9588" r="2829" b="9588"/>
          <a:stretch/>
        </p:blipFill>
        <p:spPr>
          <a:xfrm>
            <a:off x="3124200" y="2362200"/>
            <a:ext cx="5745577" cy="3352800"/>
          </a:xfrm>
        </p:spPr>
      </p:pic>
      <p:sp>
        <p:nvSpPr>
          <p:cNvPr id="6" name="Rectangle 5"/>
          <p:cNvSpPr/>
          <p:nvPr/>
        </p:nvSpPr>
        <p:spPr>
          <a:xfrm>
            <a:off x="533400" y="1533465"/>
            <a:ext cx="2362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Modules </a:t>
            </a:r>
            <a:r>
              <a:rPr lang="en-US" sz="2000" dirty="0" smtClean="0"/>
              <a:t>would be piloted in a one-time course, revised, and embedded </a:t>
            </a:r>
            <a:r>
              <a:rPr lang="en-US" sz="2000" dirty="0"/>
              <a:t>in core physics courses throughout the major </a:t>
            </a:r>
            <a:r>
              <a:rPr lang="en-US" sz="2000" dirty="0" smtClean="0"/>
              <a:t>sequence.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Students will progressively learn and practice </a:t>
            </a:r>
            <a:r>
              <a:rPr lang="en-US" sz="2000" dirty="0" smtClean="0"/>
              <a:t>computational skills, culminating in an e-portfolio of their work in their senior year.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20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971800"/>
          </a:xfrm>
        </p:spPr>
        <p:txBody>
          <a:bodyPr>
            <a:noAutofit/>
          </a:bodyPr>
          <a:lstStyle/>
          <a:p>
            <a:pPr marL="688975"/>
            <a:r>
              <a:rPr lang="en-US" sz="2800" dirty="0" smtClean="0"/>
              <a:t>Run as a lab course – almost no lecturing. </a:t>
            </a:r>
          </a:p>
          <a:p>
            <a:pPr marL="346075" indent="0">
              <a:buNone/>
            </a:pPr>
            <a:endParaRPr lang="en-US" sz="2800" dirty="0" smtClean="0"/>
          </a:p>
          <a:p>
            <a:pPr marL="688975"/>
            <a:r>
              <a:rPr lang="en-US" sz="2800" dirty="0" smtClean="0">
                <a:solidFill>
                  <a:srgbClr val="953735"/>
                </a:solidFill>
              </a:rPr>
              <a:t>Students read modules ahead of time, worked on exercises in class.</a:t>
            </a:r>
          </a:p>
          <a:p>
            <a:pPr marL="346075" indent="0">
              <a:buNone/>
            </a:pPr>
            <a:endParaRPr lang="en-US" sz="2800" dirty="0" smtClean="0">
              <a:solidFill>
                <a:srgbClr val="953735"/>
              </a:solidFill>
            </a:endParaRPr>
          </a:p>
          <a:p>
            <a:pPr marL="688975"/>
            <a:r>
              <a:rPr lang="en-US" sz="2800" dirty="0" smtClean="0"/>
              <a:t>Collaboration/peer learning took place naturally.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1401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    Pilot– PHYS 350: Computational     </a:t>
            </a:r>
            <a:br>
              <a:rPr lang="en-US" sz="3600" dirty="0" smtClean="0"/>
            </a:br>
            <a:r>
              <a:rPr lang="en-US" sz="3600" dirty="0" smtClean="0"/>
              <a:t>    Methods in the Physical Sciences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1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Student learning objectives:</a:t>
            </a:r>
          </a:p>
          <a:p>
            <a:pPr marL="0" indent="0">
              <a:buNone/>
            </a:pPr>
            <a:endParaRPr lang="en-US" sz="2000" dirty="0" smtClean="0"/>
          </a:p>
          <a:p>
            <a:pPr marL="688975"/>
            <a:r>
              <a:rPr lang="en-US" sz="2400" dirty="0"/>
              <a:t>B</a:t>
            </a:r>
            <a:r>
              <a:rPr lang="en-US" sz="2400" dirty="0" smtClean="0"/>
              <a:t>ecome </a:t>
            </a:r>
            <a:r>
              <a:rPr lang="en-US" sz="2400" dirty="0"/>
              <a:t>familiar with the computational tools a physical science graduate would be likely to encounter in graduate school, industry, or government labs. </a:t>
            </a:r>
            <a:endParaRPr lang="en-US" sz="2400" dirty="0" smtClean="0"/>
          </a:p>
          <a:p>
            <a:pPr marL="346075" indent="0">
              <a:buNone/>
            </a:pPr>
            <a:endParaRPr lang="en-US" sz="2000" dirty="0" smtClean="0"/>
          </a:p>
          <a:p>
            <a:pPr marL="688975"/>
            <a:r>
              <a:rPr lang="en-US" sz="2400" dirty="0">
                <a:solidFill>
                  <a:srgbClr val="953735"/>
                </a:solidFill>
              </a:rPr>
              <a:t>L</a:t>
            </a:r>
            <a:r>
              <a:rPr lang="en-US" sz="2400" dirty="0" smtClean="0">
                <a:solidFill>
                  <a:srgbClr val="953735"/>
                </a:solidFill>
              </a:rPr>
              <a:t>earn </a:t>
            </a:r>
            <a:r>
              <a:rPr lang="en-US" sz="2400" dirty="0">
                <a:solidFill>
                  <a:srgbClr val="953735"/>
                </a:solidFill>
              </a:rPr>
              <a:t>how computers are used to implement the numerical solution of mathematical problems that commonly arise in physical science and engineering contexts. </a:t>
            </a:r>
            <a:endParaRPr lang="en-US" sz="2400" dirty="0" smtClean="0">
              <a:solidFill>
                <a:srgbClr val="953735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1401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    Pilot– PHYS 350: Computational     </a:t>
            </a:r>
            <a:br>
              <a:rPr lang="en-US" sz="3600" dirty="0" smtClean="0"/>
            </a:br>
            <a:r>
              <a:rPr lang="en-US" sz="3600" dirty="0" smtClean="0"/>
              <a:t>    Methods in the Physical Sciences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31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3152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PHYS </a:t>
            </a:r>
            <a:r>
              <a:rPr lang="en-US" sz="4000" dirty="0" smtClean="0"/>
              <a:t>350 Outcomes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800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800" dirty="0" smtClean="0"/>
              <a:t>Refined set of modules based on student feedback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8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Experience gained with notebooks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on a dedicated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Jupyter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server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800" dirty="0" smtClean="0"/>
              <a:t>Student-generated </a:t>
            </a:r>
            <a:r>
              <a:rPr lang="en-US" sz="2800" dirty="0"/>
              <a:t>scientist </a:t>
            </a:r>
            <a:r>
              <a:rPr lang="en-US" sz="2800" dirty="0" smtClean="0"/>
              <a:t>profiles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953735"/>
                </a:solidFill>
              </a:rPr>
              <a:t>Student journals: module and profile feedback, and reflections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800" dirty="0" smtClean="0">
              <a:solidFill>
                <a:srgbClr val="953735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800" dirty="0" smtClean="0"/>
              <a:t>Term projects and E-portfolios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28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953735"/>
                </a:solidFill>
              </a:rPr>
              <a:t>Student survey results (pre- and post-course)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2400" dirty="0" smtClean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Modules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1600"/>
              </a:spcAft>
            </a:pPr>
            <a:r>
              <a:rPr lang="en-US" sz="3800" dirty="0" smtClean="0"/>
              <a:t>Concept: mostly self-contained lessons on specific numerical techniques and applications (now all </a:t>
            </a:r>
            <a:r>
              <a:rPr lang="en-US" sz="3800" dirty="0" err="1" smtClean="0"/>
              <a:t>Jupyter</a:t>
            </a:r>
            <a:r>
              <a:rPr lang="en-US" sz="3800" dirty="0" smtClean="0"/>
              <a:t> notebooks)</a:t>
            </a:r>
          </a:p>
          <a:p>
            <a:pPr>
              <a:spcAft>
                <a:spcPts val="1600"/>
              </a:spcAft>
            </a:pPr>
            <a:r>
              <a:rPr lang="en-US" sz="3800" dirty="0" smtClean="0">
                <a:solidFill>
                  <a:srgbClr val="953735"/>
                </a:solidFill>
              </a:rPr>
              <a:t>Starting point: </a:t>
            </a:r>
            <a:r>
              <a:rPr lang="en-US" sz="3800" i="1" dirty="0" smtClean="0">
                <a:solidFill>
                  <a:srgbClr val="953735"/>
                </a:solidFill>
              </a:rPr>
              <a:t>Computational Physics</a:t>
            </a:r>
            <a:r>
              <a:rPr lang="en-US" sz="3800" dirty="0" smtClean="0">
                <a:solidFill>
                  <a:srgbClr val="953735"/>
                </a:solidFill>
              </a:rPr>
              <a:t>, Mark Newman (Python)</a:t>
            </a:r>
          </a:p>
          <a:p>
            <a:pPr>
              <a:spcAft>
                <a:spcPts val="1600"/>
              </a:spcAft>
            </a:pPr>
            <a:r>
              <a:rPr lang="en-US" sz="3800" dirty="0" smtClean="0"/>
              <a:t>“Breakpoints” – quick checks of comprehension, with solutions</a:t>
            </a:r>
          </a:p>
          <a:p>
            <a:pPr>
              <a:spcAft>
                <a:spcPts val="1600"/>
              </a:spcAft>
            </a:pPr>
            <a:r>
              <a:rPr lang="en-US" sz="3800" dirty="0" smtClean="0">
                <a:solidFill>
                  <a:srgbClr val="953735"/>
                </a:solidFill>
              </a:rPr>
              <a:t>Exercises to apply module lessons (start easy, become harder through the sequence of modules).  Required students to code algorithms and apply them to solve problems of scientific interest.</a:t>
            </a:r>
          </a:p>
          <a:p>
            <a:pPr>
              <a:spcAft>
                <a:spcPts val="1600"/>
              </a:spcAft>
            </a:pPr>
            <a:r>
              <a:rPr lang="en-US" sz="3800" dirty="0" smtClean="0"/>
              <a:t>All modules include “Recaps” of key points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Modules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505200" cy="4953000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dirty="0" smtClean="0"/>
              <a:t>0. Intro to Computing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953735"/>
                </a:solidFill>
              </a:rPr>
              <a:t>1. Intro to Python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smtClean="0"/>
              <a:t>2. Numerical Errors &amp; Computational Speed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953735"/>
                </a:solidFill>
              </a:rPr>
              <a:t>3. Iterative Methods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smtClean="0"/>
              <a:t>4. Differentiation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953735"/>
                </a:solidFill>
              </a:rPr>
              <a:t>5. Numerical Integration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smtClean="0"/>
              <a:t>6. Linear Equations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53735"/>
                </a:solidFill>
              </a:rPr>
              <a:t>7. Eigenvalue </a:t>
            </a:r>
            <a:r>
              <a:rPr lang="en-US" sz="2400" dirty="0" smtClean="0">
                <a:solidFill>
                  <a:srgbClr val="953735"/>
                </a:solidFill>
              </a:rPr>
              <a:t>Equations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0" y="1752600"/>
            <a:ext cx="4572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2400" dirty="0" smtClean="0"/>
              <a:t>  8. Modeling Data (curve fits, PCA)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  9. Fourier Analysis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smtClean="0"/>
              <a:t>10. Ordinary Differential Equations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11. Partial Differential Equations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smtClean="0"/>
              <a:t>12. Monte Carlo Methods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13. Object-Oriented Programming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14. Working with Big Data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60915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50"/>
                </a:solidFill>
              </a:rPr>
              <a:t>Notebook example</a:t>
            </a:r>
            <a:r>
              <a:rPr lang="en-US" sz="2400" dirty="0" smtClean="0">
                <a:solidFill>
                  <a:srgbClr val="00B050"/>
                </a:solidFill>
              </a:rPr>
              <a:t>…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7172</TotalTime>
  <Words>1042</Words>
  <Application>Microsoft Office PowerPoint</Application>
  <PresentationFormat>On-screen Show (4:3)</PresentationFormat>
  <Paragraphs>167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Teaching Computational Skills in the Natural Sciences  using Jupyter Notebooks in a Blended Approach</vt:lpstr>
      <vt:lpstr>Our TIDES Project Goals</vt:lpstr>
      <vt:lpstr>The Means to Our End….</vt:lpstr>
      <vt:lpstr>Our Planned Implementation</vt:lpstr>
      <vt:lpstr>    Pilot– PHYS 350: Computational          Methods in the Physical Sciences</vt:lpstr>
      <vt:lpstr>    Pilot– PHYS 350: Computational          Methods in the Physical Sciences</vt:lpstr>
      <vt:lpstr>PHYS 350 Outcomes</vt:lpstr>
      <vt:lpstr>The Modules</vt:lpstr>
      <vt:lpstr>The Modules</vt:lpstr>
      <vt:lpstr>Module Applications</vt:lpstr>
      <vt:lpstr>PHYS 350: Term Projects</vt:lpstr>
      <vt:lpstr>PHYS 350: Term Project Topics</vt:lpstr>
      <vt:lpstr>Term Project Example</vt:lpstr>
      <vt:lpstr>PHYS 350: E-portfolios</vt:lpstr>
      <vt:lpstr>PHYS 350: Lessons Learned</vt:lpstr>
      <vt:lpstr>Take 2, and 3…</vt:lpstr>
      <vt:lpstr>Where we are and  where we are going…</vt:lpstr>
      <vt:lpstr>PowerPoint Presentation</vt:lpstr>
    </vt:vector>
  </TitlesOfParts>
  <Company>Bryn Mawr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Matlin</dc:creator>
  <cp:lastModifiedBy>Mark</cp:lastModifiedBy>
  <cp:revision>247</cp:revision>
  <dcterms:created xsi:type="dcterms:W3CDTF">2015-05-12T18:02:01Z</dcterms:created>
  <dcterms:modified xsi:type="dcterms:W3CDTF">2017-05-20T22:05:28Z</dcterms:modified>
</cp:coreProperties>
</file>