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48" r:id="rId3"/>
    <p:sldId id="349" r:id="rId4"/>
    <p:sldId id="350" r:id="rId5"/>
    <p:sldId id="261" r:id="rId6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000000"/>
    <a:srgbClr val="FFFFCC"/>
    <a:srgbClr val="C00000"/>
    <a:srgbClr val="FFF981"/>
    <a:srgbClr val="DA0000"/>
    <a:srgbClr val="CC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5946" autoAdjust="0"/>
  </p:normalViewPr>
  <p:slideViewPr>
    <p:cSldViewPr>
      <p:cViewPr varScale="1">
        <p:scale>
          <a:sx n="87" d="100"/>
          <a:sy n="87" d="100"/>
        </p:scale>
        <p:origin x="4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5EA9004-C5AF-4128-A283-3D11162FA758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76D03F4-144D-40E5-BFDF-BD4B58073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1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82495F8-60E0-4C70-BE4E-F348A36EAA72}" type="datetimeFigureOut">
              <a:rPr lang="en-PH"/>
              <a:pPr>
                <a:defRPr/>
              </a:pPr>
              <a:t>13/02/2019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F74647-9218-4CA4-B65E-11F94C80F953}" type="slidenum">
              <a:rPr lang="en-PH"/>
              <a:pPr>
                <a:defRPr/>
              </a:pPr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216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0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16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67C28A-97F9-4B54-8B57-5A8725A105DD}" type="slidenum">
              <a:rPr lang="en-US" altLang="en-US">
                <a:latin typeface="Arial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Notes: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IMI is consistently among the top 30 EMS providers in the whole world. Most important, we are a preferred supplier of a number of global OEMs such as Bosch and Assa Abloy.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67C28A-97F9-4B54-8B57-5A8725A105DD}" type="slidenum">
              <a:rPr lang="en-US" altLang="en-US">
                <a:latin typeface="Arial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Notes: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IMI is consistently among the top 30 EMS providers in the whole world. Most important, we are a preferred supplier of a number of global OEMs such as Bosch and Assa Abloy.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67C28A-97F9-4B54-8B57-5A8725A105DD}" type="slidenum">
              <a:rPr lang="en-US" altLang="en-US">
                <a:latin typeface="Arial" pitchFamily="34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4213"/>
            <a:ext cx="4575175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Notes: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latin typeface="Gill Sans"/>
                <a:cs typeface="Arial" pitchFamily="34" charset="0"/>
              </a:rPr>
              <a:t>IMI is consistently among the top 30 EMS providers in the whole world. Most important, we are a preferred supplier of a number of global OEMs such as Bosch and Assa Abloy.</a:t>
            </a: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>
              <a:latin typeface="Gill San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9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Projects\PROJECTS 2012\IMI\PPT template\PPT images\cover_backgro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1069"/>
            <a:ext cx="9144000" cy="70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imi_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89050"/>
            <a:ext cx="266700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46" y="2286001"/>
            <a:ext cx="3457575" cy="25558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92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6A21B-BBAC-4BE4-9FCB-3A72AA37BD0B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80" indent="0">
              <a:buNone/>
              <a:defRPr sz="2000"/>
            </a:lvl4pPr>
            <a:lvl5pPr marL="1828239" indent="0">
              <a:buNone/>
              <a:defRPr sz="2000"/>
            </a:lvl5pPr>
            <a:lvl6pPr marL="2285298" indent="0">
              <a:buNone/>
              <a:defRPr sz="2000"/>
            </a:lvl6pPr>
            <a:lvl7pPr marL="2742360" indent="0">
              <a:buNone/>
              <a:defRPr sz="2000"/>
            </a:lvl7pPr>
            <a:lvl8pPr marL="3199416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4A78B-7050-4A56-ACC3-49D3D433F2B9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61FDA9-125D-4EAA-8F19-424845CD6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88469-8489-4716-B4CD-E85D730C242B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213CEA-2184-475B-BA3D-894D2B43C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09534-C036-4074-8B05-4C2D9B0FDB34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B76C6F-FB6E-49A2-B501-C095CD856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Projects\PROJECTS 2012\IMI\PPT template\PPT images\breaker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50"/>
            <a:ext cx="9140825" cy="706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541E4-BB02-466E-BA5A-9D3AC09F5E40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6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124A6-3AF7-4C84-942E-F06DBF86181C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8C3BF-C53C-4B36-AAA6-840F2FAE4D8D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4AECE0-14DE-40EE-BC99-97C74821A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533400" y="1447806"/>
            <a:ext cx="8153400" cy="4525963"/>
          </a:xfrm>
        </p:spPr>
        <p:txBody>
          <a:bodyPr/>
          <a:lstStyle>
            <a:lvl1pPr marL="342796" indent="-342796">
              <a:buFontTx/>
              <a:buBlip>
                <a:blip r:embed="rId2"/>
              </a:buBlip>
              <a:defRPr sz="2800"/>
            </a:lvl1pPr>
            <a:lvl2pPr marL="742722" indent="-285662">
              <a:buFontTx/>
              <a:buBlip>
                <a:blip r:embed="rId3"/>
              </a:buBlip>
              <a:defRPr sz="2400"/>
            </a:lvl2pPr>
            <a:lvl3pPr marL="1142647" indent="-228529">
              <a:buClr>
                <a:srgbClr val="C00000"/>
              </a:buClr>
              <a:buFont typeface="Wingdings" pitchFamily="2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C94F-2E3F-4BE6-B434-6B24F67D2C58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F5167-CF7E-490B-A1DC-E76B0A289C02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7910" y="144780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796" indent="-342796">
              <a:buFontTx/>
              <a:buBlip>
                <a:blip r:embed="rId2"/>
              </a:buBlip>
              <a:defRPr sz="2400">
                <a:latin typeface="Arial" pitchFamily="34" charset="0"/>
                <a:cs typeface="Arial" pitchFamily="34" charset="0"/>
              </a:defRPr>
            </a:lvl1pPr>
            <a:lvl2pPr marL="742722" indent="-285662">
              <a:buFontTx/>
              <a:buBlip>
                <a:blip r:embed="rId3"/>
              </a:buBlip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6FD39-B738-484B-89D1-72C0F3C8D77F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ED864-8276-40B4-8C18-FE7A560840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0"/>
          <p:cNvSpPr txBox="1">
            <a:spLocks noChangeArrowheads="1"/>
          </p:cNvSpPr>
          <p:nvPr userDrawn="1"/>
        </p:nvSpPr>
        <p:spPr bwMode="auto">
          <a:xfrm>
            <a:off x="520700" y="6630988"/>
            <a:ext cx="8321675" cy="1841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1411" tIns="45706" rIns="91411" bIns="45706">
            <a:spAutoFit/>
          </a:bodyPr>
          <a:lstStyle>
            <a:lvl1pPr eaLnBrk="0" hangingPunct="0"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C4C4C"/>
                </a:solidFill>
                <a:latin typeface="Trebuchet MS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600" b="0" dirty="0">
                <a:cs typeface="Arial" charset="0"/>
              </a:rPr>
              <a:t>Strictly Confidential. All rights reserved by Integrated Micro-Electronics, Inc. (IMI) -- including any disposal, exploitation, reproduction, editing, distribution, as well as in the event of applications for industrial property rights. July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17910" y="144780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796" indent="-342796">
              <a:buFontTx/>
              <a:buBlip>
                <a:blip r:embed="rId2"/>
              </a:buBlip>
              <a:defRPr/>
            </a:lvl1pPr>
            <a:lvl2pPr marL="742722" indent="-285662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0AEB6-D685-4320-96BE-BF2AEFC776AD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BA6EBA8-1A8E-48FD-9DFB-DF61BCEA0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717910" y="1447806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796" indent="-342796">
              <a:buFontTx/>
              <a:buBlip>
                <a:blip r:embed="rId2"/>
              </a:buBlip>
              <a:defRPr/>
            </a:lvl1pPr>
            <a:lvl2pPr marL="742722" indent="-285662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E5C0B-4EE9-47B8-A98C-E2F2AD56CE17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1B04484-1B05-4569-B6D8-3C5C00317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E835-7800-413A-99A7-58181549802C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949021-F229-4600-B805-DDCA18A2B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A384-E4FA-45B6-9D9F-7FA2C154E551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5562600"/>
            <a:ext cx="2133600" cy="365125"/>
          </a:xfrm>
          <a:prstGeom prst="rect">
            <a:avLst/>
          </a:prstGeom>
        </p:spPr>
        <p:txBody>
          <a:bodyPr lIns="91411" tIns="45706" rIns="91411" bIns="45706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B5C1276-2659-4846-8925-A22394D35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OJECTS 2012\PROJECTS 2012\IMI\PPT template\PPT_FINAL\PPT images\inside_a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675"/>
            <a:ext cx="9144000" cy="706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2600" y="6356350"/>
            <a:ext cx="2133600" cy="365125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E27C2F-7950-4FAD-A5C7-08EEBE67C58D}" type="datetimeFigureOut">
              <a:rPr lang="en-US"/>
              <a:pPr>
                <a:defRPr/>
              </a:pPr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2895600" cy="365125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9475" y="1447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30" name="Group 6"/>
          <p:cNvGrpSpPr>
            <a:grpSpLocks/>
          </p:cNvGrpSpPr>
          <p:nvPr userDrawn="1"/>
        </p:nvGrpSpPr>
        <p:grpSpPr bwMode="auto">
          <a:xfrm>
            <a:off x="744538" y="376238"/>
            <a:ext cx="7867650" cy="690562"/>
            <a:chOff x="744681" y="376275"/>
            <a:chExt cx="7867650" cy="690525"/>
          </a:xfrm>
        </p:grpSpPr>
        <p:grpSp>
          <p:nvGrpSpPr>
            <p:cNvPr id="1033" name="Group 7"/>
            <p:cNvGrpSpPr>
              <a:grpSpLocks/>
            </p:cNvGrpSpPr>
            <p:nvPr userDrawn="1"/>
          </p:nvGrpSpPr>
          <p:grpSpPr bwMode="auto">
            <a:xfrm>
              <a:off x="744681" y="376275"/>
              <a:ext cx="7848600" cy="690525"/>
              <a:chOff x="744681" y="1914525"/>
              <a:chExt cx="7848600" cy="690525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744681" y="1914525"/>
                <a:ext cx="7848600" cy="0"/>
              </a:xfrm>
              <a:prstGeom prst="line">
                <a:avLst/>
              </a:prstGeom>
              <a:ln w="444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 userDrawn="1"/>
            </p:nvCxnSpPr>
            <p:spPr>
              <a:xfrm>
                <a:off x="744681" y="2605050"/>
                <a:ext cx="7848600" cy="0"/>
              </a:xfrm>
              <a:prstGeom prst="line">
                <a:avLst/>
              </a:prstGeom>
              <a:ln w="444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4" name="Picture 8"/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341" y="434340"/>
              <a:ext cx="1273990" cy="594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3048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7926388" y="6284913"/>
            <a:ext cx="609600" cy="365125"/>
          </a:xfrm>
          <a:prstGeom prst="rect">
            <a:avLst/>
          </a:prstGeom>
        </p:spPr>
        <p:txBody>
          <a:bodyPr lIns="91411" tIns="45706" rIns="91411" bIns="45706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EBD0221-A543-4978-A0F1-D31C473AB99E}" type="slidenum">
              <a:rPr lang="en-US" sz="1400" smtClean="0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8" r:id="rId3"/>
    <p:sldLayoutId id="2147483739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0" r:id="rId10"/>
    <p:sldLayoutId id="2147483749" r:id="rId11"/>
    <p:sldLayoutId id="2147483750" r:id="rId12"/>
    <p:sldLayoutId id="2147483751" r:id="rId13"/>
    <p:sldLayoutId id="2147483752" r:id="rId14"/>
    <p:sldLayoutId id="2147483741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7F7F7F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5pPr>
      <a:lvl6pPr marL="457059" algn="l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6pPr>
      <a:lvl7pPr marL="914118" algn="l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7pPr>
      <a:lvl8pPr marL="1371180" algn="l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8pPr>
      <a:lvl9pPr marL="1828239" algn="l" rtl="0" fontAlgn="base">
        <a:spcBef>
          <a:spcPct val="0"/>
        </a:spcBef>
        <a:spcAft>
          <a:spcPct val="0"/>
        </a:spcAft>
        <a:defRPr sz="3200">
          <a:solidFill>
            <a:srgbClr val="7F7F7F"/>
          </a:solidFill>
          <a:latin typeface="Arial Narrow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30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88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49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6" indent="-228529" algn="l" defTabSz="9141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6172200" cy="2555875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BOM Processing Tool</a:t>
            </a:r>
            <a:br>
              <a:rPr lang="en-US" sz="4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</a:b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Alternative Components Update</a:t>
            </a:r>
            <a:br>
              <a:rPr lang="en-US" sz="4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Jesse Jan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Caparangca</a:t>
            </a:r>
            <a:b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Angelo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Manumbali</a:t>
            </a:r>
            <a:br>
              <a:rPr lang="en-US" sz="4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Frutiger LT Std 47 Light Cn" pitchFamily="34" charset="0"/>
              </a:rPr>
              <a:t>13/02/2019</a:t>
            </a:r>
            <a:endParaRPr lang="en-US" sz="1200" dirty="0">
              <a:solidFill>
                <a:schemeClr val="tx1"/>
              </a:solidFill>
              <a:latin typeface="Frutiger LT Std 47 Light Cn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Schematic Capture / Entry</a:t>
            </a:r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599" y="1066800"/>
            <a:ext cx="3962401" cy="5257800"/>
          </a:xfrm>
        </p:spPr>
        <p:txBody>
          <a:bodyPr rIns="28552"/>
          <a:lstStyle/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2200" dirty="0">
                <a:latin typeface="Frutiger LT Std 47 Light Cn" pitchFamily="34" charset="0"/>
              </a:rPr>
              <a:t>When necessary, add new properties to include alternative component information.</a:t>
            </a:r>
          </a:p>
          <a:p>
            <a:pPr marL="739775" lvl="1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400" dirty="0">
                <a:latin typeface="Frutiger LT Std 47 Light Cn" pitchFamily="34" charset="0"/>
              </a:rPr>
              <a:t>Manufacturer2</a:t>
            </a:r>
          </a:p>
          <a:p>
            <a:pPr marL="739775" lvl="1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400" dirty="0">
                <a:latin typeface="Frutiger LT Std 47 Light Cn" pitchFamily="34" charset="0"/>
              </a:rPr>
              <a:t>Mfr_Part_Number2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2200" dirty="0">
                <a:latin typeface="Frutiger LT Std 47 Light Cn" pitchFamily="34" charset="0"/>
              </a:rPr>
              <a:t>Ensure that the alternative component has the exact same values as the original component.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229B6-C853-4D99-94E9-74441A37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138122"/>
            <a:ext cx="2293526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322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Generating the BOM (Text, Tab-Separated)</a:t>
            </a:r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1" y="1295400"/>
            <a:ext cx="8591550" cy="4953000"/>
          </a:xfrm>
        </p:spPr>
        <p:txBody>
          <a:bodyPr rIns="28552"/>
          <a:lstStyle/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dirty="0">
                <a:latin typeface="Frutiger LT Std 47 Light Cn" pitchFamily="34" charset="0"/>
              </a:rPr>
              <a:t>Set Mode to “Use occurrences (Preferred)” – default setting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dirty="0">
                <a:latin typeface="Frutiger LT Std 47 Light Cn" pitchFamily="34" charset="0"/>
              </a:rPr>
              <a:t>Scope can be “Process entire design” or “Process selection”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b="1" dirty="0">
                <a:highlight>
                  <a:srgbClr val="FFFF00"/>
                </a:highlight>
                <a:latin typeface="Frutiger LT Std 47 Light Cn" pitchFamily="34" charset="0"/>
              </a:rPr>
              <a:t>(UPDATED) </a:t>
            </a:r>
            <a:r>
              <a:rPr lang="en-US" altLang="en-US" sz="1800" dirty="0">
                <a:latin typeface="Frutiger LT Std 47 Light Cn" pitchFamily="34" charset="0"/>
              </a:rPr>
              <a:t>Set the Line Item Definition/Header field to:</a:t>
            </a:r>
          </a:p>
          <a:p>
            <a:pPr marL="400050" lvl="1" indent="0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  <a:buNone/>
            </a:pPr>
            <a:r>
              <a:rPr lang="en-US" altLang="en-US" sz="1400" i="1" dirty="0">
                <a:latin typeface="Frutiger LT Std 47 Light Cn" pitchFamily="34" charset="0"/>
              </a:rPr>
              <a:t>Item\</a:t>
            </a:r>
            <a:r>
              <a:rPr lang="en-US" altLang="en-US" sz="1400" i="1" dirty="0" err="1">
                <a:latin typeface="Frutiger LT Std 47 Light Cn" pitchFamily="34" charset="0"/>
              </a:rPr>
              <a:t>tQuantity</a:t>
            </a:r>
            <a:r>
              <a:rPr lang="en-US" altLang="en-US" sz="1400" i="1" dirty="0">
                <a:latin typeface="Frutiger LT Std 47 Light Cn" pitchFamily="34" charset="0"/>
              </a:rPr>
              <a:t>\</a:t>
            </a:r>
            <a:r>
              <a:rPr lang="en-US" altLang="en-US" sz="1400" i="1" dirty="0" err="1">
                <a:latin typeface="Frutiger LT Std 47 Light Cn" pitchFamily="34" charset="0"/>
              </a:rPr>
              <a:t>tReference</a:t>
            </a:r>
            <a:r>
              <a:rPr lang="en-US" altLang="en-US" sz="1400" i="1" dirty="0">
                <a:latin typeface="Frutiger LT Std 47 Light Cn" pitchFamily="34" charset="0"/>
              </a:rPr>
              <a:t>\</a:t>
            </a:r>
            <a:r>
              <a:rPr lang="en-US" altLang="en-US" sz="1400" i="1" dirty="0" err="1">
                <a:latin typeface="Frutiger LT Std 47 Light Cn" pitchFamily="34" charset="0"/>
              </a:rPr>
              <a:t>tDnD</a:t>
            </a:r>
            <a:r>
              <a:rPr lang="en-US" altLang="en-US" sz="1400" i="1" dirty="0">
                <a:latin typeface="Frutiger LT Std 47 Light Cn" pitchFamily="34" charset="0"/>
              </a:rPr>
              <a:t> PN\</a:t>
            </a:r>
            <a:r>
              <a:rPr lang="en-US" altLang="en-US" sz="1400" i="1" dirty="0" err="1">
                <a:latin typeface="Frutiger LT Std 47 Light Cn" pitchFamily="34" charset="0"/>
              </a:rPr>
              <a:t>tSAP</a:t>
            </a:r>
            <a:r>
              <a:rPr lang="en-US" altLang="en-US" sz="1400" i="1" dirty="0">
                <a:latin typeface="Frutiger LT Std 47 Light Cn" pitchFamily="34" charset="0"/>
              </a:rPr>
              <a:t>\</a:t>
            </a:r>
            <a:r>
              <a:rPr lang="en-US" altLang="en-US" sz="1400" i="1" dirty="0" err="1">
                <a:latin typeface="Frutiger LT Std 47 Light Cn" pitchFamily="34" charset="0"/>
              </a:rPr>
              <a:t>tDescription</a:t>
            </a:r>
            <a:r>
              <a:rPr lang="en-US" altLang="en-US" sz="1400" i="1" dirty="0">
                <a:latin typeface="Frutiger LT Std 47 Light Cn" pitchFamily="34" charset="0"/>
              </a:rPr>
              <a:t>\tManufacturer1\tMPN1\tSAP2\tManufacturer2\tMPN2\</a:t>
            </a:r>
            <a:r>
              <a:rPr lang="en-US" altLang="en-US" sz="1400" i="1" dirty="0" err="1">
                <a:latin typeface="Frutiger LT Std 47 Light Cn" pitchFamily="34" charset="0"/>
              </a:rPr>
              <a:t>tRestrictions</a:t>
            </a:r>
            <a:r>
              <a:rPr lang="en-US" altLang="en-US" sz="1400" i="1" dirty="0">
                <a:latin typeface="Frutiger LT Std 47 Light Cn" pitchFamily="34" charset="0"/>
              </a:rPr>
              <a:t>\</a:t>
            </a:r>
            <a:r>
              <a:rPr lang="en-US" altLang="en-US" sz="1400" i="1" dirty="0" err="1">
                <a:latin typeface="Frutiger LT Std 47 Light Cn" pitchFamily="34" charset="0"/>
              </a:rPr>
              <a:t>tAssembly</a:t>
            </a:r>
            <a:r>
              <a:rPr lang="en-US" altLang="en-US" sz="1400" i="1" dirty="0">
                <a:latin typeface="Frutiger LT Std 47 Light Cn" pitchFamily="34" charset="0"/>
              </a:rPr>
              <a:t> Notes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b="1" dirty="0">
                <a:highlight>
                  <a:srgbClr val="FFFF00"/>
                </a:highlight>
                <a:latin typeface="Frutiger LT Std 47 Light Cn" pitchFamily="34" charset="0"/>
              </a:rPr>
              <a:t>(UPDATED)  </a:t>
            </a:r>
            <a:r>
              <a:rPr lang="en-US" altLang="en-US" sz="1800" dirty="0">
                <a:latin typeface="Frutiger LT Std 47 Light Cn" pitchFamily="34" charset="0"/>
              </a:rPr>
              <a:t>Set the Line Item Definition/Combined Property String field to:</a:t>
            </a:r>
          </a:p>
          <a:p>
            <a:pPr marL="400050" lvl="1" indent="0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  <a:buNone/>
            </a:pPr>
            <a:r>
              <a:rPr lang="en-US" altLang="en-US" sz="1400" i="1" dirty="0">
                <a:latin typeface="Frutiger LT Std 47 Light Cn" pitchFamily="34" charset="0"/>
              </a:rPr>
              <a:t>{Item}\t{Quantity}\t{Reference}\t{</a:t>
            </a:r>
            <a:r>
              <a:rPr lang="en-US" altLang="en-US" sz="1400" i="1" dirty="0" err="1">
                <a:latin typeface="Frutiger LT Std 47 Light Cn" pitchFamily="34" charset="0"/>
              </a:rPr>
              <a:t>EAZIX_Part_Key</a:t>
            </a:r>
            <a:r>
              <a:rPr lang="en-US" altLang="en-US" sz="1400" i="1" dirty="0">
                <a:latin typeface="Frutiger LT Std 47 Light Cn" pitchFamily="34" charset="0"/>
              </a:rPr>
              <a:t>}\t{</a:t>
            </a:r>
            <a:r>
              <a:rPr lang="en-US" altLang="en-US" sz="1400" i="1" dirty="0" err="1">
                <a:latin typeface="Frutiger LT Std 47 Light Cn" pitchFamily="34" charset="0"/>
              </a:rPr>
              <a:t>SAP_Item_Code</a:t>
            </a:r>
            <a:r>
              <a:rPr lang="en-US" altLang="en-US" sz="1400" i="1" dirty="0">
                <a:latin typeface="Frutiger LT Std 47 Light Cn" pitchFamily="34" charset="0"/>
              </a:rPr>
              <a:t>}\t{Description}\t{Manufacturer1}\t{Mfr_Part_Number1}\t{""}\t{Manufacturer2}\t{Mfr_Part_Number2}\t{ROHS} {Others}\t{Assembly Notes}</a:t>
            </a:r>
          </a:p>
        </p:txBody>
      </p:sp>
    </p:spTree>
    <p:extLst>
      <p:ext uri="{BB962C8B-B14F-4D97-AF65-F5344CB8AC3E}">
        <p14:creationId xmlns:p14="http://schemas.microsoft.com/office/powerpoint/2010/main" val="27455396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CAUTION IN USE</a:t>
            </a:r>
            <a:endParaRPr lang="en-US" altLang="en-US" sz="1400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7651" y="1295400"/>
            <a:ext cx="8591550" cy="4953000"/>
          </a:xfrm>
        </p:spPr>
        <p:txBody>
          <a:bodyPr rIns="28552"/>
          <a:lstStyle/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i="1" dirty="0">
                <a:latin typeface="Frutiger LT Std 47 Light Cn" pitchFamily="34" charset="0"/>
              </a:rPr>
              <a:t>Exercise caution in use. Double check BOM entry outputs.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i="1" dirty="0">
                <a:latin typeface="Frutiger LT Std 47 Light Cn" pitchFamily="34" charset="0"/>
              </a:rPr>
              <a:t>Always review BOMs.</a:t>
            </a:r>
          </a:p>
          <a:p>
            <a:pPr marL="339725" indent="-339725" eaLnBrk="1" hangingPunct="1">
              <a:spcBef>
                <a:spcPct val="40000"/>
              </a:spcBef>
              <a:spcAft>
                <a:spcPct val="40000"/>
              </a:spcAft>
              <a:buClr>
                <a:srgbClr val="5F5F5F"/>
              </a:buClr>
              <a:buSzPct val="80000"/>
            </a:pPr>
            <a:r>
              <a:rPr lang="en-US" altLang="en-US" sz="1800" i="1" dirty="0">
                <a:latin typeface="Frutiger LT Std 47 Light Cn" pitchFamily="34" charset="0"/>
              </a:rPr>
              <a:t>Report any errors encountered.</a:t>
            </a:r>
            <a:endParaRPr lang="en-US" altLang="en-US" sz="1400" i="1" dirty="0">
              <a:latin typeface="Frutiger LT Std 47 Light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875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0" y="27432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solidFill>
                  <a:srgbClr val="DA0000"/>
                </a:solidFill>
                <a:latin typeface="Frutiger LT Std 47 Light Cn" pitchFamily="34" charset="0"/>
              </a:rPr>
              <a:t>THANK YOU</a:t>
            </a:r>
            <a:endParaRPr lang="en-US" altLang="en-US" sz="1400" b="1" dirty="0">
              <a:solidFill>
                <a:srgbClr val="DA0000"/>
              </a:solidFill>
              <a:latin typeface="Frutiger LT Std 47 Light Cn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6943</TotalTime>
  <Words>336</Words>
  <Application>Microsoft Office PowerPoint</Application>
  <PresentationFormat>Letter Paper (8.5x11 in)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Frutiger LT Std 47 Light Cn</vt:lpstr>
      <vt:lpstr>Gill Sans</vt:lpstr>
      <vt:lpstr>Trebuchet MS</vt:lpstr>
      <vt:lpstr>Wingdings</vt:lpstr>
      <vt:lpstr>Office Theme</vt:lpstr>
      <vt:lpstr>BOM Processing Tool Alternative Components Update Jesse Jan Caparangca Angelo Manumbali 13/02/2019</vt:lpstr>
      <vt:lpstr>Schematic Capture / Entry</vt:lpstr>
      <vt:lpstr>Generating the BOM (Text, Tab-Separated)</vt:lpstr>
      <vt:lpstr>CAUTION IN USE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BUSINESS WITH OUR FLEXIBLE SOLUTIONS</dc:title>
  <dc:creator>pooyanPC</dc:creator>
  <cp:lastModifiedBy>IMI CAPARANGCA, Jesse Jan A.</cp:lastModifiedBy>
  <cp:revision>239</cp:revision>
  <cp:lastPrinted>2012-06-22T05:00:21Z</cp:lastPrinted>
  <dcterms:created xsi:type="dcterms:W3CDTF">2012-03-23T11:12:38Z</dcterms:created>
  <dcterms:modified xsi:type="dcterms:W3CDTF">2019-02-13T07:11:25Z</dcterms:modified>
</cp:coreProperties>
</file>