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99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vdata.no/avtale/avt-1992-05-02-1-v1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personvernforordningen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rtl="0"/>
            <a:r>
              <a:rPr lang="en-US" dirty="0"/>
              <a:t>Er </a:t>
            </a:r>
            <a:r>
              <a:rPr lang="en-US" dirty="0" err="1"/>
              <a:t>måten</a:t>
            </a:r>
            <a:r>
              <a:rPr lang="en-US" dirty="0"/>
              <a:t> </a:t>
            </a:r>
            <a:r>
              <a:rPr lang="en-US" dirty="0" err="1"/>
              <a:t>personvern</a:t>
            </a:r>
            <a:r>
              <a:rPr lang="en-US" dirty="0"/>
              <a:t> er sat </a:t>
            </a:r>
            <a:r>
              <a:rPr lang="en-US" dirty="0" err="1"/>
              <a:t>opp</a:t>
            </a:r>
            <a:r>
              <a:rPr lang="en-US" dirty="0"/>
              <a:t> I Norge</a:t>
            </a:r>
          </a:p>
          <a:p>
            <a:pPr rtl="0"/>
            <a:r>
              <a:rPr lang="en-US" dirty="0"/>
              <a:t>Det er </a:t>
            </a:r>
            <a:r>
              <a:rPr lang="en-US" dirty="0" err="1"/>
              <a:t>satt</a:t>
            </a:r>
            <a:r>
              <a:rPr lang="en-US" dirty="0"/>
              <a:t> </a:t>
            </a:r>
            <a:r>
              <a:rPr lang="en-US" dirty="0" err="1"/>
              <a:t>opp</a:t>
            </a:r>
            <a:r>
              <a:rPr lang="en-US" dirty="0"/>
              <a:t> av at vi er et </a:t>
            </a:r>
            <a:r>
              <a:rPr lang="en-US" dirty="0" err="1"/>
              <a:t>eøs</a:t>
            </a:r>
            <a:r>
              <a:rPr lang="en-US" dirty="0"/>
              <a:t> land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følge</a:t>
            </a:r>
            <a:r>
              <a:rPr lang="en-US" dirty="0"/>
              <a:t> </a:t>
            </a:r>
            <a:r>
              <a:rPr lang="en-US" dirty="0" err="1"/>
              <a:t>gdpr</a:t>
            </a:r>
            <a:r>
              <a:rPr lang="en-US" dirty="0"/>
              <a:t> </a:t>
            </a:r>
            <a:r>
              <a:rPr lang="en-US" dirty="0" err="1"/>
              <a:t>gjenom</a:t>
            </a:r>
            <a:r>
              <a:rPr lang="en-US" dirty="0"/>
              <a:t> </a:t>
            </a:r>
            <a:r>
              <a:rPr lang="nn-NO" b="0" i="0" u="none" strike="noStrike" dirty="0">
                <a:solidFill>
                  <a:srgbClr val="DB142C"/>
                </a:solidFill>
                <a:effectLst/>
                <a:highlight>
                  <a:srgbClr val="FFFFFF"/>
                </a:highlight>
                <a:latin typeface="Helvetica Neue"/>
                <a:hlinkClick r:id="rId3"/>
              </a:rPr>
              <a:t>EØS-avtalen vedlegg XI</a:t>
            </a:r>
            <a:r>
              <a:rPr lang="nn-NO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 nr. 5e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rtl="0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rtl="0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Denne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loven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skal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passe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på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indevide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sine person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opplysninger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sine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behandlinger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av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bedrifter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rtl="0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rtl="0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Denne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samarbeds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loven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som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Norge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må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følge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er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kapitel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1 av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personoplysnigsloven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som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heter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</a:t>
            </a:r>
            <a:r>
              <a:rPr lang="en-US" dirty="0" err="1"/>
              <a:t>personvernforordningen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0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General Data Protection Regulation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Bøter </a:t>
            </a:r>
          </a:p>
          <a:p>
            <a:r>
              <a:rPr lang="nb-NO" b="0" i="0" dirty="0">
                <a:solidFill>
                  <a:srgbClr val="E2EEFF"/>
                </a:solidFill>
                <a:effectLst/>
                <a:latin typeface="Google Sans"/>
              </a:rPr>
              <a:t>GDPR gir datatilsynsmyndigheter muligheten til å utstede bøter og sanksjoner til virksomheter som bryter loven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err="1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Nasjonale</a:t>
            </a:r>
            <a:r>
              <a:rPr lang="en-US" b="1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b="1" i="0" dirty="0" err="1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regler</a:t>
            </a:r>
            <a:r>
              <a:rPr lang="en-US" b="1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 med </a:t>
            </a:r>
            <a:r>
              <a:rPr lang="en-US" b="1" i="0" dirty="0" err="1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norske</a:t>
            </a:r>
            <a:r>
              <a:rPr lang="en-US" b="1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  <a:r>
              <a:rPr lang="en-US" b="1" i="0" dirty="0" err="1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tilpasninger</a:t>
            </a:r>
            <a:r>
              <a:rPr lang="en-US" b="1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 </a:t>
            </a:r>
            <a:r>
              <a:rPr lang="en-US" b="0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en-US" b="0" i="0" dirty="0" err="1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kapittel</a:t>
            </a:r>
            <a:r>
              <a:rPr lang="en-US" b="0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inherit"/>
              </a:rPr>
              <a:t> 1-9)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Personvernfororningen</a:t>
            </a:r>
            <a:r>
              <a:rPr lang="nb-NO" dirty="0"/>
              <a:t> 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 err="1"/>
              <a:t>Hva</a:t>
            </a:r>
            <a:r>
              <a:rPr lang="en-US" dirty="0"/>
              <a:t> er det</a:t>
            </a:r>
          </a:p>
          <a:p>
            <a:r>
              <a:rPr lang="en-US" dirty="0" err="1"/>
              <a:t>Personvern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gdpr</a:t>
            </a:r>
            <a:endParaRPr lang="en-US" dirty="0"/>
          </a:p>
          <a:p>
            <a:r>
              <a:rPr lang="en-US" dirty="0"/>
              <a:t>info</a:t>
            </a:r>
          </a:p>
          <a:p>
            <a:r>
              <a:rPr lang="en-US" dirty="0" err="1"/>
              <a:t>oppsumering</a:t>
            </a:r>
            <a:endParaRPr lang="en-US" dirty="0"/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 err="1"/>
              <a:t>Hva</a:t>
            </a:r>
            <a:r>
              <a:rPr lang="en-US" dirty="0"/>
              <a:t> er </a:t>
            </a:r>
            <a:r>
              <a:rPr lang="en-US" dirty="0" err="1"/>
              <a:t>personvernforordningen</a:t>
            </a:r>
            <a:endParaRPr lang="en-US" dirty="0"/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Person </a:t>
            </a:r>
            <a:r>
              <a:rPr lang="en-US" dirty="0" err="1"/>
              <a:t>vern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gdpr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Person </a:t>
            </a:r>
            <a:r>
              <a:rPr lang="en-US" dirty="0" err="1"/>
              <a:t>vern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gdpr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117" y="2045544"/>
            <a:ext cx="6941703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Personvern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personoplysninger</a:t>
            </a:r>
            <a:endParaRPr lang="en-US" sz="2400" dirty="0"/>
          </a:p>
          <a:p>
            <a:pPr lvl="1"/>
            <a:r>
              <a:rPr lang="en-US" sz="2400" dirty="0"/>
              <a:t>Data om </a:t>
            </a:r>
            <a:r>
              <a:rPr lang="en-US" sz="2400" dirty="0" err="1"/>
              <a:t>en</a:t>
            </a:r>
            <a:r>
              <a:rPr lang="en-US" sz="2400" dirty="0"/>
              <a:t> person </a:t>
            </a:r>
            <a:r>
              <a:rPr lang="en-US" sz="2400" dirty="0" err="1"/>
              <a:t>som</a:t>
            </a:r>
            <a:r>
              <a:rPr lang="en-US" sz="2400" dirty="0"/>
              <a:t> </a:t>
            </a:r>
            <a:r>
              <a:rPr lang="en-US" sz="2400" dirty="0" err="1"/>
              <a:t>må</a:t>
            </a:r>
            <a:r>
              <a:rPr lang="en-US" sz="2400" dirty="0"/>
              <a:t> </a:t>
            </a:r>
            <a:r>
              <a:rPr lang="en-US" sz="2400" dirty="0" err="1"/>
              <a:t>behales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beskytes</a:t>
            </a:r>
            <a:endParaRPr lang="en-US" sz="2400" dirty="0"/>
          </a:p>
          <a:p>
            <a:r>
              <a:rPr lang="en-US" sz="2400" dirty="0" err="1"/>
              <a:t>Gdpr</a:t>
            </a:r>
            <a:r>
              <a:rPr lang="en-US" sz="2400" dirty="0"/>
              <a:t> er </a:t>
            </a:r>
            <a:r>
              <a:rPr lang="en-US" sz="2400" dirty="0" err="1"/>
              <a:t>personvernloven</a:t>
            </a:r>
            <a:r>
              <a:rPr lang="en-US" sz="2400" dirty="0"/>
              <a:t> I </a:t>
            </a:r>
            <a:r>
              <a:rPr lang="en-US" sz="2400" dirty="0" err="1"/>
              <a:t>eu</a:t>
            </a:r>
            <a:endParaRPr lang="en-US" sz="2400" dirty="0"/>
          </a:p>
          <a:p>
            <a:pPr lvl="1"/>
            <a:r>
              <a:rPr lang="en-US" sz="2400" dirty="0" err="1"/>
              <a:t>Ivareta</a:t>
            </a:r>
            <a:r>
              <a:rPr lang="en-US" sz="2400" dirty="0"/>
              <a:t> </a:t>
            </a:r>
            <a:r>
              <a:rPr lang="en-US" sz="2400" dirty="0" err="1"/>
              <a:t>indevides</a:t>
            </a:r>
            <a:r>
              <a:rPr lang="en-US" sz="2400" dirty="0"/>
              <a:t> control over sin </a:t>
            </a:r>
            <a:r>
              <a:rPr lang="en-US" sz="2400" dirty="0" err="1"/>
              <a:t>egent</a:t>
            </a:r>
            <a:r>
              <a:rPr lang="en-US" sz="2400" dirty="0"/>
              <a:t> data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retiheter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nete. </a:t>
            </a:r>
          </a:p>
          <a:p>
            <a:pPr lvl="1"/>
            <a:r>
              <a:rPr lang="en-US" sz="2400" dirty="0" err="1"/>
              <a:t>Samtidig</a:t>
            </a:r>
            <a:r>
              <a:rPr lang="en-US" sz="2400" dirty="0"/>
              <a:t> </a:t>
            </a:r>
            <a:r>
              <a:rPr lang="en-US" sz="2400" dirty="0" err="1"/>
              <a:t>gjøre</a:t>
            </a:r>
            <a:r>
              <a:rPr lang="en-US" sz="2400" dirty="0"/>
              <a:t> det </a:t>
            </a:r>
            <a:r>
              <a:rPr lang="en-US" sz="2400" dirty="0" err="1"/>
              <a:t>letere</a:t>
            </a:r>
            <a:r>
              <a:rPr lang="en-US" sz="2400" dirty="0"/>
              <a:t> </a:t>
            </a:r>
            <a:r>
              <a:rPr lang="en-US" sz="2400" dirty="0" err="1"/>
              <a:t>på</a:t>
            </a:r>
            <a:r>
              <a:rPr lang="en-US" sz="2400" dirty="0"/>
              <a:t> </a:t>
            </a:r>
            <a:r>
              <a:rPr lang="en-US" sz="2400" dirty="0" err="1"/>
              <a:t>internasonalt</a:t>
            </a:r>
            <a:r>
              <a:rPr lang="en-US" sz="2400" dirty="0"/>
              <a:t> </a:t>
            </a:r>
            <a:r>
              <a:rPr lang="en-US" sz="2400" dirty="0" err="1"/>
              <a:t>buisnes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 err="1"/>
              <a:t>Brudd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dise</a:t>
            </a:r>
            <a:r>
              <a:rPr lang="en-US" dirty="0"/>
              <a:t> </a:t>
            </a:r>
            <a:r>
              <a:rPr lang="en-US" dirty="0" err="1"/>
              <a:t>lovene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kosikvenser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b-NO" dirty="0"/>
              <a:t>i</a:t>
            </a:r>
            <a:r>
              <a:rPr lang="en-US" dirty="0" err="1"/>
              <a:t>nfo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Regler</a:t>
            </a:r>
            <a:r>
              <a:rPr lang="en-US" dirty="0"/>
              <a:t> med </a:t>
            </a:r>
            <a:r>
              <a:rPr lang="en-US" dirty="0" err="1"/>
              <a:t>noeske</a:t>
            </a:r>
            <a:r>
              <a:rPr lang="en-US" dirty="0"/>
              <a:t> </a:t>
            </a:r>
            <a:r>
              <a:rPr lang="en-US" dirty="0" err="1"/>
              <a:t>tilpasninger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du </a:t>
            </a:r>
            <a:r>
              <a:rPr lang="en-US" dirty="0" err="1"/>
              <a:t>finne</a:t>
            </a:r>
            <a:r>
              <a:rPr lang="en-US" dirty="0"/>
              <a:t> I </a:t>
            </a:r>
            <a:r>
              <a:rPr lang="en-US" dirty="0" err="1"/>
              <a:t>kapitel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9</a:t>
            </a:r>
          </a:p>
          <a:p>
            <a:r>
              <a:rPr lang="en-US" dirty="0" err="1"/>
              <a:t>Etter</a:t>
            </a:r>
            <a:r>
              <a:rPr lang="en-US" dirty="0"/>
              <a:t> det er det </a:t>
            </a:r>
          </a:p>
          <a:p>
            <a:r>
              <a:rPr lang="nb-NO" dirty="0"/>
              <a:t>EUROPAPARLAMENTS- OG RÅDSFORORDNING (EU) 2016/679 av 27. april 2016 om vern av fysiske personer i forbindelse med behandling av personopplysninger og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Personoplyninger</a:t>
            </a:r>
            <a:r>
              <a:rPr lang="nb-NO" dirty="0"/>
              <a:t> er alt som kan identifisere en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Enbedrift</a:t>
            </a:r>
            <a:r>
              <a:rPr lang="nb-NO" dirty="0"/>
              <a:t> skal ha muligheten kun samle in nødvendige informasjon hvis det er det kunden ønsker.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bedrift skal la  kunden endre på </a:t>
            </a:r>
            <a:r>
              <a:rPr lang="nb-NO" dirty="0" err="1"/>
              <a:t>oplysninger</a:t>
            </a:r>
            <a:r>
              <a:rPr lang="nb-NO" dirty="0"/>
              <a:t> og </a:t>
            </a:r>
            <a:r>
              <a:rPr lang="nb-NO" dirty="0" err="1"/>
              <a:t>slete</a:t>
            </a:r>
            <a:r>
              <a:rPr lang="nb-NO" dirty="0"/>
              <a:t> al data om seg.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Bedrifter</a:t>
            </a:r>
            <a:r>
              <a:rPr lang="en-US" dirty="0"/>
              <a:t> </a:t>
            </a:r>
            <a:r>
              <a:rPr lang="en-US" dirty="0" err="1"/>
              <a:t>må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tydelig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data de </a:t>
            </a:r>
            <a:r>
              <a:rPr lang="en-US" dirty="0" err="1"/>
              <a:t>samler</a:t>
            </a:r>
            <a:r>
              <a:rPr lang="en-US"/>
              <a:t>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78467C-06B1-7CAA-269A-5430065B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rgbClr val="FF0000"/>
                </a:solidFill>
              </a:rPr>
              <a:t>Oppsumert</a:t>
            </a:r>
            <a:r>
              <a:rPr lang="nb-NO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BA5441A-9A0C-A94C-C35E-D5E31445D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Gdpr</a:t>
            </a:r>
            <a:r>
              <a:rPr lang="nb-NO" dirty="0"/>
              <a:t> og </a:t>
            </a:r>
            <a:r>
              <a:rPr lang="nb-NO" dirty="0" err="1"/>
              <a:t>personoplysningsloven</a:t>
            </a:r>
            <a:r>
              <a:rPr lang="nb-NO" dirty="0"/>
              <a:t> er nesten det samme </a:t>
            </a:r>
          </a:p>
          <a:p>
            <a:r>
              <a:rPr lang="nb-NO" dirty="0" err="1"/>
              <a:t>Personoplysnings</a:t>
            </a:r>
            <a:r>
              <a:rPr lang="nb-NO" dirty="0"/>
              <a:t> loven må </a:t>
            </a:r>
            <a:r>
              <a:rPr lang="nb-NO" dirty="0" err="1"/>
              <a:t>fulge</a:t>
            </a:r>
            <a:r>
              <a:rPr lang="nb-NO" dirty="0"/>
              <a:t> </a:t>
            </a:r>
            <a:r>
              <a:rPr lang="nb-NO" dirty="0" err="1"/>
              <a:t>gdpr</a:t>
            </a:r>
            <a:endParaRPr lang="nb-NO" dirty="0"/>
          </a:p>
          <a:p>
            <a:r>
              <a:rPr lang="nb-NO" dirty="0" err="1"/>
              <a:t>Personvernfororningen</a:t>
            </a:r>
            <a:r>
              <a:rPr lang="nb-NO" dirty="0"/>
              <a:t> er det først kapitelet i </a:t>
            </a:r>
            <a:r>
              <a:rPr lang="nb-NO" dirty="0" err="1"/>
              <a:t>personoplysningsloven</a:t>
            </a:r>
            <a:endParaRPr lang="nb-NO" dirty="0"/>
          </a:p>
          <a:p>
            <a:r>
              <a:rPr lang="nb-NO" dirty="0"/>
              <a:t>Og bedrifter som gjør handel i </a:t>
            </a:r>
            <a:r>
              <a:rPr lang="nb-NO" dirty="0" err="1"/>
              <a:t>eu</a:t>
            </a:r>
            <a:r>
              <a:rPr lang="nb-NO" dirty="0"/>
              <a:t> må følge </a:t>
            </a:r>
            <a:r>
              <a:rPr lang="nb-NO" dirty="0" err="1"/>
              <a:t>gdpr</a:t>
            </a:r>
            <a:r>
              <a:rPr lang="nb-NO" dirty="0"/>
              <a:t>.</a:t>
            </a:r>
          </a:p>
          <a:p>
            <a:endParaRPr lang="en-US" dirty="0"/>
          </a:p>
        </p:txBody>
      </p:sp>
      <p:sp>
        <p:nvSpPr>
          <p:cNvPr id="4" name="Plassholder for bilde 3">
            <a:extLst>
              <a:ext uri="{FF2B5EF4-FFF2-40B4-BE49-F238E27FC236}">
                <a16:creationId xmlns:a16="http://schemas.microsoft.com/office/drawing/2014/main" id="{CBD4C39F-05E4-6A3B-751B-74EEAC1E54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471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{8FE97CC3-19C3-4489-8A12-5A4AE6046807}tf22797433_win32</Template>
  <TotalTime>97</TotalTime>
  <Words>286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8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7" baseType="lpstr">
      <vt:lpstr>Aptos</vt:lpstr>
      <vt:lpstr>Arial</vt:lpstr>
      <vt:lpstr>Calibri</vt:lpstr>
      <vt:lpstr>Google Sans</vt:lpstr>
      <vt:lpstr>Helvetica Neue</vt:lpstr>
      <vt:lpstr>inherit</vt:lpstr>
      <vt:lpstr>Univers Condensed Light</vt:lpstr>
      <vt:lpstr>Walbaum Display Light</vt:lpstr>
      <vt:lpstr>AngleLinesVTI</vt:lpstr>
      <vt:lpstr>Personvernfororningen </vt:lpstr>
      <vt:lpstr>AGENDA</vt:lpstr>
      <vt:lpstr>Hva er personvernforordningen</vt:lpstr>
      <vt:lpstr>Person vern og gdpr</vt:lpstr>
      <vt:lpstr>Person vern og gdpr</vt:lpstr>
      <vt:lpstr>Brudd på dise lovene og kosikvenser</vt:lpstr>
      <vt:lpstr>info</vt:lpstr>
      <vt:lpstr>Oppsumert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Brynjar Bernes Drageide</dc:creator>
  <cp:lastModifiedBy>Brynjar Bernes Drageide</cp:lastModifiedBy>
  <cp:revision>2</cp:revision>
  <dcterms:created xsi:type="dcterms:W3CDTF">2024-06-07T09:42:43Z</dcterms:created>
  <dcterms:modified xsi:type="dcterms:W3CDTF">2024-06-07T11:20:15Z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