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6" r:id="rId6"/>
    <p:sldId id="307" r:id="rId7"/>
    <p:sldId id="302" r:id="rId8"/>
    <p:sldId id="304" r:id="rId9"/>
    <p:sldId id="313" r:id="rId10"/>
    <p:sldId id="311" r:id="rId11"/>
    <p:sldId id="314" r:id="rId12"/>
    <p:sldId id="308"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6375" y="1474870"/>
            <a:ext cx="3428389" cy="2901694"/>
          </a:xfrm>
        </p:spPr>
        <p:txBody>
          <a:bodyPr anchor="b">
            <a:normAutofit/>
          </a:bodyPr>
          <a:lstStyle/>
          <a:p>
            <a:r>
              <a:rPr lang="en-US" sz="4400" dirty="0">
                <a:solidFill>
                  <a:schemeClr val="tx1"/>
                </a:solidFill>
              </a:rPr>
              <a:t>General &amp; Presidential Voter Turnout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Brynn Hamilton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CF2D-CF3B-4A55-A15C-20FD66220CB4}"/>
              </a:ext>
            </a:extLst>
          </p:cNvPr>
          <p:cNvSpPr>
            <a:spLocks noGrp="1"/>
          </p:cNvSpPr>
          <p:nvPr>
            <p:ph type="title"/>
          </p:nvPr>
        </p:nvSpPr>
        <p:spPr>
          <a:xfrm>
            <a:off x="643464" y="342625"/>
            <a:ext cx="3517567" cy="1162769"/>
          </a:xfrm>
        </p:spPr>
        <p:txBody>
          <a:bodyPr>
            <a:noAutofit/>
          </a:bodyPr>
          <a:lstStyle/>
          <a:p>
            <a:pPr algn="ctr"/>
            <a:r>
              <a:rPr lang="en-US" sz="4400" dirty="0"/>
              <a:t>Areas of Interest</a:t>
            </a:r>
          </a:p>
        </p:txBody>
      </p:sp>
      <p:sp>
        <p:nvSpPr>
          <p:cNvPr id="3" name="Content Placeholder 2">
            <a:extLst>
              <a:ext uri="{FF2B5EF4-FFF2-40B4-BE49-F238E27FC236}">
                <a16:creationId xmlns:a16="http://schemas.microsoft.com/office/drawing/2014/main" id="{FE07146E-489A-44CF-AB80-F032D68EC547}"/>
              </a:ext>
            </a:extLst>
          </p:cNvPr>
          <p:cNvSpPr>
            <a:spLocks noGrp="1"/>
          </p:cNvSpPr>
          <p:nvPr>
            <p:ph idx="1"/>
          </p:nvPr>
        </p:nvSpPr>
        <p:spPr/>
        <p:txBody>
          <a:bodyPr/>
          <a:lstStyle/>
          <a:p>
            <a:pPr>
              <a:buClrTx/>
              <a:buFont typeface="Wingdings" panose="05000000000000000000" pitchFamily="2" charset="2"/>
              <a:buChar char="§"/>
            </a:pPr>
            <a:r>
              <a:rPr lang="en-US" dirty="0"/>
              <a:t> More data or other data sources</a:t>
            </a:r>
          </a:p>
          <a:p>
            <a:pPr lvl="1">
              <a:buFont typeface="Wingdings" panose="05000000000000000000" pitchFamily="2" charset="2"/>
              <a:buChar char="§"/>
            </a:pPr>
            <a:r>
              <a:rPr lang="en-US" dirty="0"/>
              <a:t>Trending on Social Media (Twitter, Facebook)</a:t>
            </a:r>
          </a:p>
          <a:p>
            <a:pPr lvl="1">
              <a:buFont typeface="Wingdings" panose="05000000000000000000" pitchFamily="2" charset="2"/>
              <a:buChar char="§"/>
            </a:pPr>
            <a:r>
              <a:rPr lang="en-US" dirty="0"/>
              <a:t>Public records</a:t>
            </a:r>
          </a:p>
          <a:p>
            <a:pPr>
              <a:buClrTx/>
              <a:buFont typeface="Wingdings" panose="05000000000000000000" pitchFamily="2" charset="2"/>
              <a:buChar char="§"/>
            </a:pPr>
            <a:endParaRPr lang="en-US" dirty="0"/>
          </a:p>
          <a:p>
            <a:pPr>
              <a:buClrTx/>
              <a:buFont typeface="Wingdings" panose="05000000000000000000" pitchFamily="2" charset="2"/>
              <a:buChar char="§"/>
            </a:pPr>
            <a:endParaRPr lang="en-US" dirty="0"/>
          </a:p>
          <a:p>
            <a:pPr>
              <a:buClrTx/>
              <a:buFont typeface="Wingdings" panose="05000000000000000000" pitchFamily="2" charset="2"/>
              <a:buChar char="§"/>
            </a:pPr>
            <a:r>
              <a:rPr lang="en-US" dirty="0"/>
              <a:t>Parameters</a:t>
            </a:r>
          </a:p>
          <a:p>
            <a:pPr lvl="1">
              <a:buFont typeface="Wingdings" panose="05000000000000000000" pitchFamily="2" charset="2"/>
              <a:buChar char="§"/>
            </a:pPr>
            <a:r>
              <a:rPr lang="en-US" dirty="0"/>
              <a:t>Population demographics (age, race, gender)</a:t>
            </a:r>
          </a:p>
          <a:p>
            <a:pPr lvl="1">
              <a:buFont typeface="Wingdings" panose="05000000000000000000" pitchFamily="2" charset="2"/>
              <a:buChar char="§"/>
            </a:pPr>
            <a:r>
              <a:rPr lang="en-US" dirty="0"/>
              <a:t>Political party affiliation</a:t>
            </a:r>
          </a:p>
          <a:p>
            <a:pPr lvl="1">
              <a:buFont typeface="Wingdings" panose="05000000000000000000" pitchFamily="2" charset="2"/>
              <a:buChar char="§"/>
            </a:pPr>
            <a:r>
              <a:rPr lang="en-US" dirty="0"/>
              <a:t>Availability and convenience of polling locations</a:t>
            </a:r>
          </a:p>
          <a:p>
            <a:pPr lvl="1">
              <a:buFont typeface="Wingdings" panose="05000000000000000000" pitchFamily="2" charset="2"/>
              <a:buChar char="§"/>
            </a:pPr>
            <a:r>
              <a:rPr lang="en-US" dirty="0"/>
              <a:t>Election candidates</a:t>
            </a:r>
          </a:p>
          <a:p>
            <a:pPr lvl="1">
              <a:buFont typeface="Wingdings" panose="05000000000000000000" pitchFamily="2" charset="2"/>
              <a:buChar char="§"/>
            </a:pPr>
            <a:r>
              <a:rPr lang="en-US" dirty="0"/>
              <a:t>Renewing term or first-time campaign</a:t>
            </a:r>
          </a:p>
          <a:p>
            <a:pPr lvl="1">
              <a:buFont typeface="Wingdings" panose="05000000000000000000" pitchFamily="2" charset="2"/>
              <a:buChar char="§"/>
            </a:pPr>
            <a:r>
              <a:rPr lang="en-US" dirty="0"/>
              <a:t>Current political administration’s approval rating</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2764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EF6A-1D1E-4654-95BE-39BF5A90B7BE}"/>
              </a:ext>
            </a:extLst>
          </p:cNvPr>
          <p:cNvSpPr>
            <a:spLocks noGrp="1"/>
          </p:cNvSpPr>
          <p:nvPr>
            <p:ph type="title"/>
          </p:nvPr>
        </p:nvSpPr>
        <p:spPr>
          <a:xfrm>
            <a:off x="458115" y="812799"/>
            <a:ext cx="3517567" cy="742639"/>
          </a:xfrm>
        </p:spPr>
        <p:txBody>
          <a:bodyPr>
            <a:normAutofit/>
          </a:bodyPr>
          <a:lstStyle/>
          <a:p>
            <a:pPr algn="ctr"/>
            <a:r>
              <a:rPr lang="en-US" sz="4400" dirty="0"/>
              <a:t>Objective</a:t>
            </a:r>
          </a:p>
        </p:txBody>
      </p:sp>
      <p:sp>
        <p:nvSpPr>
          <p:cNvPr id="3" name="Content Placeholder 2">
            <a:extLst>
              <a:ext uri="{FF2B5EF4-FFF2-40B4-BE49-F238E27FC236}">
                <a16:creationId xmlns:a16="http://schemas.microsoft.com/office/drawing/2014/main" id="{25926337-495A-4C0D-BFBA-62EC83086E18}"/>
              </a:ext>
            </a:extLst>
          </p:cNvPr>
          <p:cNvSpPr>
            <a:spLocks noGrp="1"/>
          </p:cNvSpPr>
          <p:nvPr>
            <p:ph idx="1"/>
          </p:nvPr>
        </p:nvSpPr>
        <p:spPr/>
        <p:txBody>
          <a:bodyPr>
            <a:normAutofit/>
          </a:bodyPr>
          <a:lstStyle/>
          <a:p>
            <a:r>
              <a:rPr lang="en-US" sz="2000" b="1" dirty="0"/>
              <a:t>Train the machine learning models to accurately predict voter turnout per general election year and presidential election year, by State and the entire United States, based on the eligible voting population and history of previous voter turnout per election.</a:t>
            </a:r>
          </a:p>
          <a:p>
            <a:endParaRPr lang="en-US" dirty="0"/>
          </a:p>
          <a:p>
            <a:pPr>
              <a:buClrTx/>
              <a:buFont typeface="Wingdings" panose="05000000000000000000" pitchFamily="2" charset="2"/>
              <a:buChar char="§"/>
            </a:pPr>
            <a:r>
              <a:rPr lang="en-US" sz="1800" dirty="0"/>
              <a:t> Construct model from data for 1789-2018 voter turnout for each election (every 2 years) for the entire United States.</a:t>
            </a:r>
          </a:p>
          <a:p>
            <a:pPr>
              <a:buClrTx/>
              <a:buFont typeface="Wingdings" panose="05000000000000000000" pitchFamily="2" charset="2"/>
              <a:buChar char="§"/>
            </a:pPr>
            <a:endParaRPr lang="en-US" sz="1800" dirty="0"/>
          </a:p>
          <a:p>
            <a:pPr>
              <a:buClrTx/>
              <a:buFont typeface="Wingdings" panose="05000000000000000000" pitchFamily="2" charset="2"/>
              <a:buChar char="§"/>
            </a:pPr>
            <a:r>
              <a:rPr lang="en-US" sz="1800" dirty="0"/>
              <a:t> Construct model from data for 1980-2014 voter turnout for each election (every 2 years) for each State.</a:t>
            </a:r>
          </a:p>
        </p:txBody>
      </p:sp>
    </p:spTree>
    <p:extLst>
      <p:ext uri="{BB962C8B-B14F-4D97-AF65-F5344CB8AC3E}">
        <p14:creationId xmlns:p14="http://schemas.microsoft.com/office/powerpoint/2010/main" val="41163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C2B2-A91B-4945-B1D3-F304BEE671C5}"/>
              </a:ext>
            </a:extLst>
          </p:cNvPr>
          <p:cNvSpPr>
            <a:spLocks noGrp="1"/>
          </p:cNvSpPr>
          <p:nvPr>
            <p:ph type="title"/>
          </p:nvPr>
        </p:nvSpPr>
        <p:spPr>
          <a:xfrm>
            <a:off x="643464" y="593125"/>
            <a:ext cx="3517567" cy="631428"/>
          </a:xfrm>
        </p:spPr>
        <p:txBody>
          <a:bodyPr>
            <a:noAutofit/>
          </a:bodyPr>
          <a:lstStyle/>
          <a:p>
            <a:pPr algn="ctr"/>
            <a:r>
              <a:rPr lang="en-US" sz="4400" dirty="0"/>
              <a:t>Key Points</a:t>
            </a:r>
          </a:p>
        </p:txBody>
      </p:sp>
      <p:sp>
        <p:nvSpPr>
          <p:cNvPr id="3" name="Content Placeholder 2">
            <a:extLst>
              <a:ext uri="{FF2B5EF4-FFF2-40B4-BE49-F238E27FC236}">
                <a16:creationId xmlns:a16="http://schemas.microsoft.com/office/drawing/2014/main" id="{1D52D5C2-B960-400A-93F8-113777D9B676}"/>
              </a:ext>
            </a:extLst>
          </p:cNvPr>
          <p:cNvSpPr>
            <a:spLocks noGrp="1"/>
          </p:cNvSpPr>
          <p:nvPr>
            <p:ph idx="1"/>
          </p:nvPr>
        </p:nvSpPr>
        <p:spPr/>
        <p:txBody>
          <a:bodyPr>
            <a:normAutofit/>
          </a:bodyPr>
          <a:lstStyle/>
          <a:p>
            <a:pPr>
              <a:buClrTx/>
              <a:buFont typeface="Wingdings" panose="05000000000000000000" pitchFamily="2" charset="2"/>
              <a:buChar char="§"/>
            </a:pPr>
            <a:r>
              <a:rPr lang="en-US" sz="2000" b="1" dirty="0"/>
              <a:t> Training the models</a:t>
            </a:r>
          </a:p>
          <a:p>
            <a:pPr lvl="1">
              <a:buFont typeface="Wingdings" panose="05000000000000000000" pitchFamily="2" charset="2"/>
              <a:buChar char="§"/>
            </a:pPr>
            <a:r>
              <a:rPr lang="en-US" sz="1800" dirty="0"/>
              <a:t>Type of algorithm</a:t>
            </a:r>
          </a:p>
          <a:p>
            <a:pPr lvl="1">
              <a:buFont typeface="Wingdings" panose="05000000000000000000" pitchFamily="2" charset="2"/>
              <a:buChar char="§"/>
            </a:pPr>
            <a:r>
              <a:rPr lang="en-US" sz="1800" dirty="0"/>
              <a:t>Tuning the models accuracy</a:t>
            </a:r>
          </a:p>
          <a:p>
            <a:pPr lvl="1">
              <a:buFont typeface="Wingdings" panose="05000000000000000000" pitchFamily="2" charset="2"/>
              <a:buChar char="§"/>
            </a:pPr>
            <a:endParaRPr lang="en-US" sz="1800" dirty="0"/>
          </a:p>
          <a:p>
            <a:pPr>
              <a:buClrTx/>
              <a:buFont typeface="Wingdings" panose="05000000000000000000" pitchFamily="2" charset="2"/>
              <a:buChar char="§"/>
            </a:pPr>
            <a:r>
              <a:rPr lang="en-US" sz="2000" b="1" dirty="0"/>
              <a:t> Building the API</a:t>
            </a:r>
          </a:p>
          <a:p>
            <a:pPr lvl="1">
              <a:buFont typeface="Wingdings" panose="05000000000000000000" pitchFamily="2" charset="2"/>
              <a:buChar char="§"/>
            </a:pPr>
            <a:r>
              <a:rPr lang="en-US" sz="1800" dirty="0"/>
              <a:t>Scripting data into SQLite database </a:t>
            </a:r>
          </a:p>
          <a:p>
            <a:pPr lvl="1">
              <a:buFont typeface="Wingdings" panose="05000000000000000000" pitchFamily="2" charset="2"/>
              <a:buChar char="§"/>
            </a:pPr>
            <a:r>
              <a:rPr lang="en-US" sz="1800" dirty="0"/>
              <a:t>Creating end points</a:t>
            </a:r>
          </a:p>
          <a:p>
            <a:pPr lvl="1">
              <a:buFont typeface="Wingdings" panose="05000000000000000000" pitchFamily="2" charset="2"/>
              <a:buChar char="§"/>
            </a:pPr>
            <a:endParaRPr lang="en-US" sz="1800" dirty="0"/>
          </a:p>
          <a:p>
            <a:pPr>
              <a:buClrTx/>
              <a:buFont typeface="Wingdings" panose="05000000000000000000" pitchFamily="2" charset="2"/>
              <a:buChar char="§"/>
            </a:pPr>
            <a:r>
              <a:rPr lang="en-US" sz="2000" b="1" dirty="0"/>
              <a:t> Building Visualizations</a:t>
            </a:r>
          </a:p>
          <a:p>
            <a:pPr lvl="1">
              <a:buFont typeface="Wingdings" panose="05000000000000000000" pitchFamily="2" charset="2"/>
              <a:buChar char="§"/>
            </a:pPr>
            <a:r>
              <a:rPr lang="en-US" sz="1800" dirty="0"/>
              <a:t>Scatterplots of actual vs predictive models (</a:t>
            </a:r>
            <a:r>
              <a:rPr lang="en-US" sz="1800" dirty="0" err="1"/>
              <a:t>Plotly</a:t>
            </a:r>
            <a:r>
              <a:rPr lang="en-US" sz="1800" dirty="0"/>
              <a:t>)</a:t>
            </a:r>
          </a:p>
          <a:p>
            <a:pPr lvl="1">
              <a:buFont typeface="Wingdings" panose="05000000000000000000" pitchFamily="2" charset="2"/>
              <a:buChar char="§"/>
            </a:pPr>
            <a:r>
              <a:rPr lang="en-US" sz="1800" dirty="0"/>
              <a:t>US heatmap of voter turnout per State per year (D3)</a:t>
            </a:r>
          </a:p>
          <a:p>
            <a:pPr marL="0" indent="0">
              <a:buClrTx/>
              <a:buNone/>
            </a:pPr>
            <a:endParaRPr lang="en-US" sz="2000" dirty="0"/>
          </a:p>
          <a:p>
            <a:pPr marL="0" indent="0">
              <a:buClrTx/>
              <a:buNone/>
            </a:pPr>
            <a:endParaRPr lang="en-US" sz="2000" dirty="0"/>
          </a:p>
          <a:p>
            <a:pPr marL="0" indent="0">
              <a:buClrTx/>
              <a:buNone/>
            </a:pPr>
            <a:endParaRPr lang="en-US" sz="2000" dirty="0"/>
          </a:p>
          <a:p>
            <a:pPr marL="0" indent="0">
              <a:buClrTx/>
              <a:buNone/>
            </a:pPr>
            <a:endParaRPr lang="en-US" sz="2000" dirty="0"/>
          </a:p>
          <a:p>
            <a:pPr marL="0" indent="0">
              <a:buClrTx/>
              <a:buNone/>
            </a:pPr>
            <a:endParaRPr lang="en-US" sz="2000" dirty="0"/>
          </a:p>
          <a:p>
            <a:pPr marL="0" indent="0">
              <a:buClrTx/>
              <a:buNone/>
            </a:pPr>
            <a:endParaRPr lang="en-US" sz="2000" dirty="0"/>
          </a:p>
          <a:p>
            <a:pPr marL="0" indent="0">
              <a:buClrTx/>
              <a:buNone/>
            </a:pPr>
            <a:endParaRPr lang="en-US" sz="2000" dirty="0"/>
          </a:p>
          <a:p>
            <a:pPr marL="0" indent="0">
              <a:buClrTx/>
              <a:buNone/>
            </a:pPr>
            <a:endParaRPr lang="en-US" sz="2000" dirty="0"/>
          </a:p>
          <a:p>
            <a:endParaRPr lang="en-US" sz="2000" dirty="0"/>
          </a:p>
          <a:p>
            <a:endParaRPr lang="en-US" dirty="0"/>
          </a:p>
        </p:txBody>
      </p:sp>
    </p:spTree>
    <p:extLst>
      <p:ext uri="{BB962C8B-B14F-4D97-AF65-F5344CB8AC3E}">
        <p14:creationId xmlns:p14="http://schemas.microsoft.com/office/powerpoint/2010/main" val="232499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639A-BA89-4F5C-BD38-82C73A116F9F}"/>
              </a:ext>
            </a:extLst>
          </p:cNvPr>
          <p:cNvSpPr>
            <a:spLocks noGrp="1"/>
          </p:cNvSpPr>
          <p:nvPr>
            <p:ph type="title"/>
          </p:nvPr>
        </p:nvSpPr>
        <p:spPr/>
        <p:txBody>
          <a:bodyPr>
            <a:normAutofit/>
          </a:bodyPr>
          <a:lstStyle/>
          <a:p>
            <a:r>
              <a:rPr lang="en-US" sz="4000" dirty="0"/>
              <a:t>Training the models – Type of Algorithm</a:t>
            </a:r>
          </a:p>
        </p:txBody>
      </p:sp>
      <p:sp>
        <p:nvSpPr>
          <p:cNvPr id="3" name="Content Placeholder 2">
            <a:extLst>
              <a:ext uri="{FF2B5EF4-FFF2-40B4-BE49-F238E27FC236}">
                <a16:creationId xmlns:a16="http://schemas.microsoft.com/office/drawing/2014/main" id="{A698C218-3B60-4338-AA4F-2F3427DAB049}"/>
              </a:ext>
            </a:extLst>
          </p:cNvPr>
          <p:cNvSpPr>
            <a:spLocks noGrp="1"/>
          </p:cNvSpPr>
          <p:nvPr>
            <p:ph idx="1"/>
          </p:nvPr>
        </p:nvSpPr>
        <p:spPr/>
        <p:txBody>
          <a:bodyPr>
            <a:normAutofit/>
          </a:bodyPr>
          <a:lstStyle/>
          <a:p>
            <a:pPr lvl="1">
              <a:buFont typeface="Wingdings" panose="05000000000000000000" pitchFamily="2" charset="2"/>
              <a:buChar char="§"/>
            </a:pPr>
            <a:r>
              <a:rPr lang="en-US" dirty="0"/>
              <a:t>Test fit with linear regression</a:t>
            </a:r>
          </a:p>
          <a:p>
            <a:pPr lvl="1">
              <a:buFont typeface="Wingdings" panose="05000000000000000000" pitchFamily="2" charset="2"/>
              <a:buChar char="§"/>
            </a:pPr>
            <a:r>
              <a:rPr lang="en-US" dirty="0"/>
              <a:t>Plot proved linear regression model inaccuracy </a:t>
            </a:r>
          </a:p>
          <a:p>
            <a:pPr lvl="1">
              <a:buFont typeface="Wingdings" panose="05000000000000000000" pitchFamily="2" charset="2"/>
              <a:buChar char="§"/>
            </a:pPr>
            <a:r>
              <a:rPr lang="en-US" dirty="0"/>
              <a:t>First data-set had multiple features: year, general vs presidential, State, voter populations (eligible, of age)</a:t>
            </a:r>
          </a:p>
          <a:p>
            <a:pPr lvl="1">
              <a:buFont typeface="Wingdings" panose="05000000000000000000" pitchFamily="2" charset="2"/>
              <a:buChar char="§"/>
            </a:pPr>
            <a:r>
              <a:rPr lang="en-US" dirty="0"/>
              <a:t>Second data-set had more data, but only year, general vs presidential, and total U.S. voter turnout</a:t>
            </a:r>
          </a:p>
          <a:p>
            <a:pPr lvl="1">
              <a:buFont typeface="Wingdings" panose="05000000000000000000" pitchFamily="2" charset="2"/>
              <a:buChar char="§"/>
            </a:pPr>
            <a:r>
              <a:rPr lang="en-US" dirty="0"/>
              <a:t>Refined the model with a non-linear regression</a:t>
            </a:r>
          </a:p>
          <a:p>
            <a:pPr lvl="1">
              <a:buFont typeface="Wingdings" panose="05000000000000000000" pitchFamily="2" charset="2"/>
              <a:buChar char="§"/>
            </a:pPr>
            <a:r>
              <a:rPr lang="en-US" dirty="0"/>
              <a:t>Non-linear - Used Support Vector Regression (SVR) to train model with RBF kernel (Radial Basis Function)  which worked well with minimal data, minimal features</a:t>
            </a:r>
          </a:p>
          <a:p>
            <a:pPr lvl="1">
              <a:buFont typeface="Wingdings" panose="05000000000000000000" pitchFamily="2" charset="2"/>
              <a:buChar char="§"/>
            </a:pPr>
            <a:r>
              <a:rPr lang="en-US" dirty="0"/>
              <a:t>Ran RBF &amp; polynomial to test fit again. RBF &amp; linear worked, polynomial ran for 9+ hours and was unsuccessful. RBF fit well. Proceeded with RBF algorithm</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443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ED9E-D90F-43A7-8732-EC16613973F7}"/>
              </a:ext>
            </a:extLst>
          </p:cNvPr>
          <p:cNvSpPr>
            <a:spLocks noGrp="1"/>
          </p:cNvSpPr>
          <p:nvPr>
            <p:ph type="title"/>
          </p:nvPr>
        </p:nvSpPr>
        <p:spPr/>
        <p:txBody>
          <a:bodyPr>
            <a:normAutofit/>
          </a:bodyPr>
          <a:lstStyle/>
          <a:p>
            <a:r>
              <a:rPr lang="en-US" sz="4000" dirty="0"/>
              <a:t>Training the models – Fine tuning the fit</a:t>
            </a:r>
          </a:p>
        </p:txBody>
      </p:sp>
      <p:sp>
        <p:nvSpPr>
          <p:cNvPr id="3" name="Content Placeholder 2">
            <a:extLst>
              <a:ext uri="{FF2B5EF4-FFF2-40B4-BE49-F238E27FC236}">
                <a16:creationId xmlns:a16="http://schemas.microsoft.com/office/drawing/2014/main" id="{CF5B875B-5F9F-41CB-BCDC-5BA05107031C}"/>
              </a:ext>
            </a:extLst>
          </p:cNvPr>
          <p:cNvSpPr>
            <a:spLocks noGrp="1"/>
          </p:cNvSpPr>
          <p:nvPr>
            <p:ph idx="1"/>
          </p:nvPr>
        </p:nvSpPr>
        <p:spPr/>
        <p:txBody>
          <a:bodyPr>
            <a:normAutofit/>
          </a:bodyPr>
          <a:lstStyle/>
          <a:p>
            <a:pPr>
              <a:buClrTx/>
              <a:buFont typeface="Wingdings" panose="05000000000000000000" pitchFamily="2" charset="2"/>
              <a:buChar char="§"/>
            </a:pPr>
            <a:r>
              <a:rPr lang="en-US" dirty="0"/>
              <a:t>Trained the model with SVR - RBF ( Support Vector Regression &amp; Radial Basis Function)</a:t>
            </a:r>
          </a:p>
          <a:p>
            <a:pPr>
              <a:buClrTx/>
              <a:buFont typeface="Wingdings" panose="05000000000000000000" pitchFamily="2" charset="2"/>
              <a:buChar char="§"/>
            </a:pPr>
            <a:r>
              <a:rPr lang="en-US" dirty="0"/>
              <a:t>Plotted out the predicted regression line vs the actual </a:t>
            </a:r>
          </a:p>
          <a:p>
            <a:pPr>
              <a:buClrTx/>
              <a:buFont typeface="Wingdings" panose="05000000000000000000" pitchFamily="2" charset="2"/>
              <a:buChar char="§"/>
            </a:pPr>
            <a:r>
              <a:rPr lang="en-US" dirty="0"/>
              <a:t>Fine tuning &amp; Verification</a:t>
            </a:r>
          </a:p>
          <a:p>
            <a:pPr lvl="1">
              <a:buFont typeface="Wingdings" panose="05000000000000000000" pitchFamily="2" charset="2"/>
              <a:buChar char="§"/>
            </a:pPr>
            <a:r>
              <a:rPr lang="en-US" dirty="0"/>
              <a:t>Tested multiple parameters from Scikit learn SVR documentation</a:t>
            </a:r>
          </a:p>
          <a:p>
            <a:pPr lvl="1">
              <a:buFont typeface="Wingdings" panose="05000000000000000000" pitchFamily="2" charset="2"/>
              <a:buChar char="§"/>
            </a:pPr>
            <a:r>
              <a:rPr lang="en-US" dirty="0"/>
              <a:t>Regularization parameter – increased to 800 to iterate and fit line more accurately &amp; accounted for outliers </a:t>
            </a:r>
          </a:p>
          <a:p>
            <a:pPr lvl="2">
              <a:buFont typeface="Wingdings" panose="05000000000000000000" pitchFamily="2" charset="2"/>
              <a:buChar char="§"/>
            </a:pPr>
            <a:r>
              <a:rPr lang="en-US" dirty="0"/>
              <a:t>At 100 - MSE = 0.63; RMSE = 0.79 </a:t>
            </a:r>
          </a:p>
          <a:p>
            <a:pPr lvl="2">
              <a:buFont typeface="Wingdings" panose="05000000000000000000" pitchFamily="2" charset="2"/>
              <a:buChar char="§"/>
            </a:pPr>
            <a:r>
              <a:rPr lang="en-US" dirty="0"/>
              <a:t>At 800 – MSE = 0.01; RMSE = 0.1)</a:t>
            </a:r>
          </a:p>
          <a:p>
            <a:pPr lvl="1">
              <a:buFont typeface="Wingdings" panose="05000000000000000000" pitchFamily="2" charset="2"/>
              <a:buChar char="§"/>
            </a:pPr>
            <a:r>
              <a:rPr lang="en-US" dirty="0"/>
              <a:t>Coefficient of Determination</a:t>
            </a:r>
          </a:p>
          <a:p>
            <a:pPr lvl="2">
              <a:buFont typeface="Wingdings" panose="05000000000000000000" pitchFamily="2" charset="2"/>
              <a:buChar char="§"/>
            </a:pPr>
            <a:r>
              <a:rPr lang="en-US" dirty="0"/>
              <a:t>At 100 = 0.99</a:t>
            </a:r>
          </a:p>
          <a:p>
            <a:pPr lvl="2">
              <a:buFont typeface="Wingdings" panose="05000000000000000000" pitchFamily="2" charset="2"/>
              <a:buChar char="§"/>
            </a:pPr>
            <a:r>
              <a:rPr lang="en-US" dirty="0"/>
              <a:t>At 800 = 0.9999 </a:t>
            </a:r>
          </a:p>
        </p:txBody>
      </p:sp>
    </p:spTree>
    <p:extLst>
      <p:ext uri="{BB962C8B-B14F-4D97-AF65-F5344CB8AC3E}">
        <p14:creationId xmlns:p14="http://schemas.microsoft.com/office/powerpoint/2010/main" val="378719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AE7AC-E409-471C-9DAF-3915058F857A}"/>
              </a:ext>
            </a:extLst>
          </p:cNvPr>
          <p:cNvPicPr>
            <a:picLocks noChangeAspect="1"/>
          </p:cNvPicPr>
          <p:nvPr/>
        </p:nvPicPr>
        <p:blipFill>
          <a:blip r:embed="rId2"/>
          <a:stretch>
            <a:fillRect/>
          </a:stretch>
        </p:blipFill>
        <p:spPr>
          <a:xfrm>
            <a:off x="444843" y="197708"/>
            <a:ext cx="10713308" cy="5773180"/>
          </a:xfrm>
          <a:prstGeom prst="rect">
            <a:avLst/>
          </a:prstGeom>
        </p:spPr>
      </p:pic>
    </p:spTree>
    <p:extLst>
      <p:ext uri="{BB962C8B-B14F-4D97-AF65-F5344CB8AC3E}">
        <p14:creationId xmlns:p14="http://schemas.microsoft.com/office/powerpoint/2010/main" val="70735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9F56-0138-4AD4-BE7F-BCE5CE8BC8CF}"/>
              </a:ext>
            </a:extLst>
          </p:cNvPr>
          <p:cNvSpPr>
            <a:spLocks noGrp="1"/>
          </p:cNvSpPr>
          <p:nvPr>
            <p:ph type="title"/>
          </p:nvPr>
        </p:nvSpPr>
        <p:spPr/>
        <p:txBody>
          <a:bodyPr/>
          <a:lstStyle/>
          <a:p>
            <a:r>
              <a:rPr lang="en-US" dirty="0"/>
              <a:t>Building the API - Database</a:t>
            </a:r>
          </a:p>
        </p:txBody>
      </p:sp>
      <p:sp>
        <p:nvSpPr>
          <p:cNvPr id="3" name="Content Placeholder 2">
            <a:extLst>
              <a:ext uri="{FF2B5EF4-FFF2-40B4-BE49-F238E27FC236}">
                <a16:creationId xmlns:a16="http://schemas.microsoft.com/office/drawing/2014/main" id="{BBCD4D96-A151-48B0-BD44-318D352458D8}"/>
              </a:ext>
            </a:extLst>
          </p:cNvPr>
          <p:cNvSpPr>
            <a:spLocks noGrp="1"/>
          </p:cNvSpPr>
          <p:nvPr>
            <p:ph idx="1"/>
          </p:nvPr>
        </p:nvSpPr>
        <p:spPr/>
        <p:txBody>
          <a:bodyPr/>
          <a:lstStyle/>
          <a:p>
            <a:pPr lvl="2">
              <a:buFont typeface="Wingdings" panose="05000000000000000000" pitchFamily="2" charset="2"/>
              <a:buChar char="§"/>
            </a:pPr>
            <a:r>
              <a:rPr lang="en-US" sz="1800" dirty="0"/>
              <a:t>Put existing data (CSVs) into SQLite database</a:t>
            </a:r>
          </a:p>
          <a:p>
            <a:pPr lvl="2">
              <a:buFont typeface="Wingdings" panose="05000000000000000000" pitchFamily="2" charset="2"/>
              <a:buChar char="§"/>
            </a:pPr>
            <a:endParaRPr lang="en-US" sz="1800" dirty="0"/>
          </a:p>
          <a:p>
            <a:pPr lvl="2">
              <a:buFont typeface="Wingdings" panose="05000000000000000000" pitchFamily="2" charset="2"/>
              <a:buChar char="§"/>
            </a:pPr>
            <a:r>
              <a:rPr lang="en-US" sz="1800" dirty="0"/>
              <a:t>No data cleaning required, imported columns of reference </a:t>
            </a:r>
          </a:p>
          <a:p>
            <a:pPr lvl="2">
              <a:buFont typeface="Wingdings" panose="05000000000000000000" pitchFamily="2" charset="2"/>
              <a:buChar char="§"/>
            </a:pPr>
            <a:endParaRPr lang="en-US" sz="1800" dirty="0"/>
          </a:p>
          <a:p>
            <a:pPr lvl="2">
              <a:buFont typeface="Wingdings" panose="05000000000000000000" pitchFamily="2" charset="2"/>
              <a:buChar char="§"/>
            </a:pPr>
            <a:r>
              <a:rPr lang="en-US" sz="1800" dirty="0"/>
              <a:t>Created tables to host historic data and train model for API (actual &amp; predictive)</a:t>
            </a:r>
          </a:p>
          <a:p>
            <a:pPr lvl="3">
              <a:buFont typeface="Wingdings" panose="05000000000000000000" pitchFamily="2" charset="2"/>
              <a:buChar char="§"/>
            </a:pPr>
            <a:r>
              <a:rPr lang="en-US" sz="1600" dirty="0"/>
              <a:t>US voter turnout table- year, presidential or general, voter turnout rate</a:t>
            </a:r>
          </a:p>
          <a:p>
            <a:pPr lvl="3">
              <a:buFont typeface="Wingdings" panose="05000000000000000000" pitchFamily="2" charset="2"/>
              <a:buChar char="§"/>
            </a:pPr>
            <a:r>
              <a:rPr lang="en-US" sz="1600" dirty="0"/>
              <a:t>State vote turnout table- year, state (state name &amp; numeric code due -to scikit functioning on numeric not string-, voting eligible population, voting of age population, voter turnout percent)</a:t>
            </a:r>
          </a:p>
          <a:p>
            <a:pPr lvl="3">
              <a:buFont typeface="Wingdings" panose="05000000000000000000" pitchFamily="2" charset="2"/>
              <a:buChar char="§"/>
            </a:pPr>
            <a:r>
              <a:rPr lang="en-US" sz="1600" dirty="0"/>
              <a:t>State codes table – state name, state code, states abbreviation </a:t>
            </a:r>
          </a:p>
          <a:p>
            <a:endParaRPr lang="en-US" dirty="0"/>
          </a:p>
        </p:txBody>
      </p:sp>
    </p:spTree>
    <p:extLst>
      <p:ext uri="{BB962C8B-B14F-4D97-AF65-F5344CB8AC3E}">
        <p14:creationId xmlns:p14="http://schemas.microsoft.com/office/powerpoint/2010/main" val="79605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2359-F8FA-4A0A-ABE6-755FBA1F251B}"/>
              </a:ext>
            </a:extLst>
          </p:cNvPr>
          <p:cNvSpPr>
            <a:spLocks noGrp="1"/>
          </p:cNvSpPr>
          <p:nvPr>
            <p:ph type="title"/>
          </p:nvPr>
        </p:nvSpPr>
        <p:spPr/>
        <p:txBody>
          <a:bodyPr/>
          <a:lstStyle/>
          <a:p>
            <a:r>
              <a:rPr lang="en-US" dirty="0"/>
              <a:t>Building the API - Endpoints</a:t>
            </a:r>
          </a:p>
        </p:txBody>
      </p:sp>
      <p:graphicFrame>
        <p:nvGraphicFramePr>
          <p:cNvPr id="5" name="Table 5">
            <a:extLst>
              <a:ext uri="{FF2B5EF4-FFF2-40B4-BE49-F238E27FC236}">
                <a16:creationId xmlns:a16="http://schemas.microsoft.com/office/drawing/2014/main" id="{F1EF216E-027F-4166-BF19-6361F558D019}"/>
              </a:ext>
            </a:extLst>
          </p:cNvPr>
          <p:cNvGraphicFramePr>
            <a:graphicFrameLocks noGrp="1"/>
          </p:cNvGraphicFramePr>
          <p:nvPr>
            <p:ph idx="1"/>
            <p:extLst>
              <p:ext uri="{D42A27DB-BD31-4B8C-83A1-F6EECF244321}">
                <p14:modId xmlns:p14="http://schemas.microsoft.com/office/powerpoint/2010/main" val="993494590"/>
              </p:ext>
            </p:extLst>
          </p:nvPr>
        </p:nvGraphicFramePr>
        <p:xfrm>
          <a:off x="1066800" y="2316480"/>
          <a:ext cx="10058400" cy="3571240"/>
        </p:xfrm>
        <a:graphic>
          <a:graphicData uri="http://schemas.openxmlformats.org/drawingml/2006/table">
            <a:tbl>
              <a:tblPr firstRow="1" bandRow="1">
                <a:tableStyleId>{9D7B26C5-4107-4FEC-AEDC-1716B250A1EF}</a:tableStyleId>
              </a:tblPr>
              <a:tblGrid>
                <a:gridCol w="5029200">
                  <a:extLst>
                    <a:ext uri="{9D8B030D-6E8A-4147-A177-3AD203B41FA5}">
                      <a16:colId xmlns:a16="http://schemas.microsoft.com/office/drawing/2014/main" val="2032639877"/>
                    </a:ext>
                  </a:extLst>
                </a:gridCol>
                <a:gridCol w="5029200">
                  <a:extLst>
                    <a:ext uri="{9D8B030D-6E8A-4147-A177-3AD203B41FA5}">
                      <a16:colId xmlns:a16="http://schemas.microsoft.com/office/drawing/2014/main" val="3717822125"/>
                    </a:ext>
                  </a:extLst>
                </a:gridCol>
              </a:tblGrid>
              <a:tr h="370840">
                <a:tc>
                  <a:txBody>
                    <a:bodyPr/>
                    <a:lstStyle/>
                    <a:p>
                      <a:r>
                        <a:rPr lang="en-US" b="0" dirty="0"/>
                        <a:t>/us-voter-turnout/historic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Entire United States &amp; all years for actual reported voter turnout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024177"/>
                  </a:ext>
                </a:extLst>
              </a:tr>
              <a:tr h="370840">
                <a:tc>
                  <a:txBody>
                    <a:bodyPr/>
                    <a:lstStyle/>
                    <a:p>
                      <a:r>
                        <a:rPr lang="en-US" dirty="0"/>
                        <a:t>/us-voter-turnout/predict/all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Predictive model for entire United States for all years (1789-2018)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5727278"/>
                  </a:ext>
                </a:extLst>
              </a:tr>
              <a:tr h="370840">
                <a:tc>
                  <a:txBody>
                    <a:bodyPr/>
                    <a:lstStyle/>
                    <a:p>
                      <a:r>
                        <a:rPr lang="en-US" dirty="0"/>
                        <a:t>/us-voter-turnout/predict/[year]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Predictive model for entire United States for specific/each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703737"/>
                  </a:ext>
                </a:extLst>
              </a:tr>
              <a:tr h="370840">
                <a:tc>
                  <a:txBody>
                    <a:bodyPr/>
                    <a:lstStyle/>
                    <a:p>
                      <a:r>
                        <a:rPr lang="en-US" dirty="0"/>
                        <a:t>/state-voter-turnout/historic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Each State across all years for actual reported voter turnout (1980-2014)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217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/state-voter-turnout/predict/all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Predictive model for all/each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682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/state-voter-turnout/predict/[year]/[state]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Predictive model for a specific State and a specific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66525"/>
                  </a:ext>
                </a:extLst>
              </a:tr>
            </a:tbl>
          </a:graphicData>
        </a:graphic>
      </p:graphicFrame>
    </p:spTree>
    <p:extLst>
      <p:ext uri="{BB962C8B-B14F-4D97-AF65-F5344CB8AC3E}">
        <p14:creationId xmlns:p14="http://schemas.microsoft.com/office/powerpoint/2010/main" val="114660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4C-E883-4BAB-B1CD-C2F4F97152B5}"/>
              </a:ext>
            </a:extLst>
          </p:cNvPr>
          <p:cNvSpPr>
            <a:spLocks noGrp="1"/>
          </p:cNvSpPr>
          <p:nvPr>
            <p:ph type="title"/>
          </p:nvPr>
        </p:nvSpPr>
        <p:spPr>
          <a:xfrm>
            <a:off x="519900" y="321276"/>
            <a:ext cx="3517567" cy="705569"/>
          </a:xfrm>
        </p:spPr>
        <p:txBody>
          <a:bodyPr>
            <a:noAutofit/>
          </a:bodyPr>
          <a:lstStyle/>
          <a:p>
            <a:pPr algn="ctr"/>
            <a:r>
              <a:rPr lang="en-US" sz="4400" dirty="0"/>
              <a:t>Limitations </a:t>
            </a:r>
          </a:p>
        </p:txBody>
      </p:sp>
      <p:sp>
        <p:nvSpPr>
          <p:cNvPr id="3" name="Content Placeholder 2">
            <a:extLst>
              <a:ext uri="{FF2B5EF4-FFF2-40B4-BE49-F238E27FC236}">
                <a16:creationId xmlns:a16="http://schemas.microsoft.com/office/drawing/2014/main" id="{2C9106F7-6F68-4BED-98C9-458AE4351E2E}"/>
              </a:ext>
            </a:extLst>
          </p:cNvPr>
          <p:cNvSpPr>
            <a:spLocks noGrp="1"/>
          </p:cNvSpPr>
          <p:nvPr>
            <p:ph idx="1"/>
          </p:nvPr>
        </p:nvSpPr>
        <p:spPr/>
        <p:txBody>
          <a:bodyPr/>
          <a:lstStyle/>
          <a:p>
            <a:pPr>
              <a:buClrTx/>
              <a:buFont typeface="Wingdings" panose="05000000000000000000" pitchFamily="2" charset="2"/>
              <a:buChar char="§"/>
            </a:pPr>
            <a:r>
              <a:rPr lang="en-US" dirty="0"/>
              <a:t>Small datasets</a:t>
            </a:r>
          </a:p>
          <a:p>
            <a:pPr lvl="1">
              <a:buFont typeface="Wingdings" panose="05000000000000000000" pitchFamily="2" charset="2"/>
              <a:buChar char="§"/>
            </a:pPr>
            <a:r>
              <a:rPr lang="en-US" dirty="0"/>
              <a:t>Per State dataset has only 18 records to train the model (1980-2014, per 2 years).</a:t>
            </a:r>
          </a:p>
          <a:p>
            <a:pPr lvl="1">
              <a:buFont typeface="Wingdings" panose="05000000000000000000" pitchFamily="2" charset="2"/>
              <a:buChar char="§"/>
            </a:pPr>
            <a:r>
              <a:rPr lang="en-US" dirty="0"/>
              <a:t>Entire United States dataset has approximately 115 records</a:t>
            </a:r>
          </a:p>
          <a:p>
            <a:pPr lvl="1">
              <a:buFont typeface="Wingdings" panose="05000000000000000000" pitchFamily="2" charset="2"/>
              <a:buChar char="§"/>
            </a:pPr>
            <a:endParaRPr lang="en-US" dirty="0"/>
          </a:p>
          <a:p>
            <a:pPr>
              <a:buClrTx/>
              <a:buFont typeface="Wingdings" panose="05000000000000000000" pitchFamily="2" charset="2"/>
              <a:buChar char="§"/>
            </a:pPr>
            <a:r>
              <a:rPr lang="en-US" dirty="0"/>
              <a:t>Parameters</a:t>
            </a:r>
          </a:p>
          <a:p>
            <a:pPr lvl="1">
              <a:buFont typeface="Wingdings" panose="05000000000000000000" pitchFamily="2" charset="2"/>
              <a:buChar char="§"/>
            </a:pPr>
            <a:r>
              <a:rPr lang="en-US" dirty="0"/>
              <a:t>History of voter turnout</a:t>
            </a:r>
          </a:p>
          <a:p>
            <a:pPr lvl="1">
              <a:buFont typeface="Wingdings" panose="05000000000000000000" pitchFamily="2" charset="2"/>
              <a:buChar char="§"/>
            </a:pPr>
            <a:r>
              <a:rPr lang="en-US" dirty="0"/>
              <a:t>Eligible voting population</a:t>
            </a:r>
          </a:p>
          <a:p>
            <a:pPr lvl="1">
              <a:buFont typeface="Wingdings" panose="05000000000000000000" pitchFamily="2" charset="2"/>
              <a:buChar char="§"/>
            </a:pPr>
            <a:r>
              <a:rPr lang="en-US" dirty="0"/>
              <a:t>Type of election (General or Presidential)</a:t>
            </a:r>
          </a:p>
          <a:p>
            <a:pPr lvl="1">
              <a:buFont typeface="Wingdings" panose="05000000000000000000" pitchFamily="2" charset="2"/>
              <a:buChar char="§"/>
            </a:pPr>
            <a:endParaRPr lang="en-US" dirty="0"/>
          </a:p>
          <a:p>
            <a:pPr marL="201168" lvl="1" indent="0">
              <a:buNone/>
            </a:pPr>
            <a:endParaRPr lang="en-US" dirty="0"/>
          </a:p>
        </p:txBody>
      </p:sp>
    </p:spTree>
    <p:extLst>
      <p:ext uri="{BB962C8B-B14F-4D97-AF65-F5344CB8AC3E}">
        <p14:creationId xmlns:p14="http://schemas.microsoft.com/office/powerpoint/2010/main" val="315264723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{5DB655D4-310A-4F30-AA84-42DC2D7BC7D4}tf22712842_win32</Template>
  <TotalTime>198</TotalTime>
  <Words>672</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Wingdings</vt:lpstr>
      <vt:lpstr>1_RetrospectVTI</vt:lpstr>
      <vt:lpstr>General &amp; Presidential Voter Turnout</vt:lpstr>
      <vt:lpstr>Objective</vt:lpstr>
      <vt:lpstr>Key Points</vt:lpstr>
      <vt:lpstr>Training the models – Type of Algorithm</vt:lpstr>
      <vt:lpstr>Training the models – Fine tuning the fit</vt:lpstr>
      <vt:lpstr>PowerPoint Presentation</vt:lpstr>
      <vt:lpstr>Building the API - Database</vt:lpstr>
      <vt:lpstr>Building the API - Endpoints</vt:lpstr>
      <vt:lpstr>Limitations </vt:lpstr>
      <vt:lpstr>Areas of Interest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&amp; Presidential Voter Turnout</dc:title>
  <dc:creator>B H</dc:creator>
  <cp:lastModifiedBy>B H</cp:lastModifiedBy>
  <cp:revision>25</cp:revision>
  <dcterms:created xsi:type="dcterms:W3CDTF">2020-11-13T02:06:51Z</dcterms:created>
  <dcterms:modified xsi:type="dcterms:W3CDTF">2020-11-14T14:03:07Z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