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366" r:id="rId5"/>
    <p:sldId id="367" r:id="rId6"/>
    <p:sldId id="296" r:id="rId7"/>
    <p:sldId id="302" r:id="rId8"/>
    <p:sldId id="368" r:id="rId9"/>
    <p:sldId id="297" r:id="rId10"/>
    <p:sldId id="347" r:id="rId11"/>
    <p:sldId id="369" r:id="rId12"/>
    <p:sldId id="370" r:id="rId13"/>
    <p:sldId id="371" r:id="rId14"/>
    <p:sldId id="298" r:id="rId15"/>
    <p:sldId id="349" r:id="rId16"/>
    <p:sldId id="299" r:id="rId17"/>
    <p:sldId id="364" r:id="rId18"/>
    <p:sldId id="29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4E7F"/>
    <a:srgbClr val="A5A5A5"/>
    <a:srgbClr val="FFB091"/>
    <a:srgbClr val="F69E00"/>
    <a:srgbClr val="063D54"/>
    <a:srgbClr val="FFA500"/>
    <a:srgbClr val="FFB343"/>
    <a:srgbClr val="008080"/>
    <a:srgbClr val="008B8B"/>
    <a:srgbClr val="BF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6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66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1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2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4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68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2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4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5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17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34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1.png"/><Relationship Id="rId4" Type="http://schemas.openxmlformats.org/officeDocument/2006/relationships/tags" Target="../tags/tag46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" Target="slide18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" Target="slide3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9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4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4.png"/><Relationship Id="rId4" Type="http://schemas.openxmlformats.org/officeDocument/2006/relationships/tags" Target="../tags/tag35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53344" y="3345832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实验三汇报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677834-9B87-48F1-9DC2-DA452F2AB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9450" cy="6858000"/>
          </a:xfrm>
          <a:prstGeom prst="rect">
            <a:avLst/>
          </a:prstGeom>
        </p:spPr>
      </p:pic>
      <p:sp>
        <p:nvSpPr>
          <p:cNvPr id="25" name="PA_文本框 2">
            <a:extLst>
              <a:ext uri="{FF2B5EF4-FFF2-40B4-BE49-F238E27FC236}">
                <a16:creationId xmlns:a16="http://schemas.microsoft.com/office/drawing/2014/main" id="{C2FD5A4B-B65F-434B-99B7-A7B6FE06CB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52177" y="1717955"/>
            <a:ext cx="7238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4600" dirty="0" err="1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Windows+Python</a:t>
            </a:r>
            <a:endParaRPr lang="en-US" altLang="zh-CN" sz="4600" dirty="0">
              <a:solidFill>
                <a:srgbClr val="2D4E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6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4600" dirty="0" err="1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Spark+Hadoop</a:t>
            </a:r>
            <a:r>
              <a:rPr lang="en-US" altLang="zh-CN" sz="46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6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ED4F5F-2A7D-4B53-A5AE-188A237EF6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sp>
        <p:nvSpPr>
          <p:cNvPr id="6" name="PA_文本框 3">
            <a:extLst>
              <a:ext uri="{FF2B5EF4-FFF2-40B4-BE49-F238E27FC236}">
                <a16:creationId xmlns:a16="http://schemas.microsoft.com/office/drawing/2014/main" id="{21A016AB-A724-4A4A-9213-C3097995C6E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6000" y="5012562"/>
            <a:ext cx="5795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汇报人：杨帆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171870007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计算机金融工程实验班</a:t>
            </a:r>
          </a:p>
        </p:txBody>
      </p:sp>
    </p:spTree>
    <p:extLst>
      <p:ext uri="{BB962C8B-B14F-4D97-AF65-F5344CB8AC3E}">
        <p14:creationId xmlns:p14="http://schemas.microsoft.com/office/powerpoint/2010/main" val="358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F0C13C0E-4F78-4234-9BEF-28F0FD8C9CC5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22" name="Pentagon 101">
              <a:extLst>
                <a:ext uri="{FF2B5EF4-FFF2-40B4-BE49-F238E27FC236}">
                  <a16:creationId xmlns:a16="http://schemas.microsoft.com/office/drawing/2014/main" id="{D10519C1-B5BE-4728-B9C3-842A7377F7D9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" name="Chevron 82">
              <a:extLst>
                <a:ext uri="{FF2B5EF4-FFF2-40B4-BE49-F238E27FC236}">
                  <a16:creationId xmlns:a16="http://schemas.microsoft.com/office/drawing/2014/main" id="{B9CAA4A7-C408-4E7A-9F16-C9A88FAAF70A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4" name="Chevron 85">
              <a:extLst>
                <a:ext uri="{FF2B5EF4-FFF2-40B4-BE49-F238E27FC236}">
                  <a16:creationId xmlns:a16="http://schemas.microsoft.com/office/drawing/2014/main" id="{04EF1DB5-7B02-45C3-9DD1-72D7E8B941D6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5" name="Chevron 85">
              <a:extLst>
                <a:ext uri="{FF2B5EF4-FFF2-40B4-BE49-F238E27FC236}">
                  <a16:creationId xmlns:a16="http://schemas.microsoft.com/office/drawing/2014/main" id="{8E179EBC-C39F-488D-B727-03B4C6BE3CF8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26" name="Chevron 85">
            <a:extLst>
              <a:ext uri="{FF2B5EF4-FFF2-40B4-BE49-F238E27FC236}">
                <a16:creationId xmlns:a16="http://schemas.microsoft.com/office/drawing/2014/main" id="{506D5B0A-92B3-48AF-8ED0-C2506325BE7D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042CA5A4-D007-4644-9BFE-FA0D5E2296C8}"/>
              </a:ext>
            </a:extLst>
          </p:cNvPr>
          <p:cNvGrpSpPr/>
          <p:nvPr/>
        </p:nvGrpSpPr>
        <p:grpSpPr>
          <a:xfrm>
            <a:off x="301646" y="1001129"/>
            <a:ext cx="5557650" cy="5093326"/>
            <a:chOff x="343008" y="1669895"/>
            <a:chExt cx="5211337" cy="37022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2BB5A5-6642-4FF8-97DB-496579BAC4E2}"/>
                </a:ext>
              </a:extLst>
            </p:cNvPr>
            <p:cNvSpPr/>
            <p:nvPr/>
          </p:nvSpPr>
          <p:spPr>
            <a:xfrm>
              <a:off x="343008" y="2022234"/>
              <a:ext cx="5211337" cy="2338104"/>
            </a:xfrm>
            <a:prstGeom prst="rect">
              <a:avLst/>
            </a:prstGeom>
            <a:noFill/>
            <a:ln w="28575" cmpd="sng">
              <a:solidFill>
                <a:srgbClr val="8E806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36000" tIns="36000" rIns="36000" bIns="36000" numCol="1" spcCol="0" rtlCol="0" fromWordArt="0" anchor="t" anchorCtr="0" forceAA="0" compatLnSpc="1">
              <a:noAutofit/>
            </a:bodyPr>
            <a:lstStyle/>
            <a:p>
              <a:pPr marL="0" indent="0" algn="ctr">
                <a:buNone/>
              </a:pPr>
              <a:endParaRPr lang="zh-CN" altLang="en-US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EC2A741-F147-4169-B422-A9DA545BFCD6}"/>
                </a:ext>
              </a:extLst>
            </p:cNvPr>
            <p:cNvSpPr/>
            <p:nvPr/>
          </p:nvSpPr>
          <p:spPr>
            <a:xfrm>
              <a:off x="343008" y="4418418"/>
              <a:ext cx="5211337" cy="953772"/>
            </a:xfrm>
            <a:prstGeom prst="rect">
              <a:avLst/>
            </a:prstGeom>
            <a:solidFill>
              <a:srgbClr val="8E806F"/>
            </a:solidFill>
            <a:ln w="28575" cmpd="sng">
              <a:solidFill>
                <a:srgbClr val="8E806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zh-CN" altLang="en-US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运行环境：</a:t>
              </a:r>
              <a:r>
                <a:rPr kumimoji="1" lang="en-US" altLang="zh-CN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win10</a:t>
              </a:r>
              <a:r>
                <a:rPr kumimoji="1" lang="zh-CN" altLang="en-US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、</a:t>
              </a:r>
              <a:r>
                <a:rPr kumimoji="1" lang="en-US" altLang="zh-CN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spark2.4.4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zh-CN" altLang="en-US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语言：</a:t>
              </a:r>
              <a:r>
                <a:rPr kumimoji="1" lang="en-US" altLang="zh-CN" sz="1900" b="1" dirty="0" err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python+sparkSQL</a:t>
              </a:r>
              <a:endParaRPr kumimoji="1" lang="en-US" altLang="zh-CN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IDE</a:t>
              </a:r>
              <a:r>
                <a:rPr kumimoji="1" lang="zh-CN" altLang="en-US" sz="19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：</a:t>
              </a:r>
              <a:r>
                <a:rPr kumimoji="1" lang="en-US" altLang="zh-CN" sz="1900" b="1" dirty="0" err="1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pycharm</a:t>
              </a:r>
              <a:endParaRPr kumimoji="1"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9244A64-24C3-4AF7-AD22-9BD61163E3BA}"/>
                </a:ext>
              </a:extLst>
            </p:cNvPr>
            <p:cNvSpPr txBox="1"/>
            <p:nvPr/>
          </p:nvSpPr>
          <p:spPr bwMode="gray">
            <a:xfrm>
              <a:off x="971171" y="1669895"/>
              <a:ext cx="4165175" cy="28751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实验环境</a:t>
              </a:r>
              <a:r>
                <a:rPr kumimoji="1" lang="en-US" altLang="zh-CN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+</a:t>
              </a:r>
              <a:r>
                <a:rPr kumimoji="1"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安装</a:t>
              </a:r>
              <a:r>
                <a:rPr kumimoji="1" lang="en-US" altLang="zh-CN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Spark</a:t>
              </a:r>
            </a:p>
          </p:txBody>
        </p:sp>
      </p:grpSp>
      <p:grpSp>
        <p:nvGrpSpPr>
          <p:cNvPr id="31" name="Group 2">
            <a:extLst>
              <a:ext uri="{FF2B5EF4-FFF2-40B4-BE49-F238E27FC236}">
                <a16:creationId xmlns:a16="http://schemas.microsoft.com/office/drawing/2014/main" id="{CEA9DD10-C497-4740-AB4D-EEE9DC333D2B}"/>
              </a:ext>
            </a:extLst>
          </p:cNvPr>
          <p:cNvGrpSpPr/>
          <p:nvPr/>
        </p:nvGrpSpPr>
        <p:grpSpPr>
          <a:xfrm>
            <a:off x="6175228" y="1012803"/>
            <a:ext cx="5572351" cy="5069707"/>
            <a:chOff x="5940425" y="1657224"/>
            <a:chExt cx="4251960" cy="380567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83E9A69-FFFD-479C-9D49-56B49ECC1765}"/>
                </a:ext>
              </a:extLst>
            </p:cNvPr>
            <p:cNvSpPr/>
            <p:nvPr/>
          </p:nvSpPr>
          <p:spPr>
            <a:xfrm>
              <a:off x="5941060" y="4477927"/>
              <a:ext cx="4251325" cy="984973"/>
            </a:xfrm>
            <a:prstGeom prst="rect">
              <a:avLst/>
            </a:prstGeom>
            <a:solidFill>
              <a:srgbClr val="507867">
                <a:alpha val="69000"/>
              </a:srgbClr>
            </a:solidFill>
            <a:ln w="28575" cmpd="sng">
              <a:solidFill>
                <a:srgbClr val="86A2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36000" tIns="36000" rIns="36000" bIns="36000" numCol="1" spcCol="0" rtlCol="0" fromWordArt="0" anchor="ctr" anchorCtr="0" forceAA="0" compatLnSpc="1">
              <a:no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kumimoji="1"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spark</a:t>
              </a:r>
              <a:r>
                <a:rPr kumimoji="1"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</a:t>
              </a:r>
              <a:r>
                <a:rPr kumimoji="1"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bin</a:t>
              </a:r>
              <a:r>
                <a:rPr kumimoji="1"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路径添加到</a:t>
              </a:r>
              <a:r>
                <a:rPr kumimoji="1" lang="en-US" altLang="zh-CN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path</a:t>
              </a:r>
              <a:r>
                <a:rPr kumimoji="1"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</a:t>
              </a:r>
              <a:endParaRPr kumimoji="1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b="1" dirty="0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另外安装</a:t>
              </a:r>
              <a:r>
                <a:rPr kumimoji="1" lang="en-US" altLang="zh-CN" b="1" dirty="0" err="1"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pyspark</a:t>
              </a:r>
              <a:endParaRPr kumimoji="1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1B76D7-3021-4521-AF2A-E4D5221C2550}"/>
                </a:ext>
              </a:extLst>
            </p:cNvPr>
            <p:cNvSpPr txBox="1"/>
            <p:nvPr/>
          </p:nvSpPr>
          <p:spPr bwMode="gray">
            <a:xfrm>
              <a:off x="6389107" y="1657224"/>
              <a:ext cx="3801042" cy="29007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kumimoji="1"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安装</a:t>
              </a:r>
              <a:r>
                <a:rPr kumimoji="1" lang="en-US" altLang="zh-CN" sz="20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Pyspark</a:t>
              </a:r>
              <a:endParaRPr kumimoji="1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6B2B944-1F1A-4490-BAD9-7C071EBEF4C7}"/>
                </a:ext>
              </a:extLst>
            </p:cNvPr>
            <p:cNvSpPr/>
            <p:nvPr/>
          </p:nvSpPr>
          <p:spPr>
            <a:xfrm>
              <a:off x="5940425" y="1998311"/>
              <a:ext cx="4251960" cy="2428605"/>
            </a:xfrm>
            <a:prstGeom prst="rect">
              <a:avLst/>
            </a:prstGeom>
            <a:noFill/>
            <a:ln w="28575" cmpd="sng">
              <a:solidFill>
                <a:srgbClr val="86A2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36000" tIns="36000" rIns="36000" bIns="36000" numCol="1" spcCol="0" rtlCol="0" fromWordArt="0" anchor="t" anchorCtr="0" forceAA="0" compatLnSpc="1">
              <a:noAutofit/>
            </a:bodyPr>
            <a:lstStyle/>
            <a:p>
              <a:pPr marL="0" indent="0" algn="ctr">
                <a:buNone/>
              </a:pPr>
              <a:endParaRPr lang="zh-CN" altLang="en-US" sz="16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5" name="圆角矩形 18">
            <a:extLst>
              <a:ext uri="{FF2B5EF4-FFF2-40B4-BE49-F238E27FC236}">
                <a16:creationId xmlns:a16="http://schemas.microsoft.com/office/drawing/2014/main" id="{89E4E781-8F4E-4DB2-ADB7-E38DAA2422FC}"/>
              </a:ext>
            </a:extLst>
          </p:cNvPr>
          <p:cNvSpPr/>
          <p:nvPr/>
        </p:nvSpPr>
        <p:spPr>
          <a:xfrm>
            <a:off x="558563" y="1060701"/>
            <a:ext cx="825980" cy="315659"/>
          </a:xfrm>
          <a:prstGeom prst="roundRect">
            <a:avLst/>
          </a:prstGeom>
          <a:solidFill>
            <a:srgbClr val="FFC000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marL="0" indent="0" algn="ctr">
              <a:buNone/>
            </a:pPr>
            <a:r>
              <a:rPr lang="en-US" altLang="zh-CN" b="1" i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 1</a:t>
            </a:r>
          </a:p>
        </p:txBody>
      </p:sp>
      <p:sp>
        <p:nvSpPr>
          <p:cNvPr id="36" name="圆角矩形 18">
            <a:extLst>
              <a:ext uri="{FF2B5EF4-FFF2-40B4-BE49-F238E27FC236}">
                <a16:creationId xmlns:a16="http://schemas.microsoft.com/office/drawing/2014/main" id="{862C9A2B-EC1B-4794-8F80-B7CAB7FB5760}"/>
              </a:ext>
            </a:extLst>
          </p:cNvPr>
          <p:cNvSpPr/>
          <p:nvPr/>
        </p:nvSpPr>
        <p:spPr>
          <a:xfrm>
            <a:off x="6360336" y="1060701"/>
            <a:ext cx="825980" cy="315659"/>
          </a:xfrm>
          <a:prstGeom prst="roundRect">
            <a:avLst/>
          </a:prstGeom>
          <a:solidFill>
            <a:srgbClr val="FFC000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marL="0" indent="0" algn="ctr">
              <a:buNone/>
            </a:pPr>
            <a:r>
              <a:rPr lang="en-US" altLang="zh-CN" b="1" i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 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B552FD-DEFD-43C4-98D8-D62AC8D85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8" y="1506164"/>
            <a:ext cx="5499865" cy="3134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D13F2-953D-498E-8D22-66362ADA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31" y="1506163"/>
            <a:ext cx="5489417" cy="31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F0C13C0E-4F78-4234-9BEF-28F0FD8C9CC5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22" name="Pentagon 101">
              <a:extLst>
                <a:ext uri="{FF2B5EF4-FFF2-40B4-BE49-F238E27FC236}">
                  <a16:creationId xmlns:a16="http://schemas.microsoft.com/office/drawing/2014/main" id="{D10519C1-B5BE-4728-B9C3-842A7377F7D9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" name="Chevron 82">
              <a:extLst>
                <a:ext uri="{FF2B5EF4-FFF2-40B4-BE49-F238E27FC236}">
                  <a16:creationId xmlns:a16="http://schemas.microsoft.com/office/drawing/2014/main" id="{B9CAA4A7-C408-4E7A-9F16-C9A88FAAF70A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4" name="Chevron 85">
              <a:extLst>
                <a:ext uri="{FF2B5EF4-FFF2-40B4-BE49-F238E27FC236}">
                  <a16:creationId xmlns:a16="http://schemas.microsoft.com/office/drawing/2014/main" id="{04EF1DB5-7B02-45C3-9DD1-72D7E8B941D6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5" name="Chevron 85">
              <a:extLst>
                <a:ext uri="{FF2B5EF4-FFF2-40B4-BE49-F238E27FC236}">
                  <a16:creationId xmlns:a16="http://schemas.microsoft.com/office/drawing/2014/main" id="{8E179EBC-C39F-488D-B727-03B4C6BE3CF8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26" name="Chevron 85">
            <a:extLst>
              <a:ext uri="{FF2B5EF4-FFF2-40B4-BE49-F238E27FC236}">
                <a16:creationId xmlns:a16="http://schemas.microsoft.com/office/drawing/2014/main" id="{506D5B0A-92B3-48AF-8ED0-C2506325BE7D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44" name="btfpColumnHeaderBox227786">
            <a:extLst>
              <a:ext uri="{FF2B5EF4-FFF2-40B4-BE49-F238E27FC236}">
                <a16:creationId xmlns:a16="http://schemas.microsoft.com/office/drawing/2014/main" id="{24A226D8-9DB6-4C4A-B4DB-C67DCAA96B8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812" y="577367"/>
            <a:ext cx="9805648" cy="380552"/>
            <a:chOff x="330200" y="1216295"/>
            <a:chExt cx="9597612" cy="369618"/>
          </a:xfrm>
        </p:grpSpPr>
        <p:sp>
          <p:nvSpPr>
            <p:cNvPr id="45" name="btfpColumnHeaderBoxText227786">
              <a:extLst>
                <a:ext uri="{FF2B5EF4-FFF2-40B4-BE49-F238E27FC236}">
                  <a16:creationId xmlns:a16="http://schemas.microsoft.com/office/drawing/2014/main" id="{7E3CFC8B-356C-4D23-A422-96CC8A29C5EC}"/>
                </a:ext>
              </a:extLst>
            </p:cNvPr>
            <p:cNvSpPr txBox="1"/>
            <p:nvPr/>
          </p:nvSpPr>
          <p:spPr bwMode="gray">
            <a:xfrm>
              <a:off x="330200" y="1216295"/>
              <a:ext cx="9493195" cy="3696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任务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：统计各省销售最好的产品类别前十（销售最多前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的产品类别）</a:t>
              </a:r>
            </a:p>
          </p:txBody>
        </p:sp>
        <p:cxnSp>
          <p:nvCxnSpPr>
            <p:cNvPr id="46" name="btfpColumnHeaderBoxLine227786">
              <a:extLst>
                <a:ext uri="{FF2B5EF4-FFF2-40B4-BE49-F238E27FC236}">
                  <a16:creationId xmlns:a16="http://schemas.microsoft.com/office/drawing/2014/main" id="{854A7422-D662-4FF1-94B6-A0AE8F5BC60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0200" y="1585913"/>
              <a:ext cx="9597612" cy="0"/>
            </a:xfrm>
            <a:prstGeom prst="line">
              <a:avLst/>
            </a:prstGeom>
            <a:ln w="9525" cap="flat">
              <a:solidFill>
                <a:schemeClr val="tx1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圆角矩形 26">
            <a:extLst>
              <a:ext uri="{FF2B5EF4-FFF2-40B4-BE49-F238E27FC236}">
                <a16:creationId xmlns:a16="http://schemas.microsoft.com/office/drawing/2014/main" id="{99B161B3-2202-48C1-A685-C355C1CF1A8B}"/>
              </a:ext>
            </a:extLst>
          </p:cNvPr>
          <p:cNvSpPr/>
          <p:nvPr/>
        </p:nvSpPr>
        <p:spPr>
          <a:xfrm>
            <a:off x="381087" y="1664032"/>
            <a:ext cx="5173894" cy="542497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读取数据，得到初始的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RDD</a:t>
            </a:r>
            <a:endParaRPr lang="zh-CN" altLang="en-US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" name="btfpNumberBubble617945">
            <a:extLst>
              <a:ext uri="{FF2B5EF4-FFF2-40B4-BE49-F238E27FC236}">
                <a16:creationId xmlns:a16="http://schemas.microsoft.com/office/drawing/2014/main" id="{9588066C-5D95-4B2D-9997-45388696BC69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202959" y="1493485"/>
            <a:ext cx="356256" cy="356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sz="2200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49" name="圆角矩形 26">
            <a:extLst>
              <a:ext uri="{FF2B5EF4-FFF2-40B4-BE49-F238E27FC236}">
                <a16:creationId xmlns:a16="http://schemas.microsoft.com/office/drawing/2014/main" id="{8B6682B0-285A-41C1-B174-434CF023E39F}"/>
              </a:ext>
            </a:extLst>
          </p:cNvPr>
          <p:cNvSpPr/>
          <p:nvPr/>
        </p:nvSpPr>
        <p:spPr>
          <a:xfrm>
            <a:off x="381086" y="2486243"/>
            <a:ext cx="5173894" cy="542497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过滤数据集，筛选出销售出的商品类别</a:t>
            </a:r>
          </a:p>
        </p:txBody>
      </p:sp>
      <p:sp>
        <p:nvSpPr>
          <p:cNvPr id="50" name="btfpNumberBubble617945">
            <a:extLst>
              <a:ext uri="{FF2B5EF4-FFF2-40B4-BE49-F238E27FC236}">
                <a16:creationId xmlns:a16="http://schemas.microsoft.com/office/drawing/2014/main" id="{D742BE55-2BCA-4936-9D7F-4686B2D958D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202959" y="2315696"/>
            <a:ext cx="356256" cy="356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sz="2200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圆角矩形 26">
            <a:extLst>
              <a:ext uri="{FF2B5EF4-FFF2-40B4-BE49-F238E27FC236}">
                <a16:creationId xmlns:a16="http://schemas.microsoft.com/office/drawing/2014/main" id="{2033927E-4A84-43D1-A4DC-830B24E4ED66}"/>
              </a:ext>
            </a:extLst>
          </p:cNvPr>
          <p:cNvSpPr/>
          <p:nvPr/>
        </p:nvSpPr>
        <p:spPr>
          <a:xfrm>
            <a:off x="381086" y="3298340"/>
            <a:ext cx="5173894" cy="728393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(key, value)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表示为省份和商品类别</a:t>
            </a:r>
          </a:p>
        </p:txBody>
      </p:sp>
      <p:sp>
        <p:nvSpPr>
          <p:cNvPr id="52" name="btfpNumberBubble617945">
            <a:extLst>
              <a:ext uri="{FF2B5EF4-FFF2-40B4-BE49-F238E27FC236}">
                <a16:creationId xmlns:a16="http://schemas.microsoft.com/office/drawing/2014/main" id="{FEC02A0D-1038-4BF5-AD62-293C93FCBEE9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02959" y="3127793"/>
            <a:ext cx="356256" cy="356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sz="2200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3" name="圆角矩形 26">
            <a:extLst>
              <a:ext uri="{FF2B5EF4-FFF2-40B4-BE49-F238E27FC236}">
                <a16:creationId xmlns:a16="http://schemas.microsoft.com/office/drawing/2014/main" id="{9B8E721C-C29B-4C11-83A1-43B11DB18050}"/>
              </a:ext>
            </a:extLst>
          </p:cNvPr>
          <p:cNvSpPr/>
          <p:nvPr/>
        </p:nvSpPr>
        <p:spPr>
          <a:xfrm>
            <a:off x="381086" y="4210773"/>
            <a:ext cx="5173894" cy="1153741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建立省份作为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value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表示商品类别、商品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和购买次数的集合模型，预测市场价格</a:t>
            </a:r>
          </a:p>
        </p:txBody>
      </p:sp>
      <p:sp>
        <p:nvSpPr>
          <p:cNvPr id="54" name="btfpNumberBubble617945">
            <a:extLst>
              <a:ext uri="{FF2B5EF4-FFF2-40B4-BE49-F238E27FC236}">
                <a16:creationId xmlns:a16="http://schemas.microsoft.com/office/drawing/2014/main" id="{47036DA8-20E9-44F1-A834-4BD90877465E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2959" y="4040227"/>
            <a:ext cx="356256" cy="356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endParaRPr lang="en-US" sz="2200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5" name="圆角矩形 26">
            <a:extLst>
              <a:ext uri="{FF2B5EF4-FFF2-40B4-BE49-F238E27FC236}">
                <a16:creationId xmlns:a16="http://schemas.microsoft.com/office/drawing/2014/main" id="{472294C9-EB53-4EDF-BE0E-7F26CF6477B1}"/>
              </a:ext>
            </a:extLst>
          </p:cNvPr>
          <p:cNvSpPr/>
          <p:nvPr/>
        </p:nvSpPr>
        <p:spPr>
          <a:xfrm>
            <a:off x="381086" y="5628832"/>
            <a:ext cx="5173894" cy="542497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降序输出前十位</a:t>
            </a:r>
          </a:p>
        </p:txBody>
      </p:sp>
      <p:sp>
        <p:nvSpPr>
          <p:cNvPr id="56" name="btfpNumberBubble617945">
            <a:extLst>
              <a:ext uri="{FF2B5EF4-FFF2-40B4-BE49-F238E27FC236}">
                <a16:creationId xmlns:a16="http://schemas.microsoft.com/office/drawing/2014/main" id="{39666D02-A466-4B38-8972-15C60B1FFC8F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02958" y="5458285"/>
            <a:ext cx="356256" cy="3562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200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endParaRPr lang="en-US" sz="2200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12C953-AACF-4FA0-A1F7-63FCD398F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37" y="1849741"/>
            <a:ext cx="6071524" cy="36561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F0C13C0E-4F78-4234-9BEF-28F0FD8C9CC5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22" name="Pentagon 101">
              <a:extLst>
                <a:ext uri="{FF2B5EF4-FFF2-40B4-BE49-F238E27FC236}">
                  <a16:creationId xmlns:a16="http://schemas.microsoft.com/office/drawing/2014/main" id="{D10519C1-B5BE-4728-B9C3-842A7377F7D9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" name="Chevron 82">
              <a:extLst>
                <a:ext uri="{FF2B5EF4-FFF2-40B4-BE49-F238E27FC236}">
                  <a16:creationId xmlns:a16="http://schemas.microsoft.com/office/drawing/2014/main" id="{B9CAA4A7-C408-4E7A-9F16-C9A88FAAF70A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4" name="Chevron 85">
              <a:extLst>
                <a:ext uri="{FF2B5EF4-FFF2-40B4-BE49-F238E27FC236}">
                  <a16:creationId xmlns:a16="http://schemas.microsoft.com/office/drawing/2014/main" id="{04EF1DB5-7B02-45C3-9DD1-72D7E8B941D6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5" name="Chevron 85">
              <a:extLst>
                <a:ext uri="{FF2B5EF4-FFF2-40B4-BE49-F238E27FC236}">
                  <a16:creationId xmlns:a16="http://schemas.microsoft.com/office/drawing/2014/main" id="{8E179EBC-C39F-488D-B727-03B4C6BE3CF8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26" name="Chevron 85">
            <a:extLst>
              <a:ext uri="{FF2B5EF4-FFF2-40B4-BE49-F238E27FC236}">
                <a16:creationId xmlns:a16="http://schemas.microsoft.com/office/drawing/2014/main" id="{506D5B0A-92B3-48AF-8ED0-C2506325BE7D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44" name="btfpColumnHeaderBox227786">
            <a:extLst>
              <a:ext uri="{FF2B5EF4-FFF2-40B4-BE49-F238E27FC236}">
                <a16:creationId xmlns:a16="http://schemas.microsoft.com/office/drawing/2014/main" id="{24A226D8-9DB6-4C4A-B4DB-C67DCAA96B8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812" y="577367"/>
            <a:ext cx="9805648" cy="380552"/>
            <a:chOff x="330200" y="1216295"/>
            <a:chExt cx="9597612" cy="369618"/>
          </a:xfrm>
        </p:grpSpPr>
        <p:sp>
          <p:nvSpPr>
            <p:cNvPr id="45" name="btfpColumnHeaderBoxText227786">
              <a:extLst>
                <a:ext uri="{FF2B5EF4-FFF2-40B4-BE49-F238E27FC236}">
                  <a16:creationId xmlns:a16="http://schemas.microsoft.com/office/drawing/2014/main" id="{7E3CFC8B-356C-4D23-A422-96CC8A29C5EC}"/>
                </a:ext>
              </a:extLst>
            </p:cNvPr>
            <p:cNvSpPr txBox="1"/>
            <p:nvPr/>
          </p:nvSpPr>
          <p:spPr bwMode="gray">
            <a:xfrm>
              <a:off x="330200" y="1216295"/>
              <a:ext cx="9493195" cy="3696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任务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：统计各省的双十一前十热门销售产品（购买最多前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的产品）</a:t>
              </a:r>
            </a:p>
          </p:txBody>
        </p:sp>
        <p:cxnSp>
          <p:nvCxnSpPr>
            <p:cNvPr id="46" name="btfpColumnHeaderBoxLine227786">
              <a:extLst>
                <a:ext uri="{FF2B5EF4-FFF2-40B4-BE49-F238E27FC236}">
                  <a16:creationId xmlns:a16="http://schemas.microsoft.com/office/drawing/2014/main" id="{854A7422-D662-4FF1-94B6-A0AE8F5BC60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0200" y="1585913"/>
              <a:ext cx="9597612" cy="0"/>
            </a:xfrm>
            <a:prstGeom prst="line">
              <a:avLst/>
            </a:prstGeom>
            <a:ln w="9525" cap="flat">
              <a:solidFill>
                <a:schemeClr val="tx1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圆角矩形 26">
            <a:extLst>
              <a:ext uri="{FF2B5EF4-FFF2-40B4-BE49-F238E27FC236}">
                <a16:creationId xmlns:a16="http://schemas.microsoft.com/office/drawing/2014/main" id="{99B161B3-2202-48C1-A685-C355C1CF1A8B}"/>
              </a:ext>
            </a:extLst>
          </p:cNvPr>
          <p:cNvSpPr/>
          <p:nvPr/>
        </p:nvSpPr>
        <p:spPr>
          <a:xfrm>
            <a:off x="8554610" y="73932"/>
            <a:ext cx="3604173" cy="690468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把商品类别换成商品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即可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结果一致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B8F479-BA10-488A-865F-1DF5CFE3F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6" y="1151437"/>
            <a:ext cx="11234943" cy="4941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F0C13C0E-4F78-4234-9BEF-28F0FD8C9CC5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22" name="Pentagon 101">
              <a:extLst>
                <a:ext uri="{FF2B5EF4-FFF2-40B4-BE49-F238E27FC236}">
                  <a16:creationId xmlns:a16="http://schemas.microsoft.com/office/drawing/2014/main" id="{D10519C1-B5BE-4728-B9C3-842A7377F7D9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" name="Chevron 82">
              <a:extLst>
                <a:ext uri="{FF2B5EF4-FFF2-40B4-BE49-F238E27FC236}">
                  <a16:creationId xmlns:a16="http://schemas.microsoft.com/office/drawing/2014/main" id="{B9CAA4A7-C408-4E7A-9F16-C9A88FAAF70A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4" name="Chevron 85">
              <a:extLst>
                <a:ext uri="{FF2B5EF4-FFF2-40B4-BE49-F238E27FC236}">
                  <a16:creationId xmlns:a16="http://schemas.microsoft.com/office/drawing/2014/main" id="{04EF1DB5-7B02-45C3-9DD1-72D7E8B941D6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5" name="Chevron 85">
              <a:extLst>
                <a:ext uri="{FF2B5EF4-FFF2-40B4-BE49-F238E27FC236}">
                  <a16:creationId xmlns:a16="http://schemas.microsoft.com/office/drawing/2014/main" id="{8E179EBC-C39F-488D-B727-03B4C6BE3CF8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26" name="Chevron 85">
            <a:extLst>
              <a:ext uri="{FF2B5EF4-FFF2-40B4-BE49-F238E27FC236}">
                <a16:creationId xmlns:a16="http://schemas.microsoft.com/office/drawing/2014/main" id="{506D5B0A-92B3-48AF-8ED0-C2506325BE7D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44" name="btfpColumnHeaderBox227786">
            <a:extLst>
              <a:ext uri="{FF2B5EF4-FFF2-40B4-BE49-F238E27FC236}">
                <a16:creationId xmlns:a16="http://schemas.microsoft.com/office/drawing/2014/main" id="{24A226D8-9DB6-4C4A-B4DB-C67DCAA96B8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812" y="577367"/>
            <a:ext cx="9805648" cy="380552"/>
            <a:chOff x="330200" y="1216295"/>
            <a:chExt cx="9597612" cy="369618"/>
          </a:xfrm>
        </p:grpSpPr>
        <p:sp>
          <p:nvSpPr>
            <p:cNvPr id="45" name="btfpColumnHeaderBoxText227786">
              <a:extLst>
                <a:ext uri="{FF2B5EF4-FFF2-40B4-BE49-F238E27FC236}">
                  <a16:creationId xmlns:a16="http://schemas.microsoft.com/office/drawing/2014/main" id="{7E3CFC8B-356C-4D23-A422-96CC8A29C5EC}"/>
                </a:ext>
              </a:extLst>
            </p:cNvPr>
            <p:cNvSpPr txBox="1"/>
            <p:nvPr/>
          </p:nvSpPr>
          <p:spPr bwMode="gray">
            <a:xfrm>
              <a:off x="330200" y="1216295"/>
              <a:ext cx="9493195" cy="3696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任务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：查询双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11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那天浏览次数前十的品牌 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-- 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和</a:t>
              </a:r>
              <a:r>
                <a:rPr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Hive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作业对比结果</a:t>
              </a:r>
            </a:p>
          </p:txBody>
        </p:sp>
        <p:cxnSp>
          <p:nvCxnSpPr>
            <p:cNvPr id="46" name="btfpColumnHeaderBoxLine227786">
              <a:extLst>
                <a:ext uri="{FF2B5EF4-FFF2-40B4-BE49-F238E27FC236}">
                  <a16:creationId xmlns:a16="http://schemas.microsoft.com/office/drawing/2014/main" id="{854A7422-D662-4FF1-94B6-A0AE8F5BC60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0200" y="1585913"/>
              <a:ext cx="9597612" cy="0"/>
            </a:xfrm>
            <a:prstGeom prst="line">
              <a:avLst/>
            </a:prstGeom>
            <a:ln w="9525" cap="flat">
              <a:solidFill>
                <a:schemeClr val="tx1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圆角矩形 26">
            <a:extLst>
              <a:ext uri="{FF2B5EF4-FFF2-40B4-BE49-F238E27FC236}">
                <a16:creationId xmlns:a16="http://schemas.microsoft.com/office/drawing/2014/main" id="{99B161B3-2202-48C1-A685-C355C1CF1A8B}"/>
              </a:ext>
            </a:extLst>
          </p:cNvPr>
          <p:cNvSpPr/>
          <p:nvPr/>
        </p:nvSpPr>
        <p:spPr>
          <a:xfrm>
            <a:off x="8554610" y="73932"/>
            <a:ext cx="3604173" cy="690468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SparkSQL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：语句简单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102204-8DC4-4882-ADFE-B7D220CA7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7" y="1267835"/>
            <a:ext cx="11744845" cy="49577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1BD96-6F84-404B-8782-C4BFABFD1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68" y="1265478"/>
            <a:ext cx="8086554" cy="487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7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rgbClr val="2D4E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9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btfpColumnHeaderBox227786">
            <a:extLst>
              <a:ext uri="{FF2B5EF4-FFF2-40B4-BE49-F238E27FC236}">
                <a16:creationId xmlns:a16="http://schemas.microsoft.com/office/drawing/2014/main" id="{9F1A6210-2A85-46B2-839F-244ED62A2C2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812" y="577367"/>
            <a:ext cx="4448788" cy="380552"/>
            <a:chOff x="330200" y="1216295"/>
            <a:chExt cx="5495528" cy="369618"/>
          </a:xfrm>
        </p:grpSpPr>
        <p:sp>
          <p:nvSpPr>
            <p:cNvPr id="53" name="btfpColumnHeaderBoxText227786">
              <a:extLst>
                <a:ext uri="{FF2B5EF4-FFF2-40B4-BE49-F238E27FC236}">
                  <a16:creationId xmlns:a16="http://schemas.microsoft.com/office/drawing/2014/main" id="{164FD7CD-BECA-4CB2-BE36-B024E514F1D9}"/>
                </a:ext>
              </a:extLst>
            </p:cNvPr>
            <p:cNvSpPr txBox="1"/>
            <p:nvPr/>
          </p:nvSpPr>
          <p:spPr bwMode="gray">
            <a:xfrm>
              <a:off x="330200" y="1216295"/>
              <a:ext cx="5495528" cy="3696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使用模型：均基于</a:t>
              </a:r>
              <a:r>
                <a:rPr lang="en-US" altLang="zh-CN" sz="20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mllib</a:t>
              </a:r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包</a:t>
              </a:r>
            </a:p>
          </p:txBody>
        </p:sp>
        <p:cxnSp>
          <p:nvCxnSpPr>
            <p:cNvPr id="55" name="btfpColumnHeaderBoxLine227786">
              <a:extLst>
                <a:ext uri="{FF2B5EF4-FFF2-40B4-BE49-F238E27FC236}">
                  <a16:creationId xmlns:a16="http://schemas.microsoft.com/office/drawing/2014/main" id="{9B330E6F-39D3-42B9-B1BE-58D17F86083E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chemeClr val="tx1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 18">
            <a:extLst>
              <a:ext uri="{FF2B5EF4-FFF2-40B4-BE49-F238E27FC236}">
                <a16:creationId xmlns:a16="http://schemas.microsoft.com/office/drawing/2014/main" id="{9AE109D1-E1E9-427D-A7FB-8355A764A3A9}"/>
              </a:ext>
            </a:extLst>
          </p:cNvPr>
          <p:cNvSpPr/>
          <p:nvPr/>
        </p:nvSpPr>
        <p:spPr>
          <a:xfrm>
            <a:off x="568732" y="1338471"/>
            <a:ext cx="10099512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r>
              <a:rPr lang="en-US" altLang="zh-CN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SVM</a:t>
            </a:r>
            <a:r>
              <a:rPr lang="zh-CN" altLang="en-US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：大规模分类任务的标准方法</a:t>
            </a:r>
            <a:endParaRPr lang="en-US" altLang="zh-CN" sz="21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圆角矩形 20">
            <a:extLst>
              <a:ext uri="{FF2B5EF4-FFF2-40B4-BE49-F238E27FC236}">
                <a16:creationId xmlns:a16="http://schemas.microsoft.com/office/drawing/2014/main" id="{D4AA99B6-826D-4059-BD6A-3A59D1C27E81}"/>
              </a:ext>
            </a:extLst>
          </p:cNvPr>
          <p:cNvSpPr/>
          <p:nvPr/>
        </p:nvSpPr>
        <p:spPr>
          <a:xfrm>
            <a:off x="558757" y="1904810"/>
            <a:ext cx="1010948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随机森林：能够处理具有高维特征的输入样本，而且不需要降维，不会产生过拟合</a:t>
            </a:r>
          </a:p>
        </p:txBody>
      </p:sp>
      <p:sp>
        <p:nvSpPr>
          <p:cNvPr id="34" name="btfpNumberBubble617945">
            <a:extLst>
              <a:ext uri="{FF2B5EF4-FFF2-40B4-BE49-F238E27FC236}">
                <a16:creationId xmlns:a16="http://schemas.microsoft.com/office/drawing/2014/main" id="{BA84829E-E63B-45A1-B5E9-7B2ECA6E7EFE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322261" y="1387919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sz="2100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35" name="btfpNumberBubble617945">
            <a:extLst>
              <a:ext uri="{FF2B5EF4-FFF2-40B4-BE49-F238E27FC236}">
                <a16:creationId xmlns:a16="http://schemas.microsoft.com/office/drawing/2014/main" id="{134BECA0-AE18-43E8-BE1F-B48E07A7EB5A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322261" y="1961682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sz="2100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43" name="圆角矩形 20">
            <a:extLst>
              <a:ext uri="{FF2B5EF4-FFF2-40B4-BE49-F238E27FC236}">
                <a16:creationId xmlns:a16="http://schemas.microsoft.com/office/drawing/2014/main" id="{4EC1C32F-22C2-4326-9DAF-6D305E6B865C}"/>
              </a:ext>
            </a:extLst>
          </p:cNvPr>
          <p:cNvSpPr/>
          <p:nvPr/>
        </p:nvSpPr>
        <p:spPr>
          <a:xfrm>
            <a:off x="558757" y="2477394"/>
            <a:ext cx="1010948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r>
              <a:rPr lang="zh-CN" altLang="en-US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决策树：计算复杂度不高，输出结果易于理解</a:t>
            </a:r>
          </a:p>
        </p:txBody>
      </p:sp>
      <p:sp>
        <p:nvSpPr>
          <p:cNvPr id="52" name="btfpNumberBubble617945">
            <a:extLst>
              <a:ext uri="{FF2B5EF4-FFF2-40B4-BE49-F238E27FC236}">
                <a16:creationId xmlns:a16="http://schemas.microsoft.com/office/drawing/2014/main" id="{6141968F-4B7A-45BC-9BEC-28C6F9CD865A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22261" y="2534266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100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sz="2100" b="1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" name="圆角矩形 20">
            <a:extLst>
              <a:ext uri="{FF2B5EF4-FFF2-40B4-BE49-F238E27FC236}">
                <a16:creationId xmlns:a16="http://schemas.microsoft.com/office/drawing/2014/main" id="{F2D8EF7C-C153-4770-ADB8-952C4B4EF28B}"/>
              </a:ext>
            </a:extLst>
          </p:cNvPr>
          <p:cNvSpPr/>
          <p:nvPr/>
        </p:nvSpPr>
        <p:spPr>
          <a:xfrm>
            <a:off x="558757" y="3055488"/>
            <a:ext cx="1010948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r>
              <a:rPr lang="en-US" altLang="zh-CN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Logistics</a:t>
            </a:r>
            <a:r>
              <a:rPr lang="zh-CN" altLang="en-US" sz="21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：经典模型</a:t>
            </a:r>
          </a:p>
        </p:txBody>
      </p:sp>
      <p:sp>
        <p:nvSpPr>
          <p:cNvPr id="61" name="btfpNumberBubble617945">
            <a:extLst>
              <a:ext uri="{FF2B5EF4-FFF2-40B4-BE49-F238E27FC236}">
                <a16:creationId xmlns:a16="http://schemas.microsoft.com/office/drawing/2014/main" id="{3CA1ACD0-6041-4833-81DB-E90857F45D5F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322261" y="3112360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2100" b="1" kern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endParaRPr lang="en-US" sz="2100" b="1" kern="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CFD42D7D-5DC8-46CE-8D8C-57F696EBAE09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37" name="Pentagon 101">
              <a:extLst>
                <a:ext uri="{FF2B5EF4-FFF2-40B4-BE49-F238E27FC236}">
                  <a16:creationId xmlns:a16="http://schemas.microsoft.com/office/drawing/2014/main" id="{CF1E4CD1-7D26-4191-9FB6-AC0EB2A8B7FB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38" name="Chevron 82">
              <a:extLst>
                <a:ext uri="{FF2B5EF4-FFF2-40B4-BE49-F238E27FC236}">
                  <a16:creationId xmlns:a16="http://schemas.microsoft.com/office/drawing/2014/main" id="{CA2B08F9-FFD9-4288-8C8C-CA962622C92F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39" name="Chevron 85">
              <a:extLst>
                <a:ext uri="{FF2B5EF4-FFF2-40B4-BE49-F238E27FC236}">
                  <a16:creationId xmlns:a16="http://schemas.microsoft.com/office/drawing/2014/main" id="{1649E3CF-4D08-42A3-8D01-BDDBF6FF8208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40" name="Chevron 85">
              <a:extLst>
                <a:ext uri="{FF2B5EF4-FFF2-40B4-BE49-F238E27FC236}">
                  <a16:creationId xmlns:a16="http://schemas.microsoft.com/office/drawing/2014/main" id="{CDA75D3C-5AD6-43E4-8611-6F55ADB23794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41" name="Chevron 85">
            <a:extLst>
              <a:ext uri="{FF2B5EF4-FFF2-40B4-BE49-F238E27FC236}">
                <a16:creationId xmlns:a16="http://schemas.microsoft.com/office/drawing/2014/main" id="{9A4125EF-2973-4597-91D2-CEA6AD225391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522AD4-23A9-4609-923F-5F0DBB130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" y="4044283"/>
            <a:ext cx="4731089" cy="2742857"/>
          </a:xfrm>
          <a:prstGeom prst="rect">
            <a:avLst/>
          </a:prstGeom>
        </p:spPr>
      </p:pic>
      <p:grpSp>
        <p:nvGrpSpPr>
          <p:cNvPr id="42" name="btfpColumnHeaderBox227786">
            <a:extLst>
              <a:ext uri="{FF2B5EF4-FFF2-40B4-BE49-F238E27FC236}">
                <a16:creationId xmlns:a16="http://schemas.microsoft.com/office/drawing/2014/main" id="{3BDA2DED-CD15-40F0-AB4D-53CC7CD165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22261" y="3599674"/>
            <a:ext cx="4668840" cy="457200"/>
            <a:chOff x="330200" y="1216295"/>
            <a:chExt cx="5495528" cy="369618"/>
          </a:xfrm>
        </p:grpSpPr>
        <p:sp>
          <p:nvSpPr>
            <p:cNvPr id="44" name="btfpColumnHeaderBoxText227786">
              <a:extLst>
                <a:ext uri="{FF2B5EF4-FFF2-40B4-BE49-F238E27FC236}">
                  <a16:creationId xmlns:a16="http://schemas.microsoft.com/office/drawing/2014/main" id="{F4C6E335-81B0-4E57-B644-C68A95398991}"/>
                </a:ext>
              </a:extLst>
            </p:cNvPr>
            <p:cNvSpPr txBox="1"/>
            <p:nvPr/>
          </p:nvSpPr>
          <p:spPr bwMode="gray">
            <a:xfrm>
              <a:off x="330200" y="1216295"/>
              <a:ext cx="5495528" cy="3696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r>
                <a:rPr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各模型准确率比较</a:t>
              </a:r>
            </a:p>
          </p:txBody>
        </p:sp>
        <p:cxnSp>
          <p:nvCxnSpPr>
            <p:cNvPr id="45" name="btfpColumnHeaderBoxLine227786">
              <a:extLst>
                <a:ext uri="{FF2B5EF4-FFF2-40B4-BE49-F238E27FC236}">
                  <a16:creationId xmlns:a16="http://schemas.microsoft.com/office/drawing/2014/main" id="{41253D23-7F09-45C6-9D04-2BB5BDB66105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chemeClr val="tx1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668AECC-C936-489C-AE4D-165E25CD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29656"/>
              </p:ext>
            </p:extLst>
          </p:nvPr>
        </p:nvGraphicFramePr>
        <p:xfrm>
          <a:off x="5345511" y="4056874"/>
          <a:ext cx="6287732" cy="151257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161112">
                  <a:extLst>
                    <a:ext uri="{9D8B030D-6E8A-4147-A177-3AD203B41FA5}">
                      <a16:colId xmlns:a16="http://schemas.microsoft.com/office/drawing/2014/main" val="2969837834"/>
                    </a:ext>
                  </a:extLst>
                </a:gridCol>
                <a:gridCol w="1281655">
                  <a:extLst>
                    <a:ext uri="{9D8B030D-6E8A-4147-A177-3AD203B41FA5}">
                      <a16:colId xmlns:a16="http://schemas.microsoft.com/office/drawing/2014/main" val="3548967882"/>
                    </a:ext>
                  </a:extLst>
                </a:gridCol>
                <a:gridCol w="1281655">
                  <a:extLst>
                    <a:ext uri="{9D8B030D-6E8A-4147-A177-3AD203B41FA5}">
                      <a16:colId xmlns:a16="http://schemas.microsoft.com/office/drawing/2014/main" val="2276866861"/>
                    </a:ext>
                  </a:extLst>
                </a:gridCol>
                <a:gridCol w="1281655">
                  <a:extLst>
                    <a:ext uri="{9D8B030D-6E8A-4147-A177-3AD203B41FA5}">
                      <a16:colId xmlns:a16="http://schemas.microsoft.com/office/drawing/2014/main" val="3646711711"/>
                    </a:ext>
                  </a:extLst>
                </a:gridCol>
                <a:gridCol w="1281655">
                  <a:extLst>
                    <a:ext uri="{9D8B030D-6E8A-4147-A177-3AD203B41FA5}">
                      <a16:colId xmlns:a16="http://schemas.microsoft.com/office/drawing/2014/main" val="4269044802"/>
                    </a:ext>
                  </a:extLst>
                </a:gridCol>
              </a:tblGrid>
              <a:tr h="703695">
                <a:tc>
                  <a:txBody>
                    <a:bodyPr/>
                    <a:lstStyle/>
                    <a:p>
                      <a:pPr algn="ctr"/>
                      <a:br>
                        <a:rPr 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</a:br>
                      <a:endParaRPr lang="en-US" sz="2200" b="1" dirty="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SVM</a:t>
                      </a:r>
                      <a:endParaRPr lang="zh-CN" altLang="en-US" sz="2200" b="1" dirty="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随机森林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决策树</a:t>
                      </a:r>
                      <a:endParaRPr lang="zh-CN" altLang="en-US" sz="2200" b="1" dirty="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Logistics</a:t>
                      </a:r>
                      <a:endParaRPr lang="en-US" altLang="zh-CN" sz="2200" b="1" dirty="0"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564261"/>
                  </a:ext>
                </a:extLst>
              </a:tr>
              <a:tr h="379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准确率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0.9432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0.9409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0.9421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0.9432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586768390"/>
                  </a:ext>
                </a:extLst>
              </a:tr>
              <a:tr h="3794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用时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较快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较快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较慢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较慢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441492857"/>
                  </a:ext>
                </a:extLst>
              </a:tr>
            </a:tbl>
          </a:graphicData>
        </a:graphic>
      </p:graphicFrame>
      <p:sp>
        <p:nvSpPr>
          <p:cNvPr id="46" name="Pentagon 51">
            <a:extLst>
              <a:ext uri="{FF2B5EF4-FFF2-40B4-BE49-F238E27FC236}">
                <a16:creationId xmlns:a16="http://schemas.microsoft.com/office/drawing/2014/main" id="{0F9C1584-ED62-4E33-8CB7-8CE31EF37981}"/>
              </a:ext>
            </a:extLst>
          </p:cNvPr>
          <p:cNvSpPr/>
          <p:nvPr/>
        </p:nvSpPr>
        <p:spPr>
          <a:xfrm>
            <a:off x="5128260" y="5743796"/>
            <a:ext cx="7063740" cy="947927"/>
          </a:xfrm>
          <a:prstGeom prst="homePlate">
            <a:avLst>
              <a:gd name="adj" fmla="val 3199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结论：</a:t>
            </a:r>
            <a:endParaRPr lang="en-US" altLang="zh-CN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、预测结果均为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（全部都不是回头客）</a:t>
            </a:r>
            <a:endParaRPr lang="en-US" altLang="zh-CN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、综合运行速度和计算准确率，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SVM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算法效果相对而言最佳</a:t>
            </a:r>
          </a:p>
        </p:txBody>
      </p:sp>
    </p:spTree>
    <p:extLst>
      <p:ext uri="{BB962C8B-B14F-4D97-AF65-F5344CB8AC3E}">
        <p14:creationId xmlns:p14="http://schemas.microsoft.com/office/powerpoint/2010/main" val="41466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rgbClr val="2D4E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05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实验反思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642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5D308B-3B6C-42DB-9317-F4602BB1C6D7}"/>
              </a:ext>
            </a:extLst>
          </p:cNvPr>
          <p:cNvGrpSpPr/>
          <p:nvPr/>
        </p:nvGrpSpPr>
        <p:grpSpPr>
          <a:xfrm>
            <a:off x="605542" y="1317352"/>
            <a:ext cx="8805156" cy="4542641"/>
            <a:chOff x="641151" y="2338824"/>
            <a:chExt cx="4801715" cy="3516141"/>
          </a:xfrm>
        </p:grpSpPr>
        <p:grpSp>
          <p:nvGrpSpPr>
            <p:cNvPr id="17" name="2191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A00B42F-AB57-45E6-B310-C4C470239F3F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641151" y="2338824"/>
              <a:ext cx="4801715" cy="3516141"/>
              <a:chOff x="459361" y="1472412"/>
              <a:chExt cx="6220986" cy="4555427"/>
            </a:xfrm>
          </p:grpSpPr>
          <p:sp>
            <p:nvSpPr>
              <p:cNvPr id="19" name="iṣlîde">
                <a:extLst>
                  <a:ext uri="{FF2B5EF4-FFF2-40B4-BE49-F238E27FC236}">
                    <a16:creationId xmlns:a16="http://schemas.microsoft.com/office/drawing/2014/main" id="{A42A0DA5-7BFF-4D5E-AADF-BEC851354D0B}"/>
                  </a:ext>
                </a:extLst>
              </p:cNvPr>
              <p:cNvSpPr/>
              <p:nvPr/>
            </p:nvSpPr>
            <p:spPr>
              <a:xfrm>
                <a:off x="459361" y="3856939"/>
                <a:ext cx="5836585" cy="100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936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r>
                  <a:rPr kumimoji="1" lang="en-US" altLang="zh-CN" sz="2000" b="1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sparkSQL</a:t>
                </a:r>
                <a:r>
                  <a:rPr kumimoji="1" lang="zh-CN" altLang="en-US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是一种非常简便的表达方式</a:t>
                </a:r>
                <a:endParaRPr kumimoji="1"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1" name="iŝlîḑè">
                <a:extLst>
                  <a:ext uri="{FF2B5EF4-FFF2-40B4-BE49-F238E27FC236}">
                    <a16:creationId xmlns:a16="http://schemas.microsoft.com/office/drawing/2014/main" id="{A8528BBD-E2F4-43F2-9773-A2D6DC9C074B}"/>
                  </a:ext>
                </a:extLst>
              </p:cNvPr>
              <p:cNvSpPr/>
              <p:nvPr/>
            </p:nvSpPr>
            <p:spPr>
              <a:xfrm>
                <a:off x="459362" y="5019168"/>
                <a:ext cx="5150459" cy="100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904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r>
                  <a:rPr kumimoji="1" lang="zh-CN" altLang="en-US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阶段四的数据集存在问题，</a:t>
                </a:r>
                <a:r>
                  <a:rPr kumimoji="1" lang="en-US" altLang="zh-CN" sz="2000" b="1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Mllib</a:t>
                </a:r>
                <a:r>
                  <a:rPr kumimoji="1" lang="zh-CN" altLang="en-US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的模型准确率都较高</a:t>
                </a:r>
                <a:endParaRPr kumimoji="1"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2" name="ïśľîḓè">
                <a:extLst>
                  <a:ext uri="{FF2B5EF4-FFF2-40B4-BE49-F238E27FC236}">
                    <a16:creationId xmlns:a16="http://schemas.microsoft.com/office/drawing/2014/main" id="{6D8753B5-BFCF-4EA7-8C60-29DE21528ED0}"/>
                  </a:ext>
                </a:extLst>
              </p:cNvPr>
              <p:cNvSpPr/>
              <p:nvPr/>
            </p:nvSpPr>
            <p:spPr>
              <a:xfrm>
                <a:off x="459361" y="2671198"/>
                <a:ext cx="5836584" cy="100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3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r>
                  <a:rPr kumimoji="1" lang="en-US" altLang="zh-CN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python</a:t>
                </a:r>
                <a:r>
                  <a:rPr kumimoji="1" lang="zh-CN" altLang="en-US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语言较为简洁，但需仔细学习官方文档中的各种函数和接口</a:t>
                </a:r>
                <a:endParaRPr kumimoji="1" lang="en-US" altLang="zh-CN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3" name="îś1íḓe">
                <a:extLst>
                  <a:ext uri="{FF2B5EF4-FFF2-40B4-BE49-F238E27FC236}">
                    <a16:creationId xmlns:a16="http://schemas.microsoft.com/office/drawing/2014/main" id="{A6648E5D-D96A-4861-99F5-47BB1FE5A56B}"/>
                  </a:ext>
                </a:extLst>
              </p:cNvPr>
              <p:cNvSpPr/>
              <p:nvPr/>
            </p:nvSpPr>
            <p:spPr>
              <a:xfrm>
                <a:off x="459361" y="1472412"/>
                <a:ext cx="5570946" cy="1008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0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r>
                  <a:rPr kumimoji="1" lang="en-US" altLang="zh-CN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Spark</a:t>
                </a:r>
                <a:r>
                  <a:rPr kumimoji="1" lang="zh-CN" altLang="en-US" sz="20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环境下程序运行速度远高于</a:t>
                </a:r>
                <a:r>
                  <a:rPr kumimoji="1" lang="en-US" altLang="zh-CN" sz="2000" b="1" dirty="0" err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mapreduce</a:t>
                </a:r>
                <a:endParaRPr kumimoji="1" lang="zh-CN" altLang="en-US" sz="20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" name="iSlïdê">
                <a:extLst>
                  <a:ext uri="{FF2B5EF4-FFF2-40B4-BE49-F238E27FC236}">
                    <a16:creationId xmlns:a16="http://schemas.microsoft.com/office/drawing/2014/main" id="{B79D0F9E-9346-4C77-ACBB-5419E4FB04F8}"/>
                  </a:ext>
                </a:extLst>
              </p:cNvPr>
              <p:cNvSpPr/>
              <p:nvPr/>
            </p:nvSpPr>
            <p:spPr>
              <a:xfrm>
                <a:off x="6289637" y="1745748"/>
                <a:ext cx="390710" cy="458487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" name="íSḻïḑe">
                <a:extLst>
                  <a:ext uri="{FF2B5EF4-FFF2-40B4-BE49-F238E27FC236}">
                    <a16:creationId xmlns:a16="http://schemas.microsoft.com/office/drawing/2014/main" id="{CD064CA2-1CDE-4339-92C4-9819B61330D1}"/>
                  </a:ext>
                </a:extLst>
              </p:cNvPr>
              <p:cNvSpPr/>
              <p:nvPr/>
            </p:nvSpPr>
            <p:spPr>
              <a:xfrm>
                <a:off x="6280737" y="5294260"/>
                <a:ext cx="399610" cy="458487"/>
              </a:xfrm>
              <a:custGeom>
                <a:avLst/>
                <a:gdLst>
                  <a:gd name="connsiteX0" fmla="*/ 407586 w 606580"/>
                  <a:gd name="connsiteY0" fmla="*/ 252695 h 548858"/>
                  <a:gd name="connsiteX1" fmla="*/ 502285 w 606580"/>
                  <a:gd name="connsiteY1" fmla="*/ 252695 h 548858"/>
                  <a:gd name="connsiteX2" fmla="*/ 502285 w 606580"/>
                  <a:gd name="connsiteY2" fmla="*/ 346759 h 548858"/>
                  <a:gd name="connsiteX3" fmla="*/ 407586 w 606580"/>
                  <a:gd name="connsiteY3" fmla="*/ 346759 h 548858"/>
                  <a:gd name="connsiteX4" fmla="*/ 104296 w 606580"/>
                  <a:gd name="connsiteY4" fmla="*/ 205698 h 548858"/>
                  <a:gd name="connsiteX5" fmla="*/ 199065 w 606580"/>
                  <a:gd name="connsiteY5" fmla="*/ 205698 h 548858"/>
                  <a:gd name="connsiteX6" fmla="*/ 199065 w 606580"/>
                  <a:gd name="connsiteY6" fmla="*/ 346758 h 548858"/>
                  <a:gd name="connsiteX7" fmla="*/ 104296 w 606580"/>
                  <a:gd name="connsiteY7" fmla="*/ 346758 h 548858"/>
                  <a:gd name="connsiteX8" fmla="*/ 255870 w 606580"/>
                  <a:gd name="connsiteY8" fmla="*/ 96040 h 548858"/>
                  <a:gd name="connsiteX9" fmla="*/ 350710 w 606580"/>
                  <a:gd name="connsiteY9" fmla="*/ 96040 h 548858"/>
                  <a:gd name="connsiteX10" fmla="*/ 350710 w 606580"/>
                  <a:gd name="connsiteY10" fmla="*/ 346759 h 548858"/>
                  <a:gd name="connsiteX11" fmla="*/ 255870 w 606580"/>
                  <a:gd name="connsiteY11" fmla="*/ 346759 h 548858"/>
                  <a:gd name="connsiteX12" fmla="*/ 37882 w 606580"/>
                  <a:gd name="connsiteY12" fmla="*/ 37913 h 548858"/>
                  <a:gd name="connsiteX13" fmla="*/ 37882 w 606580"/>
                  <a:gd name="connsiteY13" fmla="*/ 405363 h 548858"/>
                  <a:gd name="connsiteX14" fmla="*/ 568698 w 606580"/>
                  <a:gd name="connsiteY14" fmla="*/ 405363 h 548858"/>
                  <a:gd name="connsiteX15" fmla="*/ 568698 w 606580"/>
                  <a:gd name="connsiteY15" fmla="*/ 37913 h 548858"/>
                  <a:gd name="connsiteX16" fmla="*/ 18941 w 606580"/>
                  <a:gd name="connsiteY16" fmla="*/ 0 h 548858"/>
                  <a:gd name="connsiteX17" fmla="*/ 587639 w 606580"/>
                  <a:gd name="connsiteY17" fmla="*/ 0 h 548858"/>
                  <a:gd name="connsiteX18" fmla="*/ 606580 w 606580"/>
                  <a:gd name="connsiteY18" fmla="*/ 18910 h 548858"/>
                  <a:gd name="connsiteX19" fmla="*/ 606580 w 606580"/>
                  <a:gd name="connsiteY19" fmla="*/ 424274 h 548858"/>
                  <a:gd name="connsiteX20" fmla="*/ 587639 w 606580"/>
                  <a:gd name="connsiteY20" fmla="*/ 443184 h 548858"/>
                  <a:gd name="connsiteX21" fmla="*/ 322278 w 606580"/>
                  <a:gd name="connsiteY21" fmla="*/ 443184 h 548858"/>
                  <a:gd name="connsiteX22" fmla="*/ 322278 w 606580"/>
                  <a:gd name="connsiteY22" fmla="*/ 511038 h 548858"/>
                  <a:gd name="connsiteX23" fmla="*/ 450223 w 606580"/>
                  <a:gd name="connsiteY23" fmla="*/ 511038 h 548858"/>
                  <a:gd name="connsiteX24" fmla="*/ 450223 w 606580"/>
                  <a:gd name="connsiteY24" fmla="*/ 548858 h 548858"/>
                  <a:gd name="connsiteX25" fmla="*/ 156357 w 606580"/>
                  <a:gd name="connsiteY25" fmla="*/ 548858 h 548858"/>
                  <a:gd name="connsiteX26" fmla="*/ 156357 w 606580"/>
                  <a:gd name="connsiteY26" fmla="*/ 511038 h 548858"/>
                  <a:gd name="connsiteX27" fmla="*/ 284302 w 606580"/>
                  <a:gd name="connsiteY27" fmla="*/ 511038 h 548858"/>
                  <a:gd name="connsiteX28" fmla="*/ 284302 w 606580"/>
                  <a:gd name="connsiteY28" fmla="*/ 443184 h 548858"/>
                  <a:gd name="connsiteX29" fmla="*/ 18941 w 606580"/>
                  <a:gd name="connsiteY29" fmla="*/ 443184 h 548858"/>
                  <a:gd name="connsiteX30" fmla="*/ 0 w 606580"/>
                  <a:gd name="connsiteY30" fmla="*/ 424274 h 548858"/>
                  <a:gd name="connsiteX31" fmla="*/ 0 w 606580"/>
                  <a:gd name="connsiteY31" fmla="*/ 18910 h 548858"/>
                  <a:gd name="connsiteX32" fmla="*/ 18941 w 606580"/>
                  <a:gd name="connsiteY32" fmla="*/ 0 h 54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6580" h="548858">
                    <a:moveTo>
                      <a:pt x="407586" y="252695"/>
                    </a:moveTo>
                    <a:lnTo>
                      <a:pt x="502285" y="252695"/>
                    </a:lnTo>
                    <a:lnTo>
                      <a:pt x="502285" y="346759"/>
                    </a:lnTo>
                    <a:lnTo>
                      <a:pt x="407586" y="346759"/>
                    </a:lnTo>
                    <a:close/>
                    <a:moveTo>
                      <a:pt x="104296" y="205698"/>
                    </a:moveTo>
                    <a:lnTo>
                      <a:pt x="199065" y="205698"/>
                    </a:lnTo>
                    <a:lnTo>
                      <a:pt x="199065" y="346758"/>
                    </a:lnTo>
                    <a:lnTo>
                      <a:pt x="104296" y="346758"/>
                    </a:lnTo>
                    <a:close/>
                    <a:moveTo>
                      <a:pt x="255870" y="96040"/>
                    </a:moveTo>
                    <a:lnTo>
                      <a:pt x="350710" y="96040"/>
                    </a:lnTo>
                    <a:lnTo>
                      <a:pt x="350710" y="346759"/>
                    </a:lnTo>
                    <a:lnTo>
                      <a:pt x="255870" y="346759"/>
                    </a:lnTo>
                    <a:close/>
                    <a:moveTo>
                      <a:pt x="37882" y="37913"/>
                    </a:moveTo>
                    <a:lnTo>
                      <a:pt x="37882" y="405363"/>
                    </a:lnTo>
                    <a:lnTo>
                      <a:pt x="568698" y="405363"/>
                    </a:lnTo>
                    <a:lnTo>
                      <a:pt x="568698" y="37913"/>
                    </a:lnTo>
                    <a:close/>
                    <a:moveTo>
                      <a:pt x="18941" y="0"/>
                    </a:moveTo>
                    <a:lnTo>
                      <a:pt x="587639" y="0"/>
                    </a:lnTo>
                    <a:cubicBezTo>
                      <a:pt x="598038" y="0"/>
                      <a:pt x="606580" y="8528"/>
                      <a:pt x="606580" y="18910"/>
                    </a:cubicBezTo>
                    <a:lnTo>
                      <a:pt x="606580" y="424274"/>
                    </a:lnTo>
                    <a:cubicBezTo>
                      <a:pt x="606580" y="434656"/>
                      <a:pt x="598038" y="443184"/>
                      <a:pt x="587639" y="443184"/>
                    </a:cubicBezTo>
                    <a:lnTo>
                      <a:pt x="322278" y="443184"/>
                    </a:lnTo>
                    <a:lnTo>
                      <a:pt x="322278" y="511038"/>
                    </a:lnTo>
                    <a:lnTo>
                      <a:pt x="450223" y="511038"/>
                    </a:lnTo>
                    <a:lnTo>
                      <a:pt x="450223" y="548858"/>
                    </a:lnTo>
                    <a:lnTo>
                      <a:pt x="156357" y="548858"/>
                    </a:lnTo>
                    <a:lnTo>
                      <a:pt x="156357" y="511038"/>
                    </a:lnTo>
                    <a:lnTo>
                      <a:pt x="284302" y="511038"/>
                    </a:lnTo>
                    <a:lnTo>
                      <a:pt x="284302" y="443184"/>
                    </a:lnTo>
                    <a:lnTo>
                      <a:pt x="18941" y="443184"/>
                    </a:lnTo>
                    <a:cubicBezTo>
                      <a:pt x="8542" y="443184"/>
                      <a:pt x="0" y="434656"/>
                      <a:pt x="0" y="424274"/>
                    </a:cubicBezTo>
                    <a:lnTo>
                      <a:pt x="0" y="18910"/>
                    </a:lnTo>
                    <a:cubicBezTo>
                      <a:pt x="0" y="8528"/>
                      <a:pt x="8542" y="0"/>
                      <a:pt x="18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6" name="iṥļîḋè">
                <a:extLst>
                  <a:ext uri="{FF2B5EF4-FFF2-40B4-BE49-F238E27FC236}">
                    <a16:creationId xmlns:a16="http://schemas.microsoft.com/office/drawing/2014/main" id="{264A5F41-36A6-4820-BB80-E6D7CDAF7C8D}"/>
                  </a:ext>
                </a:extLst>
              </p:cNvPr>
              <p:cNvSpPr/>
              <p:nvPr/>
            </p:nvSpPr>
            <p:spPr>
              <a:xfrm>
                <a:off x="6289637" y="4153996"/>
                <a:ext cx="390710" cy="458487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7" name="iSļiḍé">
                <a:extLst>
                  <a:ext uri="{FF2B5EF4-FFF2-40B4-BE49-F238E27FC236}">
                    <a16:creationId xmlns:a16="http://schemas.microsoft.com/office/drawing/2014/main" id="{66FB3696-147A-43C1-B343-33A145EDD019}"/>
                  </a:ext>
                </a:extLst>
              </p:cNvPr>
              <p:cNvSpPr/>
              <p:nvPr/>
            </p:nvSpPr>
            <p:spPr>
              <a:xfrm>
                <a:off x="6289637" y="2945918"/>
                <a:ext cx="390710" cy="458487"/>
              </a:xfrm>
              <a:custGeom>
                <a:avLst/>
                <a:gdLst>
                  <a:gd name="T0" fmla="*/ 94 w 294"/>
                  <a:gd name="T1" fmla="*/ 150 h 347"/>
                  <a:gd name="T2" fmla="*/ 94 w 294"/>
                  <a:gd name="T3" fmla="*/ 277 h 347"/>
                  <a:gd name="T4" fmla="*/ 85 w 294"/>
                  <a:gd name="T5" fmla="*/ 290 h 347"/>
                  <a:gd name="T6" fmla="*/ 58 w 294"/>
                  <a:gd name="T7" fmla="*/ 294 h 347"/>
                  <a:gd name="T8" fmla="*/ 58 w 294"/>
                  <a:gd name="T9" fmla="*/ 294 h 347"/>
                  <a:gd name="T10" fmla="*/ 1 w 294"/>
                  <a:gd name="T11" fmla="*/ 257 h 347"/>
                  <a:gd name="T12" fmla="*/ 1 w 294"/>
                  <a:gd name="T13" fmla="*/ 94 h 347"/>
                  <a:gd name="T14" fmla="*/ 23 w 294"/>
                  <a:gd name="T15" fmla="*/ 52 h 347"/>
                  <a:gd name="T16" fmla="*/ 100 w 294"/>
                  <a:gd name="T17" fmla="*/ 3 h 347"/>
                  <a:gd name="T18" fmla="*/ 114 w 294"/>
                  <a:gd name="T19" fmla="*/ 3 h 347"/>
                  <a:gd name="T20" fmla="*/ 121 w 294"/>
                  <a:gd name="T21" fmla="*/ 14 h 347"/>
                  <a:gd name="T22" fmla="*/ 121 w 294"/>
                  <a:gd name="T23" fmla="*/ 34 h 347"/>
                  <a:gd name="T24" fmla="*/ 107 w 294"/>
                  <a:gd name="T25" fmla="*/ 47 h 347"/>
                  <a:gd name="T26" fmla="*/ 95 w 294"/>
                  <a:gd name="T27" fmla="*/ 38 h 347"/>
                  <a:gd name="T28" fmla="*/ 36 w 294"/>
                  <a:gd name="T29" fmla="*/ 76 h 347"/>
                  <a:gd name="T30" fmla="*/ 27 w 294"/>
                  <a:gd name="T31" fmla="*/ 90 h 347"/>
                  <a:gd name="T32" fmla="*/ 30 w 294"/>
                  <a:gd name="T33" fmla="*/ 100 h 347"/>
                  <a:gd name="T34" fmla="*/ 68 w 294"/>
                  <a:gd name="T35" fmla="*/ 92 h 347"/>
                  <a:gd name="T36" fmla="*/ 166 w 294"/>
                  <a:gd name="T37" fmla="*/ 27 h 347"/>
                  <a:gd name="T38" fmla="*/ 180 w 294"/>
                  <a:gd name="T39" fmla="*/ 26 h 347"/>
                  <a:gd name="T40" fmla="*/ 187 w 294"/>
                  <a:gd name="T41" fmla="*/ 38 h 347"/>
                  <a:gd name="T42" fmla="*/ 187 w 294"/>
                  <a:gd name="T43" fmla="*/ 40 h 347"/>
                  <a:gd name="T44" fmla="*/ 181 w 294"/>
                  <a:gd name="T45" fmla="*/ 51 h 347"/>
                  <a:gd name="T46" fmla="*/ 120 w 294"/>
                  <a:gd name="T47" fmla="*/ 92 h 347"/>
                  <a:gd name="T48" fmla="*/ 94 w 294"/>
                  <a:gd name="T49" fmla="*/ 150 h 347"/>
                  <a:gd name="T50" fmla="*/ 294 w 294"/>
                  <a:gd name="T51" fmla="*/ 85 h 347"/>
                  <a:gd name="T52" fmla="*/ 294 w 294"/>
                  <a:gd name="T53" fmla="*/ 258 h 347"/>
                  <a:gd name="T54" fmla="*/ 288 w 294"/>
                  <a:gd name="T55" fmla="*/ 270 h 347"/>
                  <a:gd name="T56" fmla="*/ 194 w 294"/>
                  <a:gd name="T57" fmla="*/ 340 h 347"/>
                  <a:gd name="T58" fmla="*/ 164 w 294"/>
                  <a:gd name="T59" fmla="*/ 347 h 347"/>
                  <a:gd name="T60" fmla="*/ 107 w 294"/>
                  <a:gd name="T61" fmla="*/ 307 h 347"/>
                  <a:gd name="T62" fmla="*/ 107 w 294"/>
                  <a:gd name="T63" fmla="*/ 146 h 347"/>
                  <a:gd name="T64" fmla="*/ 107 w 294"/>
                  <a:gd name="T65" fmla="*/ 142 h 347"/>
                  <a:gd name="T66" fmla="*/ 107 w 294"/>
                  <a:gd name="T67" fmla="*/ 142 h 347"/>
                  <a:gd name="T68" fmla="*/ 128 w 294"/>
                  <a:gd name="T69" fmla="*/ 105 h 347"/>
                  <a:gd name="T70" fmla="*/ 206 w 294"/>
                  <a:gd name="T71" fmla="*/ 50 h 347"/>
                  <a:gd name="T72" fmla="*/ 220 w 294"/>
                  <a:gd name="T73" fmla="*/ 50 h 347"/>
                  <a:gd name="T74" fmla="*/ 227 w 294"/>
                  <a:gd name="T75" fmla="*/ 61 h 347"/>
                  <a:gd name="T76" fmla="*/ 227 w 294"/>
                  <a:gd name="T77" fmla="*/ 81 h 347"/>
                  <a:gd name="T78" fmla="*/ 214 w 294"/>
                  <a:gd name="T79" fmla="*/ 94 h 347"/>
                  <a:gd name="T80" fmla="*/ 202 w 294"/>
                  <a:gd name="T81" fmla="*/ 86 h 347"/>
                  <a:gd name="T82" fmla="*/ 144 w 294"/>
                  <a:gd name="T83" fmla="*/ 126 h 347"/>
                  <a:gd name="T84" fmla="*/ 134 w 294"/>
                  <a:gd name="T85" fmla="*/ 142 h 347"/>
                  <a:gd name="T86" fmla="*/ 137 w 294"/>
                  <a:gd name="T87" fmla="*/ 151 h 347"/>
                  <a:gd name="T88" fmla="*/ 180 w 294"/>
                  <a:gd name="T89" fmla="*/ 144 h 347"/>
                  <a:gd name="T90" fmla="*/ 272 w 294"/>
                  <a:gd name="T91" fmla="*/ 75 h 347"/>
                  <a:gd name="T92" fmla="*/ 286 w 294"/>
                  <a:gd name="T93" fmla="*/ 73 h 347"/>
                  <a:gd name="T94" fmla="*/ 294 w 294"/>
                  <a:gd name="T95" fmla="*/ 85 h 347"/>
                  <a:gd name="T96" fmla="*/ 267 w 294"/>
                  <a:gd name="T97" fmla="*/ 145 h 347"/>
                  <a:gd name="T98" fmla="*/ 201 w 294"/>
                  <a:gd name="T99" fmla="*/ 196 h 347"/>
                  <a:gd name="T100" fmla="*/ 201 w 294"/>
                  <a:gd name="T101" fmla="*/ 223 h 347"/>
                  <a:gd name="T102" fmla="*/ 267 w 294"/>
                  <a:gd name="T103" fmla="*/ 171 h 347"/>
                  <a:gd name="T104" fmla="*/ 267 w 294"/>
                  <a:gd name="T105" fmla="*/ 145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4" h="347">
                    <a:moveTo>
                      <a:pt x="94" y="150"/>
                    </a:moveTo>
                    <a:lnTo>
                      <a:pt x="94" y="277"/>
                    </a:lnTo>
                    <a:cubicBezTo>
                      <a:pt x="94" y="283"/>
                      <a:pt x="90" y="288"/>
                      <a:pt x="85" y="290"/>
                    </a:cubicBezTo>
                    <a:cubicBezTo>
                      <a:pt x="77" y="292"/>
                      <a:pt x="68" y="294"/>
                      <a:pt x="58" y="294"/>
                    </a:cubicBezTo>
                    <a:lnTo>
                      <a:pt x="58" y="294"/>
                    </a:lnTo>
                    <a:cubicBezTo>
                      <a:pt x="31" y="294"/>
                      <a:pt x="1" y="282"/>
                      <a:pt x="1" y="257"/>
                    </a:cubicBezTo>
                    <a:lnTo>
                      <a:pt x="1" y="94"/>
                    </a:lnTo>
                    <a:cubicBezTo>
                      <a:pt x="0" y="83"/>
                      <a:pt x="4" y="63"/>
                      <a:pt x="23" y="52"/>
                    </a:cubicBezTo>
                    <a:cubicBezTo>
                      <a:pt x="31" y="47"/>
                      <a:pt x="77" y="18"/>
                      <a:pt x="100" y="3"/>
                    </a:cubicBezTo>
                    <a:cubicBezTo>
                      <a:pt x="104" y="0"/>
                      <a:pt x="109" y="0"/>
                      <a:pt x="114" y="3"/>
                    </a:cubicBezTo>
                    <a:cubicBezTo>
                      <a:pt x="118" y="5"/>
                      <a:pt x="121" y="9"/>
                      <a:pt x="121" y="14"/>
                    </a:cubicBezTo>
                    <a:lnTo>
                      <a:pt x="121" y="34"/>
                    </a:lnTo>
                    <a:cubicBezTo>
                      <a:pt x="121" y="41"/>
                      <a:pt x="115" y="47"/>
                      <a:pt x="107" y="47"/>
                    </a:cubicBezTo>
                    <a:cubicBezTo>
                      <a:pt x="101" y="47"/>
                      <a:pt x="97" y="43"/>
                      <a:pt x="95" y="38"/>
                    </a:cubicBezTo>
                    <a:cubicBezTo>
                      <a:pt x="74" y="52"/>
                      <a:pt x="43" y="71"/>
                      <a:pt x="36" y="76"/>
                    </a:cubicBezTo>
                    <a:cubicBezTo>
                      <a:pt x="29" y="79"/>
                      <a:pt x="27" y="87"/>
                      <a:pt x="27" y="90"/>
                    </a:cubicBezTo>
                    <a:cubicBezTo>
                      <a:pt x="27" y="95"/>
                      <a:pt x="28" y="98"/>
                      <a:pt x="30" y="100"/>
                    </a:cubicBezTo>
                    <a:cubicBezTo>
                      <a:pt x="35" y="105"/>
                      <a:pt x="50" y="102"/>
                      <a:pt x="68" y="92"/>
                    </a:cubicBezTo>
                    <a:cubicBezTo>
                      <a:pt x="84" y="82"/>
                      <a:pt x="166" y="28"/>
                      <a:pt x="166" y="27"/>
                    </a:cubicBezTo>
                    <a:cubicBezTo>
                      <a:pt x="171" y="24"/>
                      <a:pt x="176" y="24"/>
                      <a:pt x="180" y="26"/>
                    </a:cubicBezTo>
                    <a:cubicBezTo>
                      <a:pt x="184" y="29"/>
                      <a:pt x="187" y="33"/>
                      <a:pt x="187" y="38"/>
                    </a:cubicBezTo>
                    <a:lnTo>
                      <a:pt x="187" y="40"/>
                    </a:lnTo>
                    <a:cubicBezTo>
                      <a:pt x="187" y="44"/>
                      <a:pt x="185" y="48"/>
                      <a:pt x="181" y="51"/>
                    </a:cubicBezTo>
                    <a:cubicBezTo>
                      <a:pt x="181" y="51"/>
                      <a:pt x="125" y="89"/>
                      <a:pt x="120" y="92"/>
                    </a:cubicBezTo>
                    <a:cubicBezTo>
                      <a:pt x="100" y="104"/>
                      <a:pt x="94" y="119"/>
                      <a:pt x="94" y="150"/>
                    </a:cubicBezTo>
                    <a:close/>
                    <a:moveTo>
                      <a:pt x="294" y="85"/>
                    </a:moveTo>
                    <a:lnTo>
                      <a:pt x="294" y="258"/>
                    </a:lnTo>
                    <a:cubicBezTo>
                      <a:pt x="294" y="263"/>
                      <a:pt x="291" y="267"/>
                      <a:pt x="288" y="270"/>
                    </a:cubicBezTo>
                    <a:cubicBezTo>
                      <a:pt x="288" y="270"/>
                      <a:pt x="210" y="330"/>
                      <a:pt x="194" y="340"/>
                    </a:cubicBezTo>
                    <a:cubicBezTo>
                      <a:pt x="186" y="345"/>
                      <a:pt x="175" y="347"/>
                      <a:pt x="164" y="347"/>
                    </a:cubicBezTo>
                    <a:cubicBezTo>
                      <a:pt x="136" y="347"/>
                      <a:pt x="107" y="332"/>
                      <a:pt x="107" y="307"/>
                    </a:cubicBezTo>
                    <a:lnTo>
                      <a:pt x="107" y="146"/>
                    </a:lnTo>
                    <a:lnTo>
                      <a:pt x="107" y="142"/>
                    </a:ln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07" y="132"/>
                      <a:pt x="110" y="118"/>
                      <a:pt x="128" y="105"/>
                    </a:cubicBezTo>
                    <a:cubicBezTo>
                      <a:pt x="139" y="97"/>
                      <a:pt x="204" y="52"/>
                      <a:pt x="206" y="50"/>
                    </a:cubicBezTo>
                    <a:cubicBezTo>
                      <a:pt x="210" y="48"/>
                      <a:pt x="216" y="47"/>
                      <a:pt x="220" y="50"/>
                    </a:cubicBezTo>
                    <a:cubicBezTo>
                      <a:pt x="224" y="52"/>
                      <a:pt x="227" y="57"/>
                      <a:pt x="227" y="61"/>
                    </a:cubicBezTo>
                    <a:lnTo>
                      <a:pt x="227" y="81"/>
                    </a:lnTo>
                    <a:cubicBezTo>
                      <a:pt x="227" y="88"/>
                      <a:pt x="221" y="94"/>
                      <a:pt x="214" y="94"/>
                    </a:cubicBezTo>
                    <a:cubicBezTo>
                      <a:pt x="208" y="94"/>
                      <a:pt x="204" y="91"/>
                      <a:pt x="202" y="86"/>
                    </a:cubicBezTo>
                    <a:cubicBezTo>
                      <a:pt x="181" y="100"/>
                      <a:pt x="151" y="121"/>
                      <a:pt x="144" y="126"/>
                    </a:cubicBezTo>
                    <a:cubicBezTo>
                      <a:pt x="135" y="132"/>
                      <a:pt x="134" y="137"/>
                      <a:pt x="134" y="142"/>
                    </a:cubicBezTo>
                    <a:cubicBezTo>
                      <a:pt x="134" y="146"/>
                      <a:pt x="135" y="149"/>
                      <a:pt x="137" y="151"/>
                    </a:cubicBezTo>
                    <a:cubicBezTo>
                      <a:pt x="144" y="157"/>
                      <a:pt x="162" y="155"/>
                      <a:pt x="180" y="144"/>
                    </a:cubicBezTo>
                    <a:cubicBezTo>
                      <a:pt x="194" y="136"/>
                      <a:pt x="251" y="91"/>
                      <a:pt x="272" y="75"/>
                    </a:cubicBezTo>
                    <a:cubicBezTo>
                      <a:pt x="276" y="72"/>
                      <a:pt x="282" y="71"/>
                      <a:pt x="286" y="73"/>
                    </a:cubicBezTo>
                    <a:cubicBezTo>
                      <a:pt x="291" y="76"/>
                      <a:pt x="294" y="80"/>
                      <a:pt x="294" y="85"/>
                    </a:cubicBezTo>
                    <a:close/>
                    <a:moveTo>
                      <a:pt x="267" y="145"/>
                    </a:moveTo>
                    <a:lnTo>
                      <a:pt x="201" y="196"/>
                    </a:lnTo>
                    <a:lnTo>
                      <a:pt x="201" y="223"/>
                    </a:lnTo>
                    <a:lnTo>
                      <a:pt x="267" y="171"/>
                    </a:lnTo>
                    <a:lnTo>
                      <a:pt x="267" y="1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kern="12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8" name="iŝļîḋè">
              <a:extLst>
                <a:ext uri="{FF2B5EF4-FFF2-40B4-BE49-F238E27FC236}">
                  <a16:creationId xmlns:a16="http://schemas.microsoft.com/office/drawing/2014/main" id="{21723B7B-9B48-4A2E-8847-DAED86B9649C}"/>
                </a:ext>
              </a:extLst>
            </p:cNvPr>
            <p:cNvSpPr/>
            <p:nvPr/>
          </p:nvSpPr>
          <p:spPr bwMode="auto">
            <a:xfrm>
              <a:off x="853466" y="4273135"/>
              <a:ext cx="3594846" cy="56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/>
              <a:endParaRPr kumimoji="1"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" name="btfpColumnHeaderBox227786">
            <a:extLst>
              <a:ext uri="{FF2B5EF4-FFF2-40B4-BE49-F238E27FC236}">
                <a16:creationId xmlns:a16="http://schemas.microsoft.com/office/drawing/2014/main" id="{26C6D8EC-3566-4532-BD06-4228A7DB9A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2869" y="768796"/>
            <a:ext cx="5614648" cy="349775"/>
            <a:chOff x="330200" y="1246188"/>
            <a:chExt cx="5495528" cy="339725"/>
          </a:xfrm>
        </p:grpSpPr>
        <p:sp>
          <p:nvSpPr>
            <p:cNvPr id="31" name="btfpColumnHeaderBoxText227786">
              <a:extLst>
                <a:ext uri="{FF2B5EF4-FFF2-40B4-BE49-F238E27FC236}">
                  <a16:creationId xmlns:a16="http://schemas.microsoft.com/office/drawing/2014/main" id="{FE38D628-CA44-4132-BA5E-F45D9E03072D}"/>
                </a:ext>
              </a:extLst>
            </p:cNvPr>
            <p:cNvSpPr txBox="1"/>
            <p:nvPr/>
          </p:nvSpPr>
          <p:spPr bwMode="gray">
            <a:xfrm>
              <a:off x="330200" y="1246188"/>
              <a:ext cx="5495528" cy="339725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实验总结</a:t>
              </a:r>
              <a:endParaRPr 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32" name="btfpColumnHeaderBoxLine227786">
              <a:extLst>
                <a:ext uri="{FF2B5EF4-FFF2-40B4-BE49-F238E27FC236}">
                  <a16:creationId xmlns:a16="http://schemas.microsoft.com/office/drawing/2014/main" id="{6CC5AF16-A3DF-4664-96BD-3992E44F105B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btfpNumberBubble617945">
            <a:extLst>
              <a:ext uri="{FF2B5EF4-FFF2-40B4-BE49-F238E27FC236}">
                <a16:creationId xmlns:a16="http://schemas.microsoft.com/office/drawing/2014/main" id="{3CA70DC9-6D8B-4445-95D0-727486B5FB56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325621" y="1208877"/>
            <a:ext cx="365760" cy="365760"/>
          </a:xfrm>
          <a:prstGeom prst="ellipse">
            <a:avLst/>
          </a:prstGeom>
          <a:solidFill>
            <a:srgbClr val="FCD64D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b="1" kern="0" dirty="0">
                <a:solidFill>
                  <a:srgbClr val="000000"/>
                </a:solidFill>
                <a:ea typeface="Microsoft YaHei"/>
              </a:rPr>
              <a:t>1</a:t>
            </a:r>
          </a:p>
        </p:txBody>
      </p:sp>
      <p:sp>
        <p:nvSpPr>
          <p:cNvPr id="34" name="btfpNumberBubble617945">
            <a:extLst>
              <a:ext uri="{FF2B5EF4-FFF2-40B4-BE49-F238E27FC236}">
                <a16:creationId xmlns:a16="http://schemas.microsoft.com/office/drawing/2014/main" id="{2B4AE0FB-5C6D-44D1-B720-F4ED1F29BD2A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323417" y="2406311"/>
            <a:ext cx="365760" cy="365760"/>
          </a:xfrm>
          <a:prstGeom prst="ellipse">
            <a:avLst/>
          </a:prstGeom>
          <a:solidFill>
            <a:srgbClr val="FCD64D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b="1" kern="0" dirty="0">
                <a:solidFill>
                  <a:srgbClr val="000000"/>
                </a:solidFill>
                <a:ea typeface="Microsoft YaHei"/>
              </a:rPr>
              <a:t>2</a:t>
            </a:r>
          </a:p>
        </p:txBody>
      </p:sp>
      <p:sp>
        <p:nvSpPr>
          <p:cNvPr id="35" name="btfpNumberBubble617945">
            <a:extLst>
              <a:ext uri="{FF2B5EF4-FFF2-40B4-BE49-F238E27FC236}">
                <a16:creationId xmlns:a16="http://schemas.microsoft.com/office/drawing/2014/main" id="{E1310DC4-317F-4EEA-979C-EE21ECE50BD4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23417" y="3589280"/>
            <a:ext cx="365760" cy="365760"/>
          </a:xfrm>
          <a:prstGeom prst="ellipse">
            <a:avLst/>
          </a:prstGeom>
          <a:solidFill>
            <a:srgbClr val="FCD64D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b="1" kern="0" dirty="0">
                <a:solidFill>
                  <a:srgbClr val="000000"/>
                </a:solidFill>
                <a:ea typeface="Microsoft YaHei"/>
              </a:rPr>
              <a:t>3</a:t>
            </a:r>
          </a:p>
        </p:txBody>
      </p:sp>
      <p:sp>
        <p:nvSpPr>
          <p:cNvPr id="36" name="btfpNumberBubble617945">
            <a:extLst>
              <a:ext uri="{FF2B5EF4-FFF2-40B4-BE49-F238E27FC236}">
                <a16:creationId xmlns:a16="http://schemas.microsoft.com/office/drawing/2014/main" id="{D4014A7E-0AD6-409F-A1FE-6C5417B0A698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304252" y="4736512"/>
            <a:ext cx="365760" cy="365760"/>
          </a:xfrm>
          <a:prstGeom prst="ellipse">
            <a:avLst/>
          </a:prstGeom>
          <a:solidFill>
            <a:srgbClr val="FCD64D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b="1" kern="0" dirty="0">
                <a:solidFill>
                  <a:srgbClr val="000000"/>
                </a:solidFill>
                <a:ea typeface="Microsoft YaHei"/>
              </a:rPr>
              <a:t>4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80AE2A76-DCCA-4002-8E13-4E2826BDDBD2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39" name="Pentagon 101">
              <a:extLst>
                <a:ext uri="{FF2B5EF4-FFF2-40B4-BE49-F238E27FC236}">
                  <a16:creationId xmlns:a16="http://schemas.microsoft.com/office/drawing/2014/main" id="{D6E84858-6EB6-411E-9D03-5FA31C12586D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40" name="Chevron 82">
              <a:extLst>
                <a:ext uri="{FF2B5EF4-FFF2-40B4-BE49-F238E27FC236}">
                  <a16:creationId xmlns:a16="http://schemas.microsoft.com/office/drawing/2014/main" id="{E4BC8308-8812-491C-83B1-740E2ACABF12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41" name="Chevron 85">
              <a:extLst>
                <a:ext uri="{FF2B5EF4-FFF2-40B4-BE49-F238E27FC236}">
                  <a16:creationId xmlns:a16="http://schemas.microsoft.com/office/drawing/2014/main" id="{62344F0F-F6BE-400D-B19C-A392379478FA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50" name="Chevron 85">
              <a:extLst>
                <a:ext uri="{FF2B5EF4-FFF2-40B4-BE49-F238E27FC236}">
                  <a16:creationId xmlns:a16="http://schemas.microsoft.com/office/drawing/2014/main" id="{D2831CF9-6D9C-4C31-B0DE-A09C3C4BDAC5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51" name="Chevron 85">
            <a:extLst>
              <a:ext uri="{FF2B5EF4-FFF2-40B4-BE49-F238E27FC236}">
                <a16:creationId xmlns:a16="http://schemas.microsoft.com/office/drawing/2014/main" id="{57268419-68AE-41A1-B158-42FADAE497EB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rgbClr val="2D4E7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B2DDDF-5E3E-4AED-BC37-129F5F639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29450" cy="6858000"/>
          </a:xfrm>
          <a:prstGeom prst="rect">
            <a:avLst/>
          </a:prstGeom>
        </p:spPr>
      </p:pic>
      <p:sp>
        <p:nvSpPr>
          <p:cNvPr id="25" name="PA_文本框 2">
            <a:extLst>
              <a:ext uri="{FF2B5EF4-FFF2-40B4-BE49-F238E27FC236}">
                <a16:creationId xmlns:a16="http://schemas.microsoft.com/office/drawing/2014/main" id="{C2FD5A4B-B65F-434B-99B7-A7B6FE06CBC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59245" y="2551988"/>
            <a:ext cx="70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谢谢观看，敬请批评指导！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AE403-124C-402B-9F83-628D424EA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7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695303" y="2399734"/>
            <a:ext cx="3861425" cy="4611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</a:p>
        </p:txBody>
      </p:sp>
      <p:sp>
        <p:nvSpPr>
          <p:cNvPr id="3" name="PA_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898885" y="2229803"/>
            <a:ext cx="657844" cy="63109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8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685664" y="3132513"/>
            <a:ext cx="3861425" cy="4611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</a:p>
        </p:txBody>
      </p:sp>
      <p:sp>
        <p:nvSpPr>
          <p:cNvPr id="7" name="PA_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898885" y="2971830"/>
            <a:ext cx="648205" cy="621850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18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685664" y="3876063"/>
            <a:ext cx="3861425" cy="4611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</a:t>
            </a:r>
          </a:p>
        </p:txBody>
      </p:sp>
      <p:sp>
        <p:nvSpPr>
          <p:cNvPr id="10" name="PA_MH_Number_3">
            <a:hlinkClick r:id="rId18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882983" y="3769854"/>
            <a:ext cx="648205" cy="621850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2685664" y="4632685"/>
            <a:ext cx="3861425" cy="4611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实验反思</a:t>
            </a:r>
          </a:p>
        </p:txBody>
      </p:sp>
      <p:sp>
        <p:nvSpPr>
          <p:cNvPr id="13" name="PA_MH_Number_4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5898885" y="4472002"/>
            <a:ext cx="648205" cy="621850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PA_MH_Others_1"/>
          <p:cNvSpPr/>
          <p:nvPr>
            <p:custDataLst>
              <p:tags r:id="rId11"/>
            </p:custDataLst>
          </p:nvPr>
        </p:nvSpPr>
        <p:spPr>
          <a:xfrm rot="16200000">
            <a:off x="7464999" y="3173299"/>
            <a:ext cx="346007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spc="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spc="5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PA_MH_Entry_1">
            <a:hlinkClick r:id="rId17" action="ppaction://hlinksldjump"/>
            <a:extLst>
              <a:ext uri="{FF2B5EF4-FFF2-40B4-BE49-F238E27FC236}">
                <a16:creationId xmlns:a16="http://schemas.microsoft.com/office/drawing/2014/main" id="{3766329C-4AD4-4120-B552-55DB94E324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96524" y="1606164"/>
            <a:ext cx="3789014" cy="45251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</a:p>
        </p:txBody>
      </p:sp>
      <p:sp>
        <p:nvSpPr>
          <p:cNvPr id="17" name="PA_MH_Number_1">
            <a:hlinkClick r:id="rId17" action="ppaction://hlinksldjump"/>
            <a:extLst>
              <a:ext uri="{FF2B5EF4-FFF2-40B4-BE49-F238E27FC236}">
                <a16:creationId xmlns:a16="http://schemas.microsoft.com/office/drawing/2014/main" id="{02DFB824-8F3F-49D8-9FD2-037CD79A467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911041" y="1471839"/>
            <a:ext cx="636049" cy="610188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FCD178D-322D-4072-B14F-A6EEED7717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0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rgbClr val="2D4E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009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5">
            <a:extLst>
              <a:ext uri="{FF2B5EF4-FFF2-40B4-BE49-F238E27FC236}">
                <a16:creationId xmlns:a16="http://schemas.microsoft.com/office/drawing/2014/main" id="{137681BB-9DCE-4B14-BB44-FBF4818D1FF1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93" name="Pentagon 101">
              <a:extLst>
                <a:ext uri="{FF2B5EF4-FFF2-40B4-BE49-F238E27FC236}">
                  <a16:creationId xmlns:a16="http://schemas.microsoft.com/office/drawing/2014/main" id="{4843640C-9CE2-4B02-9C0D-582D47F4B57F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4" name="Chevron 82">
              <a:extLst>
                <a:ext uri="{FF2B5EF4-FFF2-40B4-BE49-F238E27FC236}">
                  <a16:creationId xmlns:a16="http://schemas.microsoft.com/office/drawing/2014/main" id="{3AFBFCFC-C7A2-4615-80E1-FFC9D5676BFC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5" name="Chevron 85">
              <a:extLst>
                <a:ext uri="{FF2B5EF4-FFF2-40B4-BE49-F238E27FC236}">
                  <a16:creationId xmlns:a16="http://schemas.microsoft.com/office/drawing/2014/main" id="{3D29C1A3-30A0-4EC2-96F0-5238F5760BBF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6" name="Chevron 85">
              <a:extLst>
                <a:ext uri="{FF2B5EF4-FFF2-40B4-BE49-F238E27FC236}">
                  <a16:creationId xmlns:a16="http://schemas.microsoft.com/office/drawing/2014/main" id="{F6CEB3FB-922E-46E9-956B-3F886283E136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97" name="Chevron 85">
            <a:extLst>
              <a:ext uri="{FF2B5EF4-FFF2-40B4-BE49-F238E27FC236}">
                <a16:creationId xmlns:a16="http://schemas.microsoft.com/office/drawing/2014/main" id="{988E5341-C2FF-4835-9176-A1B70E75C913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168" y="6096220"/>
            <a:ext cx="2690832" cy="571504"/>
          </a:xfrm>
          <a:prstGeom prst="rect">
            <a:avLst/>
          </a:prstGeom>
        </p:spPr>
      </p:pic>
      <p:grpSp>
        <p:nvGrpSpPr>
          <p:cNvPr id="52" name="btfpColumnHeaderBox227786">
            <a:extLst>
              <a:ext uri="{FF2B5EF4-FFF2-40B4-BE49-F238E27FC236}">
                <a16:creationId xmlns:a16="http://schemas.microsoft.com/office/drawing/2014/main" id="{0B13D101-4076-407C-AB11-DD7CF7DC08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966460" y="609836"/>
            <a:ext cx="5667991" cy="380552"/>
            <a:chOff x="330200" y="1216296"/>
            <a:chExt cx="5495528" cy="369617"/>
          </a:xfrm>
        </p:grpSpPr>
        <p:sp>
          <p:nvSpPr>
            <p:cNvPr id="53" name="btfpColumnHeaderBoxText227786">
              <a:extLst>
                <a:ext uri="{FF2B5EF4-FFF2-40B4-BE49-F238E27FC236}">
                  <a16:creationId xmlns:a16="http://schemas.microsoft.com/office/drawing/2014/main" id="{6E93D369-E9A8-4609-9C0F-E2685B8C95E0}"/>
                </a:ext>
              </a:extLst>
            </p:cNvPr>
            <p:cNvSpPr txBox="1"/>
            <p:nvPr/>
          </p:nvSpPr>
          <p:spPr bwMode="gray">
            <a:xfrm>
              <a:off x="330200" y="1216296"/>
              <a:ext cx="5495528" cy="36961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实验思路</a:t>
              </a:r>
              <a:endParaRPr 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54" name="btfpColumnHeaderBoxLine227786">
              <a:extLst>
                <a:ext uri="{FF2B5EF4-FFF2-40B4-BE49-F238E27FC236}">
                  <a16:creationId xmlns:a16="http://schemas.microsoft.com/office/drawing/2014/main" id="{9DBE0446-8A72-42B3-BA8E-049DC9BAA1E5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9">
            <a:extLst>
              <a:ext uri="{FF2B5EF4-FFF2-40B4-BE49-F238E27FC236}">
                <a16:creationId xmlns:a16="http://schemas.microsoft.com/office/drawing/2014/main" id="{17A75D42-796A-482C-A536-E55ECC66305F}"/>
              </a:ext>
            </a:extLst>
          </p:cNvPr>
          <p:cNvGrpSpPr/>
          <p:nvPr/>
        </p:nvGrpSpPr>
        <p:grpSpPr>
          <a:xfrm>
            <a:off x="5975702" y="1370940"/>
            <a:ext cx="5658749" cy="4483322"/>
            <a:chOff x="436921" y="2233206"/>
            <a:chExt cx="5658749" cy="3853001"/>
          </a:xfrm>
        </p:grpSpPr>
        <p:sp>
          <p:nvSpPr>
            <p:cNvPr id="64" name="Rectangle 10">
              <a:extLst>
                <a:ext uri="{FF2B5EF4-FFF2-40B4-BE49-F238E27FC236}">
                  <a16:creationId xmlns:a16="http://schemas.microsoft.com/office/drawing/2014/main" id="{9B554505-9F77-4F56-94A8-8D8D67B11035}"/>
                </a:ext>
              </a:extLst>
            </p:cNvPr>
            <p:cNvSpPr/>
            <p:nvPr/>
          </p:nvSpPr>
          <p:spPr bwMode="gray">
            <a:xfrm>
              <a:off x="436921" y="2233206"/>
              <a:ext cx="5658749" cy="3853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TextBox 12">
              <a:extLst>
                <a:ext uri="{FF2B5EF4-FFF2-40B4-BE49-F238E27FC236}">
                  <a16:creationId xmlns:a16="http://schemas.microsoft.com/office/drawing/2014/main" id="{C4D4B8AD-467D-4A7F-87DC-22FD6638E926}"/>
                </a:ext>
              </a:extLst>
            </p:cNvPr>
            <p:cNvSpPr txBox="1"/>
            <p:nvPr/>
          </p:nvSpPr>
          <p:spPr>
            <a:xfrm>
              <a:off x="1611645" y="2669166"/>
              <a:ext cx="4322725" cy="929809"/>
            </a:xfrm>
            <a:prstGeom prst="rect">
              <a:avLst/>
            </a:prstGeom>
            <a:noFill/>
          </p:spPr>
          <p:txBody>
            <a:bodyPr wrap="square" lIns="32808" tIns="32808" rIns="32808" bIns="32808" rtlCol="0">
              <a:spAutoFit/>
            </a:bodyPr>
            <a:lstStyle/>
            <a:p>
              <a:r>
                <a:rPr lang="en-US" altLang="zh-CN" sz="2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Map.py</a:t>
              </a:r>
            </a:p>
            <a:p>
              <a:r>
                <a:rPr lang="en-US" altLang="zh-CN" sz="2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- key</a:t>
              </a:r>
              <a:r>
                <a:rPr lang="zh-CN" altLang="en-US" sz="2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：省份</a:t>
              </a:r>
            </a:p>
            <a:p>
              <a:r>
                <a:rPr lang="en-US" altLang="zh-CN" sz="2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- value</a:t>
              </a:r>
              <a:r>
                <a:rPr lang="zh-CN" altLang="en-US" sz="2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</a:t>
              </a:r>
              <a:r>
                <a:rPr lang="en-US" altLang="zh-CN" sz="2200" b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item_id+action</a:t>
              </a:r>
              <a:endParaRPr lang="en-US" sz="22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110" name="Straight Connector 27">
              <a:extLst>
                <a:ext uri="{FF2B5EF4-FFF2-40B4-BE49-F238E27FC236}">
                  <a16:creationId xmlns:a16="http://schemas.microsoft.com/office/drawing/2014/main" id="{68A4A3F1-3DE2-42DD-B66A-8B3867D9FBC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61815" y="4159420"/>
              <a:ext cx="5425247" cy="0"/>
            </a:xfrm>
            <a:prstGeom prst="line">
              <a:avLst/>
            </a:prstGeom>
            <a:ln w="12700" cap="flat">
              <a:solidFill>
                <a:srgbClr val="5C5C5C"/>
              </a:solidFill>
              <a:prstDash val="dash"/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taff-symbol_36184">
            <a:extLst>
              <a:ext uri="{FF2B5EF4-FFF2-40B4-BE49-F238E27FC236}">
                <a16:creationId xmlns:a16="http://schemas.microsoft.com/office/drawing/2014/main" id="{A79BE1DD-C31C-42FE-AFEE-4C8EC529591B}"/>
              </a:ext>
            </a:extLst>
          </p:cNvPr>
          <p:cNvSpPr>
            <a:spLocks noChangeAspect="1"/>
          </p:cNvSpPr>
          <p:nvPr/>
        </p:nvSpPr>
        <p:spPr bwMode="auto">
          <a:xfrm>
            <a:off x="6232910" y="2121611"/>
            <a:ext cx="623316" cy="452795"/>
          </a:xfrm>
          <a:custGeom>
            <a:avLst/>
            <a:gdLst>
              <a:gd name="connsiteX0" fmla="*/ 87166 w 569431"/>
              <a:gd name="connsiteY0" fmla="*/ 225085 h 422900"/>
              <a:gd name="connsiteX1" fmla="*/ 94699 w 569431"/>
              <a:gd name="connsiteY1" fmla="*/ 226160 h 422900"/>
              <a:gd name="connsiteX2" fmla="*/ 138820 w 569431"/>
              <a:gd name="connsiteY2" fmla="*/ 285290 h 422900"/>
              <a:gd name="connsiteX3" fmla="*/ 171103 w 569431"/>
              <a:gd name="connsiteY3" fmla="*/ 258413 h 422900"/>
              <a:gd name="connsiteX4" fmla="*/ 172179 w 569431"/>
              <a:gd name="connsiteY4" fmla="*/ 258413 h 422900"/>
              <a:gd name="connsiteX5" fmla="*/ 204463 w 569431"/>
              <a:gd name="connsiteY5" fmla="*/ 285290 h 422900"/>
              <a:gd name="connsiteX6" fmla="*/ 248584 w 569431"/>
              <a:gd name="connsiteY6" fmla="*/ 226160 h 422900"/>
              <a:gd name="connsiteX7" fmla="*/ 256117 w 569431"/>
              <a:gd name="connsiteY7" fmla="*/ 225085 h 422900"/>
              <a:gd name="connsiteX8" fmla="*/ 343283 w 569431"/>
              <a:gd name="connsiteY8" fmla="*/ 422900 h 422900"/>
              <a:gd name="connsiteX9" fmla="*/ 172179 w 569431"/>
              <a:gd name="connsiteY9" fmla="*/ 422900 h 422900"/>
              <a:gd name="connsiteX10" fmla="*/ 0 w 569431"/>
              <a:gd name="connsiteY10" fmla="*/ 422900 h 422900"/>
              <a:gd name="connsiteX11" fmla="*/ 87166 w 569431"/>
              <a:gd name="connsiteY11" fmla="*/ 225085 h 422900"/>
              <a:gd name="connsiteX12" fmla="*/ 498370 w 569431"/>
              <a:gd name="connsiteY12" fmla="*/ 207981 h 422900"/>
              <a:gd name="connsiteX13" fmla="*/ 569431 w 569431"/>
              <a:gd name="connsiteY13" fmla="*/ 368095 h 422900"/>
              <a:gd name="connsiteX14" fmla="*/ 429463 w 569431"/>
              <a:gd name="connsiteY14" fmla="*/ 369170 h 422900"/>
              <a:gd name="connsiteX15" fmla="*/ 351942 w 569431"/>
              <a:gd name="connsiteY15" fmla="*/ 369170 h 422900"/>
              <a:gd name="connsiteX16" fmla="*/ 336868 w 569431"/>
              <a:gd name="connsiteY16" fmla="*/ 298247 h 422900"/>
              <a:gd name="connsiteX17" fmla="*/ 314258 w 569431"/>
              <a:gd name="connsiteY17" fmla="*/ 253114 h 422900"/>
              <a:gd name="connsiteX18" fmla="*/ 361632 w 569431"/>
              <a:gd name="connsiteY18" fmla="*/ 209056 h 422900"/>
              <a:gd name="connsiteX19" fmla="*/ 367015 w 569431"/>
              <a:gd name="connsiteY19" fmla="*/ 209056 h 422900"/>
              <a:gd name="connsiteX20" fmla="*/ 402546 w 569431"/>
              <a:gd name="connsiteY20" fmla="*/ 257412 h 422900"/>
              <a:gd name="connsiteX21" fmla="*/ 429463 w 569431"/>
              <a:gd name="connsiteY21" fmla="*/ 235920 h 422900"/>
              <a:gd name="connsiteX22" fmla="*/ 456380 w 569431"/>
              <a:gd name="connsiteY22" fmla="*/ 256338 h 422900"/>
              <a:gd name="connsiteX23" fmla="*/ 491910 w 569431"/>
              <a:gd name="connsiteY23" fmla="*/ 209056 h 422900"/>
              <a:gd name="connsiteX24" fmla="*/ 498370 w 569431"/>
              <a:gd name="connsiteY24" fmla="*/ 207981 h 422900"/>
              <a:gd name="connsiteX25" fmla="*/ 411120 w 569431"/>
              <a:gd name="connsiteY25" fmla="*/ 87617 h 422900"/>
              <a:gd name="connsiteX26" fmla="*/ 352955 w 569431"/>
              <a:gd name="connsiteY26" fmla="*/ 115563 h 422900"/>
              <a:gd name="connsiteX27" fmla="*/ 352955 w 569431"/>
              <a:gd name="connsiteY27" fmla="*/ 122013 h 422900"/>
              <a:gd name="connsiteX28" fmla="*/ 430508 w 569431"/>
              <a:gd name="connsiteY28" fmla="*/ 210152 h 422900"/>
              <a:gd name="connsiteX29" fmla="*/ 509138 w 569431"/>
              <a:gd name="connsiteY29" fmla="*/ 122013 h 422900"/>
              <a:gd name="connsiteX30" fmla="*/ 509138 w 569431"/>
              <a:gd name="connsiteY30" fmla="*/ 116638 h 422900"/>
              <a:gd name="connsiteX31" fmla="*/ 411120 w 569431"/>
              <a:gd name="connsiteY31" fmla="*/ 87617 h 422900"/>
              <a:gd name="connsiteX32" fmla="*/ 148561 w 569431"/>
              <a:gd name="connsiteY32" fmla="*/ 76776 h 422900"/>
              <a:gd name="connsiteX33" fmla="*/ 77567 w 569431"/>
              <a:gd name="connsiteY33" fmla="*/ 111183 h 422900"/>
              <a:gd name="connsiteX34" fmla="*/ 77567 w 569431"/>
              <a:gd name="connsiteY34" fmla="*/ 118710 h 422900"/>
              <a:gd name="connsiteX35" fmla="*/ 172226 w 569431"/>
              <a:gd name="connsiteY35" fmla="*/ 227308 h 422900"/>
              <a:gd name="connsiteX36" fmla="*/ 269037 w 569431"/>
              <a:gd name="connsiteY36" fmla="*/ 118710 h 422900"/>
              <a:gd name="connsiteX37" fmla="*/ 269037 w 569431"/>
              <a:gd name="connsiteY37" fmla="*/ 112258 h 422900"/>
              <a:gd name="connsiteX38" fmla="*/ 148561 w 569431"/>
              <a:gd name="connsiteY38" fmla="*/ 76776 h 422900"/>
              <a:gd name="connsiteX39" fmla="*/ 444241 w 569431"/>
              <a:gd name="connsiteY39" fmla="*/ 25677 h 422900"/>
              <a:gd name="connsiteX40" fmla="*/ 485441 w 569431"/>
              <a:gd name="connsiteY40" fmla="*/ 36023 h 422900"/>
              <a:gd name="connsiteX41" fmla="*/ 520986 w 569431"/>
              <a:gd name="connsiteY41" fmla="*/ 112339 h 422900"/>
              <a:gd name="connsiteX42" fmla="*/ 520986 w 569431"/>
              <a:gd name="connsiteY42" fmla="*/ 114488 h 422900"/>
              <a:gd name="connsiteX43" fmla="*/ 526372 w 569431"/>
              <a:gd name="connsiteY43" fmla="*/ 124162 h 422900"/>
              <a:gd name="connsiteX44" fmla="*/ 525295 w 569431"/>
              <a:gd name="connsiteY44" fmla="*/ 139211 h 422900"/>
              <a:gd name="connsiteX45" fmla="*/ 517755 w 569431"/>
              <a:gd name="connsiteY45" fmla="*/ 146735 h 422900"/>
              <a:gd name="connsiteX46" fmla="*/ 430508 w 569431"/>
              <a:gd name="connsiteY46" fmla="*/ 221976 h 422900"/>
              <a:gd name="connsiteX47" fmla="*/ 344338 w 569431"/>
              <a:gd name="connsiteY47" fmla="*/ 146735 h 422900"/>
              <a:gd name="connsiteX48" fmla="*/ 335721 w 569431"/>
              <a:gd name="connsiteY48" fmla="*/ 139211 h 422900"/>
              <a:gd name="connsiteX49" fmla="*/ 334644 w 569431"/>
              <a:gd name="connsiteY49" fmla="*/ 123087 h 422900"/>
              <a:gd name="connsiteX50" fmla="*/ 341107 w 569431"/>
              <a:gd name="connsiteY50" fmla="*/ 114488 h 422900"/>
              <a:gd name="connsiteX51" fmla="*/ 341107 w 569431"/>
              <a:gd name="connsiteY51" fmla="*/ 112339 h 422900"/>
              <a:gd name="connsiteX52" fmla="*/ 393886 w 569431"/>
              <a:gd name="connsiteY52" fmla="*/ 36023 h 422900"/>
              <a:gd name="connsiteX53" fmla="*/ 404657 w 569431"/>
              <a:gd name="connsiteY53" fmla="*/ 36023 h 422900"/>
              <a:gd name="connsiteX54" fmla="*/ 411120 w 569431"/>
              <a:gd name="connsiteY54" fmla="*/ 30648 h 422900"/>
              <a:gd name="connsiteX55" fmla="*/ 444241 w 569431"/>
              <a:gd name="connsiteY55" fmla="*/ 25677 h 422900"/>
              <a:gd name="connsiteX56" fmla="*/ 189437 w 569431"/>
              <a:gd name="connsiteY56" fmla="*/ 166 h 422900"/>
              <a:gd name="connsiteX57" fmla="*/ 239994 w 569431"/>
              <a:gd name="connsiteY57" fmla="*/ 12262 h 422900"/>
              <a:gd name="connsiteX58" fmla="*/ 283020 w 569431"/>
              <a:gd name="connsiteY58" fmla="*/ 106882 h 422900"/>
              <a:gd name="connsiteX59" fmla="*/ 284096 w 569431"/>
              <a:gd name="connsiteY59" fmla="*/ 110108 h 422900"/>
              <a:gd name="connsiteX60" fmla="*/ 290550 w 569431"/>
              <a:gd name="connsiteY60" fmla="*/ 120860 h 422900"/>
              <a:gd name="connsiteX61" fmla="*/ 289475 w 569431"/>
              <a:gd name="connsiteY61" fmla="*/ 140214 h 422900"/>
              <a:gd name="connsiteX62" fmla="*/ 279793 w 569431"/>
              <a:gd name="connsiteY62" fmla="*/ 149891 h 422900"/>
              <a:gd name="connsiteX63" fmla="*/ 172226 w 569431"/>
              <a:gd name="connsiteY63" fmla="*/ 242361 h 422900"/>
              <a:gd name="connsiteX64" fmla="*/ 66810 w 569431"/>
              <a:gd name="connsiteY64" fmla="*/ 148816 h 422900"/>
              <a:gd name="connsiteX65" fmla="*/ 56053 w 569431"/>
              <a:gd name="connsiteY65" fmla="*/ 139139 h 422900"/>
              <a:gd name="connsiteX66" fmla="*/ 54978 w 569431"/>
              <a:gd name="connsiteY66" fmla="*/ 120860 h 422900"/>
              <a:gd name="connsiteX67" fmla="*/ 62507 w 569431"/>
              <a:gd name="connsiteY67" fmla="*/ 109033 h 422900"/>
              <a:gd name="connsiteX68" fmla="*/ 62507 w 569431"/>
              <a:gd name="connsiteY68" fmla="*/ 105807 h 422900"/>
              <a:gd name="connsiteX69" fmla="*/ 128123 w 569431"/>
              <a:gd name="connsiteY69" fmla="*/ 12262 h 422900"/>
              <a:gd name="connsiteX70" fmla="*/ 141031 w 569431"/>
              <a:gd name="connsiteY70" fmla="*/ 13337 h 422900"/>
              <a:gd name="connsiteX71" fmla="*/ 148561 w 569431"/>
              <a:gd name="connsiteY71" fmla="*/ 5811 h 422900"/>
              <a:gd name="connsiteX72" fmla="*/ 189437 w 569431"/>
              <a:gd name="connsiteY72" fmla="*/ 166 h 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69431" h="422900">
                <a:moveTo>
                  <a:pt x="87166" y="225085"/>
                </a:moveTo>
                <a:cubicBezTo>
                  <a:pt x="90394" y="225085"/>
                  <a:pt x="92546" y="225085"/>
                  <a:pt x="94699" y="226160"/>
                </a:cubicBezTo>
                <a:lnTo>
                  <a:pt x="138820" y="285290"/>
                </a:lnTo>
                <a:lnTo>
                  <a:pt x="171103" y="258413"/>
                </a:lnTo>
                <a:lnTo>
                  <a:pt x="172179" y="258413"/>
                </a:lnTo>
                <a:lnTo>
                  <a:pt x="204463" y="285290"/>
                </a:lnTo>
                <a:lnTo>
                  <a:pt x="248584" y="226160"/>
                </a:lnTo>
                <a:cubicBezTo>
                  <a:pt x="250736" y="225085"/>
                  <a:pt x="252889" y="225085"/>
                  <a:pt x="256117" y="225085"/>
                </a:cubicBezTo>
                <a:cubicBezTo>
                  <a:pt x="337903" y="236911"/>
                  <a:pt x="343283" y="422900"/>
                  <a:pt x="343283" y="422900"/>
                </a:cubicBezTo>
                <a:lnTo>
                  <a:pt x="172179" y="422900"/>
                </a:lnTo>
                <a:lnTo>
                  <a:pt x="0" y="422900"/>
                </a:lnTo>
                <a:cubicBezTo>
                  <a:pt x="0" y="422900"/>
                  <a:pt x="5380" y="236911"/>
                  <a:pt x="87166" y="225085"/>
                </a:cubicBezTo>
                <a:close/>
                <a:moveTo>
                  <a:pt x="498370" y="207981"/>
                </a:moveTo>
                <a:cubicBezTo>
                  <a:pt x="565124" y="217652"/>
                  <a:pt x="569431" y="368095"/>
                  <a:pt x="569431" y="368095"/>
                </a:cubicBezTo>
                <a:lnTo>
                  <a:pt x="429463" y="369170"/>
                </a:lnTo>
                <a:lnTo>
                  <a:pt x="351942" y="369170"/>
                </a:lnTo>
                <a:cubicBezTo>
                  <a:pt x="348712" y="345529"/>
                  <a:pt x="344405" y="317590"/>
                  <a:pt x="336868" y="298247"/>
                </a:cubicBezTo>
                <a:cubicBezTo>
                  <a:pt x="329332" y="277830"/>
                  <a:pt x="320718" y="262785"/>
                  <a:pt x="314258" y="253114"/>
                </a:cubicBezTo>
                <a:cubicBezTo>
                  <a:pt x="325025" y="229473"/>
                  <a:pt x="340098" y="211205"/>
                  <a:pt x="361632" y="209056"/>
                </a:cubicBezTo>
                <a:cubicBezTo>
                  <a:pt x="363785" y="207981"/>
                  <a:pt x="365939" y="209056"/>
                  <a:pt x="367015" y="209056"/>
                </a:cubicBezTo>
                <a:lnTo>
                  <a:pt x="402546" y="257412"/>
                </a:lnTo>
                <a:lnTo>
                  <a:pt x="429463" y="235920"/>
                </a:lnTo>
                <a:lnTo>
                  <a:pt x="456380" y="256338"/>
                </a:lnTo>
                <a:lnTo>
                  <a:pt x="491910" y="209056"/>
                </a:lnTo>
                <a:cubicBezTo>
                  <a:pt x="494064" y="207981"/>
                  <a:pt x="496217" y="207981"/>
                  <a:pt x="498370" y="207981"/>
                </a:cubicBezTo>
                <a:close/>
                <a:moveTo>
                  <a:pt x="411120" y="87617"/>
                </a:moveTo>
                <a:cubicBezTo>
                  <a:pt x="406811" y="95141"/>
                  <a:pt x="371266" y="109114"/>
                  <a:pt x="352955" y="115563"/>
                </a:cubicBezTo>
                <a:cubicBezTo>
                  <a:pt x="352955" y="117713"/>
                  <a:pt x="352955" y="119863"/>
                  <a:pt x="352955" y="122013"/>
                </a:cubicBezTo>
                <a:cubicBezTo>
                  <a:pt x="352955" y="163933"/>
                  <a:pt x="386346" y="210152"/>
                  <a:pt x="430508" y="210152"/>
                </a:cubicBezTo>
                <a:cubicBezTo>
                  <a:pt x="474670" y="210152"/>
                  <a:pt x="509138" y="162858"/>
                  <a:pt x="509138" y="122013"/>
                </a:cubicBezTo>
                <a:cubicBezTo>
                  <a:pt x="509138" y="119863"/>
                  <a:pt x="509138" y="118788"/>
                  <a:pt x="509138" y="116638"/>
                </a:cubicBezTo>
                <a:cubicBezTo>
                  <a:pt x="484364" y="113414"/>
                  <a:pt x="427277" y="104815"/>
                  <a:pt x="411120" y="87617"/>
                </a:cubicBezTo>
                <a:close/>
                <a:moveTo>
                  <a:pt x="148561" y="76776"/>
                </a:moveTo>
                <a:cubicBezTo>
                  <a:pt x="143183" y="85378"/>
                  <a:pt x="100156" y="102581"/>
                  <a:pt x="77567" y="111183"/>
                </a:cubicBezTo>
                <a:cubicBezTo>
                  <a:pt x="77567" y="113334"/>
                  <a:pt x="76491" y="116559"/>
                  <a:pt x="77567" y="118710"/>
                </a:cubicBezTo>
                <a:cubicBezTo>
                  <a:pt x="77567" y="170321"/>
                  <a:pt x="117367" y="227308"/>
                  <a:pt x="172226" y="227308"/>
                </a:cubicBezTo>
                <a:cubicBezTo>
                  <a:pt x="227085" y="227308"/>
                  <a:pt x="269037" y="169245"/>
                  <a:pt x="269037" y="118710"/>
                </a:cubicBezTo>
                <a:cubicBezTo>
                  <a:pt x="269037" y="116559"/>
                  <a:pt x="269037" y="114409"/>
                  <a:pt x="269037" y="112258"/>
                </a:cubicBezTo>
                <a:cubicBezTo>
                  <a:pt x="237842" y="109033"/>
                  <a:pt x="167923" y="97205"/>
                  <a:pt x="148561" y="76776"/>
                </a:cubicBezTo>
                <a:close/>
                <a:moveTo>
                  <a:pt x="444241" y="25677"/>
                </a:moveTo>
                <a:cubicBezTo>
                  <a:pt x="456898" y="26349"/>
                  <a:pt x="470900" y="29574"/>
                  <a:pt x="485441" y="36023"/>
                </a:cubicBezTo>
                <a:cubicBezTo>
                  <a:pt x="513447" y="47846"/>
                  <a:pt x="519909" y="76868"/>
                  <a:pt x="520986" y="112339"/>
                </a:cubicBezTo>
                <a:cubicBezTo>
                  <a:pt x="520986" y="113414"/>
                  <a:pt x="520986" y="114488"/>
                  <a:pt x="520986" y="114488"/>
                </a:cubicBezTo>
                <a:cubicBezTo>
                  <a:pt x="524218" y="116638"/>
                  <a:pt x="527449" y="119863"/>
                  <a:pt x="526372" y="124162"/>
                </a:cubicBezTo>
                <a:lnTo>
                  <a:pt x="525295" y="139211"/>
                </a:lnTo>
                <a:cubicBezTo>
                  <a:pt x="525295" y="143510"/>
                  <a:pt x="522064" y="146735"/>
                  <a:pt x="517755" y="146735"/>
                </a:cubicBezTo>
                <a:cubicBezTo>
                  <a:pt x="506984" y="186505"/>
                  <a:pt x="473593" y="221976"/>
                  <a:pt x="430508" y="221976"/>
                </a:cubicBezTo>
                <a:cubicBezTo>
                  <a:pt x="388500" y="221976"/>
                  <a:pt x="355109" y="186505"/>
                  <a:pt x="344338" y="146735"/>
                </a:cubicBezTo>
                <a:cubicBezTo>
                  <a:pt x="340030" y="146735"/>
                  <a:pt x="336798" y="143510"/>
                  <a:pt x="335721" y="139211"/>
                </a:cubicBezTo>
                <a:lnTo>
                  <a:pt x="334644" y="123087"/>
                </a:lnTo>
                <a:cubicBezTo>
                  <a:pt x="334644" y="118788"/>
                  <a:pt x="336798" y="115563"/>
                  <a:pt x="341107" y="114488"/>
                </a:cubicBezTo>
                <a:cubicBezTo>
                  <a:pt x="341107" y="113414"/>
                  <a:pt x="341107" y="112339"/>
                  <a:pt x="341107" y="112339"/>
                </a:cubicBezTo>
                <a:cubicBezTo>
                  <a:pt x="338953" y="81167"/>
                  <a:pt x="351878" y="41397"/>
                  <a:pt x="393886" y="36023"/>
                </a:cubicBezTo>
                <a:cubicBezTo>
                  <a:pt x="397117" y="34948"/>
                  <a:pt x="403580" y="37097"/>
                  <a:pt x="404657" y="36023"/>
                </a:cubicBezTo>
                <a:cubicBezTo>
                  <a:pt x="405734" y="36023"/>
                  <a:pt x="408966" y="31723"/>
                  <a:pt x="411120" y="30648"/>
                </a:cubicBezTo>
                <a:cubicBezTo>
                  <a:pt x="420275" y="26886"/>
                  <a:pt x="431585" y="25005"/>
                  <a:pt x="444241" y="25677"/>
                </a:cubicBezTo>
                <a:close/>
                <a:moveTo>
                  <a:pt x="189437" y="166"/>
                </a:moveTo>
                <a:cubicBezTo>
                  <a:pt x="204765" y="972"/>
                  <a:pt x="221707" y="4736"/>
                  <a:pt x="239994" y="12262"/>
                </a:cubicBezTo>
                <a:cubicBezTo>
                  <a:pt x="274415" y="27315"/>
                  <a:pt x="283020" y="62798"/>
                  <a:pt x="283020" y="106882"/>
                </a:cubicBezTo>
                <a:cubicBezTo>
                  <a:pt x="284096" y="107957"/>
                  <a:pt x="284096" y="109033"/>
                  <a:pt x="284096" y="110108"/>
                </a:cubicBezTo>
                <a:cubicBezTo>
                  <a:pt x="288399" y="111183"/>
                  <a:pt x="291626" y="115484"/>
                  <a:pt x="290550" y="120860"/>
                </a:cubicBezTo>
                <a:lnTo>
                  <a:pt x="289475" y="140214"/>
                </a:lnTo>
                <a:cubicBezTo>
                  <a:pt x="288399" y="145590"/>
                  <a:pt x="285172" y="148816"/>
                  <a:pt x="279793" y="149891"/>
                </a:cubicBezTo>
                <a:cubicBezTo>
                  <a:pt x="266885" y="198277"/>
                  <a:pt x="224934" y="242361"/>
                  <a:pt x="172226" y="242361"/>
                </a:cubicBezTo>
                <a:cubicBezTo>
                  <a:pt x="120594" y="242361"/>
                  <a:pt x="78642" y="198277"/>
                  <a:pt x="66810" y="148816"/>
                </a:cubicBezTo>
                <a:cubicBezTo>
                  <a:pt x="61432" y="148816"/>
                  <a:pt x="57129" y="145590"/>
                  <a:pt x="56053" y="139139"/>
                </a:cubicBezTo>
                <a:lnTo>
                  <a:pt x="54978" y="120860"/>
                </a:lnTo>
                <a:cubicBezTo>
                  <a:pt x="53902" y="115484"/>
                  <a:pt x="57129" y="110108"/>
                  <a:pt x="62507" y="109033"/>
                </a:cubicBezTo>
                <a:cubicBezTo>
                  <a:pt x="62507" y="107957"/>
                  <a:pt x="62507" y="106882"/>
                  <a:pt x="62507" y="105807"/>
                </a:cubicBezTo>
                <a:cubicBezTo>
                  <a:pt x="59280" y="68174"/>
                  <a:pt x="76491" y="19789"/>
                  <a:pt x="128123" y="12262"/>
                </a:cubicBezTo>
                <a:cubicBezTo>
                  <a:pt x="131350" y="11187"/>
                  <a:pt x="139956" y="14413"/>
                  <a:pt x="141031" y="13337"/>
                </a:cubicBezTo>
                <a:cubicBezTo>
                  <a:pt x="142107" y="12262"/>
                  <a:pt x="146410" y="6886"/>
                  <a:pt x="148561" y="5811"/>
                </a:cubicBezTo>
                <a:cubicBezTo>
                  <a:pt x="160394" y="1510"/>
                  <a:pt x="174109" y="-640"/>
                  <a:pt x="189437" y="166"/>
                </a:cubicBezTo>
                <a:close/>
              </a:path>
            </a:pathLst>
          </a:custGeom>
          <a:solidFill>
            <a:srgbClr val="2D4E7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8" name="TextBox 12">
            <a:extLst>
              <a:ext uri="{FF2B5EF4-FFF2-40B4-BE49-F238E27FC236}">
                <a16:creationId xmlns:a16="http://schemas.microsoft.com/office/drawing/2014/main" id="{BCCACED2-3345-4869-A4AA-A9BC7649239B}"/>
              </a:ext>
            </a:extLst>
          </p:cNvPr>
          <p:cNvSpPr txBox="1"/>
          <p:nvPr/>
        </p:nvSpPr>
        <p:spPr>
          <a:xfrm>
            <a:off x="7150427" y="4006795"/>
            <a:ext cx="4322725" cy="1420474"/>
          </a:xfrm>
          <a:prstGeom prst="rect">
            <a:avLst/>
          </a:prstGeom>
          <a:noFill/>
        </p:spPr>
        <p:txBody>
          <a:bodyPr wrap="square" lIns="32808" tIns="32808" rIns="32808" bIns="32808" rtlCol="0">
            <a:spAutoFit/>
          </a:bodyPr>
          <a:lstStyle/>
          <a:p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Reduce.py</a:t>
            </a:r>
          </a:p>
          <a:p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数据结构：字典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={}</a:t>
            </a:r>
          </a:p>
          <a:p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[key]=[{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},{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销售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}]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值表示一个包含双字典的列表。</a:t>
            </a:r>
            <a:endParaRPr 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0" name="bank_285769">
            <a:extLst>
              <a:ext uri="{FF2B5EF4-FFF2-40B4-BE49-F238E27FC236}">
                <a16:creationId xmlns:a16="http://schemas.microsoft.com/office/drawing/2014/main" id="{EBF3D8E6-7F24-4256-BEAF-56B4A588A711}"/>
              </a:ext>
            </a:extLst>
          </p:cNvPr>
          <p:cNvSpPr>
            <a:spLocks noChangeAspect="1"/>
          </p:cNvSpPr>
          <p:nvPr/>
        </p:nvSpPr>
        <p:spPr bwMode="auto">
          <a:xfrm>
            <a:off x="6330785" y="4458575"/>
            <a:ext cx="486394" cy="516913"/>
          </a:xfrm>
          <a:custGeom>
            <a:avLst/>
            <a:gdLst>
              <a:gd name="T0" fmla="*/ 6829 w 6855"/>
              <a:gd name="T1" fmla="*/ 6080 h 6453"/>
              <a:gd name="T2" fmla="*/ 6439 w 6855"/>
              <a:gd name="T3" fmla="*/ 4714 h 6453"/>
              <a:gd name="T4" fmla="*/ 6158 w 6855"/>
              <a:gd name="T5" fmla="*/ 4502 h 6453"/>
              <a:gd name="T6" fmla="*/ 5865 w 6855"/>
              <a:gd name="T7" fmla="*/ 4502 h 6453"/>
              <a:gd name="T8" fmla="*/ 5865 w 6855"/>
              <a:gd name="T9" fmla="*/ 2552 h 6453"/>
              <a:gd name="T10" fmla="*/ 6353 w 6855"/>
              <a:gd name="T11" fmla="*/ 2552 h 6453"/>
              <a:gd name="T12" fmla="*/ 6633 w 6855"/>
              <a:gd name="T13" fmla="*/ 2344 h 6453"/>
              <a:gd name="T14" fmla="*/ 6515 w 6855"/>
              <a:gd name="T15" fmla="*/ 2016 h 6453"/>
              <a:gd name="T16" fmla="*/ 3590 w 6855"/>
              <a:gd name="T17" fmla="*/ 65 h 6453"/>
              <a:gd name="T18" fmla="*/ 3265 w 6855"/>
              <a:gd name="T19" fmla="*/ 65 h 6453"/>
              <a:gd name="T20" fmla="*/ 339 w 6855"/>
              <a:gd name="T21" fmla="*/ 2016 h 6453"/>
              <a:gd name="T22" fmla="*/ 222 w 6855"/>
              <a:gd name="T23" fmla="*/ 2344 h 6453"/>
              <a:gd name="T24" fmla="*/ 502 w 6855"/>
              <a:gd name="T25" fmla="*/ 2552 h 6453"/>
              <a:gd name="T26" fmla="*/ 989 w 6855"/>
              <a:gd name="T27" fmla="*/ 2552 h 6453"/>
              <a:gd name="T28" fmla="*/ 989 w 6855"/>
              <a:gd name="T29" fmla="*/ 4502 h 6453"/>
              <a:gd name="T30" fmla="*/ 697 w 6855"/>
              <a:gd name="T31" fmla="*/ 4502 h 6453"/>
              <a:gd name="T32" fmla="*/ 415 w 6855"/>
              <a:gd name="T33" fmla="*/ 4714 h 6453"/>
              <a:gd name="T34" fmla="*/ 25 w 6855"/>
              <a:gd name="T35" fmla="*/ 6080 h 6453"/>
              <a:gd name="T36" fmla="*/ 73 w 6855"/>
              <a:gd name="T37" fmla="*/ 6336 h 6453"/>
              <a:gd name="T38" fmla="*/ 307 w 6855"/>
              <a:gd name="T39" fmla="*/ 6453 h 6453"/>
              <a:gd name="T40" fmla="*/ 6548 w 6855"/>
              <a:gd name="T41" fmla="*/ 6453 h 6453"/>
              <a:gd name="T42" fmla="*/ 6782 w 6855"/>
              <a:gd name="T43" fmla="*/ 6336 h 6453"/>
              <a:gd name="T44" fmla="*/ 6829 w 6855"/>
              <a:gd name="T45" fmla="*/ 6080 h 6453"/>
              <a:gd name="T46" fmla="*/ 2420 w 6855"/>
              <a:gd name="T47" fmla="*/ 4502 h 6453"/>
              <a:gd name="T48" fmla="*/ 1574 w 6855"/>
              <a:gd name="T49" fmla="*/ 4502 h 6453"/>
              <a:gd name="T50" fmla="*/ 1574 w 6855"/>
              <a:gd name="T51" fmla="*/ 2552 h 6453"/>
              <a:gd name="T52" fmla="*/ 2420 w 6855"/>
              <a:gd name="T53" fmla="*/ 2552 h 6453"/>
              <a:gd name="T54" fmla="*/ 2420 w 6855"/>
              <a:gd name="T55" fmla="*/ 4502 h 6453"/>
              <a:gd name="T56" fmla="*/ 3850 w 6855"/>
              <a:gd name="T57" fmla="*/ 4502 h 6453"/>
              <a:gd name="T58" fmla="*/ 3005 w 6855"/>
              <a:gd name="T59" fmla="*/ 4502 h 6453"/>
              <a:gd name="T60" fmla="*/ 3005 w 6855"/>
              <a:gd name="T61" fmla="*/ 2552 h 6453"/>
              <a:gd name="T62" fmla="*/ 3850 w 6855"/>
              <a:gd name="T63" fmla="*/ 2552 h 6453"/>
              <a:gd name="T64" fmla="*/ 3850 w 6855"/>
              <a:gd name="T65" fmla="*/ 4502 h 6453"/>
              <a:gd name="T66" fmla="*/ 5280 w 6855"/>
              <a:gd name="T67" fmla="*/ 4502 h 6453"/>
              <a:gd name="T68" fmla="*/ 4435 w 6855"/>
              <a:gd name="T69" fmla="*/ 4502 h 6453"/>
              <a:gd name="T70" fmla="*/ 4435 w 6855"/>
              <a:gd name="T71" fmla="*/ 2552 h 6453"/>
              <a:gd name="T72" fmla="*/ 5280 w 6855"/>
              <a:gd name="T73" fmla="*/ 2552 h 6453"/>
              <a:gd name="T74" fmla="*/ 5280 w 6855"/>
              <a:gd name="T75" fmla="*/ 4502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5" h="6453">
                <a:moveTo>
                  <a:pt x="6829" y="6080"/>
                </a:moveTo>
                <a:lnTo>
                  <a:pt x="6439" y="4714"/>
                </a:lnTo>
                <a:cubicBezTo>
                  <a:pt x="6403" y="4589"/>
                  <a:pt x="6289" y="4502"/>
                  <a:pt x="6158" y="4502"/>
                </a:cubicBezTo>
                <a:lnTo>
                  <a:pt x="5865" y="4502"/>
                </a:lnTo>
                <a:lnTo>
                  <a:pt x="5865" y="2552"/>
                </a:lnTo>
                <a:lnTo>
                  <a:pt x="6353" y="2552"/>
                </a:lnTo>
                <a:cubicBezTo>
                  <a:pt x="6482" y="2552"/>
                  <a:pt x="6596" y="2467"/>
                  <a:pt x="6633" y="2344"/>
                </a:cubicBezTo>
                <a:cubicBezTo>
                  <a:pt x="6670" y="2220"/>
                  <a:pt x="6623" y="2087"/>
                  <a:pt x="6515" y="2016"/>
                </a:cubicBezTo>
                <a:lnTo>
                  <a:pt x="3590" y="65"/>
                </a:lnTo>
                <a:cubicBezTo>
                  <a:pt x="3491" y="0"/>
                  <a:pt x="3363" y="0"/>
                  <a:pt x="3265" y="65"/>
                </a:cubicBezTo>
                <a:lnTo>
                  <a:pt x="339" y="2016"/>
                </a:lnTo>
                <a:cubicBezTo>
                  <a:pt x="232" y="2087"/>
                  <a:pt x="184" y="2220"/>
                  <a:pt x="222" y="2344"/>
                </a:cubicBezTo>
                <a:cubicBezTo>
                  <a:pt x="259" y="2467"/>
                  <a:pt x="373" y="2552"/>
                  <a:pt x="502" y="2552"/>
                </a:cubicBezTo>
                <a:lnTo>
                  <a:pt x="989" y="2552"/>
                </a:lnTo>
                <a:lnTo>
                  <a:pt x="989" y="4502"/>
                </a:lnTo>
                <a:lnTo>
                  <a:pt x="697" y="4502"/>
                </a:lnTo>
                <a:cubicBezTo>
                  <a:pt x="566" y="4502"/>
                  <a:pt x="451" y="4589"/>
                  <a:pt x="415" y="4714"/>
                </a:cubicBezTo>
                <a:lnTo>
                  <a:pt x="25" y="6080"/>
                </a:lnTo>
                <a:cubicBezTo>
                  <a:pt x="0" y="6168"/>
                  <a:pt x="18" y="6263"/>
                  <a:pt x="73" y="6336"/>
                </a:cubicBezTo>
                <a:cubicBezTo>
                  <a:pt x="128" y="6410"/>
                  <a:pt x="215" y="6453"/>
                  <a:pt x="307" y="6453"/>
                </a:cubicBezTo>
                <a:lnTo>
                  <a:pt x="6548" y="6453"/>
                </a:lnTo>
                <a:cubicBezTo>
                  <a:pt x="6640" y="6453"/>
                  <a:pt x="6726" y="6410"/>
                  <a:pt x="6782" y="6336"/>
                </a:cubicBezTo>
                <a:cubicBezTo>
                  <a:pt x="6837" y="6263"/>
                  <a:pt x="6855" y="6168"/>
                  <a:pt x="6829" y="6080"/>
                </a:cubicBezTo>
                <a:close/>
                <a:moveTo>
                  <a:pt x="2420" y="4502"/>
                </a:moveTo>
                <a:lnTo>
                  <a:pt x="1574" y="4502"/>
                </a:lnTo>
                <a:lnTo>
                  <a:pt x="1574" y="2552"/>
                </a:lnTo>
                <a:lnTo>
                  <a:pt x="2420" y="2552"/>
                </a:lnTo>
                <a:lnTo>
                  <a:pt x="2420" y="4502"/>
                </a:lnTo>
                <a:close/>
                <a:moveTo>
                  <a:pt x="3850" y="4502"/>
                </a:moveTo>
                <a:lnTo>
                  <a:pt x="3005" y="4502"/>
                </a:lnTo>
                <a:lnTo>
                  <a:pt x="3005" y="2552"/>
                </a:lnTo>
                <a:lnTo>
                  <a:pt x="3850" y="2552"/>
                </a:lnTo>
                <a:lnTo>
                  <a:pt x="3850" y="4502"/>
                </a:lnTo>
                <a:close/>
                <a:moveTo>
                  <a:pt x="5280" y="4502"/>
                </a:moveTo>
                <a:lnTo>
                  <a:pt x="4435" y="4502"/>
                </a:lnTo>
                <a:lnTo>
                  <a:pt x="4435" y="2552"/>
                </a:lnTo>
                <a:lnTo>
                  <a:pt x="5280" y="2552"/>
                </a:lnTo>
                <a:lnTo>
                  <a:pt x="5280" y="4502"/>
                </a:lnTo>
                <a:close/>
              </a:path>
            </a:pathLst>
          </a:custGeom>
          <a:solidFill>
            <a:srgbClr val="2D4E7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5" name="btfpColumnHeaderBox227786">
            <a:extLst>
              <a:ext uri="{FF2B5EF4-FFF2-40B4-BE49-F238E27FC236}">
                <a16:creationId xmlns:a16="http://schemas.microsoft.com/office/drawing/2014/main" id="{6746843F-5AD9-48A3-8287-ACC6E729886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622" y="609836"/>
            <a:ext cx="5301590" cy="380552"/>
            <a:chOff x="330200" y="1216296"/>
            <a:chExt cx="5495528" cy="369617"/>
          </a:xfrm>
        </p:grpSpPr>
        <p:sp>
          <p:nvSpPr>
            <p:cNvPr id="36" name="btfpColumnHeaderBoxText227786">
              <a:extLst>
                <a:ext uri="{FF2B5EF4-FFF2-40B4-BE49-F238E27FC236}">
                  <a16:creationId xmlns:a16="http://schemas.microsoft.com/office/drawing/2014/main" id="{47D8E1EF-A848-4A9F-A383-6EB069B0625C}"/>
                </a:ext>
              </a:extLst>
            </p:cNvPr>
            <p:cNvSpPr txBox="1"/>
            <p:nvPr/>
          </p:nvSpPr>
          <p:spPr bwMode="gray">
            <a:xfrm>
              <a:off x="330200" y="1216296"/>
              <a:ext cx="5495528" cy="36961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任务</a:t>
              </a:r>
              <a:endParaRPr 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37" name="btfpColumnHeaderBoxLine227786">
              <a:extLst>
                <a:ext uri="{FF2B5EF4-FFF2-40B4-BE49-F238E27FC236}">
                  <a16:creationId xmlns:a16="http://schemas.microsoft.com/office/drawing/2014/main" id="{AE1DEF06-1B65-4710-A825-12B998B95FF4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26">
            <a:extLst>
              <a:ext uri="{FF2B5EF4-FFF2-40B4-BE49-F238E27FC236}">
                <a16:creationId xmlns:a16="http://schemas.microsoft.com/office/drawing/2014/main" id="{CE7C05BC-900C-4BD6-B44C-636E02041CD4}"/>
              </a:ext>
            </a:extLst>
          </p:cNvPr>
          <p:cNvSpPr/>
          <p:nvPr/>
        </p:nvSpPr>
        <p:spPr>
          <a:xfrm>
            <a:off x="322500" y="4542535"/>
            <a:ext cx="5150712" cy="1875131"/>
          </a:xfrm>
          <a:prstGeom prst="roundRect">
            <a:avLst/>
          </a:prstGeom>
          <a:solidFill>
            <a:srgbClr val="FFDF79"/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Win10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hadoop-3.0.0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pycharm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本地运行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2094DB-FC2D-400C-85FB-CEE308DDECAB}"/>
              </a:ext>
            </a:extLst>
          </p:cNvPr>
          <p:cNvSpPr/>
          <p:nvPr/>
        </p:nvSpPr>
        <p:spPr>
          <a:xfrm>
            <a:off x="280137" y="1215344"/>
            <a:ext cx="54238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精简数据集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：淘宝双十一用户购物数据集（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万条），见附件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million_user_log.csv.zip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基于精简数据集完成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MapReduce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作业：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统计各省的双十一前十热门关注产品（“点击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添加购物车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购买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关注”总量最多前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的产品）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统计各省的双十一前十热门销售产品（购买最多前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的产品）</a:t>
            </a:r>
          </a:p>
        </p:txBody>
      </p:sp>
      <p:grpSp>
        <p:nvGrpSpPr>
          <p:cNvPr id="40" name="btfpColumnHeaderBox227786">
            <a:extLst>
              <a:ext uri="{FF2B5EF4-FFF2-40B4-BE49-F238E27FC236}">
                <a16:creationId xmlns:a16="http://schemas.microsoft.com/office/drawing/2014/main" id="{701A58CD-D2AA-495B-9CC8-AB92BC0831E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70438" y="4025622"/>
            <a:ext cx="5301590" cy="380552"/>
            <a:chOff x="330200" y="1216296"/>
            <a:chExt cx="5495528" cy="369617"/>
          </a:xfrm>
        </p:grpSpPr>
        <p:sp>
          <p:nvSpPr>
            <p:cNvPr id="41" name="btfpColumnHeaderBoxText227786">
              <a:extLst>
                <a:ext uri="{FF2B5EF4-FFF2-40B4-BE49-F238E27FC236}">
                  <a16:creationId xmlns:a16="http://schemas.microsoft.com/office/drawing/2014/main" id="{47F1A00E-3AED-4E5E-9D4A-30C56946C71C}"/>
                </a:ext>
              </a:extLst>
            </p:cNvPr>
            <p:cNvSpPr txBox="1"/>
            <p:nvPr/>
          </p:nvSpPr>
          <p:spPr bwMode="gray">
            <a:xfrm>
              <a:off x="330200" y="1216296"/>
              <a:ext cx="5495528" cy="36961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实验环境</a:t>
              </a:r>
              <a:endParaRPr 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42" name="btfpColumnHeaderBoxLine227786">
              <a:extLst>
                <a:ext uri="{FF2B5EF4-FFF2-40B4-BE49-F238E27FC236}">
                  <a16:creationId xmlns:a16="http://schemas.microsoft.com/office/drawing/2014/main" id="{BA87CA05-2A97-4B9F-99F0-89D17F66498A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50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5">
            <a:extLst>
              <a:ext uri="{FF2B5EF4-FFF2-40B4-BE49-F238E27FC236}">
                <a16:creationId xmlns:a16="http://schemas.microsoft.com/office/drawing/2014/main" id="{137681BB-9DCE-4B14-BB44-FBF4818D1FF1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93" name="Pentagon 101">
              <a:extLst>
                <a:ext uri="{FF2B5EF4-FFF2-40B4-BE49-F238E27FC236}">
                  <a16:creationId xmlns:a16="http://schemas.microsoft.com/office/drawing/2014/main" id="{4843640C-9CE2-4B02-9C0D-582D47F4B57F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4" name="Chevron 82">
              <a:extLst>
                <a:ext uri="{FF2B5EF4-FFF2-40B4-BE49-F238E27FC236}">
                  <a16:creationId xmlns:a16="http://schemas.microsoft.com/office/drawing/2014/main" id="{3AFBFCFC-C7A2-4615-80E1-FFC9D5676BFC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5" name="Chevron 85">
              <a:extLst>
                <a:ext uri="{FF2B5EF4-FFF2-40B4-BE49-F238E27FC236}">
                  <a16:creationId xmlns:a16="http://schemas.microsoft.com/office/drawing/2014/main" id="{3D29C1A3-30A0-4EC2-96F0-5238F5760BBF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96" name="Chevron 85">
              <a:extLst>
                <a:ext uri="{FF2B5EF4-FFF2-40B4-BE49-F238E27FC236}">
                  <a16:creationId xmlns:a16="http://schemas.microsoft.com/office/drawing/2014/main" id="{F6CEB3FB-922E-46E9-956B-3F886283E136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97" name="Chevron 85">
            <a:extLst>
              <a:ext uri="{FF2B5EF4-FFF2-40B4-BE49-F238E27FC236}">
                <a16:creationId xmlns:a16="http://schemas.microsoft.com/office/drawing/2014/main" id="{988E5341-C2FF-4835-9176-A1B70E75C913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168" y="6096220"/>
            <a:ext cx="2690832" cy="571504"/>
          </a:xfrm>
          <a:prstGeom prst="rect">
            <a:avLst/>
          </a:prstGeom>
        </p:spPr>
      </p:pic>
      <p:grpSp>
        <p:nvGrpSpPr>
          <p:cNvPr id="52" name="btfpColumnHeaderBox227786">
            <a:extLst>
              <a:ext uri="{FF2B5EF4-FFF2-40B4-BE49-F238E27FC236}">
                <a16:creationId xmlns:a16="http://schemas.microsoft.com/office/drawing/2014/main" id="{0B13D101-4076-407C-AB11-DD7CF7DC08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966460" y="609836"/>
            <a:ext cx="5667991" cy="380552"/>
            <a:chOff x="330200" y="1216296"/>
            <a:chExt cx="5495528" cy="369617"/>
          </a:xfrm>
        </p:grpSpPr>
        <p:sp>
          <p:nvSpPr>
            <p:cNvPr id="53" name="btfpColumnHeaderBoxText227786">
              <a:extLst>
                <a:ext uri="{FF2B5EF4-FFF2-40B4-BE49-F238E27FC236}">
                  <a16:creationId xmlns:a16="http://schemas.microsoft.com/office/drawing/2014/main" id="{6E93D369-E9A8-4609-9C0F-E2685B8C95E0}"/>
                </a:ext>
              </a:extLst>
            </p:cNvPr>
            <p:cNvSpPr txBox="1"/>
            <p:nvPr/>
          </p:nvSpPr>
          <p:spPr bwMode="gray">
            <a:xfrm>
              <a:off x="330200" y="1216296"/>
              <a:ext cx="5495528" cy="36961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运行结果</a:t>
              </a:r>
              <a:endParaRPr 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54" name="btfpColumnHeaderBoxLine227786">
              <a:extLst>
                <a:ext uri="{FF2B5EF4-FFF2-40B4-BE49-F238E27FC236}">
                  <a16:creationId xmlns:a16="http://schemas.microsoft.com/office/drawing/2014/main" id="{9DBE0446-8A72-42B3-BA8E-049DC9BAA1E5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HeaderBox227786">
            <a:extLst>
              <a:ext uri="{FF2B5EF4-FFF2-40B4-BE49-F238E27FC236}">
                <a16:creationId xmlns:a16="http://schemas.microsoft.com/office/drawing/2014/main" id="{6746843F-5AD9-48A3-8287-ACC6E729886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622" y="609836"/>
            <a:ext cx="5301590" cy="380552"/>
            <a:chOff x="330200" y="1216296"/>
            <a:chExt cx="5495528" cy="369617"/>
          </a:xfrm>
        </p:grpSpPr>
        <p:sp>
          <p:nvSpPr>
            <p:cNvPr id="36" name="btfpColumnHeaderBoxText227786">
              <a:extLst>
                <a:ext uri="{FF2B5EF4-FFF2-40B4-BE49-F238E27FC236}">
                  <a16:creationId xmlns:a16="http://schemas.microsoft.com/office/drawing/2014/main" id="{47D8E1EF-A848-4A9F-A383-6EB069B0625C}"/>
                </a:ext>
              </a:extLst>
            </p:cNvPr>
            <p:cNvSpPr txBox="1"/>
            <p:nvPr/>
          </p:nvSpPr>
          <p:spPr bwMode="gray">
            <a:xfrm>
              <a:off x="330200" y="1216296"/>
              <a:ext cx="5495528" cy="369617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踩坑：“省份”的中文乱码</a:t>
              </a:r>
              <a:endParaRPr 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37" name="btfpColumnHeaderBoxLine227786">
              <a:extLst>
                <a:ext uri="{FF2B5EF4-FFF2-40B4-BE49-F238E27FC236}">
                  <a16:creationId xmlns:a16="http://schemas.microsoft.com/office/drawing/2014/main" id="{AE1DEF06-1B65-4710-A825-12B998B95FF4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C2094DB-FC2D-400C-85FB-CEE308DDECAB}"/>
              </a:ext>
            </a:extLst>
          </p:cNvPr>
          <p:cNvSpPr/>
          <p:nvPr/>
        </p:nvSpPr>
        <p:spPr>
          <a:xfrm>
            <a:off x="280137" y="1215344"/>
            <a:ext cx="54238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参考教程</a:t>
            </a:r>
            <a:r>
              <a:rPr lang="zh-CN" altLang="en-US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 </a:t>
            </a:r>
            <a:r>
              <a:rPr lang="en-US" altLang="zh-CN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Excel </a:t>
            </a:r>
            <a:r>
              <a:rPr lang="zh-CN" altLang="en-US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 </a:t>
            </a:r>
            <a:r>
              <a:rPr lang="en-US" altLang="zh-CN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UTF-8 </a:t>
            </a:r>
            <a:r>
              <a:rPr lang="zh-CN" altLang="en-US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 </a:t>
            </a:r>
            <a:r>
              <a:rPr lang="en-US" altLang="zh-CN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 </a:t>
            </a:r>
            <a:r>
              <a:rPr lang="zh-CN" altLang="en-US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文件乱码的 </a:t>
            </a:r>
            <a:r>
              <a:rPr lang="en-US" altLang="zh-CN" sz="2000" dirty="0">
                <a:solidFill>
                  <a:srgbClr val="2D4E7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BUG》</a:t>
            </a: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直接用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打开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UTF-8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编码的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CSV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文件会导致汉字部分出现乱码。原因是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ANSI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格式打开，不会做编码识别。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UTF-8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编码的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CSV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文件的方法：</a:t>
            </a: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打开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 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执行“数据”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-&gt;“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自文本”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CSV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文件，出现文本导入向导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选择“分隔符号”，下一步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勾选“逗号”，去掉“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Tab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键”，下一步，完成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）在“导入数据”对话框里，直接点确定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9B5530-C7DF-4C93-98E9-7FEB52B73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1139871"/>
            <a:ext cx="6055100" cy="31756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7D9D3C4D-D278-4377-839B-575707DB1197}"/>
              </a:ext>
            </a:extLst>
          </p:cNvPr>
          <p:cNvSpPr/>
          <p:nvPr/>
        </p:nvSpPr>
        <p:spPr>
          <a:xfrm>
            <a:off x="5917517" y="4465004"/>
            <a:ext cx="54238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e.g.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山东省：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前十位热门关注产品：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【(67897,675),(78399,574),...,(696384,33)】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前十位热门销售产品：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【(XXX,XX),(XXX,XX),...,(XXX,XX)】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5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rgbClr val="2D4E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2622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>
            <a:extLst>
              <a:ext uri="{FF2B5EF4-FFF2-40B4-BE49-F238E27FC236}">
                <a16:creationId xmlns:a16="http://schemas.microsoft.com/office/drawing/2014/main" id="{65AD5020-6751-48B2-9A41-39B48870B895}"/>
              </a:ext>
            </a:extLst>
          </p:cNvPr>
          <p:cNvGrpSpPr/>
          <p:nvPr/>
        </p:nvGrpSpPr>
        <p:grpSpPr>
          <a:xfrm>
            <a:off x="175119" y="1202338"/>
            <a:ext cx="11514030" cy="902013"/>
            <a:chOff x="4836320" y="1302024"/>
            <a:chExt cx="4299346" cy="442091"/>
          </a:xfrm>
        </p:grpSpPr>
        <p:sp>
          <p:nvSpPr>
            <p:cNvPr id="27" name="Pentagon 101">
              <a:extLst>
                <a:ext uri="{FF2B5EF4-FFF2-40B4-BE49-F238E27FC236}">
                  <a16:creationId xmlns:a16="http://schemas.microsoft.com/office/drawing/2014/main" id="{1798BFCD-D6A1-4988-B5A0-B4E5134A0572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rgbClr val="FFDF7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40536" eaLnBrk="0" hangingPunct="0">
                <a:spcBef>
                  <a:spcPct val="0"/>
                </a:spcBef>
                <a:defRPr>
                  <a:effectLst/>
                </a:defRPr>
              </a:pPr>
              <a:r>
                <a:rPr lang="en-US" altLang="zh-CN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Docker</a:t>
              </a: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中启动进程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Chevron 82">
              <a:extLst>
                <a:ext uri="{FF2B5EF4-FFF2-40B4-BE49-F238E27FC236}">
                  <a16:creationId xmlns:a16="http://schemas.microsoft.com/office/drawing/2014/main" id="{2B225CCC-A636-4277-A182-5699B0D8E608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编写</a:t>
              </a:r>
              <a:r>
                <a:rPr lang="en-US" altLang="zh-CN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Hive</a:t>
              </a: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语句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Chevron 85">
              <a:extLst>
                <a:ext uri="{FF2B5EF4-FFF2-40B4-BE49-F238E27FC236}">
                  <a16:creationId xmlns:a16="http://schemas.microsoft.com/office/drawing/2014/main" id="{878BF11B-65BB-4B67-8CDB-601B3554D3DA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数据清洗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Rectangle 5">
            <a:extLst>
              <a:ext uri="{FF2B5EF4-FFF2-40B4-BE49-F238E27FC236}">
                <a16:creationId xmlns:a16="http://schemas.microsoft.com/office/drawing/2014/main" id="{FE9FDFEB-3E48-4CEA-AEB1-BA06E09850FF}"/>
              </a:ext>
            </a:extLst>
          </p:cNvPr>
          <p:cNvSpPr/>
          <p:nvPr/>
        </p:nvSpPr>
        <p:spPr bwMode="gray">
          <a:xfrm>
            <a:off x="147694" y="2331108"/>
            <a:ext cx="3653971" cy="744524"/>
          </a:xfrm>
          <a:prstGeom prst="rect">
            <a:avLst/>
          </a:prstGeom>
          <a:solidFill>
            <a:srgbClr val="FFDF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先启动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hadoop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的进程，然后才能在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bin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目录下启动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hive</a:t>
            </a:r>
            <a:endParaRPr lang="en-US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5" name="btfpColumnHeaderBox227786">
            <a:extLst>
              <a:ext uri="{FF2B5EF4-FFF2-40B4-BE49-F238E27FC236}">
                <a16:creationId xmlns:a16="http://schemas.microsoft.com/office/drawing/2014/main" id="{4A85B331-7E11-4FF2-A2B3-5256AB705D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885861" y="2213704"/>
            <a:ext cx="3922913" cy="349775"/>
            <a:chOff x="330200" y="1201171"/>
            <a:chExt cx="5495528" cy="384742"/>
          </a:xfrm>
        </p:grpSpPr>
        <p:sp>
          <p:nvSpPr>
            <p:cNvPr id="56" name="btfpColumnHeaderBoxText227786">
              <a:extLst>
                <a:ext uri="{FF2B5EF4-FFF2-40B4-BE49-F238E27FC236}">
                  <a16:creationId xmlns:a16="http://schemas.microsoft.com/office/drawing/2014/main" id="{F7B43B7D-225A-411B-B55E-CD3B549C2032}"/>
                </a:ext>
              </a:extLst>
            </p:cNvPr>
            <p:cNvSpPr txBox="1"/>
            <p:nvPr/>
          </p:nvSpPr>
          <p:spPr bwMode="gray">
            <a:xfrm>
              <a:off x="330200" y="1201171"/>
              <a:ext cx="5495528" cy="3847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代码</a:t>
              </a:r>
              <a:endParaRPr 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57" name="btfpColumnHeaderBoxLine227786">
              <a:extLst>
                <a:ext uri="{FF2B5EF4-FFF2-40B4-BE49-F238E27FC236}">
                  <a16:creationId xmlns:a16="http://schemas.microsoft.com/office/drawing/2014/main" id="{71D5BD4A-9CA7-446E-9BCC-B7B4129AB719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圆角矩形 18">
            <a:extLst>
              <a:ext uri="{FF2B5EF4-FFF2-40B4-BE49-F238E27FC236}">
                <a16:creationId xmlns:a16="http://schemas.microsoft.com/office/drawing/2014/main" id="{F0A44720-AF57-4AD2-9A84-7C187E27F91E}"/>
              </a:ext>
            </a:extLst>
          </p:cNvPr>
          <p:cNvSpPr/>
          <p:nvPr/>
        </p:nvSpPr>
        <p:spPr>
          <a:xfrm>
            <a:off x="8100145" y="2643742"/>
            <a:ext cx="3817535" cy="6474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count(distinct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user_id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from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userlog_update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where action=2;</a:t>
            </a:r>
          </a:p>
        </p:txBody>
      </p:sp>
      <p:sp>
        <p:nvSpPr>
          <p:cNvPr id="61" name="圆角矩形 18">
            <a:extLst>
              <a:ext uri="{FF2B5EF4-FFF2-40B4-BE49-F238E27FC236}">
                <a16:creationId xmlns:a16="http://schemas.microsoft.com/office/drawing/2014/main" id="{783317E6-03F3-4C67-B730-41A5C369EED7}"/>
              </a:ext>
            </a:extLst>
          </p:cNvPr>
          <p:cNvSpPr/>
          <p:nvPr/>
        </p:nvSpPr>
        <p:spPr>
          <a:xfrm>
            <a:off x="8101606" y="3393104"/>
            <a:ext cx="3816072" cy="17032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(select count(distinct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user_id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from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userlog_update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where action=2 and gender=1//0)/(select count(distinct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user_id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from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cleaned_userlog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where action=2);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男性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gender=1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，女性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=0`</a:t>
            </a:r>
          </a:p>
        </p:txBody>
      </p:sp>
      <p:sp>
        <p:nvSpPr>
          <p:cNvPr id="62" name="btfpNumberBubble617945">
            <a:extLst>
              <a:ext uri="{FF2B5EF4-FFF2-40B4-BE49-F238E27FC236}">
                <a16:creationId xmlns:a16="http://schemas.microsoft.com/office/drawing/2014/main" id="{6D1AA25A-64E9-4E52-8D40-D08A677FBF1A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7855568" y="2693190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1800" b="1" kern="0" dirty="0">
                <a:solidFill>
                  <a:srgbClr val="000000"/>
                </a:solidFill>
                <a:ea typeface="Microsoft YaHei"/>
              </a:rPr>
              <a:t>1</a:t>
            </a:r>
            <a:endParaRPr lang="en-US" sz="1800" b="1" kern="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63" name="btfpNumberBubble617945">
            <a:extLst>
              <a:ext uri="{FF2B5EF4-FFF2-40B4-BE49-F238E27FC236}">
                <a16:creationId xmlns:a16="http://schemas.microsoft.com/office/drawing/2014/main" id="{7AC06EF7-6F99-4620-A9ED-018F4E8C2CD6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7855568" y="4107035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1800" b="1" kern="0" dirty="0">
                <a:solidFill>
                  <a:srgbClr val="000000"/>
                </a:solidFill>
                <a:ea typeface="Microsoft YaHei"/>
              </a:rPr>
              <a:t>2</a:t>
            </a:r>
            <a:endParaRPr lang="en-US" sz="1800" b="1" kern="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65" name="Rounded Rectangle 3">
            <a:extLst>
              <a:ext uri="{FF2B5EF4-FFF2-40B4-BE49-F238E27FC236}">
                <a16:creationId xmlns:a16="http://schemas.microsoft.com/office/drawing/2014/main" id="{C7B51AEA-951E-4A50-8C12-AF81C9FD203D}"/>
              </a:ext>
            </a:extLst>
          </p:cNvPr>
          <p:cNvSpPr/>
          <p:nvPr/>
        </p:nvSpPr>
        <p:spPr bwMode="gray">
          <a:xfrm>
            <a:off x="152455" y="3602361"/>
            <a:ext cx="3645315" cy="1052863"/>
          </a:xfrm>
          <a:prstGeom prst="roundRect">
            <a:avLst/>
          </a:prstGeom>
          <a:solidFill>
            <a:srgbClr val="FFC000">
              <a:alpha val="78039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把精简数据集导入到数据仓库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Hive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中，并对数据仓库</a:t>
            </a:r>
            <a:r>
              <a:rPr lang="en-US" altLang="zh-CN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Hive</a:t>
            </a:r>
            <a:r>
              <a:rPr lang="zh-CN" altLang="en-US" sz="2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中的数据进行查询分析</a:t>
            </a:r>
            <a:endParaRPr lang="en-US" sz="2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5F6D7B41-7532-4B29-958D-5BFA265E86E9}"/>
              </a:ext>
            </a:extLst>
          </p:cNvPr>
          <p:cNvSpPr/>
          <p:nvPr/>
        </p:nvSpPr>
        <p:spPr bwMode="gray">
          <a:xfrm rot="10800000">
            <a:off x="1217887" y="3295735"/>
            <a:ext cx="1513583" cy="258265"/>
          </a:xfrm>
          <a:prstGeom prst="triangle">
            <a:avLst/>
          </a:prstGeom>
          <a:solidFill>
            <a:srgbClr val="FFC000">
              <a:alpha val="78039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4C7A4027-2434-4556-AF11-FBCE22CAC708}"/>
              </a:ext>
            </a:extLst>
          </p:cNvPr>
          <p:cNvSpPr/>
          <p:nvPr/>
        </p:nvSpPr>
        <p:spPr bwMode="gray">
          <a:xfrm>
            <a:off x="3967608" y="2336673"/>
            <a:ext cx="3593257" cy="744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</a:t>
            </a:r>
            <a:r>
              <a:rPr lang="en-US" altLang="zh-CN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</a:t>
            </a:r>
            <a:r>
              <a:rPr lang="zh-CN" alt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存在性别不一、年龄范围不一的情况</a:t>
            </a:r>
            <a:endParaRPr lang="en-US" sz="22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0" name="Rounded Rectangle 50">
            <a:extLst>
              <a:ext uri="{FF2B5EF4-FFF2-40B4-BE49-F238E27FC236}">
                <a16:creationId xmlns:a16="http://schemas.microsoft.com/office/drawing/2014/main" id="{7873B3E4-9335-4669-B664-18846ABADA61}"/>
              </a:ext>
            </a:extLst>
          </p:cNvPr>
          <p:cNvSpPr/>
          <p:nvPr/>
        </p:nvSpPr>
        <p:spPr bwMode="gray">
          <a:xfrm>
            <a:off x="3954363" y="3739492"/>
            <a:ext cx="3581817" cy="1014155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建立临时表格，记录异常（</a:t>
            </a:r>
            <a:r>
              <a:rPr lang="en-US" altLang="zh-CN" sz="19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user_id</a:t>
            </a:r>
            <a:r>
              <a:rPr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对应的年龄、性别不一）的数目</a:t>
            </a:r>
            <a:endParaRPr lang="en-US" sz="19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2" name="Straight Connector 8">
            <a:extLst>
              <a:ext uri="{FF2B5EF4-FFF2-40B4-BE49-F238E27FC236}">
                <a16:creationId xmlns:a16="http://schemas.microsoft.com/office/drawing/2014/main" id="{1C6F539D-AFF6-4195-9F3B-E3945A94BC28}"/>
              </a:ext>
            </a:extLst>
          </p:cNvPr>
          <p:cNvCxnSpPr>
            <a:cxnSpLocks/>
          </p:cNvCxnSpPr>
          <p:nvPr/>
        </p:nvCxnSpPr>
        <p:spPr bwMode="gray">
          <a:xfrm>
            <a:off x="3871747" y="2388592"/>
            <a:ext cx="0" cy="3663337"/>
          </a:xfrm>
          <a:prstGeom prst="line">
            <a:avLst/>
          </a:prstGeom>
          <a:ln w="12700" cap="flat">
            <a:solidFill>
              <a:schemeClr val="bg1">
                <a:lumMod val="85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btfpColumnHeaderBox227786">
            <a:extLst>
              <a:ext uri="{FF2B5EF4-FFF2-40B4-BE49-F238E27FC236}">
                <a16:creationId xmlns:a16="http://schemas.microsoft.com/office/drawing/2014/main" id="{FA8E25F1-AEBA-4486-B6D4-52383F4AC16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967608" y="3160357"/>
            <a:ext cx="3583282" cy="349775"/>
            <a:chOff x="330200" y="1123353"/>
            <a:chExt cx="5495528" cy="462560"/>
          </a:xfrm>
        </p:grpSpPr>
        <p:sp>
          <p:nvSpPr>
            <p:cNvPr id="74" name="btfpColumnHeaderBoxText227786">
              <a:extLst>
                <a:ext uri="{FF2B5EF4-FFF2-40B4-BE49-F238E27FC236}">
                  <a16:creationId xmlns:a16="http://schemas.microsoft.com/office/drawing/2014/main" id="{33F511B2-B747-45BA-B458-0409077BC66D}"/>
                </a:ext>
              </a:extLst>
            </p:cNvPr>
            <p:cNvSpPr txBox="1"/>
            <p:nvPr/>
          </p:nvSpPr>
          <p:spPr bwMode="gray">
            <a:xfrm>
              <a:off x="330200" y="1123353"/>
              <a:ext cx="5495528" cy="46256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数据预处理过程</a:t>
              </a:r>
              <a:endParaRPr 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75" name="btfpColumnHeaderBoxLine227786">
              <a:extLst>
                <a:ext uri="{FF2B5EF4-FFF2-40B4-BE49-F238E27FC236}">
                  <a16:creationId xmlns:a16="http://schemas.microsoft.com/office/drawing/2014/main" id="{AD4CE1EA-9EC6-41AB-8291-2695282A19DF}"/>
                </a:ext>
              </a:extLst>
            </p:cNvPr>
            <p:cNvCxnSpPr/>
            <p:nvPr/>
          </p:nvCxnSpPr>
          <p:spPr bwMode="gray">
            <a:xfrm>
              <a:off x="330200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69">
            <a:extLst>
              <a:ext uri="{FF2B5EF4-FFF2-40B4-BE49-F238E27FC236}">
                <a16:creationId xmlns:a16="http://schemas.microsoft.com/office/drawing/2014/main" id="{424C77B8-0C1A-4096-8883-A10EE27EFDB5}"/>
              </a:ext>
            </a:extLst>
          </p:cNvPr>
          <p:cNvCxnSpPr>
            <a:cxnSpLocks/>
          </p:cNvCxnSpPr>
          <p:nvPr/>
        </p:nvCxnSpPr>
        <p:spPr bwMode="gray">
          <a:xfrm>
            <a:off x="7667233" y="2388592"/>
            <a:ext cx="0" cy="3663337"/>
          </a:xfrm>
          <a:prstGeom prst="line">
            <a:avLst/>
          </a:prstGeom>
          <a:ln w="12700" cap="flat">
            <a:solidFill>
              <a:schemeClr val="bg1">
                <a:lumMod val="85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5963174-B27B-4013-A637-922FDE6CC9F9}"/>
              </a:ext>
            </a:extLst>
          </p:cNvPr>
          <p:cNvSpPr/>
          <p:nvPr/>
        </p:nvSpPr>
        <p:spPr>
          <a:xfrm>
            <a:off x="141818" y="483182"/>
            <a:ext cx="12050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63D5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感谢助教的镜像！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E209BE-ECA6-4BA9-BAEF-281525D01C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7" y="4830111"/>
            <a:ext cx="3692591" cy="1825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" name="Rounded Rectangle 50">
            <a:extLst>
              <a:ext uri="{FF2B5EF4-FFF2-40B4-BE49-F238E27FC236}">
                <a16:creationId xmlns:a16="http://schemas.microsoft.com/office/drawing/2014/main" id="{0BD4F888-4506-419C-ADD8-14605FEB61AB}"/>
              </a:ext>
            </a:extLst>
          </p:cNvPr>
          <p:cNvSpPr/>
          <p:nvPr/>
        </p:nvSpPr>
        <p:spPr bwMode="gray">
          <a:xfrm>
            <a:off x="3969073" y="4904864"/>
            <a:ext cx="3581817" cy="1147065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建立新的</a:t>
            </a:r>
            <a:r>
              <a:rPr lang="en-US" altLang="zh-CN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update</a:t>
            </a:r>
            <a:r>
              <a:rPr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版表格，把上一步记录中，</a:t>
            </a:r>
            <a:r>
              <a:rPr lang="en-US" altLang="zh-CN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count=1</a:t>
            </a:r>
            <a:r>
              <a:rPr lang="zh-CN" altLang="en-US" sz="19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的非异常数据导入</a:t>
            </a:r>
            <a:endParaRPr lang="en-US" sz="19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" name="圆角矩形 18">
            <a:extLst>
              <a:ext uri="{FF2B5EF4-FFF2-40B4-BE49-F238E27FC236}">
                <a16:creationId xmlns:a16="http://schemas.microsoft.com/office/drawing/2014/main" id="{42EDF2F7-02B7-4A06-A3AC-2DC09048EC2D}"/>
              </a:ext>
            </a:extLst>
          </p:cNvPr>
          <p:cNvSpPr/>
          <p:nvPr/>
        </p:nvSpPr>
        <p:spPr>
          <a:xfrm>
            <a:off x="8054554" y="5198299"/>
            <a:ext cx="3863120" cy="10881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olid"/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19" rIns="4571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brand_id,count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brand_id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number from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userlog_update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where action=0 group by </a:t>
            </a:r>
            <a:r>
              <a:rPr lang="en-US" altLang="zh-CN" sz="16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brand_id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order by number desc limit 10;</a:t>
            </a:r>
          </a:p>
        </p:txBody>
      </p:sp>
      <p:sp>
        <p:nvSpPr>
          <p:cNvPr id="59" name="btfpNumberBubble617945">
            <a:extLst>
              <a:ext uri="{FF2B5EF4-FFF2-40B4-BE49-F238E27FC236}">
                <a16:creationId xmlns:a16="http://schemas.microsoft.com/office/drawing/2014/main" id="{FAAE089E-3A2F-4225-BAC7-E08F85901367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7823426" y="5403561"/>
            <a:ext cx="347472" cy="34345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36000" tIns="36000" rIns="36000" bIns="36000" rtlCol="0" anchor="ctr"/>
          <a:lstStyle/>
          <a:p>
            <a:pPr marL="0" indent="0" algn="ctr" defTabSz="981334">
              <a:spcBef>
                <a:spcPct val="0"/>
              </a:spcBef>
              <a:buNone/>
            </a:pPr>
            <a:r>
              <a:rPr lang="en-US" altLang="zh-CN" sz="1800" b="1" kern="0" dirty="0">
                <a:solidFill>
                  <a:srgbClr val="000000"/>
                </a:solidFill>
                <a:ea typeface="Microsoft YaHei"/>
              </a:rPr>
              <a:t>3</a:t>
            </a:r>
            <a:endParaRPr lang="en-US" sz="1800" b="1" kern="0" dirty="0">
              <a:solidFill>
                <a:srgbClr val="000000"/>
              </a:solidFill>
              <a:ea typeface="Microsoft YaHei"/>
            </a:endParaRPr>
          </a:p>
        </p:txBody>
      </p:sp>
      <p:grpSp>
        <p:nvGrpSpPr>
          <p:cNvPr id="64" name="Group 15">
            <a:extLst>
              <a:ext uri="{FF2B5EF4-FFF2-40B4-BE49-F238E27FC236}">
                <a16:creationId xmlns:a16="http://schemas.microsoft.com/office/drawing/2014/main" id="{9374BE11-68D1-4644-9975-2E1E1FFF90E1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86" name="Pentagon 101">
              <a:extLst>
                <a:ext uri="{FF2B5EF4-FFF2-40B4-BE49-F238E27FC236}">
                  <a16:creationId xmlns:a16="http://schemas.microsoft.com/office/drawing/2014/main" id="{291E877C-E5E5-4D34-B1E8-FCCF099E8C03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87" name="Chevron 82">
              <a:extLst>
                <a:ext uri="{FF2B5EF4-FFF2-40B4-BE49-F238E27FC236}">
                  <a16:creationId xmlns:a16="http://schemas.microsoft.com/office/drawing/2014/main" id="{9038AC88-5A61-4B62-A804-1B17A1F1A023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88" name="Chevron 85">
              <a:extLst>
                <a:ext uri="{FF2B5EF4-FFF2-40B4-BE49-F238E27FC236}">
                  <a16:creationId xmlns:a16="http://schemas.microsoft.com/office/drawing/2014/main" id="{268430F4-AC23-4A44-80CE-595BD09EFC65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89" name="Chevron 85">
              <a:extLst>
                <a:ext uri="{FF2B5EF4-FFF2-40B4-BE49-F238E27FC236}">
                  <a16:creationId xmlns:a16="http://schemas.microsoft.com/office/drawing/2014/main" id="{6A0EEE8C-CECE-43DD-987E-9D4F7E04A2BA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90" name="Chevron 85">
            <a:extLst>
              <a:ext uri="{FF2B5EF4-FFF2-40B4-BE49-F238E27FC236}">
                <a16:creationId xmlns:a16="http://schemas.microsoft.com/office/drawing/2014/main" id="{9E1C10EC-9204-4C67-BB05-8008B1DF9D8D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>
            <a:extLst>
              <a:ext uri="{FF2B5EF4-FFF2-40B4-BE49-F238E27FC236}">
                <a16:creationId xmlns:a16="http://schemas.microsoft.com/office/drawing/2014/main" id="{65AD5020-6751-48B2-9A41-39B48870B895}"/>
              </a:ext>
            </a:extLst>
          </p:cNvPr>
          <p:cNvGrpSpPr/>
          <p:nvPr/>
        </p:nvGrpSpPr>
        <p:grpSpPr>
          <a:xfrm>
            <a:off x="141818" y="973938"/>
            <a:ext cx="11514030" cy="902013"/>
            <a:chOff x="4836320" y="1302024"/>
            <a:chExt cx="4299346" cy="442091"/>
          </a:xfrm>
        </p:grpSpPr>
        <p:sp>
          <p:nvSpPr>
            <p:cNvPr id="27" name="Pentagon 101">
              <a:extLst>
                <a:ext uri="{FF2B5EF4-FFF2-40B4-BE49-F238E27FC236}">
                  <a16:creationId xmlns:a16="http://schemas.microsoft.com/office/drawing/2014/main" id="{1798BFCD-D6A1-4988-B5A0-B4E5134A0572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rgbClr val="FFDF7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40536" eaLnBrk="0" hangingPunct="0">
                <a:spcBef>
                  <a:spcPct val="0"/>
                </a:spcBef>
                <a:defRPr>
                  <a:effectLst/>
                </a:defRPr>
              </a:pP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问题一：查询双</a:t>
              </a:r>
              <a:r>
                <a:rPr lang="en-US" altLang="zh-CN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11</a:t>
              </a: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那天有多少人购买了商品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Chevron 82">
              <a:extLst>
                <a:ext uri="{FF2B5EF4-FFF2-40B4-BE49-F238E27FC236}">
                  <a16:creationId xmlns:a16="http://schemas.microsoft.com/office/drawing/2014/main" id="{2B225CCC-A636-4277-A182-5699B0D8E608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40536" eaLnBrk="0" hangingPunct="0">
                <a:spcBef>
                  <a:spcPct val="0"/>
                </a:spcBef>
              </a:pP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问题三：查询双</a:t>
              </a:r>
              <a:r>
                <a:rPr lang="en-US" altLang="zh-CN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11</a:t>
              </a: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那天浏览次数前十的品牌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Chevron 85">
              <a:extLst>
                <a:ext uri="{FF2B5EF4-FFF2-40B4-BE49-F238E27FC236}">
                  <a16:creationId xmlns:a16="http://schemas.microsoft.com/office/drawing/2014/main" id="{878BF11B-65BB-4B67-8CDB-601B3554D3DA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40536" eaLnBrk="0" hangingPunct="0">
                <a:spcBef>
                  <a:spcPct val="0"/>
                </a:spcBef>
              </a:pP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问题二：查询双</a:t>
              </a:r>
              <a:r>
                <a:rPr lang="en-US" altLang="zh-CN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11</a:t>
              </a:r>
              <a:r>
                <a:rPr lang="zh-CN" altLang="en-US" sz="2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Arial" panose="020B0604020202020204" pitchFamily="34" charset="0"/>
                </a:rPr>
                <a:t>那天男女买家购买商品的比例</a:t>
              </a:r>
              <a:endPara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6" name="Isosceles Triangle 6">
            <a:extLst>
              <a:ext uri="{FF2B5EF4-FFF2-40B4-BE49-F238E27FC236}">
                <a16:creationId xmlns:a16="http://schemas.microsoft.com/office/drawing/2014/main" id="{5F6D7B41-7532-4B29-958D-5BFA265E86E9}"/>
              </a:ext>
            </a:extLst>
          </p:cNvPr>
          <p:cNvSpPr/>
          <p:nvPr/>
        </p:nvSpPr>
        <p:spPr bwMode="gray">
          <a:xfrm rot="10800000">
            <a:off x="1218320" y="2952064"/>
            <a:ext cx="1513583" cy="258265"/>
          </a:xfrm>
          <a:prstGeom prst="triangle">
            <a:avLst/>
          </a:prstGeom>
          <a:solidFill>
            <a:srgbClr val="FFC000">
              <a:alpha val="78039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4C7A4027-2434-4556-AF11-FBCE22CAC708}"/>
              </a:ext>
            </a:extLst>
          </p:cNvPr>
          <p:cNvSpPr/>
          <p:nvPr/>
        </p:nvSpPr>
        <p:spPr bwMode="gray">
          <a:xfrm>
            <a:off x="3963660" y="2050324"/>
            <a:ext cx="3593257" cy="7445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男性比例：</a:t>
            </a:r>
            <a:r>
              <a:rPr lang="en-US" altLang="zh-CN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0.329</a:t>
            </a:r>
          </a:p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女性比例：</a:t>
            </a:r>
            <a:r>
              <a:rPr lang="en-US" altLang="zh-CN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0.334</a:t>
            </a:r>
            <a:endParaRPr lang="en-US" sz="22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2" name="Straight Connector 8">
            <a:extLst>
              <a:ext uri="{FF2B5EF4-FFF2-40B4-BE49-F238E27FC236}">
                <a16:creationId xmlns:a16="http://schemas.microsoft.com/office/drawing/2014/main" id="{1C6F539D-AFF6-4195-9F3B-E3945A94BC28}"/>
              </a:ext>
            </a:extLst>
          </p:cNvPr>
          <p:cNvCxnSpPr>
            <a:cxnSpLocks/>
          </p:cNvCxnSpPr>
          <p:nvPr/>
        </p:nvCxnSpPr>
        <p:spPr bwMode="gray">
          <a:xfrm>
            <a:off x="3871747" y="2388592"/>
            <a:ext cx="0" cy="3663337"/>
          </a:xfrm>
          <a:prstGeom prst="line">
            <a:avLst/>
          </a:prstGeom>
          <a:ln w="12700" cap="flat">
            <a:solidFill>
              <a:schemeClr val="bg1">
                <a:lumMod val="85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69">
            <a:extLst>
              <a:ext uri="{FF2B5EF4-FFF2-40B4-BE49-F238E27FC236}">
                <a16:creationId xmlns:a16="http://schemas.microsoft.com/office/drawing/2014/main" id="{424C77B8-0C1A-4096-8883-A10EE27EFDB5}"/>
              </a:ext>
            </a:extLst>
          </p:cNvPr>
          <p:cNvCxnSpPr>
            <a:cxnSpLocks/>
          </p:cNvCxnSpPr>
          <p:nvPr/>
        </p:nvCxnSpPr>
        <p:spPr bwMode="gray">
          <a:xfrm>
            <a:off x="7667233" y="2388592"/>
            <a:ext cx="0" cy="3663337"/>
          </a:xfrm>
          <a:prstGeom prst="line">
            <a:avLst/>
          </a:prstGeom>
          <a:ln w="12700" cap="flat">
            <a:solidFill>
              <a:schemeClr val="bg1">
                <a:lumMod val="85000"/>
              </a:schemeClr>
            </a:solidFill>
            <a:prstDash val="dash"/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5963174-B27B-4013-A637-922FDE6CC9F9}"/>
              </a:ext>
            </a:extLst>
          </p:cNvPr>
          <p:cNvSpPr/>
          <p:nvPr/>
        </p:nvSpPr>
        <p:spPr>
          <a:xfrm>
            <a:off x="141818" y="483182"/>
            <a:ext cx="1205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63D5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运行结果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FA698D4E-D46D-41DB-8EB1-3EFB2D1C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68" y="6286496"/>
            <a:ext cx="2690832" cy="571504"/>
          </a:xfrm>
          <a:prstGeom prst="rect">
            <a:avLst/>
          </a:prstGeom>
        </p:spPr>
      </p:pic>
      <p:sp>
        <p:nvSpPr>
          <p:cNvPr id="37" name="Rectangle 5">
            <a:extLst>
              <a:ext uri="{FF2B5EF4-FFF2-40B4-BE49-F238E27FC236}">
                <a16:creationId xmlns:a16="http://schemas.microsoft.com/office/drawing/2014/main" id="{B56FF24C-EC9C-441D-908F-24536AE938DE}"/>
              </a:ext>
            </a:extLst>
          </p:cNvPr>
          <p:cNvSpPr/>
          <p:nvPr/>
        </p:nvSpPr>
        <p:spPr bwMode="gray">
          <a:xfrm>
            <a:off x="154656" y="2037057"/>
            <a:ext cx="3653971" cy="744524"/>
          </a:xfrm>
          <a:prstGeom prst="rect">
            <a:avLst/>
          </a:prstGeom>
          <a:solidFill>
            <a:srgbClr val="FFDF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</a:t>
            </a: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1196</a:t>
            </a:r>
            <a:endParaRPr lang="en-US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D1062-0B3C-499B-AA1E-86E2FD20E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1" y="3523244"/>
            <a:ext cx="3667826" cy="2443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A76395-45A5-412C-8E00-73BF278F5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59" y="2967475"/>
            <a:ext cx="3593255" cy="1753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48BC43-0D8C-4AFF-AAB8-8569A62FA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59" y="4830302"/>
            <a:ext cx="3593254" cy="1591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" name="Rectangle 48">
            <a:extLst>
              <a:ext uri="{FF2B5EF4-FFF2-40B4-BE49-F238E27FC236}">
                <a16:creationId xmlns:a16="http://schemas.microsoft.com/office/drawing/2014/main" id="{D5203BA5-D682-45EF-B071-6897F0FD7AEE}"/>
              </a:ext>
            </a:extLst>
          </p:cNvPr>
          <p:cNvSpPr/>
          <p:nvPr/>
        </p:nvSpPr>
        <p:spPr bwMode="gray">
          <a:xfrm>
            <a:off x="7900142" y="2050324"/>
            <a:ext cx="3755701" cy="1378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(4290,2),(6120,2),(1487,2),(972,1),(1436,1),(8351,1),(1151,1),(1043,1),(116,1),(8235,1)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744F7C-6E2B-47BB-8512-F4C49F9F4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42" y="3596638"/>
            <a:ext cx="3755691" cy="2287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7" name="Group 15">
            <a:extLst>
              <a:ext uri="{FF2B5EF4-FFF2-40B4-BE49-F238E27FC236}">
                <a16:creationId xmlns:a16="http://schemas.microsoft.com/office/drawing/2014/main" id="{2F73319D-8C2D-4D2E-B38D-7356008366CC}"/>
              </a:ext>
            </a:extLst>
          </p:cNvPr>
          <p:cNvGrpSpPr/>
          <p:nvPr/>
        </p:nvGrpSpPr>
        <p:grpSpPr>
          <a:xfrm>
            <a:off x="0" y="-6449"/>
            <a:ext cx="5966460" cy="354866"/>
            <a:chOff x="4836320" y="1302024"/>
            <a:chExt cx="5715502" cy="443189"/>
          </a:xfrm>
        </p:grpSpPr>
        <p:sp>
          <p:nvSpPr>
            <p:cNvPr id="48" name="Pentagon 101">
              <a:extLst>
                <a:ext uri="{FF2B5EF4-FFF2-40B4-BE49-F238E27FC236}">
                  <a16:creationId xmlns:a16="http://schemas.microsoft.com/office/drawing/2014/main" id="{A401F843-D55E-4BF1-A989-DDA88FE314DE}"/>
                </a:ext>
              </a:extLst>
            </p:cNvPr>
            <p:cNvSpPr/>
            <p:nvPr/>
          </p:nvSpPr>
          <p:spPr>
            <a:xfrm>
              <a:off x="4836320" y="1303611"/>
              <a:ext cx="1463040" cy="440504"/>
            </a:xfrm>
            <a:prstGeom prst="homePlate">
              <a:avLst>
                <a:gd name="adj" fmla="val 31994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  <a:defRPr>
                  <a:effectLst/>
                </a:defRPr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阶段一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49" name="Chevron 82">
              <a:extLst>
                <a:ext uri="{FF2B5EF4-FFF2-40B4-BE49-F238E27FC236}">
                  <a16:creationId xmlns:a16="http://schemas.microsoft.com/office/drawing/2014/main" id="{4E2D8810-F6AA-4231-885C-D7230D451060}"/>
                </a:ext>
              </a:extLst>
            </p:cNvPr>
            <p:cNvSpPr/>
            <p:nvPr/>
          </p:nvSpPr>
          <p:spPr>
            <a:xfrm>
              <a:off x="767262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研究三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50" name="Chevron 85">
              <a:extLst>
                <a:ext uri="{FF2B5EF4-FFF2-40B4-BE49-F238E27FC236}">
                  <a16:creationId xmlns:a16="http://schemas.microsoft.com/office/drawing/2014/main" id="{906F37D5-E257-4AA6-87D5-2CDB791A4432}"/>
                </a:ext>
              </a:extLst>
            </p:cNvPr>
            <p:cNvSpPr/>
            <p:nvPr/>
          </p:nvSpPr>
          <p:spPr>
            <a:xfrm>
              <a:off x="6252476" y="1302024"/>
              <a:ext cx="1463040" cy="440505"/>
            </a:xfrm>
            <a:prstGeom prst="chevron">
              <a:avLst>
                <a:gd name="adj" fmla="val 31994"/>
              </a:avLst>
            </a:prstGeom>
            <a:solidFill>
              <a:srgbClr val="2D4E7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阶段二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51" name="Chevron 85">
              <a:extLst>
                <a:ext uri="{FF2B5EF4-FFF2-40B4-BE49-F238E27FC236}">
                  <a16:creationId xmlns:a16="http://schemas.microsoft.com/office/drawing/2014/main" id="{E4D698E0-DE2D-4C84-8BE1-035A964D2E04}"/>
                </a:ext>
              </a:extLst>
            </p:cNvPr>
            <p:cNvSpPr/>
            <p:nvPr/>
          </p:nvSpPr>
          <p:spPr>
            <a:xfrm>
              <a:off x="9088782" y="1304710"/>
              <a:ext cx="1463040" cy="440503"/>
            </a:xfrm>
            <a:prstGeom prst="chevron">
              <a:avLst>
                <a:gd name="adj" fmla="val 31994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indent="0" algn="ctr" defTabSz="840536" eaLnBrk="0" hangingPunct="0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rgbClr val="FFFFFF"/>
                  </a:solidFill>
                  <a:latin typeface="+mj-lt"/>
                  <a:ea typeface="微软雅黑"/>
                  <a:cs typeface="Arial" panose="020B0604020202020204" pitchFamily="34" charset="0"/>
                </a:rPr>
                <a:t>阶段四</a:t>
              </a:r>
              <a:endParaRPr 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endParaRPr>
            </a:p>
          </p:txBody>
        </p:sp>
      </p:grpSp>
      <p:sp>
        <p:nvSpPr>
          <p:cNvPr id="52" name="Chevron 85">
            <a:extLst>
              <a:ext uri="{FF2B5EF4-FFF2-40B4-BE49-F238E27FC236}">
                <a16:creationId xmlns:a16="http://schemas.microsoft.com/office/drawing/2014/main" id="{01EFB331-6990-40B9-9E93-B1C359E8881F}"/>
              </a:ext>
            </a:extLst>
          </p:cNvPr>
          <p:cNvSpPr/>
          <p:nvPr/>
        </p:nvSpPr>
        <p:spPr>
          <a:xfrm>
            <a:off x="5917517" y="-7534"/>
            <a:ext cx="1527280" cy="352715"/>
          </a:xfrm>
          <a:prstGeom prst="chevron">
            <a:avLst>
              <a:gd name="adj" fmla="val 31994"/>
            </a:avLst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ctr" defTabSz="840536" eaLnBrk="0" hangingPunc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+mj-lt"/>
                <a:ea typeface="微软雅黑"/>
                <a:cs typeface="Arial" panose="020B0604020202020204" pitchFamily="34" charset="0"/>
              </a:rPr>
              <a:t>实验反思</a:t>
            </a:r>
            <a:endParaRPr lang="en-US" sz="1400" b="1" dirty="0">
              <a:solidFill>
                <a:srgbClr val="FFFFFF"/>
              </a:solidFill>
              <a:latin typeface="+mj-lt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rgbClr val="2D4E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rgbClr val="2D4E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31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919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878787"/>
      </a:accent1>
      <a:accent2>
        <a:srgbClr val="666666"/>
      </a:accent2>
      <a:accent3>
        <a:srgbClr val="464646"/>
      </a:accent3>
      <a:accent4>
        <a:srgbClr val="4276AA"/>
      </a:accent4>
      <a:accent5>
        <a:srgbClr val="586270"/>
      </a:accent5>
      <a:accent6>
        <a:srgbClr val="244168"/>
      </a:accent6>
      <a:hlink>
        <a:srgbClr val="878787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878787"/>
    </a:accent1>
    <a:accent2>
      <a:srgbClr val="666666"/>
    </a:accent2>
    <a:accent3>
      <a:srgbClr val="464646"/>
    </a:accent3>
    <a:accent4>
      <a:srgbClr val="4276AA"/>
    </a:accent4>
    <a:accent5>
      <a:srgbClr val="586270"/>
    </a:accent5>
    <a:accent6>
      <a:srgbClr val="244168"/>
    </a:accent6>
    <a:hlink>
      <a:srgbClr val="87878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1175</Words>
  <Application>Microsoft Office PowerPoint</Application>
  <PresentationFormat>宽屏</PresentationFormat>
  <Paragraphs>229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Gungsuh</vt:lpstr>
      <vt:lpstr>等线</vt:lpstr>
      <vt:lpstr>等线 Light</vt:lpstr>
      <vt:lpstr>华文新魏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yangfan</cp:lastModifiedBy>
  <cp:revision>186</cp:revision>
  <dcterms:created xsi:type="dcterms:W3CDTF">2017-10-15T06:57:46Z</dcterms:created>
  <dcterms:modified xsi:type="dcterms:W3CDTF">2019-12-21T14:52:41Z</dcterms:modified>
</cp:coreProperties>
</file>