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4" r:id="rId6"/>
    <p:sldId id="259" r:id="rId7"/>
    <p:sldId id="269" r:id="rId8"/>
    <p:sldId id="260" r:id="rId9"/>
    <p:sldId id="27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t>H&amp;P Computer Architecture A Quantitative Approach : Chapter 1.1 to 1.6</a:t>
            </a:r>
            <a:endParaRPr lang="en-US"/>
          </a:p>
        </p:txBody>
      </p:sp>
      <p:sp>
        <p:nvSpPr>
          <p:cNvPr id="3" name="Subtitle 2"/>
          <p:cNvSpPr>
            <a:spLocks noGrp="1"/>
          </p:cNvSpPr>
          <p:nvPr>
            <p:ph type="subTitle" idx="1"/>
          </p:nvPr>
        </p:nvSpPr>
        <p:spPr/>
        <p:txBody>
          <a:bodyPr>
            <a:normAutofit lnSpcReduction="20000"/>
          </a:bodyPr>
          <a:p>
            <a:r>
              <a:rPr lang="en-US" b="1"/>
              <a:t>OMULUBI BRYSON FIBANDA</a:t>
            </a:r>
            <a:endParaRPr lang="en-US" b="1"/>
          </a:p>
          <a:p>
            <a:r>
              <a:rPr lang="en-US" b="1"/>
              <a:t>SCT212-0075/2020</a:t>
            </a:r>
            <a:endParaRPr lang="en-US" b="1"/>
          </a:p>
          <a:p>
            <a:r>
              <a:rPr lang="en-US" b="1"/>
              <a:t>COMPUTER TECHNOLOGY</a:t>
            </a:r>
            <a:endParaRPr lang="en-US" b="1"/>
          </a:p>
          <a:p>
            <a:r>
              <a:rPr lang="en-US" b="1"/>
              <a:t>4.2</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1.6 Trends in Cost</a:t>
            </a:r>
            <a:endParaRPr lang="en-US"/>
          </a:p>
        </p:txBody>
      </p:sp>
      <p:sp>
        <p:nvSpPr>
          <p:cNvPr id="3" name="Content Placeholder 2"/>
          <p:cNvSpPr>
            <a:spLocks noGrp="1"/>
          </p:cNvSpPr>
          <p:nvPr>
            <p:ph idx="1"/>
          </p:nvPr>
        </p:nvSpPr>
        <p:spPr>
          <a:xfrm>
            <a:off x="998855" y="1400810"/>
            <a:ext cx="10354945" cy="4776470"/>
          </a:xfrm>
        </p:spPr>
        <p:txBody>
          <a:bodyPr>
            <a:normAutofit/>
          </a:bodyPr>
          <a:p>
            <a:pPr marL="0" indent="0">
              <a:buNone/>
            </a:pPr>
            <a:r>
              <a:rPr lang="en-US" altLang="en-US" sz="1700"/>
              <a:t>The cost of integrated circuits is influenced by manufacturing complexity, volume, and time. </a:t>
            </a:r>
            <a:endParaRPr lang="en-US" altLang="en-US" sz="1700"/>
          </a:p>
          <a:p>
            <a:pPr marL="0" indent="0">
              <a:buNone/>
            </a:pPr>
            <a:r>
              <a:rPr lang="en-US" altLang="en-US" sz="1700"/>
              <a:t>Higher volumes lead to lower prices, but design complexity and cutting-edge technology can increase costs. Commoditization - Standardized parts become cheaper over time.</a:t>
            </a:r>
            <a:endParaRPr lang="en-US" altLang="en-US" sz="1700" b="1"/>
          </a:p>
          <a:p>
            <a:pPr marL="0" indent="0">
              <a:buNone/>
            </a:pPr>
            <a:r>
              <a:rPr lang="en-US" altLang="en-US" sz="1700" b="1"/>
              <a:t>Factors that influence computer cost:</a:t>
            </a:r>
            <a:endParaRPr lang="en-US" altLang="en-US" sz="1700" b="1"/>
          </a:p>
          <a:p>
            <a:pPr marL="0" indent="0">
              <a:buNone/>
            </a:pPr>
            <a:r>
              <a:rPr lang="en-US" altLang="en-US" sz="1700" b="1"/>
              <a:t>Manufacturing Volume</a:t>
            </a:r>
            <a:r>
              <a:rPr lang="en-US" altLang="en-US" sz="1700"/>
              <a:t>: Higher production reduces costs.</a:t>
            </a:r>
            <a:endParaRPr lang="en-US" altLang="en-US" sz="1700"/>
          </a:p>
          <a:p>
            <a:pPr marL="0" indent="0">
              <a:buNone/>
            </a:pPr>
            <a:r>
              <a:rPr lang="en-US" altLang="en-US" sz="1700" b="1"/>
              <a:t>Learning Curve:</a:t>
            </a:r>
            <a:r>
              <a:rPr lang="en-US" altLang="en-US" sz="1700"/>
              <a:t> Yield improves over time, lowering costs.</a:t>
            </a:r>
            <a:endParaRPr lang="en-US" altLang="en-US" sz="1700"/>
          </a:p>
          <a:p>
            <a:pPr marL="0" indent="0">
              <a:buNone/>
            </a:pPr>
            <a:r>
              <a:rPr lang="en-US" altLang="en-US" sz="1700" b="1"/>
              <a:t>Components :</a:t>
            </a:r>
            <a:r>
              <a:rPr lang="en-US" altLang="en-US" sz="1700"/>
              <a:t> Standard parts like RAM and disks are cheaper due to competition.</a:t>
            </a:r>
            <a:endParaRPr lang="en-US" altLang="en-US" sz="1700"/>
          </a:p>
          <a:p>
            <a:pPr marL="0" indent="0">
              <a:buNone/>
            </a:pPr>
            <a:endParaRPr lang="en-US" altLang="en-US" sz="1700"/>
          </a:p>
          <a:p>
            <a:pPr marL="0" indent="0">
              <a:buNone/>
            </a:pPr>
            <a:r>
              <a:rPr lang="en-US" altLang="en-US" sz="1700" b="1"/>
              <a:t>Integrated Circuit Costs:</a:t>
            </a:r>
            <a:endParaRPr lang="en-US" altLang="en-US" sz="1700" b="1"/>
          </a:p>
          <a:p>
            <a:pPr marL="0" indent="0">
              <a:buNone/>
            </a:pPr>
            <a:r>
              <a:rPr lang="en-US" altLang="en-US" sz="1700"/>
              <a:t>Larger chips are more expensive to manufacture and have lower yields.</a:t>
            </a:r>
            <a:endParaRPr lang="en-US" altLang="en-US" sz="1700"/>
          </a:p>
          <a:p>
            <a:pPr marL="0" indent="0">
              <a:buNone/>
            </a:pPr>
            <a:r>
              <a:rPr lang="en-US" altLang="en-US" sz="1700"/>
              <a:t>Example: A chip with 2.25 cm² size costs almost 4x more than a 1 cm² chip.</a:t>
            </a:r>
            <a:endParaRPr lang="en-US" altLang="en-US" sz="1700"/>
          </a:p>
          <a:p>
            <a:endParaRPr lang="en-US" altLang="en-US"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 Introduction</a:t>
            </a:r>
            <a:endParaRPr lang="en-US"/>
          </a:p>
        </p:txBody>
      </p:sp>
      <p:sp>
        <p:nvSpPr>
          <p:cNvPr id="3" name="Content Placeholder 2"/>
          <p:cNvSpPr>
            <a:spLocks noGrp="1"/>
          </p:cNvSpPr>
          <p:nvPr>
            <p:ph idx="1"/>
          </p:nvPr>
        </p:nvSpPr>
        <p:spPr>
          <a:xfrm>
            <a:off x="954405" y="1487805"/>
            <a:ext cx="10399395" cy="4689475"/>
          </a:xfrm>
        </p:spPr>
        <p:txBody>
          <a:bodyPr>
            <a:normAutofit/>
          </a:bodyPr>
          <a:p>
            <a:pPr marL="0" indent="0">
              <a:buNone/>
            </a:pPr>
            <a:r>
              <a:rPr lang="en-US" altLang="en-US" sz="1890" b="1"/>
              <a:t>The journey of computers.</a:t>
            </a:r>
            <a:endParaRPr lang="en-US" altLang="en-US" sz="1890"/>
          </a:p>
          <a:p>
            <a:pPr marL="0" indent="0">
              <a:buNone/>
            </a:pPr>
            <a:r>
              <a:rPr lang="en-US" altLang="en-US" sz="1890"/>
              <a:t>Performance increased from 25% per year (prior to mid 1980s) to 52% per year (1980s-2002) due to architectural innovations.</a:t>
            </a:r>
            <a:endParaRPr lang="en-US" altLang="en-US" sz="1890"/>
          </a:p>
          <a:p>
            <a:pPr marL="0" indent="0">
              <a:buNone/>
            </a:pPr>
            <a:r>
              <a:rPr lang="en-US" altLang="en-US" sz="1890" b="1"/>
              <a:t>Key innovations:</a:t>
            </a:r>
            <a:endParaRPr lang="en-US" altLang="en-US" sz="1890" b="1"/>
          </a:p>
          <a:p>
            <a:pPr marL="0" indent="0">
              <a:buNone/>
            </a:pPr>
            <a:r>
              <a:rPr lang="en-US" altLang="en-US" sz="1890" b="1"/>
              <a:t>Microprocessors</a:t>
            </a:r>
            <a:r>
              <a:rPr lang="en-US" altLang="en-US" sz="1890"/>
              <a:t> - Made improvements to the integrated circuit tech leading to about 35% growth per year.</a:t>
            </a:r>
            <a:endParaRPr lang="en-US" altLang="en-US" sz="1890"/>
          </a:p>
          <a:p>
            <a:pPr marL="0" indent="0">
              <a:buNone/>
            </a:pPr>
            <a:r>
              <a:rPr lang="en-US" altLang="en-US" sz="1890"/>
              <a:t>Led to creation of UNIX and Linux which lowered cost of introducing new architecture.</a:t>
            </a:r>
            <a:endParaRPr lang="en-US" altLang="en-US" sz="1890"/>
          </a:p>
          <a:p>
            <a:pPr marL="0" indent="0">
              <a:buNone/>
            </a:pPr>
            <a:r>
              <a:rPr lang="en-US" altLang="en-US" sz="1890" b="1"/>
              <a:t>RISC Architecture</a:t>
            </a:r>
            <a:r>
              <a:rPr lang="en-US" altLang="en-US" sz="1890"/>
              <a:t> - (Reduced Instruction Set Computers )  Raised the performance bar. </a:t>
            </a:r>
            <a:endParaRPr lang="en-US" altLang="en-US" sz="1890"/>
          </a:p>
          <a:p>
            <a:pPr marL="0" indent="0">
              <a:buNone/>
            </a:pPr>
            <a:r>
              <a:rPr lang="en-US" altLang="en-US" sz="1890"/>
              <a:t>Switch from</a:t>
            </a:r>
            <a:r>
              <a:rPr lang="en-US" altLang="en-US" sz="1890" b="1"/>
              <a:t> Instruction-Level Parallelism (ILP)</a:t>
            </a:r>
            <a:r>
              <a:rPr lang="en-US" altLang="en-US" sz="1890"/>
              <a:t> to</a:t>
            </a:r>
            <a:r>
              <a:rPr lang="en-US" altLang="en-US" sz="1890" b="1"/>
              <a:t> Thread-Level Paralelism (TLP) </a:t>
            </a:r>
            <a:r>
              <a:rPr lang="en-US" altLang="en-US" sz="1890"/>
              <a:t>and </a:t>
            </a:r>
            <a:r>
              <a:rPr lang="en-US" altLang="en-US" sz="1890" b="1"/>
              <a:t>Data Level Parallelism (DLP).</a:t>
            </a:r>
            <a:endParaRPr lang="en-US" altLang="en-US" sz="1890" b="1"/>
          </a:p>
          <a:p>
            <a:pPr marL="0" indent="0">
              <a:buNone/>
            </a:pPr>
            <a:r>
              <a:rPr lang="en-US" altLang="en-US" sz="1890"/>
              <a:t>By 2002, computers became 7x faster than those of the mid-1980s.</a:t>
            </a:r>
            <a:endParaRPr lang="en-US" altLang="en-US" sz="1890"/>
          </a:p>
          <a:p>
            <a:pPr marL="0" indent="0">
              <a:buNone/>
            </a:pPr>
            <a:r>
              <a:rPr lang="en-US" altLang="en-US" sz="1890"/>
              <a:t>Post-2002: Shift from single-core processors to multi-core processors due to power and performance limitations.</a:t>
            </a:r>
            <a:endParaRPr lang="en-US" altLang="en-US" sz="1890"/>
          </a:p>
          <a:p>
            <a:endParaRPr lang="en-US" altLang="en-US" sz="189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1.2 Classes of Computers</a:t>
            </a:r>
            <a:endParaRPr lang="en-US"/>
          </a:p>
        </p:txBody>
      </p:sp>
      <p:sp>
        <p:nvSpPr>
          <p:cNvPr id="3" name="Content Placeholder 2"/>
          <p:cNvSpPr>
            <a:spLocks noGrp="1"/>
          </p:cNvSpPr>
          <p:nvPr>
            <p:ph idx="1"/>
          </p:nvPr>
        </p:nvSpPr>
        <p:spPr>
          <a:xfrm>
            <a:off x="838200" y="1517650"/>
            <a:ext cx="10618470" cy="4776470"/>
          </a:xfrm>
        </p:spPr>
        <p:txBody>
          <a:bodyPr>
            <a:normAutofit fontScale="60000"/>
          </a:bodyPr>
          <a:p>
            <a:pPr marL="0" indent="0">
              <a:buNone/>
            </a:pPr>
            <a:r>
              <a:rPr lang="en-US" altLang="en-US"/>
              <a:t>Evolution of Computer types from large mainframes which were used for business data processing and large scale scientific computing.  The next innovation was minicomputers, supercomputers,desktop computers leading to the making of server-computers. </a:t>
            </a:r>
            <a:endParaRPr lang="en-US" altLang="en-US"/>
          </a:p>
          <a:p>
            <a:pPr marL="0" indent="0">
              <a:buNone/>
            </a:pPr>
            <a:r>
              <a:rPr lang="en-US" altLang="en-US"/>
              <a:t>In the 90s, the internet and PDAs came along and became popular from 2000. </a:t>
            </a:r>
            <a:endParaRPr lang="en-US" altLang="en-US"/>
          </a:p>
          <a:p>
            <a:pPr marL="0" indent="0">
              <a:lnSpc>
                <a:spcPct val="90000"/>
              </a:lnSpc>
              <a:buNone/>
            </a:pPr>
            <a:r>
              <a:rPr lang="en-US" altLang="en-US" b="1"/>
              <a:t>Major classes of computers:</a:t>
            </a:r>
            <a:endParaRPr lang="en-US" altLang="en-US" b="1"/>
          </a:p>
          <a:p>
            <a:pPr marL="0" indent="0">
              <a:lnSpc>
                <a:spcPct val="90000"/>
              </a:lnSpc>
              <a:buNone/>
            </a:pPr>
            <a:r>
              <a:rPr lang="en-US" altLang="en-US" b="1"/>
              <a:t>Desktop Computers</a:t>
            </a:r>
            <a:endParaRPr lang="en-US" altLang="en-US" b="1"/>
          </a:p>
          <a:p>
            <a:pPr marL="0" indent="0">
              <a:lnSpc>
                <a:spcPct val="90000"/>
              </a:lnSpc>
              <a:buNone/>
            </a:pPr>
            <a:r>
              <a:rPr lang="en-US" altLang="en-US"/>
              <a:t>Performance focused (Graphics, Processing Speed).</a:t>
            </a:r>
            <a:endParaRPr lang="en-US" altLang="en-US"/>
          </a:p>
          <a:p>
            <a:pPr marL="0" indent="0">
              <a:lnSpc>
                <a:spcPct val="90000"/>
              </a:lnSpc>
              <a:buNone/>
            </a:pPr>
            <a:r>
              <a:rPr lang="en-US" altLang="en-US"/>
              <a:t>Cost range: $500 - $5000.</a:t>
            </a:r>
            <a:endParaRPr lang="en-US" altLang="en-US"/>
          </a:p>
          <a:p>
            <a:pPr marL="0" indent="0">
              <a:lnSpc>
                <a:spcPct val="90000"/>
              </a:lnSpc>
              <a:buNone/>
            </a:pPr>
            <a:r>
              <a:rPr lang="en-US" altLang="en-US" b="1"/>
              <a:t>Servers</a:t>
            </a:r>
            <a:endParaRPr lang="en-US" altLang="en-US" b="1"/>
          </a:p>
          <a:p>
            <a:pPr marL="0" indent="0">
              <a:lnSpc>
                <a:spcPct val="90000"/>
              </a:lnSpc>
              <a:buNone/>
            </a:pPr>
            <a:r>
              <a:rPr lang="en-US" altLang="en-US"/>
              <a:t>High-performance machines for businesses.</a:t>
            </a:r>
            <a:endParaRPr lang="en-US" altLang="en-US"/>
          </a:p>
          <a:p>
            <a:pPr marL="0" indent="0">
              <a:lnSpc>
                <a:spcPct val="90000"/>
              </a:lnSpc>
              <a:buNone/>
            </a:pPr>
            <a:r>
              <a:rPr lang="en-US" altLang="en-US"/>
              <a:t>Made popular by the World Wide Web. </a:t>
            </a:r>
            <a:endParaRPr lang="en-US" altLang="en-US"/>
          </a:p>
          <a:p>
            <a:pPr marL="0" indent="0">
              <a:lnSpc>
                <a:spcPct val="90000"/>
              </a:lnSpc>
              <a:buNone/>
            </a:pPr>
            <a:r>
              <a:rPr lang="en-US" altLang="en-US"/>
              <a:t>Focus on dependability, reliability, scalability, efficiency, cost-effectiveness and throughput.</a:t>
            </a:r>
            <a:endParaRPr lang="en-US" altLang="en-US"/>
          </a:p>
          <a:p>
            <a:pPr marL="0" indent="0">
              <a:lnSpc>
                <a:spcPct val="90000"/>
              </a:lnSpc>
              <a:buNone/>
            </a:pPr>
            <a:r>
              <a:rPr lang="en-US" altLang="en-US"/>
              <a:t>Critical for websites like Amazon, eBay, and Google.</a:t>
            </a:r>
            <a:endParaRPr lang="en-US" altLang="en-US"/>
          </a:p>
          <a:p>
            <a:pPr>
              <a:lnSpc>
                <a:spcPct val="90000"/>
              </a:lnSpc>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55370" y="776605"/>
            <a:ext cx="9939020" cy="4939665"/>
          </a:xfrm>
          <a:prstGeom prst="rect">
            <a:avLst/>
          </a:prstGeom>
          <a:noFill/>
        </p:spPr>
        <p:txBody>
          <a:bodyPr wrap="square" rtlCol="0">
            <a:noAutofit/>
          </a:bodyPr>
          <a:p>
            <a:pPr algn="l">
              <a:lnSpc>
                <a:spcPct val="90000"/>
              </a:lnSpc>
              <a:spcBef>
                <a:spcPts val="1000"/>
              </a:spcBef>
              <a:buClrTx/>
              <a:buSzTx/>
              <a:buNone/>
            </a:pPr>
            <a:r>
              <a:rPr lang="en-US" altLang="en-US" sz="1700" b="1">
                <a:sym typeface="+mn-ea"/>
              </a:rPr>
              <a:t>Embedded Computers</a:t>
            </a:r>
            <a:endParaRPr lang="en-US" altLang="en-US" sz="1700" b="1">
              <a:sym typeface="+mn-ea"/>
            </a:endParaRPr>
          </a:p>
          <a:p>
            <a:pPr algn="l">
              <a:lnSpc>
                <a:spcPct val="90000"/>
              </a:lnSpc>
              <a:spcBef>
                <a:spcPts val="1000"/>
              </a:spcBef>
              <a:buClrTx/>
              <a:buSzTx/>
              <a:buNone/>
            </a:pPr>
            <a:r>
              <a:rPr lang="en-US" altLang="en-US" sz="1700">
                <a:sym typeface="+mn-ea"/>
              </a:rPr>
              <a:t>Fast growing.</a:t>
            </a:r>
            <a:endParaRPr lang="en-US" altLang="en-US" sz="1700"/>
          </a:p>
          <a:p>
            <a:pPr algn="l">
              <a:lnSpc>
                <a:spcPct val="90000"/>
              </a:lnSpc>
              <a:spcBef>
                <a:spcPts val="1000"/>
              </a:spcBef>
              <a:buClrTx/>
              <a:buSzTx/>
              <a:buNone/>
            </a:pPr>
            <a:r>
              <a:rPr lang="en-US" altLang="en-US" sz="1700">
                <a:sym typeface="+mn-ea"/>
              </a:rPr>
              <a:t>Hidden inside devices like phones, cars, and appliances.</a:t>
            </a:r>
            <a:endParaRPr lang="en-US" altLang="en-US" sz="1700"/>
          </a:p>
          <a:p>
            <a:pPr algn="l">
              <a:lnSpc>
                <a:spcPct val="90000"/>
              </a:lnSpc>
              <a:spcBef>
                <a:spcPts val="1000"/>
              </a:spcBef>
              <a:buClrTx/>
              <a:buSzTx/>
              <a:buNone/>
            </a:pPr>
            <a:r>
              <a:rPr lang="en-US" altLang="en-US" sz="1700">
                <a:sym typeface="+mn-ea"/>
              </a:rPr>
              <a:t>Cost-effective, small, and power-efficient.</a:t>
            </a:r>
            <a:endParaRPr lang="en-US" altLang="en-US" sz="1700"/>
          </a:p>
          <a:p>
            <a:pPr algn="l">
              <a:lnSpc>
                <a:spcPct val="90000"/>
              </a:lnSpc>
              <a:spcBef>
                <a:spcPts val="1000"/>
              </a:spcBef>
              <a:buClrTx/>
              <a:buSzTx/>
              <a:buNone/>
            </a:pPr>
            <a:r>
              <a:rPr lang="en-US" altLang="en-US" sz="1700">
                <a:sym typeface="+mn-ea"/>
              </a:rPr>
              <a:t>Real-time processing (e.g., video games).</a:t>
            </a:r>
            <a:endParaRPr lang="en-US" altLang="en-US" sz="1700"/>
          </a:p>
          <a:p>
            <a:pPr algn="l">
              <a:lnSpc>
                <a:spcPct val="90000"/>
              </a:lnSpc>
              <a:spcBef>
                <a:spcPts val="1000"/>
              </a:spcBef>
              <a:buClrTx/>
              <a:buSzTx/>
              <a:buNone/>
            </a:pPr>
            <a:r>
              <a:rPr lang="en-US" altLang="en-US" sz="1700"/>
              <a:t>Cost range between $5 and $100.</a:t>
            </a:r>
            <a:endParaRPr lang="en-US" altLang="en-US" sz="1700"/>
          </a:p>
          <a:p>
            <a:pPr algn="l">
              <a:lnSpc>
                <a:spcPct val="90000"/>
              </a:lnSpc>
              <a:spcBef>
                <a:spcPts val="1000"/>
              </a:spcBef>
              <a:buClrTx/>
              <a:buSzTx/>
              <a:buNone/>
            </a:pPr>
            <a:r>
              <a:rPr lang="en-US" altLang="en-US" sz="1700" b="1"/>
              <a:t>Personal Mobile Devices (PMDs)</a:t>
            </a:r>
            <a:r>
              <a:rPr lang="en-US" altLang="en-US" sz="1700"/>
              <a:t>: Smartphones and tablets, where power efficiency and size are key.</a:t>
            </a:r>
            <a:endParaRPr lang="en-US" altLang="en-US" sz="1700"/>
          </a:p>
          <a:p>
            <a:pPr algn="l">
              <a:lnSpc>
                <a:spcPct val="90000"/>
              </a:lnSpc>
              <a:spcBef>
                <a:spcPts val="1000"/>
              </a:spcBef>
              <a:buClrTx/>
              <a:buSzTx/>
              <a:buNone/>
            </a:pPr>
            <a:r>
              <a:rPr lang="en-US" altLang="en-US" sz="1700" b="1"/>
              <a:t>Warehouse-Scale Computers (WSCs)</a:t>
            </a:r>
            <a:r>
              <a:rPr lang="en-US" altLang="en-US" sz="1700"/>
              <a:t>: Large clusters of servers for cloud-based services.</a:t>
            </a:r>
            <a:endParaRPr lang="en-US" altLang="en-US" sz="1700"/>
          </a:p>
          <a:p>
            <a:pPr algn="l">
              <a:lnSpc>
                <a:spcPct val="90000"/>
              </a:lnSpc>
              <a:spcBef>
                <a:spcPts val="1000"/>
              </a:spcBef>
              <a:buClrTx/>
              <a:buSzTx/>
              <a:buNone/>
            </a:pPr>
            <a:endParaRPr lang="en-US" altLang="en-US"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1.3 Defining computer architecture</a:t>
            </a:r>
            <a:endParaRPr lang="en-US"/>
          </a:p>
        </p:txBody>
      </p:sp>
      <p:sp>
        <p:nvSpPr>
          <p:cNvPr id="3" name="Content Placeholder 2"/>
          <p:cNvSpPr>
            <a:spLocks noGrp="1"/>
          </p:cNvSpPr>
          <p:nvPr>
            <p:ph idx="1"/>
          </p:nvPr>
        </p:nvSpPr>
        <p:spPr>
          <a:xfrm>
            <a:off x="838200" y="1401445"/>
            <a:ext cx="10515600" cy="4775835"/>
          </a:xfrm>
        </p:spPr>
        <p:txBody>
          <a:bodyPr>
            <a:normAutofit/>
          </a:bodyPr>
          <a:p>
            <a:pPr marL="0" indent="0">
              <a:buNone/>
            </a:pPr>
            <a:r>
              <a:rPr lang="en-US" altLang="en-US" sz="1700"/>
              <a:t>Computer architecture goes beyond just instruction sets. It involves designing how a computer's components interact, including logic design, memory systems, and power management. </a:t>
            </a:r>
            <a:endParaRPr lang="en-US" altLang="en-US" sz="1700"/>
          </a:p>
          <a:p>
            <a:pPr marL="0" indent="0">
              <a:buNone/>
            </a:pPr>
            <a:r>
              <a:rPr lang="en-US" altLang="en-US" sz="1700"/>
              <a:t>The Instruction Set Architecture (ISA) defines the interface between software and hardware, but modern architecture must consider energy efficiency, cost, and performance.</a:t>
            </a:r>
            <a:endParaRPr lang="en-US" altLang="en-US" sz="1700" b="1"/>
          </a:p>
          <a:p>
            <a:pPr marL="0" indent="0">
              <a:buNone/>
            </a:pPr>
            <a:r>
              <a:rPr lang="en-US" altLang="en-US" sz="1700" b="1"/>
              <a:t>Computer designer</a:t>
            </a:r>
            <a:r>
              <a:rPr lang="en-US" altLang="en-US" sz="1700"/>
              <a:t> : Maximize computer performance and stay within cost, power and availability constraints.</a:t>
            </a:r>
            <a:endParaRPr lang="en-US" altLang="en-US" sz="1700"/>
          </a:p>
          <a:p>
            <a:pPr marL="0" indent="0">
              <a:buNone/>
            </a:pPr>
            <a:r>
              <a:rPr lang="en-US" altLang="en-US" sz="1700" b="1"/>
              <a:t>Design aspects</a:t>
            </a:r>
            <a:r>
              <a:rPr lang="en-US" altLang="en-US" sz="1700"/>
              <a:t> : Instruction set design, functional organization,logic design and implementation.</a:t>
            </a:r>
            <a:endParaRPr lang="en-US" altLang="en-US" sz="1700"/>
          </a:p>
          <a:p>
            <a:pPr marL="0" indent="0">
              <a:buNone/>
            </a:pPr>
            <a:r>
              <a:rPr lang="en-US" altLang="en-US" sz="1700" b="1"/>
              <a:t>Implementation</a:t>
            </a:r>
            <a:r>
              <a:rPr lang="en-US" altLang="en-US" sz="1700"/>
              <a:t> : Integrated circuit design,packaging, power and cooling.</a:t>
            </a:r>
            <a:endParaRPr lang="en-US" altLang="en-US" sz="1700"/>
          </a:p>
          <a:p>
            <a:pPr marL="0" indent="0">
              <a:buNone/>
            </a:pPr>
            <a:r>
              <a:rPr lang="en-US" altLang="en-US" sz="1700"/>
              <a:t>Computer architecture is more than just the instruction set. It involves:</a:t>
            </a:r>
            <a:endParaRPr lang="en-US" altLang="en-US" sz="1700"/>
          </a:p>
          <a:p>
            <a:pPr marL="0" indent="0">
              <a:buNone/>
            </a:pPr>
            <a:r>
              <a:rPr lang="en-US" altLang="en-US" sz="1700" b="1"/>
              <a:t>Instruction Set Architecture (ISA)</a:t>
            </a:r>
            <a:r>
              <a:rPr lang="en-US" altLang="en-US" sz="1700"/>
              <a:t>: How software interacts with hardware.</a:t>
            </a:r>
            <a:endParaRPr lang="en-US" altLang="en-US" sz="1700"/>
          </a:p>
          <a:p>
            <a:pPr marL="0" indent="0">
              <a:buNone/>
            </a:pPr>
            <a:r>
              <a:rPr lang="en-US" altLang="en-US" sz="1700"/>
              <a:t>Seven dimensions of ISA:  Class of ISA, Memory addressing, addressing modes, types and sizes of operands, operations, control flow instructions and encoding an ISA. </a:t>
            </a:r>
            <a:endParaRPr lang="en-US" altLang="en-US" sz="1700"/>
          </a:p>
          <a:p>
            <a:pPr marL="0" indent="0">
              <a:buNone/>
            </a:pPr>
            <a:endParaRPr lang="en-US" altLang="en-US" sz="1700"/>
          </a:p>
        </p:txBody>
      </p:sp>
      <p:sp>
        <p:nvSpPr>
          <p:cNvPr id="4" name="Text Box 3"/>
          <p:cNvSpPr txBox="1"/>
          <p:nvPr/>
        </p:nvSpPr>
        <p:spPr>
          <a:xfrm flipV="1">
            <a:off x="1362075" y="2433955"/>
            <a:ext cx="3317240" cy="306070"/>
          </a:xfrm>
          <a:prstGeom prst="rect">
            <a:avLst/>
          </a:prstGeom>
          <a:noFill/>
        </p:spPr>
        <p:txBody>
          <a:bodyPr wrap="square" rtlCol="0">
            <a:no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71575" y="732155"/>
            <a:ext cx="10300970" cy="5204460"/>
          </a:xfrm>
          <a:prstGeom prst="rect">
            <a:avLst/>
          </a:prstGeom>
          <a:noFill/>
        </p:spPr>
        <p:txBody>
          <a:bodyPr wrap="square" rtlCol="0">
            <a:noAutofit/>
          </a:bodyPr>
          <a:p>
            <a:pPr marL="0" indent="0">
              <a:buNone/>
            </a:pPr>
            <a:r>
              <a:rPr lang="en-US" altLang="en-US" b="1">
                <a:sym typeface="+mn-ea"/>
              </a:rPr>
              <a:t>Organization</a:t>
            </a:r>
            <a:r>
              <a:rPr lang="en-US" altLang="en-US">
                <a:sym typeface="+mn-ea"/>
              </a:rPr>
              <a:t>: How components like memory and CPU are arranged.</a:t>
            </a:r>
            <a:endParaRPr lang="en-US" altLang="en-US"/>
          </a:p>
          <a:p>
            <a:pPr marL="0" indent="0">
              <a:buNone/>
            </a:pPr>
            <a:r>
              <a:rPr lang="en-US" altLang="en-US" b="1">
                <a:sym typeface="+mn-ea"/>
              </a:rPr>
              <a:t>Hardware</a:t>
            </a:r>
            <a:r>
              <a:rPr lang="en-US" altLang="en-US">
                <a:sym typeface="+mn-ea"/>
              </a:rPr>
              <a:t>: Physical components like chips and transistors.</a:t>
            </a:r>
            <a:endParaRPr lang="en-US" altLang="en-US"/>
          </a:p>
          <a:p>
            <a:pPr marL="0" indent="0">
              <a:buNone/>
            </a:pPr>
            <a:r>
              <a:rPr lang="en-US" altLang="en-US" b="1">
                <a:sym typeface="+mn-ea"/>
              </a:rPr>
              <a:t>Modern architecture focuses on:</a:t>
            </a:r>
            <a:endParaRPr lang="en-US" altLang="en-US" b="1"/>
          </a:p>
          <a:p>
            <a:r>
              <a:rPr lang="en-US" altLang="en-US">
                <a:sym typeface="+mn-ea"/>
              </a:rPr>
              <a:t>Power efficiency</a:t>
            </a:r>
            <a:endParaRPr lang="en-US" altLang="en-US"/>
          </a:p>
          <a:p>
            <a:r>
              <a:rPr lang="en-US" altLang="en-US">
                <a:sym typeface="+mn-ea"/>
              </a:rPr>
              <a:t>Speed</a:t>
            </a:r>
            <a:endParaRPr lang="en-US" altLang="en-US"/>
          </a:p>
          <a:p>
            <a:r>
              <a:rPr lang="en-US" altLang="en-US">
                <a:sym typeface="+mn-ea"/>
              </a:rPr>
              <a:t>Scalability</a:t>
            </a:r>
            <a:endParaRPr lang="en-US" altLang="en-US"/>
          </a:p>
          <a:p>
            <a:r>
              <a:rPr lang="en-US" altLang="en-US">
                <a:sym typeface="+mn-ea"/>
              </a:rPr>
              <a:t>Compatibility with operating systems.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1.4 Trends in Technology</a:t>
            </a:r>
            <a:endParaRPr lang="en-US"/>
          </a:p>
        </p:txBody>
      </p:sp>
      <p:sp>
        <p:nvSpPr>
          <p:cNvPr id="3" name="Content Placeholder 2"/>
          <p:cNvSpPr>
            <a:spLocks noGrp="1"/>
          </p:cNvSpPr>
          <p:nvPr>
            <p:ph idx="1"/>
          </p:nvPr>
        </p:nvSpPr>
        <p:spPr>
          <a:xfrm>
            <a:off x="941705" y="1401445"/>
            <a:ext cx="10412095" cy="5214620"/>
          </a:xfrm>
        </p:spPr>
        <p:txBody>
          <a:bodyPr>
            <a:normAutofit/>
          </a:bodyPr>
          <a:p>
            <a:pPr marL="0" indent="0">
              <a:buNone/>
            </a:pPr>
            <a:r>
              <a:rPr lang="en-US" altLang="en-US" sz="1890" b="1"/>
              <a:t>C</a:t>
            </a:r>
            <a:r>
              <a:rPr lang="en-US" altLang="en-US" sz="1700" b="1"/>
              <a:t>ritical modern implementations : </a:t>
            </a:r>
            <a:endParaRPr lang="en-US" altLang="en-US" sz="1700" b="1"/>
          </a:p>
          <a:p>
            <a:pPr marL="0" indent="0">
              <a:buNone/>
            </a:pPr>
            <a:r>
              <a:rPr lang="en-US" altLang="en-US" sz="1700"/>
              <a:t>Integrated circuit technology  : Density increases by 35% annually in transisitors. </a:t>
            </a:r>
            <a:endParaRPr lang="en-US" altLang="en-US" sz="1700"/>
          </a:p>
          <a:p>
            <a:pPr marL="0" indent="0">
              <a:buNone/>
            </a:pPr>
            <a:r>
              <a:rPr lang="en-US" altLang="en-US" sz="1700"/>
              <a:t>Semiconductor DRAM (Memory): Doubles every 2 years. Increases by about 40%.</a:t>
            </a:r>
            <a:endParaRPr lang="en-US" altLang="en-US" sz="1700"/>
          </a:p>
          <a:p>
            <a:pPr marL="0" indent="0">
              <a:buNone/>
            </a:pPr>
            <a:r>
              <a:rPr lang="en-US" altLang="en-US" sz="1700"/>
              <a:t>Magnetic Disks: Data storage improves by 30-100% per year.</a:t>
            </a:r>
            <a:endParaRPr lang="en-US" altLang="en-US" sz="1700"/>
          </a:p>
          <a:p>
            <a:pPr marL="0" indent="0">
              <a:buNone/>
            </a:pPr>
            <a:r>
              <a:rPr lang="en-US" altLang="en-US" sz="1700"/>
              <a:t>Networks: Depends on performance of switches and transmission sysytem.</a:t>
            </a:r>
            <a:endParaRPr lang="en-US" altLang="en-US" sz="1700"/>
          </a:p>
          <a:p>
            <a:pPr marL="0" indent="0">
              <a:buNone/>
            </a:pPr>
            <a:r>
              <a:rPr lang="en-US" altLang="en-US" sz="1700" b="1"/>
              <a:t>Key Design Consideration:</a:t>
            </a:r>
            <a:endParaRPr lang="en-US" altLang="en-US" sz="1700" b="1"/>
          </a:p>
          <a:p>
            <a:pPr marL="0" indent="0">
              <a:buNone/>
            </a:pPr>
            <a:r>
              <a:rPr lang="en-US" altLang="en-US" sz="1700"/>
              <a:t>Design for future technologies that will be available by the time the product is released.</a:t>
            </a:r>
            <a:endParaRPr lang="en-US" altLang="en-US" sz="1700"/>
          </a:p>
          <a:p>
            <a:pPr marL="0" indent="0">
              <a:buNone/>
            </a:pPr>
            <a:r>
              <a:rPr lang="en-US" altLang="en-US" sz="1700" b="1"/>
              <a:t>Performance trends : </a:t>
            </a:r>
            <a:endParaRPr lang="en-US" altLang="en-US" sz="1700" b="1"/>
          </a:p>
          <a:p>
            <a:pPr marL="0" indent="0">
              <a:buNone/>
            </a:pPr>
            <a:r>
              <a:rPr lang="en-US" altLang="en-US" sz="1700" b="1"/>
              <a:t>Bandwith and Latency :</a:t>
            </a:r>
            <a:endParaRPr lang="en-US" altLang="en-US" sz="1700" b="1"/>
          </a:p>
          <a:p>
            <a:pPr marL="0" indent="0">
              <a:buNone/>
            </a:pPr>
            <a:r>
              <a:rPr lang="en-US" altLang="en-US" sz="1700"/>
              <a:t>Bandwith grows by at least the square of the improvement in latency.</a:t>
            </a:r>
            <a:endParaRPr lang="en-US" altLang="en-US" sz="1700"/>
          </a:p>
          <a:p>
            <a:pPr marL="0" indent="0">
              <a:buNone/>
            </a:pPr>
            <a:r>
              <a:rPr lang="en-US" altLang="en-US" sz="1700" b="1"/>
              <a:t>Scaling Transistor Performance and Wires:</a:t>
            </a:r>
            <a:endParaRPr lang="en-US" altLang="en-US" sz="1700" b="1"/>
          </a:p>
          <a:p>
            <a:pPr marL="0" indent="0">
              <a:buNone/>
            </a:pPr>
            <a:r>
              <a:rPr lang="en-US" altLang="en-US" sz="1700"/>
              <a:t>Transistors improve with decrease in size. </a:t>
            </a:r>
            <a:endParaRPr lang="en-US" altLang="en-US" sz="1700"/>
          </a:p>
          <a:p>
            <a:pPr marL="0" indent="0">
              <a:buNone/>
            </a:pPr>
            <a:r>
              <a:rPr lang="en-US" altLang="en-US" sz="1700"/>
              <a:t>As size reduces, wires get shorter and resistance and capacitance gets worse.</a:t>
            </a:r>
            <a:endParaRPr lang="en-US" altLang="en-US" sz="1700"/>
          </a:p>
          <a:p>
            <a:pPr marL="0" indent="0">
              <a:buNone/>
            </a:pPr>
            <a:endParaRPr lang="en-US" altLang="en-US"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69975" y="629920"/>
            <a:ext cx="10320655" cy="4576445"/>
          </a:xfrm>
          <a:prstGeom prst="rect">
            <a:avLst/>
          </a:prstGeom>
          <a:noFill/>
        </p:spPr>
        <p:txBody>
          <a:bodyPr wrap="square" rtlCol="0">
            <a:noAutofit/>
          </a:bodyPr>
          <a:p>
            <a:r>
              <a:rPr lang="en-US" altLang="en-US" sz="1700" b="1"/>
              <a:t>Key trends:</a:t>
            </a:r>
            <a:endParaRPr lang="en-US" altLang="en-US" sz="1700" b="1"/>
          </a:p>
          <a:p>
            <a:r>
              <a:rPr lang="en-US" altLang="en-US" sz="1700" b="1"/>
              <a:t>Transistor Density (Moore's Law):</a:t>
            </a:r>
            <a:r>
              <a:rPr lang="en-US" altLang="en-US" sz="1700"/>
              <a:t> Chips are getting smaller, faster, and more powerful.</a:t>
            </a:r>
            <a:endParaRPr lang="en-US" altLang="en-US" sz="1700"/>
          </a:p>
          <a:p>
            <a:r>
              <a:rPr lang="en-US" altLang="en-US" sz="1700" b="1"/>
              <a:t>Memory Technologies</a:t>
            </a:r>
            <a:r>
              <a:rPr lang="en-US" altLang="en-US" sz="1700"/>
              <a:t>: DRAM and Flash memory are improving but at slower rates.</a:t>
            </a:r>
            <a:endParaRPr lang="en-US" altLang="en-US" sz="1700"/>
          </a:p>
          <a:p>
            <a:r>
              <a:rPr lang="en-US" altLang="en-US" sz="1700" b="1"/>
              <a:t>Magnetic Disks</a:t>
            </a:r>
            <a:r>
              <a:rPr lang="en-US" altLang="en-US" sz="1700"/>
              <a:t>: Storage capacities grow, but performance improvements lag behind other components.</a:t>
            </a:r>
            <a:endParaRPr lang="en-US"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1.5 Trends in power in integrated circuits</a:t>
            </a:r>
            <a:endParaRPr lang="en-US"/>
          </a:p>
        </p:txBody>
      </p:sp>
      <p:sp>
        <p:nvSpPr>
          <p:cNvPr id="3" name="Content Placeholder 2"/>
          <p:cNvSpPr>
            <a:spLocks noGrp="1"/>
          </p:cNvSpPr>
          <p:nvPr>
            <p:ph idx="1"/>
          </p:nvPr>
        </p:nvSpPr>
        <p:spPr>
          <a:xfrm>
            <a:off x="969645" y="1430020"/>
            <a:ext cx="10384155" cy="4747260"/>
          </a:xfrm>
        </p:spPr>
        <p:txBody>
          <a:bodyPr>
            <a:normAutofit lnSpcReduction="20000"/>
          </a:bodyPr>
          <a:p>
            <a:pPr marL="0" indent="0">
              <a:buNone/>
            </a:pPr>
            <a:r>
              <a:rPr lang="en-US" altLang="en-US" sz="1890"/>
              <a:t>Early microprocessors consumed less than a watt, but modern ones can reach 130 watts. </a:t>
            </a:r>
            <a:endParaRPr lang="en-US" altLang="en-US" sz="1890"/>
          </a:p>
          <a:p>
            <a:pPr marL="0" indent="0">
              <a:buNone/>
            </a:pPr>
            <a:r>
              <a:rPr lang="en-US" altLang="en-US" sz="1890"/>
              <a:t>Techniques like dynamic voltage scaling and clock gating help manage power, but energy efficiency remains a critical concern.</a:t>
            </a:r>
            <a:endParaRPr lang="en-US" altLang="en-US" sz="1890"/>
          </a:p>
          <a:p>
            <a:pPr marL="0" indent="0">
              <a:buNone/>
            </a:pPr>
            <a:r>
              <a:rPr lang="en-US" altLang="en-US" sz="1890" b="1"/>
              <a:t>Power as a critical factor in computer design:</a:t>
            </a:r>
            <a:endParaRPr lang="en-US" altLang="en-US" sz="1890"/>
          </a:p>
          <a:p>
            <a:pPr marL="0" indent="0">
              <a:buNone/>
            </a:pPr>
            <a:r>
              <a:rPr lang="en-US" altLang="en-US" sz="1890"/>
              <a:t>Dynamic Power: Power used when transistors switch states.</a:t>
            </a:r>
            <a:endParaRPr lang="en-US" altLang="en-US" sz="1890"/>
          </a:p>
          <a:p>
            <a:pPr marL="0" indent="0">
              <a:buNone/>
            </a:pPr>
            <a:r>
              <a:rPr lang="en-US" altLang="en-US" sz="1890"/>
              <a:t>Static Power: Power consumed even when transistors are off (leakage current).</a:t>
            </a:r>
            <a:endParaRPr lang="en-US" altLang="en-US" sz="1890"/>
          </a:p>
          <a:p>
            <a:pPr marL="0" indent="0">
              <a:buNone/>
            </a:pPr>
            <a:r>
              <a:rPr lang="en-US" altLang="en-US" sz="1890" b="1"/>
              <a:t>Solutions to Reduce Power Consumption:</a:t>
            </a:r>
            <a:endParaRPr lang="en-US" altLang="en-US" sz="1890" b="1"/>
          </a:p>
          <a:p>
            <a:pPr marL="0" indent="0">
              <a:buNone/>
            </a:pPr>
            <a:r>
              <a:rPr lang="en-US" altLang="en-US" sz="1890"/>
              <a:t>Lowering voltage.</a:t>
            </a:r>
            <a:endParaRPr lang="en-US" altLang="en-US" sz="1890"/>
          </a:p>
          <a:p>
            <a:pPr marL="0" indent="0">
              <a:buNone/>
            </a:pPr>
            <a:r>
              <a:rPr lang="en-US" altLang="en-US" sz="1890"/>
              <a:t>Clock frequency lowering.</a:t>
            </a:r>
            <a:endParaRPr lang="en-US" altLang="en-US" sz="1890"/>
          </a:p>
          <a:p>
            <a:pPr marL="0" indent="0">
              <a:buNone/>
            </a:pPr>
            <a:r>
              <a:rPr lang="en-US" altLang="en-US" sz="1890"/>
              <a:t>Turning off the clock of inactive modules.</a:t>
            </a:r>
            <a:endParaRPr lang="en-US" altLang="en-US" sz="1890"/>
          </a:p>
          <a:p>
            <a:pPr marL="0" indent="0">
              <a:buNone/>
            </a:pPr>
            <a:r>
              <a:rPr lang="en-US" altLang="en-US" sz="1890"/>
              <a:t>Using multi-core processors at lower clock speeds</a:t>
            </a:r>
            <a:endParaRPr lang="en-US" altLang="en-US" sz="1890"/>
          </a:p>
          <a:p>
            <a:pPr marL="0" indent="0">
              <a:buNone/>
            </a:pPr>
            <a:endParaRPr lang="en-US" altLang="en-US" sz="1890"/>
          </a:p>
          <a:p>
            <a:pPr marL="0" indent="0">
              <a:buNone/>
            </a:pPr>
            <a:r>
              <a:rPr lang="en-US" altLang="en-US" sz="1890"/>
              <a:t>By 2006, leakage power accounted for 25% of total power consumption in processors.</a:t>
            </a:r>
            <a:endParaRPr lang="en-US" altLang="en-US" sz="189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5511</Words>
  <Application>WPS Presentation</Application>
  <PresentationFormat>Widescreen</PresentationFormat>
  <Paragraphs>116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H&amp;P Computer Architecture A Quantitative Approach : Chapter 1.1 to 1.6</vt:lpstr>
      <vt:lpstr>1.1 Introduction</vt:lpstr>
      <vt:lpstr>1.2 Classes of Computers</vt:lpstr>
      <vt:lpstr>PowerPoint 演示文稿</vt:lpstr>
      <vt:lpstr>1.3 Defining computer architecture</vt:lpstr>
      <vt:lpstr>PowerPoint 演示文稿</vt:lpstr>
      <vt:lpstr>1.4 Trends in Technology</vt:lpstr>
      <vt:lpstr>PowerPoint 演示文稿</vt:lpstr>
      <vt:lpstr>1.5 Trends in power in integrated circuits</vt:lpstr>
      <vt:lpstr>1.6 Trends in Cost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H&amp;P Computer Architecture A Quantitative Approach Chapter 1.1 to 1.6</dc:title>
  <dc:creator>user</dc:creator>
  <cp:lastModifiedBy>user</cp:lastModifiedBy>
  <cp:revision>8</cp:revision>
  <dcterms:created xsi:type="dcterms:W3CDTF">2025-03-06T11:37:00Z</dcterms:created>
  <dcterms:modified xsi:type="dcterms:W3CDTF">2025-03-07T10:08:53Z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87056D60D4CB4D2DA766ED04777DE16B_11</vt:lpwstr>
  </property>
  <property fmtid="{D5CDD505-2E9C-101B-9397-08002B2CF9AE}" pid="3" name="KSOProductBuildVer">
    <vt:lpwstr>1033-12.2.0.19307</vt:lpwstr>
  </property>
</Properties>
</file>