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sldIdLst>
    <p:sldId id="256" r:id="rId2"/>
    <p:sldId id="262" r:id="rId3"/>
    <p:sldId id="303" r:id="rId4"/>
    <p:sldId id="310" r:id="rId5"/>
    <p:sldId id="315" r:id="rId6"/>
    <p:sldId id="311" r:id="rId7"/>
    <p:sldId id="312" r:id="rId8"/>
    <p:sldId id="306" r:id="rId9"/>
    <p:sldId id="313" r:id="rId10"/>
    <p:sldId id="263" r:id="rId11"/>
    <p:sldId id="293" r:id="rId12"/>
    <p:sldId id="294" r:id="rId13"/>
    <p:sldId id="267" r:id="rId14"/>
    <p:sldId id="304" r:id="rId15"/>
    <p:sldId id="268" r:id="rId16"/>
    <p:sldId id="29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97" r:id="rId32"/>
    <p:sldId id="302" r:id="rId33"/>
    <p:sldId id="298" r:id="rId34"/>
    <p:sldId id="299" r:id="rId35"/>
    <p:sldId id="300" r:id="rId36"/>
    <p:sldId id="301" r:id="rId37"/>
    <p:sldId id="285" r:id="rId38"/>
    <p:sldId id="286" r:id="rId39"/>
    <p:sldId id="287" r:id="rId40"/>
    <p:sldId id="309" r:id="rId41"/>
    <p:sldId id="288" r:id="rId42"/>
    <p:sldId id="290" r:id="rId43"/>
    <p:sldId id="292" r:id="rId44"/>
    <p:sldId id="30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4" autoAdjust="0"/>
    <p:restoredTop sz="73501" autoAdjust="0"/>
  </p:normalViewPr>
  <p:slideViewPr>
    <p:cSldViewPr>
      <p:cViewPr varScale="1">
        <p:scale>
          <a:sx n="84" d="100"/>
          <a:sy n="84" d="100"/>
        </p:scale>
        <p:origin x="19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2.xml"/><Relationship Id="rId18" Type="http://schemas.openxmlformats.org/officeDocument/2006/relationships/slide" Target="slides/slide27.xml"/><Relationship Id="rId26" Type="http://schemas.openxmlformats.org/officeDocument/2006/relationships/slide" Target="slides/slide41.xml"/><Relationship Id="rId3" Type="http://schemas.openxmlformats.org/officeDocument/2006/relationships/slide" Target="slides/slide9.xml"/><Relationship Id="rId21" Type="http://schemas.openxmlformats.org/officeDocument/2006/relationships/slide" Target="slides/slide30.xml"/><Relationship Id="rId7" Type="http://schemas.openxmlformats.org/officeDocument/2006/relationships/slide" Target="slides/slide16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5" Type="http://schemas.openxmlformats.org/officeDocument/2006/relationships/slide" Target="slides/slide39.xml"/><Relationship Id="rId2" Type="http://schemas.openxmlformats.org/officeDocument/2006/relationships/slide" Target="slides/slide2.xml"/><Relationship Id="rId16" Type="http://schemas.openxmlformats.org/officeDocument/2006/relationships/slide" Target="slides/slide25.xml"/><Relationship Id="rId20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0.xml"/><Relationship Id="rId24" Type="http://schemas.openxmlformats.org/officeDocument/2006/relationships/slide" Target="slides/slide38.xml"/><Relationship Id="rId5" Type="http://schemas.openxmlformats.org/officeDocument/2006/relationships/slide" Target="slides/slide13.xml"/><Relationship Id="rId15" Type="http://schemas.openxmlformats.org/officeDocument/2006/relationships/slide" Target="slides/slide24.xml"/><Relationship Id="rId23" Type="http://schemas.openxmlformats.org/officeDocument/2006/relationships/slide" Target="slides/slide37.xml"/><Relationship Id="rId28" Type="http://schemas.openxmlformats.org/officeDocument/2006/relationships/slide" Target="slides/slide43.xml"/><Relationship Id="rId10" Type="http://schemas.openxmlformats.org/officeDocument/2006/relationships/slide" Target="slides/slide19.xml"/><Relationship Id="rId19" Type="http://schemas.openxmlformats.org/officeDocument/2006/relationships/slide" Target="slides/slide28.xml"/><Relationship Id="rId4" Type="http://schemas.openxmlformats.org/officeDocument/2006/relationships/slide" Target="slides/slide10.xml"/><Relationship Id="rId9" Type="http://schemas.openxmlformats.org/officeDocument/2006/relationships/slide" Target="slides/slide18.xml"/><Relationship Id="rId14" Type="http://schemas.openxmlformats.org/officeDocument/2006/relationships/slide" Target="slides/slide23.xml"/><Relationship Id="rId22" Type="http://schemas.openxmlformats.org/officeDocument/2006/relationships/slide" Target="slides/slide32.xml"/><Relationship Id="rId27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B7FE10-07DE-48E6-A7F2-310DC1F85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277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191E35-3679-484C-9C52-550DBB3B517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78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0579DC-719E-4C69-9819-A960D3BD90F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5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D2D973-AC7F-40FC-A257-DA81937C7FB6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711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10F716-0267-4BAC-A423-2B35EA97479F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38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592879-FE68-4E2B-BBA1-EC30ED63A43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3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2B59F8-7443-4B09-B496-1C17A347E980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37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7A16E1-F3D2-4E8B-AAF3-7C79160B54E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31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D1E5FE-410D-454E-AA37-C7543D05C40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315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B09445-FF80-4FA1-A4EA-2164BB6AF34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9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513E52-7793-4EBF-B1C0-0B6B318C22F3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13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61E357-30B0-4A21-AEAA-F61F9671275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14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397F04-AD0B-480B-AC87-B4754844395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03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34FBDF-43F4-4747-85F8-3B0D3C5BB291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389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4D1AD1-BDEB-4950-A161-62C5FFD38DE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I use weighted because it makes the analysis a bit easier; your book suggests height-based union, and that’s probably fine.</a:t>
            </a:r>
          </a:p>
        </p:txBody>
      </p:sp>
    </p:spTree>
    <p:extLst>
      <p:ext uri="{BB962C8B-B14F-4D97-AF65-F5344CB8AC3E}">
        <p14:creationId xmlns:p14="http://schemas.microsoft.com/office/powerpoint/2010/main" val="2994515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7F77F-3821-4655-AEB5-203400BEE76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Union still takes constant time.</a:t>
            </a:r>
          </a:p>
          <a:p>
            <a:endParaRPr lang="en-US" altLang="en-US"/>
          </a:p>
          <a:p>
            <a:r>
              <a:rPr lang="en-US" altLang="en-US"/>
              <a:t>Find hasn’t changed, so it still takes O(depth)</a:t>
            </a:r>
          </a:p>
          <a:p>
            <a:endParaRPr lang="en-US" altLang="en-US"/>
          </a:p>
          <a:p>
            <a:r>
              <a:rPr lang="en-US" altLang="en-US"/>
              <a:t>But what is the maximum depth now?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9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0D6B3-F51C-4095-A10F-7938DDEB76F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When a node gets deeper, it </a:t>
            </a:r>
            <a:r>
              <a:rPr lang="en-US" altLang="en-US" b="1"/>
              <a:t>only gets one deeper</a:t>
            </a:r>
            <a:r>
              <a:rPr lang="en-US" altLang="en-US"/>
              <a:t>, and </a:t>
            </a:r>
            <a:r>
              <a:rPr lang="en-US" altLang="en-US" b="1"/>
              <a:t>its up-tree must have been the smaller one </a:t>
            </a:r>
            <a:r>
              <a:rPr lang="en-US" altLang="en-US"/>
              <a:t>in the merge.</a:t>
            </a:r>
          </a:p>
          <a:p>
            <a:endParaRPr lang="en-US" altLang="en-US"/>
          </a:p>
          <a:p>
            <a:r>
              <a:rPr lang="en-US" altLang="en-US"/>
              <a:t>That means that its tree doubled in size.</a:t>
            </a:r>
          </a:p>
          <a:p>
            <a:endParaRPr lang="en-US" altLang="en-US"/>
          </a:p>
          <a:p>
            <a:r>
              <a:rPr lang="en-US" altLang="en-US"/>
              <a:t>How many times can a tree double in size?</a:t>
            </a:r>
          </a:p>
          <a:p>
            <a:endParaRPr lang="en-US" altLang="en-US"/>
          </a:p>
          <a:p>
            <a:r>
              <a:rPr lang="en-US" altLang="en-US"/>
              <a:t>Log n.</a:t>
            </a:r>
          </a:p>
          <a:p>
            <a:r>
              <a:rPr lang="en-US" altLang="en-US"/>
              <a:t>So find takes O(log n).</a:t>
            </a:r>
          </a:p>
        </p:txBody>
      </p:sp>
    </p:spTree>
    <p:extLst>
      <p:ext uri="{BB962C8B-B14F-4D97-AF65-F5344CB8AC3E}">
        <p14:creationId xmlns:p14="http://schemas.microsoft.com/office/powerpoint/2010/main" val="84604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85432B-60C1-4FE4-B8D9-F3D28B291D6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05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B64501-A8F2-46CE-8EEF-A02158C75B9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Note that everything along the path got pointed to c.</a:t>
            </a:r>
          </a:p>
          <a:p>
            <a:endParaRPr lang="en-US" altLang="en-US"/>
          </a:p>
          <a:p>
            <a:r>
              <a:rPr lang="en-US" altLang="en-US"/>
              <a:t>Note also that this is definitely </a:t>
            </a:r>
            <a:r>
              <a:rPr lang="en-US" altLang="en-US" b="1"/>
              <a:t>not</a:t>
            </a:r>
            <a:r>
              <a:rPr lang="en-US" altLang="en-US"/>
              <a:t> a binary tree!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8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DC25EA-7036-4B20-84B0-CA5C060A5D2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844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</a:t>
            </a:r>
            <a:r>
              <a:rPr lang="en-US" b="1" dirty="0" err="1"/>
              <a:t>Hoshen</a:t>
            </a:r>
            <a:r>
              <a:rPr lang="en-US" b="1" dirty="0"/>
              <a:t>-Kopelman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B7FE10-07DE-48E6-A7F2-310DC1F85B35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3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397F04-AD0B-480B-AC87-B4754844395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51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4A2327-2079-48DF-94D1-ADD13FB61671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494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A6CB4D-1DCD-4140-9C2B-94105053536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11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61BA1B-7BBC-4C3D-81A8-988FAC17ED5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64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15C9E3-2EC7-4508-B7D5-50080D8D0DA4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O(depth)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4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37388D-D28F-4676-A949-A80170F4FD8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63816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5F9578-4B4D-4FB0-AC35-1D7F6ABFD79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54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5E7CD-02B5-413E-BB42-DA73F0786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FD04A80F-0F13-4717-9EF4-2A38CC42D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A045-F208-4B6C-A82E-E88E1E054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9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576011CE-65D2-4750-8CD1-823F64731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2D1A-E31B-46BD-8E41-F74DC0212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2B5FA-D1E6-492F-B162-53AE6BAC4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32C0C443-A141-4595-895E-AA6A6386F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9CC9-4934-471A-BBD1-61D0D0384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BF5E1AEC-7E05-47CF-BF5B-1ED1D4BA9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D10F9-C296-459C-AA52-F18C73F5C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9BC3E5D1-D339-4A20-8A38-2253F993A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306B6-B97D-4B17-8E2F-7C83E9327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1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ED824818-8FB1-4F7C-821F-1DFA162B5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81AB0-4D6A-407E-A3ED-5E80E4880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787040E5-50AB-496B-9C4C-1F729488F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086C-23D5-4FDC-8276-32A8A77C1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2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061564DE-4F49-44C2-80CB-1CE43E40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30F8-5C10-4F22-A425-6DF4D90FD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5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6CE83C1B-732F-461A-AB26-E8AB568E3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D386-373E-48CC-9EB7-9C29DC647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9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			</a:t>
            </a:r>
            <a:fld id="{0B89E672-6F43-47F5-8ABE-7A49DEC90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7D3430-07B4-431D-91D5-2BE6F6AA0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8077200" cy="1371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Chapter 8</a:t>
            </a:r>
            <a:br>
              <a:rPr lang="en-US" altLang="en-US"/>
            </a:br>
            <a:r>
              <a:rPr lang="en-US" altLang="en-US" sz="3600"/>
              <a:t>Disjoint Sets and Dynamic Equivalence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309938"/>
            <a:ext cx="7086600" cy="24050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Disjoint Set Union/Find ADT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345405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Union/Find ADT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destroy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CDB495FE-AAD2-43D7-91A4-367EB0A8A82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3183435" y="1981200"/>
            <a:ext cx="5384800" cy="2290763"/>
            <a:chOff x="2236" y="1200"/>
            <a:chExt cx="3392" cy="1443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456" y="1222"/>
              <a:ext cx="2160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3696" y="136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{1,4,</a:t>
              </a:r>
              <a:r>
                <a:rPr lang="en-US" altLang="en-US" sz="2400" u="sng">
                  <a:latin typeface="Times New Roman" pitchFamily="18" charset="0"/>
                </a:rPr>
                <a:t>8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4512" y="170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</a:t>
              </a:r>
              <a:r>
                <a:rPr lang="en-US" altLang="en-US" sz="2400" u="sng">
                  <a:latin typeface="Times New Roman" pitchFamily="18" charset="0"/>
                </a:rPr>
                <a:t>7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4752" y="136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3696" y="1990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latin typeface="Times New Roman" pitchFamily="18" charset="0"/>
                </a:rPr>
                <a:t>5</a:t>
              </a:r>
              <a:r>
                <a:rPr lang="en-US" altLang="en-US" sz="2400" dirty="0">
                  <a:latin typeface="Times New Roman" pitchFamily="18" charset="0"/>
                </a:rPr>
                <a:t>,9,10}</a:t>
              </a:r>
            </a:p>
          </p:txBody>
        </p:sp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4512" y="21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576" y="1200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itchFamily="18" charset="0"/>
                </a:rPr>
                <a:t>find(</a:t>
              </a:r>
              <a:r>
                <a:rPr lang="en-US" altLang="en-US" sz="24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6158" name="AutoShape 12"/>
            <p:cNvCxnSpPr>
              <a:cxnSpLocks noChangeShapeType="1"/>
              <a:stCxn id="6157" idx="3"/>
              <a:endCxn id="6152" idx="1"/>
            </p:cNvCxnSpPr>
            <p:nvPr/>
          </p:nvCxnSpPr>
          <p:spPr bwMode="auto">
            <a:xfrm>
              <a:off x="3225" y="1344"/>
              <a:ext cx="471" cy="16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2236" y="1433"/>
              <a:ext cx="10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 Name of 8</a:t>
              </a:r>
            </a:p>
          </p:txBody>
        </p:sp>
        <p:sp>
          <p:nvSpPr>
            <p:cNvPr id="6161" name="Text Box 15"/>
            <p:cNvSpPr txBox="1">
              <a:spLocks noChangeArrowheads="1"/>
            </p:cNvSpPr>
            <p:nvPr/>
          </p:nvSpPr>
          <p:spPr bwMode="auto">
            <a:xfrm>
              <a:off x="3109" y="235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4944" y="177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{2,</a:t>
              </a:r>
              <a:r>
                <a:rPr lang="en-US" altLang="en-US" sz="2400" u="sng" dirty="0">
                  <a:latin typeface="Times New Roman" pitchFamily="18" charset="0"/>
                </a:rPr>
                <a:t>3</a:t>
              </a:r>
              <a:r>
                <a:rPr lang="en-US" altLang="en-US" sz="2400" dirty="0">
                  <a:latin typeface="Times New Roman" pitchFamily="18" charset="0"/>
                </a:rPr>
                <a:t>,6}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implement? Array?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2203450" cy="381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Group ID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82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D20D37B0-41FC-4BBE-85D3-9E6517BD9CC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8241" name="TextBox 6"/>
          <p:cNvSpPr txBox="1">
            <a:spLocks noChangeArrowheads="1"/>
          </p:cNvSpPr>
          <p:nvPr/>
        </p:nvSpPr>
        <p:spPr bwMode="auto">
          <a:xfrm>
            <a:off x="5334000" y="1676400"/>
            <a:ext cx="357028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Union(1,4)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Union(2,3)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Other elements in own set.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How long to find?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How long to union?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Lists?</a:t>
            </a:r>
          </a:p>
        </p:txBody>
      </p:sp>
      <p:pic>
        <p:nvPicPr>
          <p:cNvPr id="9219" name="Content Placeholder 5" descr="DisjointSet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3505200" cy="3657600"/>
          </a:xfrm>
        </p:spPr>
      </p:pic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7BAF6EC9-C82B-4599-BBD6-52642B9E9A1B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4800600" y="1828800"/>
            <a:ext cx="32654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find?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union?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Up-Tree Intuition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099775"/>
            <a:ext cx="8077200" cy="5410200"/>
          </a:xfrm>
        </p:spPr>
        <p:txBody>
          <a:bodyPr/>
          <a:lstStyle/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/>
              <a:t>Finding the representative member of a set is somewhat like the </a:t>
            </a:r>
            <a:r>
              <a:rPr lang="en-US" altLang="en-US" sz="2400" i="1" dirty="0"/>
              <a:t>inverse </a:t>
            </a:r>
            <a:r>
              <a:rPr lang="en-US" altLang="en-US" sz="2400" dirty="0"/>
              <a:t>of finding whether a given item exists in a binary search tree.</a:t>
            </a:r>
          </a:p>
          <a:p>
            <a:pPr marL="0" indent="0" algn="ctr">
              <a:buClr>
                <a:schemeClr val="tx1"/>
              </a:buClr>
              <a:buFont typeface="Wingdings" pitchFamily="2" charset="2"/>
              <a:buNone/>
            </a:pPr>
            <a:endParaRPr lang="en-US" altLang="en-US" sz="2400" dirty="0"/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/>
              <a:t>Instead of using trees with pointers from each node to its children; let’s use trees with a </a:t>
            </a:r>
            <a:r>
              <a:rPr lang="en-US" altLang="en-US" sz="2400" dirty="0">
                <a:solidFill>
                  <a:srgbClr val="FF0000"/>
                </a:solidFill>
              </a:rPr>
              <a:t>pointer from each node to its parent.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Pay only for what you need: </a:t>
            </a:r>
            <a:r>
              <a:rPr lang="en-US" altLang="en-US" sz="2400" dirty="0"/>
              <a:t>Note we </a:t>
            </a:r>
            <a:r>
              <a:rPr lang="en-US" altLang="en-US" sz="2400" dirty="0">
                <a:solidFill>
                  <a:srgbClr val="FF0000"/>
                </a:solidFill>
              </a:rPr>
              <a:t>never need </a:t>
            </a:r>
            <a:r>
              <a:rPr lang="en-US" altLang="en-US" sz="2400" dirty="0"/>
              <a:t>to know the members of a set – just what set something is in.  We have seen this idea of storing less information to facilitate fast operations.  </a:t>
            </a:r>
            <a:r>
              <a:rPr lang="en-US" altLang="en-US" sz="2400" dirty="0">
                <a:solidFill>
                  <a:srgbClr val="00CC00"/>
                </a:solidFill>
              </a:rPr>
              <a:t>Where?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CC00"/>
                </a:solidFill>
              </a:rPr>
              <a:t> </a:t>
            </a:r>
            <a:r>
              <a:rPr lang="en-US" altLang="en-US" sz="2400" dirty="0"/>
              <a:t>If we don’t need as much functionality we may be able to create a special purpose data structure with good complexity.  Since we are asking less functionality, we expect a better “cost”.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06CC47ED-83F1-48EE-B8E8-A6BAB0F76A0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this representation, how would you do a union?</a:t>
            </a:r>
          </a:p>
          <a:p>
            <a:r>
              <a:rPr lang="en-US" altLang="en-US"/>
              <a:t>Could you find out who is in the set and point them all to the parent (directly)?</a:t>
            </a:r>
          </a:p>
          <a:p>
            <a:r>
              <a:rPr lang="en-US" altLang="en-US"/>
              <a:t>Would you want to do that?  (The doorbell rings…)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CA7E779C-06E0-40F1-BEE2-69142EB344B2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/>
              <a:t>Union-Find </a:t>
            </a:r>
            <a:br>
              <a:rPr lang="en-US" altLang="en-US" sz="3200"/>
            </a:br>
            <a:r>
              <a:rPr lang="en-US" altLang="en-US"/>
              <a:t>Up-Tree Data Structure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3860800" cy="3886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Each subset is an up-tree with its </a:t>
            </a:r>
            <a:r>
              <a:rPr lang="en-US" altLang="en-US" sz="2400" i="1" dirty="0"/>
              <a:t>root</a:t>
            </a:r>
            <a:r>
              <a:rPr lang="en-US" altLang="en-US" sz="2400" dirty="0"/>
              <a:t> as its </a:t>
            </a:r>
            <a:r>
              <a:rPr lang="en-US" altLang="en-US" sz="2400" i="1" dirty="0"/>
              <a:t>representative member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All members of a given set are nodes in that set’s up-tree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If data isn’t easily converted to a subscript, a hash table maps input data to the node associated with that data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23CA37CA-54A0-4B88-9E7E-1E9B2E090D59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2294" name="Oval 4"/>
          <p:cNvSpPr>
            <a:spLocks noChangeAspect="1" noChangeArrowheads="1"/>
          </p:cNvSpPr>
          <p:nvPr/>
        </p:nvSpPr>
        <p:spPr bwMode="auto">
          <a:xfrm>
            <a:off x="53340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a</a:t>
            </a:r>
          </a:p>
        </p:txBody>
      </p:sp>
      <p:cxnSp>
        <p:nvCxnSpPr>
          <p:cNvPr id="12295" name="AutoShape 5"/>
          <p:cNvCxnSpPr>
            <a:cxnSpLocks noChangeShapeType="1"/>
            <a:stCxn id="12294" idx="0"/>
          </p:cNvCxnSpPr>
          <p:nvPr/>
        </p:nvCxnSpPr>
        <p:spPr bwMode="auto">
          <a:xfrm flipV="1">
            <a:off x="55880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6" name="Oval 6"/>
          <p:cNvSpPr>
            <a:spLocks noChangeAspect="1" noChangeArrowheads="1"/>
          </p:cNvSpPr>
          <p:nvPr/>
        </p:nvSpPr>
        <p:spPr bwMode="auto">
          <a:xfrm>
            <a:off x="66294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2297" name="AutoShape 7"/>
          <p:cNvCxnSpPr>
            <a:cxnSpLocks noChangeShapeType="1"/>
            <a:stCxn id="12296" idx="0"/>
          </p:cNvCxnSpPr>
          <p:nvPr/>
        </p:nvCxnSpPr>
        <p:spPr bwMode="auto">
          <a:xfrm flipV="1">
            <a:off x="68834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Oval 8"/>
          <p:cNvSpPr>
            <a:spLocks noChangeAspect="1" noChangeArrowheads="1"/>
          </p:cNvSpPr>
          <p:nvPr/>
        </p:nvSpPr>
        <p:spPr bwMode="auto">
          <a:xfrm>
            <a:off x="7424738" y="261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2299" name="AutoShape 9"/>
          <p:cNvCxnSpPr>
            <a:cxnSpLocks noChangeShapeType="1"/>
            <a:stCxn id="12298" idx="0"/>
          </p:cNvCxnSpPr>
          <p:nvPr/>
        </p:nvCxnSpPr>
        <p:spPr bwMode="auto">
          <a:xfrm flipV="1">
            <a:off x="7678738" y="212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0" name="Oval 10"/>
          <p:cNvSpPr>
            <a:spLocks noChangeAspect="1" noChangeArrowheads="1"/>
          </p:cNvSpPr>
          <p:nvPr/>
        </p:nvSpPr>
        <p:spPr bwMode="auto">
          <a:xfrm>
            <a:off x="8221663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2301" name="AutoShape 11"/>
          <p:cNvCxnSpPr>
            <a:cxnSpLocks noChangeShapeType="1"/>
            <a:stCxn id="12300" idx="0"/>
          </p:cNvCxnSpPr>
          <p:nvPr/>
        </p:nvCxnSpPr>
        <p:spPr bwMode="auto">
          <a:xfrm flipV="1">
            <a:off x="8475663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2" name="Oval 12"/>
          <p:cNvSpPr>
            <a:spLocks noChangeAspect="1" noChangeArrowheads="1"/>
          </p:cNvSpPr>
          <p:nvPr/>
        </p:nvSpPr>
        <p:spPr bwMode="auto">
          <a:xfrm>
            <a:off x="4089400" y="35877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2303" name="AutoShape 13"/>
          <p:cNvCxnSpPr>
            <a:cxnSpLocks noChangeShapeType="1"/>
            <a:stCxn id="12302" idx="0"/>
            <a:endCxn id="12294" idx="3"/>
          </p:cNvCxnSpPr>
          <p:nvPr/>
        </p:nvCxnSpPr>
        <p:spPr bwMode="auto">
          <a:xfrm flipV="1">
            <a:off x="4343400" y="3024188"/>
            <a:ext cx="1065213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4" name="Oval 14"/>
          <p:cNvSpPr>
            <a:spLocks noChangeAspect="1" noChangeArrowheads="1"/>
          </p:cNvSpPr>
          <p:nvPr/>
        </p:nvSpPr>
        <p:spPr bwMode="auto">
          <a:xfrm>
            <a:off x="5829300" y="3613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2305" name="AutoShape 15"/>
          <p:cNvCxnSpPr>
            <a:cxnSpLocks noChangeShapeType="1"/>
            <a:stCxn id="12304" idx="0"/>
            <a:endCxn id="12294" idx="5"/>
          </p:cNvCxnSpPr>
          <p:nvPr/>
        </p:nvCxnSpPr>
        <p:spPr bwMode="auto">
          <a:xfrm flipH="1" flipV="1">
            <a:off x="5767388" y="30432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6" name="Oval 16"/>
          <p:cNvSpPr>
            <a:spLocks noChangeAspect="1" noChangeArrowheads="1"/>
          </p:cNvSpPr>
          <p:nvPr/>
        </p:nvSpPr>
        <p:spPr bwMode="auto">
          <a:xfrm>
            <a:off x="5829300" y="4635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2307" name="AutoShape 17"/>
          <p:cNvCxnSpPr>
            <a:cxnSpLocks noChangeShapeType="1"/>
            <a:stCxn id="12306" idx="0"/>
            <a:endCxn id="12304" idx="4"/>
          </p:cNvCxnSpPr>
          <p:nvPr/>
        </p:nvCxnSpPr>
        <p:spPr bwMode="auto">
          <a:xfrm flipV="1">
            <a:off x="6083300" y="41402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5046274" y="5636567"/>
            <a:ext cx="3166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Up-trees are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 binary!</a:t>
            </a:r>
          </a:p>
        </p:txBody>
      </p:sp>
      <p:sp>
        <p:nvSpPr>
          <p:cNvPr id="12309" name="Oval 19"/>
          <p:cNvSpPr>
            <a:spLocks noChangeAspect="1" noChangeArrowheads="1"/>
          </p:cNvSpPr>
          <p:nvPr/>
        </p:nvSpPr>
        <p:spPr bwMode="auto">
          <a:xfrm>
            <a:off x="66294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2310" name="AutoShape 20"/>
          <p:cNvCxnSpPr>
            <a:cxnSpLocks noChangeShapeType="1"/>
            <a:stCxn id="12309" idx="0"/>
            <a:endCxn id="12296" idx="4"/>
          </p:cNvCxnSpPr>
          <p:nvPr/>
        </p:nvCxnSpPr>
        <p:spPr bwMode="auto">
          <a:xfrm flipV="1">
            <a:off x="6883400" y="311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1" name="Oval 21"/>
          <p:cNvSpPr>
            <a:spLocks noChangeAspect="1" noChangeArrowheads="1"/>
          </p:cNvSpPr>
          <p:nvPr/>
        </p:nvSpPr>
        <p:spPr bwMode="auto">
          <a:xfrm>
            <a:off x="82296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2312" name="AutoShape 22"/>
          <p:cNvCxnSpPr>
            <a:cxnSpLocks noChangeShapeType="1"/>
            <a:stCxn id="12311" idx="0"/>
            <a:endCxn id="12300" idx="4"/>
          </p:cNvCxnSpPr>
          <p:nvPr/>
        </p:nvCxnSpPr>
        <p:spPr bwMode="auto">
          <a:xfrm flipH="1" flipV="1">
            <a:off x="8475663" y="3117850"/>
            <a:ext cx="79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Oval 12"/>
          <p:cNvSpPr>
            <a:spLocks noChangeAspect="1" noChangeArrowheads="1"/>
          </p:cNvSpPr>
          <p:nvPr/>
        </p:nvSpPr>
        <p:spPr bwMode="auto">
          <a:xfrm>
            <a:off x="4900613" y="371792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2314" name="AutoShape 13"/>
          <p:cNvCxnSpPr>
            <a:cxnSpLocks noChangeShapeType="1"/>
            <a:stCxn id="12313" idx="0"/>
          </p:cNvCxnSpPr>
          <p:nvPr/>
        </p:nvCxnSpPr>
        <p:spPr bwMode="auto">
          <a:xfrm flipV="1">
            <a:off x="5154613" y="3176588"/>
            <a:ext cx="40640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99450" cy="1822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/>
              <a:t>Union-Find </a:t>
            </a:r>
            <a:br>
              <a:rPr lang="en-US" altLang="en-US" sz="3200"/>
            </a:br>
            <a:r>
              <a:rPr lang="en-US" altLang="en-US"/>
              <a:t>Up-Tree Data Structure  can be stored as an array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6A508D0D-7CD5-4415-8E5A-EBDF58A5B4B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3317" name="Oval 4"/>
          <p:cNvSpPr>
            <a:spLocks noChangeAspect="1" noChangeArrowheads="1"/>
          </p:cNvSpPr>
          <p:nvPr/>
        </p:nvSpPr>
        <p:spPr bwMode="auto">
          <a:xfrm>
            <a:off x="53340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3318" name="AutoShape 5"/>
          <p:cNvCxnSpPr>
            <a:cxnSpLocks noChangeShapeType="1"/>
            <a:stCxn id="13317" idx="0"/>
          </p:cNvCxnSpPr>
          <p:nvPr/>
        </p:nvCxnSpPr>
        <p:spPr bwMode="auto">
          <a:xfrm flipV="1">
            <a:off x="55880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9" name="Oval 6"/>
          <p:cNvSpPr>
            <a:spLocks noChangeAspect="1" noChangeArrowheads="1"/>
          </p:cNvSpPr>
          <p:nvPr/>
        </p:nvSpPr>
        <p:spPr bwMode="auto">
          <a:xfrm>
            <a:off x="66294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3320" name="AutoShape 7"/>
          <p:cNvCxnSpPr>
            <a:cxnSpLocks noChangeShapeType="1"/>
            <a:stCxn id="13319" idx="0"/>
          </p:cNvCxnSpPr>
          <p:nvPr/>
        </p:nvCxnSpPr>
        <p:spPr bwMode="auto">
          <a:xfrm flipV="1">
            <a:off x="68834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Oval 8"/>
          <p:cNvSpPr>
            <a:spLocks noChangeAspect="1" noChangeArrowheads="1"/>
          </p:cNvSpPr>
          <p:nvPr/>
        </p:nvSpPr>
        <p:spPr bwMode="auto">
          <a:xfrm>
            <a:off x="7424738" y="261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3322" name="AutoShape 9"/>
          <p:cNvCxnSpPr>
            <a:cxnSpLocks noChangeShapeType="1"/>
            <a:stCxn id="13321" idx="0"/>
          </p:cNvCxnSpPr>
          <p:nvPr/>
        </p:nvCxnSpPr>
        <p:spPr bwMode="auto">
          <a:xfrm flipV="1">
            <a:off x="7678738" y="212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Oval 10"/>
          <p:cNvSpPr>
            <a:spLocks noChangeAspect="1" noChangeArrowheads="1"/>
          </p:cNvSpPr>
          <p:nvPr/>
        </p:nvSpPr>
        <p:spPr bwMode="auto">
          <a:xfrm>
            <a:off x="8221663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3324" name="AutoShape 11"/>
          <p:cNvCxnSpPr>
            <a:cxnSpLocks noChangeShapeType="1"/>
            <a:stCxn id="13323" idx="0"/>
          </p:cNvCxnSpPr>
          <p:nvPr/>
        </p:nvCxnSpPr>
        <p:spPr bwMode="auto">
          <a:xfrm flipV="1">
            <a:off x="8475663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Oval 12"/>
          <p:cNvSpPr>
            <a:spLocks noChangeAspect="1" noChangeArrowheads="1"/>
          </p:cNvSpPr>
          <p:nvPr/>
        </p:nvSpPr>
        <p:spPr bwMode="auto">
          <a:xfrm>
            <a:off x="4089400" y="35877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3326" name="AutoShape 13"/>
          <p:cNvCxnSpPr>
            <a:cxnSpLocks noChangeShapeType="1"/>
            <a:stCxn id="13325" idx="0"/>
            <a:endCxn id="13317" idx="3"/>
          </p:cNvCxnSpPr>
          <p:nvPr/>
        </p:nvCxnSpPr>
        <p:spPr bwMode="auto">
          <a:xfrm flipV="1">
            <a:off x="4343400" y="3024188"/>
            <a:ext cx="1065213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7" name="Oval 14"/>
          <p:cNvSpPr>
            <a:spLocks noChangeAspect="1" noChangeArrowheads="1"/>
          </p:cNvSpPr>
          <p:nvPr/>
        </p:nvSpPr>
        <p:spPr bwMode="auto">
          <a:xfrm>
            <a:off x="5829300" y="3613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3328" name="AutoShape 15"/>
          <p:cNvCxnSpPr>
            <a:cxnSpLocks noChangeShapeType="1"/>
            <a:stCxn id="13327" idx="0"/>
            <a:endCxn id="13317" idx="5"/>
          </p:cNvCxnSpPr>
          <p:nvPr/>
        </p:nvCxnSpPr>
        <p:spPr bwMode="auto">
          <a:xfrm flipH="1" flipV="1">
            <a:off x="5767388" y="30432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Oval 16"/>
          <p:cNvSpPr>
            <a:spLocks noChangeAspect="1" noChangeArrowheads="1"/>
          </p:cNvSpPr>
          <p:nvPr/>
        </p:nvSpPr>
        <p:spPr bwMode="auto">
          <a:xfrm>
            <a:off x="5829300" y="4635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3330" name="AutoShape 17"/>
          <p:cNvCxnSpPr>
            <a:cxnSpLocks noChangeShapeType="1"/>
            <a:stCxn id="13329" idx="0"/>
            <a:endCxn id="13327" idx="4"/>
          </p:cNvCxnSpPr>
          <p:nvPr/>
        </p:nvCxnSpPr>
        <p:spPr bwMode="auto">
          <a:xfrm flipV="1">
            <a:off x="6083300" y="41402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8"/>
          <p:cNvSpPr>
            <a:spLocks noChangeArrowheads="1"/>
          </p:cNvSpPr>
          <p:nvPr/>
        </p:nvSpPr>
        <p:spPr bwMode="auto">
          <a:xfrm>
            <a:off x="4343400" y="5715000"/>
            <a:ext cx="456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itchFamily="18" charset="0"/>
              </a:rPr>
              <a:t>Up-trees are </a:t>
            </a:r>
            <a:r>
              <a:rPr lang="en-US" altLang="en-US" sz="2400" b="1">
                <a:solidFill>
                  <a:schemeClr val="hlink"/>
                </a:solidFill>
                <a:latin typeface="Times New Roman" pitchFamily="18" charset="0"/>
              </a:rPr>
              <a:t>not</a:t>
            </a:r>
            <a:r>
              <a:rPr lang="en-US" altLang="en-US" sz="2400">
                <a:solidFill>
                  <a:schemeClr val="hlink"/>
                </a:solidFill>
                <a:latin typeface="Times New Roman" pitchFamily="18" charset="0"/>
              </a:rPr>
              <a:t> necessarily binary!</a:t>
            </a:r>
          </a:p>
        </p:txBody>
      </p:sp>
      <p:sp>
        <p:nvSpPr>
          <p:cNvPr id="13332" name="Oval 19"/>
          <p:cNvSpPr>
            <a:spLocks noChangeAspect="1" noChangeArrowheads="1"/>
          </p:cNvSpPr>
          <p:nvPr/>
        </p:nvSpPr>
        <p:spPr bwMode="auto">
          <a:xfrm>
            <a:off x="66294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3333" name="AutoShape 20"/>
          <p:cNvCxnSpPr>
            <a:cxnSpLocks noChangeShapeType="1"/>
            <a:stCxn id="13332" idx="0"/>
            <a:endCxn id="13319" idx="4"/>
          </p:cNvCxnSpPr>
          <p:nvPr/>
        </p:nvCxnSpPr>
        <p:spPr bwMode="auto">
          <a:xfrm flipV="1">
            <a:off x="6883400" y="311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Oval 21"/>
          <p:cNvSpPr>
            <a:spLocks noChangeAspect="1" noChangeArrowheads="1"/>
          </p:cNvSpPr>
          <p:nvPr/>
        </p:nvSpPr>
        <p:spPr bwMode="auto">
          <a:xfrm>
            <a:off x="82296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3335" name="AutoShape 22"/>
          <p:cNvCxnSpPr>
            <a:cxnSpLocks noChangeShapeType="1"/>
            <a:stCxn id="13334" idx="0"/>
            <a:endCxn id="13323" idx="4"/>
          </p:cNvCxnSpPr>
          <p:nvPr/>
        </p:nvCxnSpPr>
        <p:spPr bwMode="auto">
          <a:xfrm flipH="1" flipV="1">
            <a:off x="8475663" y="3117850"/>
            <a:ext cx="79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Oval 12"/>
          <p:cNvSpPr>
            <a:spLocks noChangeAspect="1" noChangeArrowheads="1"/>
          </p:cNvSpPr>
          <p:nvPr/>
        </p:nvSpPr>
        <p:spPr bwMode="auto">
          <a:xfrm>
            <a:off x="4900613" y="371792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3337" name="AutoShape 13"/>
          <p:cNvCxnSpPr>
            <a:cxnSpLocks noChangeShapeType="1"/>
            <a:stCxn id="13336" idx="0"/>
          </p:cNvCxnSpPr>
          <p:nvPr/>
        </p:nvCxnSpPr>
        <p:spPr bwMode="auto">
          <a:xfrm flipV="1">
            <a:off x="5154613" y="3176588"/>
            <a:ext cx="40640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2554288"/>
          <a:ext cx="1828800" cy="3892548"/>
        </p:xfrm>
        <a:graphic>
          <a:graphicData uri="http://schemas.openxmlformats.org/drawingml/2006/table">
            <a:tbl>
              <a:tblPr/>
              <a:tblGrid>
                <a:gridCol w="64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16419" y="2067580"/>
            <a:ext cx="192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04800"/>
            <a:ext cx="7772400" cy="1143000"/>
          </a:xfrm>
        </p:spPr>
        <p:txBody>
          <a:bodyPr/>
          <a:lstStyle/>
          <a:p>
            <a:r>
              <a:rPr lang="en-US" altLang="en-US"/>
              <a:t>Find – name is at root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C93E0FB-4615-4456-BAF8-BA2DAA66318C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4341" name="Oval 3"/>
          <p:cNvSpPr>
            <a:spLocks noChangeAspect="1" noChangeArrowheads="1"/>
          </p:cNvSpPr>
          <p:nvPr/>
        </p:nvSpPr>
        <p:spPr bwMode="auto">
          <a:xfrm>
            <a:off x="1981200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4342" name="AutoShape 4"/>
          <p:cNvCxnSpPr>
            <a:cxnSpLocks noChangeShapeType="1"/>
            <a:stCxn id="14341" idx="0"/>
          </p:cNvCxnSpPr>
          <p:nvPr/>
        </p:nvCxnSpPr>
        <p:spPr bwMode="auto">
          <a:xfrm flipV="1">
            <a:off x="2235200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Oval 5"/>
          <p:cNvSpPr>
            <a:spLocks noChangeAspect="1" noChangeArrowheads="1"/>
          </p:cNvSpPr>
          <p:nvPr/>
        </p:nvSpPr>
        <p:spPr bwMode="auto">
          <a:xfrm>
            <a:off x="3276600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4344" name="AutoShape 6"/>
          <p:cNvCxnSpPr>
            <a:cxnSpLocks noChangeShapeType="1"/>
            <a:stCxn id="14343" idx="0"/>
          </p:cNvCxnSpPr>
          <p:nvPr/>
        </p:nvCxnSpPr>
        <p:spPr bwMode="auto">
          <a:xfrm flipV="1">
            <a:off x="3530600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Oval 7"/>
          <p:cNvSpPr>
            <a:spLocks noChangeAspect="1" noChangeArrowheads="1"/>
          </p:cNvSpPr>
          <p:nvPr/>
        </p:nvSpPr>
        <p:spPr bwMode="auto">
          <a:xfrm>
            <a:off x="4300538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4346" name="AutoShape 8"/>
          <p:cNvCxnSpPr>
            <a:cxnSpLocks noChangeShapeType="1"/>
            <a:stCxn id="14345" idx="0"/>
          </p:cNvCxnSpPr>
          <p:nvPr/>
        </p:nvCxnSpPr>
        <p:spPr bwMode="auto">
          <a:xfrm flipV="1">
            <a:off x="4554538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Oval 9"/>
          <p:cNvSpPr>
            <a:spLocks noChangeAspect="1" noChangeArrowheads="1"/>
          </p:cNvSpPr>
          <p:nvPr/>
        </p:nvSpPr>
        <p:spPr bwMode="auto">
          <a:xfrm>
            <a:off x="5326063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4348" name="AutoShape 10"/>
          <p:cNvCxnSpPr>
            <a:cxnSpLocks noChangeShapeType="1"/>
            <a:stCxn id="14347" idx="0"/>
          </p:cNvCxnSpPr>
          <p:nvPr/>
        </p:nvCxnSpPr>
        <p:spPr bwMode="auto">
          <a:xfrm flipV="1">
            <a:off x="5580063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Oval 11"/>
          <p:cNvSpPr>
            <a:spLocks noChangeAspect="1" noChangeArrowheads="1"/>
          </p:cNvSpPr>
          <p:nvPr/>
        </p:nvSpPr>
        <p:spPr bwMode="auto">
          <a:xfrm>
            <a:off x="873125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4350" name="AutoShape 12"/>
          <p:cNvCxnSpPr>
            <a:cxnSpLocks noChangeShapeType="1"/>
            <a:stCxn id="14349" idx="0"/>
            <a:endCxn id="14341" idx="3"/>
          </p:cNvCxnSpPr>
          <p:nvPr/>
        </p:nvCxnSpPr>
        <p:spPr bwMode="auto">
          <a:xfrm flipV="1">
            <a:off x="1127125" y="3303588"/>
            <a:ext cx="928688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Oval 13"/>
          <p:cNvSpPr>
            <a:spLocks noChangeAspect="1" noChangeArrowheads="1"/>
          </p:cNvSpPr>
          <p:nvPr/>
        </p:nvSpPr>
        <p:spPr bwMode="auto">
          <a:xfrm>
            <a:off x="2476500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4352" name="AutoShape 14"/>
          <p:cNvCxnSpPr>
            <a:cxnSpLocks noChangeShapeType="1"/>
            <a:stCxn id="14351" idx="0"/>
            <a:endCxn id="14341" idx="5"/>
          </p:cNvCxnSpPr>
          <p:nvPr/>
        </p:nvCxnSpPr>
        <p:spPr bwMode="auto">
          <a:xfrm flipH="1" flipV="1">
            <a:off x="2414588" y="33226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Oval 15"/>
          <p:cNvSpPr>
            <a:spLocks noChangeAspect="1" noChangeArrowheads="1"/>
          </p:cNvSpPr>
          <p:nvPr/>
        </p:nvSpPr>
        <p:spPr bwMode="auto">
          <a:xfrm>
            <a:off x="2476500" y="49149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14354" name="AutoShape 16"/>
          <p:cNvCxnSpPr>
            <a:cxnSpLocks noChangeShapeType="1"/>
            <a:stCxn id="14353" idx="0"/>
            <a:endCxn id="14351" idx="4"/>
          </p:cNvCxnSpPr>
          <p:nvPr/>
        </p:nvCxnSpPr>
        <p:spPr bwMode="auto">
          <a:xfrm flipV="1">
            <a:off x="2730500" y="44196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Oval 17"/>
          <p:cNvSpPr>
            <a:spLocks noChangeAspect="1" noChangeArrowheads="1"/>
          </p:cNvSpPr>
          <p:nvPr/>
        </p:nvSpPr>
        <p:spPr bwMode="auto">
          <a:xfrm>
            <a:off x="3276600" y="3886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14356" name="AutoShape 18"/>
          <p:cNvCxnSpPr>
            <a:cxnSpLocks noChangeShapeType="1"/>
            <a:stCxn id="14355" idx="0"/>
            <a:endCxn id="14343" idx="4"/>
          </p:cNvCxnSpPr>
          <p:nvPr/>
        </p:nvCxnSpPr>
        <p:spPr bwMode="auto">
          <a:xfrm flipV="1">
            <a:off x="3530600" y="339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Oval 19"/>
          <p:cNvSpPr>
            <a:spLocks noChangeAspect="1" noChangeArrowheads="1"/>
          </p:cNvSpPr>
          <p:nvPr/>
        </p:nvSpPr>
        <p:spPr bwMode="auto">
          <a:xfrm>
            <a:off x="53213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4358" name="AutoShape 20"/>
          <p:cNvCxnSpPr>
            <a:cxnSpLocks noChangeShapeType="1"/>
            <a:stCxn id="14357" idx="0"/>
            <a:endCxn id="14347" idx="4"/>
          </p:cNvCxnSpPr>
          <p:nvPr/>
        </p:nvCxnSpPr>
        <p:spPr bwMode="auto">
          <a:xfrm flipV="1">
            <a:off x="5575300" y="3397250"/>
            <a:ext cx="4763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674688" y="1616075"/>
            <a:ext cx="1012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cxnSp>
        <p:nvCxnSpPr>
          <p:cNvPr id="14360" name="AutoShape 48"/>
          <p:cNvCxnSpPr>
            <a:cxnSpLocks noChangeShapeType="1"/>
            <a:stCxn id="14359" idx="3"/>
            <a:endCxn id="14355" idx="1"/>
          </p:cNvCxnSpPr>
          <p:nvPr/>
        </p:nvCxnSpPr>
        <p:spPr bwMode="auto">
          <a:xfrm>
            <a:off x="1687513" y="2027238"/>
            <a:ext cx="1663700" cy="1914525"/>
          </a:xfrm>
          <a:prstGeom prst="curvedConnector2">
            <a:avLst/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49"/>
          <p:cNvCxnSpPr>
            <a:cxnSpLocks noChangeShapeType="1"/>
            <a:stCxn id="14359" idx="2"/>
            <a:endCxn id="14353" idx="3"/>
          </p:cNvCxnSpPr>
          <p:nvPr/>
        </p:nvCxnSpPr>
        <p:spPr bwMode="auto">
          <a:xfrm rot="16200000" flipH="1">
            <a:off x="401638" y="3217862"/>
            <a:ext cx="2928938" cy="1370013"/>
          </a:xfrm>
          <a:prstGeom prst="curvedConnector3">
            <a:avLst>
              <a:gd name="adj1" fmla="val 109704"/>
            </a:avLst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2" name="Text Box 50"/>
          <p:cNvSpPr txBox="1">
            <a:spLocks noChangeArrowheads="1"/>
          </p:cNvSpPr>
          <p:nvPr/>
        </p:nvSpPr>
        <p:spPr bwMode="auto">
          <a:xfrm>
            <a:off x="5334000" y="5638800"/>
            <a:ext cx="312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Just traverse to the root!</a:t>
            </a:r>
          </a:p>
        </p:txBody>
      </p:sp>
      <p:sp>
        <p:nvSpPr>
          <p:cNvPr id="14363" name="Text Box 51"/>
          <p:cNvSpPr txBox="1">
            <a:spLocks noChangeArrowheads="1"/>
          </p:cNvSpPr>
          <p:nvPr/>
        </p:nvSpPr>
        <p:spPr bwMode="auto">
          <a:xfrm>
            <a:off x="228600" y="57912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</a:rPr>
              <a:t>runtime:</a:t>
            </a:r>
          </a:p>
        </p:txBody>
      </p:sp>
      <p:sp>
        <p:nvSpPr>
          <p:cNvPr id="14364" name="Oval 11"/>
          <p:cNvSpPr>
            <a:spLocks noChangeAspect="1" noChangeArrowheads="1"/>
          </p:cNvSpPr>
          <p:nvPr/>
        </p:nvSpPr>
        <p:spPr bwMode="auto">
          <a:xfrm>
            <a:off x="1677988" y="3941763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4365" name="AutoShape 12"/>
          <p:cNvCxnSpPr>
            <a:cxnSpLocks noChangeShapeType="1"/>
            <a:stCxn id="14364" idx="0"/>
          </p:cNvCxnSpPr>
          <p:nvPr/>
        </p:nvCxnSpPr>
        <p:spPr bwMode="auto">
          <a:xfrm flipV="1">
            <a:off x="1931988" y="3455988"/>
            <a:ext cx="27622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BD0AC879-340F-4234-8741-D41C1F9F007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5365" name="Oval 3"/>
          <p:cNvSpPr>
            <a:spLocks noChangeAspect="1" noChangeArrowheads="1"/>
          </p:cNvSpPr>
          <p:nvPr/>
        </p:nvSpPr>
        <p:spPr bwMode="auto">
          <a:xfrm>
            <a:off x="2209800" y="2870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366" name="Oval 4"/>
          <p:cNvSpPr>
            <a:spLocks noChangeAspect="1" noChangeArrowheads="1"/>
          </p:cNvSpPr>
          <p:nvPr/>
        </p:nvSpPr>
        <p:spPr bwMode="auto">
          <a:xfrm>
            <a:off x="3570577" y="2065555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15367" name="AutoShape 5"/>
          <p:cNvCxnSpPr>
            <a:cxnSpLocks noChangeShapeType="1"/>
          </p:cNvCxnSpPr>
          <p:nvPr/>
        </p:nvCxnSpPr>
        <p:spPr bwMode="auto">
          <a:xfrm flipV="1">
            <a:off x="3800475" y="1484313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8" name="Oval 6"/>
          <p:cNvSpPr>
            <a:spLocks noChangeAspect="1" noChangeArrowheads="1"/>
          </p:cNvSpPr>
          <p:nvPr/>
        </p:nvSpPr>
        <p:spPr bwMode="auto">
          <a:xfrm>
            <a:off x="4529138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5369" name="AutoShape 7"/>
          <p:cNvCxnSpPr>
            <a:cxnSpLocks noChangeShapeType="1"/>
            <a:stCxn id="15368" idx="0"/>
          </p:cNvCxnSpPr>
          <p:nvPr/>
        </p:nvCxnSpPr>
        <p:spPr bwMode="auto">
          <a:xfrm flipV="1">
            <a:off x="4783138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Oval 8"/>
          <p:cNvSpPr>
            <a:spLocks noChangeAspect="1" noChangeArrowheads="1"/>
          </p:cNvSpPr>
          <p:nvPr/>
        </p:nvSpPr>
        <p:spPr bwMode="auto">
          <a:xfrm>
            <a:off x="5554663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5371" name="AutoShape 9"/>
          <p:cNvCxnSpPr>
            <a:cxnSpLocks noChangeShapeType="1"/>
            <a:stCxn id="15370" idx="0"/>
          </p:cNvCxnSpPr>
          <p:nvPr/>
        </p:nvCxnSpPr>
        <p:spPr bwMode="auto">
          <a:xfrm flipV="1">
            <a:off x="5808663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2" name="Oval 10"/>
          <p:cNvSpPr>
            <a:spLocks noChangeAspect="1" noChangeArrowheads="1"/>
          </p:cNvSpPr>
          <p:nvPr/>
        </p:nvSpPr>
        <p:spPr bwMode="auto">
          <a:xfrm>
            <a:off x="1173163" y="39052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5373" name="AutoShape 11"/>
          <p:cNvCxnSpPr>
            <a:cxnSpLocks noChangeShapeType="1"/>
            <a:stCxn id="15372" idx="0"/>
            <a:endCxn id="15365" idx="3"/>
          </p:cNvCxnSpPr>
          <p:nvPr/>
        </p:nvCxnSpPr>
        <p:spPr bwMode="auto">
          <a:xfrm flipV="1">
            <a:off x="1427163" y="3303588"/>
            <a:ext cx="857250" cy="601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4" name="Oval 12"/>
          <p:cNvSpPr>
            <a:spLocks noChangeAspect="1" noChangeArrowheads="1"/>
          </p:cNvSpPr>
          <p:nvPr/>
        </p:nvSpPr>
        <p:spPr bwMode="auto">
          <a:xfrm>
            <a:off x="2705100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5375" name="AutoShape 13"/>
          <p:cNvCxnSpPr>
            <a:cxnSpLocks noChangeShapeType="1"/>
            <a:stCxn id="15374" idx="0"/>
            <a:endCxn id="15365" idx="5"/>
          </p:cNvCxnSpPr>
          <p:nvPr/>
        </p:nvCxnSpPr>
        <p:spPr bwMode="auto">
          <a:xfrm flipH="1" flipV="1">
            <a:off x="2643188" y="33226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6" name="Oval 14"/>
          <p:cNvSpPr>
            <a:spLocks noChangeAspect="1" noChangeArrowheads="1"/>
          </p:cNvSpPr>
          <p:nvPr/>
        </p:nvSpPr>
        <p:spPr bwMode="auto">
          <a:xfrm>
            <a:off x="2705100" y="49149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5377" name="AutoShape 15"/>
          <p:cNvCxnSpPr>
            <a:cxnSpLocks noChangeShapeType="1"/>
            <a:stCxn id="15376" idx="0"/>
            <a:endCxn id="15374" idx="4"/>
          </p:cNvCxnSpPr>
          <p:nvPr/>
        </p:nvCxnSpPr>
        <p:spPr bwMode="auto">
          <a:xfrm flipV="1">
            <a:off x="2959100" y="44196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Oval 16"/>
          <p:cNvSpPr>
            <a:spLocks noChangeAspect="1" noChangeArrowheads="1"/>
          </p:cNvSpPr>
          <p:nvPr/>
        </p:nvSpPr>
        <p:spPr bwMode="auto">
          <a:xfrm>
            <a:off x="3546475" y="3259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5379" name="AutoShape 17"/>
          <p:cNvCxnSpPr>
            <a:cxnSpLocks noChangeShapeType="1"/>
            <a:stCxn id="15378" idx="0"/>
            <a:endCxn id="15366" idx="4"/>
          </p:cNvCxnSpPr>
          <p:nvPr/>
        </p:nvCxnSpPr>
        <p:spPr bwMode="auto">
          <a:xfrm flipV="1">
            <a:off x="3800475" y="2573555"/>
            <a:ext cx="24102" cy="685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0" name="Oval 18"/>
          <p:cNvSpPr>
            <a:spLocks noChangeAspect="1" noChangeArrowheads="1"/>
          </p:cNvSpPr>
          <p:nvPr/>
        </p:nvSpPr>
        <p:spPr bwMode="auto">
          <a:xfrm>
            <a:off x="55499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5381" name="AutoShape 19"/>
          <p:cNvCxnSpPr>
            <a:cxnSpLocks noChangeShapeType="1"/>
            <a:stCxn id="15380" idx="0"/>
            <a:endCxn id="15370" idx="4"/>
          </p:cNvCxnSpPr>
          <p:nvPr/>
        </p:nvCxnSpPr>
        <p:spPr bwMode="auto">
          <a:xfrm flipV="1">
            <a:off x="5803900" y="3397250"/>
            <a:ext cx="4763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668338" y="1616075"/>
            <a:ext cx="142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a,c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cxnSp>
        <p:nvCxnSpPr>
          <p:cNvPr id="15383" name="AutoShape 46"/>
          <p:cNvCxnSpPr>
            <a:cxnSpLocks noChangeShapeType="1"/>
            <a:stCxn id="15382" idx="3"/>
          </p:cNvCxnSpPr>
          <p:nvPr/>
        </p:nvCxnSpPr>
        <p:spPr bwMode="auto">
          <a:xfrm>
            <a:off x="2095500" y="1844675"/>
            <a:ext cx="1502713" cy="361951"/>
          </a:xfrm>
          <a:prstGeom prst="curvedConnector3">
            <a:avLst>
              <a:gd name="adj1" fmla="val 50000"/>
            </a:avLst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4" name="AutoShape 47"/>
          <p:cNvCxnSpPr>
            <a:cxnSpLocks noChangeShapeType="1"/>
            <a:stCxn id="15382" idx="2"/>
            <a:endCxn id="15365" idx="2"/>
          </p:cNvCxnSpPr>
          <p:nvPr/>
        </p:nvCxnSpPr>
        <p:spPr bwMode="auto">
          <a:xfrm rot="16200000" flipH="1">
            <a:off x="1261269" y="2194719"/>
            <a:ext cx="1050925" cy="808037"/>
          </a:xfrm>
          <a:prstGeom prst="curvedConnector2">
            <a:avLst/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48"/>
          <p:cNvSpPr txBox="1">
            <a:spLocks noChangeArrowheads="1"/>
          </p:cNvSpPr>
          <p:nvPr/>
        </p:nvSpPr>
        <p:spPr bwMode="auto">
          <a:xfrm>
            <a:off x="3759200" y="5145087"/>
            <a:ext cx="470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Just have one root point to the other!</a:t>
            </a:r>
          </a:p>
        </p:txBody>
      </p:sp>
      <p:cxnSp>
        <p:nvCxnSpPr>
          <p:cNvPr id="15386" name="AutoShape 49"/>
          <p:cNvCxnSpPr>
            <a:cxnSpLocks noChangeShapeType="1"/>
            <a:stCxn id="15365" idx="0"/>
            <a:endCxn id="15366" idx="3"/>
          </p:cNvCxnSpPr>
          <p:nvPr/>
        </p:nvCxnSpPr>
        <p:spPr bwMode="auto">
          <a:xfrm rot="5400000" flipH="1" flipV="1">
            <a:off x="2868866" y="2094094"/>
            <a:ext cx="371040" cy="118117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7" name="Text Box 50"/>
          <p:cNvSpPr txBox="1">
            <a:spLocks noChangeArrowheads="1"/>
          </p:cNvSpPr>
          <p:nvPr/>
        </p:nvSpPr>
        <p:spPr bwMode="auto">
          <a:xfrm>
            <a:off x="609600" y="5715000"/>
            <a:ext cx="4607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runtime: depends on height of  trees</a:t>
            </a:r>
          </a:p>
        </p:txBody>
      </p:sp>
      <p:sp>
        <p:nvSpPr>
          <p:cNvPr id="15388" name="Oval 10"/>
          <p:cNvSpPr>
            <a:spLocks noChangeAspect="1" noChangeArrowheads="1"/>
          </p:cNvSpPr>
          <p:nvPr/>
        </p:nvSpPr>
        <p:spPr bwMode="auto">
          <a:xfrm>
            <a:off x="1906588" y="3986213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5389" name="AutoShape 11"/>
          <p:cNvCxnSpPr>
            <a:cxnSpLocks noChangeShapeType="1"/>
            <a:stCxn id="15388" idx="0"/>
          </p:cNvCxnSpPr>
          <p:nvPr/>
        </p:nvCxnSpPr>
        <p:spPr bwMode="auto">
          <a:xfrm flipV="1">
            <a:off x="2160588" y="3455988"/>
            <a:ext cx="2762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304800"/>
            <a:ext cx="8482012" cy="1143000"/>
          </a:xfrm>
        </p:spPr>
        <p:txBody>
          <a:bodyPr/>
          <a:lstStyle/>
          <a:p>
            <a:r>
              <a:rPr lang="en-US" altLang="en-US" dirty="0"/>
              <a:t>Example (1/11) – no smart union</a:t>
            </a:r>
          </a:p>
        </p:txBody>
      </p:sp>
      <p:sp>
        <p:nvSpPr>
          <p:cNvPr id="16387" name="Oval 3"/>
          <p:cNvSpPr>
            <a:spLocks noChangeAspect="1" noChangeArrowheads="1"/>
          </p:cNvSpPr>
          <p:nvPr/>
        </p:nvSpPr>
        <p:spPr bwMode="auto">
          <a:xfrm>
            <a:off x="1422400" y="6197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6388" name="AutoShape 4"/>
          <p:cNvCxnSpPr>
            <a:cxnSpLocks noChangeShapeType="1"/>
            <a:stCxn id="16387" idx="0"/>
            <a:endCxn id="16397" idx="4"/>
          </p:cNvCxnSpPr>
          <p:nvPr/>
        </p:nvCxnSpPr>
        <p:spPr bwMode="auto">
          <a:xfrm flipV="1">
            <a:off x="1676400" y="5708650"/>
            <a:ext cx="0" cy="469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Oval 5"/>
          <p:cNvSpPr>
            <a:spLocks noChangeAspect="1" noChangeArrowheads="1"/>
          </p:cNvSpPr>
          <p:nvPr/>
        </p:nvSpPr>
        <p:spPr bwMode="auto">
          <a:xfrm>
            <a:off x="52832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6390" name="AutoShape 6"/>
          <p:cNvCxnSpPr>
            <a:cxnSpLocks noChangeShapeType="1"/>
            <a:stCxn id="16389" idx="0"/>
          </p:cNvCxnSpPr>
          <p:nvPr/>
        </p:nvCxnSpPr>
        <p:spPr bwMode="auto">
          <a:xfrm flipV="1">
            <a:off x="55372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Oval 7"/>
          <p:cNvSpPr>
            <a:spLocks noChangeAspect="1" noChangeArrowheads="1"/>
          </p:cNvSpPr>
          <p:nvPr/>
        </p:nvSpPr>
        <p:spPr bwMode="auto">
          <a:xfrm>
            <a:off x="62484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6392" name="AutoShape 8"/>
          <p:cNvCxnSpPr>
            <a:cxnSpLocks noChangeShapeType="1"/>
            <a:stCxn id="16391" idx="0"/>
          </p:cNvCxnSpPr>
          <p:nvPr/>
        </p:nvCxnSpPr>
        <p:spPr bwMode="auto">
          <a:xfrm flipV="1">
            <a:off x="65024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Oval 9"/>
          <p:cNvSpPr>
            <a:spLocks noChangeAspect="1" noChangeArrowheads="1"/>
          </p:cNvSpPr>
          <p:nvPr/>
        </p:nvSpPr>
        <p:spPr bwMode="auto">
          <a:xfrm>
            <a:off x="72136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6394" name="AutoShape 10"/>
          <p:cNvCxnSpPr>
            <a:cxnSpLocks noChangeShapeType="1"/>
            <a:stCxn id="16393" idx="0"/>
          </p:cNvCxnSpPr>
          <p:nvPr/>
        </p:nvCxnSpPr>
        <p:spPr bwMode="auto">
          <a:xfrm flipV="1">
            <a:off x="74676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5" name="Oval 11"/>
          <p:cNvSpPr>
            <a:spLocks noChangeAspect="1" noChangeArrowheads="1"/>
          </p:cNvSpPr>
          <p:nvPr/>
        </p:nvSpPr>
        <p:spPr bwMode="auto">
          <a:xfrm>
            <a:off x="4572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6396" name="AutoShape 12"/>
          <p:cNvCxnSpPr>
            <a:cxnSpLocks noChangeShapeType="1"/>
            <a:stCxn id="16395" idx="0"/>
          </p:cNvCxnSpPr>
          <p:nvPr/>
        </p:nvCxnSpPr>
        <p:spPr bwMode="auto">
          <a:xfrm flipV="1">
            <a:off x="7112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14224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6398" name="AutoShape 14"/>
          <p:cNvCxnSpPr>
            <a:cxnSpLocks noChangeShapeType="1"/>
            <a:stCxn id="16397" idx="0"/>
          </p:cNvCxnSpPr>
          <p:nvPr/>
        </p:nvCxnSpPr>
        <p:spPr bwMode="auto">
          <a:xfrm flipV="1">
            <a:off x="16764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23876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6400" name="AutoShape 16"/>
          <p:cNvCxnSpPr>
            <a:cxnSpLocks noChangeShapeType="1"/>
            <a:stCxn id="16399" idx="0"/>
          </p:cNvCxnSpPr>
          <p:nvPr/>
        </p:nvCxnSpPr>
        <p:spPr bwMode="auto">
          <a:xfrm flipV="1">
            <a:off x="26416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Oval 17"/>
          <p:cNvSpPr>
            <a:spLocks noChangeAspect="1" noChangeArrowheads="1"/>
          </p:cNvSpPr>
          <p:nvPr/>
        </p:nvSpPr>
        <p:spPr bwMode="auto">
          <a:xfrm>
            <a:off x="33528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6402" name="AutoShape 18"/>
          <p:cNvCxnSpPr>
            <a:cxnSpLocks noChangeShapeType="1"/>
            <a:stCxn id="16401" idx="0"/>
          </p:cNvCxnSpPr>
          <p:nvPr/>
        </p:nvCxnSpPr>
        <p:spPr bwMode="auto">
          <a:xfrm flipV="1">
            <a:off x="36068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Oval 19"/>
          <p:cNvSpPr>
            <a:spLocks noChangeAspect="1" noChangeArrowheads="1"/>
          </p:cNvSpPr>
          <p:nvPr/>
        </p:nvSpPr>
        <p:spPr bwMode="auto">
          <a:xfrm>
            <a:off x="81788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6404" name="AutoShape 20"/>
          <p:cNvCxnSpPr>
            <a:cxnSpLocks noChangeShapeType="1"/>
            <a:stCxn id="16403" idx="0"/>
          </p:cNvCxnSpPr>
          <p:nvPr/>
        </p:nvCxnSpPr>
        <p:spPr bwMode="auto">
          <a:xfrm flipV="1">
            <a:off x="84328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57200" y="19812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6406" name="Oval 22"/>
          <p:cNvSpPr>
            <a:spLocks noChangeAspect="1" noChangeArrowheads="1"/>
          </p:cNvSpPr>
          <p:nvPr/>
        </p:nvSpPr>
        <p:spPr bwMode="auto">
          <a:xfrm>
            <a:off x="43180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16407" name="AutoShape 23"/>
          <p:cNvCxnSpPr>
            <a:cxnSpLocks noChangeShapeType="1"/>
            <a:stCxn id="16406" idx="0"/>
          </p:cNvCxnSpPr>
          <p:nvPr/>
        </p:nvCxnSpPr>
        <p:spPr bwMode="auto">
          <a:xfrm flipV="1">
            <a:off x="4572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8" name="Oval 24"/>
          <p:cNvSpPr>
            <a:spLocks noChangeAspect="1" noChangeArrowheads="1"/>
          </p:cNvSpPr>
          <p:nvPr/>
        </p:nvSpPr>
        <p:spPr bwMode="auto">
          <a:xfrm>
            <a:off x="52832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6409" name="AutoShape 25"/>
          <p:cNvCxnSpPr>
            <a:cxnSpLocks noChangeShapeType="1"/>
            <a:stCxn id="16408" idx="0"/>
          </p:cNvCxnSpPr>
          <p:nvPr/>
        </p:nvCxnSpPr>
        <p:spPr bwMode="auto">
          <a:xfrm flipV="1">
            <a:off x="55372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62484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6411" name="AutoShape 27"/>
          <p:cNvCxnSpPr>
            <a:cxnSpLocks noChangeShapeType="1"/>
            <a:stCxn id="16410" idx="0"/>
          </p:cNvCxnSpPr>
          <p:nvPr/>
        </p:nvCxnSpPr>
        <p:spPr bwMode="auto">
          <a:xfrm flipV="1">
            <a:off x="6502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Oval 28"/>
          <p:cNvSpPr>
            <a:spLocks noChangeAspect="1" noChangeArrowheads="1"/>
          </p:cNvSpPr>
          <p:nvPr/>
        </p:nvSpPr>
        <p:spPr bwMode="auto">
          <a:xfrm>
            <a:off x="7213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6413" name="AutoShape 29"/>
          <p:cNvCxnSpPr>
            <a:cxnSpLocks noChangeShapeType="1"/>
            <a:stCxn id="16412" idx="0"/>
          </p:cNvCxnSpPr>
          <p:nvPr/>
        </p:nvCxnSpPr>
        <p:spPr bwMode="auto">
          <a:xfrm flipV="1">
            <a:off x="7467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4" name="Oval 30"/>
          <p:cNvSpPr>
            <a:spLocks noChangeAspect="1" noChangeArrowheads="1"/>
          </p:cNvSpPr>
          <p:nvPr/>
        </p:nvSpPr>
        <p:spPr bwMode="auto">
          <a:xfrm>
            <a:off x="4572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6415" name="AutoShape 31"/>
          <p:cNvCxnSpPr>
            <a:cxnSpLocks noChangeShapeType="1"/>
            <a:stCxn id="16414" idx="0"/>
          </p:cNvCxnSpPr>
          <p:nvPr/>
        </p:nvCxnSpPr>
        <p:spPr bwMode="auto">
          <a:xfrm flipV="1">
            <a:off x="7112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6" name="Oval 32"/>
          <p:cNvSpPr>
            <a:spLocks noChangeAspect="1" noChangeArrowheads="1"/>
          </p:cNvSpPr>
          <p:nvPr/>
        </p:nvSpPr>
        <p:spPr bwMode="auto">
          <a:xfrm>
            <a:off x="14224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6417" name="AutoShape 33"/>
          <p:cNvCxnSpPr>
            <a:cxnSpLocks noChangeShapeType="1"/>
            <a:stCxn id="16416" idx="0"/>
          </p:cNvCxnSpPr>
          <p:nvPr/>
        </p:nvCxnSpPr>
        <p:spPr bwMode="auto">
          <a:xfrm flipV="1">
            <a:off x="1676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8" name="Oval 34"/>
          <p:cNvSpPr>
            <a:spLocks noChangeAspect="1" noChangeArrowheads="1"/>
          </p:cNvSpPr>
          <p:nvPr/>
        </p:nvSpPr>
        <p:spPr bwMode="auto">
          <a:xfrm>
            <a:off x="2387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6419" name="AutoShape 35"/>
          <p:cNvCxnSpPr>
            <a:cxnSpLocks noChangeShapeType="1"/>
            <a:stCxn id="16418" idx="0"/>
          </p:cNvCxnSpPr>
          <p:nvPr/>
        </p:nvCxnSpPr>
        <p:spPr bwMode="auto">
          <a:xfrm flipV="1">
            <a:off x="2641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0" name="Oval 36"/>
          <p:cNvSpPr>
            <a:spLocks noChangeAspect="1" noChangeArrowheads="1"/>
          </p:cNvSpPr>
          <p:nvPr/>
        </p:nvSpPr>
        <p:spPr bwMode="auto">
          <a:xfrm>
            <a:off x="3352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6421" name="AutoShape 37"/>
          <p:cNvCxnSpPr>
            <a:cxnSpLocks noChangeShapeType="1"/>
            <a:stCxn id="16420" idx="0"/>
          </p:cNvCxnSpPr>
          <p:nvPr/>
        </p:nvCxnSpPr>
        <p:spPr bwMode="auto">
          <a:xfrm flipV="1">
            <a:off x="3606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2" name="Oval 38"/>
          <p:cNvSpPr>
            <a:spLocks noChangeAspect="1" noChangeArrowheads="1"/>
          </p:cNvSpPr>
          <p:nvPr/>
        </p:nvSpPr>
        <p:spPr bwMode="auto">
          <a:xfrm>
            <a:off x="8178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6423" name="AutoShape 39"/>
          <p:cNvCxnSpPr>
            <a:cxnSpLocks noChangeShapeType="1"/>
            <a:stCxn id="16422" idx="0"/>
          </p:cNvCxnSpPr>
          <p:nvPr/>
        </p:nvCxnSpPr>
        <p:spPr bwMode="auto">
          <a:xfrm flipV="1">
            <a:off x="8432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4495800" y="4038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6425" name="Rectangle 74"/>
          <p:cNvSpPr>
            <a:spLocks noChangeArrowheads="1"/>
          </p:cNvSpPr>
          <p:nvPr/>
        </p:nvSpPr>
        <p:spPr bwMode="auto">
          <a:xfrm>
            <a:off x="304800" y="2667000"/>
            <a:ext cx="8610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6426" name="Rectangle 75"/>
          <p:cNvSpPr>
            <a:spLocks noChangeArrowheads="1"/>
          </p:cNvSpPr>
          <p:nvPr/>
        </p:nvSpPr>
        <p:spPr bwMode="auto">
          <a:xfrm>
            <a:off x="304800" y="4508500"/>
            <a:ext cx="8610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Equivalence Relations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chemeClr val="hlink"/>
                </a:solidFill>
              </a:rPr>
              <a:t>equivalence relation</a:t>
            </a:r>
            <a:r>
              <a:rPr lang="en-US" altLang="en-US" sz="2000" dirty="0"/>
              <a:t> R has three properties: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reflexive: for any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x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x</a:t>
            </a:r>
            <a:r>
              <a:rPr lang="en-US" altLang="en-US" sz="2000" dirty="0"/>
              <a:t> is true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symmetric: for any </a:t>
            </a:r>
            <a:r>
              <a:rPr lang="en-US" altLang="en-US" sz="2000" i="1" dirty="0"/>
              <a:t>x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x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y</a:t>
            </a:r>
            <a:r>
              <a:rPr lang="en-US" altLang="en-US" sz="2000" dirty="0"/>
              <a:t> implies </a:t>
            </a:r>
            <a:r>
              <a:rPr lang="en-US" altLang="en-US" sz="2000" i="1" dirty="0" err="1"/>
              <a:t>y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x</a:t>
            </a:r>
            <a:endParaRPr lang="en-US" altLang="en-US" sz="2000" dirty="0"/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transitive: for any </a:t>
            </a:r>
            <a:r>
              <a:rPr lang="en-US" altLang="en-US" sz="2000" i="1" dirty="0"/>
              <a:t>x</a:t>
            </a:r>
            <a:r>
              <a:rPr lang="en-US" altLang="en-US" sz="2000" dirty="0"/>
              <a:t>,</a:t>
            </a:r>
            <a:r>
              <a:rPr lang="en-US" altLang="en-US" sz="2000" i="1" dirty="0"/>
              <a:t> y</a:t>
            </a:r>
            <a:r>
              <a:rPr lang="en-US" altLang="en-US" sz="2000" dirty="0"/>
              <a:t>,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z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x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y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y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z</a:t>
            </a:r>
            <a:r>
              <a:rPr lang="en-US" altLang="en-US" sz="2000" dirty="0"/>
              <a:t> implies </a:t>
            </a:r>
            <a:r>
              <a:rPr lang="en-US" altLang="en-US" sz="2000" i="1" dirty="0" err="1"/>
              <a:t>x</a:t>
            </a:r>
            <a:r>
              <a:rPr lang="en-US" altLang="en-US" sz="2000" dirty="0" err="1"/>
              <a:t>R</a:t>
            </a:r>
            <a:r>
              <a:rPr lang="en-US" altLang="en-US" sz="2000" i="1" dirty="0" err="1"/>
              <a:t>z</a:t>
            </a:r>
            <a:endParaRPr lang="en-US" altLang="en-US" sz="2000" i="1" dirty="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/>
              <a:t>Example equivalence relations? </a:t>
            </a:r>
          </a:p>
          <a:p>
            <a:r>
              <a:rPr lang="en-US" altLang="en-US" sz="1400" dirty="0"/>
              <a:t>Born in the same year as</a:t>
            </a:r>
          </a:p>
          <a:p>
            <a:r>
              <a:rPr lang="en-US" altLang="en-US" sz="1400" dirty="0"/>
              <a:t>Live on same island as</a:t>
            </a:r>
          </a:p>
          <a:p>
            <a:r>
              <a:rPr lang="en-US" altLang="en-US" sz="1400" dirty="0"/>
              <a:t>In same department, where two people are related if they are in the same department</a:t>
            </a:r>
          </a:p>
          <a:p>
            <a:pPr lvl="1"/>
            <a:r>
              <a:rPr lang="en-US" altLang="en-US" sz="1400" dirty="0"/>
              <a:t>This relationship is an equivalence relation if someone was in only one department</a:t>
            </a:r>
          </a:p>
          <a:p>
            <a:r>
              <a:rPr lang="en-US" altLang="en-US" sz="1400" dirty="0"/>
              <a:t>An example of a relation in which town </a:t>
            </a:r>
            <a:r>
              <a:rPr lang="en-US" altLang="en-US" sz="1400" i="1" dirty="0"/>
              <a:t>a</a:t>
            </a:r>
            <a:r>
              <a:rPr lang="en-US" altLang="en-US" sz="1400" dirty="0"/>
              <a:t> is related to town </a:t>
            </a:r>
            <a:r>
              <a:rPr lang="en-US" altLang="en-US" sz="1400" i="1" dirty="0"/>
              <a:t>b</a:t>
            </a:r>
            <a:r>
              <a:rPr lang="en-US" altLang="en-US" sz="1400" dirty="0"/>
              <a:t> if traveling from </a:t>
            </a:r>
            <a:r>
              <a:rPr lang="en-US" altLang="en-US" sz="1400" i="1" dirty="0"/>
              <a:t>a</a:t>
            </a:r>
            <a:r>
              <a:rPr lang="en-US" altLang="en-US" sz="1400" dirty="0"/>
              <a:t> to </a:t>
            </a:r>
            <a:r>
              <a:rPr lang="en-US" altLang="en-US" sz="1400" i="1" dirty="0"/>
              <a:t>b</a:t>
            </a:r>
            <a:r>
              <a:rPr lang="en-US" altLang="en-US" sz="1400" dirty="0"/>
              <a:t> by road is possible.</a:t>
            </a:r>
          </a:p>
          <a:p>
            <a:pPr lvl="1"/>
            <a:r>
              <a:rPr lang="en-US" altLang="en-US" sz="1400" dirty="0"/>
              <a:t>This relationship is an equivalence relation if the roads are two-way.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38F403F-119F-4239-8819-020BFC24295E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(2/11)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4175" y="1394062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457700" y="4080594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7413" name="Oval 37"/>
          <p:cNvSpPr>
            <a:spLocks noChangeAspect="1" noChangeArrowheads="1"/>
          </p:cNvSpPr>
          <p:nvPr/>
        </p:nvSpPr>
        <p:spPr bwMode="auto">
          <a:xfrm>
            <a:off x="1828800" y="364017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e</a:t>
            </a:r>
          </a:p>
        </p:txBody>
      </p:sp>
      <p:cxnSp>
        <p:nvCxnSpPr>
          <p:cNvPr id="17414" name="AutoShape 38"/>
          <p:cNvCxnSpPr>
            <a:cxnSpLocks noChangeShapeType="1"/>
            <a:endCxn id="17423" idx="4"/>
          </p:cNvCxnSpPr>
          <p:nvPr/>
        </p:nvCxnSpPr>
        <p:spPr bwMode="auto">
          <a:xfrm flipH="1" flipV="1">
            <a:off x="2059205" y="3282107"/>
            <a:ext cx="10843" cy="343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Oval 39"/>
          <p:cNvSpPr>
            <a:spLocks noChangeAspect="1" noChangeArrowheads="1"/>
          </p:cNvSpPr>
          <p:nvPr/>
        </p:nvSpPr>
        <p:spPr bwMode="auto">
          <a:xfrm>
            <a:off x="47244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7416" name="AutoShape 40"/>
          <p:cNvCxnSpPr>
            <a:cxnSpLocks noChangeShapeType="1"/>
            <a:stCxn id="17415" idx="0"/>
          </p:cNvCxnSpPr>
          <p:nvPr/>
        </p:nvCxnSpPr>
        <p:spPr bwMode="auto">
          <a:xfrm flipV="1">
            <a:off x="4978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Oval 41"/>
          <p:cNvSpPr>
            <a:spLocks noChangeAspect="1" noChangeArrowheads="1"/>
          </p:cNvSpPr>
          <p:nvPr/>
        </p:nvSpPr>
        <p:spPr bwMode="auto">
          <a:xfrm>
            <a:off x="5689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7418" name="AutoShape 42"/>
          <p:cNvCxnSpPr>
            <a:cxnSpLocks noChangeShapeType="1"/>
            <a:stCxn id="17417" idx="0"/>
          </p:cNvCxnSpPr>
          <p:nvPr/>
        </p:nvCxnSpPr>
        <p:spPr bwMode="auto">
          <a:xfrm flipV="1">
            <a:off x="5943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9" name="Oval 43"/>
          <p:cNvSpPr>
            <a:spLocks noChangeAspect="1" noChangeArrowheads="1"/>
          </p:cNvSpPr>
          <p:nvPr/>
        </p:nvSpPr>
        <p:spPr bwMode="auto">
          <a:xfrm>
            <a:off x="6654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7420" name="AutoShape 44"/>
          <p:cNvCxnSpPr>
            <a:cxnSpLocks noChangeShapeType="1"/>
            <a:stCxn id="17419" idx="0"/>
          </p:cNvCxnSpPr>
          <p:nvPr/>
        </p:nvCxnSpPr>
        <p:spPr bwMode="auto">
          <a:xfrm flipV="1">
            <a:off x="6908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Oval 45"/>
          <p:cNvSpPr>
            <a:spLocks noChangeAspect="1" noChangeArrowheads="1"/>
          </p:cNvSpPr>
          <p:nvPr/>
        </p:nvSpPr>
        <p:spPr bwMode="auto">
          <a:xfrm>
            <a:off x="9144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17422" name="AutoShape 46"/>
          <p:cNvCxnSpPr>
            <a:cxnSpLocks noChangeShapeType="1"/>
            <a:stCxn id="17421" idx="0"/>
          </p:cNvCxnSpPr>
          <p:nvPr/>
        </p:nvCxnSpPr>
        <p:spPr bwMode="auto">
          <a:xfrm flipV="1">
            <a:off x="1168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3" name="Oval 47"/>
          <p:cNvSpPr>
            <a:spLocks noChangeAspect="1" noChangeArrowheads="1"/>
          </p:cNvSpPr>
          <p:nvPr/>
        </p:nvSpPr>
        <p:spPr bwMode="auto">
          <a:xfrm>
            <a:off x="1805205" y="277410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7424" name="AutoShape 48"/>
          <p:cNvCxnSpPr>
            <a:cxnSpLocks noChangeShapeType="1"/>
          </p:cNvCxnSpPr>
          <p:nvPr/>
        </p:nvCxnSpPr>
        <p:spPr bwMode="auto">
          <a:xfrm flipV="1">
            <a:off x="2133600" y="2342676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2844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7426" name="AutoShape 50"/>
          <p:cNvCxnSpPr>
            <a:cxnSpLocks noChangeShapeType="1"/>
            <a:stCxn id="17425" idx="0"/>
          </p:cNvCxnSpPr>
          <p:nvPr/>
        </p:nvCxnSpPr>
        <p:spPr bwMode="auto">
          <a:xfrm flipV="1">
            <a:off x="3098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8100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17428" name="AutoShape 52"/>
          <p:cNvCxnSpPr>
            <a:cxnSpLocks noChangeShapeType="1"/>
            <a:stCxn id="17427" idx="0"/>
          </p:cNvCxnSpPr>
          <p:nvPr/>
        </p:nvCxnSpPr>
        <p:spPr bwMode="auto">
          <a:xfrm flipV="1">
            <a:off x="4064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76200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7430" name="AutoShape 54"/>
          <p:cNvCxnSpPr>
            <a:cxnSpLocks noChangeShapeType="1"/>
            <a:stCxn id="17429" idx="0"/>
          </p:cNvCxnSpPr>
          <p:nvPr/>
        </p:nvCxnSpPr>
        <p:spPr bwMode="auto">
          <a:xfrm flipV="1">
            <a:off x="7874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1" name="Rectangle 55"/>
          <p:cNvSpPr>
            <a:spLocks noChangeArrowheads="1"/>
          </p:cNvSpPr>
          <p:nvPr/>
        </p:nvSpPr>
        <p:spPr bwMode="auto">
          <a:xfrm>
            <a:off x="762000" y="2184878"/>
            <a:ext cx="762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>
            <a:off x="47244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7433" name="AutoShape 57"/>
          <p:cNvCxnSpPr>
            <a:cxnSpLocks noChangeShapeType="1"/>
            <a:stCxn id="17432" idx="0"/>
          </p:cNvCxnSpPr>
          <p:nvPr/>
        </p:nvCxnSpPr>
        <p:spPr bwMode="auto">
          <a:xfrm flipV="1">
            <a:off x="49784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>
            <a:off x="56896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7435" name="AutoShape 59"/>
          <p:cNvCxnSpPr>
            <a:cxnSpLocks noChangeShapeType="1"/>
            <a:stCxn id="17434" idx="0"/>
          </p:cNvCxnSpPr>
          <p:nvPr/>
        </p:nvCxnSpPr>
        <p:spPr bwMode="auto">
          <a:xfrm flipV="1">
            <a:off x="59436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>
            <a:off x="66548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7437" name="AutoShape 61"/>
          <p:cNvCxnSpPr>
            <a:cxnSpLocks noChangeShapeType="1"/>
            <a:stCxn id="17436" idx="0"/>
          </p:cNvCxnSpPr>
          <p:nvPr/>
        </p:nvCxnSpPr>
        <p:spPr bwMode="auto">
          <a:xfrm flipV="1">
            <a:off x="69088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9144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7439" name="AutoShape 63"/>
          <p:cNvCxnSpPr>
            <a:cxnSpLocks noChangeShapeType="1"/>
            <a:stCxn id="17438" idx="0"/>
          </p:cNvCxnSpPr>
          <p:nvPr/>
        </p:nvCxnSpPr>
        <p:spPr bwMode="auto">
          <a:xfrm flipV="1">
            <a:off x="11684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0" name="Oval 64"/>
          <p:cNvSpPr>
            <a:spLocks noChangeAspect="1" noChangeArrowheads="1"/>
          </p:cNvSpPr>
          <p:nvPr/>
        </p:nvSpPr>
        <p:spPr bwMode="auto">
          <a:xfrm>
            <a:off x="18796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7441" name="AutoShape 65"/>
          <p:cNvCxnSpPr>
            <a:cxnSpLocks noChangeShapeType="1"/>
            <a:stCxn id="17440" idx="0"/>
          </p:cNvCxnSpPr>
          <p:nvPr/>
        </p:nvCxnSpPr>
        <p:spPr bwMode="auto">
          <a:xfrm flipV="1">
            <a:off x="21336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2" name="Oval 66"/>
          <p:cNvSpPr>
            <a:spLocks noChangeAspect="1" noChangeArrowheads="1"/>
          </p:cNvSpPr>
          <p:nvPr/>
        </p:nvSpPr>
        <p:spPr bwMode="auto">
          <a:xfrm>
            <a:off x="28448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7443" name="AutoShape 67"/>
          <p:cNvCxnSpPr>
            <a:cxnSpLocks noChangeShapeType="1"/>
            <a:stCxn id="17442" idx="0"/>
          </p:cNvCxnSpPr>
          <p:nvPr/>
        </p:nvCxnSpPr>
        <p:spPr bwMode="auto">
          <a:xfrm flipV="1">
            <a:off x="30988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4" name="Oval 68"/>
          <p:cNvSpPr>
            <a:spLocks noChangeAspect="1" noChangeArrowheads="1"/>
          </p:cNvSpPr>
          <p:nvPr/>
        </p:nvSpPr>
        <p:spPr bwMode="auto">
          <a:xfrm>
            <a:off x="76200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7445" name="AutoShape 69"/>
          <p:cNvCxnSpPr>
            <a:cxnSpLocks noChangeShapeType="1"/>
            <a:stCxn id="17444" idx="0"/>
          </p:cNvCxnSpPr>
          <p:nvPr/>
        </p:nvCxnSpPr>
        <p:spPr bwMode="auto">
          <a:xfrm flipV="1">
            <a:off x="78740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Oval 70"/>
          <p:cNvSpPr>
            <a:spLocks noChangeAspect="1" noChangeArrowheads="1"/>
          </p:cNvSpPr>
          <p:nvPr/>
        </p:nvSpPr>
        <p:spPr bwMode="auto">
          <a:xfrm>
            <a:off x="919018" y="637274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d</a:t>
            </a:r>
          </a:p>
        </p:txBody>
      </p:sp>
      <p:cxnSp>
        <p:nvCxnSpPr>
          <p:cNvPr id="17447" name="AutoShape 71"/>
          <p:cNvCxnSpPr>
            <a:cxnSpLocks noChangeShapeType="1"/>
            <a:stCxn id="17446" idx="0"/>
            <a:endCxn id="17438" idx="4"/>
          </p:cNvCxnSpPr>
          <p:nvPr/>
        </p:nvCxnSpPr>
        <p:spPr bwMode="auto">
          <a:xfrm flipH="1" flipV="1">
            <a:off x="1168400" y="6070600"/>
            <a:ext cx="4618" cy="30214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8" name="Oval 72"/>
          <p:cNvSpPr>
            <a:spLocks noChangeAspect="1" noChangeArrowheads="1"/>
          </p:cNvSpPr>
          <p:nvPr/>
        </p:nvSpPr>
        <p:spPr bwMode="auto">
          <a:xfrm>
            <a:off x="1871202" y="635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7449" name="AutoShape 73"/>
          <p:cNvCxnSpPr>
            <a:cxnSpLocks noChangeShapeType="1"/>
            <a:stCxn id="17448" idx="0"/>
          </p:cNvCxnSpPr>
          <p:nvPr/>
        </p:nvCxnSpPr>
        <p:spPr bwMode="auto">
          <a:xfrm flipH="1" flipV="1">
            <a:off x="2043290" y="6015729"/>
            <a:ext cx="81912" cy="334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0" name="Rectangle 74"/>
          <p:cNvSpPr>
            <a:spLocks noChangeArrowheads="1"/>
          </p:cNvSpPr>
          <p:nvPr/>
        </p:nvSpPr>
        <p:spPr bwMode="auto">
          <a:xfrm>
            <a:off x="762000" y="4624909"/>
            <a:ext cx="7620000" cy="2134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2895600"/>
            <a:ext cx="4953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797300" y="4368350"/>
            <a:ext cx="4953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(3/11)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9812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8438" name="Oval 37"/>
          <p:cNvSpPr>
            <a:spLocks noChangeAspect="1" noChangeArrowheads="1"/>
          </p:cNvSpPr>
          <p:nvPr/>
        </p:nvSpPr>
        <p:spPr bwMode="auto">
          <a:xfrm>
            <a:off x="26416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8439" name="AutoShape 38"/>
          <p:cNvCxnSpPr>
            <a:cxnSpLocks noChangeShapeType="1"/>
            <a:stCxn id="18438" idx="0"/>
          </p:cNvCxnSpPr>
          <p:nvPr/>
        </p:nvCxnSpPr>
        <p:spPr bwMode="auto">
          <a:xfrm flipV="1">
            <a:off x="28956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0" name="Oval 39"/>
          <p:cNvSpPr>
            <a:spLocks noChangeAspect="1" noChangeArrowheads="1"/>
          </p:cNvSpPr>
          <p:nvPr/>
        </p:nvSpPr>
        <p:spPr bwMode="auto">
          <a:xfrm>
            <a:off x="32512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8441" name="AutoShape 40"/>
          <p:cNvCxnSpPr>
            <a:cxnSpLocks noChangeShapeType="1"/>
            <a:stCxn id="18440" idx="0"/>
          </p:cNvCxnSpPr>
          <p:nvPr/>
        </p:nvCxnSpPr>
        <p:spPr bwMode="auto">
          <a:xfrm flipV="1">
            <a:off x="35052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2" name="Oval 41"/>
          <p:cNvSpPr>
            <a:spLocks noChangeAspect="1" noChangeArrowheads="1"/>
          </p:cNvSpPr>
          <p:nvPr/>
        </p:nvSpPr>
        <p:spPr bwMode="auto">
          <a:xfrm>
            <a:off x="38608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8443" name="AutoShape 42"/>
          <p:cNvCxnSpPr>
            <a:cxnSpLocks noChangeShapeType="1"/>
            <a:stCxn id="18442" idx="0"/>
          </p:cNvCxnSpPr>
          <p:nvPr/>
        </p:nvCxnSpPr>
        <p:spPr bwMode="auto">
          <a:xfrm flipV="1">
            <a:off x="41148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Oval 43"/>
          <p:cNvSpPr>
            <a:spLocks noChangeAspect="1" noChangeArrowheads="1"/>
          </p:cNvSpPr>
          <p:nvPr/>
        </p:nvSpPr>
        <p:spPr bwMode="auto">
          <a:xfrm>
            <a:off x="304800" y="3505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18445" name="AutoShape 44"/>
          <p:cNvCxnSpPr>
            <a:cxnSpLocks noChangeShapeType="1"/>
            <a:stCxn id="18444" idx="0"/>
          </p:cNvCxnSpPr>
          <p:nvPr/>
        </p:nvCxnSpPr>
        <p:spPr bwMode="auto">
          <a:xfrm flipV="1">
            <a:off x="5588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Oval 45"/>
          <p:cNvSpPr>
            <a:spLocks noChangeAspect="1" noChangeArrowheads="1"/>
          </p:cNvSpPr>
          <p:nvPr/>
        </p:nvSpPr>
        <p:spPr bwMode="auto">
          <a:xfrm>
            <a:off x="1270000" y="3505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8447" name="AutoShape 46"/>
          <p:cNvCxnSpPr>
            <a:cxnSpLocks noChangeShapeType="1"/>
            <a:stCxn id="18446" idx="0"/>
          </p:cNvCxnSpPr>
          <p:nvPr/>
        </p:nvCxnSpPr>
        <p:spPr bwMode="auto">
          <a:xfrm flipV="1">
            <a:off x="15240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8" name="Oval 47"/>
          <p:cNvSpPr>
            <a:spLocks noChangeAspect="1" noChangeArrowheads="1"/>
          </p:cNvSpPr>
          <p:nvPr/>
        </p:nvSpPr>
        <p:spPr bwMode="auto">
          <a:xfrm>
            <a:off x="20574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8449" name="AutoShape 48"/>
          <p:cNvCxnSpPr>
            <a:cxnSpLocks noChangeShapeType="1"/>
            <a:stCxn id="18448" idx="0"/>
          </p:cNvCxnSpPr>
          <p:nvPr/>
        </p:nvCxnSpPr>
        <p:spPr bwMode="auto">
          <a:xfrm flipV="1">
            <a:off x="23114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Oval 49"/>
          <p:cNvSpPr>
            <a:spLocks noChangeAspect="1" noChangeArrowheads="1"/>
          </p:cNvSpPr>
          <p:nvPr/>
        </p:nvSpPr>
        <p:spPr bwMode="auto">
          <a:xfrm>
            <a:off x="44704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8451" name="AutoShape 50"/>
          <p:cNvCxnSpPr>
            <a:cxnSpLocks noChangeShapeType="1"/>
            <a:stCxn id="18450" idx="0"/>
          </p:cNvCxnSpPr>
          <p:nvPr/>
        </p:nvCxnSpPr>
        <p:spPr bwMode="auto">
          <a:xfrm flipV="1">
            <a:off x="47244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2" name="Oval 51"/>
          <p:cNvSpPr>
            <a:spLocks noChangeAspect="1" noChangeArrowheads="1"/>
          </p:cNvSpPr>
          <p:nvPr/>
        </p:nvSpPr>
        <p:spPr bwMode="auto">
          <a:xfrm>
            <a:off x="539750" y="4225582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8453" name="AutoShape 52"/>
          <p:cNvCxnSpPr>
            <a:cxnSpLocks noChangeShapeType="1"/>
            <a:stCxn id="18452" idx="1"/>
            <a:endCxn id="18444" idx="5"/>
          </p:cNvCxnSpPr>
          <p:nvPr/>
        </p:nvCxnSpPr>
        <p:spPr bwMode="auto">
          <a:xfrm flipV="1">
            <a:off x="614145" y="3938805"/>
            <a:ext cx="124260" cy="361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Oval 53"/>
          <p:cNvSpPr>
            <a:spLocks noChangeAspect="1" noChangeArrowheads="1"/>
          </p:cNvSpPr>
          <p:nvPr/>
        </p:nvSpPr>
        <p:spPr bwMode="auto">
          <a:xfrm>
            <a:off x="1425839" y="421079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8455" name="AutoShape 54"/>
          <p:cNvCxnSpPr>
            <a:cxnSpLocks noChangeShapeType="1"/>
            <a:stCxn id="18454" idx="1"/>
            <a:endCxn id="18446" idx="5"/>
          </p:cNvCxnSpPr>
          <p:nvPr/>
        </p:nvCxnSpPr>
        <p:spPr bwMode="auto">
          <a:xfrm flipV="1">
            <a:off x="1500234" y="3938805"/>
            <a:ext cx="203371" cy="34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6" name="Oval 55"/>
          <p:cNvSpPr>
            <a:spLocks noChangeAspect="1" noChangeArrowheads="1"/>
          </p:cNvSpPr>
          <p:nvPr/>
        </p:nvSpPr>
        <p:spPr bwMode="auto">
          <a:xfrm>
            <a:off x="62992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8457" name="AutoShape 56"/>
          <p:cNvCxnSpPr>
            <a:cxnSpLocks noChangeShapeType="1"/>
            <a:stCxn id="18456" idx="0"/>
          </p:cNvCxnSpPr>
          <p:nvPr/>
        </p:nvCxnSpPr>
        <p:spPr bwMode="auto">
          <a:xfrm flipV="1">
            <a:off x="65532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Oval 57"/>
          <p:cNvSpPr>
            <a:spLocks noChangeAspect="1" noChangeArrowheads="1"/>
          </p:cNvSpPr>
          <p:nvPr/>
        </p:nvSpPr>
        <p:spPr bwMode="auto">
          <a:xfrm>
            <a:off x="69088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8459" name="AutoShape 58"/>
          <p:cNvCxnSpPr>
            <a:cxnSpLocks noChangeShapeType="1"/>
            <a:stCxn id="18458" idx="0"/>
          </p:cNvCxnSpPr>
          <p:nvPr/>
        </p:nvCxnSpPr>
        <p:spPr bwMode="auto">
          <a:xfrm flipV="1">
            <a:off x="71628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Oval 59"/>
          <p:cNvSpPr>
            <a:spLocks noChangeAspect="1" noChangeArrowheads="1"/>
          </p:cNvSpPr>
          <p:nvPr/>
        </p:nvSpPr>
        <p:spPr bwMode="auto">
          <a:xfrm>
            <a:off x="75184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8461" name="AutoShape 60"/>
          <p:cNvCxnSpPr>
            <a:cxnSpLocks noChangeShapeType="1"/>
            <a:stCxn id="18460" idx="0"/>
          </p:cNvCxnSpPr>
          <p:nvPr/>
        </p:nvCxnSpPr>
        <p:spPr bwMode="auto">
          <a:xfrm flipV="1">
            <a:off x="77724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2" name="Oval 61"/>
          <p:cNvSpPr>
            <a:spLocks noChangeAspect="1" noChangeArrowheads="1"/>
          </p:cNvSpPr>
          <p:nvPr/>
        </p:nvSpPr>
        <p:spPr bwMode="auto">
          <a:xfrm>
            <a:off x="4662488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8463" name="AutoShape 62"/>
          <p:cNvCxnSpPr>
            <a:cxnSpLocks noChangeShapeType="1"/>
            <a:stCxn id="18462" idx="0"/>
          </p:cNvCxnSpPr>
          <p:nvPr/>
        </p:nvCxnSpPr>
        <p:spPr bwMode="auto">
          <a:xfrm flipV="1">
            <a:off x="4916488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4" name="Oval 63"/>
          <p:cNvSpPr>
            <a:spLocks noChangeAspect="1" noChangeArrowheads="1"/>
          </p:cNvSpPr>
          <p:nvPr/>
        </p:nvSpPr>
        <p:spPr bwMode="auto">
          <a:xfrm>
            <a:off x="4191000" y="541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8465" name="AutoShape 64"/>
          <p:cNvCxnSpPr>
            <a:cxnSpLocks noChangeShapeType="1"/>
            <a:stCxn id="18464" idx="7"/>
            <a:endCxn id="18462" idx="3"/>
          </p:cNvCxnSpPr>
          <p:nvPr/>
        </p:nvCxnSpPr>
        <p:spPr bwMode="auto">
          <a:xfrm flipV="1">
            <a:off x="4624388" y="5329238"/>
            <a:ext cx="112712" cy="136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6" name="Oval 65"/>
          <p:cNvSpPr>
            <a:spLocks noChangeAspect="1" noChangeArrowheads="1"/>
          </p:cNvSpPr>
          <p:nvPr/>
        </p:nvSpPr>
        <p:spPr bwMode="auto">
          <a:xfrm>
            <a:off x="57150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8467" name="AutoShape 66"/>
          <p:cNvCxnSpPr>
            <a:cxnSpLocks noChangeShapeType="1"/>
            <a:stCxn id="18466" idx="0"/>
          </p:cNvCxnSpPr>
          <p:nvPr/>
        </p:nvCxnSpPr>
        <p:spPr bwMode="auto">
          <a:xfrm flipV="1">
            <a:off x="59690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8" name="Oval 67"/>
          <p:cNvSpPr>
            <a:spLocks noChangeAspect="1" noChangeArrowheads="1"/>
          </p:cNvSpPr>
          <p:nvPr/>
        </p:nvSpPr>
        <p:spPr bwMode="auto">
          <a:xfrm>
            <a:off x="81280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8469" name="AutoShape 68"/>
          <p:cNvCxnSpPr>
            <a:cxnSpLocks noChangeShapeType="1"/>
            <a:stCxn id="18468" idx="0"/>
          </p:cNvCxnSpPr>
          <p:nvPr/>
        </p:nvCxnSpPr>
        <p:spPr bwMode="auto">
          <a:xfrm flipV="1">
            <a:off x="83820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0" name="Oval 69"/>
          <p:cNvSpPr>
            <a:spLocks noChangeAspect="1" noChangeArrowheads="1"/>
          </p:cNvSpPr>
          <p:nvPr/>
        </p:nvSpPr>
        <p:spPr bwMode="auto">
          <a:xfrm>
            <a:off x="5130800" y="541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8471" name="AutoShape 70"/>
          <p:cNvCxnSpPr>
            <a:cxnSpLocks noChangeShapeType="1"/>
            <a:stCxn id="18470" idx="1"/>
            <a:endCxn id="18462" idx="5"/>
          </p:cNvCxnSpPr>
          <p:nvPr/>
        </p:nvCxnSpPr>
        <p:spPr bwMode="auto">
          <a:xfrm flipH="1" flipV="1">
            <a:off x="5095875" y="5329238"/>
            <a:ext cx="109538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2" name="Oval 71"/>
          <p:cNvSpPr>
            <a:spLocks noChangeAspect="1" noChangeArrowheads="1"/>
          </p:cNvSpPr>
          <p:nvPr/>
        </p:nvSpPr>
        <p:spPr bwMode="auto">
          <a:xfrm>
            <a:off x="4571194" y="6128746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8473" name="AutoShape 72"/>
          <p:cNvCxnSpPr>
            <a:cxnSpLocks noChangeShapeType="1"/>
            <a:stCxn id="18472" idx="1"/>
            <a:endCxn id="18464" idx="5"/>
          </p:cNvCxnSpPr>
          <p:nvPr/>
        </p:nvCxnSpPr>
        <p:spPr bwMode="auto">
          <a:xfrm flipH="1" flipV="1">
            <a:off x="4624605" y="5843805"/>
            <a:ext cx="20984" cy="359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4" name="AutoShape 73"/>
          <p:cNvSpPr>
            <a:spLocks noChangeArrowheads="1"/>
          </p:cNvSpPr>
          <p:nvPr/>
        </p:nvSpPr>
        <p:spPr bwMode="auto">
          <a:xfrm flipV="1">
            <a:off x="2895600" y="4495800"/>
            <a:ext cx="1066800" cy="762000"/>
          </a:xfrm>
          <a:custGeom>
            <a:avLst/>
            <a:gdLst>
              <a:gd name="T0" fmla="*/ 7930028 w 21600"/>
              <a:gd name="T1" fmla="*/ 3828133 h 21600"/>
              <a:gd name="T2" fmla="*/ 6310369 w 21600"/>
              <a:gd name="T3" fmla="*/ 13440833 h 21600"/>
              <a:gd name="T4" fmla="*/ 16750439 w 21600"/>
              <a:gd name="T5" fmla="*/ 8432871 h 21600"/>
              <a:gd name="T6" fmla="*/ 27097757 w 21600"/>
              <a:gd name="T7" fmla="*/ -3356469 h 21600"/>
              <a:gd name="T8" fmla="*/ 39694097 w 21600"/>
              <a:gd name="T9" fmla="*/ 3372661 h 21600"/>
              <a:gd name="T10" fmla="*/ 26507461 w 21600"/>
              <a:gd name="T11" fmla="*/ 979935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928" y="5175"/>
                </a:moveTo>
                <a:cubicBezTo>
                  <a:pt x="10885" y="5174"/>
                  <a:pt x="10843" y="5174"/>
                  <a:pt x="10800" y="5174"/>
                </a:cubicBezTo>
                <a:cubicBezTo>
                  <a:pt x="7692" y="5174"/>
                  <a:pt x="5174" y="7692"/>
                  <a:pt x="517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0882" y="0"/>
                  <a:pt x="10965" y="0"/>
                  <a:pt x="11047" y="2"/>
                </a:cubicBezTo>
                <a:lnTo>
                  <a:pt x="11109" y="-2697"/>
                </a:lnTo>
                <a:lnTo>
                  <a:pt x="16273" y="2710"/>
                </a:lnTo>
                <a:lnTo>
                  <a:pt x="10867" y="7874"/>
                </a:lnTo>
                <a:lnTo>
                  <a:pt x="10928" y="517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(4/11)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2182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</a:rPr>
              <a:t>) = 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No union!</a:t>
            </a:r>
          </a:p>
        </p:txBody>
      </p:sp>
      <p:grpSp>
        <p:nvGrpSpPr>
          <p:cNvPr id="19460" name="Group 34"/>
          <p:cNvGrpSpPr>
            <a:grpSpLocks/>
          </p:cNvGrpSpPr>
          <p:nvPr/>
        </p:nvGrpSpPr>
        <p:grpSpPr bwMode="auto">
          <a:xfrm>
            <a:off x="1981200" y="3200400"/>
            <a:ext cx="7010400" cy="3413125"/>
            <a:chOff x="1248" y="2016"/>
            <a:chExt cx="4416" cy="2150"/>
          </a:xfrm>
        </p:grpSpPr>
        <p:sp>
          <p:nvSpPr>
            <p:cNvPr id="19461" name="Rectangle 35"/>
            <p:cNvSpPr>
              <a:spLocks noChangeArrowheads="1"/>
            </p:cNvSpPr>
            <p:nvPr/>
          </p:nvSpPr>
          <p:spPr bwMode="auto">
            <a:xfrm>
              <a:off x="1248" y="2016"/>
              <a:ext cx="31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19462" name="Oval 36"/>
            <p:cNvSpPr>
              <a:spLocks noChangeAspect="1" noChangeArrowheads="1"/>
            </p:cNvSpPr>
            <p:nvPr/>
          </p:nvSpPr>
          <p:spPr bwMode="auto">
            <a:xfrm>
              <a:off x="2816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19463" name="AutoShape 37"/>
            <p:cNvCxnSpPr>
              <a:cxnSpLocks noChangeShapeType="1"/>
              <a:stCxn id="19462" idx="0"/>
            </p:cNvCxnSpPr>
            <p:nvPr/>
          </p:nvCxnSpPr>
          <p:spPr bwMode="auto">
            <a:xfrm flipV="1">
              <a:off x="2976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4" name="Oval 38"/>
            <p:cNvSpPr>
              <a:spLocks noChangeAspect="1" noChangeArrowheads="1"/>
            </p:cNvSpPr>
            <p:nvPr/>
          </p:nvSpPr>
          <p:spPr bwMode="auto">
            <a:xfrm>
              <a:off x="3200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19465" name="AutoShape 39"/>
            <p:cNvCxnSpPr>
              <a:cxnSpLocks noChangeShapeType="1"/>
              <a:stCxn id="19464" idx="0"/>
            </p:cNvCxnSpPr>
            <p:nvPr/>
          </p:nvCxnSpPr>
          <p:spPr bwMode="auto">
            <a:xfrm flipV="1">
              <a:off x="3360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6" name="Oval 40"/>
            <p:cNvSpPr>
              <a:spLocks noChangeAspect="1" noChangeArrowheads="1"/>
            </p:cNvSpPr>
            <p:nvPr/>
          </p:nvSpPr>
          <p:spPr bwMode="auto">
            <a:xfrm>
              <a:off x="3584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19467" name="AutoShape 41"/>
            <p:cNvCxnSpPr>
              <a:cxnSpLocks noChangeShapeType="1"/>
              <a:stCxn id="19466" idx="0"/>
            </p:cNvCxnSpPr>
            <p:nvPr/>
          </p:nvCxnSpPr>
          <p:spPr bwMode="auto">
            <a:xfrm flipV="1">
              <a:off x="3744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8" name="Oval 42"/>
            <p:cNvSpPr>
              <a:spLocks noChangeAspect="1" noChangeArrowheads="1"/>
            </p:cNvSpPr>
            <p:nvPr/>
          </p:nvSpPr>
          <p:spPr bwMode="auto">
            <a:xfrm>
              <a:off x="1785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9469" name="AutoShape 43"/>
            <p:cNvCxnSpPr>
              <a:cxnSpLocks noChangeShapeType="1"/>
              <a:stCxn id="19468" idx="0"/>
            </p:cNvCxnSpPr>
            <p:nvPr/>
          </p:nvCxnSpPr>
          <p:spPr bwMode="auto">
            <a:xfrm flipV="1">
              <a:off x="1945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0" name="Oval 44"/>
            <p:cNvSpPr>
              <a:spLocks noChangeAspect="1" noChangeArrowheads="1"/>
            </p:cNvSpPr>
            <p:nvPr/>
          </p:nvSpPr>
          <p:spPr bwMode="auto">
            <a:xfrm>
              <a:off x="1488" y="273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9471" name="AutoShape 45"/>
            <p:cNvCxnSpPr>
              <a:cxnSpLocks noChangeShapeType="1"/>
              <a:stCxn id="19470" idx="7"/>
              <a:endCxn id="19468" idx="3"/>
            </p:cNvCxnSpPr>
            <p:nvPr/>
          </p:nvCxnSpPr>
          <p:spPr bwMode="auto">
            <a:xfrm flipV="1">
              <a:off x="1761" y="2685"/>
              <a:ext cx="71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2" name="Oval 46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19473" name="AutoShape 47"/>
            <p:cNvCxnSpPr>
              <a:cxnSpLocks noChangeShapeType="1"/>
              <a:stCxn id="19472" idx="0"/>
            </p:cNvCxnSpPr>
            <p:nvPr/>
          </p:nvCxnSpPr>
          <p:spPr bwMode="auto">
            <a:xfrm flipV="1">
              <a:off x="2608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4" name="Oval 48"/>
            <p:cNvSpPr>
              <a:spLocks noChangeAspect="1" noChangeArrowheads="1"/>
            </p:cNvSpPr>
            <p:nvPr/>
          </p:nvSpPr>
          <p:spPr bwMode="auto">
            <a:xfrm>
              <a:off x="3968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19475" name="AutoShape 49"/>
            <p:cNvCxnSpPr>
              <a:cxnSpLocks noChangeShapeType="1"/>
              <a:stCxn id="19474" idx="0"/>
            </p:cNvCxnSpPr>
            <p:nvPr/>
          </p:nvCxnSpPr>
          <p:spPr bwMode="auto">
            <a:xfrm flipV="1">
              <a:off x="4128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6" name="Oval 50"/>
            <p:cNvSpPr>
              <a:spLocks noChangeAspect="1" noChangeArrowheads="1"/>
            </p:cNvSpPr>
            <p:nvPr/>
          </p:nvSpPr>
          <p:spPr bwMode="auto">
            <a:xfrm>
              <a:off x="2080" y="2736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19477" name="AutoShape 51"/>
            <p:cNvCxnSpPr>
              <a:cxnSpLocks noChangeShapeType="1"/>
              <a:stCxn id="19476" idx="1"/>
              <a:endCxn id="19468" idx="5"/>
            </p:cNvCxnSpPr>
            <p:nvPr/>
          </p:nvCxnSpPr>
          <p:spPr bwMode="auto">
            <a:xfrm flipH="1" flipV="1">
              <a:off x="2058" y="2685"/>
              <a:ext cx="69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8" name="Oval 52"/>
            <p:cNvSpPr>
              <a:spLocks noChangeAspect="1" noChangeArrowheads="1"/>
            </p:cNvSpPr>
            <p:nvPr/>
          </p:nvSpPr>
          <p:spPr bwMode="auto">
            <a:xfrm>
              <a:off x="1792" y="3072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9479" name="AutoShape 53"/>
            <p:cNvCxnSpPr>
              <a:cxnSpLocks noChangeShapeType="1"/>
              <a:stCxn id="19478" idx="1"/>
              <a:endCxn id="19470" idx="5"/>
            </p:cNvCxnSpPr>
            <p:nvPr/>
          </p:nvCxnSpPr>
          <p:spPr bwMode="auto">
            <a:xfrm flipH="1" flipV="1">
              <a:off x="1761" y="3021"/>
              <a:ext cx="78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54"/>
            <p:cNvSpPr txBox="1">
              <a:spLocks noChangeArrowheads="1"/>
            </p:cNvSpPr>
            <p:nvPr/>
          </p:nvSpPr>
          <p:spPr bwMode="auto">
            <a:xfrm>
              <a:off x="3460" y="3648"/>
              <a:ext cx="22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While we’re finding </a:t>
              </a:r>
              <a:r>
                <a:rPr lang="en-US" altLang="en-US" sz="24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</a:p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could we do anything else?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3200400"/>
            <a:ext cx="41910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(5/11)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0485" name="Oval 33"/>
          <p:cNvSpPr>
            <a:spLocks noChangeAspect="1" noChangeArrowheads="1"/>
          </p:cNvSpPr>
          <p:nvPr/>
        </p:nvSpPr>
        <p:spPr bwMode="auto">
          <a:xfrm>
            <a:off x="18796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0486" name="AutoShape 34"/>
          <p:cNvCxnSpPr>
            <a:cxnSpLocks noChangeShapeType="1"/>
            <a:stCxn id="20485" idx="0"/>
          </p:cNvCxnSpPr>
          <p:nvPr/>
        </p:nvCxnSpPr>
        <p:spPr bwMode="auto">
          <a:xfrm flipV="1">
            <a:off x="21336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Oval 35"/>
          <p:cNvSpPr>
            <a:spLocks noChangeAspect="1" noChangeArrowheads="1"/>
          </p:cNvSpPr>
          <p:nvPr/>
        </p:nvSpPr>
        <p:spPr bwMode="auto">
          <a:xfrm>
            <a:off x="24892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0488" name="AutoShape 36"/>
          <p:cNvCxnSpPr>
            <a:cxnSpLocks noChangeShapeType="1"/>
            <a:stCxn id="20487" idx="0"/>
          </p:cNvCxnSpPr>
          <p:nvPr/>
        </p:nvCxnSpPr>
        <p:spPr bwMode="auto">
          <a:xfrm flipV="1">
            <a:off x="27432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Oval 37"/>
          <p:cNvSpPr>
            <a:spLocks noChangeAspect="1" noChangeArrowheads="1"/>
          </p:cNvSpPr>
          <p:nvPr/>
        </p:nvSpPr>
        <p:spPr bwMode="auto">
          <a:xfrm>
            <a:off x="3098800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cxnSp>
        <p:nvCxnSpPr>
          <p:cNvPr id="20490" name="AutoShape 38"/>
          <p:cNvCxnSpPr>
            <a:cxnSpLocks noChangeShapeType="1"/>
            <a:stCxn id="20489" idx="0"/>
          </p:cNvCxnSpPr>
          <p:nvPr/>
        </p:nvCxnSpPr>
        <p:spPr bwMode="auto">
          <a:xfrm flipV="1">
            <a:off x="33528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Oval 39"/>
          <p:cNvSpPr>
            <a:spLocks noChangeAspect="1" noChangeArrowheads="1"/>
          </p:cNvSpPr>
          <p:nvPr/>
        </p:nvSpPr>
        <p:spPr bwMode="auto">
          <a:xfrm>
            <a:off x="6858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0492" name="AutoShape 40"/>
          <p:cNvCxnSpPr>
            <a:cxnSpLocks noChangeShapeType="1"/>
            <a:stCxn id="20491" idx="0"/>
          </p:cNvCxnSpPr>
          <p:nvPr/>
        </p:nvCxnSpPr>
        <p:spPr bwMode="auto">
          <a:xfrm flipV="1">
            <a:off x="9398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Oval 41"/>
          <p:cNvSpPr>
            <a:spLocks noChangeAspect="1" noChangeArrowheads="1"/>
          </p:cNvSpPr>
          <p:nvPr/>
        </p:nvSpPr>
        <p:spPr bwMode="auto">
          <a:xfrm>
            <a:off x="214313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0494" name="AutoShape 42"/>
          <p:cNvCxnSpPr>
            <a:cxnSpLocks noChangeShapeType="1"/>
            <a:stCxn id="20493" idx="0"/>
            <a:endCxn id="20491" idx="3"/>
          </p:cNvCxnSpPr>
          <p:nvPr/>
        </p:nvCxnSpPr>
        <p:spPr bwMode="auto">
          <a:xfrm flipV="1">
            <a:off x="468313" y="4262438"/>
            <a:ext cx="292100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5" name="Oval 43"/>
          <p:cNvSpPr>
            <a:spLocks noChangeAspect="1" noChangeArrowheads="1"/>
          </p:cNvSpPr>
          <p:nvPr/>
        </p:nvSpPr>
        <p:spPr bwMode="auto">
          <a:xfrm>
            <a:off x="12954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0496" name="AutoShape 44"/>
          <p:cNvCxnSpPr>
            <a:cxnSpLocks noChangeShapeType="1"/>
            <a:stCxn id="20495" idx="0"/>
          </p:cNvCxnSpPr>
          <p:nvPr/>
        </p:nvCxnSpPr>
        <p:spPr bwMode="auto">
          <a:xfrm flipV="1">
            <a:off x="1549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Oval 45"/>
          <p:cNvSpPr>
            <a:spLocks noChangeAspect="1" noChangeArrowheads="1"/>
          </p:cNvSpPr>
          <p:nvPr/>
        </p:nvSpPr>
        <p:spPr bwMode="auto">
          <a:xfrm>
            <a:off x="3708400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0498" name="AutoShape 46"/>
          <p:cNvCxnSpPr>
            <a:cxnSpLocks noChangeShapeType="1"/>
            <a:stCxn id="20497" idx="0"/>
          </p:cNvCxnSpPr>
          <p:nvPr/>
        </p:nvCxnSpPr>
        <p:spPr bwMode="auto">
          <a:xfrm flipV="1">
            <a:off x="3962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Oval 47"/>
          <p:cNvSpPr>
            <a:spLocks noChangeAspect="1" noChangeArrowheads="1"/>
          </p:cNvSpPr>
          <p:nvPr/>
        </p:nvSpPr>
        <p:spPr bwMode="auto">
          <a:xfrm>
            <a:off x="1154113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0500" name="AutoShape 48"/>
          <p:cNvCxnSpPr>
            <a:cxnSpLocks noChangeShapeType="1"/>
            <a:stCxn id="20499" idx="0"/>
            <a:endCxn id="20491" idx="5"/>
          </p:cNvCxnSpPr>
          <p:nvPr/>
        </p:nvCxnSpPr>
        <p:spPr bwMode="auto">
          <a:xfrm flipH="1" flipV="1">
            <a:off x="1119188" y="4262438"/>
            <a:ext cx="288925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Oval 49"/>
          <p:cNvSpPr>
            <a:spLocks noChangeAspect="1" noChangeArrowheads="1"/>
          </p:cNvSpPr>
          <p:nvPr/>
        </p:nvSpPr>
        <p:spPr bwMode="auto">
          <a:xfrm>
            <a:off x="696913" y="5892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0502" name="AutoShape 50"/>
          <p:cNvCxnSpPr>
            <a:cxnSpLocks noChangeShapeType="1"/>
            <a:stCxn id="20501" idx="0"/>
            <a:endCxn id="20493" idx="5"/>
          </p:cNvCxnSpPr>
          <p:nvPr/>
        </p:nvCxnSpPr>
        <p:spPr bwMode="auto">
          <a:xfrm flipH="1" flipV="1">
            <a:off x="647700" y="5329238"/>
            <a:ext cx="303213" cy="544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3" name="Rectangle 51"/>
          <p:cNvSpPr>
            <a:spLocks noChangeArrowheads="1"/>
          </p:cNvSpPr>
          <p:nvPr/>
        </p:nvSpPr>
        <p:spPr bwMode="auto">
          <a:xfrm>
            <a:off x="4572000" y="3200400"/>
            <a:ext cx="44196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0504" name="Oval 52"/>
          <p:cNvSpPr>
            <a:spLocks noChangeAspect="1" noChangeArrowheads="1"/>
          </p:cNvSpPr>
          <p:nvPr/>
        </p:nvSpPr>
        <p:spPr bwMode="auto">
          <a:xfrm>
            <a:off x="65135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0505" name="AutoShape 53"/>
          <p:cNvCxnSpPr>
            <a:cxnSpLocks noChangeShapeType="1"/>
            <a:stCxn id="20504" idx="0"/>
          </p:cNvCxnSpPr>
          <p:nvPr/>
        </p:nvCxnSpPr>
        <p:spPr bwMode="auto">
          <a:xfrm flipV="1">
            <a:off x="67675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6" name="Oval 54"/>
          <p:cNvSpPr>
            <a:spLocks noChangeAspect="1" noChangeArrowheads="1"/>
          </p:cNvSpPr>
          <p:nvPr/>
        </p:nvSpPr>
        <p:spPr bwMode="auto">
          <a:xfrm>
            <a:off x="71231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0507" name="AutoShape 55"/>
          <p:cNvCxnSpPr>
            <a:cxnSpLocks noChangeShapeType="1"/>
            <a:stCxn id="20506" idx="0"/>
          </p:cNvCxnSpPr>
          <p:nvPr/>
        </p:nvCxnSpPr>
        <p:spPr bwMode="auto">
          <a:xfrm flipV="1">
            <a:off x="7377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Oval 56"/>
          <p:cNvSpPr>
            <a:spLocks noChangeAspect="1" noChangeArrowheads="1"/>
          </p:cNvSpPr>
          <p:nvPr/>
        </p:nvSpPr>
        <p:spPr bwMode="auto">
          <a:xfrm>
            <a:off x="77327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0509" name="AutoShape 57"/>
          <p:cNvCxnSpPr>
            <a:cxnSpLocks noChangeShapeType="1"/>
            <a:stCxn id="20508" idx="0"/>
          </p:cNvCxnSpPr>
          <p:nvPr/>
        </p:nvCxnSpPr>
        <p:spPr bwMode="auto">
          <a:xfrm flipV="1">
            <a:off x="79867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Oval 58"/>
          <p:cNvSpPr>
            <a:spLocks noChangeAspect="1" noChangeArrowheads="1"/>
          </p:cNvSpPr>
          <p:nvPr/>
        </p:nvSpPr>
        <p:spPr bwMode="auto">
          <a:xfrm>
            <a:off x="51054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0511" name="AutoShape 59"/>
          <p:cNvCxnSpPr>
            <a:cxnSpLocks noChangeShapeType="1"/>
            <a:stCxn id="20510" idx="0"/>
          </p:cNvCxnSpPr>
          <p:nvPr/>
        </p:nvCxnSpPr>
        <p:spPr bwMode="auto">
          <a:xfrm flipV="1">
            <a:off x="5359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2" name="Oval 60"/>
          <p:cNvSpPr>
            <a:spLocks noChangeAspect="1" noChangeArrowheads="1"/>
          </p:cNvSpPr>
          <p:nvPr/>
        </p:nvSpPr>
        <p:spPr bwMode="auto">
          <a:xfrm>
            <a:off x="46339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0513" name="AutoShape 61"/>
          <p:cNvCxnSpPr>
            <a:cxnSpLocks noChangeShapeType="1"/>
            <a:stCxn id="20512" idx="0"/>
            <a:endCxn id="20510" idx="3"/>
          </p:cNvCxnSpPr>
          <p:nvPr/>
        </p:nvCxnSpPr>
        <p:spPr bwMode="auto">
          <a:xfrm flipV="1">
            <a:off x="48879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4" name="Oval 62"/>
          <p:cNvSpPr>
            <a:spLocks noChangeAspect="1" noChangeArrowheads="1"/>
          </p:cNvSpPr>
          <p:nvPr/>
        </p:nvSpPr>
        <p:spPr bwMode="auto">
          <a:xfrm>
            <a:off x="59293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0515" name="AutoShape 63"/>
          <p:cNvCxnSpPr>
            <a:cxnSpLocks noChangeShapeType="1"/>
            <a:stCxn id="20514" idx="0"/>
          </p:cNvCxnSpPr>
          <p:nvPr/>
        </p:nvCxnSpPr>
        <p:spPr bwMode="auto">
          <a:xfrm flipV="1">
            <a:off x="61833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Oval 64"/>
          <p:cNvSpPr>
            <a:spLocks noChangeAspect="1" noChangeArrowheads="1"/>
          </p:cNvSpPr>
          <p:nvPr/>
        </p:nvSpPr>
        <p:spPr bwMode="auto">
          <a:xfrm>
            <a:off x="77343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0517" name="AutoShape 65"/>
          <p:cNvCxnSpPr>
            <a:cxnSpLocks noChangeShapeType="1"/>
            <a:stCxn id="20516" idx="0"/>
            <a:endCxn id="20508" idx="4"/>
          </p:cNvCxnSpPr>
          <p:nvPr/>
        </p:nvCxnSpPr>
        <p:spPr bwMode="auto">
          <a:xfrm flipH="1" flipV="1">
            <a:off x="7986713" y="4337050"/>
            <a:ext cx="1587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8" name="Oval 66"/>
          <p:cNvSpPr>
            <a:spLocks noChangeAspect="1" noChangeArrowheads="1"/>
          </p:cNvSpPr>
          <p:nvPr/>
        </p:nvSpPr>
        <p:spPr bwMode="auto">
          <a:xfrm>
            <a:off x="55737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0519" name="AutoShape 67"/>
          <p:cNvCxnSpPr>
            <a:cxnSpLocks noChangeShapeType="1"/>
            <a:stCxn id="20518" idx="0"/>
            <a:endCxn id="20510" idx="5"/>
          </p:cNvCxnSpPr>
          <p:nvPr/>
        </p:nvCxnSpPr>
        <p:spPr bwMode="auto">
          <a:xfrm flipH="1" flipV="1">
            <a:off x="55387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0" name="Oval 68"/>
          <p:cNvSpPr>
            <a:spLocks noChangeAspect="1" noChangeArrowheads="1"/>
          </p:cNvSpPr>
          <p:nvPr/>
        </p:nvSpPr>
        <p:spPr bwMode="auto">
          <a:xfrm>
            <a:off x="51165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0521" name="AutoShape 69"/>
          <p:cNvCxnSpPr>
            <a:cxnSpLocks noChangeShapeType="1"/>
            <a:stCxn id="20520" idx="0"/>
            <a:endCxn id="20512" idx="5"/>
          </p:cNvCxnSpPr>
          <p:nvPr/>
        </p:nvCxnSpPr>
        <p:spPr bwMode="auto">
          <a:xfrm flipH="1" flipV="1">
            <a:off x="50673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2" name="AutoShape 70"/>
          <p:cNvCxnSpPr>
            <a:cxnSpLocks noChangeShapeType="1"/>
            <a:stCxn id="20482" idx="3"/>
            <a:endCxn id="20503" idx="1"/>
          </p:cNvCxnSpPr>
          <p:nvPr/>
        </p:nvCxnSpPr>
        <p:spPr bwMode="auto">
          <a:xfrm>
            <a:off x="4343400" y="4876800"/>
            <a:ext cx="228600" cy="0"/>
          </a:xfrm>
          <a:prstGeom prst="straightConnector1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(6/11)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1508" name="Rectangle 31"/>
          <p:cNvSpPr>
            <a:spLocks noChangeArrowheads="1"/>
          </p:cNvSpPr>
          <p:nvPr/>
        </p:nvSpPr>
        <p:spPr bwMode="auto">
          <a:xfrm>
            <a:off x="228600" y="3200400"/>
            <a:ext cx="39624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1509" name="Oval 32"/>
          <p:cNvSpPr>
            <a:spLocks noChangeAspect="1" noChangeArrowheads="1"/>
          </p:cNvSpPr>
          <p:nvPr/>
        </p:nvSpPr>
        <p:spPr bwMode="auto">
          <a:xfrm>
            <a:off x="2170113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21510" name="AutoShape 33"/>
          <p:cNvCxnSpPr>
            <a:cxnSpLocks noChangeShapeType="1"/>
            <a:stCxn id="21509" idx="0"/>
          </p:cNvCxnSpPr>
          <p:nvPr/>
        </p:nvCxnSpPr>
        <p:spPr bwMode="auto">
          <a:xfrm flipV="1">
            <a:off x="2424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1" name="Oval 34"/>
          <p:cNvSpPr>
            <a:spLocks noChangeAspect="1" noChangeArrowheads="1"/>
          </p:cNvSpPr>
          <p:nvPr/>
        </p:nvSpPr>
        <p:spPr bwMode="auto">
          <a:xfrm>
            <a:off x="27797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1512" name="AutoShape 35"/>
          <p:cNvCxnSpPr>
            <a:cxnSpLocks noChangeShapeType="1"/>
            <a:stCxn id="21511" idx="0"/>
          </p:cNvCxnSpPr>
          <p:nvPr/>
        </p:nvCxnSpPr>
        <p:spPr bwMode="auto">
          <a:xfrm flipV="1">
            <a:off x="30337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Oval 36"/>
          <p:cNvSpPr>
            <a:spLocks noChangeAspect="1" noChangeArrowheads="1"/>
          </p:cNvSpPr>
          <p:nvPr/>
        </p:nvSpPr>
        <p:spPr bwMode="auto">
          <a:xfrm>
            <a:off x="33893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1514" name="AutoShape 37"/>
          <p:cNvCxnSpPr>
            <a:cxnSpLocks noChangeShapeType="1"/>
            <a:stCxn id="21513" idx="0"/>
          </p:cNvCxnSpPr>
          <p:nvPr/>
        </p:nvCxnSpPr>
        <p:spPr bwMode="auto">
          <a:xfrm flipV="1">
            <a:off x="36433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5" name="Oval 38"/>
          <p:cNvSpPr>
            <a:spLocks noChangeAspect="1" noChangeArrowheads="1"/>
          </p:cNvSpPr>
          <p:nvPr/>
        </p:nvSpPr>
        <p:spPr bwMode="auto">
          <a:xfrm>
            <a:off x="7620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1516" name="AutoShape 39"/>
          <p:cNvCxnSpPr>
            <a:cxnSpLocks noChangeShapeType="1"/>
            <a:stCxn id="21515" idx="0"/>
          </p:cNvCxnSpPr>
          <p:nvPr/>
        </p:nvCxnSpPr>
        <p:spPr bwMode="auto">
          <a:xfrm flipV="1">
            <a:off x="10160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Oval 40"/>
          <p:cNvSpPr>
            <a:spLocks noChangeAspect="1" noChangeArrowheads="1"/>
          </p:cNvSpPr>
          <p:nvPr/>
        </p:nvSpPr>
        <p:spPr bwMode="auto">
          <a:xfrm>
            <a:off x="2905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1518" name="AutoShape 41"/>
          <p:cNvCxnSpPr>
            <a:cxnSpLocks noChangeShapeType="1"/>
            <a:stCxn id="21517" idx="0"/>
            <a:endCxn id="21515" idx="3"/>
          </p:cNvCxnSpPr>
          <p:nvPr/>
        </p:nvCxnSpPr>
        <p:spPr bwMode="auto">
          <a:xfrm flipV="1">
            <a:off x="5445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Oval 42"/>
          <p:cNvSpPr>
            <a:spLocks noChangeAspect="1" noChangeArrowheads="1"/>
          </p:cNvSpPr>
          <p:nvPr/>
        </p:nvSpPr>
        <p:spPr bwMode="auto">
          <a:xfrm>
            <a:off x="1585913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1520" name="AutoShape 43"/>
          <p:cNvCxnSpPr>
            <a:cxnSpLocks noChangeShapeType="1"/>
            <a:stCxn id="21519" idx="0"/>
          </p:cNvCxnSpPr>
          <p:nvPr/>
        </p:nvCxnSpPr>
        <p:spPr bwMode="auto">
          <a:xfrm flipV="1">
            <a:off x="18399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Oval 44"/>
          <p:cNvSpPr>
            <a:spLocks noChangeAspect="1" noChangeArrowheads="1"/>
          </p:cNvSpPr>
          <p:nvPr/>
        </p:nvSpPr>
        <p:spPr bwMode="auto">
          <a:xfrm>
            <a:off x="33909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1522" name="AutoShape 45"/>
          <p:cNvCxnSpPr>
            <a:cxnSpLocks noChangeShapeType="1"/>
            <a:stCxn id="21521" idx="0"/>
            <a:endCxn id="21513" idx="4"/>
          </p:cNvCxnSpPr>
          <p:nvPr/>
        </p:nvCxnSpPr>
        <p:spPr bwMode="auto">
          <a:xfrm flipH="1" flipV="1">
            <a:off x="3643313" y="43370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3" name="Oval 46"/>
          <p:cNvSpPr>
            <a:spLocks noChangeAspect="1" noChangeArrowheads="1"/>
          </p:cNvSpPr>
          <p:nvPr/>
        </p:nvSpPr>
        <p:spPr bwMode="auto">
          <a:xfrm>
            <a:off x="12303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1524" name="AutoShape 47"/>
          <p:cNvCxnSpPr>
            <a:cxnSpLocks noChangeShapeType="1"/>
            <a:stCxn id="21523" idx="0"/>
            <a:endCxn id="21515" idx="5"/>
          </p:cNvCxnSpPr>
          <p:nvPr/>
        </p:nvCxnSpPr>
        <p:spPr bwMode="auto">
          <a:xfrm flipH="1" flipV="1">
            <a:off x="11953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Oval 48"/>
          <p:cNvSpPr>
            <a:spLocks noChangeAspect="1" noChangeArrowheads="1"/>
          </p:cNvSpPr>
          <p:nvPr/>
        </p:nvSpPr>
        <p:spPr bwMode="auto">
          <a:xfrm>
            <a:off x="7731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1526" name="AutoShape 49"/>
          <p:cNvCxnSpPr>
            <a:cxnSpLocks noChangeShapeType="1"/>
            <a:stCxn id="21525" idx="0"/>
            <a:endCxn id="21517" idx="5"/>
          </p:cNvCxnSpPr>
          <p:nvPr/>
        </p:nvCxnSpPr>
        <p:spPr bwMode="auto">
          <a:xfrm flipH="1" flipV="1">
            <a:off x="7239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7" name="Rectangle 50"/>
          <p:cNvSpPr>
            <a:spLocks noChangeArrowheads="1"/>
          </p:cNvSpPr>
          <p:nvPr/>
        </p:nvSpPr>
        <p:spPr bwMode="auto">
          <a:xfrm>
            <a:off x="4876800" y="3200400"/>
            <a:ext cx="39624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1528" name="Oval 51"/>
          <p:cNvSpPr>
            <a:spLocks noChangeAspect="1" noChangeArrowheads="1"/>
          </p:cNvSpPr>
          <p:nvPr/>
        </p:nvSpPr>
        <p:spPr bwMode="auto">
          <a:xfrm>
            <a:off x="6705600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1529" name="AutoShape 52"/>
          <p:cNvCxnSpPr>
            <a:cxnSpLocks noChangeShapeType="1"/>
            <a:stCxn id="21528" idx="0"/>
            <a:endCxn id="21538" idx="5"/>
          </p:cNvCxnSpPr>
          <p:nvPr/>
        </p:nvCxnSpPr>
        <p:spPr bwMode="auto">
          <a:xfrm flipH="1" flipV="1">
            <a:off x="6667500" y="4262438"/>
            <a:ext cx="292100" cy="519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Oval 53"/>
          <p:cNvSpPr>
            <a:spLocks noChangeAspect="1" noChangeArrowheads="1"/>
          </p:cNvSpPr>
          <p:nvPr/>
        </p:nvSpPr>
        <p:spPr bwMode="auto">
          <a:xfrm>
            <a:off x="74279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1531" name="AutoShape 54"/>
          <p:cNvCxnSpPr>
            <a:cxnSpLocks noChangeShapeType="1"/>
            <a:stCxn id="21530" idx="0"/>
          </p:cNvCxnSpPr>
          <p:nvPr/>
        </p:nvCxnSpPr>
        <p:spPr bwMode="auto">
          <a:xfrm flipV="1">
            <a:off x="76819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2" name="Oval 55"/>
          <p:cNvSpPr>
            <a:spLocks noChangeAspect="1" noChangeArrowheads="1"/>
          </p:cNvSpPr>
          <p:nvPr/>
        </p:nvSpPr>
        <p:spPr bwMode="auto">
          <a:xfrm>
            <a:off x="80375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1533" name="AutoShape 56"/>
          <p:cNvCxnSpPr>
            <a:cxnSpLocks noChangeShapeType="1"/>
            <a:stCxn id="21532" idx="0"/>
          </p:cNvCxnSpPr>
          <p:nvPr/>
        </p:nvCxnSpPr>
        <p:spPr bwMode="auto">
          <a:xfrm flipV="1">
            <a:off x="82915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4" name="Oval 57"/>
          <p:cNvSpPr>
            <a:spLocks noChangeAspect="1" noChangeArrowheads="1"/>
          </p:cNvSpPr>
          <p:nvPr/>
        </p:nvSpPr>
        <p:spPr bwMode="auto">
          <a:xfrm>
            <a:off x="54102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1535" name="AutoShape 58"/>
          <p:cNvCxnSpPr>
            <a:cxnSpLocks noChangeShapeType="1"/>
            <a:stCxn id="21534" idx="0"/>
          </p:cNvCxnSpPr>
          <p:nvPr/>
        </p:nvCxnSpPr>
        <p:spPr bwMode="auto">
          <a:xfrm flipV="1">
            <a:off x="56642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6" name="Oval 59"/>
          <p:cNvSpPr>
            <a:spLocks noChangeAspect="1" noChangeArrowheads="1"/>
          </p:cNvSpPr>
          <p:nvPr/>
        </p:nvSpPr>
        <p:spPr bwMode="auto">
          <a:xfrm>
            <a:off x="49387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1537" name="AutoShape 60"/>
          <p:cNvCxnSpPr>
            <a:cxnSpLocks noChangeShapeType="1"/>
            <a:stCxn id="21536" idx="0"/>
            <a:endCxn id="21534" idx="3"/>
          </p:cNvCxnSpPr>
          <p:nvPr/>
        </p:nvCxnSpPr>
        <p:spPr bwMode="auto">
          <a:xfrm flipV="1">
            <a:off x="51927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Oval 61"/>
          <p:cNvSpPr>
            <a:spLocks noChangeAspect="1" noChangeArrowheads="1"/>
          </p:cNvSpPr>
          <p:nvPr/>
        </p:nvSpPr>
        <p:spPr bwMode="auto">
          <a:xfrm>
            <a:off x="62341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1539" name="AutoShape 62"/>
          <p:cNvCxnSpPr>
            <a:cxnSpLocks noChangeShapeType="1"/>
            <a:stCxn id="21538" idx="0"/>
          </p:cNvCxnSpPr>
          <p:nvPr/>
        </p:nvCxnSpPr>
        <p:spPr bwMode="auto">
          <a:xfrm flipV="1">
            <a:off x="6488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0" name="Oval 63"/>
          <p:cNvSpPr>
            <a:spLocks noChangeAspect="1" noChangeArrowheads="1"/>
          </p:cNvSpPr>
          <p:nvPr/>
        </p:nvSpPr>
        <p:spPr bwMode="auto">
          <a:xfrm>
            <a:off x="80391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1541" name="AutoShape 64"/>
          <p:cNvCxnSpPr>
            <a:cxnSpLocks noChangeShapeType="1"/>
            <a:stCxn id="21540" idx="0"/>
            <a:endCxn id="21532" idx="4"/>
          </p:cNvCxnSpPr>
          <p:nvPr/>
        </p:nvCxnSpPr>
        <p:spPr bwMode="auto">
          <a:xfrm flipH="1" flipV="1">
            <a:off x="8291513" y="43370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Oval 65"/>
          <p:cNvSpPr>
            <a:spLocks noChangeAspect="1" noChangeArrowheads="1"/>
          </p:cNvSpPr>
          <p:nvPr/>
        </p:nvSpPr>
        <p:spPr bwMode="auto">
          <a:xfrm>
            <a:off x="58785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1543" name="AutoShape 66"/>
          <p:cNvCxnSpPr>
            <a:cxnSpLocks noChangeShapeType="1"/>
            <a:stCxn id="21542" idx="0"/>
            <a:endCxn id="21534" idx="5"/>
          </p:cNvCxnSpPr>
          <p:nvPr/>
        </p:nvCxnSpPr>
        <p:spPr bwMode="auto">
          <a:xfrm flipH="1" flipV="1">
            <a:off x="58435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4" name="Oval 67"/>
          <p:cNvSpPr>
            <a:spLocks noChangeAspect="1" noChangeArrowheads="1"/>
          </p:cNvSpPr>
          <p:nvPr/>
        </p:nvSpPr>
        <p:spPr bwMode="auto">
          <a:xfrm>
            <a:off x="54213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1545" name="AutoShape 68"/>
          <p:cNvCxnSpPr>
            <a:cxnSpLocks noChangeShapeType="1"/>
            <a:stCxn id="21544" idx="0"/>
            <a:endCxn id="21536" idx="5"/>
          </p:cNvCxnSpPr>
          <p:nvPr/>
        </p:nvCxnSpPr>
        <p:spPr bwMode="auto">
          <a:xfrm flipH="1" flipV="1">
            <a:off x="53721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6" name="AutoShape 69"/>
          <p:cNvSpPr>
            <a:spLocks noChangeArrowheads="1"/>
          </p:cNvSpPr>
          <p:nvPr/>
        </p:nvSpPr>
        <p:spPr bwMode="auto">
          <a:xfrm>
            <a:off x="4343400" y="4572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28600"/>
            <a:ext cx="6340475" cy="762000"/>
          </a:xfrm>
        </p:spPr>
        <p:txBody>
          <a:bodyPr/>
          <a:lstStyle/>
          <a:p>
            <a:r>
              <a:rPr lang="en-US" altLang="en-US"/>
              <a:t>Example (7/11)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7188" y="944563"/>
            <a:ext cx="48768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union(</a:t>
            </a:r>
            <a:r>
              <a:rPr lang="en-US" altLang="en-US" sz="2400" dirty="0" err="1">
                <a:latin typeface="Times New Roman" pitchFamily="18" charset="0"/>
              </a:rPr>
              <a:t>e,f</a:t>
            </a:r>
            <a:r>
              <a:rPr lang="en-US" altLang="en-US" sz="2400" dirty="0">
                <a:latin typeface="Times New Roman" pitchFamily="18" charset="0"/>
              </a:rPr>
              <a:t>) requires: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find(e)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find(f)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union(</a:t>
            </a:r>
            <a:r>
              <a:rPr lang="en-US" altLang="en-US" sz="2400" dirty="0" err="1">
                <a:solidFill>
                  <a:srgbClr val="00B0F0"/>
                </a:solidFill>
                <a:latin typeface="Times New Roman" pitchFamily="18" charset="0"/>
              </a:rPr>
              <a:t>a,c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532" name="Text Box 24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22533" name="Group 30"/>
          <p:cNvGrpSpPr>
            <a:grpSpLocks/>
          </p:cNvGrpSpPr>
          <p:nvPr/>
        </p:nvGrpSpPr>
        <p:grpSpPr bwMode="auto">
          <a:xfrm>
            <a:off x="212725" y="2514600"/>
            <a:ext cx="7940675" cy="4229100"/>
            <a:chOff x="134" y="1584"/>
            <a:chExt cx="5002" cy="2664"/>
          </a:xfrm>
        </p:grpSpPr>
        <p:sp>
          <p:nvSpPr>
            <p:cNvPr id="22534" name="Rectangle 31"/>
            <p:cNvSpPr>
              <a:spLocks noChangeArrowheads="1"/>
            </p:cNvSpPr>
            <p:nvPr/>
          </p:nvSpPr>
          <p:spPr bwMode="auto">
            <a:xfrm>
              <a:off x="192" y="1584"/>
              <a:ext cx="2160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35" name="Oval 32"/>
            <p:cNvSpPr>
              <a:spLocks noChangeAspect="1" noChangeArrowheads="1"/>
            </p:cNvSpPr>
            <p:nvPr/>
          </p:nvSpPr>
          <p:spPr bwMode="auto">
            <a:xfrm>
              <a:off x="1344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2536" name="AutoShape 33"/>
            <p:cNvCxnSpPr>
              <a:cxnSpLocks noChangeShapeType="1"/>
              <a:stCxn id="22535" idx="0"/>
              <a:endCxn id="22545" idx="5"/>
            </p:cNvCxnSpPr>
            <p:nvPr/>
          </p:nvCxnSpPr>
          <p:spPr bwMode="auto">
            <a:xfrm flipH="1" flipV="1">
              <a:off x="1320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7" name="Oval 34"/>
            <p:cNvSpPr>
              <a:spLocks noChangeAspect="1" noChangeArrowheads="1"/>
            </p:cNvSpPr>
            <p:nvPr/>
          </p:nvSpPr>
          <p:spPr bwMode="auto">
            <a:xfrm>
              <a:off x="1536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2538" name="AutoShape 35"/>
            <p:cNvCxnSpPr>
              <a:cxnSpLocks noChangeShapeType="1"/>
              <a:stCxn id="22537" idx="0"/>
            </p:cNvCxnSpPr>
            <p:nvPr/>
          </p:nvCxnSpPr>
          <p:spPr bwMode="auto">
            <a:xfrm flipV="1">
              <a:off x="1696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9" name="Oval 36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2540" name="AutoShape 37"/>
            <p:cNvCxnSpPr>
              <a:cxnSpLocks noChangeShapeType="1"/>
              <a:stCxn id="22539" idx="0"/>
            </p:cNvCxnSpPr>
            <p:nvPr/>
          </p:nvCxnSpPr>
          <p:spPr bwMode="auto">
            <a:xfrm flipV="1">
              <a:off x="2080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Oval 38"/>
            <p:cNvSpPr>
              <a:spLocks noChangeAspect="1" noChangeArrowheads="1"/>
            </p:cNvSpPr>
            <p:nvPr/>
          </p:nvSpPr>
          <p:spPr bwMode="auto">
            <a:xfrm>
              <a:off x="528" y="1968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2542" name="AutoShape 39"/>
            <p:cNvCxnSpPr>
              <a:cxnSpLocks noChangeShapeType="1"/>
              <a:stCxn id="22541" idx="0"/>
            </p:cNvCxnSpPr>
            <p:nvPr/>
          </p:nvCxnSpPr>
          <p:spPr bwMode="auto">
            <a:xfrm flipV="1">
              <a:off x="688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3" name="Oval 40"/>
            <p:cNvSpPr>
              <a:spLocks noChangeAspect="1" noChangeArrowheads="1"/>
            </p:cNvSpPr>
            <p:nvPr/>
          </p:nvSpPr>
          <p:spPr bwMode="auto">
            <a:xfrm>
              <a:off x="231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2544" name="AutoShape 41"/>
            <p:cNvCxnSpPr>
              <a:cxnSpLocks noChangeShapeType="1"/>
              <a:stCxn id="22543" idx="0"/>
              <a:endCxn id="22541" idx="3"/>
            </p:cNvCxnSpPr>
            <p:nvPr/>
          </p:nvCxnSpPr>
          <p:spPr bwMode="auto">
            <a:xfrm flipV="1">
              <a:off x="391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5" name="Oval 42"/>
            <p:cNvSpPr>
              <a:spLocks noChangeAspect="1" noChangeArrowheads="1"/>
            </p:cNvSpPr>
            <p:nvPr/>
          </p:nvSpPr>
          <p:spPr bwMode="auto">
            <a:xfrm>
              <a:off x="1047" y="1968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2546" name="AutoShape 43"/>
            <p:cNvCxnSpPr>
              <a:cxnSpLocks noChangeShapeType="1"/>
              <a:stCxn id="22545" idx="0"/>
            </p:cNvCxnSpPr>
            <p:nvPr/>
          </p:nvCxnSpPr>
          <p:spPr bwMode="auto">
            <a:xfrm flipV="1">
              <a:off x="1207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7" name="Oval 44"/>
            <p:cNvSpPr>
              <a:spLocks noChangeAspect="1" noChangeArrowheads="1"/>
            </p:cNvSpPr>
            <p:nvPr/>
          </p:nvSpPr>
          <p:spPr bwMode="auto">
            <a:xfrm>
              <a:off x="1921" y="26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2548" name="AutoShape 45"/>
            <p:cNvCxnSpPr>
              <a:cxnSpLocks noChangeShapeType="1"/>
              <a:stCxn id="22547" idx="0"/>
              <a:endCxn id="22539" idx="4"/>
            </p:cNvCxnSpPr>
            <p:nvPr/>
          </p:nvCxnSpPr>
          <p:spPr bwMode="auto">
            <a:xfrm flipH="1" flipV="1">
              <a:off x="2080" y="2300"/>
              <a:ext cx="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9" name="Oval 46"/>
            <p:cNvSpPr>
              <a:spLocks noChangeAspect="1" noChangeArrowheads="1"/>
            </p:cNvSpPr>
            <p:nvPr/>
          </p:nvSpPr>
          <p:spPr bwMode="auto">
            <a:xfrm>
              <a:off x="823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2550" name="AutoShape 47"/>
            <p:cNvCxnSpPr>
              <a:cxnSpLocks noChangeShapeType="1"/>
              <a:stCxn id="22549" idx="0"/>
              <a:endCxn id="22541" idx="5"/>
            </p:cNvCxnSpPr>
            <p:nvPr/>
          </p:nvCxnSpPr>
          <p:spPr bwMode="auto">
            <a:xfrm flipH="1" flipV="1">
              <a:off x="801" y="2253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1" name="Oval 48"/>
            <p:cNvSpPr>
              <a:spLocks noChangeAspect="1" noChangeArrowheads="1"/>
            </p:cNvSpPr>
            <p:nvPr/>
          </p:nvSpPr>
          <p:spPr bwMode="auto">
            <a:xfrm>
              <a:off x="535" y="3264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2552" name="AutoShape 49"/>
            <p:cNvCxnSpPr>
              <a:cxnSpLocks noChangeShapeType="1"/>
              <a:stCxn id="22551" idx="0"/>
              <a:endCxn id="22543" idx="5"/>
            </p:cNvCxnSpPr>
            <p:nvPr/>
          </p:nvCxnSpPr>
          <p:spPr bwMode="auto">
            <a:xfrm flipH="1" flipV="1">
              <a:off x="504" y="2877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AutoShape 50"/>
            <p:cNvSpPr>
              <a:spLocks noChangeArrowheads="1"/>
            </p:cNvSpPr>
            <p:nvPr/>
          </p:nvSpPr>
          <p:spPr bwMode="auto">
            <a:xfrm>
              <a:off x="2544" y="249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54" name="Rectangle 51"/>
            <p:cNvSpPr>
              <a:spLocks noChangeArrowheads="1"/>
            </p:cNvSpPr>
            <p:nvPr/>
          </p:nvSpPr>
          <p:spPr bwMode="auto">
            <a:xfrm>
              <a:off x="3168" y="1608"/>
              <a:ext cx="1968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55" name="Oval 52"/>
            <p:cNvSpPr>
              <a:spLocks noChangeAspect="1" noChangeArrowheads="1"/>
            </p:cNvSpPr>
            <p:nvPr/>
          </p:nvSpPr>
          <p:spPr bwMode="auto">
            <a:xfrm>
              <a:off x="4137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2556" name="AutoShape 53"/>
            <p:cNvCxnSpPr>
              <a:cxnSpLocks noChangeShapeType="1"/>
              <a:stCxn id="22555" idx="0"/>
              <a:endCxn id="22565" idx="5"/>
            </p:cNvCxnSpPr>
            <p:nvPr/>
          </p:nvCxnSpPr>
          <p:spPr bwMode="auto">
            <a:xfrm flipH="1" flipV="1">
              <a:off x="4113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7" name="Oval 54"/>
            <p:cNvSpPr>
              <a:spLocks noChangeAspect="1" noChangeArrowheads="1"/>
            </p:cNvSpPr>
            <p:nvPr/>
          </p:nvSpPr>
          <p:spPr bwMode="auto">
            <a:xfrm>
              <a:off x="4329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2558" name="AutoShape 55"/>
            <p:cNvCxnSpPr>
              <a:cxnSpLocks noChangeShapeType="1"/>
              <a:stCxn id="22557" idx="0"/>
            </p:cNvCxnSpPr>
            <p:nvPr/>
          </p:nvCxnSpPr>
          <p:spPr bwMode="auto">
            <a:xfrm flipV="1">
              <a:off x="4489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9" name="Oval 56"/>
            <p:cNvSpPr>
              <a:spLocks noChangeAspect="1" noChangeArrowheads="1"/>
            </p:cNvSpPr>
            <p:nvPr/>
          </p:nvSpPr>
          <p:spPr bwMode="auto">
            <a:xfrm>
              <a:off x="4713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2560" name="AutoShape 57"/>
            <p:cNvCxnSpPr>
              <a:cxnSpLocks noChangeShapeType="1"/>
              <a:stCxn id="22559" idx="0"/>
            </p:cNvCxnSpPr>
            <p:nvPr/>
          </p:nvCxnSpPr>
          <p:spPr bwMode="auto">
            <a:xfrm flipV="1">
              <a:off x="4873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1" name="Oval 58"/>
            <p:cNvSpPr>
              <a:spLocks noChangeAspect="1" noChangeArrowheads="1"/>
            </p:cNvSpPr>
            <p:nvPr/>
          </p:nvSpPr>
          <p:spPr bwMode="auto">
            <a:xfrm>
              <a:off x="3561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2562" name="AutoShape 59"/>
            <p:cNvCxnSpPr>
              <a:cxnSpLocks noChangeShapeType="1"/>
              <a:stCxn id="22561" idx="0"/>
              <a:endCxn id="22565" idx="3"/>
            </p:cNvCxnSpPr>
            <p:nvPr/>
          </p:nvCxnSpPr>
          <p:spPr bwMode="auto">
            <a:xfrm flipV="1">
              <a:off x="3721" y="2253"/>
              <a:ext cx="166" cy="3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3" name="Oval 60"/>
            <p:cNvSpPr>
              <a:spLocks noChangeAspect="1" noChangeArrowheads="1"/>
            </p:cNvSpPr>
            <p:nvPr/>
          </p:nvSpPr>
          <p:spPr bwMode="auto">
            <a:xfrm>
              <a:off x="3264" y="321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2564" name="AutoShape 61"/>
            <p:cNvCxnSpPr>
              <a:cxnSpLocks noChangeShapeType="1"/>
              <a:stCxn id="22563" idx="0"/>
              <a:endCxn id="22561" idx="3"/>
            </p:cNvCxnSpPr>
            <p:nvPr/>
          </p:nvCxnSpPr>
          <p:spPr bwMode="auto">
            <a:xfrm flipV="1">
              <a:off x="3424" y="2877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5" name="Oval 62"/>
            <p:cNvSpPr>
              <a:spLocks noChangeAspect="1" noChangeArrowheads="1"/>
            </p:cNvSpPr>
            <p:nvPr/>
          </p:nvSpPr>
          <p:spPr bwMode="auto">
            <a:xfrm>
              <a:off x="3840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2566" name="AutoShape 63"/>
            <p:cNvCxnSpPr>
              <a:cxnSpLocks noChangeShapeType="1"/>
              <a:stCxn id="22565" idx="0"/>
            </p:cNvCxnSpPr>
            <p:nvPr/>
          </p:nvCxnSpPr>
          <p:spPr bwMode="auto">
            <a:xfrm flipV="1">
              <a:off x="4000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7" name="Oval 64"/>
            <p:cNvSpPr>
              <a:spLocks noChangeAspect="1" noChangeArrowheads="1"/>
            </p:cNvSpPr>
            <p:nvPr/>
          </p:nvSpPr>
          <p:spPr bwMode="auto">
            <a:xfrm>
              <a:off x="4714" y="26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2568" name="AutoShape 65"/>
            <p:cNvCxnSpPr>
              <a:cxnSpLocks noChangeShapeType="1"/>
              <a:stCxn id="22567" idx="0"/>
              <a:endCxn id="22559" idx="4"/>
            </p:cNvCxnSpPr>
            <p:nvPr/>
          </p:nvCxnSpPr>
          <p:spPr bwMode="auto">
            <a:xfrm flipH="1" flipV="1">
              <a:off x="4873" y="2300"/>
              <a:ext cx="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9" name="Oval 66"/>
            <p:cNvSpPr>
              <a:spLocks noChangeAspect="1" noChangeArrowheads="1"/>
            </p:cNvSpPr>
            <p:nvPr/>
          </p:nvSpPr>
          <p:spPr bwMode="auto">
            <a:xfrm>
              <a:off x="3856" y="321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2570" name="AutoShape 67"/>
            <p:cNvCxnSpPr>
              <a:cxnSpLocks noChangeShapeType="1"/>
              <a:stCxn id="22569" idx="0"/>
              <a:endCxn id="22561" idx="5"/>
            </p:cNvCxnSpPr>
            <p:nvPr/>
          </p:nvCxnSpPr>
          <p:spPr bwMode="auto">
            <a:xfrm flipH="1" flipV="1">
              <a:off x="3834" y="2877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1" name="Oval 68"/>
            <p:cNvSpPr>
              <a:spLocks noChangeAspect="1" noChangeArrowheads="1"/>
            </p:cNvSpPr>
            <p:nvPr/>
          </p:nvSpPr>
          <p:spPr bwMode="auto">
            <a:xfrm>
              <a:off x="3568" y="38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2572" name="AutoShape 69"/>
            <p:cNvCxnSpPr>
              <a:cxnSpLocks noChangeShapeType="1"/>
              <a:stCxn id="22571" idx="0"/>
              <a:endCxn id="22563" idx="5"/>
            </p:cNvCxnSpPr>
            <p:nvPr/>
          </p:nvCxnSpPr>
          <p:spPr bwMode="auto">
            <a:xfrm flipH="1" flipV="1">
              <a:off x="3537" y="3501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3" name="Text Box 70"/>
            <p:cNvSpPr txBox="1">
              <a:spLocks noChangeArrowheads="1"/>
            </p:cNvSpPr>
            <p:nvPr/>
          </p:nvSpPr>
          <p:spPr bwMode="auto">
            <a:xfrm>
              <a:off x="134" y="3754"/>
              <a:ext cx="1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Is there a better option?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195263"/>
            <a:ext cx="6477000" cy="1143000"/>
          </a:xfrm>
        </p:spPr>
        <p:txBody>
          <a:bodyPr/>
          <a:lstStyle/>
          <a:p>
            <a:r>
              <a:rPr lang="en-US" altLang="en-US"/>
              <a:t>Example (8/11)</a:t>
            </a:r>
          </a:p>
        </p:txBody>
      </p:sp>
      <p:sp>
        <p:nvSpPr>
          <p:cNvPr id="23555" name="Text Box 23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3556" name="AutoShape 28"/>
          <p:cNvSpPr>
            <a:spLocks noChangeArrowheads="1"/>
          </p:cNvSpPr>
          <p:nvPr/>
        </p:nvSpPr>
        <p:spPr bwMode="auto">
          <a:xfrm>
            <a:off x="4038600" y="3962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57" name="Rectangle 29"/>
          <p:cNvSpPr>
            <a:spLocks noChangeArrowheads="1"/>
          </p:cNvSpPr>
          <p:nvPr/>
        </p:nvSpPr>
        <p:spPr bwMode="auto">
          <a:xfrm>
            <a:off x="5029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58" name="Oval 30"/>
          <p:cNvSpPr>
            <a:spLocks noChangeAspect="1" noChangeArrowheads="1"/>
          </p:cNvSpPr>
          <p:nvPr/>
        </p:nvSpPr>
        <p:spPr bwMode="auto">
          <a:xfrm>
            <a:off x="6567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3559" name="AutoShape 31"/>
          <p:cNvCxnSpPr>
            <a:cxnSpLocks noChangeShapeType="1"/>
            <a:stCxn id="23558" idx="0"/>
            <a:endCxn id="23568" idx="4"/>
          </p:cNvCxnSpPr>
          <p:nvPr/>
        </p:nvCxnSpPr>
        <p:spPr bwMode="auto">
          <a:xfrm flipH="1" flipV="1">
            <a:off x="6816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0" name="Oval 32"/>
          <p:cNvSpPr>
            <a:spLocks noChangeAspect="1" noChangeArrowheads="1"/>
          </p:cNvSpPr>
          <p:nvPr/>
        </p:nvSpPr>
        <p:spPr bwMode="auto">
          <a:xfrm>
            <a:off x="7339013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3561" name="AutoShape 33"/>
          <p:cNvCxnSpPr>
            <a:cxnSpLocks noChangeShapeType="1"/>
            <a:stCxn id="23560" idx="0"/>
          </p:cNvCxnSpPr>
          <p:nvPr/>
        </p:nvCxnSpPr>
        <p:spPr bwMode="auto">
          <a:xfrm flipV="1">
            <a:off x="7593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Oval 34"/>
          <p:cNvSpPr>
            <a:spLocks noChangeAspect="1" noChangeArrowheads="1"/>
          </p:cNvSpPr>
          <p:nvPr/>
        </p:nvSpPr>
        <p:spPr bwMode="auto">
          <a:xfrm>
            <a:off x="7543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3563" name="AutoShape 35"/>
          <p:cNvCxnSpPr>
            <a:cxnSpLocks noChangeShapeType="1"/>
            <a:stCxn id="23562" idx="0"/>
            <a:endCxn id="23568" idx="5"/>
          </p:cNvCxnSpPr>
          <p:nvPr/>
        </p:nvCxnSpPr>
        <p:spPr bwMode="auto">
          <a:xfrm flipH="1" flipV="1">
            <a:off x="6996113" y="3576638"/>
            <a:ext cx="801687" cy="519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Oval 36"/>
          <p:cNvSpPr>
            <a:spLocks noChangeAspect="1" noChangeArrowheads="1"/>
          </p:cNvSpPr>
          <p:nvPr/>
        </p:nvSpPr>
        <p:spPr bwMode="auto">
          <a:xfrm>
            <a:off x="5653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3565" name="AutoShape 37"/>
          <p:cNvCxnSpPr>
            <a:cxnSpLocks noChangeShapeType="1"/>
            <a:stCxn id="23564" idx="0"/>
            <a:endCxn id="23568" idx="3"/>
          </p:cNvCxnSpPr>
          <p:nvPr/>
        </p:nvCxnSpPr>
        <p:spPr bwMode="auto">
          <a:xfrm flipV="1">
            <a:off x="5907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Oval 38"/>
          <p:cNvSpPr>
            <a:spLocks noChangeAspect="1" noChangeArrowheads="1"/>
          </p:cNvSpPr>
          <p:nvPr/>
        </p:nvSpPr>
        <p:spPr bwMode="auto">
          <a:xfrm>
            <a:off x="5181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3567" name="AutoShape 39"/>
          <p:cNvCxnSpPr>
            <a:cxnSpLocks noChangeShapeType="1"/>
            <a:stCxn id="23566" idx="0"/>
            <a:endCxn id="23564" idx="3"/>
          </p:cNvCxnSpPr>
          <p:nvPr/>
        </p:nvCxnSpPr>
        <p:spPr bwMode="auto">
          <a:xfrm flipV="1">
            <a:off x="5435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Oval 40"/>
          <p:cNvSpPr>
            <a:spLocks noChangeAspect="1" noChangeArrowheads="1"/>
          </p:cNvSpPr>
          <p:nvPr/>
        </p:nvSpPr>
        <p:spPr bwMode="auto">
          <a:xfrm>
            <a:off x="6562725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3569" name="AutoShape 41"/>
          <p:cNvCxnSpPr>
            <a:cxnSpLocks noChangeShapeType="1"/>
            <a:stCxn id="23568" idx="0"/>
          </p:cNvCxnSpPr>
          <p:nvPr/>
        </p:nvCxnSpPr>
        <p:spPr bwMode="auto">
          <a:xfrm flipV="1">
            <a:off x="6816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0" name="Oval 42"/>
          <p:cNvSpPr>
            <a:spLocks noChangeAspect="1" noChangeArrowheads="1"/>
          </p:cNvSpPr>
          <p:nvPr/>
        </p:nvSpPr>
        <p:spPr bwMode="auto">
          <a:xfrm>
            <a:off x="7545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3571" name="AutoShape 43"/>
          <p:cNvCxnSpPr>
            <a:cxnSpLocks noChangeShapeType="1"/>
            <a:stCxn id="23570" idx="0"/>
            <a:endCxn id="23562" idx="4"/>
          </p:cNvCxnSpPr>
          <p:nvPr/>
        </p:nvCxnSpPr>
        <p:spPr bwMode="auto">
          <a:xfrm flipH="1" flipV="1">
            <a:off x="7797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2" name="Oval 44"/>
          <p:cNvSpPr>
            <a:spLocks noChangeAspect="1" noChangeArrowheads="1"/>
          </p:cNvSpPr>
          <p:nvPr/>
        </p:nvSpPr>
        <p:spPr bwMode="auto">
          <a:xfrm>
            <a:off x="6121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3573" name="AutoShape 45"/>
          <p:cNvCxnSpPr>
            <a:cxnSpLocks noChangeShapeType="1"/>
            <a:stCxn id="23572" idx="0"/>
            <a:endCxn id="23564" idx="5"/>
          </p:cNvCxnSpPr>
          <p:nvPr/>
        </p:nvCxnSpPr>
        <p:spPr bwMode="auto">
          <a:xfrm flipH="1" flipV="1">
            <a:off x="6086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4" name="Oval 46"/>
          <p:cNvSpPr>
            <a:spLocks noChangeAspect="1" noChangeArrowheads="1"/>
          </p:cNvSpPr>
          <p:nvPr/>
        </p:nvSpPr>
        <p:spPr bwMode="auto">
          <a:xfrm>
            <a:off x="5664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3575" name="AutoShape 47"/>
          <p:cNvCxnSpPr>
            <a:cxnSpLocks noChangeShapeType="1"/>
            <a:stCxn id="23574" idx="0"/>
            <a:endCxn id="23566" idx="5"/>
          </p:cNvCxnSpPr>
          <p:nvPr/>
        </p:nvCxnSpPr>
        <p:spPr bwMode="auto">
          <a:xfrm flipH="1" flipV="1">
            <a:off x="5614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6" name="Rectangle 48"/>
          <p:cNvSpPr>
            <a:spLocks noChangeArrowheads="1"/>
          </p:cNvSpPr>
          <p:nvPr/>
        </p:nvSpPr>
        <p:spPr bwMode="auto">
          <a:xfrm>
            <a:off x="5334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77" name="Oval 49"/>
          <p:cNvSpPr>
            <a:spLocks noChangeAspect="1" noChangeArrowheads="1"/>
          </p:cNvSpPr>
          <p:nvPr/>
        </p:nvSpPr>
        <p:spPr bwMode="auto">
          <a:xfrm>
            <a:off x="20716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3578" name="AutoShape 50"/>
          <p:cNvCxnSpPr>
            <a:cxnSpLocks noChangeShapeType="1"/>
            <a:stCxn id="23577" idx="0"/>
            <a:endCxn id="23587" idx="5"/>
          </p:cNvCxnSpPr>
          <p:nvPr/>
        </p:nvCxnSpPr>
        <p:spPr bwMode="auto">
          <a:xfrm flipH="1" flipV="1">
            <a:off x="2033588" y="35766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Oval 51"/>
          <p:cNvSpPr>
            <a:spLocks noChangeAspect="1" noChangeArrowheads="1"/>
          </p:cNvSpPr>
          <p:nvPr/>
        </p:nvSpPr>
        <p:spPr bwMode="auto">
          <a:xfrm>
            <a:off x="2376488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3580" name="AutoShape 52"/>
          <p:cNvCxnSpPr>
            <a:cxnSpLocks noChangeShapeType="1"/>
            <a:stCxn id="23579" idx="0"/>
          </p:cNvCxnSpPr>
          <p:nvPr/>
        </p:nvCxnSpPr>
        <p:spPr bwMode="auto">
          <a:xfrm flipV="1">
            <a:off x="2630488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1" name="Oval 53"/>
          <p:cNvSpPr>
            <a:spLocks noChangeAspect="1" noChangeArrowheads="1"/>
          </p:cNvSpPr>
          <p:nvPr/>
        </p:nvSpPr>
        <p:spPr bwMode="auto">
          <a:xfrm>
            <a:off x="2986088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cxnSp>
        <p:nvCxnSpPr>
          <p:cNvPr id="23582" name="AutoShape 54"/>
          <p:cNvCxnSpPr>
            <a:cxnSpLocks noChangeShapeType="1"/>
            <a:stCxn id="23581" idx="0"/>
          </p:cNvCxnSpPr>
          <p:nvPr/>
        </p:nvCxnSpPr>
        <p:spPr bwMode="auto">
          <a:xfrm flipV="1">
            <a:off x="3240088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3" name="Oval 55"/>
          <p:cNvSpPr>
            <a:spLocks noChangeAspect="1" noChangeArrowheads="1"/>
          </p:cNvSpPr>
          <p:nvPr/>
        </p:nvSpPr>
        <p:spPr bwMode="auto">
          <a:xfrm>
            <a:off x="11572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3584" name="AutoShape 56"/>
          <p:cNvCxnSpPr>
            <a:cxnSpLocks noChangeShapeType="1"/>
            <a:stCxn id="23583" idx="0"/>
            <a:endCxn id="23587" idx="3"/>
          </p:cNvCxnSpPr>
          <p:nvPr/>
        </p:nvCxnSpPr>
        <p:spPr bwMode="auto">
          <a:xfrm flipV="1">
            <a:off x="1411288" y="3576638"/>
            <a:ext cx="263525" cy="519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Oval 57"/>
          <p:cNvSpPr>
            <a:spLocks noChangeAspect="1" noChangeArrowheads="1"/>
          </p:cNvSpPr>
          <p:nvPr/>
        </p:nvSpPr>
        <p:spPr bwMode="auto">
          <a:xfrm>
            <a:off x="6858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3586" name="AutoShape 58"/>
          <p:cNvCxnSpPr>
            <a:cxnSpLocks noChangeShapeType="1"/>
            <a:stCxn id="23585" idx="0"/>
            <a:endCxn id="23583" idx="3"/>
          </p:cNvCxnSpPr>
          <p:nvPr/>
        </p:nvCxnSpPr>
        <p:spPr bwMode="auto">
          <a:xfrm flipV="1">
            <a:off x="9398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7" name="Oval 59"/>
          <p:cNvSpPr>
            <a:spLocks noChangeAspect="1" noChangeArrowheads="1"/>
          </p:cNvSpPr>
          <p:nvPr/>
        </p:nvSpPr>
        <p:spPr bwMode="auto">
          <a:xfrm>
            <a:off x="1600200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3588" name="AutoShape 60"/>
          <p:cNvCxnSpPr>
            <a:cxnSpLocks noChangeShapeType="1"/>
            <a:stCxn id="23587" idx="0"/>
          </p:cNvCxnSpPr>
          <p:nvPr/>
        </p:nvCxnSpPr>
        <p:spPr bwMode="auto">
          <a:xfrm flipV="1">
            <a:off x="18542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9" name="Oval 61"/>
          <p:cNvSpPr>
            <a:spLocks noChangeAspect="1" noChangeArrowheads="1"/>
          </p:cNvSpPr>
          <p:nvPr/>
        </p:nvSpPr>
        <p:spPr bwMode="auto">
          <a:xfrm>
            <a:off x="2987675" y="4127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3590" name="AutoShape 62"/>
          <p:cNvCxnSpPr>
            <a:cxnSpLocks noChangeShapeType="1"/>
            <a:stCxn id="23589" idx="0"/>
            <a:endCxn id="23581" idx="4"/>
          </p:cNvCxnSpPr>
          <p:nvPr/>
        </p:nvCxnSpPr>
        <p:spPr bwMode="auto">
          <a:xfrm flipH="1" flipV="1">
            <a:off x="3240088" y="36512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1" name="Oval 63"/>
          <p:cNvSpPr>
            <a:spLocks noChangeAspect="1" noChangeArrowheads="1"/>
          </p:cNvSpPr>
          <p:nvPr/>
        </p:nvSpPr>
        <p:spPr bwMode="auto">
          <a:xfrm>
            <a:off x="1625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3592" name="AutoShape 64"/>
          <p:cNvCxnSpPr>
            <a:cxnSpLocks noChangeShapeType="1"/>
            <a:stCxn id="23591" idx="0"/>
            <a:endCxn id="23583" idx="5"/>
          </p:cNvCxnSpPr>
          <p:nvPr/>
        </p:nvCxnSpPr>
        <p:spPr bwMode="auto">
          <a:xfrm flipH="1" flipV="1">
            <a:off x="15906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3" name="Oval 65"/>
          <p:cNvSpPr>
            <a:spLocks noChangeAspect="1" noChangeArrowheads="1"/>
          </p:cNvSpPr>
          <p:nvPr/>
        </p:nvSpPr>
        <p:spPr bwMode="auto">
          <a:xfrm>
            <a:off x="11684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3594" name="AutoShape 66"/>
          <p:cNvCxnSpPr>
            <a:cxnSpLocks noChangeShapeType="1"/>
            <a:stCxn id="23593" idx="0"/>
            <a:endCxn id="23585" idx="5"/>
          </p:cNvCxnSpPr>
          <p:nvPr/>
        </p:nvCxnSpPr>
        <p:spPr bwMode="auto">
          <a:xfrm flipH="1" flipV="1">
            <a:off x="11191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5" name="Text Box 67"/>
          <p:cNvSpPr txBox="1">
            <a:spLocks noChangeArrowheads="1"/>
          </p:cNvSpPr>
          <p:nvPr/>
        </p:nvSpPr>
        <p:spPr bwMode="auto">
          <a:xfrm>
            <a:off x="483517" y="1045935"/>
            <a:ext cx="16193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union(</a:t>
            </a:r>
            <a:r>
              <a:rPr lang="en-US" altLang="en-US" sz="2400" dirty="0" err="1">
                <a:latin typeface="Times New Roman" pitchFamily="18" charset="0"/>
              </a:rPr>
              <a:t>f,i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    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find(f)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     find(</a:t>
            </a:r>
            <a:r>
              <a:rPr lang="en-US" altLang="en-US" sz="2400" dirty="0" err="1">
                <a:solidFill>
                  <a:srgbClr val="00B0F0"/>
                </a:solidFill>
                <a:latin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     link(</a:t>
            </a:r>
            <a:r>
              <a:rPr lang="en-US" altLang="en-US" sz="2400" dirty="0" err="1">
                <a:solidFill>
                  <a:srgbClr val="00B0F0"/>
                </a:solidFill>
                <a:latin typeface="Times New Roman" pitchFamily="18" charset="0"/>
              </a:rPr>
              <a:t>c,h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/>
              <a:t>Example (9/11)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20640" y="1336586"/>
            <a:ext cx="42274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 (</a:t>
            </a:r>
            <a:r>
              <a:rPr lang="en-US" altLang="en-US" sz="2400" dirty="0" err="1">
                <a:latin typeface="Times New Roman" pitchFamily="18" charset="0"/>
              </a:rPr>
              <a:t>e,h</a:t>
            </a:r>
            <a:r>
              <a:rPr lang="en-US" altLang="en-US" sz="2400" dirty="0">
                <a:latin typeface="Times New Roman" pitchFamily="18" charset="0"/>
              </a:rPr>
              <a:t>)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find(e) = find(h)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union(</a:t>
            </a:r>
            <a:r>
              <a:rPr lang="en-US" altLang="en-US" sz="2400" dirty="0" err="1">
                <a:latin typeface="Times New Roman" pitchFamily="18" charset="0"/>
              </a:rPr>
              <a:t>b,c</a:t>
            </a:r>
            <a:r>
              <a:rPr lang="en-US" altLang="en-US" sz="2400" dirty="0">
                <a:latin typeface="Times New Roman" pitchFamily="18" charset="0"/>
              </a:rPr>
              <a:t>) 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find(b) = find(c)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So, no unions for either of these.</a:t>
            </a:r>
          </a:p>
        </p:txBody>
      </p:sp>
      <p:sp>
        <p:nvSpPr>
          <p:cNvPr id="24580" name="Text Box 24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581" name="Rectangle 28"/>
          <p:cNvSpPr>
            <a:spLocks noChangeArrowheads="1"/>
          </p:cNvSpPr>
          <p:nvPr/>
        </p:nvSpPr>
        <p:spPr bwMode="auto">
          <a:xfrm>
            <a:off x="3124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582" name="Oval 29"/>
          <p:cNvSpPr>
            <a:spLocks noChangeAspect="1" noChangeArrowheads="1"/>
          </p:cNvSpPr>
          <p:nvPr/>
        </p:nvSpPr>
        <p:spPr bwMode="auto">
          <a:xfrm>
            <a:off x="4662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4583" name="AutoShape 30"/>
          <p:cNvCxnSpPr>
            <a:cxnSpLocks noChangeShapeType="1"/>
            <a:stCxn id="24582" idx="0"/>
            <a:endCxn id="24592" idx="4"/>
          </p:cNvCxnSpPr>
          <p:nvPr/>
        </p:nvCxnSpPr>
        <p:spPr bwMode="auto">
          <a:xfrm flipH="1" flipV="1">
            <a:off x="4911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4" name="Oval 31"/>
          <p:cNvSpPr>
            <a:spLocks noChangeAspect="1" noChangeArrowheads="1"/>
          </p:cNvSpPr>
          <p:nvPr/>
        </p:nvSpPr>
        <p:spPr bwMode="auto">
          <a:xfrm>
            <a:off x="5434013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4585" name="AutoShape 32"/>
          <p:cNvCxnSpPr>
            <a:cxnSpLocks noChangeShapeType="1"/>
            <a:stCxn id="24584" idx="0"/>
          </p:cNvCxnSpPr>
          <p:nvPr/>
        </p:nvCxnSpPr>
        <p:spPr bwMode="auto">
          <a:xfrm flipV="1">
            <a:off x="5688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6" name="Oval 33"/>
          <p:cNvSpPr>
            <a:spLocks noChangeAspect="1" noChangeArrowheads="1"/>
          </p:cNvSpPr>
          <p:nvPr/>
        </p:nvSpPr>
        <p:spPr bwMode="auto">
          <a:xfrm>
            <a:off x="5638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4587" name="AutoShape 34"/>
          <p:cNvCxnSpPr>
            <a:cxnSpLocks noChangeShapeType="1"/>
            <a:stCxn id="24586" idx="0"/>
            <a:endCxn id="24592" idx="5"/>
          </p:cNvCxnSpPr>
          <p:nvPr/>
        </p:nvCxnSpPr>
        <p:spPr bwMode="auto">
          <a:xfrm flipH="1" flipV="1">
            <a:off x="5091113" y="3576638"/>
            <a:ext cx="8016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8" name="Oval 35"/>
          <p:cNvSpPr>
            <a:spLocks noChangeAspect="1" noChangeArrowheads="1"/>
          </p:cNvSpPr>
          <p:nvPr/>
        </p:nvSpPr>
        <p:spPr bwMode="auto">
          <a:xfrm>
            <a:off x="3748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4589" name="AutoShape 36"/>
          <p:cNvCxnSpPr>
            <a:cxnSpLocks noChangeShapeType="1"/>
            <a:stCxn id="24588" idx="0"/>
            <a:endCxn id="24592" idx="3"/>
          </p:cNvCxnSpPr>
          <p:nvPr/>
        </p:nvCxnSpPr>
        <p:spPr bwMode="auto">
          <a:xfrm flipV="1">
            <a:off x="4002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0" name="Oval 37"/>
          <p:cNvSpPr>
            <a:spLocks noChangeAspect="1" noChangeArrowheads="1"/>
          </p:cNvSpPr>
          <p:nvPr/>
        </p:nvSpPr>
        <p:spPr bwMode="auto">
          <a:xfrm>
            <a:off x="3276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4591" name="AutoShape 38"/>
          <p:cNvCxnSpPr>
            <a:cxnSpLocks noChangeShapeType="1"/>
            <a:stCxn id="24590" idx="0"/>
            <a:endCxn id="24588" idx="3"/>
          </p:cNvCxnSpPr>
          <p:nvPr/>
        </p:nvCxnSpPr>
        <p:spPr bwMode="auto">
          <a:xfrm flipV="1">
            <a:off x="3530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Oval 39"/>
          <p:cNvSpPr>
            <a:spLocks noChangeAspect="1" noChangeArrowheads="1"/>
          </p:cNvSpPr>
          <p:nvPr/>
        </p:nvSpPr>
        <p:spPr bwMode="auto">
          <a:xfrm>
            <a:off x="4657725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4593" name="AutoShape 40"/>
          <p:cNvCxnSpPr>
            <a:cxnSpLocks noChangeShapeType="1"/>
            <a:stCxn id="24592" idx="0"/>
          </p:cNvCxnSpPr>
          <p:nvPr/>
        </p:nvCxnSpPr>
        <p:spPr bwMode="auto">
          <a:xfrm flipV="1">
            <a:off x="4911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4" name="Oval 41"/>
          <p:cNvSpPr>
            <a:spLocks noChangeAspect="1" noChangeArrowheads="1"/>
          </p:cNvSpPr>
          <p:nvPr/>
        </p:nvSpPr>
        <p:spPr bwMode="auto">
          <a:xfrm>
            <a:off x="5640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4595" name="AutoShape 42"/>
          <p:cNvCxnSpPr>
            <a:cxnSpLocks noChangeShapeType="1"/>
            <a:stCxn id="24594" idx="0"/>
            <a:endCxn id="24586" idx="4"/>
          </p:cNvCxnSpPr>
          <p:nvPr/>
        </p:nvCxnSpPr>
        <p:spPr bwMode="auto">
          <a:xfrm flipH="1" flipV="1">
            <a:off x="5892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6" name="Oval 43"/>
          <p:cNvSpPr>
            <a:spLocks noChangeAspect="1" noChangeArrowheads="1"/>
          </p:cNvSpPr>
          <p:nvPr/>
        </p:nvSpPr>
        <p:spPr bwMode="auto">
          <a:xfrm>
            <a:off x="4216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4597" name="AutoShape 44"/>
          <p:cNvCxnSpPr>
            <a:cxnSpLocks noChangeShapeType="1"/>
            <a:stCxn id="24596" idx="0"/>
            <a:endCxn id="24588" idx="5"/>
          </p:cNvCxnSpPr>
          <p:nvPr/>
        </p:nvCxnSpPr>
        <p:spPr bwMode="auto">
          <a:xfrm flipH="1" flipV="1">
            <a:off x="4181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8" name="Oval 45"/>
          <p:cNvSpPr>
            <a:spLocks noChangeAspect="1" noChangeArrowheads="1"/>
          </p:cNvSpPr>
          <p:nvPr/>
        </p:nvSpPr>
        <p:spPr bwMode="auto">
          <a:xfrm>
            <a:off x="3759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4599" name="AutoShape 46"/>
          <p:cNvCxnSpPr>
            <a:cxnSpLocks noChangeShapeType="1"/>
            <a:stCxn id="24598" idx="0"/>
            <a:endCxn id="24590" idx="5"/>
          </p:cNvCxnSpPr>
          <p:nvPr/>
        </p:nvCxnSpPr>
        <p:spPr bwMode="auto">
          <a:xfrm flipH="1" flipV="1">
            <a:off x="3709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-117827"/>
            <a:ext cx="6629400" cy="1143000"/>
          </a:xfrm>
        </p:spPr>
        <p:txBody>
          <a:bodyPr/>
          <a:lstStyle/>
          <a:p>
            <a:r>
              <a:rPr lang="en-US" altLang="en-US" dirty="0"/>
              <a:t>Example (10/11)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6891" y="1049715"/>
            <a:ext cx="16289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union(</a:t>
            </a:r>
            <a:r>
              <a:rPr lang="en-US" altLang="en-US" sz="2400" dirty="0" err="1">
                <a:latin typeface="Times New Roman" pitchFamily="18" charset="0"/>
              </a:rPr>
              <a:t>d,g</a:t>
            </a:r>
            <a:r>
              <a:rPr lang="en-US" altLang="en-US" sz="2400" dirty="0">
                <a:latin typeface="Times New Roman" pitchFamily="18" charset="0"/>
              </a:rPr>
              <a:t>)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  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find(d)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   find(g)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   link(c, g)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57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25" name="Oval 25"/>
          <p:cNvSpPr>
            <a:spLocks noChangeAspect="1" noChangeArrowheads="1"/>
          </p:cNvSpPr>
          <p:nvPr/>
        </p:nvSpPr>
        <p:spPr bwMode="auto">
          <a:xfrm>
            <a:off x="1995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5626" name="AutoShape 26"/>
          <p:cNvCxnSpPr>
            <a:cxnSpLocks noChangeShapeType="1"/>
            <a:stCxn id="25625" idx="0"/>
            <a:endCxn id="25635" idx="4"/>
          </p:cNvCxnSpPr>
          <p:nvPr/>
        </p:nvCxnSpPr>
        <p:spPr bwMode="auto">
          <a:xfrm flipH="1" flipV="1">
            <a:off x="2244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7" name="Oval 27"/>
          <p:cNvSpPr>
            <a:spLocks noChangeAspect="1" noChangeArrowheads="1"/>
          </p:cNvSpPr>
          <p:nvPr/>
        </p:nvSpPr>
        <p:spPr bwMode="auto">
          <a:xfrm>
            <a:off x="2767013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cxnSp>
        <p:nvCxnSpPr>
          <p:cNvPr id="25628" name="AutoShape 28"/>
          <p:cNvCxnSpPr>
            <a:cxnSpLocks noChangeShapeType="1"/>
            <a:stCxn id="25627" idx="0"/>
          </p:cNvCxnSpPr>
          <p:nvPr/>
        </p:nvCxnSpPr>
        <p:spPr bwMode="auto">
          <a:xfrm flipV="1">
            <a:off x="3021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Oval 29"/>
          <p:cNvSpPr>
            <a:spLocks noChangeAspect="1" noChangeArrowheads="1"/>
          </p:cNvSpPr>
          <p:nvPr/>
        </p:nvSpPr>
        <p:spPr bwMode="auto">
          <a:xfrm>
            <a:off x="2971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5630" name="AutoShape 30"/>
          <p:cNvCxnSpPr>
            <a:cxnSpLocks noChangeShapeType="1"/>
            <a:stCxn id="25629" idx="0"/>
            <a:endCxn id="25635" idx="5"/>
          </p:cNvCxnSpPr>
          <p:nvPr/>
        </p:nvCxnSpPr>
        <p:spPr bwMode="auto">
          <a:xfrm flipH="1" flipV="1">
            <a:off x="2424113" y="3576638"/>
            <a:ext cx="8016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1" name="Oval 31"/>
          <p:cNvSpPr>
            <a:spLocks noChangeAspect="1" noChangeArrowheads="1"/>
          </p:cNvSpPr>
          <p:nvPr/>
        </p:nvSpPr>
        <p:spPr bwMode="auto">
          <a:xfrm>
            <a:off x="1081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32" name="AutoShape 32"/>
          <p:cNvCxnSpPr>
            <a:cxnSpLocks noChangeShapeType="1"/>
            <a:stCxn id="25631" idx="0"/>
            <a:endCxn id="25635" idx="3"/>
          </p:cNvCxnSpPr>
          <p:nvPr/>
        </p:nvCxnSpPr>
        <p:spPr bwMode="auto">
          <a:xfrm flipV="1">
            <a:off x="1335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3" name="Oval 33"/>
          <p:cNvSpPr>
            <a:spLocks noChangeAspect="1" noChangeArrowheads="1"/>
          </p:cNvSpPr>
          <p:nvPr/>
        </p:nvSpPr>
        <p:spPr bwMode="auto">
          <a:xfrm>
            <a:off x="609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34" name="AutoShape 34"/>
          <p:cNvCxnSpPr>
            <a:cxnSpLocks noChangeShapeType="1"/>
            <a:stCxn id="25633" idx="0"/>
            <a:endCxn id="25631" idx="3"/>
          </p:cNvCxnSpPr>
          <p:nvPr/>
        </p:nvCxnSpPr>
        <p:spPr bwMode="auto">
          <a:xfrm flipV="1">
            <a:off x="863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Oval 35"/>
          <p:cNvSpPr>
            <a:spLocks noChangeAspect="1" noChangeArrowheads="1"/>
          </p:cNvSpPr>
          <p:nvPr/>
        </p:nvSpPr>
        <p:spPr bwMode="auto">
          <a:xfrm>
            <a:off x="1990725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5636" name="AutoShape 36"/>
          <p:cNvCxnSpPr>
            <a:cxnSpLocks noChangeShapeType="1"/>
            <a:stCxn id="25635" idx="0"/>
          </p:cNvCxnSpPr>
          <p:nvPr/>
        </p:nvCxnSpPr>
        <p:spPr bwMode="auto">
          <a:xfrm flipV="1">
            <a:off x="2244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7" name="Oval 37"/>
          <p:cNvSpPr>
            <a:spLocks noChangeAspect="1" noChangeArrowheads="1"/>
          </p:cNvSpPr>
          <p:nvPr/>
        </p:nvSpPr>
        <p:spPr bwMode="auto">
          <a:xfrm>
            <a:off x="2973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5638" name="AutoShape 38"/>
          <p:cNvCxnSpPr>
            <a:cxnSpLocks noChangeShapeType="1"/>
            <a:stCxn id="25637" idx="0"/>
            <a:endCxn id="25629" idx="4"/>
          </p:cNvCxnSpPr>
          <p:nvPr/>
        </p:nvCxnSpPr>
        <p:spPr bwMode="auto">
          <a:xfrm flipH="1" flipV="1">
            <a:off x="3225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9" name="Oval 39"/>
          <p:cNvSpPr>
            <a:spLocks noChangeAspect="1" noChangeArrowheads="1"/>
          </p:cNvSpPr>
          <p:nvPr/>
        </p:nvSpPr>
        <p:spPr bwMode="auto">
          <a:xfrm>
            <a:off x="1549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5640" name="AutoShape 40"/>
          <p:cNvCxnSpPr>
            <a:cxnSpLocks noChangeShapeType="1"/>
            <a:stCxn id="25639" idx="0"/>
            <a:endCxn id="25631" idx="5"/>
          </p:cNvCxnSpPr>
          <p:nvPr/>
        </p:nvCxnSpPr>
        <p:spPr bwMode="auto">
          <a:xfrm flipH="1" flipV="1">
            <a:off x="1514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1" name="Oval 41"/>
          <p:cNvSpPr>
            <a:spLocks noChangeAspect="1" noChangeArrowheads="1"/>
          </p:cNvSpPr>
          <p:nvPr/>
        </p:nvSpPr>
        <p:spPr bwMode="auto">
          <a:xfrm>
            <a:off x="1092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5642" name="AutoShape 42"/>
          <p:cNvCxnSpPr>
            <a:cxnSpLocks noChangeShapeType="1"/>
            <a:stCxn id="25641" idx="0"/>
            <a:endCxn id="25633" idx="5"/>
          </p:cNvCxnSpPr>
          <p:nvPr/>
        </p:nvCxnSpPr>
        <p:spPr bwMode="auto">
          <a:xfrm flipH="1" flipV="1">
            <a:off x="1042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5720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44" name="Oval 44"/>
          <p:cNvSpPr>
            <a:spLocks noChangeAspect="1" noChangeArrowheads="1"/>
          </p:cNvSpPr>
          <p:nvPr/>
        </p:nvSpPr>
        <p:spPr bwMode="auto">
          <a:xfrm>
            <a:off x="6097588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5645" name="AutoShape 45"/>
          <p:cNvCxnSpPr>
            <a:cxnSpLocks noChangeShapeType="1"/>
            <a:stCxn id="25644" idx="0"/>
            <a:endCxn id="25654" idx="4"/>
          </p:cNvCxnSpPr>
          <p:nvPr/>
        </p:nvCxnSpPr>
        <p:spPr bwMode="auto">
          <a:xfrm flipV="1">
            <a:off x="6351588" y="441325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6" name="Oval 46"/>
          <p:cNvSpPr>
            <a:spLocks noChangeAspect="1" noChangeArrowheads="1"/>
          </p:cNvSpPr>
          <p:nvPr/>
        </p:nvSpPr>
        <p:spPr bwMode="auto">
          <a:xfrm>
            <a:off x="6096000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5647" name="AutoShape 47"/>
          <p:cNvCxnSpPr>
            <a:cxnSpLocks noChangeShapeType="1"/>
            <a:stCxn id="25646" idx="0"/>
          </p:cNvCxnSpPr>
          <p:nvPr/>
        </p:nvCxnSpPr>
        <p:spPr bwMode="auto">
          <a:xfrm flipV="1">
            <a:off x="63500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8" name="Oval 48"/>
          <p:cNvSpPr>
            <a:spLocks noChangeAspect="1" noChangeArrowheads="1"/>
          </p:cNvSpPr>
          <p:nvPr/>
        </p:nvSpPr>
        <p:spPr bwMode="auto">
          <a:xfrm>
            <a:off x="70739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5649" name="AutoShape 49"/>
          <p:cNvCxnSpPr>
            <a:cxnSpLocks noChangeShapeType="1"/>
            <a:stCxn id="25648" idx="0"/>
            <a:endCxn id="25654" idx="5"/>
          </p:cNvCxnSpPr>
          <p:nvPr/>
        </p:nvCxnSpPr>
        <p:spPr bwMode="auto">
          <a:xfrm flipH="1" flipV="1">
            <a:off x="6530975" y="4338638"/>
            <a:ext cx="796925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0" name="Oval 50"/>
          <p:cNvSpPr>
            <a:spLocks noChangeAspect="1" noChangeArrowheads="1"/>
          </p:cNvSpPr>
          <p:nvPr/>
        </p:nvSpPr>
        <p:spPr bwMode="auto">
          <a:xfrm>
            <a:off x="5183188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51" name="AutoShape 51"/>
          <p:cNvCxnSpPr>
            <a:cxnSpLocks noChangeShapeType="1"/>
            <a:stCxn id="25650" idx="0"/>
            <a:endCxn id="25654" idx="3"/>
          </p:cNvCxnSpPr>
          <p:nvPr/>
        </p:nvCxnSpPr>
        <p:spPr bwMode="auto">
          <a:xfrm flipV="1">
            <a:off x="5437188" y="4338638"/>
            <a:ext cx="735012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2" name="Oval 52"/>
          <p:cNvSpPr>
            <a:spLocks noChangeAspect="1" noChangeArrowheads="1"/>
          </p:cNvSpPr>
          <p:nvPr/>
        </p:nvSpPr>
        <p:spPr bwMode="auto">
          <a:xfrm>
            <a:off x="4711700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53" name="AutoShape 53"/>
          <p:cNvCxnSpPr>
            <a:cxnSpLocks noChangeShapeType="1"/>
            <a:stCxn id="25652" idx="0"/>
            <a:endCxn id="25650" idx="3"/>
          </p:cNvCxnSpPr>
          <p:nvPr/>
        </p:nvCxnSpPr>
        <p:spPr bwMode="auto">
          <a:xfrm flipV="1">
            <a:off x="4965700" y="5100638"/>
            <a:ext cx="29210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4" name="Oval 54"/>
          <p:cNvSpPr>
            <a:spLocks noChangeAspect="1" noChangeArrowheads="1"/>
          </p:cNvSpPr>
          <p:nvPr/>
        </p:nvSpPr>
        <p:spPr bwMode="auto">
          <a:xfrm>
            <a:off x="6097588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5655" name="AutoShape 55"/>
          <p:cNvCxnSpPr>
            <a:cxnSpLocks noChangeShapeType="1"/>
            <a:stCxn id="25654" idx="0"/>
            <a:endCxn id="25646" idx="4"/>
          </p:cNvCxnSpPr>
          <p:nvPr/>
        </p:nvCxnSpPr>
        <p:spPr bwMode="auto">
          <a:xfrm flipH="1" flipV="1">
            <a:off x="6350000" y="3651250"/>
            <a:ext cx="1588" cy="215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6" name="Oval 56"/>
          <p:cNvSpPr>
            <a:spLocks noChangeAspect="1" noChangeArrowheads="1"/>
          </p:cNvSpPr>
          <p:nvPr/>
        </p:nvSpPr>
        <p:spPr bwMode="auto">
          <a:xfrm>
            <a:off x="7075488" y="53467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5657" name="AutoShape 57"/>
          <p:cNvCxnSpPr>
            <a:cxnSpLocks noChangeShapeType="1"/>
            <a:stCxn id="25656" idx="0"/>
            <a:endCxn id="25648" idx="4"/>
          </p:cNvCxnSpPr>
          <p:nvPr/>
        </p:nvCxnSpPr>
        <p:spPr bwMode="auto">
          <a:xfrm flipH="1" flipV="1">
            <a:off x="7327900" y="517525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8" name="Oval 58"/>
          <p:cNvSpPr>
            <a:spLocks noChangeAspect="1" noChangeArrowheads="1"/>
          </p:cNvSpPr>
          <p:nvPr/>
        </p:nvSpPr>
        <p:spPr bwMode="auto">
          <a:xfrm>
            <a:off x="5651500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5659" name="AutoShape 59"/>
          <p:cNvCxnSpPr>
            <a:cxnSpLocks noChangeShapeType="1"/>
            <a:stCxn id="25658" idx="0"/>
            <a:endCxn id="25650" idx="5"/>
          </p:cNvCxnSpPr>
          <p:nvPr/>
        </p:nvCxnSpPr>
        <p:spPr bwMode="auto">
          <a:xfrm flipH="1" flipV="1">
            <a:off x="5616575" y="5100638"/>
            <a:ext cx="28892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0" name="Oval 60"/>
          <p:cNvSpPr>
            <a:spLocks noChangeAspect="1" noChangeArrowheads="1"/>
          </p:cNvSpPr>
          <p:nvPr/>
        </p:nvSpPr>
        <p:spPr bwMode="auto">
          <a:xfrm>
            <a:off x="5194300" y="6096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5661" name="AutoShape 61"/>
          <p:cNvCxnSpPr>
            <a:cxnSpLocks noChangeShapeType="1"/>
            <a:stCxn id="25660" idx="0"/>
            <a:endCxn id="25652" idx="5"/>
          </p:cNvCxnSpPr>
          <p:nvPr/>
        </p:nvCxnSpPr>
        <p:spPr bwMode="auto">
          <a:xfrm flipH="1" flipV="1">
            <a:off x="5145088" y="5786438"/>
            <a:ext cx="303212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2" name="AutoShape 62"/>
          <p:cNvSpPr>
            <a:spLocks noChangeArrowheads="1"/>
          </p:cNvSpPr>
          <p:nvPr/>
        </p:nvSpPr>
        <p:spPr bwMode="auto">
          <a:xfrm>
            <a:off x="3810000" y="4343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629400" cy="1143000"/>
          </a:xfrm>
        </p:spPr>
        <p:txBody>
          <a:bodyPr/>
          <a:lstStyle/>
          <a:p>
            <a:r>
              <a:rPr lang="en-US" altLang="en-US"/>
              <a:t>Example (11/11)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68325" y="1219200"/>
            <a:ext cx="5550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More unions don’t change the relationship.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What is the average time for a find?</a:t>
            </a:r>
          </a:p>
        </p:txBody>
      </p:sp>
      <p:sp>
        <p:nvSpPr>
          <p:cNvPr id="26628" name="Rectangle 23"/>
          <p:cNvSpPr>
            <a:spLocks noChangeArrowheads="1"/>
          </p:cNvSpPr>
          <p:nvPr/>
        </p:nvSpPr>
        <p:spPr bwMode="auto">
          <a:xfrm>
            <a:off x="2362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6629" name="Oval 24"/>
          <p:cNvSpPr>
            <a:spLocks noChangeAspect="1" noChangeArrowheads="1"/>
          </p:cNvSpPr>
          <p:nvPr/>
        </p:nvSpPr>
        <p:spPr bwMode="auto">
          <a:xfrm>
            <a:off x="38862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6630" name="AutoShape 25"/>
          <p:cNvCxnSpPr>
            <a:cxnSpLocks noChangeShapeType="1"/>
            <a:stCxn id="26629" idx="0"/>
            <a:endCxn id="26639" idx="4"/>
          </p:cNvCxnSpPr>
          <p:nvPr/>
        </p:nvCxnSpPr>
        <p:spPr bwMode="auto">
          <a:xfrm flipV="1">
            <a:off x="4140200" y="441325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Oval 26"/>
          <p:cNvSpPr>
            <a:spLocks noChangeAspect="1" noChangeArrowheads="1"/>
          </p:cNvSpPr>
          <p:nvPr/>
        </p:nvSpPr>
        <p:spPr bwMode="auto">
          <a:xfrm>
            <a:off x="3886200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6632" name="AutoShape 27"/>
          <p:cNvCxnSpPr>
            <a:cxnSpLocks noChangeShapeType="1"/>
            <a:stCxn id="26631" idx="0"/>
          </p:cNvCxnSpPr>
          <p:nvPr/>
        </p:nvCxnSpPr>
        <p:spPr bwMode="auto">
          <a:xfrm flipV="1">
            <a:off x="41402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Oval 28"/>
          <p:cNvSpPr>
            <a:spLocks noChangeAspect="1" noChangeArrowheads="1"/>
          </p:cNvSpPr>
          <p:nvPr/>
        </p:nvSpPr>
        <p:spPr bwMode="auto">
          <a:xfrm>
            <a:off x="4862513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6634" name="AutoShape 29"/>
          <p:cNvCxnSpPr>
            <a:cxnSpLocks noChangeShapeType="1"/>
            <a:stCxn id="26633" idx="0"/>
            <a:endCxn id="26639" idx="5"/>
          </p:cNvCxnSpPr>
          <p:nvPr/>
        </p:nvCxnSpPr>
        <p:spPr bwMode="auto">
          <a:xfrm flipH="1" flipV="1">
            <a:off x="4319588" y="4338638"/>
            <a:ext cx="796925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5" name="Oval 30"/>
          <p:cNvSpPr>
            <a:spLocks noChangeAspect="1" noChangeArrowheads="1"/>
          </p:cNvSpPr>
          <p:nvPr/>
        </p:nvSpPr>
        <p:spPr bwMode="auto">
          <a:xfrm>
            <a:off x="29718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6636" name="AutoShape 31"/>
          <p:cNvCxnSpPr>
            <a:cxnSpLocks noChangeShapeType="1"/>
            <a:stCxn id="26635" idx="0"/>
            <a:endCxn id="26639" idx="3"/>
          </p:cNvCxnSpPr>
          <p:nvPr/>
        </p:nvCxnSpPr>
        <p:spPr bwMode="auto">
          <a:xfrm flipV="1">
            <a:off x="3225800" y="4338638"/>
            <a:ext cx="735013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7" name="Oval 32"/>
          <p:cNvSpPr>
            <a:spLocks noChangeAspect="1" noChangeArrowheads="1"/>
          </p:cNvSpPr>
          <p:nvPr/>
        </p:nvSpPr>
        <p:spPr bwMode="auto">
          <a:xfrm>
            <a:off x="2500313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6638" name="AutoShape 33"/>
          <p:cNvCxnSpPr>
            <a:cxnSpLocks noChangeShapeType="1"/>
            <a:stCxn id="26637" idx="0"/>
            <a:endCxn id="26635" idx="3"/>
          </p:cNvCxnSpPr>
          <p:nvPr/>
        </p:nvCxnSpPr>
        <p:spPr bwMode="auto">
          <a:xfrm flipV="1">
            <a:off x="2754313" y="5100638"/>
            <a:ext cx="29210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9" name="Oval 34"/>
          <p:cNvSpPr>
            <a:spLocks noChangeAspect="1" noChangeArrowheads="1"/>
          </p:cNvSpPr>
          <p:nvPr/>
        </p:nvSpPr>
        <p:spPr bwMode="auto">
          <a:xfrm>
            <a:off x="38862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40" name="AutoShape 35"/>
          <p:cNvCxnSpPr>
            <a:cxnSpLocks noChangeShapeType="1"/>
            <a:stCxn id="26639" idx="0"/>
            <a:endCxn id="26631" idx="4"/>
          </p:cNvCxnSpPr>
          <p:nvPr/>
        </p:nvCxnSpPr>
        <p:spPr bwMode="auto">
          <a:xfrm flipV="1">
            <a:off x="4140200" y="3651250"/>
            <a:ext cx="0" cy="215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1" name="Oval 36"/>
          <p:cNvSpPr>
            <a:spLocks noChangeAspect="1" noChangeArrowheads="1"/>
          </p:cNvSpPr>
          <p:nvPr/>
        </p:nvSpPr>
        <p:spPr bwMode="auto">
          <a:xfrm>
            <a:off x="4864100" y="53467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6642" name="AutoShape 37"/>
          <p:cNvCxnSpPr>
            <a:cxnSpLocks noChangeShapeType="1"/>
            <a:stCxn id="26641" idx="0"/>
            <a:endCxn id="26633" idx="4"/>
          </p:cNvCxnSpPr>
          <p:nvPr/>
        </p:nvCxnSpPr>
        <p:spPr bwMode="auto">
          <a:xfrm flipH="1" flipV="1">
            <a:off x="5116513" y="517525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Oval 38"/>
          <p:cNvSpPr>
            <a:spLocks noChangeAspect="1" noChangeArrowheads="1"/>
          </p:cNvSpPr>
          <p:nvPr/>
        </p:nvSpPr>
        <p:spPr bwMode="auto">
          <a:xfrm>
            <a:off x="3440113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6644" name="AutoShape 39"/>
          <p:cNvCxnSpPr>
            <a:cxnSpLocks noChangeShapeType="1"/>
            <a:stCxn id="26643" idx="0"/>
            <a:endCxn id="26635" idx="5"/>
          </p:cNvCxnSpPr>
          <p:nvPr/>
        </p:nvCxnSpPr>
        <p:spPr bwMode="auto">
          <a:xfrm flipH="1" flipV="1">
            <a:off x="3405188" y="5100638"/>
            <a:ext cx="28892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5" name="Oval 40"/>
          <p:cNvSpPr>
            <a:spLocks noChangeAspect="1" noChangeArrowheads="1"/>
          </p:cNvSpPr>
          <p:nvPr/>
        </p:nvSpPr>
        <p:spPr bwMode="auto">
          <a:xfrm>
            <a:off x="2982913" y="6096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6646" name="AutoShape 41"/>
          <p:cNvCxnSpPr>
            <a:cxnSpLocks noChangeShapeType="1"/>
            <a:stCxn id="26645" idx="0"/>
            <a:endCxn id="26637" idx="5"/>
          </p:cNvCxnSpPr>
          <p:nvPr/>
        </p:nvCxnSpPr>
        <p:spPr bwMode="auto">
          <a:xfrm flipH="1" flipV="1">
            <a:off x="2933700" y="5786438"/>
            <a:ext cx="303213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Building electrical network for a new community.  Want to make sure everybody has access to electricity with minimal cost.</a:t>
            </a:r>
          </a:p>
          <a:p>
            <a:r>
              <a:rPr lang="en-US" altLang="en-US" dirty="0"/>
              <a:t>Union – add wiring between two homes.</a:t>
            </a:r>
          </a:p>
          <a:p>
            <a:r>
              <a:rPr lang="en-US" altLang="en-US" dirty="0"/>
              <a:t>Find – Are you in same community as power supply?</a:t>
            </a:r>
          </a:p>
          <a:p>
            <a:r>
              <a:rPr lang="en-US" altLang="en-US" dirty="0"/>
              <a:t>This is called a spanning tree of a graph.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C910D8B3-66E8-44CE-B72B-35760972500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Disjoint set data structure</a:t>
            </a:r>
            <a:endParaRPr lang="en-US" altLang="en-US" sz="2800" i="1"/>
          </a:p>
        </p:txBody>
      </p:sp>
      <p:sp>
        <p:nvSpPr>
          <p:cNvPr id="27651" name="Rectangle 3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5052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forest of up-trees can easily be stored in an array.</a:t>
            </a:r>
          </a:p>
          <a:p>
            <a:r>
              <a:rPr lang="en-US" altLang="en-US" sz="2400" dirty="0"/>
              <a:t>Also, if the node names are strings, we could convert the name to a subscript by a hash function.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BF9711E-F0F8-485E-9708-1FF5279D8245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27654" name="Group 2"/>
          <p:cNvGrpSpPr>
            <a:grpSpLocks/>
          </p:cNvGrpSpPr>
          <p:nvPr/>
        </p:nvGrpSpPr>
        <p:grpSpPr bwMode="auto">
          <a:xfrm>
            <a:off x="4572000" y="1524000"/>
            <a:ext cx="3606800" cy="3054350"/>
            <a:chOff x="1671" y="1180"/>
            <a:chExt cx="2272" cy="1924"/>
          </a:xfrm>
        </p:grpSpPr>
        <p:sp>
          <p:nvSpPr>
            <p:cNvPr id="27669" name="Oval 3"/>
            <p:cNvSpPr>
              <a:spLocks noChangeAspect="1" noChangeArrowheads="1"/>
            </p:cNvSpPr>
            <p:nvPr/>
          </p:nvSpPr>
          <p:spPr bwMode="auto">
            <a:xfrm>
              <a:off x="2784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7670" name="AutoShape 4"/>
            <p:cNvCxnSpPr>
              <a:cxnSpLocks noChangeShapeType="1"/>
              <a:stCxn id="27669" idx="0"/>
              <a:endCxn id="27679" idx="5"/>
            </p:cNvCxnSpPr>
            <p:nvPr/>
          </p:nvCxnSpPr>
          <p:spPr bwMode="auto">
            <a:xfrm flipH="1" flipV="1">
              <a:off x="2760" y="177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1" name="Oval 5"/>
            <p:cNvSpPr>
              <a:spLocks noChangeAspect="1" noChangeArrowheads="1"/>
            </p:cNvSpPr>
            <p:nvPr/>
          </p:nvSpPr>
          <p:spPr bwMode="auto">
            <a:xfrm>
              <a:off x="3239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7672" name="AutoShape 6"/>
            <p:cNvCxnSpPr>
              <a:cxnSpLocks noChangeShapeType="1"/>
              <a:stCxn id="27671" idx="0"/>
            </p:cNvCxnSpPr>
            <p:nvPr/>
          </p:nvCxnSpPr>
          <p:spPr bwMode="auto">
            <a:xfrm flipV="1">
              <a:off x="3399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3" name="Oval 7"/>
            <p:cNvSpPr>
              <a:spLocks noChangeAspect="1" noChangeArrowheads="1"/>
            </p:cNvSpPr>
            <p:nvPr/>
          </p:nvSpPr>
          <p:spPr bwMode="auto">
            <a:xfrm>
              <a:off x="3623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7674" name="AutoShape 8"/>
            <p:cNvCxnSpPr>
              <a:cxnSpLocks noChangeShapeType="1"/>
              <a:stCxn id="27673" idx="0"/>
            </p:cNvCxnSpPr>
            <p:nvPr/>
          </p:nvCxnSpPr>
          <p:spPr bwMode="auto">
            <a:xfrm flipV="1">
              <a:off x="3783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5" name="Oval 9"/>
            <p:cNvSpPr>
              <a:spLocks noChangeAspect="1" noChangeArrowheads="1"/>
            </p:cNvSpPr>
            <p:nvPr/>
          </p:nvSpPr>
          <p:spPr bwMode="auto">
            <a:xfrm>
              <a:off x="1968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7676" name="AutoShape 10"/>
            <p:cNvCxnSpPr>
              <a:cxnSpLocks noChangeShapeType="1"/>
              <a:stCxn id="27675" idx="0"/>
            </p:cNvCxnSpPr>
            <p:nvPr/>
          </p:nvCxnSpPr>
          <p:spPr bwMode="auto">
            <a:xfrm flipV="1">
              <a:off x="2128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7" name="Oval 11"/>
            <p:cNvSpPr>
              <a:spLocks noChangeAspect="1" noChangeArrowheads="1"/>
            </p:cNvSpPr>
            <p:nvPr/>
          </p:nvSpPr>
          <p:spPr bwMode="auto">
            <a:xfrm>
              <a:off x="1671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7678" name="AutoShape 12"/>
            <p:cNvCxnSpPr>
              <a:cxnSpLocks noChangeShapeType="1"/>
              <a:stCxn id="27677" idx="0"/>
              <a:endCxn id="27675" idx="3"/>
            </p:cNvCxnSpPr>
            <p:nvPr/>
          </p:nvCxnSpPr>
          <p:spPr bwMode="auto">
            <a:xfrm flipV="1">
              <a:off x="1831" y="177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9" name="Oval 13"/>
            <p:cNvSpPr>
              <a:spLocks noChangeAspect="1" noChangeArrowheads="1"/>
            </p:cNvSpPr>
            <p:nvPr/>
          </p:nvSpPr>
          <p:spPr bwMode="auto">
            <a:xfrm>
              <a:off x="2487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7680" name="AutoShape 14"/>
            <p:cNvCxnSpPr>
              <a:cxnSpLocks noChangeShapeType="1"/>
              <a:stCxn id="27679" idx="0"/>
            </p:cNvCxnSpPr>
            <p:nvPr/>
          </p:nvCxnSpPr>
          <p:spPr bwMode="auto">
            <a:xfrm flipV="1">
              <a:off x="2647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1" name="Oval 15"/>
            <p:cNvSpPr>
              <a:spLocks noChangeAspect="1" noChangeArrowheads="1"/>
            </p:cNvSpPr>
            <p:nvPr/>
          </p:nvSpPr>
          <p:spPr bwMode="auto">
            <a:xfrm>
              <a:off x="3616" y="212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7682" name="AutoShape 16"/>
            <p:cNvCxnSpPr>
              <a:cxnSpLocks noChangeShapeType="1"/>
              <a:stCxn id="27681" idx="0"/>
              <a:endCxn id="27673" idx="4"/>
            </p:cNvCxnSpPr>
            <p:nvPr/>
          </p:nvCxnSpPr>
          <p:spPr bwMode="auto">
            <a:xfrm flipV="1">
              <a:off x="3776" y="1820"/>
              <a:ext cx="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3" name="Oval 17"/>
            <p:cNvSpPr>
              <a:spLocks noChangeAspect="1" noChangeArrowheads="1"/>
            </p:cNvSpPr>
            <p:nvPr/>
          </p:nvSpPr>
          <p:spPr bwMode="auto">
            <a:xfrm>
              <a:off x="2263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7684" name="AutoShape 18"/>
            <p:cNvCxnSpPr>
              <a:cxnSpLocks noChangeShapeType="1"/>
              <a:stCxn id="27683" idx="0"/>
              <a:endCxn id="27675" idx="5"/>
            </p:cNvCxnSpPr>
            <p:nvPr/>
          </p:nvCxnSpPr>
          <p:spPr bwMode="auto">
            <a:xfrm flipH="1" flipV="1">
              <a:off x="2241" y="1773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5" name="Oval 19"/>
            <p:cNvSpPr>
              <a:spLocks noChangeAspect="1" noChangeArrowheads="1"/>
            </p:cNvSpPr>
            <p:nvPr/>
          </p:nvSpPr>
          <p:spPr bwMode="auto">
            <a:xfrm>
              <a:off x="1975" y="2784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7686" name="AutoShape 20"/>
            <p:cNvCxnSpPr>
              <a:cxnSpLocks noChangeShapeType="1"/>
              <a:stCxn id="27685" idx="0"/>
              <a:endCxn id="27677" idx="5"/>
            </p:cNvCxnSpPr>
            <p:nvPr/>
          </p:nvCxnSpPr>
          <p:spPr bwMode="auto">
            <a:xfrm flipH="1" flipV="1">
              <a:off x="1944" y="2397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655" name="Group 21"/>
          <p:cNvGrpSpPr>
            <a:grpSpLocks/>
          </p:cNvGrpSpPr>
          <p:nvPr/>
        </p:nvGrpSpPr>
        <p:grpSpPr bwMode="auto">
          <a:xfrm>
            <a:off x="3711575" y="5060950"/>
            <a:ext cx="5327650" cy="914400"/>
            <a:chOff x="1388" y="3408"/>
            <a:chExt cx="3356" cy="576"/>
          </a:xfrm>
        </p:grpSpPr>
        <p:sp>
          <p:nvSpPr>
            <p:cNvPr id="27659" name="Rectangle 22"/>
            <p:cNvSpPr>
              <a:spLocks noChangeArrowheads="1"/>
            </p:cNvSpPr>
            <p:nvPr/>
          </p:nvSpPr>
          <p:spPr bwMode="auto">
            <a:xfrm>
              <a:off x="1760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660" name="Rectangle 23"/>
            <p:cNvSpPr>
              <a:spLocks noChangeArrowheads="1"/>
            </p:cNvSpPr>
            <p:nvPr/>
          </p:nvSpPr>
          <p:spPr bwMode="auto">
            <a:xfrm>
              <a:off x="2128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1" name="Rectangle 24"/>
            <p:cNvSpPr>
              <a:spLocks noChangeArrowheads="1"/>
            </p:cNvSpPr>
            <p:nvPr/>
          </p:nvSpPr>
          <p:spPr bwMode="auto">
            <a:xfrm>
              <a:off x="2496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662" name="Rectangle 25"/>
            <p:cNvSpPr>
              <a:spLocks noChangeArrowheads="1"/>
            </p:cNvSpPr>
            <p:nvPr/>
          </p:nvSpPr>
          <p:spPr bwMode="auto">
            <a:xfrm>
              <a:off x="2864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663" name="Rectangle 26"/>
            <p:cNvSpPr>
              <a:spLocks noChangeArrowheads="1"/>
            </p:cNvSpPr>
            <p:nvPr/>
          </p:nvSpPr>
          <p:spPr bwMode="auto">
            <a:xfrm>
              <a:off x="3232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664" name="Rectangle 27"/>
            <p:cNvSpPr>
              <a:spLocks noChangeArrowheads="1"/>
            </p:cNvSpPr>
            <p:nvPr/>
          </p:nvSpPr>
          <p:spPr bwMode="auto">
            <a:xfrm>
              <a:off x="3600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5" name="Rectangle 28"/>
            <p:cNvSpPr>
              <a:spLocks noChangeArrowheads="1"/>
            </p:cNvSpPr>
            <p:nvPr/>
          </p:nvSpPr>
          <p:spPr bwMode="auto">
            <a:xfrm>
              <a:off x="3968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6" name="Rectangle 29"/>
            <p:cNvSpPr>
              <a:spLocks noChangeArrowheads="1"/>
            </p:cNvSpPr>
            <p:nvPr/>
          </p:nvSpPr>
          <p:spPr bwMode="auto">
            <a:xfrm>
              <a:off x="4336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667" name="Rectangle 30"/>
            <p:cNvSpPr>
              <a:spLocks noChangeArrowheads="1"/>
            </p:cNvSpPr>
            <p:nvPr/>
          </p:nvSpPr>
          <p:spPr bwMode="auto">
            <a:xfrm>
              <a:off x="1392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8" name="Text Box 31"/>
            <p:cNvSpPr txBox="1">
              <a:spLocks noChangeArrowheads="1"/>
            </p:cNvSpPr>
            <p:nvPr/>
          </p:nvSpPr>
          <p:spPr bwMode="auto">
            <a:xfrm>
              <a:off x="1388" y="3408"/>
              <a:ext cx="3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0 (a)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1 (b)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2 (c)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3 (d)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4 (e)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5 (f)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6 (g)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7 (h)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8 (i)</a:t>
              </a:r>
            </a:p>
          </p:txBody>
        </p:sp>
      </p:grpSp>
      <p:sp>
        <p:nvSpPr>
          <p:cNvPr id="27656" name="AutoShape 32"/>
          <p:cNvSpPr>
            <a:spLocks noChangeArrowheads="1"/>
          </p:cNvSpPr>
          <p:nvPr/>
        </p:nvSpPr>
        <p:spPr bwMode="auto">
          <a:xfrm>
            <a:off x="6375400" y="391795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7657" name="Text Box 35"/>
          <p:cNvSpPr txBox="1">
            <a:spLocks noChangeArrowheads="1"/>
          </p:cNvSpPr>
          <p:nvPr/>
        </p:nvSpPr>
        <p:spPr bwMode="auto">
          <a:xfrm>
            <a:off x="2425700" y="5451475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up-index:</a:t>
            </a:r>
          </a:p>
        </p:txBody>
      </p:sp>
      <p:sp>
        <p:nvSpPr>
          <p:cNvPr id="27658" name="Rectangle 36"/>
          <p:cNvSpPr>
            <a:spLocks noChangeArrowheads="1"/>
          </p:cNvSpPr>
          <p:nvPr/>
        </p:nvSpPr>
        <p:spPr bwMode="auto">
          <a:xfrm>
            <a:off x="7010400" y="46482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hlink"/>
                </a:solidFill>
                <a:latin typeface="Times New Roman" pitchFamily="18" charset="0"/>
              </a:rPr>
              <a:t>Nifty storage trick!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we make find cheaper?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ECCBE17F-188A-46D0-B8E4-5A65097E1B08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/>
              <a:t>Room for Improvement:</a:t>
            </a:r>
            <a:br>
              <a:rPr lang="en-US" altLang="en-US" sz="3200"/>
            </a:br>
            <a:r>
              <a:rPr lang="en-US" altLang="en-US"/>
              <a:t>Smart Union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914400"/>
          </a:xfrm>
        </p:spPr>
        <p:txBody>
          <a:bodyPr/>
          <a:lstStyle/>
          <a:p>
            <a:r>
              <a:rPr lang="en-US" altLang="en-US" sz="2400" dirty="0"/>
              <a:t>Always make the root of the larger tree the new root</a:t>
            </a:r>
          </a:p>
          <a:p>
            <a:r>
              <a:rPr lang="en-US" altLang="en-US" sz="2400" dirty="0"/>
              <a:t>Cuts down on the number of nodes at the lower level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ED113FB-13F8-4769-8BFD-277828899CDB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498475" y="2971800"/>
            <a:ext cx="2146300" cy="2098675"/>
            <a:chOff x="170" y="2393"/>
            <a:chExt cx="1352" cy="1322"/>
          </a:xfrm>
        </p:grpSpPr>
        <p:sp>
          <p:nvSpPr>
            <p:cNvPr id="29745" name="Rectangle 5"/>
            <p:cNvSpPr>
              <a:spLocks noChangeArrowheads="1"/>
            </p:cNvSpPr>
            <p:nvPr/>
          </p:nvSpPr>
          <p:spPr bwMode="auto">
            <a:xfrm>
              <a:off x="170" y="2393"/>
              <a:ext cx="1352" cy="1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9746" name="Oval 6"/>
            <p:cNvSpPr>
              <a:spLocks noChangeAspect="1" noChangeArrowheads="1"/>
            </p:cNvSpPr>
            <p:nvPr/>
          </p:nvSpPr>
          <p:spPr bwMode="auto">
            <a:xfrm>
              <a:off x="891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9747" name="AutoShape 7"/>
            <p:cNvCxnSpPr>
              <a:cxnSpLocks noChangeShapeType="1"/>
              <a:stCxn id="29746" idx="0"/>
              <a:endCxn id="29756" idx="5"/>
            </p:cNvCxnSpPr>
            <p:nvPr/>
          </p:nvCxnSpPr>
          <p:spPr bwMode="auto">
            <a:xfrm flipH="1" flipV="1">
              <a:off x="876" y="2812"/>
              <a:ext cx="1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48" name="Oval 8"/>
            <p:cNvSpPr>
              <a:spLocks noChangeAspect="1" noChangeArrowheads="1"/>
            </p:cNvSpPr>
            <p:nvPr/>
          </p:nvSpPr>
          <p:spPr bwMode="auto">
            <a:xfrm>
              <a:off x="1011" y="2633"/>
              <a:ext cx="201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9749" name="AutoShape 9"/>
            <p:cNvCxnSpPr>
              <a:cxnSpLocks noChangeShapeType="1"/>
              <a:stCxn id="29748" idx="0"/>
            </p:cNvCxnSpPr>
            <p:nvPr/>
          </p:nvCxnSpPr>
          <p:spPr bwMode="auto">
            <a:xfrm flipV="1">
              <a:off x="1112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0" name="Oval 10"/>
            <p:cNvSpPr>
              <a:spLocks noChangeAspect="1" noChangeArrowheads="1"/>
            </p:cNvSpPr>
            <p:nvPr/>
          </p:nvSpPr>
          <p:spPr bwMode="auto">
            <a:xfrm>
              <a:off x="1252" y="2633"/>
              <a:ext cx="200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9751" name="AutoShape 11"/>
            <p:cNvCxnSpPr>
              <a:cxnSpLocks noChangeShapeType="1"/>
              <a:stCxn id="29750" idx="0"/>
            </p:cNvCxnSpPr>
            <p:nvPr/>
          </p:nvCxnSpPr>
          <p:spPr bwMode="auto">
            <a:xfrm flipV="1">
              <a:off x="1352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2" name="Oval 12"/>
            <p:cNvSpPr>
              <a:spLocks noChangeAspect="1" noChangeArrowheads="1"/>
            </p:cNvSpPr>
            <p:nvPr/>
          </p:nvSpPr>
          <p:spPr bwMode="auto">
            <a:xfrm>
              <a:off x="381" y="2633"/>
              <a:ext cx="200" cy="2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9753" name="AutoShape 13"/>
            <p:cNvCxnSpPr>
              <a:cxnSpLocks noChangeShapeType="1"/>
              <a:stCxn id="29752" idx="0"/>
            </p:cNvCxnSpPr>
            <p:nvPr/>
          </p:nvCxnSpPr>
          <p:spPr bwMode="auto">
            <a:xfrm flipV="1">
              <a:off x="481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4" name="Oval 14"/>
            <p:cNvSpPr>
              <a:spLocks noChangeAspect="1" noChangeArrowheads="1"/>
            </p:cNvSpPr>
            <p:nvPr/>
          </p:nvSpPr>
          <p:spPr bwMode="auto">
            <a:xfrm>
              <a:off x="195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9755" name="AutoShape 15"/>
            <p:cNvCxnSpPr>
              <a:cxnSpLocks noChangeShapeType="1"/>
              <a:stCxn id="29754" idx="0"/>
              <a:endCxn id="29752" idx="3"/>
            </p:cNvCxnSpPr>
            <p:nvPr/>
          </p:nvCxnSpPr>
          <p:spPr bwMode="auto">
            <a:xfrm flipV="1">
              <a:off x="295" y="2812"/>
              <a:ext cx="1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6" name="Oval 16"/>
            <p:cNvSpPr>
              <a:spLocks noChangeAspect="1" noChangeArrowheads="1"/>
            </p:cNvSpPr>
            <p:nvPr/>
          </p:nvSpPr>
          <p:spPr bwMode="auto">
            <a:xfrm>
              <a:off x="705" y="2633"/>
              <a:ext cx="201" cy="2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9757" name="AutoShape 17"/>
            <p:cNvCxnSpPr>
              <a:cxnSpLocks noChangeShapeType="1"/>
              <a:stCxn id="29756" idx="0"/>
            </p:cNvCxnSpPr>
            <p:nvPr/>
          </p:nvCxnSpPr>
          <p:spPr bwMode="auto">
            <a:xfrm flipV="1">
              <a:off x="806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8" name="Oval 18"/>
            <p:cNvSpPr>
              <a:spLocks noChangeAspect="1" noChangeArrowheads="1"/>
            </p:cNvSpPr>
            <p:nvPr/>
          </p:nvSpPr>
          <p:spPr bwMode="auto">
            <a:xfrm>
              <a:off x="1252" y="3029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9759" name="AutoShape 19"/>
            <p:cNvCxnSpPr>
              <a:cxnSpLocks noChangeShapeType="1"/>
              <a:stCxn id="29758" idx="0"/>
              <a:endCxn id="29750" idx="4"/>
            </p:cNvCxnSpPr>
            <p:nvPr/>
          </p:nvCxnSpPr>
          <p:spPr bwMode="auto">
            <a:xfrm flipH="1" flipV="1">
              <a:off x="1352" y="2841"/>
              <a:ext cx="0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0" name="Oval 20"/>
            <p:cNvSpPr>
              <a:spLocks noChangeAspect="1" noChangeArrowheads="1"/>
            </p:cNvSpPr>
            <p:nvPr/>
          </p:nvSpPr>
          <p:spPr bwMode="auto">
            <a:xfrm>
              <a:off x="565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9761" name="AutoShape 21"/>
            <p:cNvCxnSpPr>
              <a:cxnSpLocks noChangeShapeType="1"/>
              <a:stCxn id="29760" idx="0"/>
              <a:endCxn id="29752" idx="5"/>
            </p:cNvCxnSpPr>
            <p:nvPr/>
          </p:nvCxnSpPr>
          <p:spPr bwMode="auto">
            <a:xfrm flipH="1" flipV="1">
              <a:off x="551" y="2812"/>
              <a:ext cx="11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2" name="Oval 22"/>
            <p:cNvSpPr>
              <a:spLocks noChangeAspect="1" noChangeArrowheads="1"/>
            </p:cNvSpPr>
            <p:nvPr/>
          </p:nvSpPr>
          <p:spPr bwMode="auto">
            <a:xfrm>
              <a:off x="385" y="3444"/>
              <a:ext cx="200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9763" name="AutoShape 23"/>
            <p:cNvCxnSpPr>
              <a:cxnSpLocks noChangeShapeType="1"/>
              <a:stCxn id="29762" idx="0"/>
              <a:endCxn id="29754" idx="5"/>
            </p:cNvCxnSpPr>
            <p:nvPr/>
          </p:nvCxnSpPr>
          <p:spPr bwMode="auto">
            <a:xfrm flipH="1" flipV="1">
              <a:off x="366" y="3202"/>
              <a:ext cx="11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703" name="AutoShape 24"/>
          <p:cNvSpPr>
            <a:spLocks noChangeArrowheads="1"/>
          </p:cNvSpPr>
          <p:nvPr/>
        </p:nvSpPr>
        <p:spPr bwMode="auto">
          <a:xfrm>
            <a:off x="2835275" y="3878263"/>
            <a:ext cx="476250" cy="1905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04" name="Rectangle 25"/>
          <p:cNvSpPr>
            <a:spLocks noChangeArrowheads="1"/>
          </p:cNvSpPr>
          <p:nvPr/>
        </p:nvSpPr>
        <p:spPr bwMode="auto">
          <a:xfrm>
            <a:off x="3455988" y="2995613"/>
            <a:ext cx="1954212" cy="262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05" name="Oval 26"/>
          <p:cNvSpPr>
            <a:spLocks noChangeAspect="1" noChangeArrowheads="1"/>
          </p:cNvSpPr>
          <p:nvPr/>
        </p:nvSpPr>
        <p:spPr bwMode="auto">
          <a:xfrm>
            <a:off x="4418013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9706" name="AutoShape 27"/>
          <p:cNvCxnSpPr>
            <a:cxnSpLocks noChangeShapeType="1"/>
            <a:stCxn id="29705" idx="0"/>
            <a:endCxn id="29715" idx="5"/>
          </p:cNvCxnSpPr>
          <p:nvPr/>
        </p:nvCxnSpPr>
        <p:spPr bwMode="auto">
          <a:xfrm flipH="1" flipV="1">
            <a:off x="4394200" y="3636963"/>
            <a:ext cx="1825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Oval 28"/>
          <p:cNvSpPr>
            <a:spLocks noChangeAspect="1" noChangeArrowheads="1"/>
          </p:cNvSpPr>
          <p:nvPr/>
        </p:nvSpPr>
        <p:spPr bwMode="auto">
          <a:xfrm>
            <a:off x="4608513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9708" name="AutoShape 29"/>
          <p:cNvCxnSpPr>
            <a:cxnSpLocks noChangeShapeType="1"/>
            <a:stCxn id="29707" idx="0"/>
          </p:cNvCxnSpPr>
          <p:nvPr/>
        </p:nvCxnSpPr>
        <p:spPr bwMode="auto">
          <a:xfrm flipV="1">
            <a:off x="4767263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Oval 30"/>
          <p:cNvSpPr>
            <a:spLocks noChangeAspect="1" noChangeArrowheads="1"/>
          </p:cNvSpPr>
          <p:nvPr/>
        </p:nvSpPr>
        <p:spPr bwMode="auto">
          <a:xfrm>
            <a:off x="4989513" y="3352800"/>
            <a:ext cx="319087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9710" name="AutoShape 31"/>
          <p:cNvCxnSpPr>
            <a:cxnSpLocks noChangeShapeType="1"/>
            <a:stCxn id="29709" idx="0"/>
          </p:cNvCxnSpPr>
          <p:nvPr/>
        </p:nvCxnSpPr>
        <p:spPr bwMode="auto">
          <a:xfrm flipV="1">
            <a:off x="5149850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1" name="Oval 32"/>
          <p:cNvSpPr>
            <a:spLocks noChangeAspect="1" noChangeArrowheads="1"/>
          </p:cNvSpPr>
          <p:nvPr/>
        </p:nvSpPr>
        <p:spPr bwMode="auto">
          <a:xfrm>
            <a:off x="3844925" y="3973513"/>
            <a:ext cx="319088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9712" name="AutoShape 33"/>
          <p:cNvCxnSpPr>
            <a:cxnSpLocks noChangeShapeType="1"/>
            <a:stCxn id="29711" idx="0"/>
            <a:endCxn id="29715" idx="3"/>
          </p:cNvCxnSpPr>
          <p:nvPr/>
        </p:nvCxnSpPr>
        <p:spPr bwMode="auto">
          <a:xfrm flipV="1">
            <a:off x="4005263" y="3636963"/>
            <a:ext cx="163512" cy="3238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3" name="Oval 34"/>
          <p:cNvSpPr>
            <a:spLocks noChangeAspect="1" noChangeArrowheads="1"/>
          </p:cNvSpPr>
          <p:nvPr/>
        </p:nvSpPr>
        <p:spPr bwMode="auto">
          <a:xfrm>
            <a:off x="3551238" y="4592638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9714" name="AutoShape 35"/>
          <p:cNvCxnSpPr>
            <a:cxnSpLocks noChangeShapeType="1"/>
            <a:stCxn id="29713" idx="0"/>
            <a:endCxn id="29711" idx="3"/>
          </p:cNvCxnSpPr>
          <p:nvPr/>
        </p:nvCxnSpPr>
        <p:spPr bwMode="auto">
          <a:xfrm flipV="1">
            <a:off x="3709988" y="4256088"/>
            <a:ext cx="1825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Oval 36"/>
          <p:cNvSpPr>
            <a:spLocks noChangeAspect="1" noChangeArrowheads="1"/>
          </p:cNvSpPr>
          <p:nvPr/>
        </p:nvSpPr>
        <p:spPr bwMode="auto">
          <a:xfrm>
            <a:off x="4122738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9716" name="AutoShape 37"/>
          <p:cNvCxnSpPr>
            <a:cxnSpLocks noChangeShapeType="1"/>
            <a:stCxn id="29715" idx="0"/>
          </p:cNvCxnSpPr>
          <p:nvPr/>
        </p:nvCxnSpPr>
        <p:spPr bwMode="auto">
          <a:xfrm flipV="1">
            <a:off x="4281488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7" name="Oval 38"/>
          <p:cNvSpPr>
            <a:spLocks noChangeAspect="1" noChangeArrowheads="1"/>
          </p:cNvSpPr>
          <p:nvPr/>
        </p:nvSpPr>
        <p:spPr bwMode="auto">
          <a:xfrm>
            <a:off x="4991100" y="3981450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9718" name="AutoShape 39"/>
          <p:cNvCxnSpPr>
            <a:cxnSpLocks noChangeShapeType="1"/>
            <a:stCxn id="29717" idx="0"/>
            <a:endCxn id="29709" idx="4"/>
          </p:cNvCxnSpPr>
          <p:nvPr/>
        </p:nvCxnSpPr>
        <p:spPr bwMode="auto">
          <a:xfrm flipH="1" flipV="1">
            <a:off x="5148263" y="3683000"/>
            <a:ext cx="15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9" name="Oval 40"/>
          <p:cNvSpPr>
            <a:spLocks noChangeAspect="1" noChangeArrowheads="1"/>
          </p:cNvSpPr>
          <p:nvPr/>
        </p:nvSpPr>
        <p:spPr bwMode="auto">
          <a:xfrm>
            <a:off x="4138613" y="4592638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9720" name="AutoShape 41"/>
          <p:cNvCxnSpPr>
            <a:cxnSpLocks noChangeShapeType="1"/>
            <a:stCxn id="29719" idx="0"/>
            <a:endCxn id="29711" idx="5"/>
          </p:cNvCxnSpPr>
          <p:nvPr/>
        </p:nvCxnSpPr>
        <p:spPr bwMode="auto">
          <a:xfrm flipH="1" flipV="1">
            <a:off x="4116388" y="4256088"/>
            <a:ext cx="18097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1" name="Oval 42"/>
          <p:cNvSpPr>
            <a:spLocks noChangeAspect="1" noChangeArrowheads="1"/>
          </p:cNvSpPr>
          <p:nvPr/>
        </p:nvSpPr>
        <p:spPr bwMode="auto">
          <a:xfrm>
            <a:off x="3852863" y="5260975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9722" name="AutoShape 43"/>
          <p:cNvCxnSpPr>
            <a:cxnSpLocks noChangeShapeType="1"/>
            <a:stCxn id="29721" idx="0"/>
            <a:endCxn id="29713" idx="5"/>
          </p:cNvCxnSpPr>
          <p:nvPr/>
        </p:nvCxnSpPr>
        <p:spPr bwMode="auto">
          <a:xfrm flipH="1" flipV="1">
            <a:off x="3821113" y="4876800"/>
            <a:ext cx="1905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3" name="Text Box 44"/>
          <p:cNvSpPr txBox="1">
            <a:spLocks noChangeArrowheads="1"/>
          </p:cNvSpPr>
          <p:nvPr/>
        </p:nvSpPr>
        <p:spPr bwMode="auto">
          <a:xfrm>
            <a:off x="441325" y="5184775"/>
            <a:ext cx="2647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Could we do 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better job on this union?</a:t>
            </a:r>
          </a:p>
        </p:txBody>
      </p:sp>
      <p:sp>
        <p:nvSpPr>
          <p:cNvPr id="29724" name="Text Box 45"/>
          <p:cNvSpPr txBox="1">
            <a:spLocks noChangeArrowheads="1"/>
          </p:cNvSpPr>
          <p:nvPr/>
        </p:nvSpPr>
        <p:spPr bwMode="auto">
          <a:xfrm>
            <a:off x="6600825" y="5310188"/>
            <a:ext cx="17986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Smart union!</a:t>
            </a:r>
          </a:p>
        </p:txBody>
      </p:sp>
      <p:sp>
        <p:nvSpPr>
          <p:cNvPr id="29725" name="AutoShape 46"/>
          <p:cNvSpPr>
            <a:spLocks noChangeArrowheads="1"/>
          </p:cNvSpPr>
          <p:nvPr/>
        </p:nvSpPr>
        <p:spPr bwMode="auto">
          <a:xfrm>
            <a:off x="3259138" y="3375025"/>
            <a:ext cx="2362200" cy="2087563"/>
          </a:xfrm>
          <a:custGeom>
            <a:avLst/>
            <a:gdLst>
              <a:gd name="T0" fmla="*/ 154166358 w 21600"/>
              <a:gd name="T1" fmla="*/ 0 h 21600"/>
              <a:gd name="T2" fmla="*/ 45150719 w 21600"/>
              <a:gd name="T3" fmla="*/ 36980678 h 21600"/>
              <a:gd name="T4" fmla="*/ 0 w 21600"/>
              <a:gd name="T5" fmla="*/ 126269763 h 21600"/>
              <a:gd name="T6" fmla="*/ 45150719 w 21600"/>
              <a:gd name="T7" fmla="*/ 215558753 h 21600"/>
              <a:gd name="T8" fmla="*/ 154166358 w 21600"/>
              <a:gd name="T9" fmla="*/ 252539430 h 21600"/>
              <a:gd name="T10" fmla="*/ 263181998 w 21600"/>
              <a:gd name="T11" fmla="*/ 215558753 h 21600"/>
              <a:gd name="T12" fmla="*/ 308332717 w 21600"/>
              <a:gd name="T13" fmla="*/ 126269763 h 21600"/>
              <a:gd name="T14" fmla="*/ 263181998 w 21600"/>
              <a:gd name="T15" fmla="*/ 369806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285" y="17989"/>
                </a:moveTo>
                <a:cubicBezTo>
                  <a:pt x="20142" y="16056"/>
                  <a:pt x="21179" y="13480"/>
                  <a:pt x="21179" y="10800"/>
                </a:cubicBezTo>
                <a:cubicBezTo>
                  <a:pt x="21179" y="5067"/>
                  <a:pt x="16532" y="421"/>
                  <a:pt x="10800" y="421"/>
                </a:cubicBezTo>
                <a:cubicBezTo>
                  <a:pt x="8119" y="420"/>
                  <a:pt x="5543" y="1457"/>
                  <a:pt x="3610" y="3314"/>
                </a:cubicBezTo>
                <a:lnTo>
                  <a:pt x="18285" y="17989"/>
                </a:lnTo>
                <a:close/>
                <a:moveTo>
                  <a:pt x="3314" y="3610"/>
                </a:moveTo>
                <a:cubicBezTo>
                  <a:pt x="1457" y="5543"/>
                  <a:pt x="421" y="8119"/>
                  <a:pt x="421" y="10799"/>
                </a:cubicBezTo>
                <a:cubicBezTo>
                  <a:pt x="421" y="16532"/>
                  <a:pt x="5067" y="21179"/>
                  <a:pt x="10800" y="21179"/>
                </a:cubicBezTo>
                <a:cubicBezTo>
                  <a:pt x="13480" y="21179"/>
                  <a:pt x="16056" y="20142"/>
                  <a:pt x="17989" y="18285"/>
                </a:cubicBezTo>
                <a:lnTo>
                  <a:pt x="3314" y="361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47"/>
          <p:cNvSpPr>
            <a:spLocks noChangeArrowheads="1"/>
          </p:cNvSpPr>
          <p:nvPr/>
        </p:nvSpPr>
        <p:spPr bwMode="auto">
          <a:xfrm>
            <a:off x="6629400" y="2971800"/>
            <a:ext cx="2146300" cy="2098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27" name="Oval 48"/>
          <p:cNvSpPr>
            <a:spLocks noChangeAspect="1" noChangeArrowheads="1"/>
          </p:cNvSpPr>
          <p:nvPr/>
        </p:nvSpPr>
        <p:spPr bwMode="auto">
          <a:xfrm>
            <a:off x="8140700" y="460216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9728" name="AutoShape 49"/>
          <p:cNvCxnSpPr>
            <a:cxnSpLocks noChangeShapeType="1"/>
            <a:stCxn id="29727" idx="0"/>
            <a:endCxn id="29737" idx="5"/>
          </p:cNvCxnSpPr>
          <p:nvPr/>
        </p:nvCxnSpPr>
        <p:spPr bwMode="auto">
          <a:xfrm flipH="1" flipV="1">
            <a:off x="8118475" y="4273550"/>
            <a:ext cx="180975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9" name="Oval 50"/>
          <p:cNvSpPr>
            <a:spLocks noChangeAspect="1" noChangeArrowheads="1"/>
          </p:cNvSpPr>
          <p:nvPr/>
        </p:nvSpPr>
        <p:spPr bwMode="auto">
          <a:xfrm>
            <a:off x="7964488" y="3352800"/>
            <a:ext cx="319087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9730" name="AutoShape 51"/>
          <p:cNvCxnSpPr>
            <a:cxnSpLocks noChangeShapeType="1"/>
            <a:stCxn id="29729" idx="0"/>
          </p:cNvCxnSpPr>
          <p:nvPr/>
        </p:nvCxnSpPr>
        <p:spPr bwMode="auto">
          <a:xfrm flipV="1">
            <a:off x="81248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1" name="Oval 52"/>
          <p:cNvSpPr>
            <a:spLocks noChangeAspect="1" noChangeArrowheads="1"/>
          </p:cNvSpPr>
          <p:nvPr/>
        </p:nvSpPr>
        <p:spPr bwMode="auto">
          <a:xfrm>
            <a:off x="8347075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9732" name="AutoShape 53"/>
          <p:cNvCxnSpPr>
            <a:cxnSpLocks noChangeShapeType="1"/>
            <a:stCxn id="29731" idx="0"/>
          </p:cNvCxnSpPr>
          <p:nvPr/>
        </p:nvCxnSpPr>
        <p:spPr bwMode="auto">
          <a:xfrm flipV="1">
            <a:off x="85058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3" name="Oval 54"/>
          <p:cNvSpPr>
            <a:spLocks noChangeAspect="1" noChangeArrowheads="1"/>
          </p:cNvSpPr>
          <p:nvPr/>
        </p:nvSpPr>
        <p:spPr bwMode="auto">
          <a:xfrm>
            <a:off x="7254875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9734" name="AutoShape 55"/>
          <p:cNvCxnSpPr>
            <a:cxnSpLocks noChangeShapeType="1"/>
            <a:stCxn id="29733" idx="0"/>
          </p:cNvCxnSpPr>
          <p:nvPr/>
        </p:nvCxnSpPr>
        <p:spPr bwMode="auto">
          <a:xfrm flipV="1">
            <a:off x="74136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5" name="Oval 56"/>
          <p:cNvSpPr>
            <a:spLocks noChangeAspect="1" noChangeArrowheads="1"/>
          </p:cNvSpPr>
          <p:nvPr/>
        </p:nvSpPr>
        <p:spPr bwMode="auto">
          <a:xfrm>
            <a:off x="6669088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9736" name="AutoShape 57"/>
          <p:cNvCxnSpPr>
            <a:cxnSpLocks noChangeShapeType="1"/>
            <a:stCxn id="29735" idx="0"/>
            <a:endCxn id="29733" idx="3"/>
          </p:cNvCxnSpPr>
          <p:nvPr/>
        </p:nvCxnSpPr>
        <p:spPr bwMode="auto">
          <a:xfrm flipV="1">
            <a:off x="6827838" y="3644900"/>
            <a:ext cx="473075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7" name="Oval 58"/>
          <p:cNvSpPr>
            <a:spLocks noChangeAspect="1" noChangeArrowheads="1"/>
          </p:cNvSpPr>
          <p:nvPr/>
        </p:nvSpPr>
        <p:spPr bwMode="auto">
          <a:xfrm>
            <a:off x="7845425" y="3981450"/>
            <a:ext cx="319088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9738" name="AutoShape 59"/>
          <p:cNvCxnSpPr>
            <a:cxnSpLocks noChangeShapeType="1"/>
            <a:stCxn id="29737" idx="0"/>
            <a:endCxn id="29733" idx="5"/>
          </p:cNvCxnSpPr>
          <p:nvPr/>
        </p:nvCxnSpPr>
        <p:spPr bwMode="auto">
          <a:xfrm flipH="1" flipV="1">
            <a:off x="7526338" y="3644900"/>
            <a:ext cx="47942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9" name="Oval 60"/>
          <p:cNvSpPr>
            <a:spLocks noChangeAspect="1" noChangeArrowheads="1"/>
          </p:cNvSpPr>
          <p:nvPr/>
        </p:nvSpPr>
        <p:spPr bwMode="auto">
          <a:xfrm>
            <a:off x="8347075" y="3981450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9740" name="AutoShape 61"/>
          <p:cNvCxnSpPr>
            <a:cxnSpLocks noChangeShapeType="1"/>
            <a:stCxn id="29739" idx="0"/>
            <a:endCxn id="29731" idx="4"/>
          </p:cNvCxnSpPr>
          <p:nvPr/>
        </p:nvCxnSpPr>
        <p:spPr bwMode="auto">
          <a:xfrm flipH="1" flipV="1">
            <a:off x="8505825" y="36830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1" name="Oval 62"/>
          <p:cNvSpPr>
            <a:spLocks noChangeAspect="1" noChangeArrowheads="1"/>
          </p:cNvSpPr>
          <p:nvPr/>
        </p:nvSpPr>
        <p:spPr bwMode="auto">
          <a:xfrm>
            <a:off x="7256463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9742" name="AutoShape 63"/>
          <p:cNvCxnSpPr>
            <a:cxnSpLocks noChangeShapeType="1"/>
            <a:stCxn id="29741" idx="0"/>
            <a:endCxn id="29733" idx="4"/>
          </p:cNvCxnSpPr>
          <p:nvPr/>
        </p:nvCxnSpPr>
        <p:spPr bwMode="auto">
          <a:xfrm flipH="1" flipV="1">
            <a:off x="7413625" y="3690938"/>
            <a:ext cx="1588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3" name="Oval 64"/>
          <p:cNvSpPr>
            <a:spLocks noChangeAspect="1" noChangeArrowheads="1"/>
          </p:cNvSpPr>
          <p:nvPr/>
        </p:nvSpPr>
        <p:spPr bwMode="auto">
          <a:xfrm>
            <a:off x="6970713" y="4640263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9744" name="AutoShape 65"/>
          <p:cNvCxnSpPr>
            <a:cxnSpLocks noChangeShapeType="1"/>
            <a:stCxn id="29743" idx="0"/>
            <a:endCxn id="29735" idx="5"/>
          </p:cNvCxnSpPr>
          <p:nvPr/>
        </p:nvCxnSpPr>
        <p:spPr bwMode="auto">
          <a:xfrm flipH="1" flipV="1">
            <a:off x="6940550" y="4256088"/>
            <a:ext cx="188913" cy="373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 by size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simple improvement is to make the smaller tree (in terms of number of nodes) a subtree of the larger, breaking ties by any method.</a:t>
            </a:r>
          </a:p>
          <a:p>
            <a:pPr lvl="1"/>
            <a:r>
              <a:rPr lang="en-US" altLang="en-US" dirty="0"/>
              <a:t>This is called </a:t>
            </a:r>
            <a:r>
              <a:rPr lang="en-US" altLang="en-US" i="1" dirty="0"/>
              <a:t>union-by-size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How could we keep track of the size?</a:t>
            </a:r>
          </a:p>
          <a:p>
            <a:endParaRPr lang="en-US" alt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338F650-E01F-48FB-9197-6D8DCEA44C02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91500" cy="2133600"/>
          </a:xfrm>
        </p:spPr>
        <p:txBody>
          <a:bodyPr/>
          <a:lstStyle/>
          <a:p>
            <a:pPr algn="l"/>
            <a:r>
              <a:rPr lang="en-US" altLang="en-US" sz="4000" dirty="0"/>
              <a:t>Could make the root keep the size as a negative number.  Poor readability.  This kind of memory reuse was common “in the day”. 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9764FEE7-EBAB-40EC-AF07-7FFEDE320E6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31750" name="Picture 5" descr="smartun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987675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924800" cy="2057400"/>
          </a:xfrm>
        </p:spPr>
        <p:txBody>
          <a:bodyPr/>
          <a:lstStyle/>
          <a:p>
            <a:r>
              <a:rPr lang="en-US" altLang="en-US" sz="3600"/>
              <a:t>Example shows the worst case tree possible after 15 union by size operations.</a:t>
            </a:r>
            <a:endParaRPr lang="en-US" altLang="en-US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AC0D77E7-3E17-4664-A790-D92DCC7B7876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32773" name="Picture 5" descr="smartun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701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53400" cy="1143000"/>
          </a:xfrm>
        </p:spPr>
        <p:txBody>
          <a:bodyPr/>
          <a:lstStyle/>
          <a:p>
            <a:r>
              <a:rPr lang="en-US" altLang="en-US" dirty="0"/>
              <a:t>Another idea – union by height  (rank)</a:t>
            </a:r>
          </a:p>
        </p:txBody>
      </p:sp>
      <p:pic>
        <p:nvPicPr>
          <p:cNvPr id="33795" name="Content Placeholder 5" descr="smartunion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429000"/>
            <a:ext cx="6934200" cy="2371725"/>
          </a:xfrm>
        </p:spPr>
      </p:pic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6477F46-6B8A-4865-B4C2-0FDC166D1110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609600" y="1524000"/>
            <a:ext cx="8153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Another implementation is </a:t>
            </a:r>
            <a:r>
              <a:rPr lang="en-US" altLang="en-US" sz="2800" i="1">
                <a:solidFill>
                  <a:schemeClr val="hlink"/>
                </a:solidFill>
                <a:latin typeface="Tahoma" pitchFamily="34" charset="0"/>
              </a:rPr>
              <a:t>union-by-height</a:t>
            </a: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 in which we keep track of the height of the trees and perform union operations by making a shallower tree a subtree of the deeper tree.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614862"/>
            <a:ext cx="18742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Union(4,3)</a:t>
            </a:r>
          </a:p>
          <a:p>
            <a:r>
              <a:rPr lang="en-US" dirty="0"/>
              <a:t>Union(3,5)</a:t>
            </a:r>
          </a:p>
          <a:p>
            <a:r>
              <a:rPr lang="en-US" dirty="0"/>
              <a:t>Union(6,7)</a:t>
            </a:r>
          </a:p>
          <a:p>
            <a:r>
              <a:rPr lang="en-US" dirty="0"/>
              <a:t>Union(5,7)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by height Code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96DAA395-CC28-4215-9B73-5B4D63985F7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public void union( </a:t>
            </a:r>
            <a:r>
              <a:rPr lang="en-US" altLang="en-US" sz="1800" dirty="0" err="1">
                <a:latin typeface="Tahoma" pitchFamily="34" charset="0"/>
              </a:rPr>
              <a:t>int</a:t>
            </a:r>
            <a:r>
              <a:rPr lang="en-US" altLang="en-US" sz="1800" dirty="0">
                <a:latin typeface="Tahoma" pitchFamily="34" charset="0"/>
              </a:rPr>
              <a:t> root1, </a:t>
            </a:r>
            <a:r>
              <a:rPr lang="en-US" altLang="en-US" sz="1800" dirty="0" err="1">
                <a:latin typeface="Tahoma" pitchFamily="34" charset="0"/>
              </a:rPr>
              <a:t>int</a:t>
            </a:r>
            <a:r>
              <a:rPr lang="en-US" altLang="en-US" sz="1800" dirty="0">
                <a:latin typeface="Tahoma" pitchFamily="34" charset="0"/>
              </a:rPr>
              <a:t> root2 )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{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if( s[ root2 ] &lt; s[ root1 ] )  // root2 is deeper as height is stored as negative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s[ root1 ] = root2;        // Make root2 new root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else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{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if( s[ root1 ] == s[ root2 ] )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    s[ root1 ]––;          // Update height if same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s[ root2 ] = root1;        // Make root1 new root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}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by height Find Analysis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Finds with weighted union are O(max up-tree height)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But, an up-tree of height </a:t>
            </a:r>
            <a:r>
              <a:rPr lang="en-US" altLang="en-US" sz="2400" i="1"/>
              <a:t>h </a:t>
            </a:r>
            <a:r>
              <a:rPr lang="en-US" altLang="en-US" sz="2400"/>
              <a:t>with weighted union must have at least 2</a:t>
            </a:r>
            <a:r>
              <a:rPr lang="en-US" altLang="en-US" sz="2400" i="1" baseline="30000"/>
              <a:t>h</a:t>
            </a:r>
            <a:r>
              <a:rPr lang="en-US" altLang="en-US" sz="2400"/>
              <a:t> nodes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>
                <a:sym typeface="Symbol" pitchFamily="18" charset="2"/>
              </a:rPr>
              <a:t> </a:t>
            </a:r>
            <a:r>
              <a:rPr lang="en-US" altLang="en-US" sz="2400"/>
              <a:t>2</a:t>
            </a:r>
            <a:r>
              <a:rPr lang="en-US" altLang="en-US" sz="2400" baseline="30000"/>
              <a:t>max height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</a:t>
            </a:r>
            <a:r>
              <a:rPr lang="en-US" altLang="en-US" sz="2400"/>
              <a:t> n and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/>
              <a:t>	max height </a:t>
            </a:r>
            <a:r>
              <a:rPr lang="en-US" altLang="en-US" sz="2400">
                <a:sym typeface="Symbol" pitchFamily="18" charset="2"/>
              </a:rPr>
              <a:t></a:t>
            </a:r>
            <a:r>
              <a:rPr lang="en-US" altLang="en-US" sz="2400"/>
              <a:t> log 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So, </a:t>
            </a:r>
            <a:r>
              <a:rPr lang="en-US" altLang="en-US" sz="2400">
                <a:solidFill>
                  <a:srgbClr val="FF0000"/>
                </a:solidFill>
              </a:rPr>
              <a:t>find takes O(log n)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3ADA3F6-6640-4799-8540-FAD7E8053CD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267200" y="2514600"/>
            <a:ext cx="47244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Base case: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</a:rPr>
              <a:t> = 0, tree has 2</a:t>
            </a:r>
            <a:r>
              <a:rPr lang="en-US" altLang="en-US" sz="2000" baseline="30000">
                <a:latin typeface="Times New Roman" pitchFamily="18" charset="0"/>
              </a:rPr>
              <a:t>0</a:t>
            </a:r>
            <a:r>
              <a:rPr lang="en-US" altLang="en-US" sz="2000">
                <a:latin typeface="Times New Roman" pitchFamily="18" charset="0"/>
              </a:rPr>
              <a:t> = 1 node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Induction hypothesis: assume true for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</a:rPr>
              <a:t> &lt;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 merge can only increase tree height by one over the smaller tree. So, a tree of height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-1 was merged with a larger tree to form the new tree. Each tree then has  2</a:t>
            </a:r>
            <a:r>
              <a:rPr lang="en-US" altLang="en-US" sz="2000" i="1" baseline="30000">
                <a:latin typeface="Times New Roman" pitchFamily="18" charset="0"/>
              </a:rPr>
              <a:t>h</a:t>
            </a:r>
            <a:r>
              <a:rPr lang="en-US" altLang="en-US" sz="2000" baseline="30000">
                <a:latin typeface="Times New Roman" pitchFamily="18" charset="0"/>
                <a:sym typeface="Symbol" pitchFamily="18" charset="2"/>
              </a:rPr>
              <a:t>-1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nodes by the induction hypotheses for a total of at least 2</a:t>
            </a:r>
            <a:r>
              <a:rPr lang="en-US" altLang="en-US" sz="2000" i="1" baseline="30000">
                <a:latin typeface="Times New Roman" pitchFamily="18" charset="0"/>
              </a:rPr>
              <a:t>h</a:t>
            </a:r>
            <a:r>
              <a:rPr lang="en-US" altLang="en-US" sz="2000" baseline="3000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nodes. QED.</a:t>
            </a:r>
            <a:endParaRPr lang="en-US" altLang="en-US" sz="2000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847" name="AutoShape 5"/>
          <p:cNvSpPr>
            <a:spLocks noChangeArrowheads="1"/>
          </p:cNvSpPr>
          <p:nvPr/>
        </p:nvSpPr>
        <p:spPr bwMode="auto">
          <a:xfrm rot="16200000" flipH="1">
            <a:off x="3581400" y="2514600"/>
            <a:ext cx="990600" cy="838200"/>
          </a:xfrm>
          <a:custGeom>
            <a:avLst/>
            <a:gdLst>
              <a:gd name="T0" fmla="*/ 38678619 w 21600"/>
              <a:gd name="T1" fmla="*/ 4693804 h 21600"/>
              <a:gd name="T2" fmla="*/ 22492077 w 21600"/>
              <a:gd name="T3" fmla="*/ 3205999 h 21600"/>
              <a:gd name="T4" fmla="*/ 32383631 w 21600"/>
              <a:gd name="T5" fmla="*/ 9255086 h 21600"/>
              <a:gd name="T6" fmla="*/ 51108769 w 21600"/>
              <a:gd name="T7" fmla="*/ 16263408 h 21600"/>
              <a:gd name="T8" fmla="*/ 40952230 w 21600"/>
              <a:gd name="T9" fmla="*/ 23535259 h 21600"/>
              <a:gd name="T10" fmla="*/ 30795644 w 21600"/>
              <a:gd name="T11" fmla="*/ 1626340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42" y="10800"/>
                </a:moveTo>
                <a:cubicBezTo>
                  <a:pt x="17342" y="7186"/>
                  <a:pt x="14413" y="4258"/>
                  <a:pt x="10800" y="4258"/>
                </a:cubicBezTo>
                <a:cubicBezTo>
                  <a:pt x="10773" y="4257"/>
                  <a:pt x="10747" y="4258"/>
                  <a:pt x="10720" y="4258"/>
                </a:cubicBezTo>
                <a:lnTo>
                  <a:pt x="10668" y="0"/>
                </a:lnTo>
                <a:cubicBezTo>
                  <a:pt x="10712" y="0"/>
                  <a:pt x="1075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471" y="15629"/>
                </a:lnTo>
                <a:lnTo>
                  <a:pt x="14642" y="10800"/>
                </a:lnTo>
                <a:lnTo>
                  <a:pt x="17342" y="108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/>
              <a:t>Room for Improvement: </a:t>
            </a:r>
            <a:br>
              <a:rPr lang="en-US" altLang="en-US" sz="3200" dirty="0"/>
            </a:br>
            <a:r>
              <a:rPr lang="en-US" altLang="en-US" sz="3200" dirty="0"/>
              <a:t>Simple idea with enormous consequences</a:t>
            </a:r>
            <a:br>
              <a:rPr lang="en-US" altLang="en-US" sz="3200" dirty="0"/>
            </a:br>
            <a:r>
              <a:rPr lang="en-US" altLang="en-US" dirty="0"/>
              <a:t>Path Compression</a:t>
            </a:r>
          </a:p>
        </p:txBody>
      </p:sp>
      <p:sp>
        <p:nvSpPr>
          <p:cNvPr id="34823" name="Rectangle 2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589088"/>
            <a:ext cx="8247063" cy="1382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 doing a find, points everything along the path </a:t>
            </a:r>
            <a:r>
              <a:rPr lang="en-US" altLang="en-US" sz="2400" dirty="0">
                <a:solidFill>
                  <a:srgbClr val="FF0000"/>
                </a:solidFill>
              </a:rPr>
              <a:t>(that you were searching anyway) </a:t>
            </a:r>
            <a:r>
              <a:rPr lang="en-US" altLang="en-US" sz="2400" dirty="0"/>
              <a:t>to the root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Note, the height that is stored  isn’t quite correct anymore.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1A2B7BA-D82C-46FE-A77D-70FBEBA6835E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304800" y="3505200"/>
            <a:ext cx="3816350" cy="1820863"/>
            <a:chOff x="3264" y="2880"/>
            <a:chExt cx="1763" cy="841"/>
          </a:xfrm>
        </p:grpSpPr>
        <p:sp>
          <p:nvSpPr>
            <p:cNvPr id="36892" name="Rectangle 4"/>
            <p:cNvSpPr>
              <a:spLocks noChangeArrowheads="1"/>
            </p:cNvSpPr>
            <p:nvPr/>
          </p:nvSpPr>
          <p:spPr bwMode="auto">
            <a:xfrm>
              <a:off x="3264" y="2880"/>
              <a:ext cx="1763" cy="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36893" name="Oval 5"/>
            <p:cNvSpPr>
              <a:spLocks noChangeAspect="1" noChangeArrowheads="1"/>
            </p:cNvSpPr>
            <p:nvPr/>
          </p:nvSpPr>
          <p:spPr bwMode="auto">
            <a:xfrm>
              <a:off x="4150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36894" name="AutoShape 6"/>
            <p:cNvCxnSpPr>
              <a:cxnSpLocks noChangeShapeType="1"/>
              <a:stCxn id="36893" idx="0"/>
            </p:cNvCxnSpPr>
            <p:nvPr/>
          </p:nvCxnSpPr>
          <p:spPr bwMode="auto">
            <a:xfrm flipV="1">
              <a:off x="4241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5" name="Oval 7"/>
            <p:cNvSpPr>
              <a:spLocks noChangeAspect="1" noChangeArrowheads="1"/>
            </p:cNvSpPr>
            <p:nvPr/>
          </p:nvSpPr>
          <p:spPr bwMode="auto">
            <a:xfrm>
              <a:off x="4367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6896" name="AutoShape 8"/>
            <p:cNvCxnSpPr>
              <a:cxnSpLocks noChangeShapeType="1"/>
              <a:stCxn id="36895" idx="0"/>
            </p:cNvCxnSpPr>
            <p:nvPr/>
          </p:nvCxnSpPr>
          <p:spPr bwMode="auto">
            <a:xfrm flipV="1">
              <a:off x="4458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7" name="Oval 9"/>
            <p:cNvSpPr>
              <a:spLocks noChangeAspect="1" noChangeArrowheads="1"/>
            </p:cNvSpPr>
            <p:nvPr/>
          </p:nvSpPr>
          <p:spPr bwMode="auto">
            <a:xfrm>
              <a:off x="4584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36898" name="AutoShape 10"/>
            <p:cNvCxnSpPr>
              <a:cxnSpLocks noChangeShapeType="1"/>
              <a:stCxn id="36897" idx="0"/>
            </p:cNvCxnSpPr>
            <p:nvPr/>
          </p:nvCxnSpPr>
          <p:spPr bwMode="auto">
            <a:xfrm flipV="1">
              <a:off x="4675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9" name="Oval 11"/>
            <p:cNvSpPr>
              <a:spLocks noChangeAspect="1" noChangeArrowheads="1"/>
            </p:cNvSpPr>
            <p:nvPr/>
          </p:nvSpPr>
          <p:spPr bwMode="auto">
            <a:xfrm>
              <a:off x="3568" y="3097"/>
              <a:ext cx="180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6900" name="AutoShape 12"/>
            <p:cNvCxnSpPr>
              <a:cxnSpLocks noChangeShapeType="1"/>
              <a:stCxn id="36899" idx="0"/>
            </p:cNvCxnSpPr>
            <p:nvPr/>
          </p:nvCxnSpPr>
          <p:spPr bwMode="auto">
            <a:xfrm flipV="1">
              <a:off x="3658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1" name="Oval 13"/>
            <p:cNvSpPr>
              <a:spLocks noChangeAspect="1" noChangeArrowheads="1"/>
            </p:cNvSpPr>
            <p:nvPr/>
          </p:nvSpPr>
          <p:spPr bwMode="auto">
            <a:xfrm>
              <a:off x="3400" y="328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6902" name="AutoShape 14"/>
            <p:cNvCxnSpPr>
              <a:cxnSpLocks noChangeShapeType="1"/>
              <a:stCxn id="36901" idx="7"/>
              <a:endCxn id="36899" idx="3"/>
            </p:cNvCxnSpPr>
            <p:nvPr/>
          </p:nvCxnSpPr>
          <p:spPr bwMode="auto">
            <a:xfrm flipV="1">
              <a:off x="3554" y="3258"/>
              <a:ext cx="40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3" name="Oval 15"/>
            <p:cNvSpPr>
              <a:spLocks noChangeAspect="1" noChangeArrowheads="1"/>
            </p:cNvSpPr>
            <p:nvPr/>
          </p:nvSpPr>
          <p:spPr bwMode="auto">
            <a:xfrm>
              <a:off x="3942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36904" name="AutoShape 16"/>
            <p:cNvCxnSpPr>
              <a:cxnSpLocks noChangeShapeType="1"/>
              <a:stCxn id="36903" idx="0"/>
            </p:cNvCxnSpPr>
            <p:nvPr/>
          </p:nvCxnSpPr>
          <p:spPr bwMode="auto">
            <a:xfrm flipV="1">
              <a:off x="4033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Oval 17"/>
            <p:cNvSpPr>
              <a:spLocks noChangeAspect="1" noChangeArrowheads="1"/>
            </p:cNvSpPr>
            <p:nvPr/>
          </p:nvSpPr>
          <p:spPr bwMode="auto">
            <a:xfrm>
              <a:off x="4801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36906" name="AutoShape 18"/>
            <p:cNvCxnSpPr>
              <a:cxnSpLocks noChangeShapeType="1"/>
              <a:stCxn id="36905" idx="0"/>
            </p:cNvCxnSpPr>
            <p:nvPr/>
          </p:nvCxnSpPr>
          <p:spPr bwMode="auto">
            <a:xfrm flipV="1">
              <a:off x="4892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7" name="Oval 19"/>
            <p:cNvSpPr>
              <a:spLocks noChangeAspect="1" noChangeArrowheads="1"/>
            </p:cNvSpPr>
            <p:nvPr/>
          </p:nvSpPr>
          <p:spPr bwMode="auto">
            <a:xfrm>
              <a:off x="3734" y="3287"/>
              <a:ext cx="181" cy="1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36908" name="AutoShape 20"/>
            <p:cNvCxnSpPr>
              <a:cxnSpLocks noChangeShapeType="1"/>
              <a:stCxn id="36907" idx="1"/>
              <a:endCxn id="36899" idx="5"/>
            </p:cNvCxnSpPr>
            <p:nvPr/>
          </p:nvCxnSpPr>
          <p:spPr bwMode="auto">
            <a:xfrm flipH="1" flipV="1">
              <a:off x="3722" y="3258"/>
              <a:ext cx="39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9" name="Oval 21"/>
            <p:cNvSpPr>
              <a:spLocks noChangeAspect="1" noChangeArrowheads="1"/>
            </p:cNvSpPr>
            <p:nvPr/>
          </p:nvSpPr>
          <p:spPr bwMode="auto">
            <a:xfrm>
              <a:off x="3571" y="3477"/>
              <a:ext cx="181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36910" name="AutoShape 22"/>
            <p:cNvCxnSpPr>
              <a:cxnSpLocks noChangeShapeType="1"/>
              <a:stCxn id="36909" idx="1"/>
              <a:endCxn id="36901" idx="5"/>
            </p:cNvCxnSpPr>
            <p:nvPr/>
          </p:nvCxnSpPr>
          <p:spPr bwMode="auto">
            <a:xfrm flipH="1" flipV="1">
              <a:off x="3554" y="3448"/>
              <a:ext cx="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1" name="Text Box 23"/>
          <p:cNvSpPr txBox="1">
            <a:spLocks noChangeArrowheads="1"/>
          </p:cNvSpPr>
          <p:nvPr/>
        </p:nvSpPr>
        <p:spPr bwMode="auto">
          <a:xfrm>
            <a:off x="434975" y="5476875"/>
            <a:ext cx="3368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While we’re finding 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, 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could we do a little tidying up?</a:t>
            </a:r>
          </a:p>
        </p:txBody>
      </p:sp>
      <p:sp>
        <p:nvSpPr>
          <p:cNvPr id="36872" name="Rectangle 25"/>
          <p:cNvSpPr>
            <a:spLocks noChangeArrowheads="1"/>
          </p:cNvSpPr>
          <p:nvPr/>
        </p:nvSpPr>
        <p:spPr bwMode="auto">
          <a:xfrm>
            <a:off x="5029200" y="3505200"/>
            <a:ext cx="3816350" cy="182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6873" name="Oval 26"/>
          <p:cNvSpPr>
            <a:spLocks noChangeAspect="1" noChangeArrowheads="1"/>
          </p:cNvSpPr>
          <p:nvPr/>
        </p:nvSpPr>
        <p:spPr bwMode="auto">
          <a:xfrm>
            <a:off x="69469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6874" name="AutoShape 27"/>
          <p:cNvCxnSpPr>
            <a:cxnSpLocks noChangeShapeType="1"/>
            <a:stCxn id="36873" idx="0"/>
          </p:cNvCxnSpPr>
          <p:nvPr/>
        </p:nvCxnSpPr>
        <p:spPr bwMode="auto">
          <a:xfrm flipV="1">
            <a:off x="71437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5" name="Oval 28"/>
          <p:cNvSpPr>
            <a:spLocks noChangeAspect="1" noChangeArrowheads="1"/>
          </p:cNvSpPr>
          <p:nvPr/>
        </p:nvSpPr>
        <p:spPr bwMode="auto">
          <a:xfrm>
            <a:off x="74168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6876" name="AutoShape 29"/>
          <p:cNvCxnSpPr>
            <a:cxnSpLocks noChangeShapeType="1"/>
            <a:stCxn id="36875" idx="0"/>
          </p:cNvCxnSpPr>
          <p:nvPr/>
        </p:nvCxnSpPr>
        <p:spPr bwMode="auto">
          <a:xfrm flipV="1">
            <a:off x="76136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7" name="Oval 30"/>
          <p:cNvSpPr>
            <a:spLocks noChangeAspect="1" noChangeArrowheads="1"/>
          </p:cNvSpPr>
          <p:nvPr/>
        </p:nvSpPr>
        <p:spPr bwMode="auto">
          <a:xfrm>
            <a:off x="78867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6878" name="AutoShape 31"/>
          <p:cNvCxnSpPr>
            <a:cxnSpLocks noChangeShapeType="1"/>
            <a:stCxn id="36877" idx="0"/>
          </p:cNvCxnSpPr>
          <p:nvPr/>
        </p:nvCxnSpPr>
        <p:spPr bwMode="auto">
          <a:xfrm flipV="1">
            <a:off x="80835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9" name="Oval 32"/>
          <p:cNvSpPr>
            <a:spLocks noChangeAspect="1" noChangeArrowheads="1"/>
          </p:cNvSpPr>
          <p:nvPr/>
        </p:nvSpPr>
        <p:spPr bwMode="auto">
          <a:xfrm>
            <a:off x="5688013" y="3975100"/>
            <a:ext cx="388937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36880" name="AutoShape 33"/>
          <p:cNvCxnSpPr>
            <a:cxnSpLocks noChangeShapeType="1"/>
            <a:stCxn id="36879" idx="0"/>
          </p:cNvCxnSpPr>
          <p:nvPr/>
        </p:nvCxnSpPr>
        <p:spPr bwMode="auto">
          <a:xfrm flipV="1">
            <a:off x="5883275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1" name="Oval 34"/>
          <p:cNvSpPr>
            <a:spLocks noChangeAspect="1" noChangeArrowheads="1"/>
          </p:cNvSpPr>
          <p:nvPr/>
        </p:nvSpPr>
        <p:spPr bwMode="auto">
          <a:xfrm>
            <a:off x="5322888" y="4386263"/>
            <a:ext cx="392112" cy="392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36882" name="AutoShape 35"/>
          <p:cNvCxnSpPr>
            <a:cxnSpLocks noChangeShapeType="1"/>
            <a:stCxn id="36881" idx="7"/>
            <a:endCxn id="36879" idx="3"/>
          </p:cNvCxnSpPr>
          <p:nvPr/>
        </p:nvCxnSpPr>
        <p:spPr bwMode="auto">
          <a:xfrm flipV="1">
            <a:off x="5656263" y="4324350"/>
            <a:ext cx="87312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Oval 36"/>
          <p:cNvSpPr>
            <a:spLocks noChangeAspect="1" noChangeArrowheads="1"/>
          </p:cNvSpPr>
          <p:nvPr/>
        </p:nvSpPr>
        <p:spPr bwMode="auto">
          <a:xfrm>
            <a:off x="6497638" y="3975100"/>
            <a:ext cx="390525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36884" name="AutoShape 37"/>
          <p:cNvCxnSpPr>
            <a:cxnSpLocks noChangeShapeType="1"/>
            <a:stCxn id="36883" idx="0"/>
          </p:cNvCxnSpPr>
          <p:nvPr/>
        </p:nvCxnSpPr>
        <p:spPr bwMode="auto">
          <a:xfrm flipV="1">
            <a:off x="669290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Oval 38"/>
          <p:cNvSpPr>
            <a:spLocks noChangeAspect="1" noChangeArrowheads="1"/>
          </p:cNvSpPr>
          <p:nvPr/>
        </p:nvSpPr>
        <p:spPr bwMode="auto">
          <a:xfrm>
            <a:off x="83566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6886" name="AutoShape 39"/>
          <p:cNvCxnSpPr>
            <a:cxnSpLocks noChangeShapeType="1"/>
            <a:stCxn id="36885" idx="0"/>
          </p:cNvCxnSpPr>
          <p:nvPr/>
        </p:nvCxnSpPr>
        <p:spPr bwMode="auto">
          <a:xfrm flipV="1">
            <a:off x="85534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7" name="Oval 40"/>
          <p:cNvSpPr>
            <a:spLocks noChangeAspect="1" noChangeArrowheads="1"/>
          </p:cNvSpPr>
          <p:nvPr/>
        </p:nvSpPr>
        <p:spPr bwMode="auto">
          <a:xfrm>
            <a:off x="6046788" y="4386263"/>
            <a:ext cx="392112" cy="392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6888" name="AutoShape 41"/>
          <p:cNvCxnSpPr>
            <a:cxnSpLocks noChangeShapeType="1"/>
            <a:stCxn id="36887" idx="1"/>
            <a:endCxn id="36879" idx="5"/>
          </p:cNvCxnSpPr>
          <p:nvPr/>
        </p:nvCxnSpPr>
        <p:spPr bwMode="auto">
          <a:xfrm flipH="1" flipV="1">
            <a:off x="6021388" y="4324350"/>
            <a:ext cx="84137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9" name="Oval 42"/>
          <p:cNvSpPr>
            <a:spLocks noChangeAspect="1" noChangeArrowheads="1"/>
          </p:cNvSpPr>
          <p:nvPr/>
        </p:nvSpPr>
        <p:spPr bwMode="auto">
          <a:xfrm>
            <a:off x="5686425" y="4797425"/>
            <a:ext cx="390525" cy="390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36890" name="AutoShape 43"/>
          <p:cNvCxnSpPr>
            <a:cxnSpLocks noChangeShapeType="1"/>
            <a:stCxn id="36889" idx="0"/>
            <a:endCxn id="36879" idx="4"/>
          </p:cNvCxnSpPr>
          <p:nvPr/>
        </p:nvCxnSpPr>
        <p:spPr bwMode="auto">
          <a:xfrm flipV="1">
            <a:off x="5881688" y="4386263"/>
            <a:ext cx="1587" cy="392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1" name="Text Box 44"/>
          <p:cNvSpPr txBox="1">
            <a:spLocks noChangeArrowheads="1"/>
          </p:cNvSpPr>
          <p:nvPr/>
        </p:nvSpPr>
        <p:spPr bwMode="auto">
          <a:xfrm>
            <a:off x="5089525" y="5375275"/>
            <a:ext cx="244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Path compression!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6081712"/>
          </a:xfrm>
        </p:spPr>
        <p:txBody>
          <a:bodyPr/>
          <a:lstStyle/>
          <a:p>
            <a:pPr algn="l"/>
            <a:r>
              <a:rPr lang="en-US" sz="2800" dirty="0"/>
              <a:t>A graph is basically a tree without rules.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Each node represents a residence.</a:t>
            </a:r>
            <a:br>
              <a:rPr lang="en-US" sz="2800" dirty="0"/>
            </a:br>
            <a:r>
              <a:rPr lang="en-US" sz="2800" dirty="0"/>
              <a:t>The arc weights represent the cost of supplying power along that path.  We want the cheapest total connection so that everyone has power.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4648200"/>
            <a:ext cx="3458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arcs should be added?  What is your algorithm?  </a:t>
            </a:r>
          </a:p>
        </p:txBody>
      </p:sp>
      <p:pic>
        <p:nvPicPr>
          <p:cNvPr id="9" name="Content Placeholder 8" descr="Related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9352"/>
            <a:ext cx="4905375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62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seats, write find with path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43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 Compression Example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162EB00C-0200-464E-9DA5-C088AC3D9249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457200" y="1752600"/>
            <a:ext cx="37338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18" name="Oval 4"/>
          <p:cNvSpPr>
            <a:spLocks noChangeAspect="1" noChangeArrowheads="1"/>
          </p:cNvSpPr>
          <p:nvPr/>
        </p:nvSpPr>
        <p:spPr bwMode="auto">
          <a:xfrm>
            <a:off x="19192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8919" name="AutoShape 5"/>
          <p:cNvCxnSpPr>
            <a:cxnSpLocks noChangeShapeType="1"/>
            <a:stCxn id="38918" idx="0"/>
            <a:endCxn id="38926" idx="4"/>
          </p:cNvCxnSpPr>
          <p:nvPr/>
        </p:nvCxnSpPr>
        <p:spPr bwMode="auto">
          <a:xfrm flipV="1">
            <a:off x="2173288" y="31496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0" name="Oval 6"/>
          <p:cNvSpPr>
            <a:spLocks noChangeAspect="1" noChangeArrowheads="1"/>
          </p:cNvSpPr>
          <p:nvPr/>
        </p:nvSpPr>
        <p:spPr bwMode="auto">
          <a:xfrm>
            <a:off x="2895600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8921" name="AutoShape 7"/>
          <p:cNvCxnSpPr>
            <a:cxnSpLocks noChangeShapeType="1"/>
            <a:stCxn id="38920" idx="0"/>
            <a:endCxn id="38926" idx="5"/>
          </p:cNvCxnSpPr>
          <p:nvPr/>
        </p:nvCxnSpPr>
        <p:spPr bwMode="auto">
          <a:xfrm flipH="1" flipV="1">
            <a:off x="2352675" y="3074988"/>
            <a:ext cx="796925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Oval 8"/>
          <p:cNvSpPr>
            <a:spLocks noChangeAspect="1" noChangeArrowheads="1"/>
          </p:cNvSpPr>
          <p:nvPr/>
        </p:nvSpPr>
        <p:spPr bwMode="auto">
          <a:xfrm>
            <a:off x="1004888" y="35369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38923" name="AutoShape 9"/>
          <p:cNvCxnSpPr>
            <a:cxnSpLocks noChangeShapeType="1"/>
            <a:stCxn id="38922" idx="0"/>
            <a:endCxn id="38926" idx="3"/>
          </p:cNvCxnSpPr>
          <p:nvPr/>
        </p:nvCxnSpPr>
        <p:spPr bwMode="auto">
          <a:xfrm flipV="1">
            <a:off x="1258888" y="3074988"/>
            <a:ext cx="735012" cy="4429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4" name="Oval 10"/>
          <p:cNvSpPr>
            <a:spLocks noChangeAspect="1" noChangeArrowheads="1"/>
          </p:cNvSpPr>
          <p:nvPr/>
        </p:nvSpPr>
        <p:spPr bwMode="auto">
          <a:xfrm>
            <a:off x="533400" y="43751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38925" name="AutoShape 11"/>
          <p:cNvCxnSpPr>
            <a:cxnSpLocks noChangeShapeType="1"/>
            <a:stCxn id="38924" idx="0"/>
            <a:endCxn id="38922" idx="3"/>
          </p:cNvCxnSpPr>
          <p:nvPr/>
        </p:nvCxnSpPr>
        <p:spPr bwMode="auto">
          <a:xfrm flipV="1">
            <a:off x="787400" y="3989388"/>
            <a:ext cx="292100" cy="3667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6" name="Oval 12"/>
          <p:cNvSpPr>
            <a:spLocks noChangeAspect="1" noChangeArrowheads="1"/>
          </p:cNvSpPr>
          <p:nvPr/>
        </p:nvSpPr>
        <p:spPr bwMode="auto">
          <a:xfrm>
            <a:off x="1919288" y="26225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38927" name="AutoShape 13"/>
          <p:cNvCxnSpPr>
            <a:cxnSpLocks noChangeShapeType="1"/>
            <a:stCxn id="38926" idx="0"/>
          </p:cNvCxnSpPr>
          <p:nvPr/>
        </p:nvCxnSpPr>
        <p:spPr bwMode="auto">
          <a:xfrm flipH="1" flipV="1">
            <a:off x="2170113" y="2133600"/>
            <a:ext cx="3175" cy="469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Oval 14"/>
          <p:cNvSpPr>
            <a:spLocks noChangeAspect="1" noChangeArrowheads="1"/>
          </p:cNvSpPr>
          <p:nvPr/>
        </p:nvSpPr>
        <p:spPr bwMode="auto">
          <a:xfrm>
            <a:off x="1473200" y="4375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8929" name="AutoShape 15"/>
          <p:cNvCxnSpPr>
            <a:cxnSpLocks noChangeShapeType="1"/>
            <a:stCxn id="38928" idx="0"/>
            <a:endCxn id="38922" idx="5"/>
          </p:cNvCxnSpPr>
          <p:nvPr/>
        </p:nvCxnSpPr>
        <p:spPr bwMode="auto">
          <a:xfrm flipH="1" flipV="1">
            <a:off x="1438275" y="3989388"/>
            <a:ext cx="288925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0" name="Oval 16"/>
          <p:cNvSpPr>
            <a:spLocks noChangeAspect="1" noChangeArrowheads="1"/>
          </p:cNvSpPr>
          <p:nvPr/>
        </p:nvSpPr>
        <p:spPr bwMode="auto">
          <a:xfrm>
            <a:off x="1244600" y="5283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38931" name="AutoShape 17"/>
          <p:cNvCxnSpPr>
            <a:cxnSpLocks noChangeShapeType="1"/>
            <a:stCxn id="38930" idx="0"/>
            <a:endCxn id="38924" idx="5"/>
          </p:cNvCxnSpPr>
          <p:nvPr/>
        </p:nvCxnSpPr>
        <p:spPr bwMode="auto">
          <a:xfrm flipH="1" flipV="1">
            <a:off x="966788" y="4827588"/>
            <a:ext cx="531812" cy="4365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Oval 18"/>
          <p:cNvSpPr>
            <a:spLocks noChangeAspect="1" noChangeArrowheads="1"/>
          </p:cNvSpPr>
          <p:nvPr/>
        </p:nvSpPr>
        <p:spPr bwMode="auto">
          <a:xfrm>
            <a:off x="3567113" y="2624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8933" name="AutoShape 19"/>
          <p:cNvCxnSpPr>
            <a:cxnSpLocks noChangeShapeType="1"/>
            <a:stCxn id="38932" idx="0"/>
          </p:cNvCxnSpPr>
          <p:nvPr/>
        </p:nvCxnSpPr>
        <p:spPr bwMode="auto">
          <a:xfrm flipV="1">
            <a:off x="3821113" y="2135188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4" name="AutoShape 20"/>
          <p:cNvSpPr>
            <a:spLocks noChangeArrowheads="1"/>
          </p:cNvSpPr>
          <p:nvPr/>
        </p:nvSpPr>
        <p:spPr bwMode="auto">
          <a:xfrm>
            <a:off x="4267200" y="3429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35" name="Text Box 21"/>
          <p:cNvSpPr txBox="1">
            <a:spLocks noChangeArrowheads="1"/>
          </p:cNvSpPr>
          <p:nvPr/>
        </p:nvSpPr>
        <p:spPr bwMode="auto">
          <a:xfrm>
            <a:off x="609600" y="19812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38936" name="Oval 22"/>
          <p:cNvSpPr>
            <a:spLocks noChangeAspect="1" noChangeArrowheads="1"/>
          </p:cNvSpPr>
          <p:nvPr/>
        </p:nvSpPr>
        <p:spPr bwMode="auto">
          <a:xfrm>
            <a:off x="533400" y="5283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8937" name="AutoShape 23"/>
          <p:cNvCxnSpPr>
            <a:cxnSpLocks noChangeShapeType="1"/>
            <a:stCxn id="38936" idx="0"/>
            <a:endCxn id="38924" idx="4"/>
          </p:cNvCxnSpPr>
          <p:nvPr/>
        </p:nvCxnSpPr>
        <p:spPr bwMode="auto">
          <a:xfrm flipV="1">
            <a:off x="787400" y="49022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8" name="Rectangle 24"/>
          <p:cNvSpPr>
            <a:spLocks noChangeArrowheads="1"/>
          </p:cNvSpPr>
          <p:nvPr/>
        </p:nvSpPr>
        <p:spPr bwMode="auto">
          <a:xfrm>
            <a:off x="5105400" y="1752600"/>
            <a:ext cx="37338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39" name="Oval 25"/>
          <p:cNvSpPr>
            <a:spLocks noChangeAspect="1" noChangeArrowheads="1"/>
          </p:cNvSpPr>
          <p:nvPr/>
        </p:nvSpPr>
        <p:spPr bwMode="auto">
          <a:xfrm>
            <a:off x="65674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8940" name="AutoShape 26"/>
          <p:cNvCxnSpPr>
            <a:cxnSpLocks noChangeShapeType="1"/>
            <a:stCxn id="38939" idx="0"/>
            <a:endCxn id="38945" idx="4"/>
          </p:cNvCxnSpPr>
          <p:nvPr/>
        </p:nvCxnSpPr>
        <p:spPr bwMode="auto">
          <a:xfrm flipV="1">
            <a:off x="6821488" y="31496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1" name="Oval 27"/>
          <p:cNvSpPr>
            <a:spLocks noChangeAspect="1" noChangeArrowheads="1"/>
          </p:cNvSpPr>
          <p:nvPr/>
        </p:nvSpPr>
        <p:spPr bwMode="auto">
          <a:xfrm>
            <a:off x="7543800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8942" name="AutoShape 28"/>
          <p:cNvCxnSpPr>
            <a:cxnSpLocks noChangeShapeType="1"/>
            <a:stCxn id="38941" idx="0"/>
            <a:endCxn id="38945" idx="6"/>
          </p:cNvCxnSpPr>
          <p:nvPr/>
        </p:nvCxnSpPr>
        <p:spPr bwMode="auto">
          <a:xfrm flipH="1" flipV="1">
            <a:off x="7094538" y="2876550"/>
            <a:ext cx="703262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3" name="Oval 29"/>
          <p:cNvSpPr>
            <a:spLocks noChangeAspect="1" noChangeArrowheads="1"/>
          </p:cNvSpPr>
          <p:nvPr/>
        </p:nvSpPr>
        <p:spPr bwMode="auto">
          <a:xfrm>
            <a:off x="56530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38944" name="AutoShape 30"/>
          <p:cNvCxnSpPr>
            <a:cxnSpLocks noChangeShapeType="1"/>
            <a:stCxn id="38943" idx="0"/>
            <a:endCxn id="38945" idx="2"/>
          </p:cNvCxnSpPr>
          <p:nvPr/>
        </p:nvCxnSpPr>
        <p:spPr bwMode="auto">
          <a:xfrm flipV="1">
            <a:off x="5907088" y="2876550"/>
            <a:ext cx="641350" cy="641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5" name="Oval 31"/>
          <p:cNvSpPr>
            <a:spLocks noChangeAspect="1" noChangeArrowheads="1"/>
          </p:cNvSpPr>
          <p:nvPr/>
        </p:nvSpPr>
        <p:spPr bwMode="auto">
          <a:xfrm>
            <a:off x="6567488" y="262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38946" name="AutoShape 32"/>
          <p:cNvCxnSpPr>
            <a:cxnSpLocks noChangeShapeType="1"/>
            <a:stCxn id="38945" idx="0"/>
          </p:cNvCxnSpPr>
          <p:nvPr/>
        </p:nvCxnSpPr>
        <p:spPr bwMode="auto">
          <a:xfrm flipH="1" flipV="1">
            <a:off x="6818313" y="2133600"/>
            <a:ext cx="3175" cy="469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7" name="Oval 33"/>
          <p:cNvSpPr>
            <a:spLocks noChangeAspect="1" noChangeArrowheads="1"/>
          </p:cNvSpPr>
          <p:nvPr/>
        </p:nvSpPr>
        <p:spPr bwMode="auto">
          <a:xfrm>
            <a:off x="53340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8948" name="AutoShape 34"/>
          <p:cNvCxnSpPr>
            <a:cxnSpLocks noChangeShapeType="1"/>
            <a:stCxn id="38947" idx="0"/>
            <a:endCxn id="38943" idx="4"/>
          </p:cNvCxnSpPr>
          <p:nvPr/>
        </p:nvCxnSpPr>
        <p:spPr bwMode="auto">
          <a:xfrm flipV="1">
            <a:off x="5588000" y="4064000"/>
            <a:ext cx="319088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9" name="Oval 35"/>
          <p:cNvSpPr>
            <a:spLocks noChangeAspect="1" noChangeArrowheads="1"/>
          </p:cNvSpPr>
          <p:nvPr/>
        </p:nvSpPr>
        <p:spPr bwMode="auto">
          <a:xfrm>
            <a:off x="7162800" y="41148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38950" name="AutoShape 36"/>
          <p:cNvCxnSpPr>
            <a:cxnSpLocks noChangeShapeType="1"/>
            <a:stCxn id="38949" idx="0"/>
            <a:endCxn id="38945" idx="5"/>
          </p:cNvCxnSpPr>
          <p:nvPr/>
        </p:nvCxnSpPr>
        <p:spPr bwMode="auto">
          <a:xfrm flipH="1" flipV="1">
            <a:off x="7000875" y="3074988"/>
            <a:ext cx="415925" cy="10207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1" name="Oval 37"/>
          <p:cNvSpPr>
            <a:spLocks noChangeAspect="1" noChangeArrowheads="1"/>
          </p:cNvSpPr>
          <p:nvPr/>
        </p:nvSpPr>
        <p:spPr bwMode="auto">
          <a:xfrm>
            <a:off x="8215313" y="2624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8952" name="AutoShape 38"/>
          <p:cNvCxnSpPr>
            <a:cxnSpLocks noChangeShapeType="1"/>
            <a:stCxn id="38951" idx="0"/>
          </p:cNvCxnSpPr>
          <p:nvPr/>
        </p:nvCxnSpPr>
        <p:spPr bwMode="auto">
          <a:xfrm flipV="1">
            <a:off x="8469313" y="2135188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3" name="Oval 39"/>
          <p:cNvSpPr>
            <a:spLocks noChangeAspect="1" noChangeArrowheads="1"/>
          </p:cNvSpPr>
          <p:nvPr/>
        </p:nvSpPr>
        <p:spPr bwMode="auto">
          <a:xfrm>
            <a:off x="6007100" y="4111625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38954" name="AutoShape 40"/>
          <p:cNvCxnSpPr>
            <a:cxnSpLocks noChangeShapeType="1"/>
            <a:stCxn id="38953" idx="0"/>
            <a:endCxn id="38945" idx="3"/>
          </p:cNvCxnSpPr>
          <p:nvPr/>
        </p:nvCxnSpPr>
        <p:spPr bwMode="auto">
          <a:xfrm flipV="1">
            <a:off x="6261100" y="3074988"/>
            <a:ext cx="381000" cy="1017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5" name="Oval 41"/>
          <p:cNvSpPr>
            <a:spLocks noChangeAspect="1" noChangeArrowheads="1"/>
          </p:cNvSpPr>
          <p:nvPr/>
        </p:nvSpPr>
        <p:spPr bwMode="auto">
          <a:xfrm>
            <a:off x="6007100" y="501967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8956" name="AutoShape 42"/>
          <p:cNvCxnSpPr>
            <a:cxnSpLocks noChangeShapeType="1"/>
            <a:stCxn id="38955" idx="0"/>
            <a:endCxn id="38953" idx="4"/>
          </p:cNvCxnSpPr>
          <p:nvPr/>
        </p:nvCxnSpPr>
        <p:spPr bwMode="auto">
          <a:xfrm flipV="1">
            <a:off x="6261100" y="4638675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Complexity of </a:t>
            </a:r>
            <a:br>
              <a:rPr lang="en-US" altLang="en-US" sz="3600" dirty="0"/>
            </a:br>
            <a:r>
              <a:rPr lang="en-US" altLang="en-US" sz="3600" dirty="0"/>
              <a:t>Smart Union + Path Compression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>
                <a:sym typeface="Symbol" pitchFamily="18" charset="2"/>
              </a:rPr>
              <a:t>Ackermann created a function A(x, y) which grows very </a:t>
            </a:r>
            <a:r>
              <a:rPr lang="en-US" altLang="en-US" sz="2000" i="1" dirty="0">
                <a:sym typeface="Symbol" pitchFamily="18" charset="2"/>
              </a:rPr>
              <a:t>fast</a:t>
            </a:r>
            <a:r>
              <a:rPr lang="en-US" altLang="en-US" sz="2000" dirty="0">
                <a:sym typeface="Symbol" pitchFamily="18" charset="2"/>
              </a:rPr>
              <a:t>!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>
                <a:sym typeface="Symbol" pitchFamily="18" charset="2"/>
              </a:rPr>
              <a:t>Inverse Ackermann function (x, y) grows very </a:t>
            </a:r>
            <a:r>
              <a:rPr lang="en-US" altLang="en-US" sz="2000" i="1" dirty="0" err="1">
                <a:sym typeface="Symbol" pitchFamily="18" charset="2"/>
              </a:rPr>
              <a:t>slooooooowly</a:t>
            </a:r>
            <a:r>
              <a:rPr lang="en-US" altLang="en-US" sz="2000" i="1" dirty="0">
                <a:sym typeface="Symbol" pitchFamily="18" charset="2"/>
              </a:rPr>
              <a:t> …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en-US" sz="2000" i="1" dirty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i="1" dirty="0">
                <a:sym typeface="Symbol" pitchFamily="18" charset="2"/>
              </a:rPr>
              <a:t>The exact definition is beyond the scope of this class, but it is non-constant, but very nearly constant.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1DADDC1A-D7C2-4F0A-849B-7608027A8494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Summary Disjoint Set Union/Find ADT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86800" cy="5287963"/>
          </a:xfrm>
        </p:spPr>
        <p:txBody>
          <a:bodyPr/>
          <a:lstStyle/>
          <a:p>
            <a:r>
              <a:rPr lang="en-US" altLang="en-US" sz="2400" dirty="0"/>
              <a:t>Simple ADT, simple data structure, simple code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dirty="0"/>
              <a:t>It may make sense to have meaningful (non-arbitrary) set names</a:t>
            </a:r>
          </a:p>
          <a:p>
            <a:r>
              <a:rPr lang="en-US" altLang="en-US" sz="2400" i="1" dirty="0"/>
              <a:t>Complex</a:t>
            </a:r>
            <a:r>
              <a:rPr lang="en-US" altLang="en-US" sz="2400" dirty="0"/>
              <a:t> complexity analysis, but extremely useful result: essentially,</a:t>
            </a:r>
            <a:r>
              <a:rPr lang="en-US" altLang="en-US" sz="2400" b="1" dirty="0"/>
              <a:t> constant time!</a:t>
            </a:r>
          </a:p>
          <a:p>
            <a:r>
              <a:rPr lang="en-US" altLang="en-US" sz="2400" dirty="0"/>
              <a:t>Lots of potential applications</a:t>
            </a:r>
          </a:p>
          <a:p>
            <a:pPr lvl="1"/>
            <a:r>
              <a:rPr lang="en-US" altLang="en-US" sz="2000" dirty="0"/>
              <a:t>Find cycles in a structure</a:t>
            </a:r>
          </a:p>
          <a:p>
            <a:pPr lvl="1"/>
            <a:r>
              <a:rPr lang="en-US" altLang="en-US" sz="2000" dirty="0"/>
              <a:t>Dynamic connectivity(friend of a friend, maze slots, spanning tree construction)</a:t>
            </a:r>
          </a:p>
          <a:p>
            <a:pPr lvl="1"/>
            <a:r>
              <a:rPr lang="en-US" altLang="en-US" sz="2000" dirty="0"/>
              <a:t>Image segmentation by similar colored  regions</a:t>
            </a:r>
          </a:p>
          <a:p>
            <a:pPr lvl="1"/>
            <a:r>
              <a:rPr lang="en-US" altLang="en-US" sz="2000" dirty="0"/>
              <a:t>Least common ancestor</a:t>
            </a:r>
          </a:p>
          <a:p>
            <a:pPr lvl="1"/>
            <a:r>
              <a:rPr lang="en-US" altLang="en-US" sz="2000" dirty="0"/>
              <a:t>Equivalence of finite state automata</a:t>
            </a:r>
          </a:p>
          <a:p>
            <a:pPr lvl="1"/>
            <a:r>
              <a:rPr lang="en-US" altLang="en-US" sz="2000" dirty="0"/>
              <a:t>Polymorphic type inference or  Fortran equivalence statements</a:t>
            </a:r>
          </a:p>
          <a:p>
            <a:pPr lvl="1"/>
            <a:r>
              <a:rPr lang="en-US" altLang="en-US" sz="2000" dirty="0"/>
              <a:t>Percolation (</a:t>
            </a:r>
            <a:r>
              <a:rPr lang="en-US" altLang="en-US" sz="2000" dirty="0" err="1"/>
              <a:t>Hoshen</a:t>
            </a:r>
            <a:r>
              <a:rPr lang="en-US" altLang="en-US" sz="2000" dirty="0"/>
              <a:t>-Kopelman algorithm in physics)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C0121F7-E23C-47B2-9FB2-5B55B30DC93D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73162"/>
          </a:xfrm>
        </p:spPr>
        <p:txBody>
          <a:bodyPr/>
          <a:lstStyle/>
          <a:p>
            <a:r>
              <a:rPr lang="en-US" sz="2000" dirty="0"/>
              <a:t>One application is in the modeling of percolation or electrical conduction.</a:t>
            </a:r>
            <a:br>
              <a:rPr lang="en-US" sz="2000" dirty="0"/>
            </a:br>
            <a:r>
              <a:rPr lang="en-US" sz="2000" dirty="0"/>
              <a:t>If occupied cells are made of copper and unoccupied cells of glass, then a cluster is a group of electrically connected cells.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7" y="1799001"/>
            <a:ext cx="3768344" cy="406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23" y="1905000"/>
            <a:ext cx="4004056" cy="385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7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ED824818-8FB1-4F7C-821F-1DFA162B5E8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 descr="Image result for minimum spanning tree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9787"/>
            <a:ext cx="7010400" cy="3605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3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5135562"/>
          </a:xfrm>
        </p:spPr>
        <p:txBody>
          <a:bodyPr/>
          <a:lstStyle/>
          <a:p>
            <a:pPr algn="l"/>
            <a:r>
              <a:rPr lang="en-US" sz="2800" dirty="0"/>
              <a:t>Another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194" name="Picture 2" descr="Image result for minimal spanning tree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43" y="1600200"/>
            <a:ext cx="561185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5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designed to solve this problem.</a:t>
            </a:r>
          </a:p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Union – two sets together</a:t>
            </a:r>
          </a:p>
          <a:p>
            <a:pPr lvl="1"/>
            <a:r>
              <a:rPr lang="en-US" dirty="0"/>
              <a:t>Find – find what set a value is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</a:t>
            </a:r>
            <a:r>
              <a:rPr lang="en-US"/>
              <a:t>need union/find?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r>
              <a:rPr lang="en-US" dirty="0"/>
              <a:t>In a maze – are the beginning and ending cells in the same group?</a:t>
            </a:r>
          </a:p>
          <a:p>
            <a:r>
              <a:rPr lang="en-US" dirty="0"/>
              <a:t>Is your house connected to the sewer treatment plant?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03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Disjoint Set Union/Find ADT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Union/Find ADT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destroy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dirty="0"/>
              <a:t>Disjoint set equivalence property: every element of a Disjoint set structure belongs to exactly one set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/>
              <a:t>Dynamic</a:t>
            </a:r>
            <a:r>
              <a:rPr lang="en-US" altLang="en-US" sz="2400" dirty="0"/>
              <a:t> equivalence property: the sets can change after execution of a union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CDB495FE-AAD2-43D7-91A4-367EB0A8A82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3183435" y="1981200"/>
            <a:ext cx="5384800" cy="2286000"/>
            <a:chOff x="2236" y="1200"/>
            <a:chExt cx="3392" cy="1440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456" y="1222"/>
              <a:ext cx="2160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3696" y="136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{1,4,</a:t>
              </a:r>
              <a:r>
                <a:rPr lang="en-US" altLang="en-US" sz="2400" u="sng">
                  <a:latin typeface="Times New Roman" pitchFamily="18" charset="0"/>
                </a:rPr>
                <a:t>8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4512" y="170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</a:t>
              </a:r>
              <a:r>
                <a:rPr lang="en-US" altLang="en-US" sz="2400" u="sng">
                  <a:latin typeface="Times New Roman" pitchFamily="18" charset="0"/>
                </a:rPr>
                <a:t>7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4752" y="136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6</a:t>
              </a: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3696" y="1990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latin typeface="Times New Roman" pitchFamily="18" charset="0"/>
                </a:rPr>
                <a:t>5</a:t>
              </a:r>
              <a:r>
                <a:rPr lang="en-US" altLang="en-US" sz="2400" dirty="0">
                  <a:latin typeface="Times New Roman" pitchFamily="18" charset="0"/>
                </a:rPr>
                <a:t>,9,10}</a:t>
              </a:r>
            </a:p>
          </p:txBody>
        </p:sp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4512" y="2182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{2,</a:t>
              </a:r>
              <a:r>
                <a:rPr lang="en-US" altLang="en-US" sz="2400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3</a:t>
              </a: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3109" y="120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2236" y="1433"/>
              <a:ext cx="10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161" name="Text Box 15"/>
            <p:cNvSpPr txBox="1">
              <a:spLocks noChangeArrowheads="1"/>
            </p:cNvSpPr>
            <p:nvPr/>
          </p:nvSpPr>
          <p:spPr bwMode="auto">
            <a:xfrm>
              <a:off x="2304" y="2352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union(</a:t>
              </a:r>
              <a:r>
                <a:rPr lang="en-US" altLang="en-US" sz="2400" dirty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,</a:t>
              </a:r>
              <a:r>
                <a:rPr lang="en-US" altLang="en-US" sz="2400" dirty="0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6163" name="AutoShape 17"/>
            <p:cNvCxnSpPr>
              <a:cxnSpLocks noChangeShapeType="1"/>
              <a:stCxn id="6161" idx="3"/>
              <a:endCxn id="251914" idx="1"/>
            </p:cNvCxnSpPr>
            <p:nvPr/>
          </p:nvCxnSpPr>
          <p:spPr bwMode="auto">
            <a:xfrm flipV="1">
              <a:off x="3225" y="2326"/>
              <a:ext cx="1287" cy="17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4944" y="177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{2,</a:t>
              </a:r>
              <a:r>
                <a:rPr lang="en-US" altLang="en-US" sz="2400" u="sng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,6}</a:t>
              </a:r>
            </a:p>
          </p:txBody>
        </p:sp>
        <p:cxnSp>
          <p:nvCxnSpPr>
            <p:cNvPr id="6165" name="AutoShape 19"/>
            <p:cNvCxnSpPr>
              <a:cxnSpLocks noChangeShapeType="1"/>
              <a:stCxn id="251912" idx="3"/>
              <a:endCxn id="6164" idx="0"/>
            </p:cNvCxnSpPr>
            <p:nvPr/>
          </p:nvCxnSpPr>
          <p:spPr bwMode="auto">
            <a:xfrm>
              <a:off x="5148" y="1510"/>
              <a:ext cx="138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6" name="AutoShape 20"/>
            <p:cNvCxnSpPr>
              <a:cxnSpLocks noChangeShapeType="1"/>
              <a:stCxn id="251914" idx="3"/>
              <a:endCxn id="6164" idx="2"/>
            </p:cNvCxnSpPr>
            <p:nvPr/>
          </p:nvCxnSpPr>
          <p:spPr bwMode="auto">
            <a:xfrm flipV="1">
              <a:off x="5052" y="2064"/>
              <a:ext cx="234" cy="2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948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2195</Words>
  <Application>Microsoft Office PowerPoint</Application>
  <PresentationFormat>On-screen Show (4:3)</PresentationFormat>
  <Paragraphs>668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Tahoma</vt:lpstr>
      <vt:lpstr>Times New Roman</vt:lpstr>
      <vt:lpstr>Wingdings</vt:lpstr>
      <vt:lpstr>Office Theme</vt:lpstr>
      <vt:lpstr>  Chapter 8 Disjoint Sets and Dynamic Equivalence</vt:lpstr>
      <vt:lpstr>Equivalence Relations</vt:lpstr>
      <vt:lpstr>Example</vt:lpstr>
      <vt:lpstr>A graph is basically a tree without rules.  Each node represents a residence. The arc weights represent the cost of supplying power along that path.  We want the cheapest total connection so that everyone has power.</vt:lpstr>
      <vt:lpstr>PowerPoint Presentation</vt:lpstr>
      <vt:lpstr>Another example</vt:lpstr>
      <vt:lpstr>Disjoint Set</vt:lpstr>
      <vt:lpstr>Why do we need union/find?</vt:lpstr>
      <vt:lpstr>Disjoint Set Union/Find ADT</vt:lpstr>
      <vt:lpstr>Disjoint Set Union/Find ADT</vt:lpstr>
      <vt:lpstr>How implement? Array?</vt:lpstr>
      <vt:lpstr>Linked Lists?</vt:lpstr>
      <vt:lpstr>Up-Tree Intuition</vt:lpstr>
      <vt:lpstr>Question</vt:lpstr>
      <vt:lpstr>Union-Find  Up-Tree Data Structure</vt:lpstr>
      <vt:lpstr>Union-Find  Up-Tree Data Structure  can be stored as an array</vt:lpstr>
      <vt:lpstr>Find – name is at root</vt:lpstr>
      <vt:lpstr>Union</vt:lpstr>
      <vt:lpstr>Example (1/11) – no smart union</vt:lpstr>
      <vt:lpstr>Example (2/11)</vt:lpstr>
      <vt:lpstr>Example (3/11)</vt:lpstr>
      <vt:lpstr>Example (4/11)</vt:lpstr>
      <vt:lpstr>Example (5/11)</vt:lpstr>
      <vt:lpstr>Example (6/11)</vt:lpstr>
      <vt:lpstr>Example (7/11)</vt:lpstr>
      <vt:lpstr>Example (8/11)</vt:lpstr>
      <vt:lpstr>Example (9/11)</vt:lpstr>
      <vt:lpstr>Example (10/11)</vt:lpstr>
      <vt:lpstr>Example (11/11)</vt:lpstr>
      <vt:lpstr>Disjoint set data structure</vt:lpstr>
      <vt:lpstr>How can we make find cheaper?</vt:lpstr>
      <vt:lpstr>Room for Improvement: Smart Union</vt:lpstr>
      <vt:lpstr>Union by size</vt:lpstr>
      <vt:lpstr>Could make the root keep the size as a negative number.  Poor readability.  This kind of memory reuse was common “in the day”. </vt:lpstr>
      <vt:lpstr>Example shows the worst case tree possible after 15 union by size operations.</vt:lpstr>
      <vt:lpstr>Another idea – union by height  (rank)</vt:lpstr>
      <vt:lpstr>Union by height Code</vt:lpstr>
      <vt:lpstr>Union by height Find Analysis</vt:lpstr>
      <vt:lpstr>Room for Improvement:  Simple idea with enormous consequences Path Compression</vt:lpstr>
      <vt:lpstr>At seats, write find with path compression</vt:lpstr>
      <vt:lpstr>Path Compression Example</vt:lpstr>
      <vt:lpstr>Complexity of  Smart Union + Path Compression</vt:lpstr>
      <vt:lpstr>Summary Disjoint Set Union/Find ADT</vt:lpstr>
      <vt:lpstr>One application is in the modeling of percolation or electrical conduction. If occupied cells are made of copper and unoccupied cells of glass, then a cluster is a group of electrically connected cells.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326 Disjoint Sets</dc:title>
  <dc:creator>allanv</dc:creator>
  <cp:lastModifiedBy>Andrew Brim</cp:lastModifiedBy>
  <cp:revision>1251</cp:revision>
  <dcterms:created xsi:type="dcterms:W3CDTF">2001-09-23T21:57:18Z</dcterms:created>
  <dcterms:modified xsi:type="dcterms:W3CDTF">2019-10-28T16:21:11Z</dcterms:modified>
</cp:coreProperties>
</file>