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87" r:id="rId3"/>
    <p:sldId id="326" r:id="rId4"/>
    <p:sldId id="290" r:id="rId5"/>
    <p:sldId id="361" r:id="rId6"/>
    <p:sldId id="289" r:id="rId7"/>
    <p:sldId id="340" r:id="rId8"/>
    <p:sldId id="339" r:id="rId9"/>
    <p:sldId id="258" r:id="rId10"/>
    <p:sldId id="363" r:id="rId11"/>
    <p:sldId id="264" r:id="rId12"/>
    <p:sldId id="282" r:id="rId13"/>
    <p:sldId id="341" r:id="rId14"/>
    <p:sldId id="284" r:id="rId15"/>
    <p:sldId id="265" r:id="rId16"/>
    <p:sldId id="291" r:id="rId17"/>
    <p:sldId id="358" r:id="rId18"/>
    <p:sldId id="344" r:id="rId19"/>
    <p:sldId id="345" r:id="rId20"/>
    <p:sldId id="293" r:id="rId21"/>
    <p:sldId id="359" r:id="rId22"/>
    <p:sldId id="360" r:id="rId23"/>
    <p:sldId id="343" r:id="rId24"/>
    <p:sldId id="295" r:id="rId25"/>
    <p:sldId id="296" r:id="rId26"/>
    <p:sldId id="298" r:id="rId27"/>
    <p:sldId id="342" r:id="rId28"/>
    <p:sldId id="266" r:id="rId29"/>
    <p:sldId id="267" r:id="rId30"/>
    <p:sldId id="365" r:id="rId31"/>
    <p:sldId id="304" r:id="rId32"/>
    <p:sldId id="278" r:id="rId33"/>
    <p:sldId id="346" r:id="rId34"/>
    <p:sldId id="347" r:id="rId35"/>
    <p:sldId id="348" r:id="rId36"/>
    <p:sldId id="349" r:id="rId37"/>
    <p:sldId id="350" r:id="rId38"/>
    <p:sldId id="262" r:id="rId39"/>
    <p:sldId id="321" r:id="rId40"/>
    <p:sldId id="297" r:id="rId41"/>
    <p:sldId id="334" r:id="rId42"/>
    <p:sldId id="332" r:id="rId43"/>
    <p:sldId id="272" r:id="rId44"/>
    <p:sldId id="333" r:id="rId45"/>
    <p:sldId id="366" r:id="rId46"/>
    <p:sldId id="351" r:id="rId47"/>
    <p:sldId id="364" r:id="rId48"/>
    <p:sldId id="352" r:id="rId49"/>
    <p:sldId id="300" r:id="rId50"/>
    <p:sldId id="353" r:id="rId51"/>
    <p:sldId id="311" r:id="rId52"/>
    <p:sldId id="335" r:id="rId53"/>
    <p:sldId id="310" r:id="rId54"/>
    <p:sldId id="301" r:id="rId55"/>
    <p:sldId id="362" r:id="rId56"/>
    <p:sldId id="302" r:id="rId57"/>
    <p:sldId id="336" r:id="rId58"/>
    <p:sldId id="303" r:id="rId59"/>
    <p:sldId id="309" r:id="rId60"/>
    <p:sldId id="273" r:id="rId61"/>
    <p:sldId id="305" r:id="rId62"/>
    <p:sldId id="320" r:id="rId63"/>
    <p:sldId id="354" r:id="rId64"/>
    <p:sldId id="355" r:id="rId65"/>
    <p:sldId id="306" r:id="rId66"/>
    <p:sldId id="307" r:id="rId67"/>
    <p:sldId id="357" r:id="rId68"/>
    <p:sldId id="313" r:id="rId69"/>
    <p:sldId id="314" r:id="rId70"/>
    <p:sldId id="317" r:id="rId71"/>
    <p:sldId id="367" r:id="rId72"/>
    <p:sldId id="337" r:id="rId73"/>
    <p:sldId id="338" r:id="rId74"/>
    <p:sldId id="319" r:id="rId75"/>
    <p:sldId id="356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808080"/>
    <a:srgbClr val="B2B2B2"/>
    <a:srgbClr val="99FF99"/>
    <a:srgbClr val="99CCFF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90929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136"/>
    </p:cViewPr>
  </p:sorterViewPr>
  <p:notesViewPr>
    <p:cSldViewPr>
      <p:cViewPr varScale="1">
        <p:scale>
          <a:sx n="86" d="100"/>
          <a:sy n="86" d="100"/>
        </p:scale>
        <p:origin x="33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D19EEC77-92A7-42B2-93D9-8609FD2C88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015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62DFAC6B-B2EF-467E-B651-733A79C60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965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axis appears to be number</a:t>
            </a:r>
            <a:r>
              <a:rPr lang="en-US" baseline="0" dirty="0" smtClean="0"/>
              <a:t> of items in the table (log n) with a load factor of no more than 1/3.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FAC6B-B2EF-467E-B651-733A79C6032D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7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38-0D72-4A8D-867A-FDDA69F257CC}" type="datetime5">
              <a:rPr lang="en-US" altLang="en-US" smtClean="0"/>
              <a:pPr/>
              <a:t>27-Sep-19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9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F20E-C276-4C10-AAC5-9026904797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59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BE1B-E35A-4139-91D4-4F2D165CFF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349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61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8C9-290A-44A3-B62D-83DE864BA9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78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0F1D-C5B3-4CD2-82C1-D5EC7B1B8F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81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D8FD-A449-4524-95E9-44068436F4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07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A4E-F42F-41F7-A80C-9169887E8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35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BB9-F36A-4767-8975-CAF06A526F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6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F88A-78AC-4CA5-B408-595A88CC6A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29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4A29-CEA9-4DBF-9A1C-5089DCC8E6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0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F0EA-0375-43B6-BA4E-746E9E8106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9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tant_time" TargetMode="External"/><Relationship Id="rId2" Type="http://schemas.openxmlformats.org/officeDocument/2006/relationships/hyperlink" Target="http://en.wikipedia.org/wiki/Worst_case_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://en.wikipedia.org/wiki/Cuckoo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sh_table" TargetMode="External"/><Relationship Id="rId2" Type="http://schemas.openxmlformats.org/officeDocument/2006/relationships/hyperlink" Target="http://en.wikipedia.org/wiki/Infinite_l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fun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1600200"/>
            <a:ext cx="2940756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Hashing</a:t>
            </a: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" y="1371600"/>
            <a:ext cx="5943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idea</a:t>
            </a:r>
          </a:p>
        </p:txBody>
      </p:sp>
      <p:pic>
        <p:nvPicPr>
          <p:cNvPr id="61447" name="Picture 7" descr="5104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2274888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160713" y="2266950"/>
            <a:ext cx="10969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b="1"/>
              <a:t>Key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3709988" y="2770188"/>
            <a:ext cx="0" cy="1071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089525" y="4846638"/>
            <a:ext cx="1204913" cy="198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818313" y="2419350"/>
            <a:ext cx="10969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800" b="1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6294438" y="3930650"/>
            <a:ext cx="135479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 dirty="0"/>
              <a:t>Hash</a:t>
            </a:r>
            <a:br>
              <a:rPr lang="en-US" altLang="en-US" sz="2800" b="1" dirty="0"/>
            </a:br>
            <a:r>
              <a:rPr lang="en-US" altLang="en-US" sz="2800" b="1" dirty="0"/>
              <a:t>value</a:t>
            </a:r>
            <a:br>
              <a:rPr lang="en-US" altLang="en-US" sz="2800" b="1" dirty="0"/>
            </a:br>
            <a:r>
              <a:rPr lang="en-US" altLang="en-US" sz="2800" b="1" dirty="0"/>
              <a:t>is</a:t>
            </a:r>
            <a:br>
              <a:rPr lang="en-US" altLang="en-US" sz="2800" b="1" dirty="0"/>
            </a:br>
            <a:r>
              <a:rPr lang="en-US" altLang="en-US" sz="2800" b="1" dirty="0" smtClean="0"/>
              <a:t>table</a:t>
            </a: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83432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(happy) </a:t>
            </a:r>
            <a:r>
              <a:rPr lang="en-US" altLang="en-US" dirty="0"/>
              <a:t>hash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876800" cy="4648200"/>
          </a:xfrm>
        </p:spPr>
        <p:txBody>
          <a:bodyPr/>
          <a:lstStyle/>
          <a:p>
            <a:r>
              <a:rPr lang="en-US" altLang="en-US" dirty="0"/>
              <a:t>Suppose our hash function gave us the following values: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2000" dirty="0" err="1">
                <a:solidFill>
                  <a:schemeClr val="accent2"/>
                </a:solidFill>
                <a:latin typeface="Verdana" pitchFamily="34" charset="0"/>
              </a:rPr>
              <a:t>hashCode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("apple") = 5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 err="1">
                <a:solidFill>
                  <a:schemeClr val="accent2"/>
                </a:solidFill>
                <a:latin typeface="Verdana" pitchFamily="34" charset="0"/>
              </a:rPr>
              <a:t>hashCode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("watermelon") = 3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 err="1">
                <a:solidFill>
                  <a:schemeClr val="accent2"/>
                </a:solidFill>
                <a:latin typeface="Verdana" pitchFamily="34" charset="0"/>
              </a:rPr>
              <a:t>hashCode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("grapes") = 8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 err="1">
                <a:solidFill>
                  <a:schemeClr val="accent2"/>
                </a:solidFill>
                <a:latin typeface="Verdana" pitchFamily="34" charset="0"/>
              </a:rPr>
              <a:t>hashCode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("cantaloupe") = 7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 err="1">
                <a:solidFill>
                  <a:schemeClr val="accent2"/>
                </a:solidFill>
                <a:latin typeface="Verdana" pitchFamily="34" charset="0"/>
              </a:rPr>
              <a:t>hashCode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("kiwi") = 0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 err="1">
                <a:solidFill>
                  <a:schemeClr val="accent2"/>
                </a:solidFill>
                <a:latin typeface="Verdana" pitchFamily="34" charset="0"/>
              </a:rPr>
              <a:t>hashCode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("strawberry") = 9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 err="1">
                <a:solidFill>
                  <a:schemeClr val="accent2"/>
                </a:solidFill>
                <a:latin typeface="Verdana" pitchFamily="34" charset="0"/>
              </a:rPr>
              <a:t>hashCode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("mango") = 6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 err="1">
                <a:solidFill>
                  <a:schemeClr val="accent2"/>
                </a:solidFill>
                <a:latin typeface="Verdana" pitchFamily="34" charset="0"/>
              </a:rPr>
              <a:t>hashCode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("banana") =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2</a:t>
            </a:r>
          </a:p>
          <a:p>
            <a:pPr lvl="1">
              <a:buClr>
                <a:srgbClr val="FFFF99"/>
              </a:buClr>
              <a:buFontTx/>
              <a:buChar char=" "/>
            </a:pPr>
            <a:endParaRPr lang="en-US" altLang="en-US" sz="2000" dirty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2000" dirty="0" smtClean="0">
                <a:solidFill>
                  <a:srgbClr val="00B050"/>
                </a:solidFill>
                <a:latin typeface="Verdana" pitchFamily="34" charset="0"/>
              </a:rPr>
              <a:t>Why do we call this happy?</a:t>
            </a:r>
            <a:endParaRPr lang="en-US" altLang="en-US" sz="2000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37C-C5BA-48E2-8B9D-1FD85832C3CA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5521325" y="1443038"/>
            <a:ext cx="2936875" cy="4592637"/>
            <a:chOff x="3478" y="909"/>
            <a:chExt cx="1850" cy="2893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3696" y="909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kiwi</a:t>
              </a:r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3696" y="120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>
              <a:off x="3698" y="148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banana</a:t>
              </a:r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>
              <a:off x="3696" y="177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watermelon</a:t>
              </a:r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>
              <a:off x="3696" y="206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>
              <a:off x="3696" y="2352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apple</a:t>
              </a:r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3696" y="264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mango</a:t>
              </a:r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>
              <a:off x="3696" y="292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cantaloupe</a:t>
              </a:r>
            </a:p>
          </p:txBody>
        </p: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>
              <a:off x="3696" y="321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grapes</a:t>
              </a:r>
            </a:p>
          </p:txBody>
        </p:sp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>
              <a:off x="3696" y="350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strawberry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478" y="912"/>
              <a:ext cx="218" cy="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7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V="1">
            <a:off x="4499119" y="2444606"/>
            <a:ext cx="12954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4329112" y="2453987"/>
            <a:ext cx="1444625" cy="1371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3409950" cy="854074"/>
          </a:xfrm>
        </p:spPr>
        <p:txBody>
          <a:bodyPr/>
          <a:lstStyle/>
          <a:p>
            <a:r>
              <a:rPr lang="en-US" altLang="en-US" dirty="0" smtClean="0"/>
              <a:t>Sets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426720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Sometimes we just want a </a:t>
            </a:r>
            <a:r>
              <a:rPr lang="en-US" altLang="en-US" sz="2400" dirty="0">
                <a:solidFill>
                  <a:schemeClr val="tx2"/>
                </a:solidFill>
              </a:rPr>
              <a:t>set</a:t>
            </a:r>
            <a:r>
              <a:rPr lang="en-US" altLang="en-US" sz="2400" dirty="0"/>
              <a:t> of things—objects are either in it, or they are not in </a:t>
            </a:r>
            <a:r>
              <a:rPr lang="en-US" altLang="en-US" sz="2400" dirty="0" smtClean="0"/>
              <a:t>it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Who is invited to the party?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What colors do you have?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D319-CD73-4F0A-92DC-4ECF21F91AEF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10242" name="Picture 2" descr="Image result for envelop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472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79" y="2990395"/>
            <a:ext cx="4219352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or dictionary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441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Sometimes </a:t>
            </a:r>
            <a:r>
              <a:rPr lang="en-US" altLang="en-US" sz="2400" dirty="0"/>
              <a:t>we want a </a:t>
            </a:r>
            <a:r>
              <a:rPr lang="en-US" altLang="en-US" sz="2400" dirty="0" smtClean="0">
                <a:solidFill>
                  <a:schemeClr val="tx2"/>
                </a:solidFill>
              </a:rPr>
              <a:t>map or dictionary</a:t>
            </a:r>
            <a:r>
              <a:rPr lang="en-US" altLang="en-US" sz="2400" dirty="0" smtClean="0"/>
              <a:t>—a </a:t>
            </a:r>
            <a:r>
              <a:rPr lang="en-US" altLang="en-US" sz="2400" dirty="0"/>
              <a:t>way of looking up one thing based on the value of another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 use a </a:t>
            </a:r>
            <a:r>
              <a:rPr lang="en-US" altLang="en-US" sz="2000" i="1" dirty="0"/>
              <a:t>key</a:t>
            </a:r>
            <a:r>
              <a:rPr lang="en-US" altLang="en-US" sz="2000" dirty="0"/>
              <a:t> to find a place in the map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associated 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 is the information we are trying to look up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Hashing works the same for both sets and maps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Most of our examples will be sets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D319-CD73-4F0A-92DC-4ECF21F91AEF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4800600" y="1371600"/>
            <a:ext cx="3886200" cy="4724400"/>
            <a:chOff x="3024" y="864"/>
            <a:chExt cx="2448" cy="2976"/>
          </a:xfrm>
        </p:grpSpPr>
        <p:sp>
          <p:nvSpPr>
            <p:cNvPr id="33796" name="AutoShape 4"/>
            <p:cNvSpPr>
              <a:spLocks noChangeArrowheads="1"/>
            </p:cNvSpPr>
            <p:nvPr/>
          </p:nvSpPr>
          <p:spPr bwMode="auto">
            <a:xfrm>
              <a:off x="3456" y="1248"/>
              <a:ext cx="816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3456" y="1536"/>
              <a:ext cx="816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robin</a:t>
              </a:r>
            </a:p>
          </p:txBody>
        </p:sp>
        <p:sp>
          <p:nvSpPr>
            <p:cNvPr id="33798" name="AutoShape 6"/>
            <p:cNvSpPr>
              <a:spLocks noChangeArrowheads="1"/>
            </p:cNvSpPr>
            <p:nvPr/>
          </p:nvSpPr>
          <p:spPr bwMode="auto">
            <a:xfrm>
              <a:off x="3456" y="1824"/>
              <a:ext cx="816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sparrow</a:t>
              </a:r>
            </a:p>
          </p:txBody>
        </p:sp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>
              <a:off x="3456" y="2112"/>
              <a:ext cx="816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hawk</a:t>
              </a:r>
            </a:p>
          </p:txBody>
        </p:sp>
        <p:sp>
          <p:nvSpPr>
            <p:cNvPr id="33800" name="AutoShape 8"/>
            <p:cNvSpPr>
              <a:spLocks noChangeArrowheads="1"/>
            </p:cNvSpPr>
            <p:nvPr/>
          </p:nvSpPr>
          <p:spPr bwMode="auto">
            <a:xfrm>
              <a:off x="3456" y="2400"/>
              <a:ext cx="816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seagull</a:t>
              </a:r>
            </a:p>
          </p:txBody>
        </p:sp>
        <p:sp>
          <p:nvSpPr>
            <p:cNvPr id="33801" name="AutoShape 9"/>
            <p:cNvSpPr>
              <a:spLocks noChangeArrowheads="1"/>
            </p:cNvSpPr>
            <p:nvPr/>
          </p:nvSpPr>
          <p:spPr bwMode="auto">
            <a:xfrm>
              <a:off x="3456" y="2688"/>
              <a:ext cx="816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AutoShape 10"/>
            <p:cNvSpPr>
              <a:spLocks noChangeArrowheads="1"/>
            </p:cNvSpPr>
            <p:nvPr/>
          </p:nvSpPr>
          <p:spPr bwMode="auto">
            <a:xfrm>
              <a:off x="3456" y="2976"/>
              <a:ext cx="816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bluejay</a:t>
              </a:r>
            </a:p>
          </p:txBody>
        </p:sp>
        <p:sp>
          <p:nvSpPr>
            <p:cNvPr id="33803" name="AutoShape 11"/>
            <p:cNvSpPr>
              <a:spLocks noChangeArrowheads="1"/>
            </p:cNvSpPr>
            <p:nvPr/>
          </p:nvSpPr>
          <p:spPr bwMode="auto">
            <a:xfrm>
              <a:off x="3456" y="3264"/>
              <a:ext cx="816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owl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3024" y="950"/>
              <a:ext cx="432" cy="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. . 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141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142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143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144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145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146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147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148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000">
                <a:latin typeface="Verdana" pitchFamily="34" charset="0"/>
              </a:endParaRPr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V="1">
              <a:off x="3456" y="1104"/>
              <a:ext cx="0" cy="2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4272" y="1152"/>
              <a:ext cx="1" cy="2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AutoShape 15"/>
            <p:cNvSpPr>
              <a:spLocks noChangeArrowheads="1"/>
            </p:cNvSpPr>
            <p:nvPr/>
          </p:nvSpPr>
          <p:spPr bwMode="auto">
            <a:xfrm>
              <a:off x="4271" y="1248"/>
              <a:ext cx="120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AutoShape 16"/>
            <p:cNvSpPr>
              <a:spLocks noChangeArrowheads="1"/>
            </p:cNvSpPr>
            <p:nvPr/>
          </p:nvSpPr>
          <p:spPr bwMode="auto">
            <a:xfrm>
              <a:off x="4271" y="1536"/>
              <a:ext cx="120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robin info</a:t>
              </a:r>
            </a:p>
          </p:txBody>
        </p:sp>
        <p:sp>
          <p:nvSpPr>
            <p:cNvPr id="33809" name="AutoShape 17"/>
            <p:cNvSpPr>
              <a:spLocks noChangeArrowheads="1"/>
            </p:cNvSpPr>
            <p:nvPr/>
          </p:nvSpPr>
          <p:spPr bwMode="auto">
            <a:xfrm>
              <a:off x="4271" y="1824"/>
              <a:ext cx="120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sparrow info</a:t>
              </a:r>
            </a:p>
          </p:txBody>
        </p:sp>
        <p:sp>
          <p:nvSpPr>
            <p:cNvPr id="33810" name="AutoShape 18"/>
            <p:cNvSpPr>
              <a:spLocks noChangeArrowheads="1"/>
            </p:cNvSpPr>
            <p:nvPr/>
          </p:nvSpPr>
          <p:spPr bwMode="auto">
            <a:xfrm>
              <a:off x="4271" y="2112"/>
              <a:ext cx="120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hawk info</a:t>
              </a:r>
            </a:p>
          </p:txBody>
        </p:sp>
        <p:sp>
          <p:nvSpPr>
            <p:cNvPr id="33811" name="AutoShape 19"/>
            <p:cNvSpPr>
              <a:spLocks noChangeArrowheads="1"/>
            </p:cNvSpPr>
            <p:nvPr/>
          </p:nvSpPr>
          <p:spPr bwMode="auto">
            <a:xfrm>
              <a:off x="4271" y="2400"/>
              <a:ext cx="120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seagull info</a:t>
              </a:r>
            </a:p>
          </p:txBody>
        </p:sp>
        <p:sp>
          <p:nvSpPr>
            <p:cNvPr id="33812" name="AutoShape 20"/>
            <p:cNvSpPr>
              <a:spLocks noChangeArrowheads="1"/>
            </p:cNvSpPr>
            <p:nvPr/>
          </p:nvSpPr>
          <p:spPr bwMode="auto">
            <a:xfrm>
              <a:off x="4271" y="2688"/>
              <a:ext cx="120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AutoShape 21"/>
            <p:cNvSpPr>
              <a:spLocks noChangeArrowheads="1"/>
            </p:cNvSpPr>
            <p:nvPr/>
          </p:nvSpPr>
          <p:spPr bwMode="auto">
            <a:xfrm>
              <a:off x="4271" y="2976"/>
              <a:ext cx="120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bluejay info</a:t>
              </a:r>
            </a:p>
          </p:txBody>
        </p:sp>
        <p:sp>
          <p:nvSpPr>
            <p:cNvPr id="33814" name="AutoShape 22"/>
            <p:cNvSpPr>
              <a:spLocks noChangeArrowheads="1"/>
            </p:cNvSpPr>
            <p:nvPr/>
          </p:nvSpPr>
          <p:spPr bwMode="auto">
            <a:xfrm>
              <a:off x="4271" y="3264"/>
              <a:ext cx="120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owl info</a:t>
              </a:r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 flipV="1">
              <a:off x="4272" y="1104"/>
              <a:ext cx="1" cy="244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 flipV="1">
              <a:off x="5471" y="1104"/>
              <a:ext cx="1" cy="2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3696" y="864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800" i="1">
                  <a:latin typeface="Times New Roman" pitchFamily="18" charset="0"/>
                </a:rPr>
                <a:t>key         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4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760913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hash function</a:t>
            </a:r>
            <a:r>
              <a:rPr lang="en-US" altLang="en-US" dirty="0"/>
              <a:t> is a function that:</a:t>
            </a:r>
          </a:p>
          <a:p>
            <a:pPr lvl="1"/>
            <a:r>
              <a:rPr lang="en-US" altLang="en-US" dirty="0"/>
              <a:t>When applied to an Object, returns a number</a:t>
            </a:r>
          </a:p>
          <a:p>
            <a:pPr lvl="1"/>
            <a:r>
              <a:rPr lang="en-US" altLang="en-US" dirty="0"/>
              <a:t>When applied to </a:t>
            </a:r>
            <a:r>
              <a:rPr lang="en-US" altLang="en-US" i="1" dirty="0"/>
              <a:t>equal</a:t>
            </a:r>
            <a:r>
              <a:rPr lang="en-US" altLang="en-US" dirty="0"/>
              <a:t> Objects, returns the </a:t>
            </a:r>
            <a:r>
              <a:rPr lang="en-US" altLang="en-US" i="1" dirty="0"/>
              <a:t>same</a:t>
            </a:r>
            <a:r>
              <a:rPr lang="en-US" altLang="en-US" dirty="0"/>
              <a:t> number for each</a:t>
            </a:r>
          </a:p>
          <a:p>
            <a:pPr lvl="1"/>
            <a:r>
              <a:rPr lang="en-US" altLang="en-US" dirty="0"/>
              <a:t>When applied to </a:t>
            </a:r>
            <a:r>
              <a:rPr lang="en-US" altLang="en-US" i="1" dirty="0"/>
              <a:t>unequal</a:t>
            </a:r>
            <a:r>
              <a:rPr lang="en-US" altLang="en-US" dirty="0"/>
              <a:t> Objects, is </a:t>
            </a:r>
            <a:r>
              <a:rPr lang="en-US" altLang="en-US" i="1" dirty="0"/>
              <a:t>very unlikely</a:t>
            </a:r>
            <a:r>
              <a:rPr lang="en-US" altLang="en-US" dirty="0"/>
              <a:t> to return the same number for each</a:t>
            </a:r>
          </a:p>
          <a:p>
            <a:r>
              <a:rPr lang="en-US" altLang="en-US" dirty="0"/>
              <a:t>Hash functions turn out to be very important for searching, that is, looking things up fast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0E9F-7A3A-4DC0-B0C4-B30F5DDF205B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hash function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76091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How can we come up with this magic function?</a:t>
            </a:r>
          </a:p>
          <a:p>
            <a:r>
              <a:rPr lang="en-US" altLang="en-US" dirty="0"/>
              <a:t>In general, we cannot--there is no such magic function   </a:t>
            </a:r>
            <a:r>
              <a:rPr lang="en-US" alt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In a few specific cases, where all the possible values are known in advance, it has been possible to compute a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perfect hash function</a:t>
            </a:r>
          </a:p>
          <a:p>
            <a:r>
              <a:rPr lang="en-US" altLang="en-US" dirty="0"/>
              <a:t>What is the next best thing?</a:t>
            </a:r>
          </a:p>
          <a:p>
            <a:pPr lvl="1"/>
            <a:r>
              <a:rPr lang="en-US" altLang="en-US" dirty="0" smtClean="0"/>
              <a:t>We attempt to find a good function</a:t>
            </a:r>
            <a:endParaRPr lang="en-US" altLang="en-US" dirty="0"/>
          </a:p>
          <a:p>
            <a:pPr lvl="1"/>
            <a:r>
              <a:rPr lang="en-US" altLang="en-US" dirty="0" smtClean="0"/>
              <a:t>We  deal with collisions when we have them.</a:t>
            </a:r>
          </a:p>
          <a:p>
            <a:r>
              <a:rPr lang="en-US" altLang="en-US" dirty="0" smtClean="0"/>
              <a:t>Can we come up with a way of placing info on class members such that the location is computed based on the key itself?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9E92-FB6A-4CEE-A34F-A11DF4F7DBF9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0010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How hard is it to find a good hash function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5410200" cy="4760913"/>
          </a:xfrm>
        </p:spPr>
        <p:txBody>
          <a:bodyPr/>
          <a:lstStyle/>
          <a:p>
            <a:endParaRPr lang="en-US" dirty="0" smtClean="0">
              <a:effectLst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Suppose I stored students by their birthday (converted to day number)</a:t>
            </a:r>
          </a:p>
          <a:p>
            <a:pPr lvl="1"/>
            <a:r>
              <a:rPr lang="en-US" dirty="0" smtClean="0"/>
              <a:t>July 3 is 184</a:t>
            </a:r>
          </a:p>
          <a:p>
            <a:pPr lvl="1"/>
            <a:r>
              <a:rPr lang="en-US" dirty="0" smtClean="0"/>
              <a:t>March 12 is 71.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Do any of us have the same birthday?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2050" name="Picture 2" descr="Image result for birthday cak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83416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0010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How hard is it to find a good hash function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5410200" cy="4760913"/>
          </a:xfrm>
        </p:spPr>
        <p:txBody>
          <a:bodyPr/>
          <a:lstStyle/>
          <a:p>
            <a:endParaRPr lang="en-US" dirty="0" smtClean="0"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Consider the birthday paradox – the chances of two people in a room having the same birthdates?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n-lt"/>
              </a:rPr>
              <a:t>23 people – 50%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n-lt"/>
              </a:rPr>
              <a:t>60 people – greater than 99%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2050" name="Picture 2" descr="Image result for birthday cak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83416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probability of collision so great?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Trying to place n people in 365 slots.</a:t>
            </a:r>
          </a:p>
          <a:p>
            <a:r>
              <a:rPr lang="en-US" dirty="0" smtClean="0"/>
              <a:t>Consider that chances that there are no conflicts.</a:t>
            </a:r>
          </a:p>
          <a:p>
            <a:r>
              <a:rPr lang="en-US" dirty="0" smtClean="0"/>
              <a:t>The first person has a 100% chance of no conflicts.</a:t>
            </a:r>
          </a:p>
          <a:p>
            <a:r>
              <a:rPr lang="en-US" dirty="0" smtClean="0"/>
              <a:t>The second person has a 364/365 chance of no conflicts.</a:t>
            </a:r>
          </a:p>
          <a:p>
            <a:r>
              <a:rPr lang="en-US" dirty="0" smtClean="0"/>
              <a:t>The third person has a 363/365 chance …</a:t>
            </a:r>
          </a:p>
          <a:p>
            <a:r>
              <a:rPr lang="en-US" dirty="0" smtClean="0"/>
              <a:t>For 23 people</a:t>
            </a:r>
          </a:p>
          <a:p>
            <a:r>
              <a:rPr lang="en-US" dirty="0" smtClean="0"/>
              <a:t>p = </a:t>
            </a:r>
          </a:p>
          <a:p>
            <a:r>
              <a:rPr lang="en-US" dirty="0" smtClean="0"/>
              <a:t>p=  .49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0780"/>
          <a:stretch/>
        </p:blipFill>
        <p:spPr>
          <a:xfrm>
            <a:off x="1666875" y="4953000"/>
            <a:ext cx="2905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53350" cy="6111874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how do we create a  hash function for a string?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do we turn a string (for example) into a number that has good properties?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A4E-F42F-41F7-A80C-9169887E8CD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3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ideas?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needed a data structure to be able to add, delete, and find items, what would you suggest?</a:t>
            </a:r>
          </a:p>
          <a:p>
            <a:r>
              <a:rPr lang="en-US" dirty="0" smtClean="0"/>
              <a:t>What is the complexity of each of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8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Hash Function 1 – </a:t>
            </a:r>
            <a:r>
              <a:rPr lang="en-US" sz="3600" b="1" dirty="0" smtClean="0"/>
              <a:t>Adding Characters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static </a:t>
            </a:r>
            <a:r>
              <a:rPr lang="en-US" dirty="0" err="1"/>
              <a:t>int</a:t>
            </a:r>
            <a:r>
              <a:rPr lang="en-US" dirty="0"/>
              <a:t>  hash(String key)</a:t>
            </a:r>
          </a:p>
          <a:p>
            <a:pPr marL="0" indent="0">
              <a:buNone/>
            </a:pPr>
            <a:r>
              <a:rPr lang="en-US" dirty="0"/>
              <a:t>       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hashVal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key.length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hashVal</a:t>
            </a:r>
            <a:r>
              <a:rPr lang="en-US" dirty="0"/>
              <a:t> </a:t>
            </a:r>
            <a:r>
              <a:rPr lang="en-US" dirty="0" smtClean="0"/>
              <a:t>+=  </a:t>
            </a:r>
            <a:r>
              <a:rPr lang="en-US" dirty="0" err="1"/>
              <a:t>key.charAt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hashVal</a:t>
            </a:r>
            <a:r>
              <a:rPr lang="en-US" dirty="0"/>
              <a:t> = </a:t>
            </a:r>
            <a:r>
              <a:rPr lang="en-US" dirty="0" err="1"/>
              <a:t>hashVal</a:t>
            </a:r>
            <a:r>
              <a:rPr lang="en-US" dirty="0"/>
              <a:t> %TABLESIZE;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If </a:t>
            </a:r>
            <a:r>
              <a:rPr lang="en-US" dirty="0"/>
              <a:t>(</a:t>
            </a:r>
            <a:r>
              <a:rPr lang="en-US" dirty="0" err="1"/>
              <a:t>hashVal</a:t>
            </a:r>
            <a:r>
              <a:rPr lang="en-US" dirty="0"/>
              <a:t> &lt; 0) </a:t>
            </a:r>
            <a:r>
              <a:rPr lang="en-US" dirty="0" err="1"/>
              <a:t>hashVal</a:t>
            </a:r>
            <a:r>
              <a:rPr lang="en-US" dirty="0"/>
              <a:t>+=TABLESIZE;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    return </a:t>
            </a:r>
            <a:r>
              <a:rPr lang="en-US" dirty="0" err="1"/>
              <a:t>hashVal</a:t>
            </a:r>
            <a:r>
              <a:rPr lang="en-US" dirty="0"/>
              <a:t>;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characters of the key as numbers. When we add them, we actually get their ASCII value (A = 65, etc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.).</a:t>
            </a:r>
          </a:p>
          <a:p>
            <a:r>
              <a:rPr lang="en-US" dirty="0" smtClean="0"/>
              <a:t>Is this a good way?  Why?</a:t>
            </a:r>
          </a:p>
          <a:p>
            <a:r>
              <a:rPr lang="en-US" dirty="0"/>
              <a:t>“gal” and “lag” would </a:t>
            </a:r>
            <a:r>
              <a:rPr lang="en-US" dirty="0" smtClean="0"/>
              <a:t>map to same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2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a negative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7981950" cy="48037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Integers are stored in twos complement.</a:t>
            </a:r>
          </a:p>
          <a:p>
            <a:r>
              <a:rPr lang="en-US" dirty="0"/>
              <a:t>Suppose we're working with 8 bit quantities (for simplicity's sake) and suppose we want to find how -28 would be expressed in two's complement notation. First we write out 28 in binary form.</a:t>
            </a:r>
          </a:p>
          <a:p>
            <a:endParaRPr lang="en-US" dirty="0"/>
          </a:p>
          <a:p>
            <a:r>
              <a:rPr lang="en-US" dirty="0"/>
              <a:t>00011100</a:t>
            </a:r>
          </a:p>
          <a:p>
            <a:r>
              <a:rPr lang="en-US" dirty="0"/>
              <a:t>Then we invert the digits. 0 becomes 1, 1 becomes 0.</a:t>
            </a:r>
          </a:p>
          <a:p>
            <a:endParaRPr lang="en-US" dirty="0"/>
          </a:p>
          <a:p>
            <a:r>
              <a:rPr lang="en-US" dirty="0"/>
              <a:t>11100011</a:t>
            </a:r>
          </a:p>
          <a:p>
            <a:r>
              <a:rPr lang="en-US" dirty="0"/>
              <a:t>Then we add 1.</a:t>
            </a:r>
          </a:p>
          <a:p>
            <a:endParaRPr lang="en-US" dirty="0"/>
          </a:p>
          <a:p>
            <a:r>
              <a:rPr lang="en-US" dirty="0"/>
              <a:t>11100100</a:t>
            </a:r>
          </a:p>
          <a:p>
            <a:r>
              <a:rPr lang="en-US" dirty="0"/>
              <a:t>That is how one would write -28 in 8 bit binary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Helpful so can just add bits.  Try adding 28 and  -28.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3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Java, mod of a negative can produce a negative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languages % gives the modulus (always positive)</a:t>
            </a:r>
          </a:p>
          <a:p>
            <a:r>
              <a:rPr lang="en-US" dirty="0" smtClean="0"/>
              <a:t>In java, % gives remainder: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-21 divided by 4 gives -5 with -1 remainder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A4E-F42F-41F7-A80C-9169887E8CD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Hash Function </a:t>
            </a:r>
            <a:r>
              <a:rPr lang="en-US" sz="3600" b="1" dirty="0" smtClean="0"/>
              <a:t>2 </a:t>
            </a:r>
            <a:r>
              <a:rPr lang="en-US" sz="3600" b="1" dirty="0"/>
              <a:t>– </a:t>
            </a:r>
            <a:r>
              <a:rPr lang="en-US" sz="3600" b="1" dirty="0" smtClean="0"/>
              <a:t>Slide and Add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public static </a:t>
            </a:r>
            <a:r>
              <a:rPr lang="en-US" dirty="0" err="1"/>
              <a:t>int</a:t>
            </a:r>
            <a:r>
              <a:rPr lang="en-US" dirty="0"/>
              <a:t>  hash(String key)</a:t>
            </a:r>
          </a:p>
          <a:p>
            <a:pPr marL="0" indent="0">
              <a:buNone/>
            </a:pPr>
            <a:r>
              <a:rPr lang="en-US" dirty="0"/>
              <a:t>       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hashVal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key.length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hashVal</a:t>
            </a:r>
            <a:r>
              <a:rPr lang="en-US" dirty="0"/>
              <a:t> = </a:t>
            </a:r>
            <a:r>
              <a:rPr lang="en-US" dirty="0" err="1" smtClean="0"/>
              <a:t>hashVal</a:t>
            </a:r>
            <a:r>
              <a:rPr lang="en-US" dirty="0" smtClean="0"/>
              <a:t>*128 </a:t>
            </a:r>
            <a:r>
              <a:rPr lang="en-US" dirty="0"/>
              <a:t>+ </a:t>
            </a:r>
            <a:r>
              <a:rPr lang="en-US" dirty="0" err="1"/>
              <a:t>key.charAt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hashVal</a:t>
            </a:r>
            <a:r>
              <a:rPr lang="en-US" dirty="0"/>
              <a:t> = </a:t>
            </a:r>
            <a:r>
              <a:rPr lang="en-US" dirty="0" err="1"/>
              <a:t>hashVal</a:t>
            </a:r>
            <a:r>
              <a:rPr lang="en-US" dirty="0"/>
              <a:t> %TABLESIZE;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    </a:t>
            </a:r>
            <a:r>
              <a:rPr lang="en-US" dirty="0"/>
              <a:t>if (</a:t>
            </a:r>
            <a:r>
              <a:rPr lang="en-US" dirty="0" err="1"/>
              <a:t>hashVal</a:t>
            </a:r>
            <a:r>
              <a:rPr lang="en-US" dirty="0"/>
              <a:t> &lt; 0) </a:t>
            </a:r>
            <a:r>
              <a:rPr lang="en-US" dirty="0" err="1"/>
              <a:t>hashVal</a:t>
            </a:r>
            <a:r>
              <a:rPr lang="en-US" dirty="0"/>
              <a:t>+=TABLESIZE;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return </a:t>
            </a:r>
            <a:r>
              <a:rPr lang="en-US" dirty="0" err="1"/>
              <a:t>hashVal</a:t>
            </a:r>
            <a:r>
              <a:rPr lang="en-US" dirty="0"/>
              <a:t>;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This </a:t>
            </a:r>
            <a:r>
              <a:rPr lang="en-US" dirty="0"/>
              <a:t>is better as it uses a broader range of values. </a:t>
            </a:r>
          </a:p>
          <a:p>
            <a:pPr lvl="0"/>
            <a:r>
              <a:rPr lang="en-US" dirty="0" smtClean="0"/>
              <a:t>“gal” and “lag” would get different codes</a:t>
            </a:r>
          </a:p>
          <a:p>
            <a:pPr lvl="0"/>
            <a:r>
              <a:rPr lang="en-US" dirty="0" smtClean="0"/>
              <a:t>Concern is that first elements could  be “slid off”</a:t>
            </a:r>
          </a:p>
          <a:p>
            <a:r>
              <a:rPr lang="en-US" dirty="0"/>
              <a:t>If the number gets too large to store, it throws away most significant bits.  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2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Function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 hash(String key)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hashVal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key.length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hashVal</a:t>
            </a:r>
            <a:r>
              <a:rPr lang="en-US" dirty="0"/>
              <a:t> = (</a:t>
            </a:r>
            <a:r>
              <a:rPr lang="en-US" dirty="0" err="1"/>
              <a:t>hashVal</a:t>
            </a:r>
            <a:r>
              <a:rPr lang="en-US" dirty="0"/>
              <a:t> &lt;&lt;5)^</a:t>
            </a:r>
            <a:r>
              <a:rPr lang="en-US" dirty="0" err="1"/>
              <a:t>key.charAt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)^</a:t>
            </a:r>
            <a:r>
              <a:rPr lang="en-US" dirty="0" err="1"/>
              <a:t>hashVal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err="1"/>
              <a:t>hashVal</a:t>
            </a:r>
            <a:r>
              <a:rPr lang="en-US" dirty="0"/>
              <a:t> = </a:t>
            </a:r>
            <a:r>
              <a:rPr lang="en-US" dirty="0" err="1"/>
              <a:t>hashVal</a:t>
            </a:r>
            <a:r>
              <a:rPr lang="en-US" dirty="0"/>
              <a:t> %TABLESIZE;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/>
              <a:t>hashVal</a:t>
            </a:r>
            <a:r>
              <a:rPr lang="en-US" dirty="0"/>
              <a:t> &lt; 0) </a:t>
            </a:r>
            <a:r>
              <a:rPr lang="en-US" dirty="0" err="1"/>
              <a:t>hashVal</a:t>
            </a:r>
            <a:r>
              <a:rPr lang="en-US" dirty="0"/>
              <a:t>+=TABLESIZE;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err="1"/>
              <a:t>hashVal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</a:t>
            </a: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put the original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hashVal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 in, we aren’t in danger of losing the effect of the first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</a:t>
            </a:r>
          </a:p>
          <a:p>
            <a:r>
              <a:rPr lang="en-US" dirty="0" smtClean="0"/>
              <a:t>We can get a negative when </a:t>
            </a:r>
            <a:r>
              <a:rPr lang="en-US" dirty="0" err="1" smtClean="0"/>
              <a:t>int</a:t>
            </a:r>
            <a:r>
              <a:rPr lang="en-US" dirty="0" smtClean="0"/>
              <a:t> overflows as stored in two’s complement.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5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</a:t>
            </a:r>
          </a:p>
          <a:p>
            <a:r>
              <a:rPr lang="en-US" dirty="0" smtClean="0"/>
              <a:t>What does this do?</a:t>
            </a:r>
          </a:p>
          <a:p>
            <a:r>
              <a:rPr lang="en-US" dirty="0"/>
              <a:t> </a:t>
            </a:r>
            <a:r>
              <a:rPr lang="en-US" dirty="0" smtClean="0"/>
              <a:t>    x  &lt;&lt; 5</a:t>
            </a:r>
          </a:p>
          <a:p>
            <a:r>
              <a:rPr lang="en-US" dirty="0" smtClean="0"/>
              <a:t>What does ^ do?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caret (^) is an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exclusive or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Exclusive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 at the bit level in the following way: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10110110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11001100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01111010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4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good hash functions.  </a:t>
            </a:r>
          </a:p>
          <a:p>
            <a:r>
              <a:rPr lang="en-US" dirty="0" smtClean="0"/>
              <a:t>For board work, I’ll use something easy (such as </a:t>
            </a:r>
            <a:r>
              <a:rPr lang="en-US" dirty="0" err="1" smtClean="0"/>
              <a:t>val%tablesize</a:t>
            </a:r>
            <a:r>
              <a:rPr lang="en-US" dirty="0" smtClean="0"/>
              <a:t>) so we can compute the hash value in our heads.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2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126"/>
            <a:ext cx="8362950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Java has a </a:t>
            </a:r>
            <a:r>
              <a:rPr lang="en-US" sz="3200" dirty="0" err="1" smtClean="0"/>
              <a:t>hashCode</a:t>
            </a:r>
            <a:r>
              <a:rPr lang="en-US" sz="3200" dirty="0" smtClean="0"/>
              <a:t> defined for basic types.  User defined types will need to supply the </a:t>
            </a:r>
            <a:r>
              <a:rPr lang="en-US" sz="3200" dirty="0" err="1" smtClean="0"/>
              <a:t>hashCode</a:t>
            </a:r>
            <a:r>
              <a:rPr lang="en-US" sz="3200" dirty="0" smtClean="0"/>
              <a:t>() function.  (</a:t>
            </a:r>
            <a:r>
              <a:rPr lang="en-US" sz="3200" dirty="0" smtClean="0">
                <a:solidFill>
                  <a:srgbClr val="FF0000"/>
                </a:solidFill>
              </a:rPr>
              <a:t>Which is what we did with Node)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115300" cy="4892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Public class Employee( 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  </a:t>
            </a:r>
            <a:r>
              <a:rPr lang="en-US" sz="1600" dirty="0" err="1" smtClean="0"/>
              <a:t>employeeId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String  name;</a:t>
            </a:r>
          </a:p>
          <a:p>
            <a:pPr marL="0" indent="0">
              <a:buNone/>
            </a:pPr>
            <a:r>
              <a:rPr lang="en-US" sz="1600" dirty="0" smtClean="0"/>
              <a:t>    Department </a:t>
            </a:r>
            <a:r>
              <a:rPr lang="en-US" sz="1600" dirty="0" err="1" smtClean="0"/>
              <a:t>dept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@Override</a:t>
            </a:r>
          </a:p>
          <a:p>
            <a:pPr marL="0" indent="0">
              <a:buNone/>
            </a:pPr>
            <a:r>
              <a:rPr lang="en-US" sz="1600" dirty="0" smtClean="0"/>
              <a:t>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{  // All basic types have a Java supplied </a:t>
            </a:r>
            <a:r>
              <a:rPr lang="en-US" sz="1600" dirty="0" err="1" smtClean="0"/>
              <a:t>hashCode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hash = 1;</a:t>
            </a:r>
          </a:p>
          <a:p>
            <a:pPr marL="0" indent="0">
              <a:buNone/>
            </a:pPr>
            <a:r>
              <a:rPr lang="en-US" sz="1600" dirty="0" smtClean="0"/>
              <a:t>        hash = hash * 17 + </a:t>
            </a:r>
            <a:r>
              <a:rPr lang="en-US" sz="1600" dirty="0" err="1" smtClean="0"/>
              <a:t>employeeId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hash = hash * 31 + </a:t>
            </a:r>
            <a:r>
              <a:rPr lang="en-US" sz="1600" dirty="0" err="1" smtClean="0"/>
              <a:t>name.hashCode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hash = hash * 13 + (</a:t>
            </a:r>
            <a:r>
              <a:rPr lang="en-US" sz="1600" dirty="0" err="1" smtClean="0"/>
              <a:t>dept</a:t>
            </a:r>
            <a:r>
              <a:rPr lang="en-US" sz="1600" dirty="0" smtClean="0"/>
              <a:t> == null ? 0 : </a:t>
            </a:r>
            <a:r>
              <a:rPr lang="en-US" sz="1600" dirty="0" err="1" smtClean="0"/>
              <a:t>dept.hashCode</a:t>
            </a:r>
            <a:r>
              <a:rPr lang="en-US" sz="1600" dirty="0" smtClean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        return hash;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6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imperfect hash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5137150" cy="5349876"/>
          </a:xfrm>
        </p:spPr>
        <p:txBody>
          <a:bodyPr/>
          <a:lstStyle/>
          <a:p>
            <a:r>
              <a:rPr lang="en-US" altLang="en-US" dirty="0"/>
              <a:t>Suppose our hash function gave us the following values: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hash("apple") = 5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hash("watermelon") = 3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hash("grapes") = 8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hash("cantaloupe") = 7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hash("kiwi") = 0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hash("strawberry") = 9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hash("mango") = 6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hash("banana") = 2</a:t>
            </a:r>
            <a:b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Verdana" pitchFamily="34" charset="0"/>
              </a:rPr>
              <a:t>hash("honeydew") = 6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07E-8744-4634-9DA7-E3A53F0E14C9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5521325" y="1443038"/>
            <a:ext cx="2936875" cy="4592637"/>
            <a:chOff x="3478" y="909"/>
            <a:chExt cx="1850" cy="2893"/>
          </a:xfrm>
        </p:grpSpPr>
        <p:sp>
          <p:nvSpPr>
            <p:cNvPr id="14340" name="AutoShape 4"/>
            <p:cNvSpPr>
              <a:spLocks noChangeArrowheads="1"/>
            </p:cNvSpPr>
            <p:nvPr/>
          </p:nvSpPr>
          <p:spPr bwMode="auto">
            <a:xfrm>
              <a:off x="3696" y="909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kiwi</a:t>
              </a:r>
            </a:p>
          </p:txBody>
        </p:sp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3696" y="120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3698" y="148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banana</a:t>
              </a:r>
            </a:p>
          </p:txBody>
        </p:sp>
        <p:sp>
          <p:nvSpPr>
            <p:cNvPr id="14343" name="AutoShape 7"/>
            <p:cNvSpPr>
              <a:spLocks noChangeArrowheads="1"/>
            </p:cNvSpPr>
            <p:nvPr/>
          </p:nvSpPr>
          <p:spPr bwMode="auto">
            <a:xfrm>
              <a:off x="3696" y="177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watermelon</a:t>
              </a:r>
            </a:p>
          </p:txBody>
        </p:sp>
        <p:sp>
          <p:nvSpPr>
            <p:cNvPr id="14344" name="AutoShape 8"/>
            <p:cNvSpPr>
              <a:spLocks noChangeArrowheads="1"/>
            </p:cNvSpPr>
            <p:nvPr/>
          </p:nvSpPr>
          <p:spPr bwMode="auto">
            <a:xfrm>
              <a:off x="3696" y="206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3696" y="2352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apple</a:t>
              </a:r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3696" y="264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mango</a:t>
              </a: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3696" y="292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cantaloupe</a:t>
              </a:r>
            </a:p>
          </p:txBody>
        </p:sp>
        <p:sp>
          <p:nvSpPr>
            <p:cNvPr id="14348" name="AutoShape 12"/>
            <p:cNvSpPr>
              <a:spLocks noChangeArrowheads="1"/>
            </p:cNvSpPr>
            <p:nvPr/>
          </p:nvSpPr>
          <p:spPr bwMode="auto">
            <a:xfrm>
              <a:off x="3696" y="321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grapes</a:t>
              </a:r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auto">
            <a:xfrm>
              <a:off x="3696" y="350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800">
                  <a:latin typeface="Verdana" pitchFamily="34" charset="0"/>
                </a:rPr>
                <a:t>strawberry</a:t>
              </a: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478" y="912"/>
              <a:ext cx="218" cy="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7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793750" y="4755555"/>
            <a:ext cx="47148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Times New Roman" pitchFamily="18" charset="0"/>
              </a:rPr>
              <a:t>• </a:t>
            </a:r>
            <a:r>
              <a:rPr lang="en-US" altLang="en-US" sz="2800" dirty="0" smtClean="0">
                <a:latin typeface="Times New Roman" pitchFamily="18" charset="0"/>
              </a:rPr>
              <a:t> We should not be surprised, as the array is getting quite filled.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 smtClean="0">
                <a:latin typeface="Times New Roman" pitchFamily="18" charset="0"/>
              </a:rPr>
              <a:t>Now </a:t>
            </a:r>
            <a:r>
              <a:rPr lang="en-US" altLang="en-US" sz="2800" dirty="0">
                <a:latin typeface="Times New Roman" pitchFamily="18" charset="0"/>
              </a:rPr>
              <a:t>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153400" cy="4760913"/>
          </a:xfrm>
        </p:spPr>
        <p:txBody>
          <a:bodyPr/>
          <a:lstStyle/>
          <a:p>
            <a:r>
              <a:rPr lang="en-US" altLang="en-US"/>
              <a:t>When two values hash to the same array location, this is called a </a:t>
            </a:r>
            <a:r>
              <a:rPr lang="en-US" altLang="en-US">
                <a:solidFill>
                  <a:schemeClr val="tx2"/>
                </a:solidFill>
              </a:rPr>
              <a:t>collision</a:t>
            </a:r>
          </a:p>
          <a:p>
            <a:r>
              <a:rPr lang="en-US" altLang="en-US"/>
              <a:t>Collisions are normally treated as “first come, first served”—the first value that hashes to the location gets it</a:t>
            </a:r>
          </a:p>
          <a:p>
            <a:r>
              <a:rPr lang="en-US" altLang="en-US"/>
              <a:t>We have to find something to do with the second and subsequent values that hash to this same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63F7-94D7-44CF-B20E-E76C447ADC51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ideas?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2" y="1295400"/>
            <a:ext cx="8574088" cy="4760913"/>
          </a:xfrm>
        </p:spPr>
        <p:txBody>
          <a:bodyPr/>
          <a:lstStyle/>
          <a:p>
            <a:r>
              <a:rPr lang="en-US" dirty="0" smtClean="0"/>
              <a:t>What is the complexity of each of these?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Ordered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array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Unordered array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Ordered linked list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AVL tree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1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2122484"/>
          </a:xfrm>
        </p:spPr>
        <p:txBody>
          <a:bodyPr>
            <a:normAutofit/>
          </a:bodyPr>
          <a:lstStyle/>
          <a:p>
            <a:r>
              <a:rPr lang="en-US" dirty="0" smtClean="0"/>
              <a:t>In class – suggestion was to have every node in the tree point to a B+ tree.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058150" cy="3509963"/>
          </a:xfrm>
        </p:spPr>
        <p:txBody>
          <a:bodyPr/>
          <a:lstStyle/>
          <a:p>
            <a:r>
              <a:rPr lang="en-US" dirty="0" smtClean="0"/>
              <a:t>This is a good thought – but since we think only a few things will be at each position, it is overkill.</a:t>
            </a:r>
          </a:p>
          <a:p>
            <a:endParaRPr lang="en-US" dirty="0"/>
          </a:p>
          <a:p>
            <a:r>
              <a:rPr lang="en-US" dirty="0" smtClean="0"/>
              <a:t>But what about a simpler “container” at each location in the hash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7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Separate </a:t>
            </a:r>
            <a:r>
              <a:rPr lang="en-US" b="1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981950" cy="4805363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+mn-lt"/>
              </a:rPr>
              <a:t>Each location in the hash table is a pointer to a linked list of things that hashed to that location. 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+mn-lt"/>
              </a:rPr>
              <a:t>Advantages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Collisions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are no problem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Overflow is solved as space is dynamic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Deletion is easy 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+mn-lt"/>
              </a:rPr>
              <a:t>Disadvantages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Links require space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For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example: HASH(key) = key % 7 with the data: 5 28 3 108 72 19 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+mn-lt"/>
              </a:rPr>
              <a:t>Works well, but we have the overhead of </a:t>
            </a:r>
            <a:r>
              <a:rPr lang="en-US" sz="2000" dirty="0" smtClean="0"/>
              <a:t>references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31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09670"/>
              </p:ext>
            </p:extLst>
          </p:nvPr>
        </p:nvGraphicFramePr>
        <p:xfrm>
          <a:off x="6457950" y="4909419"/>
          <a:ext cx="1828800" cy="1254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6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Separate Chaining</a:t>
            </a:r>
            <a:endParaRPr lang="en-US" altLang="en-US" dirty="0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718-697F-4EA1-8198-624BE937A7C9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5" y="1334483"/>
            <a:ext cx="5343525" cy="5418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element whose key is x in the hash table T</a:t>
            </a:r>
          </a:p>
          <a:p>
            <a:r>
              <a:rPr lang="en-US" dirty="0"/>
              <a:t>Return true if x is found, and false otherwise</a:t>
            </a:r>
          </a:p>
          <a:p>
            <a:r>
              <a:rPr lang="en-US" dirty="0"/>
              <a:t>Idea: find the correct slot of the hash table T and then traverse the list to search x</a:t>
            </a:r>
          </a:p>
          <a:p>
            <a:r>
              <a:rPr lang="en-US" dirty="0"/>
              <a:t>Time: linear in the length of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new element x into the hash table T</a:t>
            </a:r>
          </a:p>
          <a:p>
            <a:r>
              <a:rPr lang="en-US" dirty="0"/>
              <a:t>Idea: find the correct slot of T and insert x </a:t>
            </a:r>
            <a:r>
              <a:rPr lang="en-US" dirty="0">
                <a:solidFill>
                  <a:srgbClr val="FF0000"/>
                </a:solidFill>
              </a:rPr>
              <a:t>in the front</a:t>
            </a:r>
            <a:r>
              <a:rPr lang="en-US" dirty="0"/>
              <a:t> of the list</a:t>
            </a:r>
          </a:p>
          <a:p>
            <a:r>
              <a:rPr lang="en-US" dirty="0"/>
              <a:t>Time: O(1)</a:t>
            </a:r>
          </a:p>
        </p:txBody>
      </p:sp>
    </p:spTree>
    <p:extLst>
      <p:ext uri="{BB962C8B-B14F-4D97-AF65-F5344CB8AC3E}">
        <p14:creationId xmlns:p14="http://schemas.microsoft.com/office/powerpoint/2010/main" val="42898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an element whose key is x from T</a:t>
            </a:r>
          </a:p>
          <a:p>
            <a:r>
              <a:rPr lang="en-US" dirty="0"/>
              <a:t>Idea: find the correct slot of T and remove x from the list</a:t>
            </a:r>
          </a:p>
          <a:p>
            <a:r>
              <a:rPr lang="en-US" dirty="0"/>
              <a:t> Time: linear in the length of the list</a:t>
            </a:r>
          </a:p>
        </p:txBody>
      </p:sp>
    </p:spTree>
    <p:extLst>
      <p:ext uri="{BB962C8B-B14F-4D97-AF65-F5344CB8AC3E}">
        <p14:creationId xmlns:p14="http://schemas.microsoft.com/office/powerpoint/2010/main" val="39903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10550" cy="1325563"/>
          </a:xfrm>
        </p:spPr>
        <p:txBody>
          <a:bodyPr/>
          <a:lstStyle/>
          <a:p>
            <a:r>
              <a:rPr lang="en-US" dirty="0"/>
              <a:t>A Java class interface (</a:t>
            </a:r>
            <a:r>
              <a:rPr lang="en-US" dirty="0" smtClean="0"/>
              <a:t>separate </a:t>
            </a:r>
            <a:r>
              <a:rPr lang="en-US" dirty="0"/>
              <a:t>chaining)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531495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/>
              <a:t>public </a:t>
            </a:r>
            <a:r>
              <a:rPr lang="en-US" sz="1600" dirty="0" err="1"/>
              <a:t>SeparateChainingHashTable</a:t>
            </a:r>
            <a:r>
              <a:rPr lang="en-US" sz="1600" dirty="0"/>
              <a:t>( )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{          </a:t>
            </a:r>
            <a:r>
              <a:rPr lang="en-US" sz="1600" dirty="0"/>
              <a:t>this( DEFAULT_TABLE_SIZE 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/>
              <a:t>public </a:t>
            </a:r>
            <a:r>
              <a:rPr lang="en-US" sz="1600" dirty="0" err="1"/>
              <a:t>SeparateChainingHashTable</a:t>
            </a:r>
            <a:r>
              <a:rPr lang="en-US" sz="1600" dirty="0"/>
              <a:t>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 smtClean="0"/>
              <a:t>desiredSize</a:t>
            </a:r>
            <a:r>
              <a:rPr lang="en-US" sz="1600" dirty="0" smtClean="0"/>
              <a:t> 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{   </a:t>
            </a:r>
            <a:r>
              <a:rPr lang="en-US" sz="1600" dirty="0" err="1"/>
              <a:t>theLists</a:t>
            </a:r>
            <a:r>
              <a:rPr lang="en-US" sz="1600" dirty="0"/>
              <a:t> = new </a:t>
            </a:r>
            <a:r>
              <a:rPr lang="en-US" sz="1600" dirty="0" err="1"/>
              <a:t>LinkedList</a:t>
            </a:r>
            <a:r>
              <a:rPr lang="en-US" sz="1600" dirty="0"/>
              <a:t>[ </a:t>
            </a:r>
            <a:r>
              <a:rPr lang="en-US" sz="1600" dirty="0" err="1"/>
              <a:t>nextPrime</a:t>
            </a:r>
            <a:r>
              <a:rPr lang="en-US" sz="1600" dirty="0"/>
              <a:t>( </a:t>
            </a:r>
            <a:r>
              <a:rPr lang="en-US" sz="1600" dirty="0" err="1" smtClean="0"/>
              <a:t>desiredSize</a:t>
            </a:r>
            <a:r>
              <a:rPr lang="en-US" sz="1600" dirty="0" smtClean="0"/>
              <a:t> </a:t>
            </a:r>
            <a:r>
              <a:rPr lang="en-US" sz="1600" dirty="0"/>
              <a:t>) ];</a:t>
            </a:r>
          </a:p>
          <a:p>
            <a:pPr marL="0" indent="0">
              <a:buNone/>
            </a:pPr>
            <a:r>
              <a:rPr lang="en-US" sz="1600" dirty="0"/>
              <a:t>          for(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theLists.length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 )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theLists</a:t>
            </a:r>
            <a:r>
              <a:rPr lang="en-US" sz="1600" dirty="0"/>
              <a:t>[ </a:t>
            </a:r>
            <a:r>
              <a:rPr lang="en-US" sz="1600" dirty="0" err="1"/>
              <a:t>i</a:t>
            </a:r>
            <a:r>
              <a:rPr lang="en-US" sz="1600" dirty="0"/>
              <a:t> ] = new </a:t>
            </a:r>
            <a:r>
              <a:rPr lang="en-US" sz="1600" dirty="0" err="1"/>
              <a:t>LinkedList</a:t>
            </a:r>
            <a:r>
              <a:rPr lang="en-US" sz="1600" dirty="0"/>
              <a:t>&lt;&gt;( 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      public void </a:t>
            </a:r>
            <a:r>
              <a:rPr lang="en-US" sz="1600" dirty="0" err="1"/>
              <a:t>makeEmpty</a:t>
            </a:r>
            <a:r>
              <a:rPr lang="en-US" sz="1600" dirty="0"/>
              <a:t>( )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{    </a:t>
            </a:r>
            <a:r>
              <a:rPr lang="en-US" sz="1600" dirty="0"/>
              <a:t>for(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theLists.length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 )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theLists</a:t>
            </a:r>
            <a:r>
              <a:rPr lang="en-US" sz="1600" dirty="0"/>
              <a:t>[ </a:t>
            </a:r>
            <a:r>
              <a:rPr lang="en-US" sz="1600" dirty="0" err="1"/>
              <a:t>i</a:t>
            </a:r>
            <a:r>
              <a:rPr lang="en-US" sz="1600" dirty="0"/>
              <a:t> ].clear( );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currentSize</a:t>
            </a:r>
            <a:r>
              <a:rPr lang="en-US" sz="1600" dirty="0"/>
              <a:t> = 0;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514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What is load factor?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Number of items/size of table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Average number of items per slot.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 to handle collisions</a:t>
            </a:r>
          </a:p>
          <a:p>
            <a:r>
              <a:rPr lang="en-US" dirty="0" smtClean="0"/>
              <a:t>Still needs good hash function (as lists could be long, otherwise).</a:t>
            </a:r>
          </a:p>
          <a:p>
            <a:r>
              <a:rPr lang="en-US" dirty="0" smtClean="0"/>
              <a:t>Overhead of creating/manipulating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9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7677150" cy="701674"/>
          </a:xfrm>
        </p:spPr>
        <p:txBody>
          <a:bodyPr/>
          <a:lstStyle/>
          <a:p>
            <a:r>
              <a:rPr lang="en-US" altLang="en-US" dirty="0"/>
              <a:t>Handling collisions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What can we do when two different values attempt to occupy the same place in an array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b="1" dirty="0">
                <a:solidFill>
                  <a:srgbClr val="00B0F0"/>
                </a:solidFill>
              </a:rPr>
              <a:t>Solution </a:t>
            </a:r>
            <a:r>
              <a:rPr lang="en-US" altLang="en-US" b="1" dirty="0" smtClean="0">
                <a:solidFill>
                  <a:srgbClr val="00B0F0"/>
                </a:solidFill>
              </a:rPr>
              <a:t>#1: </a:t>
            </a:r>
            <a:r>
              <a:rPr lang="en-US" altLang="en-US" dirty="0">
                <a:solidFill>
                  <a:srgbClr val="00B0F0"/>
                </a:solidFill>
              </a:rPr>
              <a:t>Create a linked list of values that hash to this location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Solution #2:</a:t>
            </a:r>
            <a:r>
              <a:rPr lang="en-US" altLang="en-US" dirty="0" smtClean="0"/>
              <a:t> </a:t>
            </a:r>
            <a:r>
              <a:rPr lang="en-US" altLang="en-US" dirty="0"/>
              <a:t>Search from </a:t>
            </a:r>
            <a:r>
              <a:rPr lang="en-US" altLang="en-US" dirty="0" smtClean="0"/>
              <a:t>desired spot for </a:t>
            </a:r>
            <a:r>
              <a:rPr lang="en-US" altLang="en-US" dirty="0"/>
              <a:t>an empty </a:t>
            </a:r>
            <a:r>
              <a:rPr lang="en-US" altLang="en-US" dirty="0" smtClean="0"/>
              <a:t>location  (with wrap)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Will we ever be able to find the values again?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Solution #3:</a:t>
            </a:r>
            <a:r>
              <a:rPr lang="en-US" altLang="en-US" dirty="0" smtClean="0"/>
              <a:t> Try again with a </a:t>
            </a:r>
            <a:r>
              <a:rPr lang="en-US" altLang="en-US" dirty="0"/>
              <a:t>second hash function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...and a third, and a fourth, and a fifth, ... </a:t>
            </a:r>
            <a:r>
              <a:rPr lang="en-US" altLang="en-US" dirty="0" smtClean="0"/>
              <a:t>to find a better location.  </a:t>
            </a:r>
            <a:r>
              <a:rPr lang="en-US" altLang="en-US" dirty="0" smtClean="0">
                <a:solidFill>
                  <a:srgbClr val="00B050"/>
                </a:solidFill>
              </a:rPr>
              <a:t>How many hash functions would we need????</a:t>
            </a:r>
            <a:endParaRPr lang="en-US" altLang="en-US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 </a:t>
            </a:r>
            <a:r>
              <a:rPr lang="en-US" altLang="en-US" dirty="0"/>
              <a:t>these solutions work, provided: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 use the same technique to </a:t>
            </a:r>
            <a:r>
              <a:rPr lang="en-US" altLang="en-US" i="1" dirty="0"/>
              <a:t>add</a:t>
            </a:r>
            <a:r>
              <a:rPr lang="en-US" altLang="en-US" dirty="0"/>
              <a:t> things to the array as we use to </a:t>
            </a:r>
            <a:r>
              <a:rPr lang="en-US" altLang="en-US" i="1" dirty="0" smtClean="0"/>
              <a:t>find </a:t>
            </a:r>
            <a:r>
              <a:rPr lang="en-US" altLang="en-US" dirty="0" smtClean="0"/>
              <a:t>things </a:t>
            </a:r>
            <a:r>
              <a:rPr lang="en-US" altLang="en-US" dirty="0"/>
              <a:t>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E07E-109C-4FB8-BCD8-FBD1747CEE81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empty 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choose an empty spot?</a:t>
            </a:r>
          </a:p>
          <a:p>
            <a:r>
              <a:rPr lang="en-US" dirty="0" smtClean="0"/>
              <a:t>How would the item ever be located again?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5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A4E-F42F-41F7-A80C-9169887E8CD9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96493"/>
              </p:ext>
            </p:extLst>
          </p:nvPr>
        </p:nvGraphicFramePr>
        <p:xfrm>
          <a:off x="457200" y="1981199"/>
          <a:ext cx="73914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Insert time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Average Search </a:t>
                      </a: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2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Ordered array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Unordered array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Ordered linked list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AVL Tree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4400" y="5546076"/>
            <a:ext cx="574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log n is too slow?  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286750" cy="1325563"/>
          </a:xfrm>
        </p:spPr>
        <p:txBody>
          <a:bodyPr/>
          <a:lstStyle/>
          <a:p>
            <a:r>
              <a:rPr lang="en-US" b="1" dirty="0"/>
              <a:t>Linear </a:t>
            </a:r>
            <a:r>
              <a:rPr lang="en-US" b="1" dirty="0" smtClean="0"/>
              <a:t>Probing  (or Open Addressing)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953000"/>
          </a:xfrm>
        </p:spPr>
        <p:txBody>
          <a:bodyPr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Use a vacant spot in table following HASH(key) –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open” addressing means that we find an unused address and use it. </a:t>
            </a: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Evaluation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Longer </a:t>
            </a:r>
            <a:r>
              <a:rPr lang="en-US" dirty="0">
                <a:solidFill>
                  <a:schemeClr val="tx1"/>
                </a:solidFill>
              </a:rPr>
              <a:t>search times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Clustering gets worse and worse (snowballs).  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Primary clustering</a:t>
            </a:r>
            <a:r>
              <a:rPr lang="en-US" sz="2400" dirty="0">
                <a:solidFill>
                  <a:schemeClr val="tx1"/>
                </a:solidFill>
              </a:rPr>
              <a:t> is when two keys that hash onto different values </a:t>
            </a:r>
            <a:r>
              <a:rPr lang="en-US" sz="2400" dirty="0" smtClean="0">
                <a:solidFill>
                  <a:schemeClr val="tx1"/>
                </a:solidFill>
              </a:rPr>
              <a:t>probe the same sequence of locations.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Better if successive probe locations are picked in </a:t>
            </a:r>
            <a:r>
              <a:rPr lang="en-US" dirty="0" smtClean="0">
                <a:solidFill>
                  <a:schemeClr val="tx1"/>
                </a:solidFill>
              </a:rPr>
              <a:t>“different” orders </a:t>
            </a:r>
            <a:r>
              <a:rPr lang="en-US" dirty="0">
                <a:solidFill>
                  <a:schemeClr val="tx1"/>
                </a:solidFill>
              </a:rPr>
              <a:t>to lessen clustering.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8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BB9-F36A-4767-8975-CAF06A526F83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8812"/>
            <a:ext cx="8121650" cy="62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dirty="0" err="1" smtClean="0"/>
              <a:t>Key%TableSize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8650" y="1595021"/>
            <a:ext cx="62293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	Desired Hash </a:t>
            </a:r>
            <a:r>
              <a:rPr lang="en-US" dirty="0" err="1"/>
              <a:t>Loc</a:t>
            </a:r>
            <a:endParaRPr lang="en-US" dirty="0"/>
          </a:p>
          <a:p>
            <a:r>
              <a:rPr lang="en-US" dirty="0"/>
              <a:t>5	5</a:t>
            </a:r>
          </a:p>
          <a:p>
            <a:r>
              <a:rPr lang="en-US" dirty="0"/>
              <a:t>53	15</a:t>
            </a:r>
          </a:p>
          <a:p>
            <a:r>
              <a:rPr lang="en-US" dirty="0"/>
              <a:t>35	16</a:t>
            </a:r>
          </a:p>
          <a:p>
            <a:r>
              <a:rPr lang="en-US" dirty="0"/>
              <a:t>56	18</a:t>
            </a:r>
          </a:p>
          <a:p>
            <a:r>
              <a:rPr lang="en-US" dirty="0" smtClean="0"/>
              <a:t>92</a:t>
            </a:r>
            <a:r>
              <a:rPr lang="en-US" dirty="0"/>
              <a:t>	16</a:t>
            </a:r>
          </a:p>
          <a:p>
            <a:r>
              <a:rPr lang="en-US" dirty="0"/>
              <a:t>15	15</a:t>
            </a:r>
          </a:p>
          <a:p>
            <a:pPr marL="457200" indent="-457200">
              <a:buAutoNum type="arabicPlain" startAt="62"/>
            </a:pPr>
            <a:r>
              <a:rPr lang="en-US" dirty="0" smtClean="0"/>
              <a:t>        5  </a:t>
            </a:r>
          </a:p>
          <a:p>
            <a:r>
              <a:rPr lang="en-US" dirty="0" smtClean="0"/>
              <a:t>73	16</a:t>
            </a:r>
          </a:p>
          <a:p>
            <a:r>
              <a:rPr lang="en-US" dirty="0" smtClean="0"/>
              <a:t>55</a:t>
            </a:r>
            <a:r>
              <a:rPr lang="en-US" dirty="0"/>
              <a:t>	17</a:t>
            </a:r>
          </a:p>
          <a:p>
            <a:pPr marL="457200" indent="-457200">
              <a:buAutoNum type="arabicPlain" startAt="142"/>
            </a:pPr>
            <a:r>
              <a:rPr lang="en-US" dirty="0"/>
              <a:t> </a:t>
            </a:r>
            <a:r>
              <a:rPr lang="en-US" dirty="0" smtClean="0"/>
              <a:t>       9</a:t>
            </a:r>
          </a:p>
          <a:p>
            <a:pPr marL="457200" indent="-457200">
              <a:buAutoNum type="arabicPlain" startAt="11"/>
            </a:pPr>
            <a:r>
              <a:rPr lang="en-US" dirty="0" smtClean="0"/>
              <a:t>       11</a:t>
            </a:r>
          </a:p>
          <a:p>
            <a:r>
              <a:rPr lang="en-US" dirty="0" smtClean="0"/>
              <a:t>93         17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Where is the next key I add most likely to go?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11521"/>
              </p:ext>
            </p:extLst>
          </p:nvPr>
        </p:nvGraphicFramePr>
        <p:xfrm>
          <a:off x="7239000" y="650661"/>
          <a:ext cx="1276350" cy="621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Worksheet" r:id="rId3" imgW="1228603" imgH="5981776" progId="Excel.Sheet.12">
                  <p:embed/>
                </p:oleObj>
              </mc:Choice>
              <mc:Fallback>
                <p:oleObj name="Worksheet" r:id="rId3" imgW="1228603" imgH="5981776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0" y="650661"/>
                        <a:ext cx="1276350" cy="621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21075" y="1661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93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4244018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4046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5105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One problem with the </a:t>
            </a:r>
            <a:r>
              <a:rPr lang="en-US" altLang="en-US" sz="2400" dirty="0" smtClean="0"/>
              <a:t>“linear probing” is </a:t>
            </a:r>
            <a:r>
              <a:rPr lang="en-US" altLang="en-US" sz="2400" dirty="0"/>
              <a:t>the tendency to form “clusters”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tx2"/>
                </a:solidFill>
              </a:rPr>
              <a:t>cluster</a:t>
            </a:r>
            <a:r>
              <a:rPr lang="en-US" altLang="en-US" sz="2400" dirty="0"/>
              <a:t> is a group of items not containing any open slots</a:t>
            </a:r>
          </a:p>
          <a:p>
            <a:r>
              <a:rPr lang="en-US" altLang="en-US" sz="2400" dirty="0"/>
              <a:t>The bigger a cluster gets, the more likely it is that new values will hash into the cluster, and make it ever bigger</a:t>
            </a:r>
          </a:p>
          <a:p>
            <a:r>
              <a:rPr lang="en-US" altLang="en-US" sz="2400" dirty="0"/>
              <a:t>Clusters cause efficiency to </a:t>
            </a:r>
            <a:r>
              <a:rPr lang="en-US" altLang="en-US" sz="2400" dirty="0" smtClean="0"/>
              <a:t>degrade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Primary Clustering: </a:t>
            </a:r>
            <a:r>
              <a:rPr lang="en-US" altLang="en-US" sz="2400" dirty="0" smtClean="0"/>
              <a:t>keys wanting to go to different locations compete for same next locations.</a:t>
            </a:r>
            <a:endParaRPr lang="en-US" altLang="en-US" sz="2400" dirty="0"/>
          </a:p>
          <a:p>
            <a:r>
              <a:rPr lang="en-US" altLang="en-US" sz="2400" dirty="0" smtClean="0">
                <a:solidFill>
                  <a:srgbClr val="00B050"/>
                </a:solidFill>
              </a:rPr>
              <a:t>Solutions to the clustering?</a:t>
            </a:r>
            <a:endParaRPr lang="en-US" altLang="en-US" sz="2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0F7-5197-4021-8742-308D73A7BF38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51054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Here </a:t>
            </a:r>
            <a:r>
              <a:rPr lang="en-US" altLang="en-US" sz="2400" dirty="0"/>
              <a:t>is a </a:t>
            </a:r>
            <a:r>
              <a:rPr lang="en-US" altLang="en-US" sz="2400" i="1" dirty="0"/>
              <a:t>non</a:t>
            </a:r>
            <a:r>
              <a:rPr lang="en-US" altLang="en-US" sz="2400" dirty="0"/>
              <a:t>-solution: instead of stepping one ahead, </a:t>
            </a:r>
            <a:r>
              <a:rPr lang="en-US" altLang="en-US" sz="2400" dirty="0" smtClean="0"/>
              <a:t>jump by k each time.</a:t>
            </a:r>
            <a:endParaRPr lang="en-US" altLang="en-US" sz="2400" dirty="0"/>
          </a:p>
          <a:p>
            <a:pPr lvl="1"/>
            <a:r>
              <a:rPr lang="en-US" altLang="en-US" sz="2000" dirty="0"/>
              <a:t>The clusters are still there, they’re just harder to </a:t>
            </a:r>
            <a:r>
              <a:rPr lang="en-US" altLang="en-US" sz="2000" dirty="0" smtClean="0"/>
              <a:t>see.</a:t>
            </a:r>
          </a:p>
          <a:p>
            <a:pPr lvl="1"/>
            <a:r>
              <a:rPr lang="en-US" altLang="en-US" sz="2000" dirty="0" smtClean="0"/>
              <a:t>Anything that goes to x, </a:t>
            </a:r>
            <a:r>
              <a:rPr lang="en-US" altLang="en-US" sz="2000" dirty="0" err="1" smtClean="0"/>
              <a:t>x+k</a:t>
            </a:r>
            <a:r>
              <a:rPr lang="en-US" altLang="en-US" sz="2000" dirty="0" smtClean="0"/>
              <a:t>, x+2k, x+3k… compete for the same next location.</a:t>
            </a:r>
            <a:endParaRPr lang="en-US" altLang="en-US" sz="2000" dirty="0"/>
          </a:p>
          <a:p>
            <a:pPr lvl="1"/>
            <a:r>
              <a:rPr lang="en-US" altLang="en-US" sz="2000" dirty="0"/>
              <a:t>Unless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and the table size are mutually prime, some table locations are never checked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80F7-5197-4021-8742-308D73A7BF38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complexity do we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Affected by table size – needs to have extra space.</a:t>
            </a:r>
          </a:p>
          <a:p>
            <a:r>
              <a:rPr lang="en-US" dirty="0" smtClean="0"/>
              <a:t>Affected by quality of hash function.  (What are good attributes?)</a:t>
            </a:r>
          </a:p>
          <a:p>
            <a:r>
              <a:rPr lang="en-US" dirty="0" smtClean="0"/>
              <a:t>Which is faster – looking for an item we find or looking for one that is never found?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619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Number of probes plotted against load factor for linear probing (dashed) and random strategy (</a:t>
            </a:r>
            <a:r>
              <a:rPr lang="en-US" sz="2700" b="1" i="1" dirty="0"/>
              <a:t>S</a:t>
            </a:r>
            <a:r>
              <a:rPr lang="en-US" sz="2700" b="1" dirty="0"/>
              <a:t> is successful search, </a:t>
            </a:r>
            <a:r>
              <a:rPr lang="en-US" sz="2700" b="1" i="1" dirty="0"/>
              <a:t>U</a:t>
            </a:r>
            <a:r>
              <a:rPr lang="en-US" sz="2700" b="1" dirty="0"/>
              <a:t> is unsuccessful search, and </a:t>
            </a:r>
            <a:r>
              <a:rPr lang="en-US" sz="2700" b="1" i="1" dirty="0"/>
              <a:t>I</a:t>
            </a:r>
            <a:r>
              <a:rPr lang="en-US" sz="2700" b="1" dirty="0"/>
              <a:t> is insertion</a:t>
            </a:r>
            <a:r>
              <a:rPr lang="en-US" sz="2700" b="1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8983"/>
            <a:ext cx="7886700" cy="3344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5673604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Factor  - fraction filled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23029" y="3770460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Probes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81600" y="4114800"/>
            <a:ext cx="0" cy="5334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3733800"/>
            <a:ext cx="144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Clustering can make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 probing twice as slow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Space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754" y="1447800"/>
            <a:ext cx="5434445" cy="4652963"/>
          </a:xfrm>
        </p:spPr>
        <p:txBody>
          <a:bodyPr/>
          <a:lstStyle/>
          <a:p>
            <a:r>
              <a:rPr lang="en-US" dirty="0" smtClean="0"/>
              <a:t>Example:  Closet has compartment for everything vs everything goes together?</a:t>
            </a:r>
          </a:p>
          <a:p>
            <a:r>
              <a:rPr lang="en-US" dirty="0" smtClean="0"/>
              <a:t>Which is better?</a:t>
            </a:r>
          </a:p>
          <a:p>
            <a:r>
              <a:rPr lang="en-US" dirty="0" smtClean="0"/>
              <a:t>First is more expensive in building costs, but cheaper in finding things</a:t>
            </a:r>
          </a:p>
          <a:p>
            <a:r>
              <a:rPr lang="en-US" dirty="0" smtClean="0"/>
              <a:t>Second is cheaper in building costs, but more expensive in finding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9218" name="Picture 2" descr="Image result for closets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233"/>
            <a:ext cx="3498955" cy="3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messy clo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79818"/>
            <a:ext cx="19240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70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Formally…Open </a:t>
            </a:r>
            <a:r>
              <a:rPr lang="en-US" dirty="0"/>
              <a:t>addressing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0" y="1484784"/>
                <a:ext cx="8178800" cy="45948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 find (E x){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h </a:t>
                </a:r>
                <a:r>
                  <a:rPr lang="en-US" dirty="0"/>
                  <a:t>= hash(x)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for </a:t>
                </a:r>
                <a:r>
                  <a:rPr lang="en-US" dirty="0" err="1"/>
                  <a:t>i</a:t>
                </a:r>
                <a:r>
                  <a:rPr lang="en-US" dirty="0"/>
                  <a:t> = 0, 1, 2, ….,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en-US" dirty="0" smtClean="0"/>
                  <a:t>{    </a:t>
                </a:r>
                <a:r>
                  <a:rPr lang="en-US" dirty="0" err="1" smtClean="0"/>
                  <a:t>loc</a:t>
                </a:r>
                <a:r>
                  <a:rPr lang="en-US" dirty="0" smtClean="0"/>
                  <a:t>= (h+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 % </a:t>
                </a:r>
                <a:r>
                  <a:rPr lang="en-US" dirty="0" smtClean="0"/>
                  <a:t>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if (!T[</a:t>
                </a:r>
                <a:r>
                  <a:rPr lang="en-US" dirty="0" err="1" smtClean="0"/>
                  <a:t>loc</a:t>
                </a:r>
                <a:r>
                  <a:rPr lang="en-US" dirty="0" smtClean="0"/>
                  <a:t>].</a:t>
                </a:r>
                <a:r>
                  <a:rPr lang="en-US" dirty="0" err="1" smtClean="0"/>
                  <a:t>isOccupied</a:t>
                </a:r>
                <a:r>
                  <a:rPr lang="en-US" dirty="0" smtClean="0"/>
                  <a:t>) return null;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if (T[</a:t>
                </a:r>
                <a:r>
                  <a:rPr lang="en-US" dirty="0" err="1" smtClean="0"/>
                  <a:t>loc</a:t>
                </a:r>
                <a:r>
                  <a:rPr lang="en-US" dirty="0" smtClean="0"/>
                  <a:t>].</a:t>
                </a:r>
                <a:r>
                  <a:rPr lang="en-US" dirty="0" err="1" smtClean="0"/>
                  <a:t>isOccupied</a:t>
                </a:r>
                <a:r>
                  <a:rPr lang="en-US" dirty="0" smtClean="0"/>
                  <a:t> &amp;&amp; </a:t>
                </a:r>
                <a:r>
                  <a:rPr lang="en-US" dirty="0" err="1" smtClean="0"/>
                  <a:t>x.equals</a:t>
                </a:r>
                <a:r>
                  <a:rPr lang="en-US" dirty="0" smtClean="0"/>
                  <a:t>(T[</a:t>
                </a:r>
                <a:r>
                  <a:rPr lang="en-US" dirty="0" err="1" smtClean="0"/>
                  <a:t>loc</a:t>
                </a:r>
                <a:r>
                  <a:rPr lang="en-US" dirty="0" smtClean="0"/>
                  <a:t>].item))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return T[</a:t>
                </a:r>
                <a:r>
                  <a:rPr lang="en-US" dirty="0" err="1" smtClean="0"/>
                  <a:t>loc</a:t>
                </a:r>
                <a:r>
                  <a:rPr lang="en-US" dirty="0" smtClean="0"/>
                  <a:t>].</a:t>
                </a:r>
                <a:r>
                  <a:rPr lang="en-US" dirty="0" smtClean="0"/>
                  <a:t>item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 smtClean="0"/>
                  <a:t>probe sequence: </a:t>
                </a:r>
                <a:r>
                  <a:rPr lang="en-US" dirty="0"/>
                  <a:t>h(x), h(x) + 1, h(x) + 2, h(x) + 3, h(x) + 4, …..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484784"/>
                <a:ext cx="8178800" cy="4594860"/>
              </a:xfrm>
              <a:blipFill>
                <a:blip r:embed="rId2"/>
                <a:stretch>
                  <a:fillRect l="-1566" t="-3054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Quadratic Probing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02688" cy="4800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the value of the hash function is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h= hash(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Cells are probed according to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h, </a:t>
            </a:r>
            <a:r>
              <a:rPr lang="en-US" dirty="0" smtClean="0"/>
              <a:t>h+ 1</a:t>
            </a:r>
            <a:r>
              <a:rPr lang="en-US" baseline="30000" dirty="0" smtClean="0"/>
              <a:t>2</a:t>
            </a:r>
            <a:r>
              <a:rPr lang="en-US" dirty="0" smtClean="0"/>
              <a:t> ,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h+ 2</a:t>
            </a:r>
            <a:r>
              <a:rPr lang="en-US" baseline="30000" dirty="0" smtClean="0"/>
              <a:t>2</a:t>
            </a:r>
            <a:r>
              <a:rPr lang="en-US" dirty="0" smtClean="0"/>
              <a:t> ,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h+ 3</a:t>
            </a:r>
            <a:r>
              <a:rPr lang="en-US" baseline="30000" dirty="0" smtClean="0"/>
              <a:t>2</a:t>
            </a:r>
            <a:r>
              <a:rPr lang="en-US" dirty="0" smtClean="0"/>
              <a:t> , h+ 4</a:t>
            </a:r>
            <a:r>
              <a:rPr lang="en-US" baseline="30000" dirty="0" smtClean="0"/>
              <a:t>2</a:t>
            </a:r>
            <a:r>
              <a:rPr lang="en-US" dirty="0" smtClean="0"/>
              <a:t> ,h+ 5</a:t>
            </a:r>
            <a:r>
              <a:rPr lang="en-US" baseline="30000" dirty="0" smtClean="0"/>
              <a:t>2</a:t>
            </a:r>
            <a:r>
              <a:rPr lang="en-US" dirty="0" smtClean="0"/>
              <a:t> 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What would advantage of this be?  </a:t>
            </a:r>
            <a:endParaRPr lang="en-US" dirty="0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Can </a:t>
            </a:r>
            <a:r>
              <a:rPr lang="en-US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you see why a prime </a:t>
            </a:r>
            <a:r>
              <a:rPr lang="en-US" dirty="0" err="1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tablesize</a:t>
            </a:r>
            <a:r>
              <a:rPr lang="en-US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is important?</a:t>
            </a:r>
          </a:p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miss some locations (not find one when one exists). </a:t>
            </a:r>
          </a:p>
          <a:p>
            <a:pPr lvl="0"/>
            <a:r>
              <a:rPr lang="en-US" dirty="0" smtClean="0"/>
              <a:t>Suppose have table size of 16, the only possible locations are 1,4, or 9 away from original location.  (Try it!)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next location without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A4E-F42F-41F7-A80C-9169887E8CD9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56419"/>
              </p:ext>
            </p:extLst>
          </p:nvPr>
        </p:nvGraphicFramePr>
        <p:xfrm>
          <a:off x="457200" y="1981199"/>
          <a:ext cx="73914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Insert time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Average Search </a:t>
                      </a: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2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Ordered array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n/2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log 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Unordered array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n/2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Ordered linked list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n/2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n/2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AVL Tree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log 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log 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4400" y="5546076"/>
            <a:ext cx="574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log n is too slow?  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only need to change the probe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128000" cy="40984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0, 1, 2, …., the </a:t>
                </a:r>
                <a:r>
                  <a:rPr lang="en-US" dirty="0" err="1"/>
                  <a:t>i-th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probe</a:t>
                </a:r>
                <a:r>
                  <a:rPr lang="en-US" dirty="0"/>
                  <a:t> checks the item at </a:t>
                </a:r>
                <a:r>
                  <a:rPr lang="en-US" dirty="0" smtClean="0"/>
                  <a:t>Table[h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(x)]</a:t>
                </a:r>
              </a:p>
              <a:p>
                <a:pPr lvl="1"/>
                <a:r>
                  <a:rPr lang="en-US" dirty="0" smtClean="0"/>
                  <a:t>h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(x</a:t>
                </a:r>
                <a:r>
                  <a:rPr lang="en-US" dirty="0"/>
                  <a:t>)  = (hash(x)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baseline="30000" dirty="0" smtClean="0">
                        <a:solidFill>
                          <a:srgbClr val="FF0000"/>
                        </a:solidFill>
                      </a:rPr>
                      <m:t>2</m:t>
                    </m:r>
                  </m:oMath>
                </a14:m>
                <a:r>
                  <a:rPr lang="en-US" dirty="0"/>
                  <a:t>)  % m</a:t>
                </a:r>
              </a:p>
              <a:p>
                <a:pPr lvl="2"/>
                <a:r>
                  <a:rPr lang="en-US" dirty="0"/>
                  <a:t>probe </a:t>
                </a:r>
                <a:r>
                  <a:rPr lang="en-US" dirty="0" smtClean="0"/>
                  <a:t>sequence: </a:t>
                </a:r>
                <a:r>
                  <a:rPr lang="en-US" dirty="0"/>
                  <a:t>h(x), h(x) + 1, h(x) + </a:t>
                </a:r>
                <a:r>
                  <a:rPr lang="en-US" dirty="0" smtClean="0"/>
                  <a:t>4, </a:t>
                </a:r>
                <a:r>
                  <a:rPr lang="en-US" dirty="0"/>
                  <a:t>h(x) + </a:t>
                </a:r>
                <a:r>
                  <a:rPr lang="en-US" dirty="0" smtClean="0"/>
                  <a:t>9, </a:t>
                </a:r>
                <a:r>
                  <a:rPr lang="en-US" dirty="0"/>
                  <a:t>h(x) + </a:t>
                </a:r>
                <a:r>
                  <a:rPr lang="en-US" dirty="0" smtClean="0"/>
                  <a:t>16, </a:t>
                </a:r>
                <a:r>
                  <a:rPr lang="en-US" dirty="0" smtClean="0"/>
                  <a:t>…..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we add i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from the original location.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But squaring is expensive – as it is a multiply (not just a shift).  Worrying about the cost of individual instructions is proof we DO care about constant changes to runtime.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128000" cy="4098444"/>
              </a:xfrm>
              <a:blipFill>
                <a:blip r:embed="rId2"/>
                <a:stretch>
                  <a:fillRect l="-1350" t="-2976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we keep a separate offset amount, we can avoid </a:t>
            </a:r>
            <a:r>
              <a:rPr lang="en-US" dirty="0" smtClean="0"/>
              <a:t>squaring</a:t>
            </a:r>
            <a:br>
              <a:rPr lang="en-US" dirty="0" smtClean="0"/>
            </a:br>
            <a:r>
              <a:rPr lang="en-US" dirty="0" smtClean="0"/>
              <a:t>(you will see this in your book’s code)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A4E-F42F-41F7-A80C-9169887E8CD9}" type="slidenum">
              <a:rPr lang="en-US" altLang="en-US" smtClean="0"/>
              <a:pPr/>
              <a:t>51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63459"/>
              </p:ext>
            </p:extLst>
          </p:nvPr>
        </p:nvGraphicFramePr>
        <p:xfrm>
          <a:off x="1356783" y="21336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 from 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is formula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offset=1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h=</a:t>
                      </a:r>
                      <a:r>
                        <a:rPr lang="en-US" dirty="0" err="1" smtClean="0"/>
                        <a:t>h+offset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 = offset+2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h+9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h+25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h+36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A4E-F42F-41F7-A80C-9169887E8CD9}" type="slidenum">
              <a:rPr lang="en-US" altLang="en-US" smtClean="0"/>
              <a:pPr/>
              <a:t>52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1" y="609600"/>
            <a:ext cx="7500937" cy="5530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361" y="148771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Using your worksheet….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Quadratic Probing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primary clustering </a:t>
            </a:r>
            <a:r>
              <a:rPr lang="en-US" dirty="0" smtClean="0"/>
              <a:t>eliminated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 (Do keys that hash to different locations probe the same sequence of cells?)</a:t>
            </a:r>
          </a:p>
          <a:p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Secondary </a:t>
            </a:r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clustering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Keys </a:t>
            </a:r>
            <a:r>
              <a:rPr lang="en-US" dirty="0"/>
              <a:t>initially hash to the same cell will probe the same sequence cells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Quadratic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probing eliminates primary clustering, but not secondary clustering.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0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869238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D</a:t>
            </a:r>
            <a:r>
              <a:rPr lang="en-US" sz="3200" b="1" dirty="0" smtClean="0"/>
              <a:t>ouble Hashing (Personalized Increment)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05750" cy="5341938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+mn-lt"/>
              </a:rPr>
              <a:t>For both linear and quadratic probing, the sequences checked are key independent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In linear and quadratic probing:  Two different keys which hash to same location, keep competing.</a:t>
            </a:r>
          </a:p>
          <a:p>
            <a:pPr marL="0" lv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What if the increment you used (in open addressing) was different for each key?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869238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D</a:t>
            </a:r>
            <a:r>
              <a:rPr lang="en-US" sz="3200" b="1" dirty="0" smtClean="0"/>
              <a:t>ouble Hashing (Personalized Increment)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905750" cy="53419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+mn-lt"/>
                  </a:rPr>
                  <a:t>IDEA:  Have </a:t>
                </a:r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two functions, </a:t>
                </a:r>
                <a:r>
                  <a:rPr lang="en-US" sz="1800" i="1" dirty="0">
                    <a:solidFill>
                      <a:schemeClr val="tx1"/>
                    </a:solidFill>
                    <a:latin typeface="+mn-lt"/>
                  </a:rPr>
                  <a:t>Step</a:t>
                </a:r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 gives the increment for </a:t>
                </a:r>
                <a:r>
                  <a:rPr lang="en-US" sz="1800" i="1" dirty="0">
                    <a:solidFill>
                      <a:schemeClr val="tx1"/>
                    </a:solidFill>
                    <a:latin typeface="+mn-lt"/>
                  </a:rPr>
                  <a:t>Hash</a:t>
                </a:r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. </a:t>
                </a:r>
              </a:p>
              <a:p>
                <a:pPr lvl="0"/>
                <a:r>
                  <a:rPr lang="en-US" sz="1800" dirty="0" smtClean="0">
                    <a:solidFill>
                      <a:schemeClr val="tx1"/>
                    </a:solidFill>
                    <a:latin typeface="+mn-lt"/>
                  </a:rPr>
                  <a:t>Define: </a:t>
                </a:r>
                <a:r>
                  <a:rPr lang="en-US" sz="1800" dirty="0"/>
                  <a:t>s</a:t>
                </a:r>
                <a:r>
                  <a:rPr lang="en-US" sz="1800" dirty="0" smtClean="0">
                    <a:solidFill>
                      <a:schemeClr val="tx1"/>
                    </a:solidFill>
                    <a:latin typeface="+mn-lt"/>
                  </a:rPr>
                  <a:t>tep(key</a:t>
                </a:r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) = 1 + key % (TABLESIZE - 2) – gives personalized increment. </a:t>
                </a:r>
              </a:p>
              <a:p>
                <a:pPr lvl="0"/>
                <a:r>
                  <a:rPr lang="en-US" sz="1800" b="1" dirty="0">
                    <a:solidFill>
                      <a:schemeClr val="tx1"/>
                    </a:solidFill>
                    <a:latin typeface="+mn-lt"/>
                  </a:rPr>
                  <a:t>Notice, the location of Step is never used directly as the hash value. It is only an auxiliary function. </a:t>
                </a:r>
                <a:endParaRPr lang="en-US" sz="1800" dirty="0">
                  <a:solidFill>
                    <a:schemeClr val="tx1"/>
                  </a:solidFill>
                  <a:latin typeface="+mn-lt"/>
                </a:endParaRPr>
              </a:p>
              <a:p>
                <a:pPr lvl="0"/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If TABLESIZE and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+mn-lt"/>
                  </a:rPr>
                  <a:t>TABLESIZE–2 </a:t>
                </a:r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are primes, it works better. </a:t>
                </a:r>
              </a:p>
              <a:p>
                <a:pPr lvl="0"/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Hash(key) = key % TABLESIZE </a:t>
                </a:r>
              </a:p>
              <a:p>
                <a:pPr lvl="0"/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If Hash(key) is full, successively add increment as specified by </a:t>
                </a:r>
                <a:r>
                  <a:rPr lang="en-US" sz="1800" dirty="0"/>
                  <a:t>s</a:t>
                </a:r>
                <a:r>
                  <a:rPr lang="en-US" sz="1800" dirty="0" smtClean="0">
                    <a:solidFill>
                      <a:schemeClr val="tx1"/>
                    </a:solidFill>
                    <a:latin typeface="+mn-lt"/>
                  </a:rPr>
                  <a:t>tep(key). </a:t>
                </a:r>
              </a:p>
              <a:p>
                <a:r>
                  <a:rPr lang="en-US" sz="1800" dirty="0"/>
                  <a:t>h</a:t>
                </a:r>
                <a:r>
                  <a:rPr lang="en-US" sz="1800" baseline="-25000" dirty="0"/>
                  <a:t>i</a:t>
                </a:r>
                <a:r>
                  <a:rPr lang="en-US" sz="1800" dirty="0"/>
                  <a:t>(x)  = (hash(x) + step(x) *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)  % m</a:t>
                </a:r>
              </a:p>
              <a:p>
                <a:pPr lvl="0"/>
                <a:r>
                  <a:rPr lang="en-US" dirty="0" smtClean="0">
                    <a:solidFill>
                      <a:srgbClr val="00B050"/>
                    </a:solidFill>
                    <a:latin typeface="+mn-lt"/>
                  </a:rPr>
                  <a:t>For </a:t>
                </a:r>
                <a:r>
                  <a:rPr lang="en-US" dirty="0">
                    <a:solidFill>
                      <a:srgbClr val="00B050"/>
                    </a:solidFill>
                    <a:latin typeface="+mn-lt"/>
                  </a:rPr>
                  <a:t>example for key = 38 and TABLESIZE = 13 </a:t>
                </a:r>
                <a:r>
                  <a:rPr lang="en-US" dirty="0" smtClean="0">
                    <a:solidFill>
                      <a:srgbClr val="00B050"/>
                    </a:solidFill>
                    <a:latin typeface="+mn-lt"/>
                  </a:rPr>
                  <a:t>  What is the series of locations probed</a:t>
                </a:r>
                <a:r>
                  <a:rPr lang="en-US" dirty="0" smtClean="0">
                    <a:solidFill>
                      <a:srgbClr val="00B050"/>
                    </a:solidFill>
                    <a:latin typeface="+mn-lt"/>
                  </a:rPr>
                  <a:t>?  Try it!</a:t>
                </a:r>
                <a:endParaRPr lang="en-US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905750" cy="5341938"/>
              </a:xfrm>
              <a:blipFill>
                <a:blip r:embed="rId2"/>
                <a:stretch>
                  <a:fillRect l="-1388" r="-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7"/>
            <a:ext cx="8286750" cy="2444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Double Hashing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86750" cy="5959476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example for key = 38 and TABLESIZE = 13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1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+ 38 % 11 = 6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The personalized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increment.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38 % 13 = 12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(12 + 6) % 13 = 5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(5 + 6) % 13 = 11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(11 + 6) % 13 = 4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(4 + 6) % 13 = 10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(10 + 6) % 13 = 3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(3 + 6) % 13 = 9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(9 + 6) % 13 = 2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(2 + 6) % 13 = 8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(8 + 6) % 13 = 1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(1 + 6) % 13 = 7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(7 + 6) % 13 = 0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= (0 + 6) % 13 = 6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+mn-lt"/>
              </a:rPr>
              <a:t>Notice how hash values jump around over the range of possible values at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what appears to be random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+mn-lt"/>
              </a:rPr>
              <a:t>Each of the probe sequences visits all the table locations if the size of the table and the size of the increment are relatively prime with respect to each other.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4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BB9-F36A-4767-8975-CAF06A526F83}" type="slidenum">
              <a:rPr lang="en-US" altLang="en-US" smtClean="0"/>
              <a:pPr/>
              <a:t>57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9360"/>
            <a:ext cx="8458200" cy="61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Buckets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way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collisions is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have each entry in the hash table hold more than one (B) item. 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entry is called a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doesn’t really solve the problem. As soon as the bucket fills up, you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have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deal with collisions.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be simpler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just have the original table B times as large.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2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83638" cy="3128962"/>
          </a:xfrm>
        </p:spPr>
        <p:txBody>
          <a:bodyPr>
            <a:normAutofit/>
          </a:bodyPr>
          <a:lstStyle/>
          <a:p>
            <a:r>
              <a:rPr lang="en-US" dirty="0" smtClean="0"/>
              <a:t>What do you do when   you can’t find a place for a new item?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(Or after many deletions, the array is too big for what you need.)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497888" cy="25511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Rehash </a:t>
            </a:r>
            <a:r>
              <a:rPr lang="en-US" dirty="0" smtClean="0"/>
              <a:t>– create a larger  (or smaller) array.  Rehash all old elements into new array.</a:t>
            </a:r>
          </a:p>
          <a:p>
            <a:r>
              <a:rPr lang="en-US" dirty="0" smtClean="0"/>
              <a:t>Expensive, but amortized, it is reasonable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2" y="1295400"/>
            <a:ext cx="8574088" cy="476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/>
              <a:t>associative array</a:t>
            </a:r>
            <a:r>
              <a:rPr lang="en-US" dirty="0"/>
              <a:t>, </a:t>
            </a:r>
            <a:r>
              <a:rPr lang="en-US" b="1" dirty="0"/>
              <a:t>map</a:t>
            </a:r>
            <a:r>
              <a:rPr lang="en-US" dirty="0"/>
              <a:t>, </a:t>
            </a:r>
            <a:r>
              <a:rPr lang="en-US" b="1" dirty="0"/>
              <a:t>symbol table</a:t>
            </a:r>
            <a:r>
              <a:rPr lang="en-US" dirty="0"/>
              <a:t>, or </a:t>
            </a:r>
            <a:r>
              <a:rPr lang="en-US" b="1" dirty="0"/>
              <a:t>dictionary</a:t>
            </a:r>
            <a:r>
              <a:rPr lang="en-US" dirty="0"/>
              <a:t> is an abstract data type composed of a collection of (key, value) pairs, such that each possible key appears at most once in the collection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don’t need them in order as long as we can find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2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001000" cy="4760913"/>
          </a:xfrm>
        </p:spPr>
        <p:txBody>
          <a:bodyPr/>
          <a:lstStyle/>
          <a:p>
            <a:r>
              <a:rPr lang="en-US" altLang="en-US" dirty="0"/>
              <a:t>Hash tables are actually surprisingly efficient</a:t>
            </a:r>
          </a:p>
          <a:p>
            <a:r>
              <a:rPr lang="en-US" altLang="en-US" dirty="0"/>
              <a:t>Until the table is about 70% full, the number of </a:t>
            </a:r>
            <a:r>
              <a:rPr lang="en-US" altLang="en-US" dirty="0">
                <a:solidFill>
                  <a:schemeClr val="tx2"/>
                </a:solidFill>
              </a:rPr>
              <a:t>probes</a:t>
            </a:r>
            <a:r>
              <a:rPr lang="en-US" altLang="en-US" dirty="0"/>
              <a:t> (places looked at in the table) is </a:t>
            </a:r>
            <a:r>
              <a:rPr lang="en-US" altLang="en-US" dirty="0">
                <a:solidFill>
                  <a:srgbClr val="FF0000"/>
                </a:solidFill>
              </a:rPr>
              <a:t>typically </a:t>
            </a:r>
            <a:r>
              <a:rPr lang="en-US" altLang="en-US" dirty="0"/>
              <a:t>only 2 or 3</a:t>
            </a:r>
          </a:p>
          <a:p>
            <a:r>
              <a:rPr lang="en-US" altLang="en-US" dirty="0"/>
              <a:t>Sophisticated mathematical analysis is required to </a:t>
            </a:r>
            <a:r>
              <a:rPr lang="en-US" altLang="en-US" i="1" dirty="0"/>
              <a:t>prove</a:t>
            </a:r>
            <a:r>
              <a:rPr lang="en-US" altLang="en-US" dirty="0"/>
              <a:t> that the expected cost of inserting into a hash table, or looking something up in the hash table, is O(1)</a:t>
            </a:r>
          </a:p>
          <a:p>
            <a:r>
              <a:rPr lang="en-US" altLang="en-US" dirty="0"/>
              <a:t>Even if the table is nearly full (leading to occasional long searches), efficiency is usually still quite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4F6-3335-43A2-A88F-1E3F347E5DAC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 how do we delete????</a:t>
            </a:r>
          </a:p>
          <a:p>
            <a:r>
              <a:rPr lang="en-US" dirty="0"/>
              <a:t>For probing, an empty spot found during a find operation indicates </a:t>
            </a:r>
            <a:r>
              <a:rPr lang="en-US" dirty="0" smtClean="0"/>
              <a:t>the item is not </a:t>
            </a:r>
            <a:r>
              <a:rPr lang="en-US" dirty="0"/>
              <a:t>present.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2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probing, an empty spot found during a find operation indicates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item is not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Solution: use lazy deletion.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/>
            <a:endParaRPr lang="en-US" dirty="0"/>
          </a:p>
          <a:p>
            <a:pPr lvl="1"/>
            <a:r>
              <a:rPr lang="en-US" dirty="0" smtClean="0"/>
              <a:t>Concern: After much activity, </a:t>
            </a:r>
            <a:r>
              <a:rPr lang="en-US" dirty="0" smtClean="0"/>
              <a:t>almost everything may be marked as “deleted”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1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</a:t>
            </a:r>
            <a:r>
              <a:rPr lang="en-US" dirty="0" smtClean="0"/>
              <a:t>element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class Element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public </a:t>
            </a:r>
            <a:r>
              <a:rPr lang="en-US" sz="2400" dirty="0" err="1"/>
              <a:t>int</a:t>
            </a:r>
            <a:r>
              <a:rPr lang="en-US" sz="2400" dirty="0"/>
              <a:t> key;</a:t>
            </a:r>
          </a:p>
          <a:p>
            <a:pPr marL="0" indent="0">
              <a:buNone/>
            </a:pPr>
            <a:r>
              <a:rPr lang="en-US" sz="2400" dirty="0"/>
              <a:t>      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flag</a:t>
            </a:r>
            <a:r>
              <a:rPr lang="en-US" sz="2400" dirty="0"/>
              <a:t>;  // 0: empty; 1: active; 2: deleted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find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/>
              <a:t>the index of 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return -1 if x is not in 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65" y="20574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Idea: keep probing the next slot of T </a:t>
            </a:r>
          </a:p>
          <a:p>
            <a:r>
              <a:rPr lang="en-US" dirty="0"/>
              <a:t>If we find an active slot, </a:t>
            </a:r>
          </a:p>
          <a:p>
            <a:pPr lvl="1"/>
            <a:r>
              <a:rPr lang="en-US" dirty="0"/>
              <a:t>if the key is x, then return the index of the slot</a:t>
            </a:r>
          </a:p>
          <a:p>
            <a:pPr lvl="1"/>
            <a:r>
              <a:rPr lang="en-US" dirty="0"/>
              <a:t>otherwise, probe the next slot</a:t>
            </a:r>
          </a:p>
          <a:p>
            <a:r>
              <a:rPr lang="en-US" dirty="0"/>
              <a:t>If we find a deleted slot, then probe the next slot</a:t>
            </a:r>
          </a:p>
          <a:p>
            <a:r>
              <a:rPr lang="en-US" dirty="0"/>
              <a:t>If we find an empty slot, then return -</a:t>
            </a:r>
            <a:r>
              <a:rPr lang="en-US" dirty="0" smtClean="0"/>
              <a:t>1</a:t>
            </a:r>
          </a:p>
          <a:p>
            <a:r>
              <a:rPr lang="en-US" dirty="0" smtClean="0"/>
              <a:t>If all elements of the table have been checked and x is not found, then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Efficiency of </a:t>
            </a:r>
            <a:r>
              <a:rPr lang="en-US" b="1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439150" cy="4576763"/>
          </a:xfrm>
        </p:spPr>
        <p:txBody>
          <a:bodyPr/>
          <a:lstStyle/>
          <a:p>
            <a:pPr lvl="0"/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factor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actual-number-of-elements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TABLESIZE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Rehash when exceeds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2/3. 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chaining,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concern is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of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chain.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/>
              <a:t>With probing, the concern is the number of probes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Talking Points on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981950" cy="48053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Properties of a good hash function 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Minimize collisions 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Fast to compute 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Scatter data </a:t>
            </a:r>
            <a:r>
              <a:rPr lang="en-US" sz="1800" dirty="0" smtClean="0">
                <a:solidFill>
                  <a:schemeClr val="tx1"/>
                </a:solidFill>
              </a:rPr>
              <a:t>evenly </a:t>
            </a:r>
            <a:r>
              <a:rPr lang="en-US" sz="1800" dirty="0">
                <a:solidFill>
                  <a:schemeClr val="tx1"/>
                </a:solidFill>
              </a:rPr>
              <a:t>through hash table. </a:t>
            </a:r>
            <a:r>
              <a:rPr lang="en-US" sz="1800" dirty="0" smtClean="0">
                <a:solidFill>
                  <a:schemeClr val="tx1"/>
                </a:solidFill>
              </a:rPr>
              <a:t>Data may have patterns to </a:t>
            </a:r>
            <a:r>
              <a:rPr lang="en-US" sz="1800" dirty="0" smtClean="0"/>
              <a:t>them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Uses all bits of the key – generally helps in scattering non-random data 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If mod is used, base should be prime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Chaining methods </a:t>
            </a:r>
            <a:r>
              <a:rPr lang="en-US" sz="1800" dirty="0" smtClean="0">
                <a:solidFill>
                  <a:schemeClr val="tx1"/>
                </a:solidFill>
              </a:rPr>
              <a:t>may be superior </a:t>
            </a:r>
            <a:r>
              <a:rPr lang="en-US" sz="1800" dirty="0">
                <a:solidFill>
                  <a:schemeClr val="tx1"/>
                </a:solidFill>
              </a:rPr>
              <a:t>to probing, </a:t>
            </a:r>
            <a:r>
              <a:rPr lang="en-US" sz="1800" dirty="0" smtClean="0">
                <a:solidFill>
                  <a:schemeClr val="tx1"/>
                </a:solidFill>
              </a:rPr>
              <a:t>depends on cost of operations.  Space </a:t>
            </a:r>
            <a:r>
              <a:rPr lang="en-US" sz="1800" dirty="0">
                <a:solidFill>
                  <a:schemeClr val="tx1"/>
                </a:solidFill>
              </a:rPr>
              <a:t>expense of storage for links.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Advantages and disadvantages of hashing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Usually lower number of probes than comparison searches (like binary search tree), but could be bad for some sets of data 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No order relationship: can’t print all items in order 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Cannot look for items </a:t>
            </a:r>
            <a:r>
              <a:rPr lang="en-US" sz="1800" i="1" dirty="0">
                <a:solidFill>
                  <a:srgbClr val="00B050"/>
                </a:solidFill>
              </a:rPr>
              <a:t>close</a:t>
            </a:r>
            <a:r>
              <a:rPr lang="en-US" sz="1800" dirty="0">
                <a:solidFill>
                  <a:srgbClr val="00B050"/>
                </a:solidFill>
              </a:rPr>
              <a:t> to given key </a:t>
            </a:r>
            <a:endParaRPr lang="en-US" sz="1800" dirty="0" smtClean="0">
              <a:solidFill>
                <a:srgbClr val="00B050"/>
              </a:solidFill>
            </a:endParaRP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Cannot </a:t>
            </a:r>
            <a:r>
              <a:rPr lang="en-US" sz="1800" dirty="0" err="1" smtClean="0">
                <a:solidFill>
                  <a:srgbClr val="00B050"/>
                </a:solidFill>
              </a:rPr>
              <a:t>findMin</a:t>
            </a:r>
            <a:r>
              <a:rPr lang="en-US" sz="1800" dirty="0" smtClean="0">
                <a:solidFill>
                  <a:srgbClr val="00B050"/>
                </a:solidFill>
              </a:rPr>
              <a:t> or </a:t>
            </a:r>
            <a:r>
              <a:rPr lang="en-US" sz="1800" dirty="0" err="1" smtClean="0">
                <a:solidFill>
                  <a:srgbClr val="00B050"/>
                </a:solidFill>
              </a:rPr>
              <a:t>findMax</a:t>
            </a:r>
            <a:r>
              <a:rPr lang="en-US" sz="1800" dirty="0" smtClean="0">
                <a:solidFill>
                  <a:srgbClr val="00B050"/>
                </a:solidFill>
              </a:rPr>
              <a:t> efficiently</a:t>
            </a:r>
            <a:endParaRPr lang="en-US" sz="1800" dirty="0">
              <a:solidFill>
                <a:srgbClr val="00B050"/>
              </a:solidFill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4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if we wanted to bound lookup times?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are willing to spend more time inserting, we have an option.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9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028950" cy="2073274"/>
          </a:xfrm>
        </p:spPr>
        <p:txBody>
          <a:bodyPr>
            <a:normAutofit/>
          </a:bodyPr>
          <a:lstStyle/>
          <a:p>
            <a:r>
              <a:rPr lang="en-US" dirty="0" smtClean="0"/>
              <a:t>Cuckoo Hashing</a:t>
            </a:r>
            <a:br>
              <a:rPr lang="en-US" dirty="0" smtClean="0"/>
            </a:br>
            <a:r>
              <a:rPr lang="en-US" sz="2200" dirty="0" smtClean="0"/>
              <a:t>Section 5.7.2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800"/>
            <a:ext cx="6934200" cy="4351338"/>
          </a:xfrm>
        </p:spPr>
        <p:txBody>
          <a:bodyPr>
            <a:normAutofit/>
          </a:bodyPr>
          <a:lstStyle/>
          <a:p>
            <a:r>
              <a:rPr lang="en-US" b="1" dirty="0"/>
              <a:t>Cuckoo hashing</a:t>
            </a:r>
            <a:r>
              <a:rPr lang="en-US" dirty="0"/>
              <a:t>  </a:t>
            </a:r>
            <a:r>
              <a:rPr lang="en-US" dirty="0" smtClean="0">
                <a:hlinkClick r:id="rId2" tooltip="Worst case analysis"/>
              </a:rPr>
              <a:t>worst-case</a:t>
            </a:r>
            <a:r>
              <a:rPr lang="en-US" dirty="0"/>
              <a:t> </a:t>
            </a:r>
            <a:r>
              <a:rPr lang="en-US" dirty="0">
                <a:hlinkClick r:id="rId3" tooltip="Constant time"/>
              </a:rPr>
              <a:t>constant</a:t>
            </a:r>
            <a:r>
              <a:rPr lang="en-US" dirty="0"/>
              <a:t> lookup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derives from the behavior of some species of </a:t>
            </a:r>
            <a:r>
              <a:rPr lang="en-US" dirty="0">
                <a:hlinkClick r:id="rId4" tooltip="Cuckoo"/>
              </a:rPr>
              <a:t>cuckoo</a:t>
            </a:r>
            <a:r>
              <a:rPr lang="en-US" dirty="0"/>
              <a:t>, where the cuckoo chick pushes the other eggs or young out of the nest when it hatches; analogously, inserting a new key into a cuckoo hashing table may push an older key to a different location in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68</a:t>
            </a:fld>
            <a:endParaRPr lang="en-US" altLang="en-US"/>
          </a:p>
        </p:txBody>
      </p:sp>
      <p:pic>
        <p:nvPicPr>
          <p:cNvPr id="9218" name="Picture 2" descr="Image result for cuckoo bird in  nest pi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94" y="228600"/>
            <a:ext cx="49166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7"/>
            <a:ext cx="7981950" cy="777874"/>
          </a:xfrm>
        </p:spPr>
        <p:txBody>
          <a:bodyPr/>
          <a:lstStyle/>
          <a:p>
            <a:r>
              <a:rPr lang="en-US" dirty="0" smtClean="0"/>
              <a:t>Use two hash tables.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50288" cy="4989513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hash functions, one for each table.</a:t>
            </a:r>
          </a:p>
          <a:p>
            <a:r>
              <a:rPr lang="en-US" dirty="0" smtClean="0"/>
              <a:t>If the first location is occupied, it pushes the existing key to its alternative spot in the other table.</a:t>
            </a:r>
          </a:p>
          <a:p>
            <a:r>
              <a:rPr lang="en-US" dirty="0" smtClean="0"/>
              <a:t>This </a:t>
            </a:r>
            <a:r>
              <a:rPr lang="en-US" dirty="0"/>
              <a:t>displaced key is then inserted in its alternative location, again kicking out any key that might reside there, until a vacant position is found, or the procedure </a:t>
            </a:r>
            <a:r>
              <a:rPr lang="en-US" dirty="0" smtClean="0"/>
              <a:t>enters an</a:t>
            </a:r>
            <a:r>
              <a:rPr lang="en-US" dirty="0"/>
              <a:t> </a:t>
            </a:r>
            <a:r>
              <a:rPr lang="en-US" dirty="0">
                <a:hlinkClick r:id="rId2" tooltip="Infinite loop"/>
              </a:rPr>
              <a:t>infinite loop</a:t>
            </a:r>
            <a:r>
              <a:rPr lang="en-US" dirty="0"/>
              <a:t>. In the latter case, the </a:t>
            </a:r>
            <a:r>
              <a:rPr lang="en-US" dirty="0">
                <a:hlinkClick r:id="rId3" tooltip="Hash table"/>
              </a:rPr>
              <a:t>hash table</a:t>
            </a:r>
            <a:r>
              <a:rPr lang="en-US" dirty="0"/>
              <a:t> is rebuilt </a:t>
            </a:r>
            <a:r>
              <a:rPr lang="en-US" dirty="0" smtClean="0"/>
              <a:t>using </a:t>
            </a:r>
            <a:r>
              <a:rPr lang="en-US" dirty="0"/>
              <a:t>new </a:t>
            </a:r>
            <a:r>
              <a:rPr lang="en-US" dirty="0">
                <a:hlinkClick r:id="rId4" tooltip="Hash function"/>
              </a:rPr>
              <a:t>hash functions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2" y="1295400"/>
            <a:ext cx="8574088" cy="476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Operations:</a:t>
            </a:r>
            <a:endParaRPr lang="en-US" i="1" dirty="0"/>
          </a:p>
          <a:p>
            <a:r>
              <a:rPr lang="en-US" dirty="0" smtClean="0"/>
              <a:t>the </a:t>
            </a:r>
            <a:r>
              <a:rPr lang="en-US" dirty="0"/>
              <a:t>addition of a pair to the </a:t>
            </a:r>
            <a:r>
              <a:rPr lang="en-US" dirty="0" smtClean="0"/>
              <a:t>collection  </a:t>
            </a:r>
          </a:p>
          <a:p>
            <a:pPr marL="0" indent="0">
              <a:buNone/>
            </a:pPr>
            <a:r>
              <a:rPr lang="en-US" dirty="0" smtClean="0"/>
              <a:t>(Rover, [German Shepherd, 70 pounds, 2 years, 26 inches]) </a:t>
            </a:r>
            <a:endParaRPr lang="en-US" dirty="0"/>
          </a:p>
          <a:p>
            <a:r>
              <a:rPr lang="en-US" dirty="0"/>
              <a:t>the removal of a pair from the collection</a:t>
            </a:r>
          </a:p>
          <a:p>
            <a:r>
              <a:rPr lang="en-US" dirty="0"/>
              <a:t>the modification of an existing pair</a:t>
            </a:r>
          </a:p>
          <a:p>
            <a:r>
              <a:rPr lang="en-US" dirty="0"/>
              <a:t>the lookup of a value </a:t>
            </a:r>
            <a:r>
              <a:rPr lang="en-US" dirty="0" smtClean="0"/>
              <a:t>by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3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70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" y="-76200"/>
            <a:ext cx="9277350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8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(Tables t1 and t2)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insert (E x){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if find(x) return;   // don’t insert duplicates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loop </a:t>
            </a:r>
            <a:r>
              <a:rPr lang="en-US" dirty="0" err="1" smtClean="0"/>
              <a:t>maxLoop</a:t>
            </a:r>
            <a:r>
              <a:rPr lang="en-US" dirty="0" smtClean="0"/>
              <a:t> times{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loc1  = h1(x);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if (t1[loc1].</a:t>
            </a:r>
            <a:r>
              <a:rPr lang="en-US" dirty="0" err="1" smtClean="0"/>
              <a:t>isempty</a:t>
            </a:r>
            <a:r>
              <a:rPr lang="en-US" dirty="0" smtClean="0"/>
              <a:t>){  t1[loc1]=x; return;}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y=t1[loc1];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t1[loc1]=x;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loc2 = h2(y);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if  (t2[loc2].</a:t>
            </a:r>
            <a:r>
              <a:rPr lang="en-US" dirty="0" err="1" smtClean="0"/>
              <a:t>isempty</a:t>
            </a:r>
            <a:r>
              <a:rPr lang="en-US" dirty="0" smtClean="0"/>
              <a:t>){ t2[loc2]=y; return;}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x=t2[loc2];</a:t>
            </a:r>
          </a:p>
          <a:p>
            <a:pPr marL="457200" lvl="1" indent="0">
              <a:buNone/>
            </a:pPr>
            <a:r>
              <a:rPr lang="en-US" dirty="0" smtClean="0"/>
              <a:t>         t2[loc2</a:t>
            </a:r>
            <a:r>
              <a:rPr lang="en-US" dirty="0"/>
              <a:t>]=y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rehash();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insert(x)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3558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72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8341"/>
            <a:ext cx="8745643" cy="59180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207508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From your worksheet…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BB9-F36A-4767-8975-CAF06A526F83}" type="slidenum">
              <a:rPr lang="en-US" altLang="en-US" smtClean="0"/>
              <a:pPr/>
              <a:t>73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4900"/>
            <a:ext cx="6858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74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42863"/>
            <a:ext cx="8867775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106238" y="457200"/>
            <a:ext cx="457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n is the number of elements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in table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 of cuckoo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worst-case </a:t>
            </a:r>
            <a:r>
              <a:rPr lang="en-US" dirty="0"/>
              <a:t>constant lookup and deletion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the </a:t>
            </a:r>
            <a:r>
              <a:rPr lang="en-US" dirty="0"/>
              <a:t>avoidance of lazy deletion and extra </a:t>
            </a:r>
            <a:r>
              <a:rPr lang="en-US" dirty="0" smtClean="0"/>
              <a:t>data </a:t>
            </a:r>
            <a:r>
              <a:rPr lang="en-US" dirty="0" smtClean="0">
                <a:solidFill>
                  <a:srgbClr val="00B050"/>
                </a:solidFill>
              </a:rPr>
              <a:t>Why?</a:t>
            </a:r>
          </a:p>
          <a:p>
            <a:r>
              <a:rPr lang="en-US" dirty="0" smtClean="0"/>
              <a:t>the </a:t>
            </a:r>
            <a:r>
              <a:rPr lang="en-US" dirty="0"/>
              <a:t>potential for </a:t>
            </a:r>
            <a:r>
              <a:rPr lang="en-US" dirty="0" smtClean="0"/>
              <a:t>parallelism</a:t>
            </a:r>
          </a:p>
          <a:p>
            <a:r>
              <a:rPr lang="en-US" dirty="0"/>
              <a:t>the insertion time is expected to be constant time as long as the load factor is below  1/2</a:t>
            </a:r>
          </a:p>
          <a:p>
            <a:endParaRPr lang="en-US" dirty="0" smtClean="0"/>
          </a:p>
          <a:p>
            <a:r>
              <a:rPr lang="en-US" dirty="0" smtClean="0"/>
              <a:t>extremely </a:t>
            </a:r>
            <a:r>
              <a:rPr lang="en-US" dirty="0"/>
              <a:t>sensitive to the choice of hash functions; the inventors of the cuckoo hash table reported that many of the standard hash functions that they attempted performed poorly in tests.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2F47-4F59-4872-85F1-86854F05F221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A4E-F42F-41F7-A80C-9169887E8CD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218" name="Picture 2" descr="Image result for messy ga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304800"/>
            <a:ext cx="1002453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1" y="5791200"/>
            <a:ext cx="744855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long as you know where to find it, it doesn’t matter the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Suppose we were to come up with a “magic function” that, given a value to search for, would tell us exactly where in the array to look</a:t>
            </a:r>
          </a:p>
          <a:p>
            <a:pPr lvl="1"/>
            <a:r>
              <a:rPr lang="en-US" altLang="en-US" dirty="0"/>
              <a:t>If it’s in that location, it’s in the array</a:t>
            </a:r>
          </a:p>
          <a:p>
            <a:pPr lvl="1"/>
            <a:r>
              <a:rPr lang="en-US" altLang="en-US" dirty="0"/>
              <a:t>If it’s not in that location, it’s not in the array</a:t>
            </a:r>
          </a:p>
          <a:p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function would have no other purpose</a:t>
            </a:r>
          </a:p>
          <a:p>
            <a:r>
              <a:rPr lang="en-US" altLang="en-US" dirty="0"/>
              <a:t>If we look at the function’s </a:t>
            </a:r>
            <a:r>
              <a:rPr lang="en-US" altLang="en-US" dirty="0" smtClean="0"/>
              <a:t>outputs</a:t>
            </a:r>
            <a:r>
              <a:rPr lang="en-US" altLang="en-US" dirty="0"/>
              <a:t>, they probably won’t “make sense”</a:t>
            </a:r>
          </a:p>
          <a:p>
            <a:r>
              <a:rPr lang="en-US" altLang="en-US" dirty="0"/>
              <a:t>This function is called a </a:t>
            </a:r>
            <a:r>
              <a:rPr lang="en-US" altLang="en-US" dirty="0">
                <a:solidFill>
                  <a:schemeClr val="tx2"/>
                </a:solidFill>
              </a:rPr>
              <a:t>hash function</a:t>
            </a:r>
            <a:r>
              <a:rPr lang="en-US" altLang="en-US" dirty="0"/>
              <a:t> because it “makes hash” of its inputs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A464-8AF4-4C42-B1B8-EE59EA631E3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4150</Words>
  <Application>Microsoft Office PowerPoint</Application>
  <PresentationFormat>On-screen Show (4:3)</PresentationFormat>
  <Paragraphs>624</Paragraphs>
  <Slides>75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Times</vt:lpstr>
      <vt:lpstr>Times New Roman</vt:lpstr>
      <vt:lpstr>Verdana</vt:lpstr>
      <vt:lpstr>Wingdings</vt:lpstr>
      <vt:lpstr>Office Theme</vt:lpstr>
      <vt:lpstr>Worksheet</vt:lpstr>
      <vt:lpstr>Hashing</vt:lpstr>
      <vt:lpstr>What are your ideas?</vt:lpstr>
      <vt:lpstr>What are your ideas?</vt:lpstr>
      <vt:lpstr>PowerPoint Presentation</vt:lpstr>
      <vt:lpstr>PowerPoint Presentation</vt:lpstr>
      <vt:lpstr>New Data Structure</vt:lpstr>
      <vt:lpstr>New Data Structure</vt:lpstr>
      <vt:lpstr>PowerPoint Presentation</vt:lpstr>
      <vt:lpstr>Hashing</vt:lpstr>
      <vt:lpstr>The idea</vt:lpstr>
      <vt:lpstr>Example (happy) hash function</vt:lpstr>
      <vt:lpstr>Sets</vt:lpstr>
      <vt:lpstr>Map or dictionary</vt:lpstr>
      <vt:lpstr>PowerPoint Presentation</vt:lpstr>
      <vt:lpstr>Finding the hash function</vt:lpstr>
      <vt:lpstr>How hard is it to find a good hash function?</vt:lpstr>
      <vt:lpstr>How hard is it to find a good hash function?</vt:lpstr>
      <vt:lpstr>Why is the probability of collision so great?</vt:lpstr>
      <vt:lpstr>In general, how do we create a  hash function for a string?   How do we turn a string (for example) into a number that has good properties?</vt:lpstr>
      <vt:lpstr>Hash Function 1 – Adding Characters</vt:lpstr>
      <vt:lpstr>How can we get a negative number?</vt:lpstr>
      <vt:lpstr>In Java, mod of a negative can produce a negative</vt:lpstr>
      <vt:lpstr>Hash Function 2 – Slide and Add</vt:lpstr>
      <vt:lpstr>Hash Function 3</vt:lpstr>
      <vt:lpstr>Bit operations</vt:lpstr>
      <vt:lpstr>PowerPoint Presentation</vt:lpstr>
      <vt:lpstr>Java has a hashCode defined for basic types.  User defined types will need to supply the hashCode() function.  (Which is what we did with Node)</vt:lpstr>
      <vt:lpstr>Example imperfect hash function</vt:lpstr>
      <vt:lpstr>Collisions</vt:lpstr>
      <vt:lpstr>In class – suggestion was to have every node in the tree point to a B+ tree.</vt:lpstr>
      <vt:lpstr>Separate Chaining</vt:lpstr>
      <vt:lpstr>Separate Chaining</vt:lpstr>
      <vt:lpstr>search(x)</vt:lpstr>
      <vt:lpstr>Insert(x)</vt:lpstr>
      <vt:lpstr>Remove(x)</vt:lpstr>
      <vt:lpstr>A Java class interface (separate chaining)</vt:lpstr>
      <vt:lpstr>Advantages/Disadvantages</vt:lpstr>
      <vt:lpstr>Handling collisions</vt:lpstr>
      <vt:lpstr>Finding an empty spot</vt:lpstr>
      <vt:lpstr>Linear Probing  (or Open Addressing)</vt:lpstr>
      <vt:lpstr>PowerPoint Presentation</vt:lpstr>
      <vt:lpstr>Linear Probing Example:  Key%TableSize</vt:lpstr>
      <vt:lpstr>Clustering</vt:lpstr>
      <vt:lpstr>Clustering</vt:lpstr>
      <vt:lpstr>What complexity do we expect?</vt:lpstr>
      <vt:lpstr>Number of probes plotted against load factor for linear probing (dashed) and random strategy (S is successful search, U is unsuccessful search, and I is insertion)</vt:lpstr>
      <vt:lpstr>Time Space trade-off</vt:lpstr>
      <vt:lpstr>Formally…Open addressing</vt:lpstr>
      <vt:lpstr>Quadratic Probing </vt:lpstr>
      <vt:lpstr>Implementation: only need to change the probe function</vt:lpstr>
      <vt:lpstr>If we keep a separate offset amount, we can avoid squaring (you will see this in your book’s code)</vt:lpstr>
      <vt:lpstr>PowerPoint Presentation</vt:lpstr>
      <vt:lpstr>Quadratic Probing </vt:lpstr>
      <vt:lpstr>Double Hashing (Personalized Increment) </vt:lpstr>
      <vt:lpstr>Double Hashing (Personalized Increment) </vt:lpstr>
      <vt:lpstr>Double Hashing </vt:lpstr>
      <vt:lpstr>PowerPoint Presentation</vt:lpstr>
      <vt:lpstr>Buckets </vt:lpstr>
      <vt:lpstr>What do you do when   you can’t find a place for a new item?  (Or after many deletions, the array is too big for what you need.)</vt:lpstr>
      <vt:lpstr>Efficiency</vt:lpstr>
      <vt:lpstr>Deletions</vt:lpstr>
      <vt:lpstr>Deletions</vt:lpstr>
      <vt:lpstr>Defining an element of array</vt:lpstr>
      <vt:lpstr>int find (int x) :       return the index of x       (return -1 if x is not in T)</vt:lpstr>
      <vt:lpstr>Efficiency of Hashing</vt:lpstr>
      <vt:lpstr>Talking Points on Hashing</vt:lpstr>
      <vt:lpstr>What if we wanted to bound lookup times?</vt:lpstr>
      <vt:lpstr>Cuckoo Hashing Section 5.7.2</vt:lpstr>
      <vt:lpstr>Use two hash tables.</vt:lpstr>
      <vt:lpstr>PowerPoint Presentation</vt:lpstr>
      <vt:lpstr>Insertion (Tables t1 and t2)</vt:lpstr>
      <vt:lpstr>PowerPoint Presentation</vt:lpstr>
      <vt:lpstr>PowerPoint Presentation</vt:lpstr>
      <vt:lpstr>PowerPoint Presentation</vt:lpstr>
      <vt:lpstr>Advantages/Disadvantages of cuckoo hash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David Matuszek</dc:creator>
  <cp:lastModifiedBy>Vicki Allan</cp:lastModifiedBy>
  <cp:revision>111</cp:revision>
  <dcterms:created xsi:type="dcterms:W3CDTF">2002-03-05T21:02:37Z</dcterms:created>
  <dcterms:modified xsi:type="dcterms:W3CDTF">2019-09-27T19:03:11Z</dcterms:modified>
</cp:coreProperties>
</file>