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handoutMasterIdLst>
    <p:handoutMasterId r:id="rId92"/>
  </p:handoutMasterIdLst>
  <p:sldIdLst>
    <p:sldId id="257" r:id="rId2"/>
    <p:sldId id="259" r:id="rId3"/>
    <p:sldId id="260" r:id="rId4"/>
    <p:sldId id="264" r:id="rId5"/>
    <p:sldId id="266" r:id="rId6"/>
    <p:sldId id="267" r:id="rId7"/>
    <p:sldId id="268" r:id="rId8"/>
    <p:sldId id="269" r:id="rId9"/>
    <p:sldId id="272" r:id="rId10"/>
    <p:sldId id="273" r:id="rId11"/>
    <p:sldId id="462" r:id="rId12"/>
    <p:sldId id="481" r:id="rId13"/>
    <p:sldId id="275" r:id="rId14"/>
    <p:sldId id="283" r:id="rId15"/>
    <p:sldId id="477" r:id="rId16"/>
    <p:sldId id="284" r:id="rId17"/>
    <p:sldId id="457" r:id="rId18"/>
    <p:sldId id="396" r:id="rId19"/>
    <p:sldId id="288" r:id="rId20"/>
    <p:sldId id="479" r:id="rId21"/>
    <p:sldId id="293" r:id="rId22"/>
    <p:sldId id="292" r:id="rId23"/>
    <p:sldId id="453" r:id="rId24"/>
    <p:sldId id="294" r:id="rId25"/>
    <p:sldId id="438" r:id="rId26"/>
    <p:sldId id="295" r:id="rId27"/>
    <p:sldId id="463" r:id="rId28"/>
    <p:sldId id="464" r:id="rId29"/>
    <p:sldId id="437" r:id="rId30"/>
    <p:sldId id="436" r:id="rId31"/>
    <p:sldId id="440" r:id="rId32"/>
    <p:sldId id="439" r:id="rId33"/>
    <p:sldId id="441" r:id="rId34"/>
    <p:sldId id="442" r:id="rId35"/>
    <p:sldId id="298" r:id="rId36"/>
    <p:sldId id="299" r:id="rId37"/>
    <p:sldId id="300" r:id="rId38"/>
    <p:sldId id="301" r:id="rId39"/>
    <p:sldId id="302" r:id="rId40"/>
    <p:sldId id="444" r:id="rId41"/>
    <p:sldId id="445" r:id="rId42"/>
    <p:sldId id="469" r:id="rId43"/>
    <p:sldId id="470" r:id="rId44"/>
    <p:sldId id="465" r:id="rId45"/>
    <p:sldId id="450" r:id="rId46"/>
    <p:sldId id="471" r:id="rId47"/>
    <p:sldId id="459" r:id="rId48"/>
    <p:sldId id="472" r:id="rId49"/>
    <p:sldId id="397" r:id="rId50"/>
    <p:sldId id="474" r:id="rId51"/>
    <p:sldId id="473" r:id="rId52"/>
    <p:sldId id="398" r:id="rId53"/>
    <p:sldId id="400" r:id="rId54"/>
    <p:sldId id="402" r:id="rId55"/>
    <p:sldId id="475" r:id="rId56"/>
    <p:sldId id="404" r:id="rId57"/>
    <p:sldId id="405" r:id="rId58"/>
    <p:sldId id="406" r:id="rId59"/>
    <p:sldId id="407" r:id="rId60"/>
    <p:sldId id="408" r:id="rId61"/>
    <p:sldId id="409" r:id="rId62"/>
    <p:sldId id="410" r:id="rId63"/>
    <p:sldId id="411" r:id="rId64"/>
    <p:sldId id="412" r:id="rId65"/>
    <p:sldId id="413" r:id="rId66"/>
    <p:sldId id="414" r:id="rId67"/>
    <p:sldId id="415" r:id="rId68"/>
    <p:sldId id="416" r:id="rId69"/>
    <p:sldId id="417" r:id="rId70"/>
    <p:sldId id="418" r:id="rId71"/>
    <p:sldId id="419" r:id="rId72"/>
    <p:sldId id="420" r:id="rId73"/>
    <p:sldId id="421" r:id="rId74"/>
    <p:sldId id="422" r:id="rId75"/>
    <p:sldId id="423" r:id="rId76"/>
    <p:sldId id="424" r:id="rId77"/>
    <p:sldId id="425" r:id="rId78"/>
    <p:sldId id="426" r:id="rId79"/>
    <p:sldId id="427" r:id="rId80"/>
    <p:sldId id="458" r:id="rId81"/>
    <p:sldId id="428" r:id="rId82"/>
    <p:sldId id="429" r:id="rId83"/>
    <p:sldId id="430" r:id="rId84"/>
    <p:sldId id="432" r:id="rId85"/>
    <p:sldId id="433" r:id="rId86"/>
    <p:sldId id="466" r:id="rId87"/>
    <p:sldId id="467" r:id="rId88"/>
    <p:sldId id="434" r:id="rId89"/>
    <p:sldId id="452" r:id="rId90"/>
  </p:sldIdLst>
  <p:sldSz cx="9144000" cy="6858000" type="screen4x3"/>
  <p:notesSz cx="6934200" cy="90805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FF"/>
    <a:srgbClr val="166A30"/>
    <a:srgbClr val="000080"/>
    <a:srgbClr val="0033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01" autoAdjust="0"/>
    <p:restoredTop sz="90945" autoAdjust="0"/>
  </p:normalViewPr>
  <p:slideViewPr>
    <p:cSldViewPr>
      <p:cViewPr varScale="1">
        <p:scale>
          <a:sx n="78" d="100"/>
          <a:sy n="78" d="100"/>
        </p:scale>
        <p:origin x="1013" y="58"/>
      </p:cViewPr>
      <p:guideLst>
        <p:guide orient="horz" pos="2160"/>
        <p:guide pos="2880"/>
      </p:guideLst>
    </p:cSldViewPr>
  </p:slideViewPr>
  <p:outlineViewPr>
    <p:cViewPr>
      <p:scale>
        <a:sx n="33" d="100"/>
        <a:sy n="33" d="100"/>
      </p:scale>
      <p:origin x="0" y="31392"/>
    </p:cViewPr>
    <p:sldLst>
      <p:sld r:id="rId1" collapse="1"/>
      <p:sld r:id="rId2" collapse="1"/>
    </p:sldLst>
  </p:outlineViewPr>
  <p:notesTextViewPr>
    <p:cViewPr>
      <p:scale>
        <a:sx n="100" d="100"/>
        <a:sy n="100" d="100"/>
      </p:scale>
      <p:origin x="0" y="0"/>
    </p:cViewPr>
  </p:notesTextViewPr>
  <p:sorterViewPr>
    <p:cViewPr>
      <p:scale>
        <a:sx n="66" d="100"/>
        <a:sy n="66" d="100"/>
      </p:scale>
      <p:origin x="0" y="46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slide" Target="slides/slide4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03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07" tIns="45755" rIns="91507" bIns="45755" numCol="1" anchor="t" anchorCtr="0" compatLnSpc="1">
            <a:prstTxWarp prst="textNoShape">
              <a:avLst/>
            </a:prstTxWarp>
          </a:bodyPr>
          <a:lstStyle>
            <a:lvl1pPr algn="l" defTabSz="915988">
              <a:defRPr sz="1200"/>
            </a:lvl1pPr>
          </a:lstStyle>
          <a:p>
            <a:endParaRPr lang="en-US" altLang="en-US"/>
          </a:p>
        </p:txBody>
      </p:sp>
      <p:sp>
        <p:nvSpPr>
          <p:cNvPr id="19459" name="Rectangle 3"/>
          <p:cNvSpPr>
            <a:spLocks noGrp="1" noChangeArrowheads="1"/>
          </p:cNvSpPr>
          <p:nvPr>
            <p:ph type="dt" sz="quarter" idx="1"/>
          </p:nvPr>
        </p:nvSpPr>
        <p:spPr bwMode="auto">
          <a:xfrm>
            <a:off x="3930650" y="0"/>
            <a:ext cx="3003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07" tIns="45755" rIns="91507" bIns="45755" numCol="1" anchor="t" anchorCtr="0" compatLnSpc="1">
            <a:prstTxWarp prst="textNoShape">
              <a:avLst/>
            </a:prstTxWarp>
          </a:bodyPr>
          <a:lstStyle>
            <a:lvl1pPr algn="r" defTabSz="915988">
              <a:defRPr sz="1200"/>
            </a:lvl1pPr>
          </a:lstStyle>
          <a:p>
            <a:endParaRPr lang="en-US" altLang="en-US"/>
          </a:p>
        </p:txBody>
      </p:sp>
      <p:sp>
        <p:nvSpPr>
          <p:cNvPr id="19460" name="Rectangle 4"/>
          <p:cNvSpPr>
            <a:spLocks noGrp="1" noChangeArrowheads="1"/>
          </p:cNvSpPr>
          <p:nvPr>
            <p:ph type="ftr" sz="quarter" idx="2"/>
          </p:nvPr>
        </p:nvSpPr>
        <p:spPr bwMode="auto">
          <a:xfrm>
            <a:off x="0" y="8626475"/>
            <a:ext cx="3003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07" tIns="45755" rIns="91507" bIns="45755" numCol="1" anchor="b" anchorCtr="0" compatLnSpc="1">
            <a:prstTxWarp prst="textNoShape">
              <a:avLst/>
            </a:prstTxWarp>
          </a:bodyPr>
          <a:lstStyle>
            <a:lvl1pPr algn="l" defTabSz="915988">
              <a:defRPr sz="1200"/>
            </a:lvl1pPr>
          </a:lstStyle>
          <a:p>
            <a:endParaRPr lang="en-US" altLang="en-US"/>
          </a:p>
        </p:txBody>
      </p:sp>
      <p:sp>
        <p:nvSpPr>
          <p:cNvPr id="19461" name="Rectangle 5"/>
          <p:cNvSpPr>
            <a:spLocks noGrp="1" noChangeArrowheads="1"/>
          </p:cNvSpPr>
          <p:nvPr>
            <p:ph type="sldNum" sz="quarter" idx="3"/>
          </p:nvPr>
        </p:nvSpPr>
        <p:spPr bwMode="auto">
          <a:xfrm>
            <a:off x="3930650" y="8626475"/>
            <a:ext cx="30035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07" tIns="45755" rIns="91507" bIns="45755" numCol="1" anchor="b" anchorCtr="0" compatLnSpc="1">
            <a:prstTxWarp prst="textNoShape">
              <a:avLst/>
            </a:prstTxWarp>
          </a:bodyPr>
          <a:lstStyle>
            <a:lvl1pPr algn="r" defTabSz="915988">
              <a:defRPr sz="1200"/>
            </a:lvl1pPr>
          </a:lstStyle>
          <a:p>
            <a:fld id="{37204B27-6C7D-42DC-BD54-A9F73D9E3EB2}" type="slidenum">
              <a:rPr lang="en-US" altLang="en-US"/>
              <a:pPr/>
              <a:t>‹#›</a:t>
            </a:fld>
            <a:endParaRPr lang="en-US" altLang="en-US"/>
          </a:p>
        </p:txBody>
      </p:sp>
    </p:spTree>
    <p:extLst>
      <p:ext uri="{BB962C8B-B14F-4D97-AF65-F5344CB8AC3E}">
        <p14:creationId xmlns:p14="http://schemas.microsoft.com/office/powerpoint/2010/main" val="26645118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1026"/>
          <p:cNvSpPr>
            <a:spLocks noGrp="1" noChangeArrowheads="1"/>
          </p:cNvSpPr>
          <p:nvPr>
            <p:ph type="hdr" sz="quarter"/>
          </p:nvPr>
        </p:nvSpPr>
        <p:spPr bwMode="auto">
          <a:xfrm>
            <a:off x="0" y="0"/>
            <a:ext cx="3022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l" defTabSz="900113">
              <a:defRPr sz="1200"/>
            </a:lvl1pPr>
          </a:lstStyle>
          <a:p>
            <a:endParaRPr lang="en-US" altLang="en-US"/>
          </a:p>
        </p:txBody>
      </p:sp>
      <p:sp>
        <p:nvSpPr>
          <p:cNvPr id="38915" name="Rectangle 1027"/>
          <p:cNvSpPr>
            <a:spLocks noGrp="1" noChangeArrowheads="1"/>
          </p:cNvSpPr>
          <p:nvPr>
            <p:ph type="dt" idx="1"/>
          </p:nvPr>
        </p:nvSpPr>
        <p:spPr bwMode="auto">
          <a:xfrm>
            <a:off x="3930650" y="0"/>
            <a:ext cx="3022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algn="r" defTabSz="900113">
              <a:defRPr sz="1200"/>
            </a:lvl1pPr>
          </a:lstStyle>
          <a:p>
            <a:endParaRPr lang="en-US" altLang="en-US"/>
          </a:p>
        </p:txBody>
      </p:sp>
      <p:sp>
        <p:nvSpPr>
          <p:cNvPr id="38916" name="Rectangle 1028"/>
          <p:cNvSpPr>
            <a:spLocks noGrp="1" noRot="1" noChangeAspect="1" noChangeArrowheads="1" noTextEdit="1"/>
          </p:cNvSpPr>
          <p:nvPr>
            <p:ph type="sldImg" idx="2"/>
          </p:nvPr>
        </p:nvSpPr>
        <p:spPr bwMode="auto">
          <a:xfrm>
            <a:off x="1150938" y="671513"/>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1029"/>
          <p:cNvSpPr>
            <a:spLocks noGrp="1" noChangeArrowheads="1"/>
          </p:cNvSpPr>
          <p:nvPr>
            <p:ph type="body" sz="quarter" idx="3"/>
          </p:nvPr>
        </p:nvSpPr>
        <p:spPr bwMode="auto">
          <a:xfrm>
            <a:off x="906463" y="4324350"/>
            <a:ext cx="5140325"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8" name="Rectangle 1030"/>
          <p:cNvSpPr>
            <a:spLocks noGrp="1" noChangeArrowheads="1"/>
          </p:cNvSpPr>
          <p:nvPr>
            <p:ph type="ftr" sz="quarter" idx="4"/>
          </p:nvPr>
        </p:nvSpPr>
        <p:spPr bwMode="auto">
          <a:xfrm>
            <a:off x="0" y="8647113"/>
            <a:ext cx="3022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lvl1pPr algn="l" defTabSz="900113">
              <a:defRPr sz="1200"/>
            </a:lvl1pPr>
          </a:lstStyle>
          <a:p>
            <a:endParaRPr lang="en-US" altLang="en-US"/>
          </a:p>
        </p:txBody>
      </p:sp>
      <p:sp>
        <p:nvSpPr>
          <p:cNvPr id="38919" name="Rectangle 1031"/>
          <p:cNvSpPr>
            <a:spLocks noGrp="1" noChangeArrowheads="1"/>
          </p:cNvSpPr>
          <p:nvPr>
            <p:ph type="sldNum" sz="quarter" idx="5"/>
          </p:nvPr>
        </p:nvSpPr>
        <p:spPr bwMode="auto">
          <a:xfrm>
            <a:off x="3930650" y="8647113"/>
            <a:ext cx="30226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b" anchorCtr="0" compatLnSpc="1">
            <a:prstTxWarp prst="textNoShape">
              <a:avLst/>
            </a:prstTxWarp>
          </a:bodyPr>
          <a:lstStyle>
            <a:lvl1pPr algn="r" defTabSz="900113">
              <a:defRPr sz="1200"/>
            </a:lvl1pPr>
          </a:lstStyle>
          <a:p>
            <a:fld id="{EF6F9E06-28E5-425D-BE50-EE31C77012AA}" type="slidenum">
              <a:rPr lang="en-US" altLang="en-US"/>
              <a:pPr/>
              <a:t>‹#›</a:t>
            </a:fld>
            <a:endParaRPr lang="en-US" altLang="en-US"/>
          </a:p>
        </p:txBody>
      </p:sp>
    </p:spTree>
    <p:extLst>
      <p:ext uri="{BB962C8B-B14F-4D97-AF65-F5344CB8AC3E}">
        <p14:creationId xmlns:p14="http://schemas.microsoft.com/office/powerpoint/2010/main" val="37591810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F7D5D00-9D34-4C3E-AE55-E0827ADCCE46}" type="slidenum">
              <a:rPr lang="en-US" altLang="en-US"/>
              <a:pPr/>
              <a:t>1</a:t>
            </a:fld>
            <a:endParaRPr lang="en-US" altLang="en-US"/>
          </a:p>
        </p:txBody>
      </p:sp>
      <p:sp>
        <p:nvSpPr>
          <p:cNvPr id="123906" name="Rectangle 2"/>
          <p:cNvSpPr>
            <a:spLocks noGrp="1" noRot="1" noChangeAspect="1" noChangeArrowheads="1" noTextEdit="1"/>
          </p:cNvSpPr>
          <p:nvPr>
            <p:ph type="sldImg"/>
          </p:nvPr>
        </p:nvSpPr>
        <p:spPr>
          <a:xfrm>
            <a:off x="1196975" y="681038"/>
            <a:ext cx="4540250" cy="3405187"/>
          </a:xfrm>
          <a:ln/>
        </p:spPr>
      </p:sp>
      <p:sp>
        <p:nvSpPr>
          <p:cNvPr id="123907" name="Rectangle 3"/>
          <p:cNvSpPr>
            <a:spLocks noGrp="1" noChangeArrowheads="1"/>
          </p:cNvSpPr>
          <p:nvPr>
            <p:ph type="body" idx="1"/>
          </p:nvPr>
        </p:nvSpPr>
        <p:spPr>
          <a:xfrm>
            <a:off x="922338" y="4313238"/>
            <a:ext cx="5089525" cy="4086225"/>
          </a:xfrm>
        </p:spPr>
        <p:txBody>
          <a:bodyPr/>
          <a:lstStyle/>
          <a:p>
            <a:endParaRPr lang="en-US" altLang="en-US"/>
          </a:p>
        </p:txBody>
      </p:sp>
    </p:spTree>
    <p:extLst>
      <p:ext uri="{BB962C8B-B14F-4D97-AF65-F5344CB8AC3E}">
        <p14:creationId xmlns:p14="http://schemas.microsoft.com/office/powerpoint/2010/main" val="1465050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B5A9D30-81D9-4522-BBA1-C5BC4BAABD4F}" type="slidenum">
              <a:rPr lang="en-US" altLang="en-US"/>
              <a:pPr/>
              <a:t>10</a:t>
            </a:fld>
            <a:endParaRPr lang="en-US" altLang="en-US"/>
          </a:p>
        </p:txBody>
      </p:sp>
      <p:sp>
        <p:nvSpPr>
          <p:cNvPr id="253954" name="Rectangle 2"/>
          <p:cNvSpPr>
            <a:spLocks noGrp="1" noRot="1" noChangeAspect="1" noChangeArrowheads="1" noTextEdit="1"/>
          </p:cNvSpPr>
          <p:nvPr>
            <p:ph type="sldImg"/>
          </p:nvPr>
        </p:nvSpPr>
        <p:spPr>
          <a:xfrm>
            <a:off x="1196975" y="681038"/>
            <a:ext cx="4540250" cy="3405187"/>
          </a:xfrm>
          <a:ln/>
        </p:spPr>
      </p:sp>
      <p:sp>
        <p:nvSpPr>
          <p:cNvPr id="253955"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44512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7A2A7C-D042-4231-8C09-D99AB839D786}" type="slidenum">
              <a:rPr lang="en-US" altLang="en-US"/>
              <a:pPr/>
              <a:t>19</a:t>
            </a:fld>
            <a:endParaRPr lang="en-US" altLang="en-US"/>
          </a:p>
        </p:txBody>
      </p:sp>
      <p:sp>
        <p:nvSpPr>
          <p:cNvPr id="280578" name="Rectangle 2"/>
          <p:cNvSpPr>
            <a:spLocks noGrp="1" noRot="1" noChangeAspect="1" noChangeArrowheads="1" noTextEdit="1"/>
          </p:cNvSpPr>
          <p:nvPr>
            <p:ph type="sldImg"/>
          </p:nvPr>
        </p:nvSpPr>
        <p:spPr>
          <a:xfrm>
            <a:off x="1196975" y="681038"/>
            <a:ext cx="4540250" cy="3405187"/>
          </a:xfrm>
          <a:ln/>
        </p:spPr>
      </p:sp>
      <p:sp>
        <p:nvSpPr>
          <p:cNvPr id="280579"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What if you had networked printers or CPUs and one of them went down. </a:t>
            </a:r>
          </a:p>
          <a:p>
            <a:r>
              <a:rPr lang="en-US" altLang="en-US"/>
              <a:t>Now you want to merge the priority queues!</a:t>
            </a:r>
          </a:p>
          <a:p>
            <a:endParaRPr lang="en-US" altLang="en-US"/>
          </a:p>
          <a:p>
            <a:r>
              <a:rPr lang="en-US" altLang="en-US"/>
              <a:t>How can we do that?</a:t>
            </a:r>
          </a:p>
          <a:p>
            <a:r>
              <a:rPr lang="en-US" altLang="en-US"/>
              <a:t>Here’s two naïve ways.</a:t>
            </a:r>
          </a:p>
          <a:p>
            <a:endParaRPr lang="en-US" altLang="en-US"/>
          </a:p>
          <a:p>
            <a:r>
              <a:rPr lang="en-US" altLang="en-US"/>
              <a:t>1st attempt: If the two trees are the same size: O(n log n)</a:t>
            </a:r>
          </a:p>
          <a:p>
            <a:endParaRPr lang="en-US" altLang="en-US"/>
          </a:p>
          <a:p>
            <a:r>
              <a:rPr lang="en-US" altLang="en-US"/>
              <a:t>2nd attempt: O(n) (that’s how long buildHeap takse)</a:t>
            </a:r>
          </a:p>
        </p:txBody>
      </p:sp>
    </p:spTree>
    <p:extLst>
      <p:ext uri="{BB962C8B-B14F-4D97-AF65-F5344CB8AC3E}">
        <p14:creationId xmlns:p14="http://schemas.microsoft.com/office/powerpoint/2010/main" val="2404135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D36AB56-5050-44EA-874E-6FD7CED70251}" type="slidenum">
              <a:rPr lang="en-US" altLang="en-US"/>
              <a:pPr/>
              <a:t>20</a:t>
            </a:fld>
            <a:endParaRPr lang="en-US" altLang="en-US"/>
          </a:p>
        </p:txBody>
      </p:sp>
      <p:sp>
        <p:nvSpPr>
          <p:cNvPr id="287746" name="Rectangle 2"/>
          <p:cNvSpPr>
            <a:spLocks noGrp="1" noRot="1" noChangeAspect="1" noChangeArrowheads="1" noTextEdit="1"/>
          </p:cNvSpPr>
          <p:nvPr>
            <p:ph type="sldImg"/>
          </p:nvPr>
        </p:nvSpPr>
        <p:spPr>
          <a:xfrm>
            <a:off x="1196975" y="681038"/>
            <a:ext cx="4540250" cy="3405187"/>
          </a:xfrm>
          <a:ln/>
        </p:spPr>
      </p:sp>
      <p:sp>
        <p:nvSpPr>
          <p:cNvPr id="287747" name="Rectangle 3"/>
          <p:cNvSpPr>
            <a:spLocks noGrp="1" noChangeArrowheads="1"/>
          </p:cNvSpPr>
          <p:nvPr>
            <p:ph type="body" idx="1"/>
          </p:nvPr>
        </p:nvSpPr>
        <p:spPr>
          <a:xfrm>
            <a:off x="923925" y="4313238"/>
            <a:ext cx="5086350" cy="4086225"/>
          </a:xfrm>
        </p:spPr>
        <p:txBody>
          <a:bodyPr lIns="89950" tIns="44977" rIns="89950" bIns="44977"/>
          <a:lstStyle/>
          <a:p>
            <a:endParaRPr lang="en-US" altLang="en-US" dirty="0"/>
          </a:p>
        </p:txBody>
      </p:sp>
    </p:spTree>
    <p:extLst>
      <p:ext uri="{BB962C8B-B14F-4D97-AF65-F5344CB8AC3E}">
        <p14:creationId xmlns:p14="http://schemas.microsoft.com/office/powerpoint/2010/main" val="3313893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F888888-3779-4E64-8F73-0BF372A2A775}" type="slidenum">
              <a:rPr lang="en-US" altLang="en-US"/>
              <a:pPr/>
              <a:t>21</a:t>
            </a:fld>
            <a:endParaRPr lang="en-US" altLang="en-US"/>
          </a:p>
        </p:txBody>
      </p:sp>
      <p:sp>
        <p:nvSpPr>
          <p:cNvPr id="289794" name="Rectangle 2"/>
          <p:cNvSpPr>
            <a:spLocks noGrp="1" noRot="1" noChangeAspect="1" noChangeArrowheads="1" noTextEdit="1"/>
          </p:cNvSpPr>
          <p:nvPr>
            <p:ph type="sldImg"/>
          </p:nvPr>
        </p:nvSpPr>
        <p:spPr>
          <a:xfrm>
            <a:off x="1196975" y="681038"/>
            <a:ext cx="4540250" cy="3405187"/>
          </a:xfrm>
          <a:ln/>
        </p:spPr>
      </p:sp>
      <p:sp>
        <p:nvSpPr>
          <p:cNvPr id="289795"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So, here are the formal properties of a leftist heap.</a:t>
            </a:r>
          </a:p>
          <a:p>
            <a:endParaRPr lang="en-US" altLang="en-US"/>
          </a:p>
          <a:p>
            <a:r>
              <a:rPr lang="en-US" altLang="en-US"/>
              <a:t>Heap-order, of course.</a:t>
            </a:r>
          </a:p>
          <a:p>
            <a:endParaRPr lang="en-US" altLang="en-US"/>
          </a:p>
          <a:p>
            <a:r>
              <a:rPr lang="en-US" altLang="en-US"/>
              <a:t>And, the leftist property; this means that the npl of the right child is never greater than that of the left child.</a:t>
            </a:r>
          </a:p>
          <a:p>
            <a:endParaRPr lang="en-US" altLang="en-US"/>
          </a:p>
          <a:p>
            <a:r>
              <a:rPr lang="en-US" altLang="en-US"/>
              <a:t>Are leftist trees necessarily complete or balanced? NO. In fact, a _great_ leftist tree is a string of nodes all on the left!</a:t>
            </a:r>
          </a:p>
          <a:p>
            <a:endParaRPr lang="en-US" altLang="en-US"/>
          </a:p>
        </p:txBody>
      </p:sp>
    </p:spTree>
    <p:extLst>
      <p:ext uri="{BB962C8B-B14F-4D97-AF65-F5344CB8AC3E}">
        <p14:creationId xmlns:p14="http://schemas.microsoft.com/office/powerpoint/2010/main" val="49962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D36AB56-5050-44EA-874E-6FD7CED70251}" type="slidenum">
              <a:rPr lang="en-US" altLang="en-US"/>
              <a:pPr/>
              <a:t>22</a:t>
            </a:fld>
            <a:endParaRPr lang="en-US" altLang="en-US"/>
          </a:p>
        </p:txBody>
      </p:sp>
      <p:sp>
        <p:nvSpPr>
          <p:cNvPr id="287746" name="Rectangle 2"/>
          <p:cNvSpPr>
            <a:spLocks noGrp="1" noRot="1" noChangeAspect="1" noChangeArrowheads="1" noTextEdit="1"/>
          </p:cNvSpPr>
          <p:nvPr>
            <p:ph type="sldImg"/>
          </p:nvPr>
        </p:nvSpPr>
        <p:spPr>
          <a:xfrm>
            <a:off x="1196975" y="681038"/>
            <a:ext cx="4540250" cy="3405187"/>
          </a:xfrm>
          <a:ln/>
        </p:spPr>
      </p:sp>
      <p:sp>
        <p:nvSpPr>
          <p:cNvPr id="287747" name="Rectangle 3"/>
          <p:cNvSpPr>
            <a:spLocks noGrp="1" noChangeArrowheads="1"/>
          </p:cNvSpPr>
          <p:nvPr>
            <p:ph type="body" idx="1"/>
          </p:nvPr>
        </p:nvSpPr>
        <p:spPr>
          <a:xfrm>
            <a:off x="923925" y="4313238"/>
            <a:ext cx="5086350" cy="4086225"/>
          </a:xfrm>
        </p:spPr>
        <p:txBody>
          <a:bodyPr lIns="89950" tIns="44977" rIns="89950" bIns="44977"/>
          <a:lstStyle/>
          <a:p>
            <a:endParaRPr lang="en-US" altLang="en-US" dirty="0"/>
          </a:p>
        </p:txBody>
      </p:sp>
    </p:spTree>
    <p:extLst>
      <p:ext uri="{BB962C8B-B14F-4D97-AF65-F5344CB8AC3E}">
        <p14:creationId xmlns:p14="http://schemas.microsoft.com/office/powerpoint/2010/main" val="89114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A1E0445-FCA1-4A4E-9A86-EF0CF84FDC61}" type="slidenum">
              <a:rPr lang="en-US" altLang="en-US"/>
              <a:pPr/>
              <a:t>24</a:t>
            </a:fld>
            <a:endParaRPr lang="en-US" altLang="en-US"/>
          </a:p>
        </p:txBody>
      </p:sp>
      <p:sp>
        <p:nvSpPr>
          <p:cNvPr id="291842" name="Rectangle 2"/>
          <p:cNvSpPr>
            <a:spLocks noGrp="1" noRot="1" noChangeAspect="1" noChangeArrowheads="1" noTextEdit="1"/>
          </p:cNvSpPr>
          <p:nvPr>
            <p:ph type="sldImg"/>
          </p:nvPr>
        </p:nvSpPr>
        <p:spPr>
          <a:xfrm>
            <a:off x="1196975" y="681038"/>
            <a:ext cx="4540250" cy="3405187"/>
          </a:xfrm>
          <a:ln/>
        </p:spPr>
      </p:sp>
      <p:sp>
        <p:nvSpPr>
          <p:cNvPr id="291843"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Here are some training examples to help you learn. </a:t>
            </a:r>
          </a:p>
          <a:p>
            <a:endParaRPr lang="en-US" altLang="en-US"/>
          </a:p>
          <a:p>
            <a:r>
              <a:rPr lang="en-US" altLang="en-US"/>
              <a:t>The red nodes break the leftist property for the first tree. </a:t>
            </a:r>
          </a:p>
          <a:p>
            <a:endParaRPr lang="en-US" altLang="en-US"/>
          </a:p>
          <a:p>
            <a:r>
              <a:rPr lang="en-US" altLang="en-US"/>
              <a:t>The other two trees are leftist.</a:t>
            </a:r>
          </a:p>
          <a:p>
            <a:endParaRPr lang="en-US" altLang="en-US"/>
          </a:p>
        </p:txBody>
      </p:sp>
    </p:spTree>
    <p:extLst>
      <p:ext uri="{BB962C8B-B14F-4D97-AF65-F5344CB8AC3E}">
        <p14:creationId xmlns:p14="http://schemas.microsoft.com/office/powerpoint/2010/main" val="195301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0D626A6-4748-4F88-8A8D-C0BD39CE5285}" type="slidenum">
              <a:rPr lang="en-US" altLang="en-US"/>
              <a:pPr/>
              <a:t>26</a:t>
            </a:fld>
            <a:endParaRPr lang="en-US" altLang="en-US"/>
          </a:p>
        </p:txBody>
      </p:sp>
      <p:sp>
        <p:nvSpPr>
          <p:cNvPr id="293890" name="Rectangle 2"/>
          <p:cNvSpPr>
            <a:spLocks noGrp="1" noRot="1" noChangeAspect="1" noChangeArrowheads="1" noTextEdit="1"/>
          </p:cNvSpPr>
          <p:nvPr>
            <p:ph type="sldImg"/>
          </p:nvPr>
        </p:nvSpPr>
        <p:spPr>
          <a:xfrm>
            <a:off x="1196975" y="681038"/>
            <a:ext cx="4540250" cy="3405187"/>
          </a:xfrm>
          <a:ln/>
        </p:spPr>
      </p:sp>
      <p:sp>
        <p:nvSpPr>
          <p:cNvPr id="293891"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Why do we have this leftist property?</a:t>
            </a:r>
          </a:p>
          <a:p>
            <a:endParaRPr lang="en-US" altLang="en-US"/>
          </a:p>
          <a:p>
            <a:r>
              <a:rPr lang="en-US" altLang="en-US"/>
              <a:t>Because it guarantees that the right path is really short compared to the number of nodes in the tree without being as stodgy as the heap structure property.</a:t>
            </a:r>
          </a:p>
          <a:p>
            <a:endParaRPr lang="en-US" altLang="en-US"/>
          </a:p>
          <a:p>
            <a:r>
              <a:rPr lang="en-US" altLang="en-US"/>
              <a:t>Here’s a proof which boils down to the fact that if the left path is r long, the null path length must be at least r (otherwise somewhere along there, there’s a node with a larger right npl than left). </a:t>
            </a:r>
          </a:p>
          <a:p>
            <a:endParaRPr lang="en-US" altLang="en-US"/>
          </a:p>
          <a:p>
            <a:r>
              <a:rPr lang="en-US" altLang="en-US"/>
              <a:t>Since the tree is complete at least to depth r, there are at least 2</a:t>
            </a:r>
            <a:r>
              <a:rPr lang="en-US" altLang="en-US" baseline="30000"/>
              <a:t>r</a:t>
            </a:r>
            <a:r>
              <a:rPr lang="en-US" altLang="en-US"/>
              <a:t> - 1 nodes in the tree.</a:t>
            </a:r>
          </a:p>
        </p:txBody>
      </p:sp>
    </p:spTree>
    <p:extLst>
      <p:ext uri="{BB962C8B-B14F-4D97-AF65-F5344CB8AC3E}">
        <p14:creationId xmlns:p14="http://schemas.microsoft.com/office/powerpoint/2010/main" val="2209831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6BB27B6-BC01-48D9-80C9-8C4278AB3331}" type="slidenum">
              <a:rPr lang="en-US" altLang="en-US"/>
              <a:pPr/>
              <a:t>35</a:t>
            </a:fld>
            <a:endParaRPr lang="en-US" altLang="en-US"/>
          </a:p>
        </p:txBody>
      </p:sp>
      <p:sp>
        <p:nvSpPr>
          <p:cNvPr id="300034" name="Rectangle 2"/>
          <p:cNvSpPr>
            <a:spLocks noGrp="1" noRot="1" noChangeAspect="1" noChangeArrowheads="1" noTextEdit="1"/>
          </p:cNvSpPr>
          <p:nvPr>
            <p:ph type="sldImg"/>
          </p:nvPr>
        </p:nvSpPr>
        <p:spPr>
          <a:xfrm>
            <a:off x="1196975" y="681038"/>
            <a:ext cx="4540250" cy="3405187"/>
          </a:xfrm>
          <a:ln/>
        </p:spPr>
      </p:sp>
      <p:sp>
        <p:nvSpPr>
          <p:cNvPr id="300035" name="Rectangle 3"/>
          <p:cNvSpPr>
            <a:spLocks noGrp="1" noChangeArrowheads="1"/>
          </p:cNvSpPr>
          <p:nvPr>
            <p:ph type="body" idx="1"/>
          </p:nvPr>
        </p:nvSpPr>
        <p:spPr>
          <a:xfrm>
            <a:off x="923925" y="4313238"/>
            <a:ext cx="5086350" cy="4086225"/>
          </a:xfrm>
        </p:spPr>
        <p:txBody>
          <a:bodyPr lIns="89950" tIns="44977" rIns="89950" bIns="44977"/>
          <a:lstStyle/>
          <a:p>
            <a:r>
              <a:rPr lang="en-US" altLang="en-US" dirty="0"/>
              <a:t>Now that we have that wicked merge op. Let’s just use it to implement all the other ops. </a:t>
            </a:r>
            <a:endParaRPr lang="en-US" altLang="en-US" u="sng" dirty="0"/>
          </a:p>
          <a:p>
            <a:endParaRPr lang="en-US" altLang="en-US" u="sng" dirty="0"/>
          </a:p>
          <a:p>
            <a:r>
              <a:rPr lang="en-US" altLang="en-US" u="sng" dirty="0"/>
              <a:t>Is</a:t>
            </a:r>
            <a:r>
              <a:rPr lang="en-US" altLang="en-US" dirty="0"/>
              <a:t> one node a size one leftist heap?</a:t>
            </a:r>
            <a:endParaRPr lang="en-US" altLang="en-US" u="sng" dirty="0"/>
          </a:p>
        </p:txBody>
      </p:sp>
    </p:spTree>
    <p:extLst>
      <p:ext uri="{BB962C8B-B14F-4D97-AF65-F5344CB8AC3E}">
        <p14:creationId xmlns:p14="http://schemas.microsoft.com/office/powerpoint/2010/main" val="4189638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BD546B5-AFFF-4B0D-BE92-13A5C43691DF}" type="slidenum">
              <a:rPr lang="en-US" altLang="en-US"/>
              <a:pPr/>
              <a:t>36</a:t>
            </a:fld>
            <a:endParaRPr lang="en-US" altLang="en-US"/>
          </a:p>
        </p:txBody>
      </p:sp>
      <p:sp>
        <p:nvSpPr>
          <p:cNvPr id="302082" name="Rectangle 2"/>
          <p:cNvSpPr>
            <a:spLocks noGrp="1" noRot="1" noChangeAspect="1" noChangeArrowheads="1" noTextEdit="1"/>
          </p:cNvSpPr>
          <p:nvPr>
            <p:ph type="sldImg"/>
          </p:nvPr>
        </p:nvSpPr>
        <p:spPr>
          <a:xfrm>
            <a:off x="1196975" y="681038"/>
            <a:ext cx="4540250" cy="3405187"/>
          </a:xfrm>
          <a:ln/>
        </p:spPr>
      </p:sp>
      <p:sp>
        <p:nvSpPr>
          <p:cNvPr id="302083"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Alright, let’s try an example. </a:t>
            </a:r>
          </a:p>
          <a:p>
            <a:endParaRPr lang="en-US" altLang="en-US"/>
          </a:p>
          <a:p>
            <a:r>
              <a:rPr lang="en-US" altLang="en-US"/>
              <a:t>I’m unwinding the recursion here.</a:t>
            </a:r>
          </a:p>
          <a:p>
            <a:endParaRPr lang="en-US" altLang="en-US"/>
          </a:p>
          <a:p>
            <a:endParaRPr lang="en-US" altLang="en-US"/>
          </a:p>
          <a:p>
            <a:r>
              <a:rPr lang="en-US" altLang="en-US"/>
              <a:t>I pulled a fast one merging the last two nodes. I could have reduced that to merging a node with null (which is clearly the original node) but I didn’t for convenience. </a:t>
            </a:r>
          </a:p>
          <a:p>
            <a:endParaRPr lang="en-US" altLang="en-US"/>
          </a:p>
          <a:p>
            <a:r>
              <a:rPr lang="en-US" altLang="en-US"/>
              <a:t>Don’t _you_ do that on tests!</a:t>
            </a:r>
          </a:p>
        </p:txBody>
      </p:sp>
    </p:spTree>
    <p:extLst>
      <p:ext uri="{BB962C8B-B14F-4D97-AF65-F5344CB8AC3E}">
        <p14:creationId xmlns:p14="http://schemas.microsoft.com/office/powerpoint/2010/main" val="2536350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0DDB6ED-4A05-4F80-BD27-C742D6AB1609}" type="slidenum">
              <a:rPr lang="en-US" altLang="en-US"/>
              <a:pPr/>
              <a:t>37</a:t>
            </a:fld>
            <a:endParaRPr lang="en-US" altLang="en-US"/>
          </a:p>
        </p:txBody>
      </p:sp>
      <p:sp>
        <p:nvSpPr>
          <p:cNvPr id="304130" name="Rectangle 2"/>
          <p:cNvSpPr>
            <a:spLocks noGrp="1" noRot="1" noChangeAspect="1" noChangeArrowheads="1" noTextEdit="1"/>
          </p:cNvSpPr>
          <p:nvPr>
            <p:ph type="sldImg"/>
          </p:nvPr>
        </p:nvSpPr>
        <p:spPr>
          <a:xfrm>
            <a:off x="1196975" y="681038"/>
            <a:ext cx="4540250" cy="3405187"/>
          </a:xfrm>
          <a:ln/>
        </p:spPr>
      </p:sp>
      <p:sp>
        <p:nvSpPr>
          <p:cNvPr id="304131"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No, we need to put the example back together, fixing the leftist property as we go.</a:t>
            </a:r>
          </a:p>
          <a:p>
            <a:endParaRPr lang="en-US" altLang="en-US"/>
          </a:p>
          <a:p>
            <a:r>
              <a:rPr lang="en-US" altLang="en-US"/>
              <a:t>Are we done here?</a:t>
            </a:r>
          </a:p>
          <a:p>
            <a:endParaRPr lang="en-US" altLang="en-US"/>
          </a:p>
          <a:p>
            <a:r>
              <a:rPr lang="en-US" altLang="en-US"/>
              <a:t>NO!</a:t>
            </a:r>
          </a:p>
          <a:p>
            <a:endParaRPr lang="en-US" altLang="en-US"/>
          </a:p>
          <a:p>
            <a:r>
              <a:rPr lang="en-US" altLang="en-US"/>
              <a:t>The root’s right child has a higher npl than its left child!</a:t>
            </a:r>
          </a:p>
          <a:p>
            <a:endParaRPr lang="en-US" altLang="en-US"/>
          </a:p>
        </p:txBody>
      </p:sp>
    </p:spTree>
    <p:extLst>
      <p:ext uri="{BB962C8B-B14F-4D97-AF65-F5344CB8AC3E}">
        <p14:creationId xmlns:p14="http://schemas.microsoft.com/office/powerpoint/2010/main" val="1357787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58689D0-B0A4-4140-96B5-C1A5E157D89D}" type="slidenum">
              <a:rPr lang="en-US" altLang="en-US"/>
              <a:pPr/>
              <a:t>2</a:t>
            </a:fld>
            <a:endParaRPr lang="en-US" altLang="en-US"/>
          </a:p>
        </p:txBody>
      </p:sp>
      <p:sp>
        <p:nvSpPr>
          <p:cNvPr id="227330" name="Rectangle 2"/>
          <p:cNvSpPr>
            <a:spLocks noGrp="1" noRot="1" noChangeAspect="1" noChangeArrowheads="1" noTextEdit="1"/>
          </p:cNvSpPr>
          <p:nvPr>
            <p:ph type="sldImg"/>
          </p:nvPr>
        </p:nvSpPr>
        <p:spPr>
          <a:xfrm>
            <a:off x="1196975" y="681038"/>
            <a:ext cx="4540250" cy="3405187"/>
          </a:xfrm>
          <a:ln/>
        </p:spPr>
      </p:sp>
      <p:sp>
        <p:nvSpPr>
          <p:cNvPr id="227331" name="Rectangle 3"/>
          <p:cNvSpPr>
            <a:spLocks noGrp="1" noChangeArrowheads="1"/>
          </p:cNvSpPr>
          <p:nvPr>
            <p:ph type="body" idx="1"/>
          </p:nvPr>
        </p:nvSpPr>
        <p:spPr>
          <a:xfrm>
            <a:off x="923925" y="4313238"/>
            <a:ext cx="5086350" cy="4086225"/>
          </a:xfrm>
        </p:spPr>
        <p:txBody>
          <a:bodyPr/>
          <a:lstStyle/>
          <a:p>
            <a:r>
              <a:rPr lang="en-US" altLang="en-US"/>
              <a:t>Alright, now we all remember what a tree is. Let’s harken back to queues now.</a:t>
            </a:r>
          </a:p>
          <a:p>
            <a:endParaRPr lang="en-US" altLang="en-US"/>
          </a:p>
          <a:p>
            <a:r>
              <a:rPr lang="en-US" altLang="en-US"/>
              <a:t>Here are some possible applications of a queue which aren’t quite right.</a:t>
            </a:r>
          </a:p>
          <a:p>
            <a:endParaRPr lang="en-US" altLang="en-US"/>
          </a:p>
          <a:p>
            <a:r>
              <a:rPr lang="en-US" altLang="en-US"/>
              <a:t>All of these want to favor certain entries in the Queue. How do we handle that?</a:t>
            </a:r>
          </a:p>
        </p:txBody>
      </p:sp>
    </p:spTree>
    <p:extLst>
      <p:ext uri="{BB962C8B-B14F-4D97-AF65-F5344CB8AC3E}">
        <p14:creationId xmlns:p14="http://schemas.microsoft.com/office/powerpoint/2010/main" val="67914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25ECEBF-AC08-46F9-BD64-99CB51C708B6}" type="slidenum">
              <a:rPr lang="en-US" altLang="en-US"/>
              <a:pPr/>
              <a:t>38</a:t>
            </a:fld>
            <a:endParaRPr lang="en-US" altLang="en-US"/>
          </a:p>
        </p:txBody>
      </p:sp>
      <p:sp>
        <p:nvSpPr>
          <p:cNvPr id="306178" name="Rectangle 2"/>
          <p:cNvSpPr>
            <a:spLocks noGrp="1" noRot="1" noChangeAspect="1" noChangeArrowheads="1" noTextEdit="1"/>
          </p:cNvSpPr>
          <p:nvPr>
            <p:ph type="sldImg"/>
          </p:nvPr>
        </p:nvSpPr>
        <p:spPr>
          <a:xfrm>
            <a:off x="1196975" y="681038"/>
            <a:ext cx="4540250" cy="3405187"/>
          </a:xfrm>
          <a:ln/>
        </p:spPr>
      </p:sp>
      <p:sp>
        <p:nvSpPr>
          <p:cNvPr id="306179"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So, we swap the root’s children.</a:t>
            </a:r>
          </a:p>
          <a:p>
            <a:endParaRPr lang="en-US" altLang="en-US"/>
          </a:p>
          <a:p>
            <a:r>
              <a:rPr lang="en-US" altLang="en-US"/>
              <a:t>Is the final tree a leftist heap?</a:t>
            </a:r>
          </a:p>
        </p:txBody>
      </p:sp>
    </p:spTree>
    <p:extLst>
      <p:ext uri="{BB962C8B-B14F-4D97-AF65-F5344CB8AC3E}">
        <p14:creationId xmlns:p14="http://schemas.microsoft.com/office/powerpoint/2010/main" val="2590469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80BFFFE-0042-456C-91D5-9C8A568C148E}" type="slidenum">
              <a:rPr lang="en-US" altLang="en-US"/>
              <a:pPr/>
              <a:t>39</a:t>
            </a:fld>
            <a:endParaRPr lang="en-US" altLang="en-US"/>
          </a:p>
        </p:txBody>
      </p:sp>
      <p:sp>
        <p:nvSpPr>
          <p:cNvPr id="308226" name="Rectangle 2"/>
          <p:cNvSpPr>
            <a:spLocks noGrp="1" noRot="1" noChangeAspect="1" noChangeArrowheads="1" noTextEdit="1"/>
          </p:cNvSpPr>
          <p:nvPr>
            <p:ph type="sldImg"/>
          </p:nvPr>
        </p:nvSpPr>
        <p:spPr>
          <a:xfrm>
            <a:off x="1196975" y="681038"/>
            <a:ext cx="4540250" cy="3405187"/>
          </a:xfrm>
          <a:ln/>
        </p:spPr>
      </p:sp>
      <p:sp>
        <p:nvSpPr>
          <p:cNvPr id="308227" name="Rectangle 3"/>
          <p:cNvSpPr>
            <a:spLocks noGrp="1" noChangeArrowheads="1"/>
          </p:cNvSpPr>
          <p:nvPr>
            <p:ph type="body" idx="1"/>
          </p:nvPr>
        </p:nvSpPr>
        <p:spPr>
          <a:xfrm>
            <a:off x="923925" y="4313238"/>
            <a:ext cx="5086350" cy="4086225"/>
          </a:xfrm>
        </p:spPr>
        <p:txBody>
          <a:bodyPr lIns="89950" tIns="44977" rIns="89950" bIns="44977"/>
          <a:lstStyle/>
          <a:p>
            <a:r>
              <a:rPr lang="en-US" altLang="en-US"/>
              <a:t>There are some problems with leftist heaps.</a:t>
            </a:r>
          </a:p>
          <a:p>
            <a:r>
              <a:rPr lang="en-US" altLang="en-US"/>
              <a:t>We’ll use skew heaps to fix those problems.</a:t>
            </a:r>
          </a:p>
          <a:p>
            <a:endParaRPr lang="en-US" altLang="en-US"/>
          </a:p>
          <a:p>
            <a:r>
              <a:rPr lang="en-US" altLang="en-US"/>
              <a:t>Motivation? Remember that we “often” get heavy right sides when we merge.</a:t>
            </a:r>
          </a:p>
          <a:p>
            <a:r>
              <a:rPr lang="en-US" altLang="en-US"/>
              <a:t>So, why not just assume the right side is heavy and move it over automatically?</a:t>
            </a:r>
          </a:p>
        </p:txBody>
      </p:sp>
    </p:spTree>
    <p:extLst>
      <p:ext uri="{BB962C8B-B14F-4D97-AF65-F5344CB8AC3E}">
        <p14:creationId xmlns:p14="http://schemas.microsoft.com/office/powerpoint/2010/main" val="3078858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 at http://algoanim.ide.sk/index.php?page=showanim&amp;id=66 may be helpful.</a:t>
            </a:r>
          </a:p>
        </p:txBody>
      </p:sp>
      <p:sp>
        <p:nvSpPr>
          <p:cNvPr id="4" name="Slide Number Placeholder 3"/>
          <p:cNvSpPr>
            <a:spLocks noGrp="1"/>
          </p:cNvSpPr>
          <p:nvPr>
            <p:ph type="sldNum" sz="quarter" idx="10"/>
          </p:nvPr>
        </p:nvSpPr>
        <p:spPr/>
        <p:txBody>
          <a:bodyPr/>
          <a:lstStyle/>
          <a:p>
            <a:fld id="{EF6F9E06-28E5-425D-BE50-EE31C77012AA}" type="slidenum">
              <a:rPr lang="en-US" altLang="en-US" smtClean="0"/>
              <a:pPr/>
              <a:t>47</a:t>
            </a:fld>
            <a:endParaRPr lang="en-US" altLang="en-US"/>
          </a:p>
        </p:txBody>
      </p:sp>
    </p:spTree>
    <p:extLst>
      <p:ext uri="{BB962C8B-B14F-4D97-AF65-F5344CB8AC3E}">
        <p14:creationId xmlns:p14="http://schemas.microsoft.com/office/powerpoint/2010/main" val="1592343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66638A1-5F3B-4249-9C9C-9475F62873FF}" type="slidenum">
              <a:rPr lang="en-US" altLang="en-US"/>
              <a:pPr/>
              <a:t>89</a:t>
            </a:fld>
            <a:endParaRPr lang="en-US" altLang="en-US"/>
          </a:p>
        </p:txBody>
      </p:sp>
      <p:sp>
        <p:nvSpPr>
          <p:cNvPr id="316418" name="Rectangle 2"/>
          <p:cNvSpPr>
            <a:spLocks noGrp="1" noRot="1" noChangeAspect="1" noChangeArrowheads="1" noTextEdit="1"/>
          </p:cNvSpPr>
          <p:nvPr>
            <p:ph type="sldImg"/>
          </p:nvPr>
        </p:nvSpPr>
        <p:spPr>
          <a:xfrm>
            <a:off x="1196975" y="681038"/>
            <a:ext cx="4540250" cy="3405187"/>
          </a:xfrm>
          <a:ln/>
        </p:spPr>
      </p:sp>
      <p:sp>
        <p:nvSpPr>
          <p:cNvPr id="316419" name="Rectangle 3"/>
          <p:cNvSpPr>
            <a:spLocks noGrp="1" noChangeArrowheads="1"/>
          </p:cNvSpPr>
          <p:nvPr>
            <p:ph type="body" idx="1"/>
          </p:nvPr>
        </p:nvSpPr>
        <p:spPr>
          <a:xfrm>
            <a:off x="1235075" y="4313238"/>
            <a:ext cx="5083175" cy="4086225"/>
          </a:xfrm>
        </p:spPr>
        <p:txBody>
          <a:bodyPr lIns="89950" tIns="44977" rIns="89950" bIns="44977"/>
          <a:lstStyle/>
          <a:p>
            <a:r>
              <a:rPr lang="en-US" altLang="en-US" dirty="0"/>
              <a:t>Binary: simple, memory efficient, fast, can run </a:t>
            </a:r>
            <a:r>
              <a:rPr lang="en-US" altLang="en-US" dirty="0" err="1"/>
              <a:t>buildHeap</a:t>
            </a:r>
            <a:r>
              <a:rPr lang="en-US" altLang="en-US" dirty="0"/>
              <a:t>. cannot merge quickly. </a:t>
            </a:r>
          </a:p>
          <a:p>
            <a:r>
              <a:rPr lang="en-US" altLang="en-US" dirty="0"/>
              <a:t>Leftist: supports merge quickly. Supports all other operations asymptotically quickly. Practically, extra storage, link traversals and recursion make it bigger and slower.</a:t>
            </a:r>
          </a:p>
          <a:p>
            <a:r>
              <a:rPr lang="en-US" altLang="en-US" dirty="0"/>
              <a:t>Skew: slightly less storage, somewhat faster and simpler than leftist. NOT guaranteed fast on EVERY operation (but guaranteed amortized speed.</a:t>
            </a:r>
          </a:p>
        </p:txBody>
      </p:sp>
    </p:spTree>
    <p:extLst>
      <p:ext uri="{BB962C8B-B14F-4D97-AF65-F5344CB8AC3E}">
        <p14:creationId xmlns:p14="http://schemas.microsoft.com/office/powerpoint/2010/main" val="140853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AB5F2B6-FA84-4D12-835A-F9327F61EE51}" type="slidenum">
              <a:rPr lang="en-US" altLang="en-US"/>
              <a:pPr/>
              <a:t>3</a:t>
            </a:fld>
            <a:endParaRPr lang="en-US" altLang="en-US"/>
          </a:p>
        </p:txBody>
      </p:sp>
      <p:sp>
        <p:nvSpPr>
          <p:cNvPr id="229378" name="Rectangle 2"/>
          <p:cNvSpPr>
            <a:spLocks noGrp="1" noRot="1" noChangeAspect="1" noChangeArrowheads="1" noTextEdit="1"/>
          </p:cNvSpPr>
          <p:nvPr>
            <p:ph type="sldImg"/>
          </p:nvPr>
        </p:nvSpPr>
        <p:spPr>
          <a:xfrm>
            <a:off x="1196975" y="681038"/>
            <a:ext cx="4540250" cy="3405187"/>
          </a:xfrm>
          <a:ln/>
        </p:spPr>
      </p:sp>
      <p:sp>
        <p:nvSpPr>
          <p:cNvPr id="229379" name="Rectangle 3"/>
          <p:cNvSpPr>
            <a:spLocks noGrp="1" noChangeArrowheads="1"/>
          </p:cNvSpPr>
          <p:nvPr>
            <p:ph type="body" idx="1"/>
          </p:nvPr>
        </p:nvSpPr>
        <p:spPr>
          <a:xfrm>
            <a:off x="923925" y="4313238"/>
            <a:ext cx="5086350" cy="4086225"/>
          </a:xfrm>
        </p:spPr>
        <p:txBody>
          <a:bodyPr/>
          <a:lstStyle/>
          <a:p>
            <a:r>
              <a:rPr lang="en-US" altLang="en-US"/>
              <a:t>We need a new ADT for this. One that returns the </a:t>
            </a:r>
            <a:r>
              <a:rPr lang="en-US" altLang="en-US" i="1"/>
              <a:t>best</a:t>
            </a:r>
            <a:r>
              <a:rPr lang="en-US" altLang="en-US"/>
              <a:t> (which we’ll generally define as lowest priority value) node next.</a:t>
            </a:r>
          </a:p>
          <a:p>
            <a:endParaRPr lang="en-US" altLang="en-US"/>
          </a:p>
          <a:p>
            <a:r>
              <a:rPr lang="en-US" altLang="en-US"/>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extLst>
      <p:ext uri="{BB962C8B-B14F-4D97-AF65-F5344CB8AC3E}">
        <p14:creationId xmlns:p14="http://schemas.microsoft.com/office/powerpoint/2010/main" val="166561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67B8BFE-987B-4D41-AC47-46646F47ED82}" type="slidenum">
              <a:rPr lang="en-US" altLang="en-US"/>
              <a:pPr/>
              <a:t>4</a:t>
            </a:fld>
            <a:endParaRPr lang="en-US" altLang="en-US"/>
          </a:p>
        </p:txBody>
      </p:sp>
      <p:sp>
        <p:nvSpPr>
          <p:cNvPr id="235522" name="Rectangle 2"/>
          <p:cNvSpPr>
            <a:spLocks noGrp="1" noRot="1" noChangeAspect="1" noChangeArrowheads="1" noTextEdit="1"/>
          </p:cNvSpPr>
          <p:nvPr>
            <p:ph type="sldImg"/>
          </p:nvPr>
        </p:nvSpPr>
        <p:spPr>
          <a:xfrm>
            <a:off x="1196975" y="681038"/>
            <a:ext cx="4540250" cy="3405187"/>
          </a:xfrm>
          <a:ln/>
        </p:spPr>
      </p:sp>
      <p:sp>
        <p:nvSpPr>
          <p:cNvPr id="235523" name="Rectangle 3"/>
          <p:cNvSpPr>
            <a:spLocks noGrp="1" noChangeArrowheads="1"/>
          </p:cNvSpPr>
          <p:nvPr>
            <p:ph type="body" idx="1"/>
          </p:nvPr>
        </p:nvSpPr>
        <p:spPr>
          <a:xfrm>
            <a:off x="923925" y="4313238"/>
            <a:ext cx="5086350" cy="4086225"/>
          </a:xfrm>
        </p:spPr>
        <p:txBody>
          <a:bodyPr/>
          <a:lstStyle/>
          <a:p>
            <a:r>
              <a:rPr lang="en-US" altLang="en-US"/>
              <a:t>OK, let’s look at some ways we might implement priority Qs.</a:t>
            </a:r>
          </a:p>
          <a:p>
            <a:endParaRPr lang="en-US" altLang="en-US"/>
          </a:p>
          <a:p>
            <a:r>
              <a:rPr lang="en-US" altLang="en-US"/>
              <a:t>Unsorted lists give us fast inserts, but we have to search the whole list to delete.</a:t>
            </a:r>
          </a:p>
          <a:p>
            <a:endParaRPr lang="en-US" altLang="en-US"/>
          </a:p>
          <a:p>
            <a:r>
              <a:rPr lang="en-US" altLang="en-US"/>
              <a:t>Sorted lists give us fast delete (it’s just the first element!), but we have to either search the whole list (for ll) or move the whole list (for array) on an instert.</a:t>
            </a:r>
          </a:p>
          <a:p>
            <a:endParaRPr lang="en-US" altLang="en-US"/>
          </a:p>
        </p:txBody>
      </p:sp>
    </p:spTree>
    <p:extLst>
      <p:ext uri="{BB962C8B-B14F-4D97-AF65-F5344CB8AC3E}">
        <p14:creationId xmlns:p14="http://schemas.microsoft.com/office/powerpoint/2010/main" val="47802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ABBD52A-025A-4E26-8E3F-8F722687D31F}" type="slidenum">
              <a:rPr lang="en-US" altLang="en-US"/>
              <a:pPr/>
              <a:t>5</a:t>
            </a:fld>
            <a:endParaRPr lang="en-US" altLang="en-US"/>
          </a:p>
        </p:txBody>
      </p:sp>
      <p:sp>
        <p:nvSpPr>
          <p:cNvPr id="239618" name="Rectangle 2"/>
          <p:cNvSpPr>
            <a:spLocks noGrp="1" noRot="1" noChangeAspect="1" noChangeArrowheads="1" noTextEdit="1"/>
          </p:cNvSpPr>
          <p:nvPr>
            <p:ph type="sldImg"/>
          </p:nvPr>
        </p:nvSpPr>
        <p:spPr>
          <a:xfrm>
            <a:off x="1196975" y="681038"/>
            <a:ext cx="4540250" cy="3405187"/>
          </a:xfrm>
          <a:ln/>
        </p:spPr>
      </p:sp>
      <p:sp>
        <p:nvSpPr>
          <p:cNvPr id="239619" name="Rectangle 3"/>
          <p:cNvSpPr>
            <a:spLocks noGrp="1" noChangeArrowheads="1"/>
          </p:cNvSpPr>
          <p:nvPr>
            <p:ph type="body" idx="1"/>
          </p:nvPr>
        </p:nvSpPr>
        <p:spPr>
          <a:xfrm>
            <a:off x="923925" y="4313238"/>
            <a:ext cx="5086350" cy="4086225"/>
          </a:xfrm>
        </p:spPr>
        <p:txBody>
          <a:bodyPr/>
          <a:lstStyle/>
          <a:p>
            <a:r>
              <a:rPr lang="en-US" altLang="en-US" dirty="0"/>
              <a:t>Alright, there are two problems with binary search trees as </a:t>
            </a:r>
            <a:r>
              <a:rPr lang="en-US" altLang="en-US" dirty="0" err="1"/>
              <a:t>pqs</a:t>
            </a:r>
            <a:r>
              <a:rPr lang="en-US" altLang="en-US" dirty="0"/>
              <a:t>.</a:t>
            </a:r>
          </a:p>
          <a:p>
            <a:r>
              <a:rPr lang="en-US" altLang="en-US" dirty="0"/>
              <a:t>First, they’re overkill. Why keep everything ordered? We just need to know the least at any given time.</a:t>
            </a:r>
          </a:p>
          <a:p>
            <a:r>
              <a:rPr lang="en-US" altLang="en-US" dirty="0"/>
              <a:t>Second, they’re not guaranteed to be balanced, so we have worst case O(n) times.</a:t>
            </a:r>
          </a:p>
        </p:txBody>
      </p:sp>
    </p:spTree>
    <p:extLst>
      <p:ext uri="{BB962C8B-B14F-4D97-AF65-F5344CB8AC3E}">
        <p14:creationId xmlns:p14="http://schemas.microsoft.com/office/powerpoint/2010/main" val="251067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AA2341-3E52-4421-B264-E90370D0F993}" type="slidenum">
              <a:rPr lang="en-US" altLang="en-US"/>
              <a:pPr/>
              <a:t>6</a:t>
            </a:fld>
            <a:endParaRPr lang="en-US" altLang="en-US"/>
          </a:p>
        </p:txBody>
      </p:sp>
      <p:sp>
        <p:nvSpPr>
          <p:cNvPr id="241666" name="Rectangle 2"/>
          <p:cNvSpPr>
            <a:spLocks noGrp="1" noRot="1" noChangeAspect="1" noChangeArrowheads="1" noTextEdit="1"/>
          </p:cNvSpPr>
          <p:nvPr>
            <p:ph type="sldImg"/>
          </p:nvPr>
        </p:nvSpPr>
        <p:spPr>
          <a:xfrm>
            <a:off x="1196975" y="681038"/>
            <a:ext cx="4540250" cy="3405187"/>
          </a:xfrm>
          <a:ln/>
        </p:spPr>
      </p:sp>
      <p:sp>
        <p:nvSpPr>
          <p:cNvPr id="241667" name="Rectangle 3"/>
          <p:cNvSpPr>
            <a:spLocks noGrp="1" noChangeArrowheads="1"/>
          </p:cNvSpPr>
          <p:nvPr>
            <p:ph type="body" idx="1"/>
          </p:nvPr>
        </p:nvSpPr>
        <p:spPr>
          <a:xfrm>
            <a:off x="923925" y="4313238"/>
            <a:ext cx="5086350" cy="4086225"/>
          </a:xfrm>
        </p:spPr>
        <p:txBody>
          <a:bodyPr/>
          <a:lstStyle/>
          <a:p>
            <a:r>
              <a:rPr lang="en-US" altLang="en-US" dirty="0"/>
              <a:t>It so happens that we can store a complete tree in an array and still be able to find children and parents easily. We’ll take advantage of this.</a:t>
            </a:r>
          </a:p>
          <a:p>
            <a:endParaRPr lang="en-US" altLang="en-US" dirty="0"/>
          </a:p>
          <a:p>
            <a:r>
              <a:rPr lang="en-US" altLang="en-US" dirty="0"/>
              <a:t>Child:</a:t>
            </a:r>
          </a:p>
          <a:p>
            <a:r>
              <a:rPr lang="en-US" altLang="en-US" dirty="0"/>
              <a:t>left = 2*node+1</a:t>
            </a:r>
          </a:p>
          <a:p>
            <a:r>
              <a:rPr lang="en-US" altLang="en-US" dirty="0"/>
              <a:t>right = 2*node + 2</a:t>
            </a:r>
          </a:p>
          <a:p>
            <a:r>
              <a:rPr lang="en-US" altLang="en-US" dirty="0"/>
              <a:t>parent = floor((node-1)/2)</a:t>
            </a:r>
          </a:p>
          <a:p>
            <a:r>
              <a:rPr lang="en-US" altLang="en-US" dirty="0"/>
              <a:t>root = 1</a:t>
            </a:r>
          </a:p>
          <a:p>
            <a:r>
              <a:rPr lang="en-US" altLang="en-US" dirty="0" err="1"/>
              <a:t>nextfree</a:t>
            </a:r>
            <a:r>
              <a:rPr lang="en-US" altLang="en-US" dirty="0"/>
              <a:t> = length + 1</a:t>
            </a:r>
          </a:p>
        </p:txBody>
      </p:sp>
    </p:spTree>
    <p:extLst>
      <p:ext uri="{BB962C8B-B14F-4D97-AF65-F5344CB8AC3E}">
        <p14:creationId xmlns:p14="http://schemas.microsoft.com/office/powerpoint/2010/main" val="2778803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132F400-5F0C-452A-A78A-33F45BDA2CEF}" type="slidenum">
              <a:rPr lang="en-US" altLang="en-US"/>
              <a:pPr/>
              <a:t>7</a:t>
            </a:fld>
            <a:endParaRPr lang="en-US" altLang="en-US"/>
          </a:p>
        </p:txBody>
      </p:sp>
      <p:sp>
        <p:nvSpPr>
          <p:cNvPr id="243714" name="Rectangle 2"/>
          <p:cNvSpPr>
            <a:spLocks noGrp="1" noRot="1" noChangeAspect="1" noChangeArrowheads="1" noTextEdit="1"/>
          </p:cNvSpPr>
          <p:nvPr>
            <p:ph type="sldImg"/>
          </p:nvPr>
        </p:nvSpPr>
        <p:spPr>
          <a:xfrm>
            <a:off x="1196975" y="681038"/>
            <a:ext cx="4540250" cy="3405187"/>
          </a:xfrm>
          <a:ln/>
        </p:spPr>
      </p:sp>
      <p:sp>
        <p:nvSpPr>
          <p:cNvPr id="243715" name="Rectangle 3"/>
          <p:cNvSpPr>
            <a:spLocks noGrp="1" noChangeArrowheads="1"/>
          </p:cNvSpPr>
          <p:nvPr>
            <p:ph type="body" idx="1"/>
          </p:nvPr>
        </p:nvSpPr>
        <p:spPr>
          <a:xfrm>
            <a:off x="923925" y="4313238"/>
            <a:ext cx="5086350" cy="4086225"/>
          </a:xfrm>
        </p:spPr>
        <p:txBody>
          <a:bodyPr/>
          <a:lstStyle/>
          <a:p>
            <a:r>
              <a:rPr lang="en-US" altLang="en-US"/>
              <a:t>OK, to delete, we start by plucking out that value in O(1) time.</a:t>
            </a:r>
          </a:p>
          <a:p>
            <a:r>
              <a:rPr lang="en-US" altLang="en-US"/>
              <a:t>Now, we have a hole at the top, and a node that isn’t proper for a complete tree at the bottom. </a:t>
            </a:r>
          </a:p>
          <a:p>
            <a:r>
              <a:rPr lang="en-US" altLang="en-US"/>
              <a:t>So, we fix it by putting the value in the hole, and moving the hole until we restore the heap-order property.</a:t>
            </a:r>
          </a:p>
        </p:txBody>
      </p:sp>
    </p:spTree>
    <p:extLst>
      <p:ext uri="{BB962C8B-B14F-4D97-AF65-F5344CB8AC3E}">
        <p14:creationId xmlns:p14="http://schemas.microsoft.com/office/powerpoint/2010/main" val="654349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1CE29BC-7495-4017-8A5D-C6658621C88C}" type="slidenum">
              <a:rPr lang="en-US" altLang="en-US"/>
              <a:pPr/>
              <a:t>8</a:t>
            </a:fld>
            <a:endParaRPr lang="en-US" altLang="en-US"/>
          </a:p>
        </p:txBody>
      </p:sp>
      <p:sp>
        <p:nvSpPr>
          <p:cNvPr id="245762" name="Rectangle 2"/>
          <p:cNvSpPr>
            <a:spLocks noGrp="1" noRot="1" noChangeAspect="1" noChangeArrowheads="1" noTextEdit="1"/>
          </p:cNvSpPr>
          <p:nvPr>
            <p:ph type="sldImg"/>
          </p:nvPr>
        </p:nvSpPr>
        <p:spPr>
          <a:xfrm>
            <a:off x="1196975" y="681038"/>
            <a:ext cx="4540250" cy="3405187"/>
          </a:xfrm>
          <a:ln/>
        </p:spPr>
      </p:sp>
      <p:sp>
        <p:nvSpPr>
          <p:cNvPr id="245763" name="Rectangle 3"/>
          <p:cNvSpPr>
            <a:spLocks noGrp="1" noChangeArrowheads="1"/>
          </p:cNvSpPr>
          <p:nvPr>
            <p:ph type="body" idx="1"/>
          </p:nvPr>
        </p:nvSpPr>
        <p:spPr>
          <a:xfrm>
            <a:off x="923925" y="4313238"/>
            <a:ext cx="5086350" cy="4086225"/>
          </a:xfrm>
        </p:spPr>
        <p:txBody>
          <a:bodyPr/>
          <a:lstStyle/>
          <a:p>
            <a:endParaRPr lang="en-US" altLang="en-US"/>
          </a:p>
        </p:txBody>
      </p:sp>
    </p:spTree>
    <p:extLst>
      <p:ext uri="{BB962C8B-B14F-4D97-AF65-F5344CB8AC3E}">
        <p14:creationId xmlns:p14="http://schemas.microsoft.com/office/powerpoint/2010/main" val="156428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7FF5BD7-F369-4FB7-BE63-5BE0BBF1D4BA}" type="slidenum">
              <a:rPr lang="en-US" altLang="en-US"/>
              <a:pPr/>
              <a:t>9</a:t>
            </a:fld>
            <a:endParaRPr lang="en-US" altLang="en-US"/>
          </a:p>
        </p:txBody>
      </p:sp>
      <p:sp>
        <p:nvSpPr>
          <p:cNvPr id="251906" name="Rectangle 2"/>
          <p:cNvSpPr>
            <a:spLocks noGrp="1" noRot="1" noChangeAspect="1" noChangeArrowheads="1" noTextEdit="1"/>
          </p:cNvSpPr>
          <p:nvPr>
            <p:ph type="sldImg"/>
          </p:nvPr>
        </p:nvSpPr>
        <p:spPr>
          <a:xfrm>
            <a:off x="1196975" y="681038"/>
            <a:ext cx="4540250" cy="3405187"/>
          </a:xfrm>
          <a:ln/>
        </p:spPr>
      </p:sp>
      <p:sp>
        <p:nvSpPr>
          <p:cNvPr id="251907" name="Rectangle 3"/>
          <p:cNvSpPr>
            <a:spLocks noGrp="1" noChangeArrowheads="1"/>
          </p:cNvSpPr>
          <p:nvPr>
            <p:ph type="body" idx="1"/>
          </p:nvPr>
        </p:nvSpPr>
        <p:spPr>
          <a:xfrm>
            <a:off x="923925" y="4313238"/>
            <a:ext cx="5086350" cy="4086225"/>
          </a:xfrm>
        </p:spPr>
        <p:txBody>
          <a:bodyPr/>
          <a:lstStyle/>
          <a:p>
            <a:r>
              <a:rPr lang="en-US" altLang="en-US"/>
              <a:t>Inserting works similarly. We tack a hole on at the end of the tree,  and move that hole _up_ until it’s in the right place for the new value.</a:t>
            </a:r>
          </a:p>
          <a:p>
            <a:endParaRPr lang="en-US" altLang="en-US"/>
          </a:p>
        </p:txBody>
      </p:sp>
    </p:spTree>
    <p:extLst>
      <p:ext uri="{BB962C8B-B14F-4D97-AF65-F5344CB8AC3E}">
        <p14:creationId xmlns:p14="http://schemas.microsoft.com/office/powerpoint/2010/main" val="258662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DB7493-766D-4670-A0E5-67CF995EC525}" type="slidenum">
              <a:rPr lang="en-US" altLang="en-US"/>
              <a:pPr/>
              <a:t>‹#›</a:t>
            </a:fld>
            <a:endParaRPr lang="en-US" altLang="en-US"/>
          </a:p>
        </p:txBody>
      </p:sp>
    </p:spTree>
    <p:extLst>
      <p:ext uri="{BB962C8B-B14F-4D97-AF65-F5344CB8AC3E}">
        <p14:creationId xmlns:p14="http://schemas.microsoft.com/office/powerpoint/2010/main" val="31340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3F85149-87BE-4D1D-8D6C-000F416B9172}" type="slidenum">
              <a:rPr lang="en-US" altLang="en-US"/>
              <a:pPr/>
              <a:t>‹#›</a:t>
            </a:fld>
            <a:endParaRPr lang="en-US" altLang="en-US"/>
          </a:p>
        </p:txBody>
      </p:sp>
    </p:spTree>
    <p:extLst>
      <p:ext uri="{BB962C8B-B14F-4D97-AF65-F5344CB8AC3E}">
        <p14:creationId xmlns:p14="http://schemas.microsoft.com/office/powerpoint/2010/main" val="178512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A57C3E0-83B3-46BA-ACA5-0DF69F6BC3D8}" type="slidenum">
              <a:rPr lang="en-US" altLang="en-US"/>
              <a:pPr/>
              <a:t>‹#›</a:t>
            </a:fld>
            <a:endParaRPr lang="en-US" altLang="en-US"/>
          </a:p>
        </p:txBody>
      </p:sp>
    </p:spTree>
    <p:extLst>
      <p:ext uri="{BB962C8B-B14F-4D97-AF65-F5344CB8AC3E}">
        <p14:creationId xmlns:p14="http://schemas.microsoft.com/office/powerpoint/2010/main" val="425169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09D478C-7066-49B0-A59B-1C4F40AFC1D7}" type="slidenum">
              <a:rPr lang="en-US" altLang="en-US"/>
              <a:pPr/>
              <a:t>‹#›</a:t>
            </a:fld>
            <a:endParaRPr lang="en-US" altLang="en-US"/>
          </a:p>
        </p:txBody>
      </p:sp>
    </p:spTree>
    <p:extLst>
      <p:ext uri="{BB962C8B-B14F-4D97-AF65-F5344CB8AC3E}">
        <p14:creationId xmlns:p14="http://schemas.microsoft.com/office/powerpoint/2010/main" val="384491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FF60125-9F3C-4C0A-AD67-BEFB99F767F8}" type="slidenum">
              <a:rPr lang="en-US" altLang="en-US"/>
              <a:pPr/>
              <a:t>‹#›</a:t>
            </a:fld>
            <a:endParaRPr lang="en-US" altLang="en-US"/>
          </a:p>
        </p:txBody>
      </p:sp>
    </p:spTree>
    <p:extLst>
      <p:ext uri="{BB962C8B-B14F-4D97-AF65-F5344CB8AC3E}">
        <p14:creationId xmlns:p14="http://schemas.microsoft.com/office/powerpoint/2010/main" val="3994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83BDC9E8-9906-401A-81C1-610EBD4F0212}" type="slidenum">
              <a:rPr lang="en-US" altLang="en-US"/>
              <a:pPr/>
              <a:t>‹#›</a:t>
            </a:fld>
            <a:endParaRPr lang="en-US" altLang="en-US"/>
          </a:p>
        </p:txBody>
      </p:sp>
    </p:spTree>
    <p:extLst>
      <p:ext uri="{BB962C8B-B14F-4D97-AF65-F5344CB8AC3E}">
        <p14:creationId xmlns:p14="http://schemas.microsoft.com/office/powerpoint/2010/main" val="92019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9913CEF-DD3F-4F9C-9240-BF3E4A29A8EA}" type="slidenum">
              <a:rPr lang="en-US" altLang="en-US"/>
              <a:pPr/>
              <a:t>‹#›</a:t>
            </a:fld>
            <a:endParaRPr lang="en-US" altLang="en-US"/>
          </a:p>
        </p:txBody>
      </p:sp>
    </p:spTree>
    <p:extLst>
      <p:ext uri="{BB962C8B-B14F-4D97-AF65-F5344CB8AC3E}">
        <p14:creationId xmlns:p14="http://schemas.microsoft.com/office/powerpoint/2010/main" val="427779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22FCEF9-8D7E-4D27-AD65-23551AF6387A}" type="slidenum">
              <a:rPr lang="en-US" altLang="en-US"/>
              <a:pPr/>
              <a:t>‹#›</a:t>
            </a:fld>
            <a:endParaRPr lang="en-US" altLang="en-US"/>
          </a:p>
        </p:txBody>
      </p:sp>
    </p:spTree>
    <p:extLst>
      <p:ext uri="{BB962C8B-B14F-4D97-AF65-F5344CB8AC3E}">
        <p14:creationId xmlns:p14="http://schemas.microsoft.com/office/powerpoint/2010/main" val="2702161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F656C9F-1053-4444-9D25-1B39ED57CB6F}" type="slidenum">
              <a:rPr lang="en-US" altLang="en-US"/>
              <a:pPr/>
              <a:t>‹#›</a:t>
            </a:fld>
            <a:endParaRPr lang="en-US" altLang="en-US"/>
          </a:p>
        </p:txBody>
      </p:sp>
    </p:spTree>
    <p:extLst>
      <p:ext uri="{BB962C8B-B14F-4D97-AF65-F5344CB8AC3E}">
        <p14:creationId xmlns:p14="http://schemas.microsoft.com/office/powerpoint/2010/main" val="180178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C0607C8-C261-4F1E-9B80-F39F24AAD1B8}" type="slidenum">
              <a:rPr lang="en-US" altLang="en-US"/>
              <a:pPr/>
              <a:t>‹#›</a:t>
            </a:fld>
            <a:endParaRPr lang="en-US" altLang="en-US"/>
          </a:p>
        </p:txBody>
      </p:sp>
    </p:spTree>
    <p:extLst>
      <p:ext uri="{BB962C8B-B14F-4D97-AF65-F5344CB8AC3E}">
        <p14:creationId xmlns:p14="http://schemas.microsoft.com/office/powerpoint/2010/main" val="143748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C52B269-537A-4FB1-BAFE-BDBE64BCED7A}" type="slidenum">
              <a:rPr lang="en-US" altLang="en-US"/>
              <a:pPr/>
              <a:t>‹#›</a:t>
            </a:fld>
            <a:endParaRPr lang="en-US" altLang="en-US"/>
          </a:p>
        </p:txBody>
      </p:sp>
    </p:spTree>
    <p:extLst>
      <p:ext uri="{BB962C8B-B14F-4D97-AF65-F5344CB8AC3E}">
        <p14:creationId xmlns:p14="http://schemas.microsoft.com/office/powerpoint/2010/main" val="390794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027D200-1A3F-4B9F-AFFB-C2548C533CB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accent2"/>
          </a:solidFill>
          <a:latin typeface="+mj-lt"/>
          <a:ea typeface="+mj-ea"/>
          <a:cs typeface="+mj-cs"/>
        </a:defRPr>
      </a:lvl1pPr>
      <a:lvl2pPr algn="ctr" rtl="0" fontAlgn="base">
        <a:spcBef>
          <a:spcPct val="0"/>
        </a:spcBef>
        <a:spcAft>
          <a:spcPct val="0"/>
        </a:spcAft>
        <a:defRPr sz="4400">
          <a:solidFill>
            <a:schemeClr val="accent2"/>
          </a:solidFill>
          <a:latin typeface="Times New Roman" pitchFamily="18" charset="0"/>
        </a:defRPr>
      </a:lvl2pPr>
      <a:lvl3pPr algn="ctr" rtl="0" fontAlgn="base">
        <a:spcBef>
          <a:spcPct val="0"/>
        </a:spcBef>
        <a:spcAft>
          <a:spcPct val="0"/>
        </a:spcAft>
        <a:defRPr sz="4400">
          <a:solidFill>
            <a:schemeClr val="accent2"/>
          </a:solidFill>
          <a:latin typeface="Times New Roman" pitchFamily="18" charset="0"/>
        </a:defRPr>
      </a:lvl3pPr>
      <a:lvl4pPr algn="ctr" rtl="0" fontAlgn="base">
        <a:spcBef>
          <a:spcPct val="0"/>
        </a:spcBef>
        <a:spcAft>
          <a:spcPct val="0"/>
        </a:spcAft>
        <a:defRPr sz="4400">
          <a:solidFill>
            <a:schemeClr val="accent2"/>
          </a:solidFill>
          <a:latin typeface="Times New Roman" pitchFamily="18" charset="0"/>
        </a:defRPr>
      </a:lvl4pPr>
      <a:lvl5pPr algn="ctr" rtl="0" fontAlgn="base">
        <a:spcBef>
          <a:spcPct val="0"/>
        </a:spcBef>
        <a:spcAft>
          <a:spcPct val="0"/>
        </a:spcAft>
        <a:defRPr sz="4400">
          <a:solidFill>
            <a:schemeClr val="accent2"/>
          </a:solidFill>
          <a:latin typeface="Times New Roman" pitchFamily="18" charset="0"/>
        </a:defRPr>
      </a:lvl5pPr>
      <a:lvl6pPr marL="457200" algn="ctr" rtl="0" fontAlgn="base">
        <a:spcBef>
          <a:spcPct val="0"/>
        </a:spcBef>
        <a:spcAft>
          <a:spcPct val="0"/>
        </a:spcAft>
        <a:defRPr sz="4400">
          <a:solidFill>
            <a:schemeClr val="accent2"/>
          </a:solidFill>
          <a:latin typeface="Times New Roman" pitchFamily="18" charset="0"/>
        </a:defRPr>
      </a:lvl6pPr>
      <a:lvl7pPr marL="914400" algn="ctr" rtl="0" fontAlgn="base">
        <a:spcBef>
          <a:spcPct val="0"/>
        </a:spcBef>
        <a:spcAft>
          <a:spcPct val="0"/>
        </a:spcAft>
        <a:defRPr sz="4400">
          <a:solidFill>
            <a:schemeClr val="accent2"/>
          </a:solidFill>
          <a:latin typeface="Times New Roman" pitchFamily="18" charset="0"/>
        </a:defRPr>
      </a:lvl7pPr>
      <a:lvl8pPr marL="1371600" algn="ctr" rtl="0" fontAlgn="base">
        <a:spcBef>
          <a:spcPct val="0"/>
        </a:spcBef>
        <a:spcAft>
          <a:spcPct val="0"/>
        </a:spcAft>
        <a:defRPr sz="4400">
          <a:solidFill>
            <a:schemeClr val="accent2"/>
          </a:solidFill>
          <a:latin typeface="Times New Roman" pitchFamily="18" charset="0"/>
        </a:defRPr>
      </a:lvl8pPr>
      <a:lvl9pPr marL="1828800" algn="ctr" rtl="0" fontAlgn="base">
        <a:spcBef>
          <a:spcPct val="0"/>
        </a:spcBef>
        <a:spcAft>
          <a:spcPct val="0"/>
        </a:spcAft>
        <a:defRPr sz="4400">
          <a:solidFill>
            <a:schemeClr val="accent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5.w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F6BC86-28D8-484D-AE27-620346FAA21E}" type="slidenum">
              <a:rPr lang="en-US" altLang="en-US"/>
              <a:pPr/>
              <a:t>1</a:t>
            </a:fld>
            <a:endParaRPr lang="en-US" altLang="en-US"/>
          </a:p>
        </p:txBody>
      </p:sp>
      <p:sp>
        <p:nvSpPr>
          <p:cNvPr id="122882" name="Rectangle 2"/>
          <p:cNvSpPr>
            <a:spLocks noGrp="1" noChangeArrowheads="1"/>
          </p:cNvSpPr>
          <p:nvPr>
            <p:ph type="ctrTitle"/>
          </p:nvPr>
        </p:nvSpPr>
        <p:spPr>
          <a:xfrm>
            <a:off x="3581400" y="838200"/>
            <a:ext cx="5181600" cy="3581400"/>
          </a:xfrm>
        </p:spPr>
        <p:txBody>
          <a:bodyPr/>
          <a:lstStyle/>
          <a:p>
            <a:br>
              <a:rPr lang="en-US" altLang="en-US" dirty="0"/>
            </a:br>
            <a:r>
              <a:rPr lang="en-US" altLang="en-US" dirty="0"/>
              <a:t>Chapter 6:</a:t>
            </a:r>
            <a:br>
              <a:rPr lang="en-US" altLang="en-US" dirty="0"/>
            </a:br>
            <a:r>
              <a:rPr lang="en-US" altLang="en-US" dirty="0"/>
              <a:t>Priority Queues, AKA Heaps</a:t>
            </a:r>
          </a:p>
        </p:txBody>
      </p:sp>
      <p:pic>
        <p:nvPicPr>
          <p:cNvPr id="1228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29527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fld id="{41FC74D9-09F6-4F72-BB39-F042216E7406}" type="slidenum">
              <a:rPr lang="en-US" altLang="en-US"/>
              <a:pPr/>
              <a:t>10</a:t>
            </a:fld>
            <a:endParaRPr lang="en-US" altLang="en-US"/>
          </a:p>
        </p:txBody>
      </p:sp>
      <p:sp>
        <p:nvSpPr>
          <p:cNvPr id="252930" name="Rectangle 2"/>
          <p:cNvSpPr>
            <a:spLocks noGrp="1" noChangeArrowheads="1"/>
          </p:cNvSpPr>
          <p:nvPr>
            <p:ph type="title"/>
          </p:nvPr>
        </p:nvSpPr>
        <p:spPr>
          <a:xfrm>
            <a:off x="685800" y="-76200"/>
            <a:ext cx="7772400" cy="1143000"/>
          </a:xfrm>
        </p:spPr>
        <p:txBody>
          <a:bodyPr/>
          <a:lstStyle/>
          <a:p>
            <a:r>
              <a:rPr lang="en-US" altLang="en-US"/>
              <a:t>Percolate Up</a:t>
            </a:r>
          </a:p>
        </p:txBody>
      </p:sp>
      <p:sp>
        <p:nvSpPr>
          <p:cNvPr id="252931" name="Line 3"/>
          <p:cNvSpPr>
            <a:spLocks noChangeShapeType="1"/>
          </p:cNvSpPr>
          <p:nvPr/>
        </p:nvSpPr>
        <p:spPr bwMode="auto">
          <a:xfrm>
            <a:off x="3770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2" name="Line 4"/>
          <p:cNvSpPr>
            <a:spLocks noChangeShapeType="1"/>
          </p:cNvSpPr>
          <p:nvPr/>
        </p:nvSpPr>
        <p:spPr bwMode="auto">
          <a:xfrm>
            <a:off x="7945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3" name="Line 5"/>
          <p:cNvSpPr>
            <a:spLocks noChangeShapeType="1"/>
          </p:cNvSpPr>
          <p:nvPr/>
        </p:nvSpPr>
        <p:spPr bwMode="auto">
          <a:xfrm>
            <a:off x="249238" y="5257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935" name="Oval 7"/>
          <p:cNvSpPr>
            <a:spLocks noChangeAspect="1" noChangeArrowheads="1"/>
          </p:cNvSpPr>
          <p:nvPr/>
        </p:nvSpPr>
        <p:spPr bwMode="auto">
          <a:xfrm>
            <a:off x="2054225" y="3290888"/>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36" name="Oval 8"/>
          <p:cNvSpPr>
            <a:spLocks noChangeAspect="1" noChangeArrowheads="1"/>
          </p:cNvSpPr>
          <p:nvPr/>
        </p:nvSpPr>
        <p:spPr bwMode="auto">
          <a:xfrm>
            <a:off x="1577975"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37" name="Oval 9"/>
          <p:cNvSpPr>
            <a:spLocks noChangeAspect="1" noChangeArrowheads="1"/>
          </p:cNvSpPr>
          <p:nvPr/>
        </p:nvSpPr>
        <p:spPr bwMode="auto">
          <a:xfrm>
            <a:off x="1103313"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38" name="Oval 10"/>
          <p:cNvSpPr>
            <a:spLocks noChangeAspect="1" noChangeArrowheads="1"/>
          </p:cNvSpPr>
          <p:nvPr/>
        </p:nvSpPr>
        <p:spPr bwMode="auto">
          <a:xfrm>
            <a:off x="627063"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39" name="Oval 11"/>
          <p:cNvSpPr>
            <a:spLocks noChangeAspect="1" noChangeArrowheads="1"/>
          </p:cNvSpPr>
          <p:nvPr/>
        </p:nvSpPr>
        <p:spPr bwMode="auto">
          <a:xfrm>
            <a:off x="152400"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40" name="Oval 12"/>
          <p:cNvSpPr>
            <a:spLocks noChangeAspect="1" noChangeArrowheads="1"/>
          </p:cNvSpPr>
          <p:nvPr/>
        </p:nvSpPr>
        <p:spPr bwMode="auto">
          <a:xfrm>
            <a:off x="3241675" y="24987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41" name="Oval 13"/>
          <p:cNvSpPr>
            <a:spLocks noChangeAspect="1" noChangeArrowheads="1"/>
          </p:cNvSpPr>
          <p:nvPr/>
        </p:nvSpPr>
        <p:spPr bwMode="auto">
          <a:xfrm>
            <a:off x="2290763" y="24987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2942" name="Oval 14"/>
          <p:cNvSpPr>
            <a:spLocks noChangeAspect="1" noChangeArrowheads="1"/>
          </p:cNvSpPr>
          <p:nvPr/>
        </p:nvSpPr>
        <p:spPr bwMode="auto">
          <a:xfrm>
            <a:off x="1341438" y="2498725"/>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43" name="Oval 15"/>
          <p:cNvSpPr>
            <a:spLocks noChangeAspect="1" noChangeArrowheads="1"/>
          </p:cNvSpPr>
          <p:nvPr/>
        </p:nvSpPr>
        <p:spPr bwMode="auto">
          <a:xfrm>
            <a:off x="390525" y="24987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44" name="Oval 16"/>
          <p:cNvSpPr>
            <a:spLocks noChangeAspect="1" noChangeArrowheads="1"/>
          </p:cNvSpPr>
          <p:nvPr/>
        </p:nvSpPr>
        <p:spPr bwMode="auto">
          <a:xfrm>
            <a:off x="2767013" y="170656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45" name="Oval 17"/>
          <p:cNvSpPr>
            <a:spLocks noChangeAspect="1" noChangeArrowheads="1"/>
          </p:cNvSpPr>
          <p:nvPr/>
        </p:nvSpPr>
        <p:spPr bwMode="auto">
          <a:xfrm>
            <a:off x="865188" y="170656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46" name="Oval 18"/>
          <p:cNvSpPr>
            <a:spLocks noChangeAspect="1" noChangeArrowheads="1"/>
          </p:cNvSpPr>
          <p:nvPr/>
        </p:nvSpPr>
        <p:spPr bwMode="auto">
          <a:xfrm>
            <a:off x="1816100" y="914400"/>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47" name="AutoShape 19"/>
          <p:cNvCxnSpPr>
            <a:cxnSpLocks noChangeShapeType="1"/>
            <a:stCxn id="252946" idx="3"/>
            <a:endCxn id="252945" idx="0"/>
          </p:cNvCxnSpPr>
          <p:nvPr/>
        </p:nvCxnSpPr>
        <p:spPr bwMode="auto">
          <a:xfrm flipH="1">
            <a:off x="1035050"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8" name="AutoShape 20"/>
          <p:cNvCxnSpPr>
            <a:cxnSpLocks noChangeShapeType="1"/>
            <a:stCxn id="252946" idx="5"/>
            <a:endCxn id="252944" idx="0"/>
          </p:cNvCxnSpPr>
          <p:nvPr/>
        </p:nvCxnSpPr>
        <p:spPr bwMode="auto">
          <a:xfrm>
            <a:off x="21066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49" name="AutoShape 21"/>
          <p:cNvCxnSpPr>
            <a:cxnSpLocks noChangeShapeType="1"/>
            <a:stCxn id="252944" idx="3"/>
            <a:endCxn id="252941" idx="0"/>
          </p:cNvCxnSpPr>
          <p:nvPr/>
        </p:nvCxnSpPr>
        <p:spPr bwMode="auto">
          <a:xfrm flipH="1">
            <a:off x="2460625" y="2012950"/>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0" name="AutoShape 22"/>
          <p:cNvCxnSpPr>
            <a:cxnSpLocks noChangeShapeType="1"/>
            <a:stCxn id="252944" idx="5"/>
            <a:endCxn id="252940" idx="0"/>
          </p:cNvCxnSpPr>
          <p:nvPr/>
        </p:nvCxnSpPr>
        <p:spPr bwMode="auto">
          <a:xfrm>
            <a:off x="3055938" y="2012950"/>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1" name="AutoShape 23"/>
          <p:cNvCxnSpPr>
            <a:cxnSpLocks noChangeShapeType="1"/>
            <a:stCxn id="252941" idx="3"/>
            <a:endCxn id="252935" idx="0"/>
          </p:cNvCxnSpPr>
          <p:nvPr/>
        </p:nvCxnSpPr>
        <p:spPr bwMode="auto">
          <a:xfrm flipH="1">
            <a:off x="2224088"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2" name="AutoShape 24"/>
          <p:cNvCxnSpPr>
            <a:cxnSpLocks noChangeShapeType="1"/>
            <a:stCxn id="252945" idx="3"/>
            <a:endCxn id="252943" idx="0"/>
          </p:cNvCxnSpPr>
          <p:nvPr/>
        </p:nvCxnSpPr>
        <p:spPr bwMode="auto">
          <a:xfrm flipH="1">
            <a:off x="560388" y="2012950"/>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3" name="AutoShape 25"/>
          <p:cNvCxnSpPr>
            <a:cxnSpLocks noChangeShapeType="1"/>
            <a:stCxn id="252945" idx="5"/>
            <a:endCxn id="252942" idx="0"/>
          </p:cNvCxnSpPr>
          <p:nvPr/>
        </p:nvCxnSpPr>
        <p:spPr bwMode="auto">
          <a:xfrm>
            <a:off x="1155700" y="2012950"/>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4" name="AutoShape 26"/>
          <p:cNvCxnSpPr>
            <a:cxnSpLocks noChangeShapeType="1"/>
            <a:stCxn id="252943" idx="3"/>
            <a:endCxn id="252939" idx="0"/>
          </p:cNvCxnSpPr>
          <p:nvPr/>
        </p:nvCxnSpPr>
        <p:spPr bwMode="auto">
          <a:xfrm flipH="1">
            <a:off x="322263"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5" name="AutoShape 27"/>
          <p:cNvCxnSpPr>
            <a:cxnSpLocks noChangeShapeType="1"/>
            <a:stCxn id="252943" idx="5"/>
            <a:endCxn id="252938" idx="0"/>
          </p:cNvCxnSpPr>
          <p:nvPr/>
        </p:nvCxnSpPr>
        <p:spPr bwMode="auto">
          <a:xfrm>
            <a:off x="679450"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6" name="AutoShape 28"/>
          <p:cNvCxnSpPr>
            <a:cxnSpLocks noChangeShapeType="1"/>
            <a:stCxn id="252942" idx="3"/>
            <a:endCxn id="252937" idx="0"/>
          </p:cNvCxnSpPr>
          <p:nvPr/>
        </p:nvCxnSpPr>
        <p:spPr bwMode="auto">
          <a:xfrm flipH="1">
            <a:off x="1273175"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57" name="AutoShape 29"/>
          <p:cNvCxnSpPr>
            <a:cxnSpLocks noChangeShapeType="1"/>
            <a:stCxn id="252942" idx="5"/>
            <a:endCxn id="252936" idx="0"/>
          </p:cNvCxnSpPr>
          <p:nvPr/>
        </p:nvCxnSpPr>
        <p:spPr bwMode="auto">
          <a:xfrm>
            <a:off x="1630363"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58" name="Oval 30"/>
          <p:cNvSpPr>
            <a:spLocks noChangeAspect="1" noChangeArrowheads="1"/>
          </p:cNvSpPr>
          <p:nvPr/>
        </p:nvSpPr>
        <p:spPr bwMode="auto">
          <a:xfrm>
            <a:off x="2528888" y="3290888"/>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2959" name="AutoShape 31"/>
          <p:cNvCxnSpPr>
            <a:cxnSpLocks noChangeShapeType="1"/>
            <a:stCxn id="252941" idx="5"/>
            <a:endCxn id="252958" idx="0"/>
          </p:cNvCxnSpPr>
          <p:nvPr/>
        </p:nvCxnSpPr>
        <p:spPr bwMode="auto">
          <a:xfrm>
            <a:off x="2581275" y="2805113"/>
            <a:ext cx="117475" cy="4683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60" name="Oval 32"/>
          <p:cNvSpPr>
            <a:spLocks noChangeAspect="1" noChangeArrowheads="1"/>
          </p:cNvSpPr>
          <p:nvPr/>
        </p:nvSpPr>
        <p:spPr bwMode="auto">
          <a:xfrm>
            <a:off x="6397625" y="3290888"/>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61" name="Oval 33"/>
          <p:cNvSpPr>
            <a:spLocks noChangeAspect="1" noChangeArrowheads="1"/>
          </p:cNvSpPr>
          <p:nvPr/>
        </p:nvSpPr>
        <p:spPr bwMode="auto">
          <a:xfrm>
            <a:off x="5921375"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62" name="Oval 34"/>
          <p:cNvSpPr>
            <a:spLocks noChangeAspect="1" noChangeArrowheads="1"/>
          </p:cNvSpPr>
          <p:nvPr/>
        </p:nvSpPr>
        <p:spPr bwMode="auto">
          <a:xfrm>
            <a:off x="5446713"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63" name="Oval 35"/>
          <p:cNvSpPr>
            <a:spLocks noChangeAspect="1" noChangeArrowheads="1"/>
          </p:cNvSpPr>
          <p:nvPr/>
        </p:nvSpPr>
        <p:spPr bwMode="auto">
          <a:xfrm>
            <a:off x="4970463"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64" name="Oval 36"/>
          <p:cNvSpPr>
            <a:spLocks noChangeAspect="1" noChangeArrowheads="1"/>
          </p:cNvSpPr>
          <p:nvPr/>
        </p:nvSpPr>
        <p:spPr bwMode="auto">
          <a:xfrm>
            <a:off x="4495800" y="32908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65" name="Oval 37"/>
          <p:cNvSpPr>
            <a:spLocks noChangeAspect="1" noChangeArrowheads="1"/>
          </p:cNvSpPr>
          <p:nvPr/>
        </p:nvSpPr>
        <p:spPr bwMode="auto">
          <a:xfrm>
            <a:off x="7585075" y="24987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66" name="Oval 38"/>
          <p:cNvSpPr>
            <a:spLocks noChangeAspect="1" noChangeArrowheads="1"/>
          </p:cNvSpPr>
          <p:nvPr/>
        </p:nvSpPr>
        <p:spPr bwMode="auto">
          <a:xfrm>
            <a:off x="6634163" y="2498725"/>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sp>
        <p:nvSpPr>
          <p:cNvPr id="252967" name="Oval 39"/>
          <p:cNvSpPr>
            <a:spLocks noChangeAspect="1" noChangeArrowheads="1"/>
          </p:cNvSpPr>
          <p:nvPr/>
        </p:nvSpPr>
        <p:spPr bwMode="auto">
          <a:xfrm>
            <a:off x="5684838" y="2498725"/>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68" name="Oval 40"/>
          <p:cNvSpPr>
            <a:spLocks noChangeAspect="1" noChangeArrowheads="1"/>
          </p:cNvSpPr>
          <p:nvPr/>
        </p:nvSpPr>
        <p:spPr bwMode="auto">
          <a:xfrm>
            <a:off x="4733925" y="24987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69" name="Oval 41"/>
          <p:cNvSpPr>
            <a:spLocks noChangeAspect="1" noChangeArrowheads="1"/>
          </p:cNvSpPr>
          <p:nvPr/>
        </p:nvSpPr>
        <p:spPr bwMode="auto">
          <a:xfrm>
            <a:off x="7110413" y="170656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2970" name="Oval 42"/>
          <p:cNvSpPr>
            <a:spLocks noChangeAspect="1" noChangeArrowheads="1"/>
          </p:cNvSpPr>
          <p:nvPr/>
        </p:nvSpPr>
        <p:spPr bwMode="auto">
          <a:xfrm>
            <a:off x="5208588" y="170656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71" name="Oval 43"/>
          <p:cNvSpPr>
            <a:spLocks noChangeAspect="1" noChangeArrowheads="1"/>
          </p:cNvSpPr>
          <p:nvPr/>
        </p:nvSpPr>
        <p:spPr bwMode="auto">
          <a:xfrm>
            <a:off x="6159500" y="914400"/>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72" name="AutoShape 44"/>
          <p:cNvCxnSpPr>
            <a:cxnSpLocks noChangeShapeType="1"/>
            <a:stCxn id="252971" idx="3"/>
            <a:endCxn id="252970" idx="0"/>
          </p:cNvCxnSpPr>
          <p:nvPr/>
        </p:nvCxnSpPr>
        <p:spPr bwMode="auto">
          <a:xfrm flipH="1">
            <a:off x="5378450" y="1220788"/>
            <a:ext cx="83026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3" name="AutoShape 45"/>
          <p:cNvCxnSpPr>
            <a:cxnSpLocks noChangeShapeType="1"/>
            <a:stCxn id="252971" idx="5"/>
            <a:endCxn id="252969" idx="0"/>
          </p:cNvCxnSpPr>
          <p:nvPr/>
        </p:nvCxnSpPr>
        <p:spPr bwMode="auto">
          <a:xfrm>
            <a:off x="6450013" y="1220788"/>
            <a:ext cx="83026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4" name="AutoShape 46"/>
          <p:cNvCxnSpPr>
            <a:cxnSpLocks noChangeShapeType="1"/>
            <a:stCxn id="252969" idx="3"/>
            <a:endCxn id="252966" idx="0"/>
          </p:cNvCxnSpPr>
          <p:nvPr/>
        </p:nvCxnSpPr>
        <p:spPr bwMode="auto">
          <a:xfrm flipH="1">
            <a:off x="6804025" y="2012950"/>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5" name="AutoShape 47"/>
          <p:cNvCxnSpPr>
            <a:cxnSpLocks noChangeShapeType="1"/>
            <a:stCxn id="252969" idx="5"/>
            <a:endCxn id="252965" idx="0"/>
          </p:cNvCxnSpPr>
          <p:nvPr/>
        </p:nvCxnSpPr>
        <p:spPr bwMode="auto">
          <a:xfrm>
            <a:off x="7399338" y="2012950"/>
            <a:ext cx="355600"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6" name="AutoShape 48"/>
          <p:cNvCxnSpPr>
            <a:cxnSpLocks noChangeShapeType="1"/>
            <a:stCxn id="252966" idx="3"/>
            <a:endCxn id="252960" idx="0"/>
          </p:cNvCxnSpPr>
          <p:nvPr/>
        </p:nvCxnSpPr>
        <p:spPr bwMode="auto">
          <a:xfrm flipH="1">
            <a:off x="6567488"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7" name="AutoShape 49"/>
          <p:cNvCxnSpPr>
            <a:cxnSpLocks noChangeShapeType="1"/>
            <a:stCxn id="252970" idx="3"/>
            <a:endCxn id="252968" idx="0"/>
          </p:cNvCxnSpPr>
          <p:nvPr/>
        </p:nvCxnSpPr>
        <p:spPr bwMode="auto">
          <a:xfrm flipH="1">
            <a:off x="4903788" y="2012950"/>
            <a:ext cx="35401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8" name="AutoShape 50"/>
          <p:cNvCxnSpPr>
            <a:cxnSpLocks noChangeShapeType="1"/>
            <a:stCxn id="252970" idx="5"/>
            <a:endCxn id="252967" idx="0"/>
          </p:cNvCxnSpPr>
          <p:nvPr/>
        </p:nvCxnSpPr>
        <p:spPr bwMode="auto">
          <a:xfrm>
            <a:off x="5499100" y="2012950"/>
            <a:ext cx="35401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79" name="AutoShape 51"/>
          <p:cNvCxnSpPr>
            <a:cxnSpLocks noChangeShapeType="1"/>
            <a:stCxn id="252968" idx="3"/>
            <a:endCxn id="252964" idx="0"/>
          </p:cNvCxnSpPr>
          <p:nvPr/>
        </p:nvCxnSpPr>
        <p:spPr bwMode="auto">
          <a:xfrm flipH="1">
            <a:off x="4665663"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0" name="AutoShape 52"/>
          <p:cNvCxnSpPr>
            <a:cxnSpLocks noChangeShapeType="1"/>
            <a:stCxn id="252968" idx="5"/>
            <a:endCxn id="252963" idx="0"/>
          </p:cNvCxnSpPr>
          <p:nvPr/>
        </p:nvCxnSpPr>
        <p:spPr bwMode="auto">
          <a:xfrm>
            <a:off x="5022850"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1" name="AutoShape 53"/>
          <p:cNvCxnSpPr>
            <a:cxnSpLocks noChangeShapeType="1"/>
            <a:stCxn id="252967" idx="3"/>
            <a:endCxn id="252962" idx="0"/>
          </p:cNvCxnSpPr>
          <p:nvPr/>
        </p:nvCxnSpPr>
        <p:spPr bwMode="auto">
          <a:xfrm flipH="1">
            <a:off x="5616575"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82" name="AutoShape 54"/>
          <p:cNvCxnSpPr>
            <a:cxnSpLocks noChangeShapeType="1"/>
            <a:stCxn id="252967" idx="5"/>
            <a:endCxn id="252961" idx="0"/>
          </p:cNvCxnSpPr>
          <p:nvPr/>
        </p:nvCxnSpPr>
        <p:spPr bwMode="auto">
          <a:xfrm>
            <a:off x="5973763" y="2805113"/>
            <a:ext cx="117475"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3" name="Oval 55"/>
          <p:cNvSpPr>
            <a:spLocks noChangeAspect="1" noChangeArrowheads="1"/>
          </p:cNvSpPr>
          <p:nvPr/>
        </p:nvSpPr>
        <p:spPr bwMode="auto">
          <a:xfrm>
            <a:off x="6872288" y="3290888"/>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2984" name="AutoShape 56"/>
          <p:cNvCxnSpPr>
            <a:cxnSpLocks noChangeShapeType="1"/>
            <a:stCxn id="252966" idx="5"/>
            <a:endCxn id="252983" idx="0"/>
          </p:cNvCxnSpPr>
          <p:nvPr/>
        </p:nvCxnSpPr>
        <p:spPr bwMode="auto">
          <a:xfrm>
            <a:off x="6924675" y="2805113"/>
            <a:ext cx="117475"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2985" name="Oval 57"/>
          <p:cNvSpPr>
            <a:spLocks noChangeAspect="1" noChangeArrowheads="1"/>
          </p:cNvSpPr>
          <p:nvPr/>
        </p:nvSpPr>
        <p:spPr bwMode="auto">
          <a:xfrm>
            <a:off x="2968625" y="6213475"/>
            <a:ext cx="338138"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2986" name="Oval 58"/>
          <p:cNvSpPr>
            <a:spLocks noChangeAspect="1" noChangeArrowheads="1"/>
          </p:cNvSpPr>
          <p:nvPr/>
        </p:nvSpPr>
        <p:spPr bwMode="auto">
          <a:xfrm>
            <a:off x="2492375" y="621347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2987" name="Oval 59"/>
          <p:cNvSpPr>
            <a:spLocks noChangeAspect="1" noChangeArrowheads="1"/>
          </p:cNvSpPr>
          <p:nvPr/>
        </p:nvSpPr>
        <p:spPr bwMode="auto">
          <a:xfrm>
            <a:off x="2017713" y="621347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2988" name="Oval 60"/>
          <p:cNvSpPr>
            <a:spLocks noChangeAspect="1" noChangeArrowheads="1"/>
          </p:cNvSpPr>
          <p:nvPr/>
        </p:nvSpPr>
        <p:spPr bwMode="auto">
          <a:xfrm>
            <a:off x="1541463" y="621347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2989" name="Oval 61"/>
          <p:cNvSpPr>
            <a:spLocks noChangeAspect="1" noChangeArrowheads="1"/>
          </p:cNvSpPr>
          <p:nvPr/>
        </p:nvSpPr>
        <p:spPr bwMode="auto">
          <a:xfrm>
            <a:off x="1066800" y="621347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2990" name="Oval 62"/>
          <p:cNvSpPr>
            <a:spLocks noChangeAspect="1" noChangeArrowheads="1"/>
          </p:cNvSpPr>
          <p:nvPr/>
        </p:nvSpPr>
        <p:spPr bwMode="auto">
          <a:xfrm>
            <a:off x="4156075" y="542131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2991" name="Oval 63"/>
          <p:cNvSpPr>
            <a:spLocks noChangeAspect="1" noChangeArrowheads="1"/>
          </p:cNvSpPr>
          <p:nvPr/>
        </p:nvSpPr>
        <p:spPr bwMode="auto">
          <a:xfrm>
            <a:off x="3205163" y="5421313"/>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a:t>
            </a:r>
          </a:p>
        </p:txBody>
      </p:sp>
      <p:sp>
        <p:nvSpPr>
          <p:cNvPr id="252992" name="Oval 64"/>
          <p:cNvSpPr>
            <a:spLocks noChangeAspect="1" noChangeArrowheads="1"/>
          </p:cNvSpPr>
          <p:nvPr/>
        </p:nvSpPr>
        <p:spPr bwMode="auto">
          <a:xfrm>
            <a:off x="2255838" y="5421313"/>
            <a:ext cx="338137"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2993" name="Oval 65"/>
          <p:cNvSpPr>
            <a:spLocks noChangeAspect="1" noChangeArrowheads="1"/>
          </p:cNvSpPr>
          <p:nvPr/>
        </p:nvSpPr>
        <p:spPr bwMode="auto">
          <a:xfrm>
            <a:off x="1304925" y="5421313"/>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2994" name="Oval 66"/>
          <p:cNvSpPr>
            <a:spLocks noChangeAspect="1" noChangeArrowheads="1"/>
          </p:cNvSpPr>
          <p:nvPr/>
        </p:nvSpPr>
        <p:spPr bwMode="auto">
          <a:xfrm>
            <a:off x="3681413" y="4629150"/>
            <a:ext cx="339725"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3</a:t>
            </a:r>
          </a:p>
        </p:txBody>
      </p:sp>
      <p:sp>
        <p:nvSpPr>
          <p:cNvPr id="252995" name="Oval 67"/>
          <p:cNvSpPr>
            <a:spLocks noChangeAspect="1" noChangeArrowheads="1"/>
          </p:cNvSpPr>
          <p:nvPr/>
        </p:nvSpPr>
        <p:spPr bwMode="auto">
          <a:xfrm>
            <a:off x="1779588" y="4629150"/>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2996" name="Oval 68"/>
          <p:cNvSpPr>
            <a:spLocks noChangeAspect="1" noChangeArrowheads="1"/>
          </p:cNvSpPr>
          <p:nvPr/>
        </p:nvSpPr>
        <p:spPr bwMode="auto">
          <a:xfrm>
            <a:off x="2730500" y="383698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2997" name="AutoShape 69"/>
          <p:cNvCxnSpPr>
            <a:cxnSpLocks noChangeShapeType="1"/>
            <a:stCxn id="252996" idx="3"/>
            <a:endCxn id="252995" idx="0"/>
          </p:cNvCxnSpPr>
          <p:nvPr/>
        </p:nvCxnSpPr>
        <p:spPr bwMode="auto">
          <a:xfrm flipH="1">
            <a:off x="1949450" y="4143375"/>
            <a:ext cx="830263"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8" name="AutoShape 70"/>
          <p:cNvCxnSpPr>
            <a:cxnSpLocks noChangeShapeType="1"/>
            <a:stCxn id="252996" idx="5"/>
            <a:endCxn id="252994" idx="0"/>
          </p:cNvCxnSpPr>
          <p:nvPr/>
        </p:nvCxnSpPr>
        <p:spPr bwMode="auto">
          <a:xfrm>
            <a:off x="3021013" y="4143375"/>
            <a:ext cx="830262"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2999" name="AutoShape 71"/>
          <p:cNvCxnSpPr>
            <a:cxnSpLocks noChangeShapeType="1"/>
            <a:stCxn id="252994" idx="3"/>
            <a:endCxn id="252991" idx="0"/>
          </p:cNvCxnSpPr>
          <p:nvPr/>
        </p:nvCxnSpPr>
        <p:spPr bwMode="auto">
          <a:xfrm flipH="1">
            <a:off x="3375025" y="4935538"/>
            <a:ext cx="355600" cy="468312"/>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0" name="AutoShape 72"/>
          <p:cNvCxnSpPr>
            <a:cxnSpLocks noChangeShapeType="1"/>
            <a:stCxn id="252994" idx="5"/>
            <a:endCxn id="252990" idx="0"/>
          </p:cNvCxnSpPr>
          <p:nvPr/>
        </p:nvCxnSpPr>
        <p:spPr bwMode="auto">
          <a:xfrm>
            <a:off x="3970338" y="4935538"/>
            <a:ext cx="355600"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1" name="AutoShape 73"/>
          <p:cNvCxnSpPr>
            <a:cxnSpLocks noChangeShapeType="1"/>
            <a:stCxn id="252991" idx="3"/>
            <a:endCxn id="252985" idx="0"/>
          </p:cNvCxnSpPr>
          <p:nvPr/>
        </p:nvCxnSpPr>
        <p:spPr bwMode="auto">
          <a:xfrm flipH="1">
            <a:off x="3138488" y="5727700"/>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2" name="AutoShape 74"/>
          <p:cNvCxnSpPr>
            <a:cxnSpLocks noChangeShapeType="1"/>
            <a:stCxn id="252995" idx="3"/>
            <a:endCxn id="252993" idx="0"/>
          </p:cNvCxnSpPr>
          <p:nvPr/>
        </p:nvCxnSpPr>
        <p:spPr bwMode="auto">
          <a:xfrm flipH="1">
            <a:off x="1474788" y="4935538"/>
            <a:ext cx="354012"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3" name="AutoShape 75"/>
          <p:cNvCxnSpPr>
            <a:cxnSpLocks noChangeShapeType="1"/>
            <a:stCxn id="252995" idx="5"/>
            <a:endCxn id="252992" idx="0"/>
          </p:cNvCxnSpPr>
          <p:nvPr/>
        </p:nvCxnSpPr>
        <p:spPr bwMode="auto">
          <a:xfrm>
            <a:off x="2070100" y="4935538"/>
            <a:ext cx="354013" cy="4683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4" name="AutoShape 76"/>
          <p:cNvCxnSpPr>
            <a:cxnSpLocks noChangeShapeType="1"/>
            <a:stCxn id="252993" idx="3"/>
            <a:endCxn id="252989" idx="0"/>
          </p:cNvCxnSpPr>
          <p:nvPr/>
        </p:nvCxnSpPr>
        <p:spPr bwMode="auto">
          <a:xfrm flipH="1">
            <a:off x="1236663" y="5727700"/>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5" name="AutoShape 77"/>
          <p:cNvCxnSpPr>
            <a:cxnSpLocks noChangeShapeType="1"/>
            <a:stCxn id="252993" idx="5"/>
            <a:endCxn id="252988" idx="0"/>
          </p:cNvCxnSpPr>
          <p:nvPr/>
        </p:nvCxnSpPr>
        <p:spPr bwMode="auto">
          <a:xfrm>
            <a:off x="1593850" y="5727700"/>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6" name="AutoShape 78"/>
          <p:cNvCxnSpPr>
            <a:cxnSpLocks noChangeShapeType="1"/>
            <a:stCxn id="252992" idx="3"/>
            <a:endCxn id="252987" idx="0"/>
          </p:cNvCxnSpPr>
          <p:nvPr/>
        </p:nvCxnSpPr>
        <p:spPr bwMode="auto">
          <a:xfrm flipH="1">
            <a:off x="2187575" y="5727700"/>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3007" name="AutoShape 79"/>
          <p:cNvCxnSpPr>
            <a:cxnSpLocks noChangeShapeType="1"/>
            <a:stCxn id="252992" idx="5"/>
            <a:endCxn id="252986" idx="0"/>
          </p:cNvCxnSpPr>
          <p:nvPr/>
        </p:nvCxnSpPr>
        <p:spPr bwMode="auto">
          <a:xfrm>
            <a:off x="2544763" y="5727700"/>
            <a:ext cx="117475" cy="4683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3008" name="Oval 80"/>
          <p:cNvSpPr>
            <a:spLocks noChangeAspect="1" noChangeArrowheads="1"/>
          </p:cNvSpPr>
          <p:nvPr/>
        </p:nvSpPr>
        <p:spPr bwMode="auto">
          <a:xfrm>
            <a:off x="3443288" y="6213475"/>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cxnSp>
        <p:nvCxnSpPr>
          <p:cNvPr id="253009" name="AutoShape 81"/>
          <p:cNvCxnSpPr>
            <a:cxnSpLocks noChangeShapeType="1"/>
            <a:stCxn id="252991" idx="5"/>
            <a:endCxn id="253008" idx="0"/>
          </p:cNvCxnSpPr>
          <p:nvPr/>
        </p:nvCxnSpPr>
        <p:spPr bwMode="auto">
          <a:xfrm>
            <a:off x="3495675" y="5727700"/>
            <a:ext cx="117475" cy="468313"/>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(book’s code)</a:t>
            </a:r>
          </a:p>
        </p:txBody>
      </p:sp>
      <p:sp>
        <p:nvSpPr>
          <p:cNvPr id="3" name="Content Placeholder 2"/>
          <p:cNvSpPr>
            <a:spLocks noGrp="1"/>
          </p:cNvSpPr>
          <p:nvPr>
            <p:ph idx="1"/>
          </p:nvPr>
        </p:nvSpPr>
        <p:spPr>
          <a:xfrm>
            <a:off x="685800" y="1981200"/>
            <a:ext cx="8001000" cy="4114800"/>
          </a:xfrm>
        </p:spPr>
        <p:txBody>
          <a:bodyPr/>
          <a:lstStyle/>
          <a:p>
            <a:pPr marL="0" indent="0">
              <a:buNone/>
            </a:pPr>
            <a:r>
              <a:rPr lang="en-US" sz="2400" dirty="0"/>
              <a:t>public void insert( E x )</a:t>
            </a:r>
          </a:p>
          <a:p>
            <a:pPr marL="0" indent="0">
              <a:buNone/>
            </a:pPr>
            <a:r>
              <a:rPr lang="en-US" sz="2400" dirty="0"/>
              <a:t>{  if( size == </a:t>
            </a:r>
            <a:r>
              <a:rPr lang="en-US" sz="2400" dirty="0" err="1"/>
              <a:t>array.length</a:t>
            </a:r>
            <a:r>
              <a:rPr lang="en-US" sz="2400" dirty="0"/>
              <a:t> - 1 )</a:t>
            </a:r>
          </a:p>
          <a:p>
            <a:pPr marL="0" indent="0">
              <a:buNone/>
            </a:pPr>
            <a:r>
              <a:rPr lang="en-US" sz="2400" dirty="0"/>
              <a:t>        </a:t>
            </a:r>
            <a:r>
              <a:rPr lang="en-US" sz="2400" dirty="0" err="1"/>
              <a:t>enlargeArray</a:t>
            </a:r>
            <a:r>
              <a:rPr lang="en-US" sz="2400" dirty="0"/>
              <a:t>( </a:t>
            </a:r>
            <a:r>
              <a:rPr lang="en-US" sz="2400" dirty="0" err="1"/>
              <a:t>array.length</a:t>
            </a:r>
            <a:r>
              <a:rPr lang="en-US" sz="2400" dirty="0"/>
              <a:t> * 2 + 1 );</a:t>
            </a:r>
          </a:p>
          <a:p>
            <a:pPr marL="0" indent="0">
              <a:buNone/>
            </a:pPr>
            <a:r>
              <a:rPr lang="en-US" sz="2400" dirty="0"/>
              <a:t>           // Percolate up</a:t>
            </a:r>
          </a:p>
          <a:p>
            <a:pPr marL="0" indent="0">
              <a:buNone/>
            </a:pPr>
            <a:r>
              <a:rPr lang="en-US" sz="2400" dirty="0"/>
              <a:t>    </a:t>
            </a:r>
            <a:r>
              <a:rPr lang="en-US" sz="2400" dirty="0" err="1"/>
              <a:t>int</a:t>
            </a:r>
            <a:r>
              <a:rPr lang="en-US" sz="2400" dirty="0"/>
              <a:t> hole = ++size;</a:t>
            </a:r>
          </a:p>
          <a:p>
            <a:pPr marL="0" indent="0">
              <a:buNone/>
            </a:pPr>
            <a:r>
              <a:rPr lang="en-US" sz="2400" dirty="0"/>
              <a:t>    for( array[0]=x; </a:t>
            </a:r>
            <a:r>
              <a:rPr lang="en-US" sz="2400" dirty="0" err="1"/>
              <a:t>x.compareTo</a:t>
            </a:r>
            <a:r>
              <a:rPr lang="en-US" sz="2400" dirty="0"/>
              <a:t>(array[hole /2]) &lt; 0; hole/=2) </a:t>
            </a:r>
          </a:p>
          <a:p>
            <a:pPr marL="0" indent="0">
              <a:buNone/>
            </a:pPr>
            <a:r>
              <a:rPr lang="en-US" sz="2400" dirty="0"/>
              <a:t>        array[ hole ] = array[ hole / 2 ];</a:t>
            </a:r>
          </a:p>
          <a:p>
            <a:pPr marL="0" indent="0">
              <a:buNone/>
            </a:pPr>
            <a:r>
              <a:rPr lang="en-US" sz="2400" dirty="0"/>
              <a:t>    array[ hole ] = x;</a:t>
            </a:r>
          </a:p>
          <a:p>
            <a:pPr marL="0" indent="0">
              <a:buNone/>
            </a:pPr>
            <a:r>
              <a:rPr lang="en-US" sz="2400" dirty="0"/>
              <a:t>}</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11</a:t>
            </a:fld>
            <a:endParaRPr lang="en-US" altLang="en-US"/>
          </a:p>
        </p:txBody>
      </p:sp>
      <p:sp>
        <p:nvSpPr>
          <p:cNvPr id="5" name="TextBox 4"/>
          <p:cNvSpPr txBox="1"/>
          <p:nvPr/>
        </p:nvSpPr>
        <p:spPr>
          <a:xfrm>
            <a:off x="3048000" y="5341203"/>
            <a:ext cx="4267200" cy="830997"/>
          </a:xfrm>
          <a:prstGeom prst="rect">
            <a:avLst/>
          </a:prstGeom>
          <a:noFill/>
        </p:spPr>
        <p:txBody>
          <a:bodyPr wrap="square" rtlCol="0">
            <a:spAutoFit/>
          </a:bodyPr>
          <a:lstStyle/>
          <a:p>
            <a:r>
              <a:rPr lang="en-US" dirty="0">
                <a:solidFill>
                  <a:srgbClr val="FF0000"/>
                </a:solidFill>
              </a:rPr>
              <a:t>Didn’t have to check for reaching array bound</a:t>
            </a:r>
          </a:p>
        </p:txBody>
      </p:sp>
      <p:cxnSp>
        <p:nvCxnSpPr>
          <p:cNvPr id="7" name="Straight Arrow Connector 6"/>
          <p:cNvCxnSpPr/>
          <p:nvPr/>
        </p:nvCxnSpPr>
        <p:spPr bwMode="auto">
          <a:xfrm flipH="1" flipV="1">
            <a:off x="2819400" y="4648200"/>
            <a:ext cx="990600" cy="693003"/>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950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(starting at 0)</a:t>
            </a:r>
          </a:p>
        </p:txBody>
      </p:sp>
      <p:sp>
        <p:nvSpPr>
          <p:cNvPr id="3" name="Content Placeholder 2"/>
          <p:cNvSpPr>
            <a:spLocks noGrp="1"/>
          </p:cNvSpPr>
          <p:nvPr>
            <p:ph idx="1"/>
          </p:nvPr>
        </p:nvSpPr>
        <p:spPr>
          <a:xfrm>
            <a:off x="381000" y="1524000"/>
            <a:ext cx="8305800" cy="5334000"/>
          </a:xfrm>
        </p:spPr>
        <p:txBody>
          <a:bodyPr/>
          <a:lstStyle/>
          <a:p>
            <a:pPr marL="0" indent="0">
              <a:buNone/>
            </a:pPr>
            <a:r>
              <a:rPr lang="en-US" sz="2400" dirty="0"/>
              <a:t>public void insert( E x )</a:t>
            </a:r>
          </a:p>
          <a:p>
            <a:pPr marL="0" indent="0">
              <a:buNone/>
            </a:pPr>
            <a:r>
              <a:rPr lang="en-US" sz="2400" dirty="0"/>
              <a:t>{  if( size == </a:t>
            </a:r>
            <a:r>
              <a:rPr lang="en-US" sz="2400" dirty="0" err="1"/>
              <a:t>array.length</a:t>
            </a:r>
            <a:r>
              <a:rPr lang="en-US" sz="2400" dirty="0"/>
              <a:t> - 1 )  </a:t>
            </a:r>
            <a:r>
              <a:rPr lang="en-US" sz="2400" dirty="0" err="1"/>
              <a:t>enlargeArray</a:t>
            </a:r>
            <a:r>
              <a:rPr lang="en-US" sz="2400" dirty="0"/>
              <a:t>( </a:t>
            </a:r>
            <a:r>
              <a:rPr lang="en-US" sz="2400" dirty="0" err="1"/>
              <a:t>array.length</a:t>
            </a:r>
            <a:r>
              <a:rPr lang="en-US" sz="2400" dirty="0"/>
              <a:t>*2+1 );</a:t>
            </a:r>
          </a:p>
          <a:p>
            <a:pPr marL="0" indent="0">
              <a:buNone/>
            </a:pPr>
            <a:r>
              <a:rPr lang="en-US" sz="2400" dirty="0"/>
              <a:t>           // Percolate up</a:t>
            </a:r>
          </a:p>
          <a:p>
            <a:pPr marL="0" indent="0">
              <a:buNone/>
            </a:pPr>
            <a:r>
              <a:rPr lang="en-US" sz="2400" dirty="0"/>
              <a:t>    </a:t>
            </a:r>
            <a:r>
              <a:rPr lang="en-US" sz="2400" dirty="0" err="1"/>
              <a:t>int</a:t>
            </a:r>
            <a:r>
              <a:rPr lang="en-US" sz="2400" dirty="0"/>
              <a:t> hole = ++size;</a:t>
            </a:r>
          </a:p>
          <a:p>
            <a:pPr marL="0" indent="0">
              <a:buNone/>
            </a:pPr>
            <a:r>
              <a:rPr lang="en-US" sz="2400" dirty="0"/>
              <a:t>    </a:t>
            </a:r>
            <a:r>
              <a:rPr lang="en-US" sz="2400" dirty="0" err="1"/>
              <a:t>int</a:t>
            </a:r>
            <a:r>
              <a:rPr lang="en-US" sz="2400" dirty="0"/>
              <a:t> parent = (hole-1)/2;</a:t>
            </a:r>
          </a:p>
          <a:p>
            <a:pPr marL="0" indent="0">
              <a:buNone/>
            </a:pPr>
            <a:r>
              <a:rPr lang="en-US" sz="2400" dirty="0"/>
              <a:t>    while(hole!=0 &amp;&amp;   </a:t>
            </a:r>
            <a:r>
              <a:rPr lang="en-US" sz="2400" dirty="0" err="1"/>
              <a:t>x.compareTo</a:t>
            </a:r>
            <a:r>
              <a:rPr lang="en-US" sz="2400" dirty="0"/>
              <a:t>(array[parent]) &lt; 0){ </a:t>
            </a:r>
          </a:p>
          <a:p>
            <a:pPr marL="0" indent="0">
              <a:buNone/>
            </a:pPr>
            <a:r>
              <a:rPr lang="en-US" sz="2400" dirty="0"/>
              <a:t>            array[ hole ] = array[ parent];</a:t>
            </a:r>
          </a:p>
          <a:p>
            <a:pPr marL="0" indent="0">
              <a:buNone/>
            </a:pPr>
            <a:r>
              <a:rPr lang="en-US" sz="2400" dirty="0"/>
              <a:t>            hole = parent;</a:t>
            </a:r>
          </a:p>
          <a:p>
            <a:pPr marL="0" indent="0">
              <a:buNone/>
            </a:pPr>
            <a:r>
              <a:rPr lang="en-US" sz="2400" dirty="0"/>
              <a:t>            parent = (hole-1)/2;</a:t>
            </a:r>
          </a:p>
          <a:p>
            <a:pPr marL="0" indent="0">
              <a:buNone/>
            </a:pPr>
            <a:r>
              <a:rPr lang="en-US" sz="2400" dirty="0"/>
              <a:t>    }</a:t>
            </a:r>
          </a:p>
          <a:p>
            <a:pPr marL="0" indent="0">
              <a:buNone/>
            </a:pPr>
            <a:r>
              <a:rPr lang="en-US" sz="2400" dirty="0"/>
              <a:t>    array[ hole ] = x;</a:t>
            </a:r>
          </a:p>
          <a:p>
            <a:pPr marL="0" indent="0">
              <a:buNone/>
            </a:pPr>
            <a:r>
              <a:rPr lang="en-US" sz="2400" dirty="0"/>
              <a:t>}</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12</a:t>
            </a:fld>
            <a:endParaRPr lang="en-US" altLang="en-US"/>
          </a:p>
        </p:txBody>
      </p:sp>
    </p:spTree>
    <p:extLst>
      <p:ext uri="{BB962C8B-B14F-4D97-AF65-F5344CB8AC3E}">
        <p14:creationId xmlns:p14="http://schemas.microsoft.com/office/powerpoint/2010/main" val="2395604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3C4145B1-C5B2-48CE-9974-61339BAF8FD5}" type="slidenum">
              <a:rPr lang="en-US" altLang="en-US"/>
              <a:pPr/>
              <a:t>13</a:t>
            </a:fld>
            <a:endParaRPr lang="en-US" altLang="en-US"/>
          </a:p>
        </p:txBody>
      </p:sp>
      <p:sp>
        <p:nvSpPr>
          <p:cNvPr id="257026" name="Rectangle 2"/>
          <p:cNvSpPr>
            <a:spLocks noGrp="1" noChangeArrowheads="1"/>
          </p:cNvSpPr>
          <p:nvPr>
            <p:ph type="title"/>
          </p:nvPr>
        </p:nvSpPr>
        <p:spPr/>
        <p:txBody>
          <a:bodyPr/>
          <a:lstStyle/>
          <a:p>
            <a:r>
              <a:rPr lang="en-US" altLang="en-US"/>
              <a:t>Performance of Binary Heap</a:t>
            </a:r>
          </a:p>
        </p:txBody>
      </p:sp>
      <p:sp>
        <p:nvSpPr>
          <p:cNvPr id="257027" name="Rectangle 3"/>
          <p:cNvSpPr>
            <a:spLocks noGrp="1" noChangeArrowheads="1"/>
          </p:cNvSpPr>
          <p:nvPr>
            <p:ph type="body" idx="1"/>
          </p:nvPr>
        </p:nvSpPr>
        <p:spPr>
          <a:xfrm>
            <a:off x="457200" y="5410200"/>
            <a:ext cx="8001000" cy="1143000"/>
          </a:xfrm>
        </p:spPr>
        <p:txBody>
          <a:bodyPr/>
          <a:lstStyle/>
          <a:p>
            <a:pPr marL="0" indent="0">
              <a:lnSpc>
                <a:spcPct val="90000"/>
              </a:lnSpc>
              <a:buNone/>
            </a:pPr>
            <a:r>
              <a:rPr lang="en-US" altLang="en-US" sz="1600" dirty="0">
                <a:solidFill>
                  <a:srgbClr val="FF0000"/>
                </a:solidFill>
              </a:rPr>
              <a:t>In practice: binary heaps much simpler to code, lower constant factor overhead</a:t>
            </a:r>
          </a:p>
          <a:p>
            <a:pPr marL="0" indent="0">
              <a:lnSpc>
                <a:spcPct val="90000"/>
              </a:lnSpc>
              <a:buNone/>
            </a:pPr>
            <a:r>
              <a:rPr lang="en-US" altLang="en-US" sz="1600" dirty="0">
                <a:solidFill>
                  <a:srgbClr val="FF0000"/>
                </a:solidFill>
              </a:rPr>
              <a:t>75% of all nodes are at bottom two levels.  </a:t>
            </a:r>
          </a:p>
          <a:p>
            <a:pPr marL="0" indent="0">
              <a:lnSpc>
                <a:spcPct val="90000"/>
              </a:lnSpc>
              <a:buNone/>
            </a:pPr>
            <a:r>
              <a:rPr lang="en-US" altLang="en-US" sz="1600" dirty="0">
                <a:solidFill>
                  <a:srgbClr val="FF0000"/>
                </a:solidFill>
              </a:rPr>
              <a:t>If you insert nodes “somewhat” in order, you have a greater chance of  a value being inserted at a lower level</a:t>
            </a:r>
            <a:r>
              <a:rPr lang="en-US" altLang="en-US" sz="2800" dirty="0">
                <a:solidFill>
                  <a:srgbClr val="FF0000"/>
                </a:solidFill>
              </a:rPr>
              <a:t>.</a:t>
            </a:r>
          </a:p>
        </p:txBody>
      </p:sp>
      <p:graphicFrame>
        <p:nvGraphicFramePr>
          <p:cNvPr id="257055" name="Group 31"/>
          <p:cNvGraphicFramePr>
            <a:graphicFrameLocks noGrp="1"/>
          </p:cNvGraphicFramePr>
          <p:nvPr>
            <p:extLst>
              <p:ext uri="{D42A27DB-BD31-4B8C-83A1-F6EECF244321}">
                <p14:modId xmlns:p14="http://schemas.microsoft.com/office/powerpoint/2010/main" val="1779985061"/>
              </p:ext>
            </p:extLst>
          </p:nvPr>
        </p:nvGraphicFramePr>
        <p:xfrm>
          <a:off x="685800" y="1828800"/>
          <a:ext cx="7772400" cy="3497263"/>
        </p:xfrm>
        <a:graphic>
          <a:graphicData uri="http://schemas.openxmlformats.org/drawingml/2006/table">
            <a:tbl>
              <a:tblPr/>
              <a:tblGrid>
                <a:gridCol w="155575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2575">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1303338">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Binary heap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Binary heap avg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AVL tree worst 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BST tree avg 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9825">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Insert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accent2"/>
                          </a:solidFill>
                          <a:effectLst/>
                          <a:latin typeface="Times New Roman" pitchFamily="18" charset="0"/>
                        </a:rPr>
                        <a:t>O(1)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accent2"/>
                          </a:solidFill>
                          <a:effectLst/>
                          <a:latin typeface="Times New Roman" pitchFamily="18" charset="0"/>
                        </a:rPr>
                        <a:t>2.6 compares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4100">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itchFamily="18" charset="0"/>
                        </a:rPr>
                        <a:t>Delete Min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itchFamily="18" charset="0"/>
                        </a:defRPr>
                      </a:lvl1pPr>
                      <a:lvl2pPr algn="l">
                        <a:spcBef>
                          <a:spcPct val="20000"/>
                        </a:spcBef>
                        <a:defRPr sz="2400">
                          <a:solidFill>
                            <a:schemeClr val="tx1"/>
                          </a:solidFill>
                          <a:latin typeface="Times New Roman" pitchFamily="18" charset="0"/>
                        </a:defRPr>
                      </a:lvl2pPr>
                      <a:lvl3pPr algn="l">
                        <a:spcBef>
                          <a:spcPct val="20000"/>
                        </a:spcBef>
                        <a:defRPr sz="2000">
                          <a:solidFill>
                            <a:schemeClr val="tx1"/>
                          </a:solidFill>
                          <a:latin typeface="Times New Roman" pitchFamily="18" charset="0"/>
                        </a:defRPr>
                      </a:lvl3pPr>
                      <a:lvl4pPr algn="l">
                        <a:spcBef>
                          <a:spcPct val="20000"/>
                        </a:spcBef>
                        <a:defRPr>
                          <a:solidFill>
                            <a:schemeClr val="tx1"/>
                          </a:solidFill>
                          <a:latin typeface="Times New Roman" pitchFamily="18" charset="0"/>
                        </a:defRPr>
                      </a:lvl4pPr>
                      <a:lvl5pPr algn="l">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rPr>
                        <a:t>O(log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80DBDFF2-1B24-4383-91A5-9BD5D0BA4CBB}" type="slidenum">
              <a:rPr lang="en-US" altLang="en-US"/>
              <a:pPr/>
              <a:t>14</a:t>
            </a:fld>
            <a:endParaRPr lang="en-US" altLang="en-US"/>
          </a:p>
        </p:txBody>
      </p:sp>
      <p:sp>
        <p:nvSpPr>
          <p:cNvPr id="271362" name="Rectangle 2"/>
          <p:cNvSpPr>
            <a:spLocks noGrp="1" noChangeArrowheads="1"/>
          </p:cNvSpPr>
          <p:nvPr>
            <p:ph type="title"/>
          </p:nvPr>
        </p:nvSpPr>
        <p:spPr>
          <a:xfrm>
            <a:off x="685800" y="381000"/>
            <a:ext cx="7772400" cy="1143000"/>
          </a:xfrm>
        </p:spPr>
        <p:txBody>
          <a:bodyPr/>
          <a:lstStyle/>
          <a:p>
            <a:r>
              <a:rPr lang="en-US" altLang="en-US"/>
              <a:t>Heap Sort</a:t>
            </a:r>
          </a:p>
        </p:txBody>
      </p:sp>
      <p:sp>
        <p:nvSpPr>
          <p:cNvPr id="271363" name="Rectangle 3"/>
          <p:cNvSpPr>
            <a:spLocks noGrp="1" noChangeArrowheads="1"/>
          </p:cNvSpPr>
          <p:nvPr>
            <p:ph type="body" idx="1"/>
          </p:nvPr>
        </p:nvSpPr>
        <p:spPr>
          <a:xfrm>
            <a:off x="685800" y="1447800"/>
            <a:ext cx="7772400" cy="1981200"/>
          </a:xfrm>
        </p:spPr>
        <p:txBody>
          <a:bodyPr/>
          <a:lstStyle/>
          <a:p>
            <a:pPr marL="533400" indent="-533400">
              <a:lnSpc>
                <a:spcPct val="90000"/>
              </a:lnSpc>
            </a:pPr>
            <a:r>
              <a:rPr lang="en-US" altLang="en-US" dirty="0"/>
              <a:t>Input: unordered array A[0..N]</a:t>
            </a:r>
          </a:p>
          <a:p>
            <a:pPr marL="914400" lvl="1" indent="-457200">
              <a:lnSpc>
                <a:spcPct val="90000"/>
              </a:lnSpc>
              <a:buFontTx/>
              <a:buAutoNum type="arabicPeriod"/>
            </a:pPr>
            <a:r>
              <a:rPr lang="en-US" altLang="en-US" dirty="0"/>
              <a:t>Build a </a:t>
            </a:r>
            <a:r>
              <a:rPr lang="en-US" altLang="en-US" i="1" dirty="0"/>
              <a:t>max</a:t>
            </a:r>
            <a:r>
              <a:rPr lang="en-US" altLang="en-US" dirty="0"/>
              <a:t> heap (largest element is A[0])</a:t>
            </a:r>
          </a:p>
          <a:p>
            <a:pPr marL="914400" lvl="1" indent="-457200">
              <a:lnSpc>
                <a:spcPct val="90000"/>
              </a:lnSpc>
              <a:buFontTx/>
              <a:buAutoNum type="arabicPeriod"/>
            </a:pPr>
            <a:r>
              <a:rPr lang="en-US" altLang="en-US" dirty="0"/>
              <a:t>For </a:t>
            </a:r>
            <a:r>
              <a:rPr lang="en-US" altLang="en-US" dirty="0" err="1"/>
              <a:t>i</a:t>
            </a:r>
            <a:r>
              <a:rPr lang="en-US" altLang="en-US" dirty="0"/>
              <a:t> = 0 to N-1:</a:t>
            </a:r>
            <a:br>
              <a:rPr lang="en-US" altLang="en-US" dirty="0"/>
            </a:br>
            <a:r>
              <a:rPr lang="en-US" altLang="en-US" dirty="0"/>
              <a:t>	A[N-</a:t>
            </a:r>
            <a:r>
              <a:rPr lang="en-US" altLang="en-US" dirty="0" err="1"/>
              <a:t>i</a:t>
            </a:r>
            <a:r>
              <a:rPr lang="en-US" altLang="en-US" dirty="0"/>
              <a:t>] = </a:t>
            </a:r>
            <a:r>
              <a:rPr lang="en-US" altLang="en-US" dirty="0" err="1"/>
              <a:t>Delete_Max</a:t>
            </a:r>
            <a:r>
              <a:rPr lang="en-US" altLang="en-US" dirty="0"/>
              <a:t>()</a:t>
            </a:r>
          </a:p>
          <a:p>
            <a:pPr marL="1295400" lvl="2" indent="-381000">
              <a:lnSpc>
                <a:spcPct val="90000"/>
              </a:lnSpc>
              <a:buFontTx/>
              <a:buNone/>
            </a:pPr>
            <a:endParaRPr lang="en-US" altLang="en-US" dirty="0"/>
          </a:p>
        </p:txBody>
      </p:sp>
      <p:sp>
        <p:nvSpPr>
          <p:cNvPr id="271364" name="Rectangle 4"/>
          <p:cNvSpPr>
            <a:spLocks noChangeArrowheads="1"/>
          </p:cNvSpPr>
          <p:nvPr/>
        </p:nvSpPr>
        <p:spPr bwMode="auto">
          <a:xfrm>
            <a:off x="19812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7</a:t>
            </a:r>
          </a:p>
        </p:txBody>
      </p:sp>
      <p:sp>
        <p:nvSpPr>
          <p:cNvPr id="271365" name="Rectangle 5"/>
          <p:cNvSpPr>
            <a:spLocks noChangeArrowheads="1"/>
          </p:cNvSpPr>
          <p:nvPr/>
        </p:nvSpPr>
        <p:spPr bwMode="auto">
          <a:xfrm>
            <a:off x="24384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50</a:t>
            </a:r>
          </a:p>
        </p:txBody>
      </p:sp>
      <p:sp>
        <p:nvSpPr>
          <p:cNvPr id="271366" name="Rectangle 6"/>
          <p:cNvSpPr>
            <a:spLocks noChangeArrowheads="1"/>
          </p:cNvSpPr>
          <p:nvPr/>
        </p:nvSpPr>
        <p:spPr bwMode="auto">
          <a:xfrm>
            <a:off x="28956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22</a:t>
            </a:r>
          </a:p>
        </p:txBody>
      </p:sp>
      <p:sp>
        <p:nvSpPr>
          <p:cNvPr id="271367" name="Rectangle 7"/>
          <p:cNvSpPr>
            <a:spLocks noChangeArrowheads="1"/>
          </p:cNvSpPr>
          <p:nvPr/>
        </p:nvSpPr>
        <p:spPr bwMode="auto">
          <a:xfrm>
            <a:off x="33528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15</a:t>
            </a:r>
          </a:p>
        </p:txBody>
      </p:sp>
      <p:sp>
        <p:nvSpPr>
          <p:cNvPr id="271368" name="Rectangle 8"/>
          <p:cNvSpPr>
            <a:spLocks noChangeArrowheads="1"/>
          </p:cNvSpPr>
          <p:nvPr/>
        </p:nvSpPr>
        <p:spPr bwMode="auto">
          <a:xfrm>
            <a:off x="38100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4</a:t>
            </a:r>
          </a:p>
        </p:txBody>
      </p:sp>
      <p:sp>
        <p:nvSpPr>
          <p:cNvPr id="271369" name="Rectangle 9"/>
          <p:cNvSpPr>
            <a:spLocks noChangeArrowheads="1"/>
          </p:cNvSpPr>
          <p:nvPr/>
        </p:nvSpPr>
        <p:spPr bwMode="auto">
          <a:xfrm>
            <a:off x="42672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40</a:t>
            </a:r>
          </a:p>
        </p:txBody>
      </p:sp>
      <p:sp>
        <p:nvSpPr>
          <p:cNvPr id="271370" name="Rectangle 10"/>
          <p:cNvSpPr>
            <a:spLocks noChangeArrowheads="1"/>
          </p:cNvSpPr>
          <p:nvPr/>
        </p:nvSpPr>
        <p:spPr bwMode="auto">
          <a:xfrm>
            <a:off x="47244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20</a:t>
            </a:r>
          </a:p>
        </p:txBody>
      </p:sp>
      <p:sp>
        <p:nvSpPr>
          <p:cNvPr id="271371" name="Rectangle 11"/>
          <p:cNvSpPr>
            <a:spLocks noChangeArrowheads="1"/>
          </p:cNvSpPr>
          <p:nvPr/>
        </p:nvSpPr>
        <p:spPr bwMode="auto">
          <a:xfrm>
            <a:off x="51816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10</a:t>
            </a:r>
          </a:p>
        </p:txBody>
      </p:sp>
      <p:sp>
        <p:nvSpPr>
          <p:cNvPr id="271372" name="Rectangle 12"/>
          <p:cNvSpPr>
            <a:spLocks noChangeArrowheads="1"/>
          </p:cNvSpPr>
          <p:nvPr/>
        </p:nvSpPr>
        <p:spPr bwMode="auto">
          <a:xfrm>
            <a:off x="56388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35</a:t>
            </a:r>
          </a:p>
        </p:txBody>
      </p:sp>
      <p:sp>
        <p:nvSpPr>
          <p:cNvPr id="271373" name="Rectangle 13"/>
          <p:cNvSpPr>
            <a:spLocks noChangeArrowheads="1"/>
          </p:cNvSpPr>
          <p:nvPr/>
        </p:nvSpPr>
        <p:spPr bwMode="auto">
          <a:xfrm>
            <a:off x="6096000" y="38100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chemeClr val="accent2"/>
                </a:solidFill>
              </a:rPr>
              <a:t>25</a:t>
            </a:r>
          </a:p>
        </p:txBody>
      </p:sp>
      <p:sp>
        <p:nvSpPr>
          <p:cNvPr id="271374" name="Rectangle 14"/>
          <p:cNvSpPr>
            <a:spLocks noChangeArrowheads="1"/>
          </p:cNvSpPr>
          <p:nvPr/>
        </p:nvSpPr>
        <p:spPr bwMode="auto">
          <a:xfrm>
            <a:off x="19812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50</a:t>
            </a:r>
          </a:p>
        </p:txBody>
      </p:sp>
      <p:sp>
        <p:nvSpPr>
          <p:cNvPr id="271375" name="Rectangle 15"/>
          <p:cNvSpPr>
            <a:spLocks noChangeArrowheads="1"/>
          </p:cNvSpPr>
          <p:nvPr/>
        </p:nvSpPr>
        <p:spPr bwMode="auto">
          <a:xfrm>
            <a:off x="24384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40</a:t>
            </a:r>
          </a:p>
        </p:txBody>
      </p:sp>
      <p:sp>
        <p:nvSpPr>
          <p:cNvPr id="271376" name="Rectangle 16"/>
          <p:cNvSpPr>
            <a:spLocks noChangeArrowheads="1"/>
          </p:cNvSpPr>
          <p:nvPr/>
        </p:nvSpPr>
        <p:spPr bwMode="auto">
          <a:xfrm>
            <a:off x="28956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20</a:t>
            </a:r>
          </a:p>
        </p:txBody>
      </p:sp>
      <p:sp>
        <p:nvSpPr>
          <p:cNvPr id="271377" name="Rectangle 17"/>
          <p:cNvSpPr>
            <a:spLocks noChangeArrowheads="1"/>
          </p:cNvSpPr>
          <p:nvPr/>
        </p:nvSpPr>
        <p:spPr bwMode="auto">
          <a:xfrm>
            <a:off x="33528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25</a:t>
            </a:r>
          </a:p>
        </p:txBody>
      </p:sp>
      <p:sp>
        <p:nvSpPr>
          <p:cNvPr id="271378" name="Rectangle 18"/>
          <p:cNvSpPr>
            <a:spLocks noChangeArrowheads="1"/>
          </p:cNvSpPr>
          <p:nvPr/>
        </p:nvSpPr>
        <p:spPr bwMode="auto">
          <a:xfrm>
            <a:off x="38100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35</a:t>
            </a:r>
          </a:p>
        </p:txBody>
      </p:sp>
      <p:sp>
        <p:nvSpPr>
          <p:cNvPr id="271379" name="Rectangle 19"/>
          <p:cNvSpPr>
            <a:spLocks noChangeArrowheads="1"/>
          </p:cNvSpPr>
          <p:nvPr/>
        </p:nvSpPr>
        <p:spPr bwMode="auto">
          <a:xfrm>
            <a:off x="42672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15</a:t>
            </a:r>
          </a:p>
        </p:txBody>
      </p:sp>
      <p:sp>
        <p:nvSpPr>
          <p:cNvPr id="271380" name="Rectangle 20"/>
          <p:cNvSpPr>
            <a:spLocks noChangeArrowheads="1"/>
          </p:cNvSpPr>
          <p:nvPr/>
        </p:nvSpPr>
        <p:spPr bwMode="auto">
          <a:xfrm>
            <a:off x="47244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sp>
        <p:nvSpPr>
          <p:cNvPr id="271381" name="Rectangle 21"/>
          <p:cNvSpPr>
            <a:spLocks noChangeArrowheads="1"/>
          </p:cNvSpPr>
          <p:nvPr/>
        </p:nvSpPr>
        <p:spPr bwMode="auto">
          <a:xfrm>
            <a:off x="51816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22</a:t>
            </a:r>
          </a:p>
        </p:txBody>
      </p:sp>
      <p:sp>
        <p:nvSpPr>
          <p:cNvPr id="271382" name="Rectangle 22"/>
          <p:cNvSpPr>
            <a:spLocks noChangeArrowheads="1"/>
          </p:cNvSpPr>
          <p:nvPr/>
        </p:nvSpPr>
        <p:spPr bwMode="auto">
          <a:xfrm>
            <a:off x="56388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sp>
        <p:nvSpPr>
          <p:cNvPr id="271383" name="Rectangle 23"/>
          <p:cNvSpPr>
            <a:spLocks noChangeArrowheads="1"/>
          </p:cNvSpPr>
          <p:nvPr/>
        </p:nvSpPr>
        <p:spPr bwMode="auto">
          <a:xfrm>
            <a:off x="6096000" y="43434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7</a:t>
            </a:r>
          </a:p>
        </p:txBody>
      </p:sp>
      <p:sp>
        <p:nvSpPr>
          <p:cNvPr id="271384" name="Rectangle 24"/>
          <p:cNvSpPr>
            <a:spLocks noChangeArrowheads="1"/>
          </p:cNvSpPr>
          <p:nvPr/>
        </p:nvSpPr>
        <p:spPr bwMode="auto">
          <a:xfrm>
            <a:off x="19812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40</a:t>
            </a:r>
          </a:p>
        </p:txBody>
      </p:sp>
      <p:sp>
        <p:nvSpPr>
          <p:cNvPr id="271385" name="Rectangle 25"/>
          <p:cNvSpPr>
            <a:spLocks noChangeArrowheads="1"/>
          </p:cNvSpPr>
          <p:nvPr/>
        </p:nvSpPr>
        <p:spPr bwMode="auto">
          <a:xfrm>
            <a:off x="24384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35</a:t>
            </a:r>
          </a:p>
        </p:txBody>
      </p:sp>
      <p:sp>
        <p:nvSpPr>
          <p:cNvPr id="271386" name="Rectangle 26"/>
          <p:cNvSpPr>
            <a:spLocks noChangeArrowheads="1"/>
          </p:cNvSpPr>
          <p:nvPr/>
        </p:nvSpPr>
        <p:spPr bwMode="auto">
          <a:xfrm>
            <a:off x="28956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20</a:t>
            </a:r>
          </a:p>
        </p:txBody>
      </p:sp>
      <p:sp>
        <p:nvSpPr>
          <p:cNvPr id="271387" name="Rectangle 27"/>
          <p:cNvSpPr>
            <a:spLocks noChangeArrowheads="1"/>
          </p:cNvSpPr>
          <p:nvPr/>
        </p:nvSpPr>
        <p:spPr bwMode="auto">
          <a:xfrm>
            <a:off x="33528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25</a:t>
            </a:r>
          </a:p>
        </p:txBody>
      </p:sp>
      <p:sp>
        <p:nvSpPr>
          <p:cNvPr id="271388" name="Rectangle 28"/>
          <p:cNvSpPr>
            <a:spLocks noChangeArrowheads="1"/>
          </p:cNvSpPr>
          <p:nvPr/>
        </p:nvSpPr>
        <p:spPr bwMode="auto">
          <a:xfrm>
            <a:off x="38100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7</a:t>
            </a:r>
          </a:p>
        </p:txBody>
      </p:sp>
      <p:sp>
        <p:nvSpPr>
          <p:cNvPr id="271389" name="Rectangle 29"/>
          <p:cNvSpPr>
            <a:spLocks noChangeArrowheads="1"/>
          </p:cNvSpPr>
          <p:nvPr/>
        </p:nvSpPr>
        <p:spPr bwMode="auto">
          <a:xfrm>
            <a:off x="42672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15</a:t>
            </a:r>
          </a:p>
        </p:txBody>
      </p:sp>
      <p:sp>
        <p:nvSpPr>
          <p:cNvPr id="271390" name="Rectangle 30"/>
          <p:cNvSpPr>
            <a:spLocks noChangeArrowheads="1"/>
          </p:cNvSpPr>
          <p:nvPr/>
        </p:nvSpPr>
        <p:spPr bwMode="auto">
          <a:xfrm>
            <a:off x="47244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sp>
        <p:nvSpPr>
          <p:cNvPr id="271391" name="Rectangle 31"/>
          <p:cNvSpPr>
            <a:spLocks noChangeArrowheads="1"/>
          </p:cNvSpPr>
          <p:nvPr/>
        </p:nvSpPr>
        <p:spPr bwMode="auto">
          <a:xfrm>
            <a:off x="51816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22</a:t>
            </a:r>
          </a:p>
        </p:txBody>
      </p:sp>
      <p:sp>
        <p:nvSpPr>
          <p:cNvPr id="271392" name="Rectangle 32"/>
          <p:cNvSpPr>
            <a:spLocks noChangeArrowheads="1"/>
          </p:cNvSpPr>
          <p:nvPr/>
        </p:nvSpPr>
        <p:spPr bwMode="auto">
          <a:xfrm>
            <a:off x="56388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sp>
        <p:nvSpPr>
          <p:cNvPr id="271393" name="Rectangle 33"/>
          <p:cNvSpPr>
            <a:spLocks noChangeArrowheads="1"/>
          </p:cNvSpPr>
          <p:nvPr/>
        </p:nvSpPr>
        <p:spPr bwMode="auto">
          <a:xfrm>
            <a:off x="6096000" y="51816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50</a:t>
            </a:r>
          </a:p>
        </p:txBody>
      </p:sp>
      <p:sp>
        <p:nvSpPr>
          <p:cNvPr id="271394" name="Rectangle 34"/>
          <p:cNvSpPr>
            <a:spLocks noChangeArrowheads="1"/>
          </p:cNvSpPr>
          <p:nvPr/>
        </p:nvSpPr>
        <p:spPr bwMode="auto">
          <a:xfrm>
            <a:off x="19812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35</a:t>
            </a:r>
          </a:p>
        </p:txBody>
      </p:sp>
      <p:sp>
        <p:nvSpPr>
          <p:cNvPr id="271395" name="Rectangle 35"/>
          <p:cNvSpPr>
            <a:spLocks noChangeArrowheads="1"/>
          </p:cNvSpPr>
          <p:nvPr/>
        </p:nvSpPr>
        <p:spPr bwMode="auto">
          <a:xfrm>
            <a:off x="24384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25</a:t>
            </a:r>
          </a:p>
        </p:txBody>
      </p:sp>
      <p:sp>
        <p:nvSpPr>
          <p:cNvPr id="271396" name="Rectangle 36"/>
          <p:cNvSpPr>
            <a:spLocks noChangeArrowheads="1"/>
          </p:cNvSpPr>
          <p:nvPr/>
        </p:nvSpPr>
        <p:spPr bwMode="auto">
          <a:xfrm>
            <a:off x="28956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20</a:t>
            </a:r>
          </a:p>
        </p:txBody>
      </p:sp>
      <p:sp>
        <p:nvSpPr>
          <p:cNvPr id="271397" name="Rectangle 37"/>
          <p:cNvSpPr>
            <a:spLocks noChangeArrowheads="1"/>
          </p:cNvSpPr>
          <p:nvPr/>
        </p:nvSpPr>
        <p:spPr bwMode="auto">
          <a:xfrm>
            <a:off x="33528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22</a:t>
            </a:r>
          </a:p>
        </p:txBody>
      </p:sp>
      <p:sp>
        <p:nvSpPr>
          <p:cNvPr id="271398" name="Rectangle 38"/>
          <p:cNvSpPr>
            <a:spLocks noChangeArrowheads="1"/>
          </p:cNvSpPr>
          <p:nvPr/>
        </p:nvSpPr>
        <p:spPr bwMode="auto">
          <a:xfrm>
            <a:off x="38100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7</a:t>
            </a:r>
          </a:p>
        </p:txBody>
      </p:sp>
      <p:sp>
        <p:nvSpPr>
          <p:cNvPr id="271399" name="Rectangle 39"/>
          <p:cNvSpPr>
            <a:spLocks noChangeArrowheads="1"/>
          </p:cNvSpPr>
          <p:nvPr/>
        </p:nvSpPr>
        <p:spPr bwMode="auto">
          <a:xfrm>
            <a:off x="42672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15</a:t>
            </a:r>
          </a:p>
        </p:txBody>
      </p:sp>
      <p:sp>
        <p:nvSpPr>
          <p:cNvPr id="271400" name="Rectangle 40"/>
          <p:cNvSpPr>
            <a:spLocks noChangeArrowheads="1"/>
          </p:cNvSpPr>
          <p:nvPr/>
        </p:nvSpPr>
        <p:spPr bwMode="auto">
          <a:xfrm>
            <a:off x="47244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10</a:t>
            </a:r>
          </a:p>
        </p:txBody>
      </p:sp>
      <p:sp>
        <p:nvSpPr>
          <p:cNvPr id="271401" name="Rectangle 41"/>
          <p:cNvSpPr>
            <a:spLocks noChangeArrowheads="1"/>
          </p:cNvSpPr>
          <p:nvPr/>
        </p:nvSpPr>
        <p:spPr bwMode="auto">
          <a:xfrm>
            <a:off x="51816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sp>
        <p:nvSpPr>
          <p:cNvPr id="271402" name="Rectangle 42"/>
          <p:cNvSpPr>
            <a:spLocks noChangeArrowheads="1"/>
          </p:cNvSpPr>
          <p:nvPr/>
        </p:nvSpPr>
        <p:spPr bwMode="auto">
          <a:xfrm>
            <a:off x="56388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40</a:t>
            </a:r>
          </a:p>
        </p:txBody>
      </p:sp>
      <p:sp>
        <p:nvSpPr>
          <p:cNvPr id="271403" name="Rectangle 43"/>
          <p:cNvSpPr>
            <a:spLocks noChangeArrowheads="1"/>
          </p:cNvSpPr>
          <p:nvPr/>
        </p:nvSpPr>
        <p:spPr bwMode="auto">
          <a:xfrm>
            <a:off x="6096000" y="6019800"/>
            <a:ext cx="4572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50</a:t>
            </a:r>
          </a:p>
        </p:txBody>
      </p:sp>
      <p:sp>
        <p:nvSpPr>
          <p:cNvPr id="271404" name="Freeform 44"/>
          <p:cNvSpPr>
            <a:spLocks/>
          </p:cNvSpPr>
          <p:nvPr/>
        </p:nvSpPr>
        <p:spPr bwMode="auto">
          <a:xfrm>
            <a:off x="1828800" y="4724400"/>
            <a:ext cx="4889500" cy="342900"/>
          </a:xfrm>
          <a:custGeom>
            <a:avLst/>
            <a:gdLst>
              <a:gd name="T0" fmla="*/ 184 w 3080"/>
              <a:gd name="T1" fmla="*/ 24 h 216"/>
              <a:gd name="T2" fmla="*/ 232 w 3080"/>
              <a:gd name="T3" fmla="*/ 120 h 216"/>
              <a:gd name="T4" fmla="*/ 1576 w 3080"/>
              <a:gd name="T5" fmla="*/ 72 h 216"/>
              <a:gd name="T6" fmla="*/ 2872 w 3080"/>
              <a:gd name="T7" fmla="*/ 24 h 216"/>
              <a:gd name="T8" fmla="*/ 2824 w 3080"/>
              <a:gd name="T9" fmla="*/ 216 h 216"/>
            </a:gdLst>
            <a:ahLst/>
            <a:cxnLst>
              <a:cxn ang="0">
                <a:pos x="T0" y="T1"/>
              </a:cxn>
              <a:cxn ang="0">
                <a:pos x="T2" y="T3"/>
              </a:cxn>
              <a:cxn ang="0">
                <a:pos x="T4" y="T5"/>
              </a:cxn>
              <a:cxn ang="0">
                <a:pos x="T6" y="T7"/>
              </a:cxn>
              <a:cxn ang="0">
                <a:pos x="T8" y="T9"/>
              </a:cxn>
            </a:cxnLst>
            <a:rect l="0" t="0" r="r" b="b"/>
            <a:pathLst>
              <a:path w="3080" h="216">
                <a:moveTo>
                  <a:pt x="184" y="24"/>
                </a:moveTo>
                <a:cubicBezTo>
                  <a:pt x="92" y="68"/>
                  <a:pt x="0" y="112"/>
                  <a:pt x="232" y="120"/>
                </a:cubicBezTo>
                <a:cubicBezTo>
                  <a:pt x="464" y="128"/>
                  <a:pt x="1136" y="88"/>
                  <a:pt x="1576" y="72"/>
                </a:cubicBezTo>
                <a:cubicBezTo>
                  <a:pt x="2016" y="56"/>
                  <a:pt x="2664" y="0"/>
                  <a:pt x="2872" y="24"/>
                </a:cubicBezTo>
                <a:cubicBezTo>
                  <a:pt x="3080" y="48"/>
                  <a:pt x="2952" y="132"/>
                  <a:pt x="2824" y="216"/>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5" name="Freeform 45"/>
          <p:cNvSpPr>
            <a:spLocks/>
          </p:cNvSpPr>
          <p:nvPr/>
        </p:nvSpPr>
        <p:spPr bwMode="auto">
          <a:xfrm>
            <a:off x="2057400" y="5562600"/>
            <a:ext cx="4279900" cy="342900"/>
          </a:xfrm>
          <a:custGeom>
            <a:avLst/>
            <a:gdLst>
              <a:gd name="T0" fmla="*/ 184 w 3080"/>
              <a:gd name="T1" fmla="*/ 24 h 216"/>
              <a:gd name="T2" fmla="*/ 232 w 3080"/>
              <a:gd name="T3" fmla="*/ 120 h 216"/>
              <a:gd name="T4" fmla="*/ 1576 w 3080"/>
              <a:gd name="T5" fmla="*/ 72 h 216"/>
              <a:gd name="T6" fmla="*/ 2872 w 3080"/>
              <a:gd name="T7" fmla="*/ 24 h 216"/>
              <a:gd name="T8" fmla="*/ 2824 w 3080"/>
              <a:gd name="T9" fmla="*/ 216 h 216"/>
            </a:gdLst>
            <a:ahLst/>
            <a:cxnLst>
              <a:cxn ang="0">
                <a:pos x="T0" y="T1"/>
              </a:cxn>
              <a:cxn ang="0">
                <a:pos x="T2" y="T3"/>
              </a:cxn>
              <a:cxn ang="0">
                <a:pos x="T4" y="T5"/>
              </a:cxn>
              <a:cxn ang="0">
                <a:pos x="T6" y="T7"/>
              </a:cxn>
              <a:cxn ang="0">
                <a:pos x="T8" y="T9"/>
              </a:cxn>
            </a:cxnLst>
            <a:rect l="0" t="0" r="r" b="b"/>
            <a:pathLst>
              <a:path w="3080" h="216">
                <a:moveTo>
                  <a:pt x="184" y="24"/>
                </a:moveTo>
                <a:cubicBezTo>
                  <a:pt x="92" y="68"/>
                  <a:pt x="0" y="112"/>
                  <a:pt x="232" y="120"/>
                </a:cubicBezTo>
                <a:cubicBezTo>
                  <a:pt x="464" y="128"/>
                  <a:pt x="1136" y="88"/>
                  <a:pt x="1576" y="72"/>
                </a:cubicBezTo>
                <a:cubicBezTo>
                  <a:pt x="2016" y="56"/>
                  <a:pt x="2664" y="0"/>
                  <a:pt x="2872" y="24"/>
                </a:cubicBezTo>
                <a:cubicBezTo>
                  <a:pt x="3080" y="48"/>
                  <a:pt x="2952" y="132"/>
                  <a:pt x="2824" y="216"/>
                </a:cubicBez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 heap</a:t>
            </a:r>
          </a:p>
        </p:txBody>
      </p:sp>
      <p:sp>
        <p:nvSpPr>
          <p:cNvPr id="3" name="Content Placeholder 2"/>
          <p:cNvSpPr>
            <a:spLocks noGrp="1"/>
          </p:cNvSpPr>
          <p:nvPr>
            <p:ph idx="1"/>
          </p:nvPr>
        </p:nvSpPr>
        <p:spPr>
          <a:xfrm>
            <a:off x="533400" y="1524000"/>
            <a:ext cx="7924800" cy="4572000"/>
          </a:xfrm>
        </p:spPr>
        <p:txBody>
          <a:bodyPr/>
          <a:lstStyle/>
          <a:p>
            <a:r>
              <a:rPr lang="en-US" dirty="0"/>
              <a:t>You could build a heap, by adding nodes one at a time to an empty heap.</a:t>
            </a:r>
          </a:p>
          <a:p>
            <a:r>
              <a:rPr lang="en-US" dirty="0"/>
              <a:t>What could you do more efficiently if you had an array that needed to be </a:t>
            </a:r>
            <a:r>
              <a:rPr lang="en-US" dirty="0" err="1"/>
              <a:t>heapified</a:t>
            </a:r>
            <a:r>
              <a:rPr lang="en-US" dirty="0"/>
              <a:t>?</a:t>
            </a:r>
          </a:p>
          <a:p>
            <a:r>
              <a:rPr lang="en-US" dirty="0"/>
              <a:t>What if you started at the next to the bottom level, and compared every node to its kids?  A node may have to move down to a leaf.</a:t>
            </a:r>
          </a:p>
          <a:p>
            <a:r>
              <a:rPr lang="en-US" dirty="0">
                <a:solidFill>
                  <a:srgbClr val="FF0000"/>
                </a:solidFill>
              </a:rPr>
              <a:t>What would be the complexity?</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15</a:t>
            </a:fld>
            <a:endParaRPr lang="en-US" altLang="en-US"/>
          </a:p>
        </p:txBody>
      </p:sp>
    </p:spTree>
    <p:extLst>
      <p:ext uri="{BB962C8B-B14F-4D97-AF65-F5344CB8AC3E}">
        <p14:creationId xmlns:p14="http://schemas.microsoft.com/office/powerpoint/2010/main" val="32102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B9E1F84-96CD-4330-967D-E66BF4395303}" type="slidenum">
              <a:rPr lang="en-US" altLang="en-US"/>
              <a:pPr/>
              <a:t>16</a:t>
            </a:fld>
            <a:endParaRPr lang="en-US" altLang="en-US"/>
          </a:p>
        </p:txBody>
      </p:sp>
      <p:sp>
        <p:nvSpPr>
          <p:cNvPr id="272386" name="Rectangle 2"/>
          <p:cNvSpPr>
            <a:spLocks noGrp="1" noChangeArrowheads="1"/>
          </p:cNvSpPr>
          <p:nvPr>
            <p:ph type="title"/>
          </p:nvPr>
        </p:nvSpPr>
        <p:spPr/>
        <p:txBody>
          <a:bodyPr/>
          <a:lstStyle/>
          <a:p>
            <a:r>
              <a:rPr lang="en-US" altLang="en-US"/>
              <a:t>Properties of Heap Sort</a:t>
            </a:r>
          </a:p>
        </p:txBody>
      </p:sp>
      <p:sp>
        <p:nvSpPr>
          <p:cNvPr id="272387" name="Rectangle 3"/>
          <p:cNvSpPr>
            <a:spLocks noGrp="1" noChangeArrowheads="1"/>
          </p:cNvSpPr>
          <p:nvPr>
            <p:ph type="body" idx="1"/>
          </p:nvPr>
        </p:nvSpPr>
        <p:spPr/>
        <p:txBody>
          <a:bodyPr/>
          <a:lstStyle/>
          <a:p>
            <a:r>
              <a:rPr lang="en-US" altLang="en-US" dirty="0"/>
              <a:t>Worst case time complexity O(</a:t>
            </a:r>
            <a:r>
              <a:rPr lang="en-US" altLang="en-US" i="1" dirty="0"/>
              <a:t>n</a:t>
            </a:r>
            <a:r>
              <a:rPr lang="en-US" altLang="en-US" dirty="0"/>
              <a:t> log </a:t>
            </a:r>
            <a:r>
              <a:rPr lang="en-US" altLang="en-US" i="1" dirty="0"/>
              <a:t>n</a:t>
            </a:r>
            <a:r>
              <a:rPr lang="en-US" altLang="en-US" dirty="0"/>
              <a:t>)</a:t>
            </a:r>
          </a:p>
          <a:p>
            <a:pPr lvl="1"/>
            <a:r>
              <a:rPr lang="en-US" altLang="en-US" dirty="0" err="1"/>
              <a:t>Build_heap</a:t>
            </a:r>
            <a:r>
              <a:rPr lang="en-US" altLang="en-US" dirty="0"/>
              <a:t> O(</a:t>
            </a:r>
            <a:r>
              <a:rPr lang="en-US" altLang="en-US" i="1" dirty="0"/>
              <a:t>n</a:t>
            </a:r>
            <a:r>
              <a:rPr lang="en-US" altLang="en-US" dirty="0"/>
              <a:t>)</a:t>
            </a:r>
          </a:p>
          <a:p>
            <a:pPr lvl="1"/>
            <a:r>
              <a:rPr lang="en-US" altLang="en-US" i="1" dirty="0"/>
              <a:t>n</a:t>
            </a:r>
            <a:r>
              <a:rPr lang="en-US" altLang="en-US" dirty="0"/>
              <a:t> </a:t>
            </a:r>
            <a:r>
              <a:rPr lang="en-US" altLang="en-US" dirty="0" err="1"/>
              <a:t>Delete_Max’s</a:t>
            </a:r>
            <a:r>
              <a:rPr lang="en-US" altLang="en-US" dirty="0"/>
              <a:t> for O(</a:t>
            </a:r>
            <a:r>
              <a:rPr lang="en-US" altLang="en-US" i="1" dirty="0"/>
              <a:t>n</a:t>
            </a:r>
            <a:r>
              <a:rPr lang="en-US" altLang="en-US" dirty="0"/>
              <a:t> log </a:t>
            </a:r>
            <a:r>
              <a:rPr lang="en-US" altLang="en-US" i="1" dirty="0"/>
              <a:t>n</a:t>
            </a:r>
            <a:r>
              <a:rPr lang="en-US" altLang="en-US" dirty="0"/>
              <a:t>)</a:t>
            </a:r>
          </a:p>
          <a:p>
            <a:pPr lvl="1"/>
            <a:endParaRPr lang="en-US" altLang="en-US" dirty="0"/>
          </a:p>
          <a:p>
            <a:r>
              <a:rPr lang="en-US" altLang="en-US" dirty="0"/>
              <a:t>In-place sort – only constant storage beyond the array is needed  ( no recursion)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dirty="0"/>
              <a:t>Different scholarship PQs which need to merge after certain deadlines.</a:t>
            </a:r>
          </a:p>
          <a:p>
            <a:pPr lvl="0"/>
            <a:r>
              <a:rPr lang="en-US" dirty="0"/>
              <a:t>This would not be efficient with an AVL tree or a heap (stored as an array).  We need a new idea.</a:t>
            </a:r>
          </a:p>
          <a:p>
            <a:endParaRPr lang="en-US" dirty="0"/>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17</a:t>
            </a:fld>
            <a:endParaRPr lang="en-US" altLang="en-US"/>
          </a:p>
        </p:txBody>
      </p:sp>
    </p:spTree>
    <p:extLst>
      <p:ext uri="{BB962C8B-B14F-4D97-AF65-F5344CB8AC3E}">
        <p14:creationId xmlns:p14="http://schemas.microsoft.com/office/powerpoint/2010/main" val="208891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A098FCA-8705-4541-A62B-34DFEA1D024E}" type="slidenum">
              <a:rPr lang="en-US" altLang="en-US"/>
              <a:pPr/>
              <a:t>18</a:t>
            </a:fld>
            <a:endParaRPr lang="en-US" altLang="en-US"/>
          </a:p>
        </p:txBody>
      </p:sp>
      <p:sp>
        <p:nvSpPr>
          <p:cNvPr id="409602" name="Rectangle 2"/>
          <p:cNvSpPr>
            <a:spLocks noGrp="1" noChangeArrowheads="1"/>
          </p:cNvSpPr>
          <p:nvPr>
            <p:ph type="title"/>
          </p:nvPr>
        </p:nvSpPr>
        <p:spPr>
          <a:xfrm>
            <a:off x="0" y="457200"/>
            <a:ext cx="9144000" cy="801688"/>
          </a:xfrm>
        </p:spPr>
        <p:txBody>
          <a:bodyPr/>
          <a:lstStyle/>
          <a:p>
            <a:r>
              <a:rPr lang="en-US" altLang="en-US" sz="3600" dirty="0" err="1"/>
              <a:t>Mergeable</a:t>
            </a:r>
            <a:r>
              <a:rPr lang="en-US" altLang="en-US" sz="3600" dirty="0"/>
              <a:t> Priority Queues: </a:t>
            </a:r>
            <a:br>
              <a:rPr lang="en-US" altLang="en-US" sz="3600" dirty="0"/>
            </a:br>
            <a:r>
              <a:rPr lang="en-US" altLang="en-US" sz="3600" dirty="0"/>
              <a:t>Leftist and Skew Heaps</a:t>
            </a:r>
          </a:p>
        </p:txBody>
      </p:sp>
      <p:sp>
        <p:nvSpPr>
          <p:cNvPr id="409603" name="Rectangle 3"/>
          <p:cNvSpPr>
            <a:spLocks noGrp="1" noChangeArrowheads="1"/>
          </p:cNvSpPr>
          <p:nvPr>
            <p:ph type="body" idx="1"/>
          </p:nvPr>
        </p:nvSpPr>
        <p:spPr>
          <a:xfrm>
            <a:off x="304800" y="1927225"/>
            <a:ext cx="8305800" cy="4625975"/>
          </a:xfrm>
        </p:spPr>
        <p:txBody>
          <a:bodyPr/>
          <a:lstStyle/>
          <a:p>
            <a:r>
              <a:rPr lang="en-US" altLang="en-US" sz="2400" dirty="0">
                <a:solidFill>
                  <a:srgbClr val="0000FF"/>
                </a:solidFill>
              </a:rPr>
              <a:t>Leftist Heaps</a:t>
            </a:r>
            <a:r>
              <a:rPr lang="en-US" altLang="en-US" sz="2400" dirty="0"/>
              <a:t>: Binary heap-ordered trees with left </a:t>
            </a:r>
            <a:r>
              <a:rPr lang="en-US" altLang="en-US" sz="2400" dirty="0" err="1"/>
              <a:t>subtrees</a:t>
            </a:r>
            <a:r>
              <a:rPr lang="en-US" altLang="en-US" sz="2400" dirty="0"/>
              <a:t> always “longer” than right </a:t>
            </a:r>
            <a:r>
              <a:rPr lang="en-US" altLang="en-US" sz="2400" dirty="0" err="1"/>
              <a:t>subtrees</a:t>
            </a:r>
            <a:endParaRPr lang="en-US" altLang="en-US" sz="2400" dirty="0"/>
          </a:p>
          <a:p>
            <a:pPr lvl="1">
              <a:spcBef>
                <a:spcPct val="10000"/>
              </a:spcBef>
            </a:pPr>
            <a:r>
              <a:rPr lang="en-US" altLang="en-US" sz="2000" dirty="0"/>
              <a:t>Main idea: Recursively work on right path for Merge/Insert/</a:t>
            </a:r>
            <a:r>
              <a:rPr lang="en-US" altLang="en-US" sz="2000" dirty="0" err="1"/>
              <a:t>DeleteMin</a:t>
            </a:r>
            <a:endParaRPr lang="en-US" altLang="en-US" sz="2000" dirty="0"/>
          </a:p>
          <a:p>
            <a:pPr lvl="1">
              <a:spcBef>
                <a:spcPct val="10000"/>
              </a:spcBef>
            </a:pPr>
            <a:r>
              <a:rPr lang="en-US" altLang="en-US" sz="2000" dirty="0"/>
              <a:t>Right path is always short </a:t>
            </a:r>
            <a:r>
              <a:rPr lang="en-US" altLang="en-US" sz="2000" dirty="0">
                <a:sym typeface="Wingdings" pitchFamily="2" charset="2"/>
              </a:rPr>
              <a:t> </a:t>
            </a:r>
            <a:r>
              <a:rPr lang="en-US" altLang="en-US" sz="2000" dirty="0"/>
              <a:t>has O(log N) nodes</a:t>
            </a:r>
          </a:p>
          <a:p>
            <a:pPr lvl="1">
              <a:spcBef>
                <a:spcPct val="10000"/>
              </a:spcBef>
            </a:pPr>
            <a:r>
              <a:rPr lang="en-US" altLang="en-US" sz="2000" dirty="0"/>
              <a:t>Merge, Insert, </a:t>
            </a:r>
            <a:r>
              <a:rPr lang="en-US" altLang="en-US" sz="2000" dirty="0" err="1"/>
              <a:t>DeleteMin</a:t>
            </a:r>
            <a:r>
              <a:rPr lang="en-US" altLang="en-US" sz="2000" dirty="0"/>
              <a:t> all have O(log N) running time (see text)</a:t>
            </a:r>
          </a:p>
          <a:p>
            <a:r>
              <a:rPr lang="en-US" altLang="en-US" sz="2400" dirty="0">
                <a:solidFill>
                  <a:srgbClr val="0000FF"/>
                </a:solidFill>
              </a:rPr>
              <a:t>Skew Heaps</a:t>
            </a:r>
            <a:r>
              <a:rPr lang="en-US" altLang="en-US" sz="2400" dirty="0"/>
              <a:t>: Self-adjusting version of leftist heaps (</a:t>
            </a:r>
            <a:r>
              <a:rPr lang="en-US" altLang="en-US" sz="2400" i="1" dirty="0"/>
              <a:t>amortized)</a:t>
            </a:r>
            <a:endParaRPr lang="en-US" altLang="en-US" sz="2400" dirty="0"/>
          </a:p>
          <a:p>
            <a:pPr lvl="1">
              <a:spcBef>
                <a:spcPct val="10000"/>
              </a:spcBef>
            </a:pPr>
            <a:r>
              <a:rPr lang="en-US" altLang="en-US" sz="2000" dirty="0"/>
              <a:t>Do not actually keep track of path lengths</a:t>
            </a:r>
          </a:p>
          <a:p>
            <a:pPr lvl="1">
              <a:spcBef>
                <a:spcPct val="10000"/>
              </a:spcBef>
            </a:pPr>
            <a:r>
              <a:rPr lang="en-US" altLang="en-US" sz="2000" dirty="0"/>
              <a:t>Adjust tree by swapping children during each merge</a:t>
            </a:r>
          </a:p>
          <a:p>
            <a:pPr lvl="1">
              <a:spcBef>
                <a:spcPct val="10000"/>
              </a:spcBef>
            </a:pPr>
            <a:r>
              <a:rPr lang="en-US" altLang="en-US" sz="2000" dirty="0"/>
              <a:t>O(log N) amortized time per operation for a sequence of M operations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A744A22-F45F-4EF8-9228-257543142ADA}" type="slidenum">
              <a:rPr lang="en-US" altLang="en-US"/>
              <a:pPr/>
              <a:t>19</a:t>
            </a:fld>
            <a:endParaRPr lang="en-US" altLang="en-US"/>
          </a:p>
        </p:txBody>
      </p:sp>
      <p:sp>
        <p:nvSpPr>
          <p:cNvPr id="279554" name="Rectangle 2"/>
          <p:cNvSpPr>
            <a:spLocks noGrp="1" noChangeArrowheads="1"/>
          </p:cNvSpPr>
          <p:nvPr>
            <p:ph type="title"/>
          </p:nvPr>
        </p:nvSpPr>
        <p:spPr/>
        <p:txBody>
          <a:bodyPr/>
          <a:lstStyle/>
          <a:p>
            <a:r>
              <a:rPr lang="en-US" altLang="en-US"/>
              <a:t>Leftist Heaps</a:t>
            </a:r>
          </a:p>
        </p:txBody>
      </p:sp>
      <p:sp>
        <p:nvSpPr>
          <p:cNvPr id="279557" name="Rectangle 5"/>
          <p:cNvSpPr>
            <a:spLocks noGrp="1" noChangeArrowheads="1"/>
          </p:cNvSpPr>
          <p:nvPr>
            <p:ph type="body" idx="1"/>
          </p:nvPr>
        </p:nvSpPr>
        <p:spPr/>
        <p:txBody>
          <a:bodyPr/>
          <a:lstStyle/>
          <a:p>
            <a:r>
              <a:rPr lang="en-US" altLang="en-US" dirty="0"/>
              <a:t>A heap structure that enables fast merges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F3D83AC-6340-4948-8220-00BEECE820D2}" type="slidenum">
              <a:rPr lang="en-US" altLang="en-US"/>
              <a:pPr/>
              <a:t>2</a:t>
            </a:fld>
            <a:endParaRPr lang="en-US" altLang="en-US"/>
          </a:p>
        </p:txBody>
      </p:sp>
      <p:sp>
        <p:nvSpPr>
          <p:cNvPr id="226306" name="Rectangle 2"/>
          <p:cNvSpPr>
            <a:spLocks noGrp="1" noChangeArrowheads="1"/>
          </p:cNvSpPr>
          <p:nvPr>
            <p:ph type="title"/>
          </p:nvPr>
        </p:nvSpPr>
        <p:spPr/>
        <p:txBody>
          <a:bodyPr/>
          <a:lstStyle/>
          <a:p>
            <a:r>
              <a:rPr lang="en-US" altLang="en-US" dirty="0"/>
              <a:t>Queues with special properties</a:t>
            </a:r>
          </a:p>
        </p:txBody>
      </p:sp>
      <p:sp>
        <p:nvSpPr>
          <p:cNvPr id="226307" name="Rectangle 3"/>
          <p:cNvSpPr>
            <a:spLocks noGrp="1" noChangeArrowheads="1"/>
          </p:cNvSpPr>
          <p:nvPr>
            <p:ph type="body" idx="1"/>
          </p:nvPr>
        </p:nvSpPr>
        <p:spPr>
          <a:xfrm>
            <a:off x="762000" y="1524000"/>
            <a:ext cx="7772400" cy="4495800"/>
          </a:xfrm>
        </p:spPr>
        <p:txBody>
          <a:bodyPr/>
          <a:lstStyle/>
          <a:p>
            <a:pPr>
              <a:lnSpc>
                <a:spcPct val="90000"/>
              </a:lnSpc>
            </a:pPr>
            <a:r>
              <a:rPr lang="en-US" altLang="en-US" dirty="0"/>
              <a:t>Consider applications</a:t>
            </a:r>
          </a:p>
          <a:p>
            <a:pPr lvl="1">
              <a:lnSpc>
                <a:spcPct val="90000"/>
              </a:lnSpc>
            </a:pPr>
            <a:r>
              <a:rPr lang="en-US" altLang="en-US" dirty="0"/>
              <a:t>ordering CPU jobs</a:t>
            </a:r>
          </a:p>
          <a:p>
            <a:pPr lvl="1">
              <a:lnSpc>
                <a:spcPct val="90000"/>
              </a:lnSpc>
            </a:pPr>
            <a:r>
              <a:rPr lang="en-US" altLang="en-US" dirty="0"/>
              <a:t>searching for the exit in a maze (or looking for moves in the rotation puzzle game)</a:t>
            </a:r>
          </a:p>
          <a:p>
            <a:pPr lvl="1">
              <a:lnSpc>
                <a:spcPct val="90000"/>
              </a:lnSpc>
            </a:pPr>
            <a:r>
              <a:rPr lang="en-US" altLang="en-US" dirty="0"/>
              <a:t>emergency room admission processing</a:t>
            </a:r>
          </a:p>
          <a:p>
            <a:pPr>
              <a:lnSpc>
                <a:spcPct val="90000"/>
              </a:lnSpc>
            </a:pPr>
            <a:r>
              <a:rPr lang="en-US" altLang="en-US" dirty="0"/>
              <a:t>Goals</a:t>
            </a:r>
          </a:p>
          <a:p>
            <a:pPr lvl="1">
              <a:lnSpc>
                <a:spcPct val="90000"/>
              </a:lnSpc>
            </a:pPr>
            <a:r>
              <a:rPr lang="en-US" altLang="en-US" dirty="0"/>
              <a:t>short jobs </a:t>
            </a:r>
            <a:r>
              <a:rPr lang="en-US" altLang="en-US" b="1" dirty="0"/>
              <a:t>should go first</a:t>
            </a:r>
            <a:endParaRPr lang="en-US" altLang="en-US" dirty="0"/>
          </a:p>
          <a:p>
            <a:pPr lvl="1">
              <a:lnSpc>
                <a:spcPct val="90000"/>
              </a:lnSpc>
            </a:pPr>
            <a:r>
              <a:rPr lang="en-US" altLang="en-US" dirty="0"/>
              <a:t>most promising nodes </a:t>
            </a:r>
            <a:r>
              <a:rPr lang="en-US" altLang="en-US" b="1" dirty="0"/>
              <a:t>should be searched first</a:t>
            </a:r>
            <a:endParaRPr lang="en-US" altLang="en-US" dirty="0"/>
          </a:p>
          <a:p>
            <a:pPr lvl="1">
              <a:lnSpc>
                <a:spcPct val="90000"/>
              </a:lnSpc>
            </a:pPr>
            <a:r>
              <a:rPr lang="en-US" altLang="en-US" dirty="0"/>
              <a:t>most urgent cases </a:t>
            </a:r>
            <a:r>
              <a:rPr lang="en-US" altLang="en-US" b="1" dirty="0"/>
              <a:t>should go first</a:t>
            </a:r>
          </a:p>
          <a:p>
            <a:pPr lvl="1">
              <a:lnSpc>
                <a:spcPct val="90000"/>
              </a:lnSpc>
            </a:pPr>
            <a:r>
              <a:rPr lang="en-US" altLang="en-US" dirty="0"/>
              <a:t>Anything </a:t>
            </a:r>
            <a:r>
              <a:rPr lang="en-US" altLang="en-US" i="1" dirty="0">
                <a:solidFill>
                  <a:srgbClr val="00B050"/>
                </a:solidFill>
              </a:rPr>
              <a:t>greedy</a:t>
            </a:r>
          </a:p>
          <a:p>
            <a:pPr lvl="1">
              <a:lnSpc>
                <a:spcPct val="90000"/>
              </a:lnSpc>
            </a:pPr>
            <a:endParaRPr lang="en-US"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4D87675B-6E9F-4CCB-9404-E37347303421}" type="slidenum">
              <a:rPr lang="en-US" altLang="en-US"/>
              <a:pPr/>
              <a:t>20</a:t>
            </a:fld>
            <a:endParaRPr lang="en-US" altLang="en-US"/>
          </a:p>
        </p:txBody>
      </p:sp>
      <p:sp>
        <p:nvSpPr>
          <p:cNvPr id="286722" name="Text Box 2"/>
          <p:cNvSpPr txBox="1">
            <a:spLocks noChangeArrowheads="1"/>
          </p:cNvSpPr>
          <p:nvPr/>
        </p:nvSpPr>
        <p:spPr bwMode="auto">
          <a:xfrm>
            <a:off x="1584325" y="1204986"/>
            <a:ext cx="6340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dirty="0">
                <a:solidFill>
                  <a:srgbClr val="339933"/>
                </a:solidFill>
              </a:rPr>
              <a:t>the </a:t>
            </a:r>
            <a:r>
              <a:rPr lang="en-US" altLang="en-US" i="1" dirty="0">
                <a:solidFill>
                  <a:srgbClr val="339933"/>
                </a:solidFill>
              </a:rPr>
              <a:t>null path length (</a:t>
            </a:r>
            <a:r>
              <a:rPr lang="en-US" altLang="en-US" i="1" dirty="0" err="1">
                <a:solidFill>
                  <a:srgbClr val="339933"/>
                </a:solidFill>
              </a:rPr>
              <a:t>npl</a:t>
            </a:r>
            <a:r>
              <a:rPr lang="en-US" altLang="en-US" i="1" dirty="0">
                <a:solidFill>
                  <a:srgbClr val="339933"/>
                </a:solidFill>
              </a:rPr>
              <a:t>)</a:t>
            </a:r>
            <a:r>
              <a:rPr lang="en-US" altLang="en-US" dirty="0">
                <a:solidFill>
                  <a:srgbClr val="339933"/>
                </a:solidFill>
              </a:rPr>
              <a:t> of a node is the smallest number of nodes between it and a null in the tree</a:t>
            </a:r>
          </a:p>
        </p:txBody>
      </p:sp>
      <p:sp>
        <p:nvSpPr>
          <p:cNvPr id="286723" name="Rectangle 3"/>
          <p:cNvSpPr>
            <a:spLocks noGrp="1" noChangeArrowheads="1"/>
          </p:cNvSpPr>
          <p:nvPr>
            <p:ph type="title"/>
          </p:nvPr>
        </p:nvSpPr>
        <p:spPr>
          <a:xfrm>
            <a:off x="533400" y="381000"/>
            <a:ext cx="7924800" cy="762000"/>
          </a:xfrm>
        </p:spPr>
        <p:txBody>
          <a:bodyPr/>
          <a:lstStyle/>
          <a:p>
            <a:r>
              <a:rPr lang="en-US" altLang="en-US" dirty="0"/>
              <a:t>Definition: Null Path Length</a:t>
            </a:r>
          </a:p>
        </p:txBody>
      </p:sp>
      <p:sp>
        <p:nvSpPr>
          <p:cNvPr id="286724" name="Rectangle 4"/>
          <p:cNvSpPr>
            <a:spLocks noGrp="1" noChangeArrowheads="1"/>
          </p:cNvSpPr>
          <p:nvPr>
            <p:ph type="body" idx="1"/>
          </p:nvPr>
        </p:nvSpPr>
        <p:spPr>
          <a:xfrm>
            <a:off x="275809" y="2787950"/>
            <a:ext cx="4343400" cy="3581400"/>
          </a:xfrm>
        </p:spPr>
        <p:txBody>
          <a:bodyPr/>
          <a:lstStyle/>
          <a:p>
            <a:r>
              <a:rPr lang="en-US" altLang="en-US"/>
              <a:t>npl(null) = -1</a:t>
            </a:r>
          </a:p>
          <a:p>
            <a:r>
              <a:rPr lang="en-US" altLang="en-US"/>
              <a:t>npl(leaf) = 0</a:t>
            </a:r>
          </a:p>
          <a:p>
            <a:r>
              <a:rPr lang="en-US" altLang="en-US"/>
              <a:t>npl(single-child node) = 0</a:t>
            </a:r>
          </a:p>
        </p:txBody>
      </p:sp>
      <p:sp>
        <p:nvSpPr>
          <p:cNvPr id="286725" name="Oval 5"/>
          <p:cNvSpPr>
            <a:spLocks noChangeAspect="1" noChangeArrowheads="1"/>
          </p:cNvSpPr>
          <p:nvPr/>
        </p:nvSpPr>
        <p:spPr bwMode="auto">
          <a:xfrm>
            <a:off x="68199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sp>
        <p:nvSpPr>
          <p:cNvPr id="286726" name="Oval 6"/>
          <p:cNvSpPr>
            <a:spLocks noChangeAspect="1" noChangeArrowheads="1"/>
          </p:cNvSpPr>
          <p:nvPr/>
        </p:nvSpPr>
        <p:spPr bwMode="auto">
          <a:xfrm>
            <a:off x="62865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19</a:t>
            </a:r>
          </a:p>
        </p:txBody>
      </p:sp>
      <p:sp>
        <p:nvSpPr>
          <p:cNvPr id="286727" name="Oval 7"/>
          <p:cNvSpPr>
            <a:spLocks noChangeAspect="1" noChangeArrowheads="1"/>
          </p:cNvSpPr>
          <p:nvPr/>
        </p:nvSpPr>
        <p:spPr bwMode="auto">
          <a:xfrm>
            <a:off x="57531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15</a:t>
            </a:r>
          </a:p>
        </p:txBody>
      </p:sp>
      <p:sp>
        <p:nvSpPr>
          <p:cNvPr id="286728" name="Oval 8"/>
          <p:cNvSpPr>
            <a:spLocks noChangeAspect="1" noChangeArrowheads="1"/>
          </p:cNvSpPr>
          <p:nvPr/>
        </p:nvSpPr>
        <p:spPr bwMode="auto">
          <a:xfrm>
            <a:off x="81534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8</a:t>
            </a:r>
          </a:p>
        </p:txBody>
      </p:sp>
      <p:sp>
        <p:nvSpPr>
          <p:cNvPr id="286729" name="Oval 9"/>
          <p:cNvSpPr>
            <a:spLocks noChangeAspect="1" noChangeArrowheads="1"/>
          </p:cNvSpPr>
          <p:nvPr/>
        </p:nvSpPr>
        <p:spPr bwMode="auto">
          <a:xfrm>
            <a:off x="70866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6</a:t>
            </a:r>
          </a:p>
        </p:txBody>
      </p:sp>
      <p:sp>
        <p:nvSpPr>
          <p:cNvPr id="286730" name="Oval 10"/>
          <p:cNvSpPr>
            <a:spLocks noChangeAspect="1" noChangeArrowheads="1"/>
          </p:cNvSpPr>
          <p:nvPr/>
        </p:nvSpPr>
        <p:spPr bwMode="auto">
          <a:xfrm>
            <a:off x="60198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13</a:t>
            </a:r>
          </a:p>
        </p:txBody>
      </p:sp>
      <p:sp>
        <p:nvSpPr>
          <p:cNvPr id="286731" name="Oval 11"/>
          <p:cNvSpPr>
            <a:spLocks noChangeAspect="1" noChangeArrowheads="1"/>
          </p:cNvSpPr>
          <p:nvPr/>
        </p:nvSpPr>
        <p:spPr bwMode="auto">
          <a:xfrm>
            <a:off x="7620000" y="3784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4</a:t>
            </a:r>
          </a:p>
        </p:txBody>
      </p:sp>
      <p:sp>
        <p:nvSpPr>
          <p:cNvPr id="286732" name="Oval 12"/>
          <p:cNvSpPr>
            <a:spLocks noChangeAspect="1" noChangeArrowheads="1"/>
          </p:cNvSpPr>
          <p:nvPr/>
        </p:nvSpPr>
        <p:spPr bwMode="auto">
          <a:xfrm>
            <a:off x="5486400" y="377486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7</a:t>
            </a:r>
          </a:p>
        </p:txBody>
      </p:sp>
      <p:sp>
        <p:nvSpPr>
          <p:cNvPr id="286733" name="Oval 13"/>
          <p:cNvSpPr>
            <a:spLocks noChangeAspect="1" noChangeArrowheads="1"/>
          </p:cNvSpPr>
          <p:nvPr/>
        </p:nvSpPr>
        <p:spPr bwMode="auto">
          <a:xfrm>
            <a:off x="6553200" y="2895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dirty="0"/>
          </a:p>
        </p:txBody>
      </p:sp>
      <p:cxnSp>
        <p:nvCxnSpPr>
          <p:cNvPr id="286734" name="AutoShape 14"/>
          <p:cNvCxnSpPr>
            <a:cxnSpLocks noChangeShapeType="1"/>
            <a:stCxn id="286733" idx="3"/>
            <a:endCxn id="286732" idx="0"/>
          </p:cNvCxnSpPr>
          <p:nvPr/>
        </p:nvCxnSpPr>
        <p:spPr bwMode="auto">
          <a:xfrm flipH="1">
            <a:off x="5676900" y="3220804"/>
            <a:ext cx="932096" cy="55406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5" name="AutoShape 15"/>
          <p:cNvCxnSpPr>
            <a:cxnSpLocks noChangeShapeType="1"/>
            <a:stCxn id="286733" idx="5"/>
            <a:endCxn id="286731" idx="0"/>
          </p:cNvCxnSpPr>
          <p:nvPr/>
        </p:nvCxnSpPr>
        <p:spPr bwMode="auto">
          <a:xfrm>
            <a:off x="6878638" y="32400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6" name="AutoShape 16"/>
          <p:cNvCxnSpPr>
            <a:cxnSpLocks noChangeShapeType="1"/>
            <a:stCxn id="286731" idx="3"/>
            <a:endCxn id="286729" idx="0"/>
          </p:cNvCxnSpPr>
          <p:nvPr/>
        </p:nvCxnSpPr>
        <p:spPr bwMode="auto">
          <a:xfrm flipH="1">
            <a:off x="7277100" y="41290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7" name="AutoShape 17"/>
          <p:cNvCxnSpPr>
            <a:cxnSpLocks noChangeShapeType="1"/>
            <a:stCxn id="286731" idx="5"/>
            <a:endCxn id="286728" idx="0"/>
          </p:cNvCxnSpPr>
          <p:nvPr/>
        </p:nvCxnSpPr>
        <p:spPr bwMode="auto">
          <a:xfrm>
            <a:off x="7945438" y="41290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8" name="AutoShape 18"/>
          <p:cNvCxnSpPr>
            <a:cxnSpLocks noChangeShapeType="1"/>
            <a:stCxn id="286729" idx="3"/>
            <a:endCxn id="286725" idx="0"/>
          </p:cNvCxnSpPr>
          <p:nvPr/>
        </p:nvCxnSpPr>
        <p:spPr bwMode="auto">
          <a:xfrm flipH="1">
            <a:off x="7010400" y="50180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9" name="AutoShape 19"/>
          <p:cNvCxnSpPr>
            <a:cxnSpLocks noChangeShapeType="1"/>
            <a:stCxn id="286732" idx="5"/>
            <a:endCxn id="286730" idx="0"/>
          </p:cNvCxnSpPr>
          <p:nvPr/>
        </p:nvCxnSpPr>
        <p:spPr bwMode="auto">
          <a:xfrm>
            <a:off x="5811604" y="4100072"/>
            <a:ext cx="398696" cy="573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0" name="AutoShape 20"/>
          <p:cNvCxnSpPr>
            <a:cxnSpLocks noChangeShapeType="1"/>
            <a:stCxn id="286730" idx="3"/>
            <a:endCxn id="286727" idx="0"/>
          </p:cNvCxnSpPr>
          <p:nvPr/>
        </p:nvCxnSpPr>
        <p:spPr bwMode="auto">
          <a:xfrm flipH="1">
            <a:off x="5943600" y="50180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1" name="AutoShape 21"/>
          <p:cNvCxnSpPr>
            <a:cxnSpLocks noChangeShapeType="1"/>
            <a:stCxn id="286730" idx="5"/>
            <a:endCxn id="286726" idx="0"/>
          </p:cNvCxnSpPr>
          <p:nvPr/>
        </p:nvCxnSpPr>
        <p:spPr bwMode="auto">
          <a:xfrm>
            <a:off x="6345238" y="50180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2" name="Text Box 22"/>
          <p:cNvSpPr txBox="1">
            <a:spLocks noChangeArrowheads="1"/>
          </p:cNvSpPr>
          <p:nvPr/>
        </p:nvSpPr>
        <p:spPr bwMode="auto">
          <a:xfrm>
            <a:off x="441325" y="5299075"/>
            <a:ext cx="3749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en-US" altLang="en-US">
                <a:solidFill>
                  <a:schemeClr val="accent2"/>
                </a:solidFill>
              </a:rPr>
              <a:t>another way of looking at it:</a:t>
            </a:r>
          </a:p>
          <a:p>
            <a:pPr algn="l" eaLnBrk="0" hangingPunct="0"/>
            <a:r>
              <a:rPr lang="en-US" altLang="en-US">
                <a:solidFill>
                  <a:schemeClr val="accent2"/>
                </a:solidFill>
              </a:rPr>
              <a:t>npl is the height of complete subtree rooted at this node</a:t>
            </a:r>
          </a:p>
        </p:txBody>
      </p:sp>
      <p:sp>
        <p:nvSpPr>
          <p:cNvPr id="286743" name="Oval 23"/>
          <p:cNvSpPr>
            <a:spLocks noChangeAspect="1" noChangeArrowheads="1"/>
          </p:cNvSpPr>
          <p:nvPr/>
        </p:nvSpPr>
        <p:spPr bwMode="auto">
          <a:xfrm>
            <a:off x="4957763" y="46640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cxnSp>
        <p:nvCxnSpPr>
          <p:cNvPr id="286744" name="AutoShape 24"/>
          <p:cNvCxnSpPr>
            <a:cxnSpLocks noChangeShapeType="1"/>
            <a:stCxn id="286732" idx="3"/>
            <a:endCxn id="286743" idx="0"/>
          </p:cNvCxnSpPr>
          <p:nvPr/>
        </p:nvCxnSpPr>
        <p:spPr bwMode="auto">
          <a:xfrm flipH="1">
            <a:off x="5148263" y="4100072"/>
            <a:ext cx="393933" cy="5640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6972886" y="2740209"/>
            <a:ext cx="338554" cy="461665"/>
          </a:xfrm>
          <a:prstGeom prst="rect">
            <a:avLst/>
          </a:prstGeom>
        </p:spPr>
        <p:txBody>
          <a:bodyPr wrap="none">
            <a:spAutoFit/>
          </a:bodyPr>
          <a:lstStyle/>
          <a:p>
            <a:pPr eaLnBrk="0" hangingPunct="0"/>
            <a:r>
              <a:rPr lang="en-US" altLang="en-US" dirty="0">
                <a:solidFill>
                  <a:srgbClr val="FF0000"/>
                </a:solidFill>
              </a:rPr>
              <a:t>2</a:t>
            </a:r>
          </a:p>
        </p:txBody>
      </p:sp>
      <p:sp>
        <p:nvSpPr>
          <p:cNvPr id="6" name="Rectangle 5"/>
          <p:cNvSpPr/>
          <p:nvPr/>
        </p:nvSpPr>
        <p:spPr>
          <a:xfrm>
            <a:off x="6477000" y="4578650"/>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
        <p:nvSpPr>
          <p:cNvPr id="7" name="Rectangle 6"/>
          <p:cNvSpPr/>
          <p:nvPr/>
        </p:nvSpPr>
        <p:spPr>
          <a:xfrm>
            <a:off x="4619209" y="4377414"/>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2" name="Rectangle 31"/>
          <p:cNvSpPr/>
          <p:nvPr/>
        </p:nvSpPr>
        <p:spPr>
          <a:xfrm>
            <a:off x="5372919" y="5448326"/>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3" name="Rectangle 32"/>
          <p:cNvSpPr/>
          <p:nvPr/>
        </p:nvSpPr>
        <p:spPr>
          <a:xfrm>
            <a:off x="6534524" y="5358855"/>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4" name="Rectangle 33"/>
          <p:cNvSpPr/>
          <p:nvPr/>
        </p:nvSpPr>
        <p:spPr>
          <a:xfrm>
            <a:off x="7506286" y="4658022"/>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5" name="Rectangle 34"/>
          <p:cNvSpPr/>
          <p:nvPr/>
        </p:nvSpPr>
        <p:spPr>
          <a:xfrm>
            <a:off x="7134017" y="5439203"/>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6" name="Rectangle 35"/>
          <p:cNvSpPr/>
          <p:nvPr/>
        </p:nvSpPr>
        <p:spPr>
          <a:xfrm>
            <a:off x="8479918" y="4671167"/>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7" name="Rectangle 36"/>
          <p:cNvSpPr/>
          <p:nvPr/>
        </p:nvSpPr>
        <p:spPr>
          <a:xfrm>
            <a:off x="7984123" y="3761921"/>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
        <p:nvSpPr>
          <p:cNvPr id="11" name="TextBox 10"/>
          <p:cNvSpPr txBox="1"/>
          <p:nvPr/>
        </p:nvSpPr>
        <p:spPr>
          <a:xfrm>
            <a:off x="6608996" y="2894116"/>
            <a:ext cx="338555" cy="461665"/>
          </a:xfrm>
          <a:prstGeom prst="rect">
            <a:avLst/>
          </a:prstGeom>
          <a:noFill/>
        </p:spPr>
        <p:txBody>
          <a:bodyPr wrap="none" rtlCol="0">
            <a:spAutoFit/>
          </a:bodyPr>
          <a:lstStyle/>
          <a:p>
            <a:r>
              <a:rPr lang="en-US" dirty="0"/>
              <a:t>3</a:t>
            </a:r>
          </a:p>
        </p:txBody>
      </p:sp>
      <p:sp>
        <p:nvSpPr>
          <p:cNvPr id="38" name="Rectangle 37"/>
          <p:cNvSpPr/>
          <p:nvPr/>
        </p:nvSpPr>
        <p:spPr>
          <a:xfrm>
            <a:off x="5047284" y="3660218"/>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Tree>
    <p:extLst>
      <p:ext uri="{BB962C8B-B14F-4D97-AF65-F5344CB8AC3E}">
        <p14:creationId xmlns:p14="http://schemas.microsoft.com/office/powerpoint/2010/main" val="134847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44DD6CA-D677-4F1B-AFE2-241DEBAE569C}" type="slidenum">
              <a:rPr lang="en-US" altLang="en-US"/>
              <a:pPr/>
              <a:t>21</a:t>
            </a:fld>
            <a:endParaRPr lang="en-US" altLang="en-US"/>
          </a:p>
        </p:txBody>
      </p:sp>
      <p:sp>
        <p:nvSpPr>
          <p:cNvPr id="288770" name="Rectangle 2"/>
          <p:cNvSpPr>
            <a:spLocks noGrp="1" noChangeArrowheads="1"/>
          </p:cNvSpPr>
          <p:nvPr>
            <p:ph type="title"/>
          </p:nvPr>
        </p:nvSpPr>
        <p:spPr/>
        <p:txBody>
          <a:bodyPr/>
          <a:lstStyle/>
          <a:p>
            <a:r>
              <a:rPr lang="en-US" altLang="en-US"/>
              <a:t>Leftist Heap Properties</a:t>
            </a:r>
          </a:p>
        </p:txBody>
      </p:sp>
      <p:sp>
        <p:nvSpPr>
          <p:cNvPr id="288771" name="Rectangle 3"/>
          <p:cNvSpPr>
            <a:spLocks noGrp="1" noChangeArrowheads="1"/>
          </p:cNvSpPr>
          <p:nvPr>
            <p:ph type="body" idx="1"/>
          </p:nvPr>
        </p:nvSpPr>
        <p:spPr>
          <a:xfrm>
            <a:off x="457200" y="1981200"/>
            <a:ext cx="8229600" cy="4114800"/>
          </a:xfrm>
        </p:spPr>
        <p:txBody>
          <a:bodyPr/>
          <a:lstStyle/>
          <a:p>
            <a:pPr>
              <a:lnSpc>
                <a:spcPct val="90000"/>
              </a:lnSpc>
            </a:pPr>
            <a:r>
              <a:rPr lang="en-US" altLang="en-US" dirty="0"/>
              <a:t>Heap-order property</a:t>
            </a:r>
          </a:p>
          <a:p>
            <a:pPr lvl="1">
              <a:lnSpc>
                <a:spcPct val="90000"/>
              </a:lnSpc>
            </a:pPr>
            <a:r>
              <a:rPr lang="en-US" altLang="en-US" dirty="0"/>
              <a:t>parent’s priority value is </a:t>
            </a:r>
            <a:r>
              <a:rPr lang="en-US" altLang="en-US" dirty="0">
                <a:sym typeface="Symbol" pitchFamily="18" charset="2"/>
              </a:rPr>
              <a:t></a:t>
            </a:r>
            <a:r>
              <a:rPr lang="en-US" altLang="en-US" dirty="0"/>
              <a:t> </a:t>
            </a:r>
            <a:r>
              <a:rPr lang="en-US" altLang="en-US" dirty="0" err="1"/>
              <a:t>childrens</a:t>
            </a:r>
            <a:r>
              <a:rPr lang="en-US" altLang="en-US" dirty="0"/>
              <a:t>’ priority values</a:t>
            </a:r>
          </a:p>
          <a:p>
            <a:pPr lvl="1">
              <a:lnSpc>
                <a:spcPct val="90000"/>
              </a:lnSpc>
            </a:pPr>
            <a:r>
              <a:rPr lang="en-US" altLang="en-US" dirty="0"/>
              <a:t>result: minimum element is at the root</a:t>
            </a:r>
          </a:p>
          <a:p>
            <a:pPr>
              <a:lnSpc>
                <a:spcPct val="90000"/>
              </a:lnSpc>
            </a:pPr>
            <a:r>
              <a:rPr lang="en-US" altLang="en-US" dirty="0"/>
              <a:t>Leftist property</a:t>
            </a:r>
          </a:p>
          <a:p>
            <a:pPr lvl="1">
              <a:lnSpc>
                <a:spcPct val="90000"/>
              </a:lnSpc>
            </a:pPr>
            <a:r>
              <a:rPr lang="en-US" altLang="en-US" dirty="0"/>
              <a:t>null path length of left subtree is </a:t>
            </a:r>
            <a:r>
              <a:rPr lang="en-US" altLang="en-US" dirty="0">
                <a:sym typeface="Symbol" pitchFamily="18" charset="2"/>
              </a:rPr>
              <a:t> </a:t>
            </a:r>
            <a:r>
              <a:rPr lang="en-US" altLang="en-US" dirty="0" err="1"/>
              <a:t>npl</a:t>
            </a:r>
            <a:r>
              <a:rPr lang="en-US" altLang="en-US" dirty="0"/>
              <a:t> of right subtree</a:t>
            </a:r>
          </a:p>
          <a:p>
            <a:pPr lvl="1">
              <a:lnSpc>
                <a:spcPct val="90000"/>
              </a:lnSpc>
            </a:pPr>
            <a:r>
              <a:rPr lang="en-US" altLang="en-US" dirty="0"/>
              <a:t>result: tree is at least as “heavy” on the left as the right</a:t>
            </a:r>
          </a:p>
        </p:txBody>
      </p:sp>
      <p:sp>
        <p:nvSpPr>
          <p:cNvPr id="288772" name="Text Box 4"/>
          <p:cNvSpPr txBox="1">
            <a:spLocks noChangeArrowheads="1"/>
          </p:cNvSpPr>
          <p:nvPr/>
        </p:nvSpPr>
        <p:spPr bwMode="auto">
          <a:xfrm>
            <a:off x="2209800" y="5562600"/>
            <a:ext cx="4729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Are leftist trees complete? Balanced?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5"/>
          <p:cNvSpPr>
            <a:spLocks noGrp="1"/>
          </p:cNvSpPr>
          <p:nvPr>
            <p:ph type="sldNum" sz="quarter" idx="12"/>
          </p:nvPr>
        </p:nvSpPr>
        <p:spPr/>
        <p:txBody>
          <a:bodyPr/>
          <a:lstStyle/>
          <a:p>
            <a:fld id="{4D87675B-6E9F-4CCB-9404-E37347303421}" type="slidenum">
              <a:rPr lang="en-US" altLang="en-US"/>
              <a:pPr/>
              <a:t>22</a:t>
            </a:fld>
            <a:endParaRPr lang="en-US" altLang="en-US"/>
          </a:p>
        </p:txBody>
      </p:sp>
      <p:sp>
        <p:nvSpPr>
          <p:cNvPr id="286723" name="Rectangle 3"/>
          <p:cNvSpPr>
            <a:spLocks noGrp="1" noChangeArrowheads="1"/>
          </p:cNvSpPr>
          <p:nvPr>
            <p:ph type="title"/>
          </p:nvPr>
        </p:nvSpPr>
        <p:spPr>
          <a:xfrm>
            <a:off x="381000" y="380999"/>
            <a:ext cx="8437472" cy="2316477"/>
          </a:xfrm>
        </p:spPr>
        <p:txBody>
          <a:bodyPr/>
          <a:lstStyle/>
          <a:p>
            <a:pPr algn="l"/>
            <a:r>
              <a:rPr lang="en-US" altLang="en-US" sz="3200" dirty="0"/>
              <a:t>So, is this tree leftist?</a:t>
            </a:r>
            <a:br>
              <a:rPr lang="en-US" altLang="en-US" sz="3200" dirty="0"/>
            </a:br>
            <a:r>
              <a:rPr lang="en-US" altLang="en-US" sz="3200" dirty="0"/>
              <a:t>If not, how can you fix it without destroying heap</a:t>
            </a:r>
            <a:r>
              <a:rPr lang="en-US" altLang="en-US" dirty="0"/>
              <a:t>?</a:t>
            </a:r>
          </a:p>
        </p:txBody>
      </p:sp>
      <p:sp>
        <p:nvSpPr>
          <p:cNvPr id="286725" name="Oval 5"/>
          <p:cNvSpPr>
            <a:spLocks noChangeAspect="1" noChangeArrowheads="1"/>
          </p:cNvSpPr>
          <p:nvPr/>
        </p:nvSpPr>
        <p:spPr bwMode="auto">
          <a:xfrm>
            <a:off x="68199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sp>
        <p:nvSpPr>
          <p:cNvPr id="286726" name="Oval 6"/>
          <p:cNvSpPr>
            <a:spLocks noChangeAspect="1" noChangeArrowheads="1"/>
          </p:cNvSpPr>
          <p:nvPr/>
        </p:nvSpPr>
        <p:spPr bwMode="auto">
          <a:xfrm>
            <a:off x="62865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19</a:t>
            </a:r>
          </a:p>
        </p:txBody>
      </p:sp>
      <p:sp>
        <p:nvSpPr>
          <p:cNvPr id="286727" name="Oval 7"/>
          <p:cNvSpPr>
            <a:spLocks noChangeAspect="1" noChangeArrowheads="1"/>
          </p:cNvSpPr>
          <p:nvPr/>
        </p:nvSpPr>
        <p:spPr bwMode="auto">
          <a:xfrm>
            <a:off x="5753100" y="5562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15</a:t>
            </a:r>
          </a:p>
        </p:txBody>
      </p:sp>
      <p:sp>
        <p:nvSpPr>
          <p:cNvPr id="286728" name="Oval 8"/>
          <p:cNvSpPr>
            <a:spLocks noChangeAspect="1" noChangeArrowheads="1"/>
          </p:cNvSpPr>
          <p:nvPr/>
        </p:nvSpPr>
        <p:spPr bwMode="auto">
          <a:xfrm>
            <a:off x="81534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8</a:t>
            </a:r>
          </a:p>
        </p:txBody>
      </p:sp>
      <p:sp>
        <p:nvSpPr>
          <p:cNvPr id="286729" name="Oval 9"/>
          <p:cNvSpPr>
            <a:spLocks noChangeAspect="1" noChangeArrowheads="1"/>
          </p:cNvSpPr>
          <p:nvPr/>
        </p:nvSpPr>
        <p:spPr bwMode="auto">
          <a:xfrm>
            <a:off x="70866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6</a:t>
            </a:r>
          </a:p>
        </p:txBody>
      </p:sp>
      <p:sp>
        <p:nvSpPr>
          <p:cNvPr id="286730" name="Oval 10"/>
          <p:cNvSpPr>
            <a:spLocks noChangeAspect="1" noChangeArrowheads="1"/>
          </p:cNvSpPr>
          <p:nvPr/>
        </p:nvSpPr>
        <p:spPr bwMode="auto">
          <a:xfrm>
            <a:off x="6019800" y="4673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13</a:t>
            </a:r>
          </a:p>
        </p:txBody>
      </p:sp>
      <p:sp>
        <p:nvSpPr>
          <p:cNvPr id="286731" name="Oval 11"/>
          <p:cNvSpPr>
            <a:spLocks noChangeAspect="1" noChangeArrowheads="1"/>
          </p:cNvSpPr>
          <p:nvPr/>
        </p:nvSpPr>
        <p:spPr bwMode="auto">
          <a:xfrm>
            <a:off x="7620000" y="3784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4</a:t>
            </a:r>
          </a:p>
        </p:txBody>
      </p:sp>
      <p:sp>
        <p:nvSpPr>
          <p:cNvPr id="286732" name="Oval 12"/>
          <p:cNvSpPr>
            <a:spLocks noChangeAspect="1" noChangeArrowheads="1"/>
          </p:cNvSpPr>
          <p:nvPr/>
        </p:nvSpPr>
        <p:spPr bwMode="auto">
          <a:xfrm>
            <a:off x="5486400" y="377486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7</a:t>
            </a:r>
          </a:p>
        </p:txBody>
      </p:sp>
      <p:sp>
        <p:nvSpPr>
          <p:cNvPr id="286733" name="Oval 13"/>
          <p:cNvSpPr>
            <a:spLocks noChangeAspect="1" noChangeArrowheads="1"/>
          </p:cNvSpPr>
          <p:nvPr/>
        </p:nvSpPr>
        <p:spPr bwMode="auto">
          <a:xfrm>
            <a:off x="6553200" y="2895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dirty="0"/>
          </a:p>
        </p:txBody>
      </p:sp>
      <p:cxnSp>
        <p:nvCxnSpPr>
          <p:cNvPr id="286734" name="AutoShape 14"/>
          <p:cNvCxnSpPr>
            <a:cxnSpLocks noChangeShapeType="1"/>
            <a:stCxn id="286733" idx="3"/>
            <a:endCxn id="286732" idx="0"/>
          </p:cNvCxnSpPr>
          <p:nvPr/>
        </p:nvCxnSpPr>
        <p:spPr bwMode="auto">
          <a:xfrm flipH="1">
            <a:off x="5676900" y="3220804"/>
            <a:ext cx="932096" cy="55406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5" name="AutoShape 15"/>
          <p:cNvCxnSpPr>
            <a:cxnSpLocks noChangeShapeType="1"/>
            <a:stCxn id="286733" idx="5"/>
            <a:endCxn id="286731" idx="0"/>
          </p:cNvCxnSpPr>
          <p:nvPr/>
        </p:nvCxnSpPr>
        <p:spPr bwMode="auto">
          <a:xfrm>
            <a:off x="6878638" y="32400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6" name="AutoShape 16"/>
          <p:cNvCxnSpPr>
            <a:cxnSpLocks noChangeShapeType="1"/>
            <a:stCxn id="286731" idx="3"/>
            <a:endCxn id="286729" idx="0"/>
          </p:cNvCxnSpPr>
          <p:nvPr/>
        </p:nvCxnSpPr>
        <p:spPr bwMode="auto">
          <a:xfrm flipH="1">
            <a:off x="7277100" y="41290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7" name="AutoShape 17"/>
          <p:cNvCxnSpPr>
            <a:cxnSpLocks noChangeShapeType="1"/>
            <a:stCxn id="286731" idx="5"/>
            <a:endCxn id="286728" idx="0"/>
          </p:cNvCxnSpPr>
          <p:nvPr/>
        </p:nvCxnSpPr>
        <p:spPr bwMode="auto">
          <a:xfrm>
            <a:off x="7945438" y="41290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8" name="AutoShape 18"/>
          <p:cNvCxnSpPr>
            <a:cxnSpLocks noChangeShapeType="1"/>
            <a:stCxn id="286729" idx="3"/>
            <a:endCxn id="286725" idx="0"/>
          </p:cNvCxnSpPr>
          <p:nvPr/>
        </p:nvCxnSpPr>
        <p:spPr bwMode="auto">
          <a:xfrm flipH="1">
            <a:off x="7010400" y="50180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39" name="AutoShape 19"/>
          <p:cNvCxnSpPr>
            <a:cxnSpLocks noChangeShapeType="1"/>
            <a:stCxn id="286732" idx="5"/>
            <a:endCxn id="286730" idx="0"/>
          </p:cNvCxnSpPr>
          <p:nvPr/>
        </p:nvCxnSpPr>
        <p:spPr bwMode="auto">
          <a:xfrm>
            <a:off x="5811604" y="4100072"/>
            <a:ext cx="398696" cy="573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0" name="AutoShape 20"/>
          <p:cNvCxnSpPr>
            <a:cxnSpLocks noChangeShapeType="1"/>
            <a:stCxn id="286730" idx="3"/>
            <a:endCxn id="286727" idx="0"/>
          </p:cNvCxnSpPr>
          <p:nvPr/>
        </p:nvCxnSpPr>
        <p:spPr bwMode="auto">
          <a:xfrm flipH="1">
            <a:off x="5943600" y="50180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741" name="AutoShape 21"/>
          <p:cNvCxnSpPr>
            <a:cxnSpLocks noChangeShapeType="1"/>
            <a:stCxn id="286730" idx="5"/>
            <a:endCxn id="286726" idx="0"/>
          </p:cNvCxnSpPr>
          <p:nvPr/>
        </p:nvCxnSpPr>
        <p:spPr bwMode="auto">
          <a:xfrm>
            <a:off x="6345238" y="50180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3" name="Oval 23"/>
          <p:cNvSpPr>
            <a:spLocks noChangeAspect="1" noChangeArrowheads="1"/>
          </p:cNvSpPr>
          <p:nvPr/>
        </p:nvSpPr>
        <p:spPr bwMode="auto">
          <a:xfrm>
            <a:off x="4957763" y="46640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cxnSp>
        <p:nvCxnSpPr>
          <p:cNvPr id="286744" name="AutoShape 24"/>
          <p:cNvCxnSpPr>
            <a:cxnSpLocks noChangeShapeType="1"/>
            <a:stCxn id="286732" idx="3"/>
            <a:endCxn id="286743" idx="0"/>
          </p:cNvCxnSpPr>
          <p:nvPr/>
        </p:nvCxnSpPr>
        <p:spPr bwMode="auto">
          <a:xfrm flipH="1">
            <a:off x="5148263" y="4100072"/>
            <a:ext cx="393933" cy="5640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6972886" y="2740209"/>
            <a:ext cx="338554" cy="461665"/>
          </a:xfrm>
          <a:prstGeom prst="rect">
            <a:avLst/>
          </a:prstGeom>
        </p:spPr>
        <p:txBody>
          <a:bodyPr wrap="none">
            <a:spAutoFit/>
          </a:bodyPr>
          <a:lstStyle/>
          <a:p>
            <a:pPr eaLnBrk="0" hangingPunct="0"/>
            <a:r>
              <a:rPr lang="en-US" altLang="en-US" dirty="0">
                <a:solidFill>
                  <a:srgbClr val="FF0000"/>
                </a:solidFill>
              </a:rPr>
              <a:t>2</a:t>
            </a:r>
          </a:p>
        </p:txBody>
      </p:sp>
      <p:sp>
        <p:nvSpPr>
          <p:cNvPr id="6" name="Rectangle 5"/>
          <p:cNvSpPr/>
          <p:nvPr/>
        </p:nvSpPr>
        <p:spPr>
          <a:xfrm>
            <a:off x="6477000" y="4578650"/>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
        <p:nvSpPr>
          <p:cNvPr id="7" name="Rectangle 6"/>
          <p:cNvSpPr/>
          <p:nvPr/>
        </p:nvSpPr>
        <p:spPr>
          <a:xfrm>
            <a:off x="4619209" y="4377414"/>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2" name="Rectangle 31"/>
          <p:cNvSpPr/>
          <p:nvPr/>
        </p:nvSpPr>
        <p:spPr>
          <a:xfrm>
            <a:off x="5372919" y="5448326"/>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3" name="Rectangle 32"/>
          <p:cNvSpPr/>
          <p:nvPr/>
        </p:nvSpPr>
        <p:spPr>
          <a:xfrm>
            <a:off x="6534524" y="5358855"/>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4" name="Rectangle 33"/>
          <p:cNvSpPr/>
          <p:nvPr/>
        </p:nvSpPr>
        <p:spPr>
          <a:xfrm>
            <a:off x="7506286" y="4658022"/>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5" name="Rectangle 34"/>
          <p:cNvSpPr/>
          <p:nvPr/>
        </p:nvSpPr>
        <p:spPr>
          <a:xfrm>
            <a:off x="7134017" y="5439203"/>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6" name="Rectangle 35"/>
          <p:cNvSpPr/>
          <p:nvPr/>
        </p:nvSpPr>
        <p:spPr>
          <a:xfrm>
            <a:off x="8479918" y="4671167"/>
            <a:ext cx="338554" cy="461665"/>
          </a:xfrm>
          <a:prstGeom prst="rect">
            <a:avLst/>
          </a:prstGeom>
        </p:spPr>
        <p:txBody>
          <a:bodyPr wrap="none">
            <a:spAutoFit/>
          </a:bodyPr>
          <a:lstStyle/>
          <a:p>
            <a:pPr eaLnBrk="0" hangingPunct="0"/>
            <a:r>
              <a:rPr lang="en-US" altLang="en-US" dirty="0">
                <a:solidFill>
                  <a:srgbClr val="FF0000"/>
                </a:solidFill>
              </a:rPr>
              <a:t>0</a:t>
            </a:r>
          </a:p>
        </p:txBody>
      </p:sp>
      <p:sp>
        <p:nvSpPr>
          <p:cNvPr id="37" name="Rectangle 36"/>
          <p:cNvSpPr/>
          <p:nvPr/>
        </p:nvSpPr>
        <p:spPr>
          <a:xfrm>
            <a:off x="7984123" y="3761921"/>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
        <p:nvSpPr>
          <p:cNvPr id="11" name="TextBox 10"/>
          <p:cNvSpPr txBox="1"/>
          <p:nvPr/>
        </p:nvSpPr>
        <p:spPr>
          <a:xfrm>
            <a:off x="6608996" y="2894116"/>
            <a:ext cx="338555" cy="461665"/>
          </a:xfrm>
          <a:prstGeom prst="rect">
            <a:avLst/>
          </a:prstGeom>
          <a:noFill/>
        </p:spPr>
        <p:txBody>
          <a:bodyPr wrap="none" rtlCol="0">
            <a:spAutoFit/>
          </a:bodyPr>
          <a:lstStyle/>
          <a:p>
            <a:r>
              <a:rPr lang="en-US" dirty="0"/>
              <a:t>3</a:t>
            </a:r>
          </a:p>
        </p:txBody>
      </p:sp>
      <p:sp>
        <p:nvSpPr>
          <p:cNvPr id="38" name="Rectangle 37"/>
          <p:cNvSpPr/>
          <p:nvPr/>
        </p:nvSpPr>
        <p:spPr>
          <a:xfrm>
            <a:off x="5047284" y="3660218"/>
            <a:ext cx="338554" cy="461665"/>
          </a:xfrm>
          <a:prstGeom prst="rect">
            <a:avLst/>
          </a:prstGeom>
        </p:spPr>
        <p:txBody>
          <a:bodyPr wrap="none">
            <a:spAutoFit/>
          </a:bodyPr>
          <a:lstStyle/>
          <a:p>
            <a:r>
              <a:rPr lang="en-US" altLang="en-US" dirty="0">
                <a:solidFill>
                  <a:srgbClr val="FF0000"/>
                </a:solidFill>
              </a:rPr>
              <a:t>1</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shapes of leftist trees with 4 nodes</a:t>
            </a:r>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23</a:t>
            </a:fld>
            <a:endParaRPr lang="en-US" altLang="en-US"/>
          </a:p>
        </p:txBody>
      </p:sp>
      <p:pic>
        <p:nvPicPr>
          <p:cNvPr id="4" name="Picture 3" descr="a2"/>
          <p:cNvPicPr/>
          <p:nvPr/>
        </p:nvPicPr>
        <p:blipFill>
          <a:blip r:embed="rId2" cstate="print"/>
          <a:srcRect/>
          <a:stretch>
            <a:fillRect/>
          </a:stretch>
        </p:blipFill>
        <p:spPr bwMode="auto">
          <a:xfrm>
            <a:off x="914400" y="2286000"/>
            <a:ext cx="6400800" cy="2819400"/>
          </a:xfrm>
          <a:prstGeom prst="rect">
            <a:avLst/>
          </a:prstGeom>
          <a:noFill/>
        </p:spPr>
      </p:pic>
    </p:spTree>
    <p:extLst>
      <p:ext uri="{BB962C8B-B14F-4D97-AF65-F5344CB8AC3E}">
        <p14:creationId xmlns:p14="http://schemas.microsoft.com/office/powerpoint/2010/main" val="788897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p:txBody>
          <a:bodyPr/>
          <a:lstStyle/>
          <a:p>
            <a:fld id="{0CC27E7A-DEB5-4F9D-8AA2-0BDADF35E4A3}" type="slidenum">
              <a:rPr lang="en-US" altLang="en-US"/>
              <a:pPr/>
              <a:t>24</a:t>
            </a:fld>
            <a:endParaRPr lang="en-US" altLang="en-US"/>
          </a:p>
        </p:txBody>
      </p:sp>
      <p:sp>
        <p:nvSpPr>
          <p:cNvPr id="290818" name="Rectangle 2"/>
          <p:cNvSpPr>
            <a:spLocks noGrp="1" noChangeArrowheads="1"/>
          </p:cNvSpPr>
          <p:nvPr>
            <p:ph type="title"/>
          </p:nvPr>
        </p:nvSpPr>
        <p:spPr>
          <a:xfrm>
            <a:off x="457200" y="457200"/>
            <a:ext cx="7772400" cy="1143000"/>
          </a:xfrm>
        </p:spPr>
        <p:txBody>
          <a:bodyPr/>
          <a:lstStyle/>
          <a:p>
            <a:r>
              <a:rPr lang="en-US" altLang="en-US" dirty="0"/>
              <a:t>Leftist tree examples</a:t>
            </a:r>
          </a:p>
        </p:txBody>
      </p:sp>
      <p:sp>
        <p:nvSpPr>
          <p:cNvPr id="290819" name="Text Box 3"/>
          <p:cNvSpPr txBox="1">
            <a:spLocks noChangeArrowheads="1"/>
          </p:cNvSpPr>
          <p:nvPr/>
        </p:nvSpPr>
        <p:spPr bwMode="auto">
          <a:xfrm>
            <a:off x="838200" y="1828800"/>
            <a:ext cx="1612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solidFill>
                  <a:srgbClr val="FF0000"/>
                </a:solidFill>
              </a:rPr>
              <a:t>NOT</a:t>
            </a:r>
            <a:r>
              <a:rPr lang="en-US" altLang="en-US">
                <a:solidFill>
                  <a:srgbClr val="FF0000"/>
                </a:solidFill>
              </a:rPr>
              <a:t> leftist</a:t>
            </a:r>
          </a:p>
        </p:txBody>
      </p:sp>
      <p:sp>
        <p:nvSpPr>
          <p:cNvPr id="290820" name="Text Box 4"/>
          <p:cNvSpPr txBox="1">
            <a:spLocks noChangeArrowheads="1"/>
          </p:cNvSpPr>
          <p:nvPr/>
        </p:nvSpPr>
        <p:spPr bwMode="auto">
          <a:xfrm>
            <a:off x="4267200" y="1828800"/>
            <a:ext cx="87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leftist</a:t>
            </a:r>
          </a:p>
        </p:txBody>
      </p:sp>
      <p:sp>
        <p:nvSpPr>
          <p:cNvPr id="290821" name="Oval 5"/>
          <p:cNvSpPr>
            <a:spLocks noChangeAspect="1" noChangeArrowheads="1"/>
          </p:cNvSpPr>
          <p:nvPr/>
        </p:nvSpPr>
        <p:spPr bwMode="auto">
          <a:xfrm>
            <a:off x="1319213" y="44735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22" name="Oval 6"/>
          <p:cNvSpPr>
            <a:spLocks noChangeAspect="1" noChangeArrowheads="1"/>
          </p:cNvSpPr>
          <p:nvPr/>
        </p:nvSpPr>
        <p:spPr bwMode="auto">
          <a:xfrm>
            <a:off x="911225" y="44735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23" name="Oval 7"/>
          <p:cNvSpPr>
            <a:spLocks noChangeAspect="1" noChangeArrowheads="1"/>
          </p:cNvSpPr>
          <p:nvPr/>
        </p:nvSpPr>
        <p:spPr bwMode="auto">
          <a:xfrm>
            <a:off x="2743200" y="37957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24" name="Oval 8"/>
          <p:cNvSpPr>
            <a:spLocks noChangeAspect="1" noChangeArrowheads="1"/>
          </p:cNvSpPr>
          <p:nvPr/>
        </p:nvSpPr>
        <p:spPr bwMode="auto">
          <a:xfrm>
            <a:off x="1928813" y="3795713"/>
            <a:ext cx="290512" cy="2905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0</a:t>
            </a:r>
          </a:p>
        </p:txBody>
      </p:sp>
      <p:sp>
        <p:nvSpPr>
          <p:cNvPr id="290825" name="Oval 9"/>
          <p:cNvSpPr>
            <a:spLocks noChangeAspect="1" noChangeArrowheads="1"/>
          </p:cNvSpPr>
          <p:nvPr/>
        </p:nvSpPr>
        <p:spPr bwMode="auto">
          <a:xfrm>
            <a:off x="1114425" y="37957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290826" name="Oval 10"/>
          <p:cNvSpPr>
            <a:spLocks noChangeAspect="1" noChangeArrowheads="1"/>
          </p:cNvSpPr>
          <p:nvPr/>
        </p:nvSpPr>
        <p:spPr bwMode="auto">
          <a:xfrm>
            <a:off x="2335213" y="311626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290827" name="Oval 11"/>
          <p:cNvSpPr>
            <a:spLocks noChangeAspect="1" noChangeArrowheads="1"/>
          </p:cNvSpPr>
          <p:nvPr/>
        </p:nvSpPr>
        <p:spPr bwMode="auto">
          <a:xfrm>
            <a:off x="708025" y="3116263"/>
            <a:ext cx="290513" cy="2905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1</a:t>
            </a:r>
          </a:p>
        </p:txBody>
      </p:sp>
      <p:sp>
        <p:nvSpPr>
          <p:cNvPr id="290828" name="Oval 12"/>
          <p:cNvSpPr>
            <a:spLocks noChangeAspect="1" noChangeArrowheads="1"/>
          </p:cNvSpPr>
          <p:nvPr/>
        </p:nvSpPr>
        <p:spPr bwMode="auto">
          <a:xfrm>
            <a:off x="1522413" y="2438400"/>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90829" name="AutoShape 13"/>
          <p:cNvCxnSpPr>
            <a:cxnSpLocks noChangeShapeType="1"/>
            <a:stCxn id="290828" idx="3"/>
            <a:endCxn id="290827" idx="0"/>
          </p:cNvCxnSpPr>
          <p:nvPr/>
        </p:nvCxnSpPr>
        <p:spPr bwMode="auto">
          <a:xfrm flipH="1">
            <a:off x="854075" y="2701925"/>
            <a:ext cx="7096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0" name="AutoShape 14"/>
          <p:cNvCxnSpPr>
            <a:cxnSpLocks noChangeShapeType="1"/>
            <a:stCxn id="290828" idx="5"/>
            <a:endCxn id="290826" idx="0"/>
          </p:cNvCxnSpPr>
          <p:nvPr/>
        </p:nvCxnSpPr>
        <p:spPr bwMode="auto">
          <a:xfrm>
            <a:off x="1770063" y="2701925"/>
            <a:ext cx="7112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1" name="AutoShape 15"/>
          <p:cNvCxnSpPr>
            <a:cxnSpLocks noChangeShapeType="1"/>
            <a:stCxn id="290826" idx="3"/>
            <a:endCxn id="290824" idx="0"/>
          </p:cNvCxnSpPr>
          <p:nvPr/>
        </p:nvCxnSpPr>
        <p:spPr bwMode="auto">
          <a:xfrm flipH="1">
            <a:off x="2074863" y="3379788"/>
            <a:ext cx="303212"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2" name="AutoShape 16"/>
          <p:cNvCxnSpPr>
            <a:cxnSpLocks noChangeShapeType="1"/>
            <a:stCxn id="290826" idx="5"/>
            <a:endCxn id="290823" idx="0"/>
          </p:cNvCxnSpPr>
          <p:nvPr/>
        </p:nvCxnSpPr>
        <p:spPr bwMode="auto">
          <a:xfrm>
            <a:off x="2584450" y="3379788"/>
            <a:ext cx="3032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3" name="AutoShape 17"/>
          <p:cNvCxnSpPr>
            <a:cxnSpLocks noChangeShapeType="1"/>
            <a:stCxn id="290827" idx="5"/>
            <a:endCxn id="290825" idx="0"/>
          </p:cNvCxnSpPr>
          <p:nvPr/>
        </p:nvCxnSpPr>
        <p:spPr bwMode="auto">
          <a:xfrm>
            <a:off x="955675" y="3379788"/>
            <a:ext cx="3048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4" name="AutoShape 18"/>
          <p:cNvCxnSpPr>
            <a:cxnSpLocks noChangeShapeType="1"/>
            <a:stCxn id="290825" idx="3"/>
            <a:endCxn id="290822" idx="0"/>
          </p:cNvCxnSpPr>
          <p:nvPr/>
        </p:nvCxnSpPr>
        <p:spPr bwMode="auto">
          <a:xfrm flipH="1">
            <a:off x="1057275" y="4057650"/>
            <a:ext cx="100013" cy="401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35" name="AutoShape 19"/>
          <p:cNvCxnSpPr>
            <a:cxnSpLocks noChangeShapeType="1"/>
            <a:stCxn id="290825" idx="5"/>
            <a:endCxn id="290821" idx="0"/>
          </p:cNvCxnSpPr>
          <p:nvPr/>
        </p:nvCxnSpPr>
        <p:spPr bwMode="auto">
          <a:xfrm>
            <a:off x="1363663" y="4057650"/>
            <a:ext cx="100012" cy="401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36" name="Oval 20"/>
          <p:cNvSpPr>
            <a:spLocks noChangeAspect="1" noChangeArrowheads="1"/>
          </p:cNvSpPr>
          <p:nvPr/>
        </p:nvSpPr>
        <p:spPr bwMode="auto">
          <a:xfrm>
            <a:off x="304800" y="37877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37" name="AutoShape 21"/>
          <p:cNvCxnSpPr>
            <a:cxnSpLocks noChangeShapeType="1"/>
            <a:stCxn id="290827" idx="3"/>
            <a:endCxn id="290836" idx="0"/>
          </p:cNvCxnSpPr>
          <p:nvPr/>
        </p:nvCxnSpPr>
        <p:spPr bwMode="auto">
          <a:xfrm flipH="1">
            <a:off x="450850" y="3379788"/>
            <a:ext cx="300038" cy="393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38" name="Oval 22"/>
          <p:cNvSpPr>
            <a:spLocks noChangeAspect="1" noChangeArrowheads="1"/>
          </p:cNvSpPr>
          <p:nvPr/>
        </p:nvSpPr>
        <p:spPr bwMode="auto">
          <a:xfrm>
            <a:off x="4787900" y="44735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39" name="Oval 23"/>
          <p:cNvSpPr>
            <a:spLocks noChangeAspect="1" noChangeArrowheads="1"/>
          </p:cNvSpPr>
          <p:nvPr/>
        </p:nvSpPr>
        <p:spPr bwMode="auto">
          <a:xfrm>
            <a:off x="5805488" y="379571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40" name="Oval 24"/>
          <p:cNvSpPr>
            <a:spLocks noChangeAspect="1" noChangeArrowheads="1"/>
          </p:cNvSpPr>
          <p:nvPr/>
        </p:nvSpPr>
        <p:spPr bwMode="auto">
          <a:xfrm>
            <a:off x="4991100" y="37957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41" name="Oval 25"/>
          <p:cNvSpPr>
            <a:spLocks noChangeAspect="1" noChangeArrowheads="1"/>
          </p:cNvSpPr>
          <p:nvPr/>
        </p:nvSpPr>
        <p:spPr bwMode="auto">
          <a:xfrm>
            <a:off x="4178300" y="37957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42" name="Oval 26"/>
          <p:cNvSpPr>
            <a:spLocks noChangeAspect="1" noChangeArrowheads="1"/>
          </p:cNvSpPr>
          <p:nvPr/>
        </p:nvSpPr>
        <p:spPr bwMode="auto">
          <a:xfrm>
            <a:off x="5399088" y="311626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290843" name="Oval 27"/>
          <p:cNvSpPr>
            <a:spLocks noChangeAspect="1" noChangeArrowheads="1"/>
          </p:cNvSpPr>
          <p:nvPr/>
        </p:nvSpPr>
        <p:spPr bwMode="auto">
          <a:xfrm>
            <a:off x="3770313" y="311626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290844" name="Oval 28"/>
          <p:cNvSpPr>
            <a:spLocks noChangeAspect="1" noChangeArrowheads="1"/>
          </p:cNvSpPr>
          <p:nvPr/>
        </p:nvSpPr>
        <p:spPr bwMode="auto">
          <a:xfrm>
            <a:off x="4584700" y="2438400"/>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90845" name="AutoShape 29"/>
          <p:cNvCxnSpPr>
            <a:cxnSpLocks noChangeShapeType="1"/>
            <a:stCxn id="290844" idx="3"/>
            <a:endCxn id="290843" idx="0"/>
          </p:cNvCxnSpPr>
          <p:nvPr/>
        </p:nvCxnSpPr>
        <p:spPr bwMode="auto">
          <a:xfrm flipH="1">
            <a:off x="3916363" y="2701925"/>
            <a:ext cx="7112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46" name="AutoShape 30"/>
          <p:cNvCxnSpPr>
            <a:cxnSpLocks noChangeShapeType="1"/>
            <a:stCxn id="290844" idx="5"/>
            <a:endCxn id="290842" idx="0"/>
          </p:cNvCxnSpPr>
          <p:nvPr/>
        </p:nvCxnSpPr>
        <p:spPr bwMode="auto">
          <a:xfrm>
            <a:off x="4832350" y="2701925"/>
            <a:ext cx="7112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47" name="AutoShape 31"/>
          <p:cNvCxnSpPr>
            <a:cxnSpLocks noChangeShapeType="1"/>
            <a:stCxn id="290842" idx="3"/>
            <a:endCxn id="290840" idx="0"/>
          </p:cNvCxnSpPr>
          <p:nvPr/>
        </p:nvCxnSpPr>
        <p:spPr bwMode="auto">
          <a:xfrm flipH="1">
            <a:off x="5137150" y="3379788"/>
            <a:ext cx="3032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48" name="AutoShape 32"/>
          <p:cNvCxnSpPr>
            <a:cxnSpLocks noChangeShapeType="1"/>
            <a:stCxn id="290842" idx="5"/>
            <a:endCxn id="290839" idx="0"/>
          </p:cNvCxnSpPr>
          <p:nvPr/>
        </p:nvCxnSpPr>
        <p:spPr bwMode="auto">
          <a:xfrm>
            <a:off x="5646738" y="3379788"/>
            <a:ext cx="303212"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49" name="AutoShape 33"/>
          <p:cNvCxnSpPr>
            <a:cxnSpLocks noChangeShapeType="1"/>
            <a:stCxn id="290840" idx="3"/>
            <a:endCxn id="290838" idx="0"/>
          </p:cNvCxnSpPr>
          <p:nvPr/>
        </p:nvCxnSpPr>
        <p:spPr bwMode="auto">
          <a:xfrm flipH="1">
            <a:off x="4933950" y="4057650"/>
            <a:ext cx="100013" cy="401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50" name="AutoShape 34"/>
          <p:cNvCxnSpPr>
            <a:cxnSpLocks noChangeShapeType="1"/>
            <a:stCxn id="290843" idx="5"/>
            <a:endCxn id="290841" idx="0"/>
          </p:cNvCxnSpPr>
          <p:nvPr/>
        </p:nvCxnSpPr>
        <p:spPr bwMode="auto">
          <a:xfrm>
            <a:off x="4019550" y="3379788"/>
            <a:ext cx="3032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1" name="Oval 35"/>
          <p:cNvSpPr>
            <a:spLocks noChangeAspect="1" noChangeArrowheads="1"/>
          </p:cNvSpPr>
          <p:nvPr/>
        </p:nvSpPr>
        <p:spPr bwMode="auto">
          <a:xfrm>
            <a:off x="3367088" y="37877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cxnSp>
        <p:nvCxnSpPr>
          <p:cNvPr id="290852" name="AutoShape 36"/>
          <p:cNvCxnSpPr>
            <a:cxnSpLocks noChangeShapeType="1"/>
            <a:stCxn id="290843" idx="3"/>
            <a:endCxn id="290851" idx="0"/>
          </p:cNvCxnSpPr>
          <p:nvPr/>
        </p:nvCxnSpPr>
        <p:spPr bwMode="auto">
          <a:xfrm flipH="1">
            <a:off x="3513138" y="3379788"/>
            <a:ext cx="300037" cy="393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3" name="Oval 37"/>
          <p:cNvSpPr>
            <a:spLocks noChangeAspect="1" noChangeArrowheads="1"/>
          </p:cNvSpPr>
          <p:nvPr/>
        </p:nvSpPr>
        <p:spPr bwMode="auto">
          <a:xfrm>
            <a:off x="3560763" y="44735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54" name="Oval 38"/>
          <p:cNvSpPr>
            <a:spLocks noChangeAspect="1" noChangeArrowheads="1"/>
          </p:cNvSpPr>
          <p:nvPr/>
        </p:nvSpPr>
        <p:spPr bwMode="auto">
          <a:xfrm>
            <a:off x="3152775" y="44735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55" name="AutoShape 39"/>
          <p:cNvCxnSpPr>
            <a:cxnSpLocks noChangeShapeType="1"/>
            <a:endCxn id="290854" idx="0"/>
          </p:cNvCxnSpPr>
          <p:nvPr/>
        </p:nvCxnSpPr>
        <p:spPr bwMode="auto">
          <a:xfrm flipH="1">
            <a:off x="3298825" y="4052888"/>
            <a:ext cx="100013" cy="401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56" name="AutoShape 40"/>
          <p:cNvCxnSpPr>
            <a:cxnSpLocks noChangeShapeType="1"/>
            <a:endCxn id="290853" idx="0"/>
          </p:cNvCxnSpPr>
          <p:nvPr/>
        </p:nvCxnSpPr>
        <p:spPr bwMode="auto">
          <a:xfrm>
            <a:off x="3606800" y="4052888"/>
            <a:ext cx="100013" cy="401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7" name="Oval 41"/>
          <p:cNvSpPr>
            <a:spLocks noChangeAspect="1" noChangeArrowheads="1"/>
          </p:cNvSpPr>
          <p:nvPr/>
        </p:nvSpPr>
        <p:spPr bwMode="auto">
          <a:xfrm>
            <a:off x="2106613" y="44735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58" name="AutoShape 42"/>
          <p:cNvCxnSpPr>
            <a:cxnSpLocks noChangeShapeType="1"/>
            <a:stCxn id="290824" idx="5"/>
            <a:endCxn id="290857" idx="0"/>
          </p:cNvCxnSpPr>
          <p:nvPr/>
        </p:nvCxnSpPr>
        <p:spPr bwMode="auto">
          <a:xfrm>
            <a:off x="2176463" y="4057650"/>
            <a:ext cx="76200" cy="401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59" name="Oval 43"/>
          <p:cNvSpPr>
            <a:spLocks noChangeAspect="1" noChangeArrowheads="1"/>
          </p:cNvSpPr>
          <p:nvPr/>
        </p:nvSpPr>
        <p:spPr bwMode="auto">
          <a:xfrm>
            <a:off x="6367463" y="637222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60" name="Oval 44"/>
          <p:cNvSpPr>
            <a:spLocks noChangeAspect="1" noChangeArrowheads="1"/>
          </p:cNvSpPr>
          <p:nvPr/>
        </p:nvSpPr>
        <p:spPr bwMode="auto">
          <a:xfrm>
            <a:off x="6472238" y="576262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61" name="Oval 45"/>
          <p:cNvSpPr>
            <a:spLocks noChangeAspect="1" noChangeArrowheads="1"/>
          </p:cNvSpPr>
          <p:nvPr/>
        </p:nvSpPr>
        <p:spPr bwMode="auto">
          <a:xfrm>
            <a:off x="6586538" y="5181600"/>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62" name="Oval 46"/>
          <p:cNvSpPr>
            <a:spLocks noChangeAspect="1" noChangeArrowheads="1"/>
          </p:cNvSpPr>
          <p:nvPr/>
        </p:nvSpPr>
        <p:spPr bwMode="auto">
          <a:xfrm>
            <a:off x="7351713" y="311626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0863" name="Oval 47"/>
          <p:cNvSpPr>
            <a:spLocks noChangeAspect="1" noChangeArrowheads="1"/>
          </p:cNvSpPr>
          <p:nvPr/>
        </p:nvSpPr>
        <p:spPr bwMode="auto">
          <a:xfrm>
            <a:off x="8166100" y="2438400"/>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64" name="AutoShape 48"/>
          <p:cNvCxnSpPr>
            <a:cxnSpLocks noChangeShapeType="1"/>
            <a:stCxn id="290863" idx="3"/>
            <a:endCxn id="290862" idx="0"/>
          </p:cNvCxnSpPr>
          <p:nvPr/>
        </p:nvCxnSpPr>
        <p:spPr bwMode="auto">
          <a:xfrm flipH="1">
            <a:off x="7497763" y="2701925"/>
            <a:ext cx="7112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65" name="AutoShape 49"/>
          <p:cNvCxnSpPr>
            <a:cxnSpLocks noChangeShapeType="1"/>
            <a:stCxn id="290861" idx="3"/>
            <a:endCxn id="290860" idx="0"/>
          </p:cNvCxnSpPr>
          <p:nvPr/>
        </p:nvCxnSpPr>
        <p:spPr bwMode="auto">
          <a:xfrm flipH="1">
            <a:off x="6618288" y="5448300"/>
            <a:ext cx="11112" cy="295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66" name="AutoShape 50"/>
          <p:cNvCxnSpPr>
            <a:cxnSpLocks noChangeShapeType="1"/>
            <a:stCxn id="290860" idx="3"/>
            <a:endCxn id="290859" idx="0"/>
          </p:cNvCxnSpPr>
          <p:nvPr/>
        </p:nvCxnSpPr>
        <p:spPr bwMode="auto">
          <a:xfrm flipH="1">
            <a:off x="6513513" y="6029325"/>
            <a:ext cx="1587" cy="3238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67" name="Oval 51"/>
          <p:cNvSpPr>
            <a:spLocks noChangeAspect="1" noChangeArrowheads="1"/>
          </p:cNvSpPr>
          <p:nvPr/>
        </p:nvSpPr>
        <p:spPr bwMode="auto">
          <a:xfrm>
            <a:off x="6948488" y="37877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cxnSp>
        <p:nvCxnSpPr>
          <p:cNvPr id="290868" name="AutoShape 52"/>
          <p:cNvCxnSpPr>
            <a:cxnSpLocks noChangeShapeType="1"/>
            <a:stCxn id="290862" idx="3"/>
            <a:endCxn id="290867" idx="0"/>
          </p:cNvCxnSpPr>
          <p:nvPr/>
        </p:nvCxnSpPr>
        <p:spPr bwMode="auto">
          <a:xfrm flipH="1">
            <a:off x="7094538" y="3379788"/>
            <a:ext cx="300037" cy="393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69" name="Oval 53"/>
          <p:cNvSpPr>
            <a:spLocks noChangeAspect="1" noChangeArrowheads="1"/>
          </p:cNvSpPr>
          <p:nvPr/>
        </p:nvSpPr>
        <p:spPr bwMode="auto">
          <a:xfrm>
            <a:off x="6734175" y="44735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70" name="AutoShape 54"/>
          <p:cNvCxnSpPr>
            <a:cxnSpLocks noChangeShapeType="1"/>
            <a:endCxn id="290869" idx="0"/>
          </p:cNvCxnSpPr>
          <p:nvPr/>
        </p:nvCxnSpPr>
        <p:spPr bwMode="auto">
          <a:xfrm flipH="1">
            <a:off x="6880225" y="4052888"/>
            <a:ext cx="100013" cy="401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0871" name="AutoShape 55"/>
          <p:cNvCxnSpPr>
            <a:cxnSpLocks noChangeShapeType="1"/>
            <a:stCxn id="290869" idx="3"/>
            <a:endCxn id="290861" idx="0"/>
          </p:cNvCxnSpPr>
          <p:nvPr/>
        </p:nvCxnSpPr>
        <p:spPr bwMode="auto">
          <a:xfrm flipH="1">
            <a:off x="6732588" y="4740275"/>
            <a:ext cx="44450" cy="4222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72" name="Text Box 56"/>
          <p:cNvSpPr txBox="1">
            <a:spLocks noChangeArrowheads="1"/>
          </p:cNvSpPr>
          <p:nvPr/>
        </p:nvSpPr>
        <p:spPr bwMode="auto">
          <a:xfrm>
            <a:off x="7886700" y="1828800"/>
            <a:ext cx="87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leftist</a:t>
            </a:r>
          </a:p>
        </p:txBody>
      </p:sp>
      <p:sp>
        <p:nvSpPr>
          <p:cNvPr id="290873" name="Oval 57"/>
          <p:cNvSpPr>
            <a:spLocks noChangeAspect="1" noChangeArrowheads="1"/>
          </p:cNvSpPr>
          <p:nvPr/>
        </p:nvSpPr>
        <p:spPr bwMode="auto">
          <a:xfrm>
            <a:off x="7177088" y="44735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0874" name="AutoShape 58"/>
          <p:cNvCxnSpPr>
            <a:cxnSpLocks noChangeShapeType="1"/>
            <a:stCxn id="290867" idx="5"/>
            <a:endCxn id="290873" idx="0"/>
          </p:cNvCxnSpPr>
          <p:nvPr/>
        </p:nvCxnSpPr>
        <p:spPr bwMode="auto">
          <a:xfrm>
            <a:off x="7196138" y="4054475"/>
            <a:ext cx="1270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0875" name="Text Box 59"/>
          <p:cNvSpPr txBox="1">
            <a:spLocks noChangeArrowheads="1"/>
          </p:cNvSpPr>
          <p:nvPr/>
        </p:nvSpPr>
        <p:spPr bwMode="auto">
          <a:xfrm>
            <a:off x="1141413" y="5791200"/>
            <a:ext cx="32319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chemeClr val="accent2"/>
                </a:solidFill>
              </a:rPr>
              <a:t>every </a:t>
            </a:r>
            <a:r>
              <a:rPr lang="en-US" altLang="en-US" dirty="0" err="1">
                <a:solidFill>
                  <a:schemeClr val="accent2"/>
                </a:solidFill>
              </a:rPr>
              <a:t>subtree</a:t>
            </a:r>
            <a:r>
              <a:rPr lang="en-US" altLang="en-US" dirty="0">
                <a:solidFill>
                  <a:schemeClr val="accent2"/>
                </a:solidFill>
              </a:rPr>
              <a:t> of a leftist </a:t>
            </a:r>
          </a:p>
          <a:p>
            <a:pPr algn="l" eaLnBrk="0" hangingPunct="0"/>
            <a:r>
              <a:rPr lang="en-US" altLang="en-US" dirty="0">
                <a:solidFill>
                  <a:schemeClr val="accent2"/>
                </a:solidFill>
              </a:rPr>
              <a:t>tree is leftist!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Are these leftist?</a:t>
            </a:r>
            <a:br>
              <a:rPr lang="en-US" altLang="en-US" dirty="0"/>
            </a:br>
            <a:r>
              <a:rPr lang="en-US" altLang="en-US" sz="2800" dirty="0"/>
              <a:t>(not always visually what you expect)</a:t>
            </a:r>
            <a:endParaRPr lang="en-US" sz="2800" dirty="0"/>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25</a:t>
            </a:fld>
            <a:endParaRPr lang="en-US" altLang="en-US"/>
          </a:p>
        </p:txBody>
      </p:sp>
      <p:pic>
        <p:nvPicPr>
          <p:cNvPr id="5" name="Content Placeholder 4" descr="xx"/>
          <p:cNvPicPr>
            <a:picLocks noGrp="1"/>
          </p:cNvPicPr>
          <p:nvPr>
            <p:ph idx="1"/>
          </p:nvPr>
        </p:nvPicPr>
        <p:blipFill>
          <a:blip r:embed="rId2" cstate="print"/>
          <a:srcRect/>
          <a:stretch>
            <a:fillRect/>
          </a:stretch>
        </p:blipFill>
        <p:spPr bwMode="auto">
          <a:xfrm>
            <a:off x="609600" y="2133600"/>
            <a:ext cx="7467599" cy="2714245"/>
          </a:xfrm>
          <a:prstGeom prst="rect">
            <a:avLst/>
          </a:prstGeom>
          <a:noFill/>
        </p:spPr>
      </p:pic>
    </p:spTree>
    <p:extLst>
      <p:ext uri="{BB962C8B-B14F-4D97-AF65-F5344CB8AC3E}">
        <p14:creationId xmlns:p14="http://schemas.microsoft.com/office/powerpoint/2010/main" val="265176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5"/>
          <p:cNvSpPr>
            <a:spLocks noGrp="1"/>
          </p:cNvSpPr>
          <p:nvPr>
            <p:ph type="sldNum" sz="quarter" idx="12"/>
          </p:nvPr>
        </p:nvSpPr>
        <p:spPr/>
        <p:txBody>
          <a:bodyPr/>
          <a:lstStyle/>
          <a:p>
            <a:fld id="{45D52635-3827-4409-8B7D-8EC02998EF82}" type="slidenum">
              <a:rPr lang="en-US" altLang="en-US"/>
              <a:pPr/>
              <a:t>26</a:t>
            </a:fld>
            <a:endParaRPr lang="en-US" altLang="en-US"/>
          </a:p>
        </p:txBody>
      </p:sp>
      <p:sp>
        <p:nvSpPr>
          <p:cNvPr id="292866" name="Rectangle 2"/>
          <p:cNvSpPr>
            <a:spLocks noGrp="1" noChangeArrowheads="1"/>
          </p:cNvSpPr>
          <p:nvPr>
            <p:ph type="title"/>
          </p:nvPr>
        </p:nvSpPr>
        <p:spPr>
          <a:xfrm>
            <a:off x="381000" y="457200"/>
            <a:ext cx="8382000" cy="1143000"/>
          </a:xfrm>
        </p:spPr>
        <p:txBody>
          <a:bodyPr/>
          <a:lstStyle/>
          <a:p>
            <a:r>
              <a:rPr lang="en-US" altLang="en-US" dirty="0"/>
              <a:t>Right Path in a Leftist Tree is Short</a:t>
            </a:r>
          </a:p>
        </p:txBody>
      </p:sp>
      <p:sp>
        <p:nvSpPr>
          <p:cNvPr id="292867" name="Rectangle 3"/>
          <p:cNvSpPr>
            <a:spLocks noGrp="1" noChangeArrowheads="1"/>
          </p:cNvSpPr>
          <p:nvPr>
            <p:ph type="body" idx="1"/>
          </p:nvPr>
        </p:nvSpPr>
        <p:spPr>
          <a:xfrm>
            <a:off x="76200" y="1600200"/>
            <a:ext cx="8305800" cy="4114800"/>
          </a:xfrm>
        </p:spPr>
        <p:txBody>
          <a:bodyPr/>
          <a:lstStyle/>
          <a:p>
            <a:pPr>
              <a:lnSpc>
                <a:spcPct val="90000"/>
              </a:lnSpc>
            </a:pPr>
            <a:r>
              <a:rPr lang="en-US" altLang="en-US" sz="2800" dirty="0"/>
              <a:t>If the right path has length</a:t>
            </a:r>
          </a:p>
          <a:p>
            <a:pPr>
              <a:lnSpc>
                <a:spcPct val="90000"/>
              </a:lnSpc>
              <a:buFontTx/>
              <a:buNone/>
            </a:pPr>
            <a:r>
              <a:rPr lang="en-US" altLang="en-US" sz="2800" dirty="0"/>
              <a:t>	at least </a:t>
            </a:r>
            <a:r>
              <a:rPr lang="en-US" altLang="en-US" sz="2800" b="1" dirty="0">
                <a:latin typeface="Courier New" pitchFamily="49" charset="0"/>
              </a:rPr>
              <a:t>r</a:t>
            </a:r>
            <a:r>
              <a:rPr lang="en-US" altLang="en-US" sz="2800" dirty="0"/>
              <a:t>, the tree has at </a:t>
            </a:r>
          </a:p>
          <a:p>
            <a:pPr>
              <a:lnSpc>
                <a:spcPct val="90000"/>
              </a:lnSpc>
              <a:buFontTx/>
              <a:buNone/>
            </a:pPr>
            <a:r>
              <a:rPr lang="en-US" altLang="en-US" sz="2800" dirty="0"/>
              <a:t>	least </a:t>
            </a:r>
            <a:r>
              <a:rPr lang="en-US" altLang="en-US" sz="2800" b="1" dirty="0">
                <a:latin typeface="Courier New" pitchFamily="49" charset="0"/>
              </a:rPr>
              <a:t>2</a:t>
            </a:r>
            <a:r>
              <a:rPr lang="en-US" altLang="en-US" sz="2800" b="1" baseline="30000" dirty="0">
                <a:latin typeface="Courier New" pitchFamily="49" charset="0"/>
              </a:rPr>
              <a:t>r</a:t>
            </a:r>
            <a:r>
              <a:rPr lang="en-US" altLang="en-US" sz="2800" b="1" dirty="0">
                <a:latin typeface="Courier New" pitchFamily="49" charset="0"/>
              </a:rPr>
              <a:t> - 1</a:t>
            </a:r>
            <a:r>
              <a:rPr lang="en-US" altLang="en-US" sz="2800" dirty="0"/>
              <a:t> nodes</a:t>
            </a:r>
          </a:p>
          <a:p>
            <a:pPr>
              <a:lnSpc>
                <a:spcPct val="90000"/>
              </a:lnSpc>
            </a:pPr>
            <a:r>
              <a:rPr lang="en-US" altLang="en-US" sz="2800" dirty="0"/>
              <a:t>Proof by induction</a:t>
            </a:r>
            <a:endParaRPr lang="en-US" altLang="en-US" sz="1800" dirty="0"/>
          </a:p>
          <a:p>
            <a:pPr>
              <a:lnSpc>
                <a:spcPct val="90000"/>
              </a:lnSpc>
              <a:buFontTx/>
              <a:buNone/>
            </a:pPr>
            <a:r>
              <a:rPr lang="en-US" altLang="en-US" sz="1800" dirty="0"/>
              <a:t>	Basis: </a:t>
            </a:r>
            <a:r>
              <a:rPr lang="en-US" altLang="en-US" sz="1800" b="1" dirty="0">
                <a:latin typeface="Courier New" pitchFamily="49" charset="0"/>
              </a:rPr>
              <a:t>r = 1</a:t>
            </a:r>
            <a:r>
              <a:rPr lang="en-US" altLang="en-US" sz="1800" dirty="0"/>
              <a:t>. Tree has at least one node: </a:t>
            </a:r>
            <a:r>
              <a:rPr lang="en-US" altLang="en-US" sz="1800" b="1" dirty="0">
                <a:latin typeface="Courier New" pitchFamily="49" charset="0"/>
              </a:rPr>
              <a:t>2</a:t>
            </a:r>
            <a:r>
              <a:rPr lang="en-US" altLang="en-US" sz="1800" b="1" baseline="30000" dirty="0">
                <a:latin typeface="Courier New" pitchFamily="49" charset="0"/>
              </a:rPr>
              <a:t>1</a:t>
            </a:r>
            <a:r>
              <a:rPr lang="en-US" altLang="en-US" sz="1800" b="1" dirty="0">
                <a:latin typeface="Courier New" pitchFamily="49" charset="0"/>
              </a:rPr>
              <a:t> - 1 = 1</a:t>
            </a:r>
            <a:endParaRPr lang="en-US" altLang="en-US" sz="1800" dirty="0"/>
          </a:p>
          <a:p>
            <a:pPr>
              <a:lnSpc>
                <a:spcPct val="90000"/>
              </a:lnSpc>
              <a:buFontTx/>
              <a:buNone/>
            </a:pPr>
            <a:endParaRPr lang="en-US" altLang="en-US" sz="1800" dirty="0"/>
          </a:p>
          <a:p>
            <a:pPr>
              <a:lnSpc>
                <a:spcPct val="90000"/>
              </a:lnSpc>
              <a:buFontTx/>
              <a:buNone/>
            </a:pPr>
            <a:r>
              <a:rPr lang="en-US" altLang="en-US" sz="1800" dirty="0"/>
              <a:t>	Inductive step: assume true for </a:t>
            </a:r>
            <a:r>
              <a:rPr lang="en-US" altLang="en-US" sz="1800" b="1" dirty="0">
                <a:latin typeface="Courier New" pitchFamily="49" charset="0"/>
              </a:rPr>
              <a:t>r’ &lt; r</a:t>
            </a:r>
            <a:r>
              <a:rPr lang="en-US" altLang="en-US" sz="1800" dirty="0"/>
              <a:t>. The right subtree has a right path of at least r - 1 nodes, so it has at least </a:t>
            </a:r>
            <a:r>
              <a:rPr lang="en-US" altLang="en-US" sz="1800" b="1" dirty="0">
                <a:latin typeface="Courier New" pitchFamily="49" charset="0"/>
              </a:rPr>
              <a:t>2</a:t>
            </a:r>
            <a:r>
              <a:rPr lang="en-US" altLang="en-US" sz="1800" b="1" baseline="30000" dirty="0">
                <a:latin typeface="Courier New" pitchFamily="49" charset="0"/>
              </a:rPr>
              <a:t>r - 1</a:t>
            </a:r>
            <a:r>
              <a:rPr lang="en-US" altLang="en-US" sz="1800" b="1" dirty="0">
                <a:latin typeface="Courier New" pitchFamily="49" charset="0"/>
              </a:rPr>
              <a:t> - 1</a:t>
            </a:r>
            <a:r>
              <a:rPr lang="en-US" altLang="en-US" sz="1800" dirty="0"/>
              <a:t> nodes. The left subtree must also have a right path of at least </a:t>
            </a:r>
            <a:r>
              <a:rPr lang="en-US" altLang="en-US" sz="1800" b="1" dirty="0">
                <a:latin typeface="Courier New" pitchFamily="49" charset="0"/>
              </a:rPr>
              <a:t>r - 1</a:t>
            </a:r>
            <a:r>
              <a:rPr lang="en-US" altLang="en-US" sz="1800" dirty="0"/>
              <a:t> (otherwise, there is a null path of </a:t>
            </a:r>
            <a:r>
              <a:rPr lang="en-US" altLang="en-US" sz="1800" b="1" dirty="0">
                <a:latin typeface="Courier New" pitchFamily="49" charset="0"/>
              </a:rPr>
              <a:t>r - 3</a:t>
            </a:r>
            <a:r>
              <a:rPr lang="en-US" altLang="en-US" sz="1800" dirty="0"/>
              <a:t>, less than the right subtree). Again, the left has </a:t>
            </a:r>
            <a:r>
              <a:rPr lang="en-US" altLang="en-US" sz="1800" b="1" dirty="0">
                <a:latin typeface="Courier New" pitchFamily="49" charset="0"/>
              </a:rPr>
              <a:t>2</a:t>
            </a:r>
            <a:r>
              <a:rPr lang="en-US" altLang="en-US" sz="1800" b="1" baseline="30000" dirty="0">
                <a:latin typeface="Courier New" pitchFamily="49" charset="0"/>
              </a:rPr>
              <a:t>r - 1</a:t>
            </a:r>
            <a:r>
              <a:rPr lang="en-US" altLang="en-US" sz="1800" b="1" dirty="0">
                <a:latin typeface="Courier New" pitchFamily="49" charset="0"/>
              </a:rPr>
              <a:t> - 1</a:t>
            </a:r>
            <a:r>
              <a:rPr lang="en-US" altLang="en-US" sz="1800" dirty="0"/>
              <a:t> nodes. All told then, there are at least:</a:t>
            </a:r>
          </a:p>
          <a:p>
            <a:pPr algn="ctr">
              <a:lnSpc>
                <a:spcPct val="90000"/>
              </a:lnSpc>
              <a:buFontTx/>
              <a:buNone/>
            </a:pPr>
            <a:r>
              <a:rPr lang="en-US" altLang="en-US" sz="1800" b="1" dirty="0">
                <a:latin typeface="Courier New" pitchFamily="49" charset="0"/>
              </a:rPr>
              <a:t>2</a:t>
            </a:r>
            <a:r>
              <a:rPr lang="en-US" altLang="en-US" sz="1800" b="1" baseline="30000" dirty="0">
                <a:latin typeface="Courier New" pitchFamily="49" charset="0"/>
              </a:rPr>
              <a:t>r - 1</a:t>
            </a:r>
            <a:r>
              <a:rPr lang="en-US" altLang="en-US" sz="1800" b="1" dirty="0">
                <a:latin typeface="Courier New" pitchFamily="49" charset="0"/>
              </a:rPr>
              <a:t> - 1 + 2</a:t>
            </a:r>
            <a:r>
              <a:rPr lang="en-US" altLang="en-US" sz="1800" b="1" baseline="30000" dirty="0">
                <a:latin typeface="Courier New" pitchFamily="49" charset="0"/>
              </a:rPr>
              <a:t>r - 1</a:t>
            </a:r>
            <a:r>
              <a:rPr lang="en-US" altLang="en-US" sz="1800" b="1" dirty="0">
                <a:latin typeface="Courier New" pitchFamily="49" charset="0"/>
              </a:rPr>
              <a:t> - 1 + 1 = 2</a:t>
            </a:r>
            <a:r>
              <a:rPr lang="en-US" altLang="en-US" sz="1800" b="1" baseline="30000" dirty="0">
                <a:latin typeface="Courier New" pitchFamily="49" charset="0"/>
              </a:rPr>
              <a:t>r</a:t>
            </a:r>
            <a:r>
              <a:rPr lang="en-US" altLang="en-US" sz="1800" b="1" dirty="0">
                <a:latin typeface="Courier New" pitchFamily="49" charset="0"/>
              </a:rPr>
              <a:t> - 1</a:t>
            </a:r>
            <a:endParaRPr lang="en-US" altLang="en-US" sz="1800" dirty="0"/>
          </a:p>
          <a:p>
            <a:pPr>
              <a:lnSpc>
                <a:spcPct val="90000"/>
              </a:lnSpc>
            </a:pPr>
            <a:r>
              <a:rPr lang="en-US" altLang="en-US" sz="2800" dirty="0">
                <a:solidFill>
                  <a:schemeClr val="accent5">
                    <a:lumMod val="50000"/>
                  </a:schemeClr>
                </a:solidFill>
              </a:rPr>
              <a:t>Basically, the shortest path must be to the right.  So, if you always take the shortest path, it can’t be longer than log n.</a:t>
            </a:r>
            <a:endParaRPr lang="en-US" altLang="en-US" sz="1800" dirty="0">
              <a:solidFill>
                <a:schemeClr val="accent5">
                  <a:lumMod val="50000"/>
                </a:schemeClr>
              </a:solidFill>
            </a:endParaRPr>
          </a:p>
        </p:txBody>
      </p:sp>
      <p:sp>
        <p:nvSpPr>
          <p:cNvPr id="292868" name="Oval 4"/>
          <p:cNvSpPr>
            <a:spLocks noChangeAspect="1" noChangeArrowheads="1"/>
          </p:cNvSpPr>
          <p:nvPr/>
        </p:nvSpPr>
        <p:spPr bwMode="auto">
          <a:xfrm>
            <a:off x="7531100" y="34829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2869" name="Oval 5"/>
          <p:cNvSpPr>
            <a:spLocks noChangeAspect="1" noChangeArrowheads="1"/>
          </p:cNvSpPr>
          <p:nvPr/>
        </p:nvSpPr>
        <p:spPr bwMode="auto">
          <a:xfrm>
            <a:off x="8548688" y="2805113"/>
            <a:ext cx="290512" cy="2905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0</a:t>
            </a:r>
          </a:p>
        </p:txBody>
      </p:sp>
      <p:sp>
        <p:nvSpPr>
          <p:cNvPr id="292870" name="Oval 6"/>
          <p:cNvSpPr>
            <a:spLocks noChangeAspect="1" noChangeArrowheads="1"/>
          </p:cNvSpPr>
          <p:nvPr/>
        </p:nvSpPr>
        <p:spPr bwMode="auto">
          <a:xfrm>
            <a:off x="7734300" y="28051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2871" name="Oval 7"/>
          <p:cNvSpPr>
            <a:spLocks noChangeAspect="1" noChangeArrowheads="1"/>
          </p:cNvSpPr>
          <p:nvPr/>
        </p:nvSpPr>
        <p:spPr bwMode="auto">
          <a:xfrm>
            <a:off x="6921500" y="2805113"/>
            <a:ext cx="290513"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2872" name="Oval 8"/>
          <p:cNvSpPr>
            <a:spLocks noChangeAspect="1" noChangeArrowheads="1"/>
          </p:cNvSpPr>
          <p:nvPr/>
        </p:nvSpPr>
        <p:spPr bwMode="auto">
          <a:xfrm>
            <a:off x="8142288" y="2125663"/>
            <a:ext cx="290512" cy="2905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1</a:t>
            </a:r>
          </a:p>
        </p:txBody>
      </p:sp>
      <p:sp>
        <p:nvSpPr>
          <p:cNvPr id="292873" name="Oval 9"/>
          <p:cNvSpPr>
            <a:spLocks noChangeAspect="1" noChangeArrowheads="1"/>
          </p:cNvSpPr>
          <p:nvPr/>
        </p:nvSpPr>
        <p:spPr bwMode="auto">
          <a:xfrm>
            <a:off x="6513513" y="2125663"/>
            <a:ext cx="290512" cy="2905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292874" name="Oval 10"/>
          <p:cNvSpPr>
            <a:spLocks noChangeAspect="1" noChangeArrowheads="1"/>
          </p:cNvSpPr>
          <p:nvPr/>
        </p:nvSpPr>
        <p:spPr bwMode="auto">
          <a:xfrm>
            <a:off x="7327900" y="1447800"/>
            <a:ext cx="290513" cy="2905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a:t>
            </a:r>
          </a:p>
        </p:txBody>
      </p:sp>
      <p:cxnSp>
        <p:nvCxnSpPr>
          <p:cNvPr id="292875" name="AutoShape 11"/>
          <p:cNvCxnSpPr>
            <a:cxnSpLocks noChangeShapeType="1"/>
            <a:stCxn id="292874" idx="3"/>
            <a:endCxn id="292873" idx="0"/>
          </p:cNvCxnSpPr>
          <p:nvPr/>
        </p:nvCxnSpPr>
        <p:spPr bwMode="auto">
          <a:xfrm flipH="1">
            <a:off x="6659563" y="1711325"/>
            <a:ext cx="711200"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76" name="AutoShape 12"/>
          <p:cNvCxnSpPr>
            <a:cxnSpLocks noChangeShapeType="1"/>
            <a:stCxn id="292874" idx="5"/>
            <a:endCxn id="292872" idx="0"/>
          </p:cNvCxnSpPr>
          <p:nvPr/>
        </p:nvCxnSpPr>
        <p:spPr bwMode="auto">
          <a:xfrm>
            <a:off x="7575550" y="1711325"/>
            <a:ext cx="711200" cy="4000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77" name="AutoShape 13"/>
          <p:cNvCxnSpPr>
            <a:cxnSpLocks noChangeShapeType="1"/>
            <a:stCxn id="292872" idx="3"/>
            <a:endCxn id="292870" idx="0"/>
          </p:cNvCxnSpPr>
          <p:nvPr/>
        </p:nvCxnSpPr>
        <p:spPr bwMode="auto">
          <a:xfrm flipH="1">
            <a:off x="7880350" y="2389188"/>
            <a:ext cx="3032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78" name="AutoShape 14"/>
          <p:cNvCxnSpPr>
            <a:cxnSpLocks noChangeShapeType="1"/>
            <a:stCxn id="292872" idx="5"/>
            <a:endCxn id="292869" idx="0"/>
          </p:cNvCxnSpPr>
          <p:nvPr/>
        </p:nvCxnSpPr>
        <p:spPr bwMode="auto">
          <a:xfrm>
            <a:off x="8389938" y="2389188"/>
            <a:ext cx="303212" cy="4000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79" name="AutoShape 15"/>
          <p:cNvCxnSpPr>
            <a:cxnSpLocks noChangeShapeType="1"/>
            <a:stCxn id="292870" idx="3"/>
            <a:endCxn id="292868" idx="0"/>
          </p:cNvCxnSpPr>
          <p:nvPr/>
        </p:nvCxnSpPr>
        <p:spPr bwMode="auto">
          <a:xfrm flipH="1">
            <a:off x="7677150" y="3067050"/>
            <a:ext cx="100013" cy="4016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80" name="AutoShape 16"/>
          <p:cNvCxnSpPr>
            <a:cxnSpLocks noChangeShapeType="1"/>
            <a:stCxn id="292873" idx="5"/>
            <a:endCxn id="292871" idx="0"/>
          </p:cNvCxnSpPr>
          <p:nvPr/>
        </p:nvCxnSpPr>
        <p:spPr bwMode="auto">
          <a:xfrm>
            <a:off x="6762750" y="2389188"/>
            <a:ext cx="303213" cy="4000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2881" name="Oval 17"/>
          <p:cNvSpPr>
            <a:spLocks noChangeAspect="1" noChangeArrowheads="1"/>
          </p:cNvSpPr>
          <p:nvPr/>
        </p:nvSpPr>
        <p:spPr bwMode="auto">
          <a:xfrm>
            <a:off x="6110288" y="27971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cxnSp>
        <p:nvCxnSpPr>
          <p:cNvPr id="292882" name="AutoShape 18"/>
          <p:cNvCxnSpPr>
            <a:cxnSpLocks noChangeShapeType="1"/>
            <a:stCxn id="292873" idx="3"/>
            <a:endCxn id="292881" idx="0"/>
          </p:cNvCxnSpPr>
          <p:nvPr/>
        </p:nvCxnSpPr>
        <p:spPr bwMode="auto">
          <a:xfrm flipH="1">
            <a:off x="6256338" y="2389188"/>
            <a:ext cx="300037" cy="393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2883" name="Oval 19"/>
          <p:cNvSpPr>
            <a:spLocks noChangeAspect="1" noChangeArrowheads="1"/>
          </p:cNvSpPr>
          <p:nvPr/>
        </p:nvSpPr>
        <p:spPr bwMode="auto">
          <a:xfrm>
            <a:off x="6303963" y="3482975"/>
            <a:ext cx="290512"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sp>
        <p:nvSpPr>
          <p:cNvPr id="292884" name="Oval 20"/>
          <p:cNvSpPr>
            <a:spLocks noChangeAspect="1" noChangeArrowheads="1"/>
          </p:cNvSpPr>
          <p:nvPr/>
        </p:nvSpPr>
        <p:spPr bwMode="auto">
          <a:xfrm>
            <a:off x="5895975" y="3482975"/>
            <a:ext cx="290513" cy="290513"/>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0</a:t>
            </a:r>
          </a:p>
        </p:txBody>
      </p:sp>
      <p:cxnSp>
        <p:nvCxnSpPr>
          <p:cNvPr id="292885" name="AutoShape 21"/>
          <p:cNvCxnSpPr>
            <a:cxnSpLocks noChangeShapeType="1"/>
            <a:endCxn id="292884" idx="0"/>
          </p:cNvCxnSpPr>
          <p:nvPr/>
        </p:nvCxnSpPr>
        <p:spPr bwMode="auto">
          <a:xfrm flipH="1">
            <a:off x="6042025" y="3062288"/>
            <a:ext cx="100013" cy="401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886" name="AutoShape 22"/>
          <p:cNvCxnSpPr>
            <a:cxnSpLocks noChangeShapeType="1"/>
            <a:endCxn id="292883" idx="0"/>
          </p:cNvCxnSpPr>
          <p:nvPr/>
        </p:nvCxnSpPr>
        <p:spPr bwMode="auto">
          <a:xfrm>
            <a:off x="6350000" y="3062288"/>
            <a:ext cx="100013" cy="4016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Leftist Tree Node</a:t>
            </a:r>
          </a:p>
        </p:txBody>
      </p:sp>
      <p:sp>
        <p:nvSpPr>
          <p:cNvPr id="3" name="Content Placeholder 2"/>
          <p:cNvSpPr>
            <a:spLocks noGrp="1"/>
          </p:cNvSpPr>
          <p:nvPr>
            <p:ph idx="1"/>
          </p:nvPr>
        </p:nvSpPr>
        <p:spPr/>
        <p:txBody>
          <a:bodyPr/>
          <a:lstStyle/>
          <a:p>
            <a:pPr marL="0" indent="0">
              <a:buNone/>
            </a:pPr>
            <a:r>
              <a:rPr lang="en-US" sz="2000" dirty="0"/>
              <a:t> private static class Node&lt;E&gt;</a:t>
            </a:r>
          </a:p>
          <a:p>
            <a:pPr marL="0" indent="0">
              <a:buNone/>
            </a:pPr>
            <a:r>
              <a:rPr lang="en-US" sz="2000" dirty="0"/>
              <a:t>{   Node( E </a:t>
            </a:r>
            <a:r>
              <a:rPr lang="en-US" sz="2000" dirty="0" err="1"/>
              <a:t>theElement</a:t>
            </a:r>
            <a:r>
              <a:rPr lang="en-US" sz="2000" dirty="0"/>
              <a:t> )</a:t>
            </a:r>
          </a:p>
          <a:p>
            <a:pPr marL="0" indent="0">
              <a:buNone/>
            </a:pPr>
            <a:r>
              <a:rPr lang="en-US" sz="2000" dirty="0"/>
              <a:t>    { this( </a:t>
            </a:r>
            <a:r>
              <a:rPr lang="en-US" sz="2000" dirty="0" err="1"/>
              <a:t>theElement</a:t>
            </a:r>
            <a:r>
              <a:rPr lang="en-US" sz="2000" dirty="0"/>
              <a:t>, null, null ); }</a:t>
            </a:r>
          </a:p>
          <a:p>
            <a:pPr marL="0" indent="0">
              <a:buNone/>
            </a:pPr>
            <a:r>
              <a:rPr lang="en-US" sz="2000" dirty="0"/>
              <a:t>    Node( E </a:t>
            </a:r>
            <a:r>
              <a:rPr lang="en-US" sz="2000" dirty="0" err="1"/>
              <a:t>theElement</a:t>
            </a:r>
            <a:r>
              <a:rPr lang="en-US" sz="2000" dirty="0"/>
              <a:t>, Node&lt;E&gt; </a:t>
            </a:r>
            <a:r>
              <a:rPr lang="en-US" sz="2000" dirty="0" err="1"/>
              <a:t>lt</a:t>
            </a:r>
            <a:r>
              <a:rPr lang="en-US" sz="2000" dirty="0"/>
              <a:t>, Node&lt;E&gt; </a:t>
            </a:r>
            <a:r>
              <a:rPr lang="en-US" sz="2000" dirty="0" err="1"/>
              <a:t>rt</a:t>
            </a:r>
            <a:r>
              <a:rPr lang="en-US" sz="2000" dirty="0"/>
              <a:t> )</a:t>
            </a:r>
          </a:p>
          <a:p>
            <a:pPr marL="0" indent="0">
              <a:buNone/>
            </a:pPr>
            <a:r>
              <a:rPr lang="en-US" sz="2000" dirty="0"/>
              <a:t>     { element = </a:t>
            </a:r>
            <a:r>
              <a:rPr lang="en-US" sz="2000" dirty="0" err="1"/>
              <a:t>theElement</a:t>
            </a:r>
            <a:r>
              <a:rPr lang="en-US" sz="2000" dirty="0"/>
              <a:t>; left = </a:t>
            </a:r>
            <a:r>
              <a:rPr lang="en-US" sz="2000" dirty="0" err="1"/>
              <a:t>lt</a:t>
            </a:r>
            <a:r>
              <a:rPr lang="en-US" sz="2000" dirty="0"/>
              <a:t>; right = </a:t>
            </a:r>
            <a:r>
              <a:rPr lang="en-US" sz="2000" dirty="0" err="1"/>
              <a:t>rt</a:t>
            </a:r>
            <a:r>
              <a:rPr lang="en-US" sz="2000" dirty="0"/>
              <a:t>; </a:t>
            </a:r>
            <a:r>
              <a:rPr lang="en-US" sz="2000" dirty="0" err="1"/>
              <a:t>npl</a:t>
            </a:r>
            <a:r>
              <a:rPr lang="en-US" sz="2000" dirty="0"/>
              <a:t> = 0; }</a:t>
            </a:r>
          </a:p>
          <a:p>
            <a:pPr marL="0" indent="0">
              <a:buNone/>
            </a:pPr>
            <a:r>
              <a:rPr lang="en-US" sz="2000" dirty="0"/>
              <a:t>     </a:t>
            </a:r>
          </a:p>
          <a:p>
            <a:pPr marL="0" indent="0">
              <a:buNone/>
            </a:pPr>
            <a:r>
              <a:rPr lang="en-US" sz="2000" dirty="0"/>
              <a:t>    E       element;      // The data in the node</a:t>
            </a:r>
          </a:p>
          <a:p>
            <a:pPr marL="0" indent="0">
              <a:buNone/>
            </a:pPr>
            <a:r>
              <a:rPr lang="en-US" sz="2000" dirty="0"/>
              <a:t>    Node&lt;E&gt; left;         // Left child</a:t>
            </a:r>
          </a:p>
          <a:p>
            <a:pPr marL="0" indent="0">
              <a:buNone/>
            </a:pPr>
            <a:r>
              <a:rPr lang="en-US" sz="2000" dirty="0"/>
              <a:t>    Node&lt;E&gt; right;        // Right child</a:t>
            </a:r>
          </a:p>
          <a:p>
            <a:pPr marL="0" indent="0">
              <a:buNone/>
            </a:pPr>
            <a:r>
              <a:rPr lang="en-US" sz="2000" dirty="0"/>
              <a:t>    </a:t>
            </a:r>
            <a:r>
              <a:rPr lang="en-US" sz="2000" dirty="0" err="1"/>
              <a:t>int</a:t>
            </a:r>
            <a:r>
              <a:rPr lang="en-US" sz="2000" dirty="0"/>
              <a:t>           </a:t>
            </a:r>
            <a:r>
              <a:rPr lang="en-US" sz="2000" dirty="0" err="1"/>
              <a:t>npl</a:t>
            </a:r>
            <a:r>
              <a:rPr lang="en-US" sz="2000" dirty="0"/>
              <a:t>;          // null path length</a:t>
            </a:r>
          </a:p>
          <a:p>
            <a:pPr marL="0" indent="0">
              <a:buNone/>
            </a:pPr>
            <a:r>
              <a:rPr lang="en-US" sz="2000" dirty="0"/>
              <a:t> }</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27</a:t>
            </a:fld>
            <a:endParaRPr lang="en-US" altLang="en-US"/>
          </a:p>
        </p:txBody>
      </p:sp>
    </p:spTree>
    <p:extLst>
      <p:ext uri="{BB962C8B-B14F-4D97-AF65-F5344CB8AC3E}">
        <p14:creationId xmlns:p14="http://schemas.microsoft.com/office/powerpoint/2010/main" val="295926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545" y="419100"/>
            <a:ext cx="8382000" cy="1143000"/>
          </a:xfrm>
        </p:spPr>
        <p:txBody>
          <a:bodyPr/>
          <a:lstStyle/>
          <a:p>
            <a:pPr marL="0" lvl="0" indent="0" algn="l"/>
            <a:r>
              <a:rPr lang="en-US" sz="2000" dirty="0">
                <a:solidFill>
                  <a:schemeClr val="tx1"/>
                </a:solidFill>
                <a:latin typeface="+mj-lt"/>
                <a:ea typeface="+mj-ea"/>
                <a:cs typeface="+mj-cs"/>
              </a:rPr>
              <a:t>Merging strategy: Given two leftist heaps, recursively merge the larger value with the right sub-heap of the root</a:t>
            </a:r>
            <a:br>
              <a:rPr lang="en-US" sz="2000" dirty="0">
                <a:solidFill>
                  <a:schemeClr val="tx1"/>
                </a:solidFill>
                <a:latin typeface="+mj-lt"/>
                <a:ea typeface="+mj-ea"/>
                <a:cs typeface="+mj-cs"/>
              </a:rPr>
            </a:br>
            <a:r>
              <a:rPr lang="en-US" sz="2000" dirty="0">
                <a:solidFill>
                  <a:schemeClr val="tx1"/>
                </a:solidFill>
                <a:latin typeface="+mj-lt"/>
                <a:ea typeface="+mj-ea"/>
                <a:cs typeface="+mj-cs"/>
              </a:rPr>
              <a:t>On the way out of the recursion, swap trees to maintain the leftist heap property</a:t>
            </a:r>
            <a:br>
              <a:rPr lang="en-US" sz="6600" dirty="0">
                <a:solidFill>
                  <a:schemeClr val="tx1"/>
                </a:solidFill>
                <a:latin typeface="+mj-lt"/>
                <a:ea typeface="+mj-ea"/>
                <a:cs typeface="+mj-cs"/>
              </a:rPr>
            </a:br>
            <a:endParaRPr lang="en-US" dirty="0"/>
          </a:p>
        </p:txBody>
      </p:sp>
      <p:sp>
        <p:nvSpPr>
          <p:cNvPr id="5" name="Content Placeholder 4"/>
          <p:cNvSpPr>
            <a:spLocks noGrp="1"/>
          </p:cNvSpPr>
          <p:nvPr>
            <p:ph idx="1"/>
          </p:nvPr>
        </p:nvSpPr>
        <p:spPr>
          <a:xfrm>
            <a:off x="457200" y="1143000"/>
            <a:ext cx="8458200" cy="4800600"/>
          </a:xfrm>
        </p:spPr>
        <p:txBody>
          <a:bodyPr/>
          <a:lstStyle/>
          <a:p>
            <a:pPr marL="0" lvl="0" indent="0">
              <a:buNone/>
            </a:pPr>
            <a:r>
              <a:rPr lang="nb-NO" sz="1900" dirty="0"/>
              <a:t> private Node&lt;E&gt; merge( Node&lt;E&gt;t1, Node&lt;E&gt; t2)</a:t>
            </a:r>
            <a:r>
              <a:rPr lang="en-US" sz="1900" dirty="0">
                <a:solidFill>
                  <a:schemeClr val="tx1"/>
                </a:solidFill>
              </a:rPr>
              <a:t>       { </a:t>
            </a:r>
          </a:p>
          <a:p>
            <a:pPr marL="0" lvl="0" indent="0">
              <a:buNone/>
            </a:pPr>
            <a:r>
              <a:rPr lang="en-US" sz="1900" dirty="0">
                <a:solidFill>
                  <a:schemeClr val="tx1"/>
                </a:solidFill>
              </a:rPr>
              <a:t>             Node&lt;E&gt; small;</a:t>
            </a:r>
          </a:p>
          <a:p>
            <a:pPr marL="0" indent="0">
              <a:buNone/>
            </a:pPr>
            <a:r>
              <a:rPr lang="en-US" sz="1900" dirty="0"/>
              <a:t>              </a:t>
            </a:r>
            <a:r>
              <a:rPr lang="en-US" sz="1900" dirty="0">
                <a:solidFill>
                  <a:schemeClr val="tx1"/>
                </a:solidFill>
              </a:rPr>
              <a:t>if (t1==null)  return t2;</a:t>
            </a:r>
          </a:p>
          <a:p>
            <a:pPr marL="0" indent="0">
              <a:buNone/>
            </a:pPr>
            <a:r>
              <a:rPr lang="en-US" sz="1900" dirty="0">
                <a:solidFill>
                  <a:schemeClr val="tx1"/>
                </a:solidFill>
              </a:rPr>
              <a:t>              if (t2==null) return t1;</a:t>
            </a:r>
          </a:p>
          <a:p>
            <a:pPr marL="0" indent="0">
              <a:buNone/>
            </a:pPr>
            <a:r>
              <a:rPr lang="en-US" sz="1900" dirty="0">
                <a:solidFill>
                  <a:schemeClr val="tx1"/>
                </a:solidFill>
              </a:rPr>
              <a:t>              if </a:t>
            </a:r>
            <a:r>
              <a:rPr lang="en-US" sz="1900" dirty="0"/>
              <a:t>(t1.element.compareTo( t2.element ) &lt; 0) </a:t>
            </a:r>
            <a:r>
              <a:rPr lang="en-US" sz="1900" dirty="0">
                <a:solidFill>
                  <a:schemeClr val="tx1"/>
                </a:solidFill>
              </a:rPr>
              <a:t>{</a:t>
            </a:r>
          </a:p>
          <a:p>
            <a:pPr marL="0" indent="0">
              <a:buNone/>
            </a:pPr>
            <a:r>
              <a:rPr lang="en-US" sz="1900" dirty="0">
                <a:solidFill>
                  <a:schemeClr val="tx1"/>
                </a:solidFill>
              </a:rPr>
              <a:t>               </a:t>
            </a:r>
            <a:r>
              <a:rPr lang="en-US" sz="1900" dirty="0"/>
              <a:t>  </a:t>
            </a:r>
            <a:r>
              <a:rPr lang="en-US" sz="1900" dirty="0">
                <a:solidFill>
                  <a:schemeClr val="tx1"/>
                </a:solidFill>
              </a:rPr>
              <a:t>   t1-&gt;right = merge(t1-&gt;right, t2);</a:t>
            </a:r>
          </a:p>
          <a:p>
            <a:pPr marL="0" indent="0">
              <a:buNone/>
            </a:pPr>
            <a:r>
              <a:rPr lang="en-US" sz="1900" dirty="0">
                <a:solidFill>
                  <a:schemeClr val="tx1"/>
                </a:solidFill>
              </a:rPr>
              <a:t>                     small=t1;}</a:t>
            </a:r>
          </a:p>
          <a:p>
            <a:pPr marL="0" indent="0">
              <a:buNone/>
            </a:pPr>
            <a:r>
              <a:rPr lang="en-US" sz="1900" dirty="0">
                <a:solidFill>
                  <a:schemeClr val="tx1"/>
                </a:solidFill>
              </a:rPr>
              <a:t>             else { </a:t>
            </a:r>
          </a:p>
          <a:p>
            <a:pPr marL="0" indent="0">
              <a:buNone/>
            </a:pPr>
            <a:r>
              <a:rPr lang="en-US" sz="1900" dirty="0">
                <a:solidFill>
                  <a:schemeClr val="tx1"/>
                </a:solidFill>
              </a:rPr>
              <a:t>              </a:t>
            </a:r>
            <a:r>
              <a:rPr lang="en-US" sz="1900" dirty="0"/>
              <a:t>   </a:t>
            </a:r>
            <a:r>
              <a:rPr lang="en-US" sz="1900" dirty="0">
                <a:solidFill>
                  <a:schemeClr val="tx1"/>
                </a:solidFill>
              </a:rPr>
              <a:t>   t2-&gt;right = merge(t2-&gt;right, t1);</a:t>
            </a:r>
          </a:p>
          <a:p>
            <a:pPr marL="0" indent="0">
              <a:buNone/>
            </a:pPr>
            <a:r>
              <a:rPr lang="en-US" sz="1900" dirty="0">
                <a:solidFill>
                  <a:schemeClr val="tx1"/>
                </a:solidFill>
              </a:rPr>
              <a:t>                    small=t2;}</a:t>
            </a:r>
          </a:p>
          <a:p>
            <a:pPr marL="0" indent="0">
              <a:buNone/>
            </a:pPr>
            <a:r>
              <a:rPr lang="en-US" sz="1900" dirty="0">
                <a:solidFill>
                  <a:schemeClr val="tx1"/>
                </a:solidFill>
              </a:rPr>
              <a:t>               if (</a:t>
            </a:r>
            <a:r>
              <a:rPr lang="en-US" sz="1900" dirty="0" err="1">
                <a:solidFill>
                  <a:schemeClr val="tx1"/>
                </a:solidFill>
              </a:rPr>
              <a:t>notLeftist</a:t>
            </a:r>
            <a:r>
              <a:rPr lang="en-US" sz="1900" dirty="0">
                <a:solidFill>
                  <a:schemeClr val="tx1"/>
                </a:solidFill>
              </a:rPr>
              <a:t>(small)) </a:t>
            </a:r>
            <a:r>
              <a:rPr lang="en-US" sz="1900" dirty="0" err="1">
                <a:solidFill>
                  <a:schemeClr val="tx1"/>
                </a:solidFill>
              </a:rPr>
              <a:t>swapkids</a:t>
            </a:r>
            <a:r>
              <a:rPr lang="en-US" sz="1900" dirty="0">
                <a:solidFill>
                  <a:schemeClr val="tx1"/>
                </a:solidFill>
              </a:rPr>
              <a:t>(small); </a:t>
            </a:r>
          </a:p>
          <a:p>
            <a:pPr marL="0" indent="0">
              <a:buNone/>
            </a:pPr>
            <a:r>
              <a:rPr lang="en-US" sz="1900" dirty="0">
                <a:solidFill>
                  <a:schemeClr val="tx1"/>
                </a:solidFill>
              </a:rPr>
              <a:t>               </a:t>
            </a:r>
            <a:r>
              <a:rPr lang="en-US" sz="1900" dirty="0" err="1">
                <a:solidFill>
                  <a:schemeClr val="tx1"/>
                </a:solidFill>
              </a:rPr>
              <a:t>setNullPathLength</a:t>
            </a:r>
            <a:r>
              <a:rPr lang="en-US" sz="1900" dirty="0">
                <a:solidFill>
                  <a:schemeClr val="tx1"/>
                </a:solidFill>
              </a:rPr>
              <a:t>(small);</a:t>
            </a:r>
          </a:p>
          <a:p>
            <a:pPr marL="0" indent="0">
              <a:buNone/>
            </a:pPr>
            <a:r>
              <a:rPr lang="en-US" sz="1900" dirty="0">
                <a:solidFill>
                  <a:schemeClr val="tx1"/>
                </a:solidFill>
              </a:rPr>
              <a:t>               return small;</a:t>
            </a:r>
          </a:p>
          <a:p>
            <a:pPr marL="0" indent="0">
              <a:buNone/>
            </a:pPr>
            <a:r>
              <a:rPr lang="en-US" sz="1900" dirty="0">
                <a:solidFill>
                  <a:schemeClr val="tx1"/>
                </a:solidFill>
              </a:rPr>
              <a:t>      }</a:t>
            </a:r>
          </a:p>
          <a:p>
            <a:pPr marL="0" indent="0">
              <a:buNone/>
            </a:pPr>
            <a:r>
              <a:rPr lang="en-US" sz="2000" dirty="0">
                <a:solidFill>
                  <a:schemeClr val="tx1"/>
                </a:solidFill>
              </a:rPr>
              <a:t> // How is </a:t>
            </a:r>
            <a:r>
              <a:rPr lang="en-US" sz="2000" dirty="0" err="1">
                <a:solidFill>
                  <a:schemeClr val="tx1"/>
                </a:solidFill>
              </a:rPr>
              <a:t>notLeftist</a:t>
            </a:r>
            <a:r>
              <a:rPr lang="en-US" sz="2000" dirty="0">
                <a:solidFill>
                  <a:schemeClr val="tx1"/>
                </a:solidFill>
              </a:rPr>
              <a:t> determined?  It is a separate routine because a child may be Null (so examining </a:t>
            </a:r>
            <a:r>
              <a:rPr lang="en-US" sz="2000" dirty="0" err="1">
                <a:solidFill>
                  <a:schemeClr val="tx1"/>
                </a:solidFill>
              </a:rPr>
              <a:t>t.left.npl</a:t>
            </a:r>
            <a:r>
              <a:rPr lang="en-US" sz="2000" dirty="0">
                <a:solidFill>
                  <a:schemeClr val="tx1"/>
                </a:solidFill>
              </a:rPr>
              <a:t> is problematic</a:t>
            </a:r>
            <a:r>
              <a:rPr lang="en-US" sz="2000" dirty="0"/>
              <a:t>) </a:t>
            </a:r>
            <a:r>
              <a:rPr lang="en-US" sz="2000" dirty="0">
                <a:solidFill>
                  <a:srgbClr val="00B050"/>
                </a:solidFill>
              </a:rPr>
              <a:t> Write it</a:t>
            </a:r>
            <a:r>
              <a:rPr lang="en-US" sz="2000" dirty="0">
                <a:solidFill>
                  <a:schemeClr val="tx1"/>
                </a:solidFill>
              </a:rPr>
              <a:t>.</a:t>
            </a:r>
          </a:p>
          <a:p>
            <a:endParaRPr lang="en-US" sz="2000" dirty="0"/>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28</a:t>
            </a:fld>
            <a:endParaRPr lang="en-US" altLang="en-US" dirty="0"/>
          </a:p>
        </p:txBody>
      </p:sp>
    </p:spTree>
    <p:extLst>
      <p:ext uri="{BB962C8B-B14F-4D97-AF65-F5344CB8AC3E}">
        <p14:creationId xmlns:p14="http://schemas.microsoft.com/office/powerpoint/2010/main" val="3495150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latin typeface="+mj-lt"/>
                <a:ea typeface="+mj-ea"/>
                <a:cs typeface="+mj-cs"/>
              </a:rPr>
              <a:t>Consider merging these two leftist min heaps</a:t>
            </a:r>
            <a:endParaRPr lang="en-US" dirty="0"/>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29</a:t>
            </a:fld>
            <a:endParaRPr lang="en-US" altLang="en-US"/>
          </a:p>
        </p:txBody>
      </p:sp>
      <p:pic>
        <p:nvPicPr>
          <p:cNvPr id="4" name="Picture 3" descr="a0"/>
          <p:cNvPicPr/>
          <p:nvPr/>
        </p:nvPicPr>
        <p:blipFill>
          <a:blip r:embed="rId2" cstate="print"/>
          <a:srcRect b="36832"/>
          <a:stretch>
            <a:fillRect/>
          </a:stretch>
        </p:blipFill>
        <p:spPr bwMode="auto">
          <a:xfrm>
            <a:off x="606940" y="2057400"/>
            <a:ext cx="3660259" cy="1835150"/>
          </a:xfrm>
          <a:prstGeom prst="rect">
            <a:avLst/>
          </a:prstGeom>
          <a:noFill/>
        </p:spPr>
      </p:pic>
      <p:pic>
        <p:nvPicPr>
          <p:cNvPr id="5" name="Picture 4" descr="a1"/>
          <p:cNvPicPr/>
          <p:nvPr/>
        </p:nvPicPr>
        <p:blipFill>
          <a:blip r:embed="rId3" cstate="print"/>
          <a:srcRect b="36832"/>
          <a:stretch>
            <a:fillRect/>
          </a:stretch>
        </p:blipFill>
        <p:spPr bwMode="auto">
          <a:xfrm>
            <a:off x="5029200" y="2133600"/>
            <a:ext cx="3352800" cy="1949450"/>
          </a:xfrm>
          <a:prstGeom prst="rect">
            <a:avLst/>
          </a:prstGeom>
          <a:noFill/>
        </p:spPr>
      </p:pic>
    </p:spTree>
    <p:extLst>
      <p:ext uri="{BB962C8B-B14F-4D97-AF65-F5344CB8AC3E}">
        <p14:creationId xmlns:p14="http://schemas.microsoft.com/office/powerpoint/2010/main" val="47770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8AA83A24-C041-4082-9B6E-D8918B3F8237}" type="slidenum">
              <a:rPr lang="en-US" altLang="en-US"/>
              <a:pPr/>
              <a:t>3</a:t>
            </a:fld>
            <a:endParaRPr lang="en-US" altLang="en-US"/>
          </a:p>
        </p:txBody>
      </p:sp>
      <p:sp>
        <p:nvSpPr>
          <p:cNvPr id="228354" name="Rectangle 2"/>
          <p:cNvSpPr>
            <a:spLocks noGrp="1" noChangeArrowheads="1"/>
          </p:cNvSpPr>
          <p:nvPr>
            <p:ph type="title"/>
          </p:nvPr>
        </p:nvSpPr>
        <p:spPr/>
        <p:txBody>
          <a:bodyPr/>
          <a:lstStyle/>
          <a:p>
            <a:r>
              <a:rPr lang="en-US" altLang="en-US"/>
              <a:t>Priority Queue ADT</a:t>
            </a:r>
          </a:p>
        </p:txBody>
      </p:sp>
      <p:sp>
        <p:nvSpPr>
          <p:cNvPr id="228355" name="Rectangle 3"/>
          <p:cNvSpPr>
            <a:spLocks noGrp="1" noChangeArrowheads="1"/>
          </p:cNvSpPr>
          <p:nvPr>
            <p:ph type="body" idx="1"/>
          </p:nvPr>
        </p:nvSpPr>
        <p:spPr>
          <a:noFill/>
          <a:ln/>
        </p:spPr>
        <p:txBody>
          <a:bodyPr/>
          <a:lstStyle/>
          <a:p>
            <a:r>
              <a:rPr lang="en-US" altLang="en-US" sz="2800"/>
              <a:t>Priority Queue operations</a:t>
            </a:r>
          </a:p>
          <a:p>
            <a:pPr lvl="1"/>
            <a:r>
              <a:rPr lang="en-US" altLang="en-US" sz="2400"/>
              <a:t>create</a:t>
            </a:r>
          </a:p>
          <a:p>
            <a:pPr lvl="1"/>
            <a:r>
              <a:rPr lang="en-US" altLang="en-US" sz="2400"/>
              <a:t>destroy</a:t>
            </a:r>
          </a:p>
          <a:p>
            <a:pPr lvl="1"/>
            <a:r>
              <a:rPr lang="en-US" altLang="en-US" sz="2400"/>
              <a:t>insert</a:t>
            </a:r>
          </a:p>
          <a:p>
            <a:pPr lvl="1"/>
            <a:r>
              <a:rPr lang="en-US" altLang="en-US" sz="2400"/>
              <a:t>deleteMin</a:t>
            </a:r>
          </a:p>
          <a:p>
            <a:pPr lvl="1"/>
            <a:r>
              <a:rPr lang="en-US" altLang="en-US" sz="2400"/>
              <a:t>is_empty</a:t>
            </a:r>
          </a:p>
          <a:p>
            <a:r>
              <a:rPr lang="en-US" altLang="en-US" sz="2800"/>
              <a:t>Priority Queue property: for two elements in the queue, </a:t>
            </a:r>
            <a:r>
              <a:rPr lang="en-US" altLang="en-US" sz="2800" i="1"/>
              <a:t>x</a:t>
            </a:r>
            <a:r>
              <a:rPr lang="en-US" altLang="en-US" sz="2800"/>
              <a:t> and </a:t>
            </a:r>
            <a:r>
              <a:rPr lang="en-US" altLang="en-US" sz="2800" i="1"/>
              <a:t>y</a:t>
            </a:r>
            <a:r>
              <a:rPr lang="en-US" altLang="en-US" sz="2800"/>
              <a:t>, if </a:t>
            </a:r>
            <a:r>
              <a:rPr lang="en-US" altLang="en-US" sz="2800" i="1"/>
              <a:t>x</a:t>
            </a:r>
            <a:r>
              <a:rPr lang="en-US" altLang="en-US" sz="2800"/>
              <a:t> has a lower </a:t>
            </a:r>
            <a:r>
              <a:rPr lang="en-US" altLang="en-US" sz="2800">
                <a:solidFill>
                  <a:srgbClr val="339933"/>
                </a:solidFill>
              </a:rPr>
              <a:t>priority value</a:t>
            </a:r>
            <a:r>
              <a:rPr lang="en-US" altLang="en-US" sz="2800"/>
              <a:t> than </a:t>
            </a:r>
            <a:r>
              <a:rPr lang="en-US" altLang="en-US" sz="2800" i="1"/>
              <a:t>y</a:t>
            </a:r>
            <a:r>
              <a:rPr lang="en-US" altLang="en-US" sz="2800"/>
              <a:t>, </a:t>
            </a:r>
            <a:r>
              <a:rPr lang="en-US" altLang="en-US" sz="2800" i="1"/>
              <a:t>x</a:t>
            </a:r>
            <a:r>
              <a:rPr lang="en-US" altLang="en-US" sz="2800"/>
              <a:t> will be deleted before </a:t>
            </a:r>
            <a:r>
              <a:rPr lang="en-US" altLang="en-US" sz="2800" i="1"/>
              <a:t>y</a:t>
            </a:r>
            <a:endParaRPr lang="en-US" altLang="en-US" sz="2800"/>
          </a:p>
        </p:txBody>
      </p:sp>
      <p:sp>
        <p:nvSpPr>
          <p:cNvPr id="228356" name="Rectangle 4"/>
          <p:cNvSpPr>
            <a:spLocks noChangeArrowheads="1"/>
          </p:cNvSpPr>
          <p:nvPr/>
        </p:nvSpPr>
        <p:spPr bwMode="auto">
          <a:xfrm>
            <a:off x="4876800" y="2819400"/>
            <a:ext cx="1981200" cy="1143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solidFill>
                  <a:schemeClr val="accent2"/>
                </a:solidFill>
              </a:rPr>
              <a:t>F</a:t>
            </a:r>
            <a:r>
              <a:rPr lang="en-US" altLang="en-US" dirty="0">
                <a:solidFill>
                  <a:srgbClr val="339933"/>
                </a:solidFill>
              </a:rPr>
              <a:t>(7)</a:t>
            </a:r>
            <a:r>
              <a:rPr lang="en-US" altLang="en-US" dirty="0">
                <a:solidFill>
                  <a:schemeClr val="accent2"/>
                </a:solidFill>
              </a:rPr>
              <a:t> E</a:t>
            </a:r>
            <a:r>
              <a:rPr lang="en-US" altLang="en-US" dirty="0">
                <a:solidFill>
                  <a:srgbClr val="339933"/>
                </a:solidFill>
              </a:rPr>
              <a:t>(5)</a:t>
            </a:r>
            <a:r>
              <a:rPr lang="en-US" altLang="en-US" dirty="0">
                <a:solidFill>
                  <a:schemeClr val="accent2"/>
                </a:solidFill>
              </a:rPr>
              <a:t> </a:t>
            </a:r>
          </a:p>
          <a:p>
            <a:pPr eaLnBrk="0" hangingPunct="0"/>
            <a:r>
              <a:rPr lang="en-US" altLang="en-US" dirty="0">
                <a:solidFill>
                  <a:schemeClr val="accent2"/>
                </a:solidFill>
              </a:rPr>
              <a:t>D</a:t>
            </a:r>
            <a:r>
              <a:rPr lang="en-US" altLang="en-US" dirty="0">
                <a:solidFill>
                  <a:srgbClr val="339933"/>
                </a:solidFill>
              </a:rPr>
              <a:t>(100)</a:t>
            </a:r>
            <a:r>
              <a:rPr lang="en-US" altLang="en-US" dirty="0">
                <a:solidFill>
                  <a:schemeClr val="accent2"/>
                </a:solidFill>
              </a:rPr>
              <a:t> C</a:t>
            </a:r>
            <a:r>
              <a:rPr lang="en-US" altLang="en-US" dirty="0">
                <a:solidFill>
                  <a:srgbClr val="339933"/>
                </a:solidFill>
              </a:rPr>
              <a:t>(4)</a:t>
            </a:r>
            <a:r>
              <a:rPr lang="en-US" altLang="en-US" dirty="0">
                <a:solidFill>
                  <a:schemeClr val="accent2"/>
                </a:solidFill>
              </a:rPr>
              <a:t> </a:t>
            </a:r>
          </a:p>
          <a:p>
            <a:pPr eaLnBrk="0" hangingPunct="0"/>
            <a:r>
              <a:rPr lang="en-US" altLang="en-US" dirty="0">
                <a:solidFill>
                  <a:schemeClr val="accent2"/>
                </a:solidFill>
              </a:rPr>
              <a:t>B</a:t>
            </a:r>
            <a:r>
              <a:rPr lang="en-US" altLang="en-US" dirty="0">
                <a:solidFill>
                  <a:srgbClr val="339933"/>
                </a:solidFill>
              </a:rPr>
              <a:t>(6)</a:t>
            </a:r>
            <a:endParaRPr lang="en-US" altLang="en-US" dirty="0">
              <a:solidFill>
                <a:schemeClr val="accent2"/>
              </a:solidFill>
            </a:endParaRPr>
          </a:p>
        </p:txBody>
      </p:sp>
      <p:sp>
        <p:nvSpPr>
          <p:cNvPr id="228357" name="Line 5"/>
          <p:cNvSpPr>
            <a:spLocks noChangeShapeType="1"/>
          </p:cNvSpPr>
          <p:nvPr/>
        </p:nvSpPr>
        <p:spPr bwMode="auto">
          <a:xfrm>
            <a:off x="3810000" y="3390900"/>
            <a:ext cx="10668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58" name="Text Box 6"/>
          <p:cNvSpPr txBox="1">
            <a:spLocks noChangeArrowheads="1"/>
          </p:cNvSpPr>
          <p:nvPr/>
        </p:nvSpPr>
        <p:spPr bwMode="auto">
          <a:xfrm>
            <a:off x="3733800" y="3062288"/>
            <a:ext cx="74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chemeClr val="accent2"/>
                </a:solidFill>
              </a:rPr>
              <a:t>insert</a:t>
            </a:r>
          </a:p>
        </p:txBody>
      </p:sp>
      <p:sp>
        <p:nvSpPr>
          <p:cNvPr id="228359" name="Line 7"/>
          <p:cNvSpPr>
            <a:spLocks noChangeShapeType="1"/>
          </p:cNvSpPr>
          <p:nvPr/>
        </p:nvSpPr>
        <p:spPr bwMode="auto">
          <a:xfrm>
            <a:off x="6858000" y="3390900"/>
            <a:ext cx="1160463"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360" name="Text Box 8"/>
          <p:cNvSpPr txBox="1">
            <a:spLocks noChangeArrowheads="1"/>
          </p:cNvSpPr>
          <p:nvPr/>
        </p:nvSpPr>
        <p:spPr bwMode="auto">
          <a:xfrm>
            <a:off x="6818313" y="3048000"/>
            <a:ext cx="1211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000">
                <a:solidFill>
                  <a:schemeClr val="accent2"/>
                </a:solidFill>
              </a:rPr>
              <a:t>deleteMin</a:t>
            </a:r>
          </a:p>
        </p:txBody>
      </p:sp>
      <p:sp>
        <p:nvSpPr>
          <p:cNvPr id="228361" name="Text Box 9"/>
          <p:cNvSpPr txBox="1">
            <a:spLocks noChangeArrowheads="1"/>
          </p:cNvSpPr>
          <p:nvPr/>
        </p:nvSpPr>
        <p:spPr bwMode="auto">
          <a:xfrm>
            <a:off x="3048000" y="31623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chemeClr val="accent2"/>
                </a:solidFill>
              </a:rPr>
              <a:t>G</a:t>
            </a:r>
            <a:r>
              <a:rPr lang="en-US" altLang="en-US">
                <a:solidFill>
                  <a:srgbClr val="339933"/>
                </a:solidFill>
              </a:rPr>
              <a:t>(9)</a:t>
            </a:r>
            <a:endParaRPr lang="en-US" altLang="en-US">
              <a:solidFill>
                <a:schemeClr val="accent2"/>
              </a:solidFill>
            </a:endParaRPr>
          </a:p>
        </p:txBody>
      </p:sp>
      <p:sp>
        <p:nvSpPr>
          <p:cNvPr id="228362" name="Text Box 10"/>
          <p:cNvSpPr txBox="1">
            <a:spLocks noChangeArrowheads="1"/>
          </p:cNvSpPr>
          <p:nvPr/>
        </p:nvSpPr>
        <p:spPr bwMode="auto">
          <a:xfrm>
            <a:off x="7977188" y="3162300"/>
            <a:ext cx="7665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chemeClr val="accent2"/>
                </a:solidFill>
              </a:rPr>
              <a:t>C</a:t>
            </a:r>
            <a:r>
              <a:rPr lang="en-US" altLang="en-US" dirty="0">
                <a:solidFill>
                  <a:srgbClr val="339933"/>
                </a:solidFill>
              </a:rPr>
              <a:t>(4)</a:t>
            </a:r>
            <a:endParaRPr lang="en-US" altLang="en-US" dirty="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30</a:t>
            </a:fld>
            <a:endParaRPr lang="en-US" altLang="en-US"/>
          </a:p>
        </p:txBody>
      </p:sp>
      <p:pic>
        <p:nvPicPr>
          <p:cNvPr id="4" name="Picture 3" descr="a3"/>
          <p:cNvPicPr/>
          <p:nvPr/>
        </p:nvPicPr>
        <p:blipFill>
          <a:blip r:embed="rId2" cstate="print"/>
          <a:srcRect/>
          <a:stretch>
            <a:fillRect/>
          </a:stretch>
        </p:blipFill>
        <p:spPr bwMode="auto">
          <a:xfrm>
            <a:off x="762000" y="1905000"/>
            <a:ext cx="2697480" cy="2482850"/>
          </a:xfrm>
          <a:prstGeom prst="rect">
            <a:avLst/>
          </a:prstGeom>
          <a:noFill/>
        </p:spPr>
      </p:pic>
      <p:pic>
        <p:nvPicPr>
          <p:cNvPr id="5" name="Picture 4" descr="a4"/>
          <p:cNvPicPr/>
          <p:nvPr/>
        </p:nvPicPr>
        <p:blipFill>
          <a:blip r:embed="rId3" cstate="print"/>
          <a:srcRect/>
          <a:stretch>
            <a:fillRect/>
          </a:stretch>
        </p:blipFill>
        <p:spPr bwMode="auto">
          <a:xfrm>
            <a:off x="4419600" y="1905000"/>
            <a:ext cx="2697480" cy="2482850"/>
          </a:xfrm>
          <a:prstGeom prst="rect">
            <a:avLst/>
          </a:prstGeom>
          <a:noFill/>
        </p:spPr>
      </p:pic>
      <p:pic>
        <p:nvPicPr>
          <p:cNvPr id="6" name="Picture 5" descr="a5"/>
          <p:cNvPicPr/>
          <p:nvPr/>
        </p:nvPicPr>
        <p:blipFill>
          <a:blip r:embed="rId4" cstate="print"/>
          <a:srcRect/>
          <a:stretch>
            <a:fillRect/>
          </a:stretch>
        </p:blipFill>
        <p:spPr bwMode="auto">
          <a:xfrm>
            <a:off x="990600" y="4267200"/>
            <a:ext cx="2697480" cy="2482850"/>
          </a:xfrm>
          <a:prstGeom prst="rect">
            <a:avLst/>
          </a:prstGeom>
          <a:noFill/>
        </p:spPr>
      </p:pic>
    </p:spTree>
    <p:extLst>
      <p:ext uri="{BB962C8B-B14F-4D97-AF65-F5344CB8AC3E}">
        <p14:creationId xmlns:p14="http://schemas.microsoft.com/office/powerpoint/2010/main" val="253948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000" dirty="0">
                <a:solidFill>
                  <a:schemeClr val="accent2"/>
                </a:solidFill>
              </a:rPr>
              <a:t>The heaps are merged, but the result is not a leftist heap as 3 is unhappy.</a:t>
            </a:r>
            <a:br>
              <a:rPr lang="en-US" sz="2000" dirty="0">
                <a:solidFill>
                  <a:schemeClr val="accent2"/>
                </a:solidFill>
              </a:rPr>
            </a:br>
            <a:r>
              <a:rPr lang="en-US" sz="2000" dirty="0">
                <a:solidFill>
                  <a:srgbClr val="FF0000"/>
                </a:solidFill>
              </a:rPr>
              <a:t>On the way back our of the recursion </a:t>
            </a:r>
            <a:r>
              <a:rPr lang="en-US" sz="2000" dirty="0">
                <a:solidFill>
                  <a:schemeClr val="accent2"/>
                </a:solidFill>
              </a:rPr>
              <a:t>swap sub-heaps where necessary.  Find the unhappy nodes – after updating the null path lengths.</a:t>
            </a:r>
            <a:br>
              <a:rPr lang="en-US" sz="2000" dirty="0">
                <a:solidFill>
                  <a:schemeClr val="accent2"/>
                </a:solidFill>
              </a:rPr>
            </a:br>
            <a:endParaRPr lang="en-US" sz="2000" dirty="0"/>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31</a:t>
            </a:fld>
            <a:endParaRPr lang="en-US" altLang="en-US"/>
          </a:p>
        </p:txBody>
      </p:sp>
      <p:pic>
        <p:nvPicPr>
          <p:cNvPr id="10" name="Picture 9" descr="a5"/>
          <p:cNvPicPr/>
          <p:nvPr/>
        </p:nvPicPr>
        <p:blipFill>
          <a:blip r:embed="rId2" cstate="print"/>
          <a:srcRect/>
          <a:stretch>
            <a:fillRect/>
          </a:stretch>
        </p:blipFill>
        <p:spPr bwMode="auto">
          <a:xfrm>
            <a:off x="990600" y="1905000"/>
            <a:ext cx="2697480" cy="2482850"/>
          </a:xfrm>
          <a:prstGeom prst="rect">
            <a:avLst/>
          </a:prstGeom>
          <a:noFill/>
        </p:spPr>
      </p:pic>
      <p:pic>
        <p:nvPicPr>
          <p:cNvPr id="11" name="Picture 10" descr="a6"/>
          <p:cNvPicPr/>
          <p:nvPr/>
        </p:nvPicPr>
        <p:blipFill>
          <a:blip r:embed="rId3" cstate="print"/>
          <a:srcRect/>
          <a:stretch>
            <a:fillRect/>
          </a:stretch>
        </p:blipFill>
        <p:spPr bwMode="auto">
          <a:xfrm>
            <a:off x="4267200" y="1934166"/>
            <a:ext cx="2697480" cy="2482850"/>
          </a:xfrm>
          <a:prstGeom prst="rect">
            <a:avLst/>
          </a:prstGeom>
          <a:noFill/>
        </p:spPr>
      </p:pic>
    </p:spTree>
    <p:extLst>
      <p:ext uri="{BB962C8B-B14F-4D97-AF65-F5344CB8AC3E}">
        <p14:creationId xmlns:p14="http://schemas.microsoft.com/office/powerpoint/2010/main" val="4158256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Min</a:t>
            </a:r>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32</a:t>
            </a:fld>
            <a:endParaRPr lang="en-US" altLang="en-US"/>
          </a:p>
        </p:txBody>
      </p:sp>
      <p:pic>
        <p:nvPicPr>
          <p:cNvPr id="4" name="Picture 3" descr="a7"/>
          <p:cNvPicPr/>
          <p:nvPr/>
        </p:nvPicPr>
        <p:blipFill>
          <a:blip r:embed="rId2" cstate="print"/>
          <a:srcRect r="16949"/>
          <a:stretch>
            <a:fillRect/>
          </a:stretch>
        </p:blipFill>
        <p:spPr bwMode="auto">
          <a:xfrm>
            <a:off x="685800" y="1981200"/>
            <a:ext cx="3581400" cy="3347484"/>
          </a:xfrm>
          <a:prstGeom prst="rect">
            <a:avLst/>
          </a:prstGeom>
          <a:noFill/>
        </p:spPr>
      </p:pic>
      <p:pic>
        <p:nvPicPr>
          <p:cNvPr id="5" name="Picture 4" descr="a0"/>
          <p:cNvPicPr/>
          <p:nvPr/>
        </p:nvPicPr>
        <p:blipFill>
          <a:blip r:embed="rId3" cstate="print"/>
          <a:srcRect/>
          <a:stretch>
            <a:fillRect/>
          </a:stretch>
        </p:blipFill>
        <p:spPr bwMode="auto">
          <a:xfrm>
            <a:off x="4572000" y="2038431"/>
            <a:ext cx="3378200" cy="3290253"/>
          </a:xfrm>
          <a:prstGeom prst="rect">
            <a:avLst/>
          </a:prstGeom>
          <a:noFill/>
        </p:spPr>
      </p:pic>
    </p:spTree>
    <p:extLst>
      <p:ext uri="{BB962C8B-B14F-4D97-AF65-F5344CB8AC3E}">
        <p14:creationId xmlns:p14="http://schemas.microsoft.com/office/powerpoint/2010/main" val="202748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33</a:t>
            </a:fld>
            <a:endParaRPr lang="en-US" altLang="en-US"/>
          </a:p>
        </p:txBody>
      </p:sp>
      <p:pic>
        <p:nvPicPr>
          <p:cNvPr id="4" name="Picture 3" descr="a1"/>
          <p:cNvPicPr/>
          <p:nvPr/>
        </p:nvPicPr>
        <p:blipFill>
          <a:blip r:embed="rId2" cstate="print"/>
          <a:srcRect/>
          <a:stretch>
            <a:fillRect/>
          </a:stretch>
        </p:blipFill>
        <p:spPr bwMode="auto">
          <a:xfrm>
            <a:off x="304800" y="2129096"/>
            <a:ext cx="2336800" cy="2482850"/>
          </a:xfrm>
          <a:prstGeom prst="rect">
            <a:avLst/>
          </a:prstGeom>
          <a:noFill/>
        </p:spPr>
      </p:pic>
      <p:pic>
        <p:nvPicPr>
          <p:cNvPr id="5" name="Picture 4" descr="a3"/>
          <p:cNvPicPr/>
          <p:nvPr/>
        </p:nvPicPr>
        <p:blipFill>
          <a:blip r:embed="rId3" cstate="print"/>
          <a:srcRect/>
          <a:stretch>
            <a:fillRect/>
          </a:stretch>
        </p:blipFill>
        <p:spPr bwMode="auto">
          <a:xfrm>
            <a:off x="3527961" y="2129096"/>
            <a:ext cx="2336800" cy="2482850"/>
          </a:xfrm>
          <a:prstGeom prst="rect">
            <a:avLst/>
          </a:prstGeom>
          <a:noFill/>
        </p:spPr>
      </p:pic>
      <p:pic>
        <p:nvPicPr>
          <p:cNvPr id="6" name="Picture 5" descr="a4"/>
          <p:cNvPicPr/>
          <p:nvPr/>
        </p:nvPicPr>
        <p:blipFill>
          <a:blip r:embed="rId4" cstate="print"/>
          <a:srcRect/>
          <a:stretch>
            <a:fillRect/>
          </a:stretch>
        </p:blipFill>
        <p:spPr bwMode="auto">
          <a:xfrm>
            <a:off x="6248400" y="2129096"/>
            <a:ext cx="2336800" cy="2482850"/>
          </a:xfrm>
          <a:prstGeom prst="rect">
            <a:avLst/>
          </a:prstGeom>
          <a:noFill/>
        </p:spPr>
      </p:pic>
      <p:sp>
        <p:nvSpPr>
          <p:cNvPr id="7" name="TextBox 6"/>
          <p:cNvSpPr txBox="1"/>
          <p:nvPr/>
        </p:nvSpPr>
        <p:spPr>
          <a:xfrm>
            <a:off x="762000" y="6019801"/>
            <a:ext cx="7086600" cy="461665"/>
          </a:xfrm>
          <a:prstGeom prst="rect">
            <a:avLst/>
          </a:prstGeom>
          <a:noFill/>
        </p:spPr>
        <p:txBody>
          <a:bodyPr wrap="square" rtlCol="0">
            <a:spAutoFit/>
          </a:bodyPr>
          <a:lstStyle/>
          <a:p>
            <a:r>
              <a:rPr lang="en-US" dirty="0">
                <a:solidFill>
                  <a:srgbClr val="00B050"/>
                </a:solidFill>
              </a:rPr>
              <a:t>Who is unhappy?</a:t>
            </a:r>
          </a:p>
        </p:txBody>
      </p:sp>
    </p:spTree>
    <p:extLst>
      <p:ext uri="{BB962C8B-B14F-4D97-AF65-F5344CB8AC3E}">
        <p14:creationId xmlns:p14="http://schemas.microsoft.com/office/powerpoint/2010/main" val="1915099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6 has already switched  kids</a:t>
            </a:r>
            <a:br>
              <a:rPr lang="en-US" sz="2800" dirty="0"/>
            </a:br>
            <a:r>
              <a:rPr lang="en-US" sz="2800" dirty="0"/>
              <a:t>Only nodes on access path can be unhappy, right?</a:t>
            </a:r>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34</a:t>
            </a:fld>
            <a:endParaRPr lang="en-US" altLang="en-US"/>
          </a:p>
        </p:txBody>
      </p:sp>
      <p:pic>
        <p:nvPicPr>
          <p:cNvPr id="5" name="Picture 4" descr="a8"/>
          <p:cNvPicPr/>
          <p:nvPr/>
        </p:nvPicPr>
        <p:blipFill>
          <a:blip r:embed="rId2" cstate="print"/>
          <a:srcRect/>
          <a:stretch>
            <a:fillRect/>
          </a:stretch>
        </p:blipFill>
        <p:spPr bwMode="auto">
          <a:xfrm>
            <a:off x="5334000" y="2268516"/>
            <a:ext cx="3574312" cy="3249782"/>
          </a:xfrm>
          <a:prstGeom prst="rect">
            <a:avLst/>
          </a:prstGeom>
          <a:noFill/>
        </p:spPr>
      </p:pic>
      <p:pic>
        <p:nvPicPr>
          <p:cNvPr id="8" name="Picture 7" descr="a7"/>
          <p:cNvPicPr/>
          <p:nvPr/>
        </p:nvPicPr>
        <p:blipFill>
          <a:blip r:embed="rId3" cstate="print"/>
          <a:srcRect/>
          <a:stretch>
            <a:fillRect/>
          </a:stretch>
        </p:blipFill>
        <p:spPr bwMode="auto">
          <a:xfrm>
            <a:off x="838200" y="2057400"/>
            <a:ext cx="4343400" cy="3429000"/>
          </a:xfrm>
          <a:prstGeom prst="rect">
            <a:avLst/>
          </a:prstGeom>
          <a:noFill/>
        </p:spPr>
      </p:pic>
    </p:spTree>
    <p:extLst>
      <p:ext uri="{BB962C8B-B14F-4D97-AF65-F5344CB8AC3E}">
        <p14:creationId xmlns:p14="http://schemas.microsoft.com/office/powerpoint/2010/main" val="123797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fld id="{4F54D5C9-3A93-4985-AF6D-99C9C076513C}" type="slidenum">
              <a:rPr lang="en-US" altLang="en-US"/>
              <a:pPr/>
              <a:t>35</a:t>
            </a:fld>
            <a:endParaRPr lang="en-US" altLang="en-US"/>
          </a:p>
        </p:txBody>
      </p:sp>
      <p:sp>
        <p:nvSpPr>
          <p:cNvPr id="299010" name="Rectangle 2"/>
          <p:cNvSpPr>
            <a:spLocks noGrp="1" noChangeArrowheads="1"/>
          </p:cNvSpPr>
          <p:nvPr>
            <p:ph type="title"/>
          </p:nvPr>
        </p:nvSpPr>
        <p:spPr>
          <a:xfrm>
            <a:off x="685800" y="76200"/>
            <a:ext cx="7772400" cy="1143000"/>
          </a:xfrm>
        </p:spPr>
        <p:txBody>
          <a:bodyPr/>
          <a:lstStyle/>
          <a:p>
            <a:r>
              <a:rPr lang="en-US" altLang="en-US" sz="3200" dirty="0"/>
              <a:t>Operations on Leftist Heaps</a:t>
            </a:r>
            <a:br>
              <a:rPr lang="en-US" altLang="en-US" sz="3200" dirty="0"/>
            </a:br>
            <a:r>
              <a:rPr lang="en-US" altLang="en-US" sz="3200" dirty="0"/>
              <a:t>  Everything is a merge</a:t>
            </a:r>
          </a:p>
        </p:txBody>
      </p:sp>
      <p:sp>
        <p:nvSpPr>
          <p:cNvPr id="299011" name="Rectangle 3"/>
          <p:cNvSpPr>
            <a:spLocks noGrp="1" noChangeArrowheads="1"/>
          </p:cNvSpPr>
          <p:nvPr>
            <p:ph type="body" idx="1"/>
          </p:nvPr>
        </p:nvSpPr>
        <p:spPr>
          <a:xfrm>
            <a:off x="685800" y="1066800"/>
            <a:ext cx="7772400" cy="4114800"/>
          </a:xfrm>
        </p:spPr>
        <p:txBody>
          <a:bodyPr/>
          <a:lstStyle/>
          <a:p>
            <a:pPr>
              <a:lnSpc>
                <a:spcPct val="90000"/>
              </a:lnSpc>
            </a:pPr>
            <a:r>
              <a:rPr lang="en-US" altLang="en-US" sz="2800"/>
              <a:t>merge with two trees of total size n: O(log n)</a:t>
            </a:r>
          </a:p>
          <a:p>
            <a:pPr>
              <a:lnSpc>
                <a:spcPct val="90000"/>
              </a:lnSpc>
            </a:pPr>
            <a:r>
              <a:rPr lang="en-US" altLang="en-US" sz="2800"/>
              <a:t>insert with heap size n: O(log n)</a:t>
            </a:r>
          </a:p>
          <a:p>
            <a:pPr lvl="1">
              <a:lnSpc>
                <a:spcPct val="90000"/>
              </a:lnSpc>
            </a:pPr>
            <a:r>
              <a:rPr lang="en-US" altLang="en-US" sz="2400"/>
              <a:t>pretend node is a size 1 leftist heap</a:t>
            </a:r>
          </a:p>
          <a:p>
            <a:pPr lvl="1">
              <a:lnSpc>
                <a:spcPct val="90000"/>
              </a:lnSpc>
            </a:pPr>
            <a:r>
              <a:rPr lang="en-US" altLang="en-US" sz="2400"/>
              <a:t>insert by merging original heap with one node heap</a:t>
            </a:r>
          </a:p>
          <a:p>
            <a:pPr lvl="1">
              <a:lnSpc>
                <a:spcPct val="90000"/>
              </a:lnSpc>
            </a:pPr>
            <a:endParaRPr lang="en-US" altLang="en-US" sz="2400"/>
          </a:p>
          <a:p>
            <a:pPr>
              <a:lnSpc>
                <a:spcPct val="90000"/>
              </a:lnSpc>
              <a:buFontTx/>
              <a:buNone/>
            </a:pPr>
            <a:r>
              <a:rPr lang="en-US" altLang="en-US" sz="2800"/>
              <a:t>		</a:t>
            </a:r>
          </a:p>
          <a:p>
            <a:pPr>
              <a:lnSpc>
                <a:spcPct val="90000"/>
              </a:lnSpc>
            </a:pPr>
            <a:r>
              <a:rPr lang="en-US" altLang="en-US" sz="2800"/>
              <a:t>deleteMin with heap size n: O(log n)</a:t>
            </a:r>
          </a:p>
          <a:p>
            <a:pPr lvl="1">
              <a:lnSpc>
                <a:spcPct val="90000"/>
              </a:lnSpc>
            </a:pPr>
            <a:r>
              <a:rPr lang="en-US" altLang="en-US" sz="2400"/>
              <a:t>remove and return root</a:t>
            </a:r>
          </a:p>
          <a:p>
            <a:pPr lvl="1">
              <a:lnSpc>
                <a:spcPct val="90000"/>
              </a:lnSpc>
            </a:pPr>
            <a:r>
              <a:rPr lang="en-US" altLang="en-US" sz="2400"/>
              <a:t>merge left and right subtrees</a:t>
            </a:r>
          </a:p>
        </p:txBody>
      </p:sp>
      <p:sp>
        <p:nvSpPr>
          <p:cNvPr id="299012" name="AutoShape 4"/>
          <p:cNvSpPr>
            <a:spLocks noChangeArrowheads="1"/>
          </p:cNvSpPr>
          <p:nvPr/>
        </p:nvSpPr>
        <p:spPr bwMode="auto">
          <a:xfrm>
            <a:off x="2819400" y="3200400"/>
            <a:ext cx="685800" cy="53340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3" name="Oval 5"/>
          <p:cNvSpPr>
            <a:spLocks noChangeAspect="1" noChangeArrowheads="1"/>
          </p:cNvSpPr>
          <p:nvPr/>
        </p:nvSpPr>
        <p:spPr bwMode="auto">
          <a:xfrm>
            <a:off x="3886200" y="32766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299014" name="Line 6"/>
          <p:cNvSpPr>
            <a:spLocks noChangeShapeType="1"/>
          </p:cNvSpPr>
          <p:nvPr/>
        </p:nvSpPr>
        <p:spPr bwMode="auto">
          <a:xfrm>
            <a:off x="4495800" y="3505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5" name="Text Box 7"/>
          <p:cNvSpPr txBox="1">
            <a:spLocks noChangeArrowheads="1"/>
          </p:cNvSpPr>
          <p:nvPr/>
        </p:nvSpPr>
        <p:spPr bwMode="auto">
          <a:xfrm>
            <a:off x="4502150" y="32004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t>merge</a:t>
            </a:r>
          </a:p>
        </p:txBody>
      </p:sp>
      <p:sp>
        <p:nvSpPr>
          <p:cNvPr id="299016" name="AutoShape 8"/>
          <p:cNvSpPr>
            <a:spLocks noChangeArrowheads="1"/>
          </p:cNvSpPr>
          <p:nvPr/>
        </p:nvSpPr>
        <p:spPr bwMode="auto">
          <a:xfrm>
            <a:off x="5486400" y="3200400"/>
            <a:ext cx="838200" cy="53340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7" name="AutoShape 9"/>
          <p:cNvSpPr>
            <a:spLocks noChangeArrowheads="1"/>
          </p:cNvSpPr>
          <p:nvPr/>
        </p:nvSpPr>
        <p:spPr bwMode="auto">
          <a:xfrm>
            <a:off x="1752600" y="6172200"/>
            <a:ext cx="685800" cy="533400"/>
          </a:xfrm>
          <a:prstGeom prst="triangle">
            <a:avLst>
              <a:gd name="adj" fmla="val 5000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18" name="Oval 10"/>
          <p:cNvSpPr>
            <a:spLocks noChangeAspect="1" noChangeArrowheads="1"/>
          </p:cNvSpPr>
          <p:nvPr/>
        </p:nvSpPr>
        <p:spPr bwMode="auto">
          <a:xfrm>
            <a:off x="1676400" y="52578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p>
        </p:txBody>
      </p:sp>
      <p:sp>
        <p:nvSpPr>
          <p:cNvPr id="299019" name="Line 11"/>
          <p:cNvSpPr>
            <a:spLocks noChangeShapeType="1"/>
          </p:cNvSpPr>
          <p:nvPr/>
        </p:nvSpPr>
        <p:spPr bwMode="auto">
          <a:xfrm>
            <a:off x="6096000" y="6172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0" name="Text Box 12"/>
          <p:cNvSpPr txBox="1">
            <a:spLocks noChangeArrowheads="1"/>
          </p:cNvSpPr>
          <p:nvPr/>
        </p:nvSpPr>
        <p:spPr bwMode="auto">
          <a:xfrm>
            <a:off x="6102350" y="586740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t>merge</a:t>
            </a:r>
          </a:p>
        </p:txBody>
      </p:sp>
      <p:sp>
        <p:nvSpPr>
          <p:cNvPr id="299021" name="AutoShape 13"/>
          <p:cNvSpPr>
            <a:spLocks noChangeArrowheads="1"/>
          </p:cNvSpPr>
          <p:nvPr/>
        </p:nvSpPr>
        <p:spPr bwMode="auto">
          <a:xfrm>
            <a:off x="7086600" y="5943600"/>
            <a:ext cx="838200" cy="533400"/>
          </a:xfrm>
          <a:prstGeom prst="triangle">
            <a:avLst>
              <a:gd name="adj" fmla="val 50000"/>
            </a:avLst>
          </a:prstGeom>
          <a:solidFill>
            <a:srgbClr val="3399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2" name="Oval 14"/>
          <p:cNvSpPr>
            <a:spLocks noChangeAspect="1" noChangeArrowheads="1"/>
          </p:cNvSpPr>
          <p:nvPr/>
        </p:nvSpPr>
        <p:spPr bwMode="auto">
          <a:xfrm>
            <a:off x="2362200" y="5638800"/>
            <a:ext cx="381000" cy="381000"/>
          </a:xfrm>
          <a:prstGeom prst="ellipse">
            <a:avLst/>
          </a:prstGeom>
          <a:noFill/>
          <a:ln w="381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a:solidFill>
                <a:srgbClr val="FF0000"/>
              </a:solidFill>
            </a:endParaRPr>
          </a:p>
        </p:txBody>
      </p:sp>
      <p:cxnSp>
        <p:nvCxnSpPr>
          <p:cNvPr id="299023" name="AutoShape 15"/>
          <p:cNvCxnSpPr>
            <a:cxnSpLocks noChangeShapeType="1"/>
            <a:stCxn id="299022" idx="1"/>
            <a:endCxn id="299018" idx="6"/>
          </p:cNvCxnSpPr>
          <p:nvPr/>
        </p:nvCxnSpPr>
        <p:spPr bwMode="auto">
          <a:xfrm rot="5400000" flipH="1">
            <a:off x="2133600" y="5391150"/>
            <a:ext cx="227013" cy="341313"/>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9024" name="AutoShape 16"/>
          <p:cNvSpPr>
            <a:spLocks noChangeArrowheads="1"/>
          </p:cNvSpPr>
          <p:nvPr/>
        </p:nvSpPr>
        <p:spPr bwMode="auto">
          <a:xfrm>
            <a:off x="2590800" y="6172200"/>
            <a:ext cx="685800" cy="533400"/>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99025" name="AutoShape 17"/>
          <p:cNvCxnSpPr>
            <a:cxnSpLocks noChangeShapeType="1"/>
            <a:stCxn id="299022" idx="3"/>
            <a:endCxn id="299017" idx="0"/>
          </p:cNvCxnSpPr>
          <p:nvPr/>
        </p:nvCxnSpPr>
        <p:spPr bwMode="auto">
          <a:xfrm flipH="1">
            <a:off x="2095500" y="5983288"/>
            <a:ext cx="322263" cy="174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9026" name="AutoShape 18"/>
          <p:cNvCxnSpPr>
            <a:cxnSpLocks noChangeShapeType="1"/>
            <a:stCxn id="299022" idx="5"/>
            <a:endCxn id="299024" idx="0"/>
          </p:cNvCxnSpPr>
          <p:nvPr/>
        </p:nvCxnSpPr>
        <p:spPr bwMode="auto">
          <a:xfrm>
            <a:off x="2687638" y="5983288"/>
            <a:ext cx="246062" cy="1746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9027" name="Line 19"/>
          <p:cNvSpPr>
            <a:spLocks noChangeShapeType="1"/>
          </p:cNvSpPr>
          <p:nvPr/>
        </p:nvSpPr>
        <p:spPr bwMode="auto">
          <a:xfrm>
            <a:off x="3352800" y="6172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8" name="AutoShape 20"/>
          <p:cNvSpPr>
            <a:spLocks noChangeArrowheads="1"/>
          </p:cNvSpPr>
          <p:nvPr/>
        </p:nvSpPr>
        <p:spPr bwMode="auto">
          <a:xfrm>
            <a:off x="4419600" y="5943600"/>
            <a:ext cx="685800" cy="533400"/>
          </a:xfrm>
          <a:prstGeom prst="triangle">
            <a:avLst>
              <a:gd name="adj" fmla="val 50000"/>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029" name="AutoShape 21"/>
          <p:cNvSpPr>
            <a:spLocks noChangeArrowheads="1"/>
          </p:cNvSpPr>
          <p:nvPr/>
        </p:nvSpPr>
        <p:spPr bwMode="auto">
          <a:xfrm>
            <a:off x="5257800" y="5943600"/>
            <a:ext cx="685800" cy="533400"/>
          </a:xfrm>
          <a:prstGeom prst="triangle">
            <a:avLst>
              <a:gd name="adj" fmla="val 50000"/>
            </a:avLst>
          </a:prstGeom>
          <a:solidFill>
            <a:schemeClr val="accent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5"/>
          <p:cNvSpPr>
            <a:spLocks noGrp="1"/>
          </p:cNvSpPr>
          <p:nvPr>
            <p:ph type="sldNum" sz="quarter" idx="12"/>
          </p:nvPr>
        </p:nvSpPr>
        <p:spPr/>
        <p:txBody>
          <a:bodyPr/>
          <a:lstStyle/>
          <a:p>
            <a:fld id="{44CF18D0-0BF2-464D-A94E-BAA4998E9BCC}" type="slidenum">
              <a:rPr lang="en-US" altLang="en-US"/>
              <a:pPr/>
              <a:t>36</a:t>
            </a:fld>
            <a:endParaRPr lang="en-US" altLang="en-US"/>
          </a:p>
        </p:txBody>
      </p:sp>
      <p:sp>
        <p:nvSpPr>
          <p:cNvPr id="301058" name="Rectangle 2"/>
          <p:cNvSpPr>
            <a:spLocks noGrp="1" noChangeArrowheads="1"/>
          </p:cNvSpPr>
          <p:nvPr>
            <p:ph type="title"/>
          </p:nvPr>
        </p:nvSpPr>
        <p:spPr>
          <a:xfrm>
            <a:off x="685800" y="76200"/>
            <a:ext cx="7772400" cy="1143000"/>
          </a:xfrm>
        </p:spPr>
        <p:txBody>
          <a:bodyPr/>
          <a:lstStyle/>
          <a:p>
            <a:r>
              <a:rPr lang="en-US" altLang="en-US"/>
              <a:t>Example</a:t>
            </a:r>
          </a:p>
        </p:txBody>
      </p:sp>
      <p:sp>
        <p:nvSpPr>
          <p:cNvPr id="301059" name="Oval 3"/>
          <p:cNvSpPr>
            <a:spLocks noChangeAspect="1" noChangeArrowheads="1"/>
          </p:cNvSpPr>
          <p:nvPr/>
        </p:nvSpPr>
        <p:spPr bwMode="auto">
          <a:xfrm>
            <a:off x="1627188" y="2201863"/>
            <a:ext cx="331787"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01060" name="Oval 4"/>
          <p:cNvSpPr>
            <a:spLocks noChangeAspect="1" noChangeArrowheads="1"/>
          </p:cNvSpPr>
          <p:nvPr/>
        </p:nvSpPr>
        <p:spPr bwMode="auto">
          <a:xfrm>
            <a:off x="695325" y="220186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1061" name="Oval 5"/>
          <p:cNvSpPr>
            <a:spLocks noChangeAspect="1" noChangeArrowheads="1"/>
          </p:cNvSpPr>
          <p:nvPr/>
        </p:nvSpPr>
        <p:spPr bwMode="auto">
          <a:xfrm>
            <a:off x="1160463" y="1423988"/>
            <a:ext cx="333375"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1062" name="AutoShape 6"/>
          <p:cNvCxnSpPr>
            <a:cxnSpLocks noChangeShapeType="1"/>
            <a:stCxn id="301061" idx="3"/>
            <a:endCxn id="301060" idx="0"/>
          </p:cNvCxnSpPr>
          <p:nvPr/>
        </p:nvCxnSpPr>
        <p:spPr bwMode="auto">
          <a:xfrm flipH="1">
            <a:off x="860425" y="172561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063" name="AutoShape 7"/>
          <p:cNvCxnSpPr>
            <a:cxnSpLocks noChangeShapeType="1"/>
            <a:stCxn id="301061" idx="5"/>
            <a:endCxn id="301059" idx="0"/>
          </p:cNvCxnSpPr>
          <p:nvPr/>
        </p:nvCxnSpPr>
        <p:spPr bwMode="auto">
          <a:xfrm>
            <a:off x="1444625" y="172561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64" name="Oval 8"/>
          <p:cNvSpPr>
            <a:spLocks noChangeAspect="1" noChangeArrowheads="1"/>
          </p:cNvSpPr>
          <p:nvPr/>
        </p:nvSpPr>
        <p:spPr bwMode="auto">
          <a:xfrm>
            <a:off x="1593850" y="3732213"/>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1065" name="Oval 9"/>
          <p:cNvSpPr>
            <a:spLocks noChangeAspect="1" noChangeArrowheads="1"/>
          </p:cNvSpPr>
          <p:nvPr/>
        </p:nvSpPr>
        <p:spPr bwMode="auto">
          <a:xfrm>
            <a:off x="661988" y="3732213"/>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1066" name="Oval 10"/>
          <p:cNvSpPr>
            <a:spLocks noChangeAspect="1" noChangeArrowheads="1"/>
          </p:cNvSpPr>
          <p:nvPr/>
        </p:nvSpPr>
        <p:spPr bwMode="auto">
          <a:xfrm>
            <a:off x="1127125" y="2955925"/>
            <a:ext cx="333375"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1067" name="AutoShape 11"/>
          <p:cNvCxnSpPr>
            <a:cxnSpLocks noChangeShapeType="1"/>
            <a:stCxn id="301066" idx="3"/>
            <a:endCxn id="301065" idx="0"/>
          </p:cNvCxnSpPr>
          <p:nvPr/>
        </p:nvCxnSpPr>
        <p:spPr bwMode="auto">
          <a:xfrm flipH="1">
            <a:off x="827088" y="3257550"/>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068" name="AutoShape 12"/>
          <p:cNvCxnSpPr>
            <a:cxnSpLocks noChangeShapeType="1"/>
            <a:stCxn id="301066" idx="5"/>
            <a:endCxn id="301064" idx="0"/>
          </p:cNvCxnSpPr>
          <p:nvPr/>
        </p:nvCxnSpPr>
        <p:spPr bwMode="auto">
          <a:xfrm>
            <a:off x="1411288" y="3257550"/>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69" name="Oval 13"/>
          <p:cNvSpPr>
            <a:spLocks noChangeAspect="1" noChangeArrowheads="1"/>
          </p:cNvSpPr>
          <p:nvPr/>
        </p:nvSpPr>
        <p:spPr bwMode="auto">
          <a:xfrm>
            <a:off x="428625" y="4508500"/>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1070" name="AutoShape 14"/>
          <p:cNvCxnSpPr>
            <a:cxnSpLocks noChangeShapeType="1"/>
            <a:stCxn id="301065" idx="3"/>
            <a:endCxn id="301069" idx="0"/>
          </p:cNvCxnSpPr>
          <p:nvPr/>
        </p:nvCxnSpPr>
        <p:spPr bwMode="auto">
          <a:xfrm flipH="1">
            <a:off x="595313" y="4033838"/>
            <a:ext cx="11430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71" name="Text Box 15"/>
          <p:cNvSpPr txBox="1">
            <a:spLocks noChangeArrowheads="1"/>
          </p:cNvSpPr>
          <p:nvPr/>
        </p:nvSpPr>
        <p:spPr bwMode="auto">
          <a:xfrm>
            <a:off x="1365250" y="12255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1072" name="Text Box 16"/>
          <p:cNvSpPr txBox="1">
            <a:spLocks noChangeArrowheads="1"/>
          </p:cNvSpPr>
          <p:nvPr/>
        </p:nvSpPr>
        <p:spPr bwMode="auto">
          <a:xfrm>
            <a:off x="900113" y="19700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73" name="Text Box 17"/>
          <p:cNvSpPr txBox="1">
            <a:spLocks noChangeArrowheads="1"/>
          </p:cNvSpPr>
          <p:nvPr/>
        </p:nvSpPr>
        <p:spPr bwMode="auto">
          <a:xfrm>
            <a:off x="1831975" y="19700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74" name="Text Box 18"/>
          <p:cNvSpPr txBox="1">
            <a:spLocks noChangeArrowheads="1"/>
          </p:cNvSpPr>
          <p:nvPr/>
        </p:nvSpPr>
        <p:spPr bwMode="auto">
          <a:xfrm>
            <a:off x="1360488" y="2755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1075" name="Text Box 19"/>
          <p:cNvSpPr txBox="1">
            <a:spLocks noChangeArrowheads="1"/>
          </p:cNvSpPr>
          <p:nvPr/>
        </p:nvSpPr>
        <p:spPr bwMode="auto">
          <a:xfrm>
            <a:off x="893763" y="3500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76" name="Text Box 20"/>
          <p:cNvSpPr txBox="1">
            <a:spLocks noChangeArrowheads="1"/>
          </p:cNvSpPr>
          <p:nvPr/>
        </p:nvSpPr>
        <p:spPr bwMode="auto">
          <a:xfrm>
            <a:off x="1825625" y="3500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77" name="Text Box 21"/>
          <p:cNvSpPr txBox="1">
            <a:spLocks noChangeArrowheads="1"/>
          </p:cNvSpPr>
          <p:nvPr/>
        </p:nvSpPr>
        <p:spPr bwMode="auto">
          <a:xfrm>
            <a:off x="628650" y="4300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78" name="Rectangle 22"/>
          <p:cNvSpPr>
            <a:spLocks noChangeArrowheads="1"/>
          </p:cNvSpPr>
          <p:nvPr/>
        </p:nvSpPr>
        <p:spPr bwMode="auto">
          <a:xfrm>
            <a:off x="228600" y="1158875"/>
            <a:ext cx="2130425" cy="379412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79" name="Text Box 23"/>
          <p:cNvSpPr txBox="1">
            <a:spLocks noChangeArrowheads="1"/>
          </p:cNvSpPr>
          <p:nvPr/>
        </p:nvSpPr>
        <p:spPr bwMode="auto">
          <a:xfrm>
            <a:off x="280988" y="825500"/>
            <a:ext cx="944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merge</a:t>
            </a:r>
          </a:p>
        </p:txBody>
      </p:sp>
      <p:sp>
        <p:nvSpPr>
          <p:cNvPr id="301080" name="Line 24"/>
          <p:cNvSpPr>
            <a:spLocks noChangeShapeType="1"/>
          </p:cNvSpPr>
          <p:nvPr/>
        </p:nvSpPr>
        <p:spPr bwMode="auto">
          <a:xfrm>
            <a:off x="2492375" y="2755900"/>
            <a:ext cx="398463"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081" name="Oval 25"/>
          <p:cNvSpPr>
            <a:spLocks noChangeAspect="1" noChangeArrowheads="1"/>
          </p:cNvSpPr>
          <p:nvPr/>
        </p:nvSpPr>
        <p:spPr bwMode="auto">
          <a:xfrm>
            <a:off x="3330575" y="20685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1082" name="Oval 26"/>
          <p:cNvSpPr>
            <a:spLocks noChangeAspect="1" noChangeArrowheads="1"/>
          </p:cNvSpPr>
          <p:nvPr/>
        </p:nvSpPr>
        <p:spPr bwMode="auto">
          <a:xfrm>
            <a:off x="3795713" y="12922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1083" name="AutoShape 27"/>
          <p:cNvCxnSpPr>
            <a:cxnSpLocks noChangeShapeType="1"/>
            <a:stCxn id="301082" idx="3"/>
            <a:endCxn id="301081" idx="0"/>
          </p:cNvCxnSpPr>
          <p:nvPr/>
        </p:nvCxnSpPr>
        <p:spPr bwMode="auto">
          <a:xfrm flipH="1">
            <a:off x="3495675" y="15922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84" name="Oval 28"/>
          <p:cNvSpPr>
            <a:spLocks noChangeAspect="1" noChangeArrowheads="1"/>
          </p:cNvSpPr>
          <p:nvPr/>
        </p:nvSpPr>
        <p:spPr bwMode="auto">
          <a:xfrm>
            <a:off x="3097213" y="2844800"/>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1085" name="AutoShape 29"/>
          <p:cNvCxnSpPr>
            <a:cxnSpLocks noChangeShapeType="1"/>
            <a:stCxn id="301081" idx="3"/>
            <a:endCxn id="301084" idx="0"/>
          </p:cNvCxnSpPr>
          <p:nvPr/>
        </p:nvCxnSpPr>
        <p:spPr bwMode="auto">
          <a:xfrm flipH="1">
            <a:off x="3263900" y="2368550"/>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86" name="Text Box 30"/>
          <p:cNvSpPr txBox="1">
            <a:spLocks noChangeArrowheads="1"/>
          </p:cNvSpPr>
          <p:nvPr/>
        </p:nvSpPr>
        <p:spPr bwMode="auto">
          <a:xfrm>
            <a:off x="4029075" y="10922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a:t>
            </a:r>
          </a:p>
        </p:txBody>
      </p:sp>
      <p:sp>
        <p:nvSpPr>
          <p:cNvPr id="301087" name="Text Box 31"/>
          <p:cNvSpPr txBox="1">
            <a:spLocks noChangeArrowheads="1"/>
          </p:cNvSpPr>
          <p:nvPr/>
        </p:nvSpPr>
        <p:spPr bwMode="auto">
          <a:xfrm>
            <a:off x="3562350" y="18367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88" name="Text Box 32"/>
          <p:cNvSpPr txBox="1">
            <a:spLocks noChangeArrowheads="1"/>
          </p:cNvSpPr>
          <p:nvPr/>
        </p:nvSpPr>
        <p:spPr bwMode="auto">
          <a:xfrm>
            <a:off x="3297238" y="26352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1089" name="AutoShape 33"/>
          <p:cNvCxnSpPr>
            <a:cxnSpLocks noChangeShapeType="1"/>
            <a:stCxn id="301082" idx="5"/>
          </p:cNvCxnSpPr>
          <p:nvPr/>
        </p:nvCxnSpPr>
        <p:spPr bwMode="auto">
          <a:xfrm>
            <a:off x="4079875" y="1593850"/>
            <a:ext cx="342900"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90" name="Oval 34"/>
          <p:cNvSpPr>
            <a:spLocks noChangeAspect="1" noChangeArrowheads="1"/>
          </p:cNvSpPr>
          <p:nvPr/>
        </p:nvSpPr>
        <p:spPr bwMode="auto">
          <a:xfrm>
            <a:off x="5503863" y="3133725"/>
            <a:ext cx="331787"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01091" name="Oval 35"/>
          <p:cNvSpPr>
            <a:spLocks noChangeAspect="1" noChangeArrowheads="1"/>
          </p:cNvSpPr>
          <p:nvPr/>
        </p:nvSpPr>
        <p:spPr bwMode="auto">
          <a:xfrm>
            <a:off x="4572000" y="3133725"/>
            <a:ext cx="331788"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1092" name="Oval 36"/>
          <p:cNvSpPr>
            <a:spLocks noChangeAspect="1" noChangeArrowheads="1"/>
          </p:cNvSpPr>
          <p:nvPr/>
        </p:nvSpPr>
        <p:spPr bwMode="auto">
          <a:xfrm>
            <a:off x="5037138" y="2357438"/>
            <a:ext cx="333375"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1093" name="AutoShape 37"/>
          <p:cNvCxnSpPr>
            <a:cxnSpLocks noChangeShapeType="1"/>
            <a:stCxn id="301092" idx="3"/>
            <a:endCxn id="301091" idx="0"/>
          </p:cNvCxnSpPr>
          <p:nvPr/>
        </p:nvCxnSpPr>
        <p:spPr bwMode="auto">
          <a:xfrm flipH="1">
            <a:off x="4737100" y="2657475"/>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094" name="AutoShape 38"/>
          <p:cNvCxnSpPr>
            <a:cxnSpLocks noChangeShapeType="1"/>
            <a:stCxn id="301092" idx="5"/>
            <a:endCxn id="301090" idx="0"/>
          </p:cNvCxnSpPr>
          <p:nvPr/>
        </p:nvCxnSpPr>
        <p:spPr bwMode="auto">
          <a:xfrm>
            <a:off x="5321300" y="2657475"/>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095" name="Oval 39"/>
          <p:cNvSpPr>
            <a:spLocks noChangeAspect="1" noChangeArrowheads="1"/>
          </p:cNvSpPr>
          <p:nvPr/>
        </p:nvSpPr>
        <p:spPr bwMode="auto">
          <a:xfrm>
            <a:off x="5029200" y="3919538"/>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1096" name="Text Box 40"/>
          <p:cNvSpPr txBox="1">
            <a:spLocks noChangeArrowheads="1"/>
          </p:cNvSpPr>
          <p:nvPr/>
        </p:nvSpPr>
        <p:spPr bwMode="auto">
          <a:xfrm>
            <a:off x="5241925" y="21574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1097" name="Text Box 41"/>
          <p:cNvSpPr txBox="1">
            <a:spLocks noChangeArrowheads="1"/>
          </p:cNvSpPr>
          <p:nvPr/>
        </p:nvSpPr>
        <p:spPr bwMode="auto">
          <a:xfrm>
            <a:off x="4776788" y="29019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98" name="Text Box 42"/>
          <p:cNvSpPr txBox="1">
            <a:spLocks noChangeArrowheads="1"/>
          </p:cNvSpPr>
          <p:nvPr/>
        </p:nvSpPr>
        <p:spPr bwMode="auto">
          <a:xfrm>
            <a:off x="5708650" y="29019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099" name="Text Box 43"/>
          <p:cNvSpPr txBox="1">
            <a:spLocks noChangeArrowheads="1"/>
          </p:cNvSpPr>
          <p:nvPr/>
        </p:nvSpPr>
        <p:spPr bwMode="auto">
          <a:xfrm>
            <a:off x="5260975" y="36877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100" name="Rectangle 44"/>
          <p:cNvSpPr>
            <a:spLocks noChangeArrowheads="1"/>
          </p:cNvSpPr>
          <p:nvPr/>
        </p:nvSpPr>
        <p:spPr bwMode="auto">
          <a:xfrm>
            <a:off x="4422775" y="2090738"/>
            <a:ext cx="1597025" cy="23304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01" name="Text Box 45"/>
          <p:cNvSpPr txBox="1">
            <a:spLocks noChangeArrowheads="1"/>
          </p:cNvSpPr>
          <p:nvPr/>
        </p:nvSpPr>
        <p:spPr bwMode="auto">
          <a:xfrm>
            <a:off x="4475163" y="1757363"/>
            <a:ext cx="944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merge</a:t>
            </a:r>
          </a:p>
        </p:txBody>
      </p:sp>
      <p:sp>
        <p:nvSpPr>
          <p:cNvPr id="301102" name="Line 46"/>
          <p:cNvSpPr>
            <a:spLocks noChangeShapeType="1"/>
          </p:cNvSpPr>
          <p:nvPr/>
        </p:nvSpPr>
        <p:spPr bwMode="auto">
          <a:xfrm>
            <a:off x="6248400" y="3200400"/>
            <a:ext cx="398463"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03" name="Oval 47"/>
          <p:cNvSpPr>
            <a:spLocks noChangeAspect="1" noChangeArrowheads="1"/>
          </p:cNvSpPr>
          <p:nvPr/>
        </p:nvSpPr>
        <p:spPr bwMode="auto">
          <a:xfrm>
            <a:off x="6826250" y="31734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1104" name="Oval 48"/>
          <p:cNvSpPr>
            <a:spLocks noChangeAspect="1" noChangeArrowheads="1"/>
          </p:cNvSpPr>
          <p:nvPr/>
        </p:nvSpPr>
        <p:spPr bwMode="auto">
          <a:xfrm>
            <a:off x="7291388" y="23971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1105" name="AutoShape 49"/>
          <p:cNvCxnSpPr>
            <a:cxnSpLocks noChangeShapeType="1"/>
            <a:stCxn id="301104" idx="3"/>
            <a:endCxn id="301103" idx="0"/>
          </p:cNvCxnSpPr>
          <p:nvPr/>
        </p:nvCxnSpPr>
        <p:spPr bwMode="auto">
          <a:xfrm flipH="1">
            <a:off x="6991350" y="26971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106" name="AutoShape 50"/>
          <p:cNvCxnSpPr>
            <a:cxnSpLocks noChangeShapeType="1"/>
            <a:stCxn id="301104" idx="5"/>
          </p:cNvCxnSpPr>
          <p:nvPr/>
        </p:nvCxnSpPr>
        <p:spPr bwMode="auto">
          <a:xfrm>
            <a:off x="7575550" y="2698750"/>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107" name="Text Box 51"/>
          <p:cNvSpPr txBox="1">
            <a:spLocks noChangeArrowheads="1"/>
          </p:cNvSpPr>
          <p:nvPr/>
        </p:nvSpPr>
        <p:spPr bwMode="auto">
          <a:xfrm>
            <a:off x="7496175" y="21971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a:t>
            </a:r>
          </a:p>
        </p:txBody>
      </p:sp>
      <p:sp>
        <p:nvSpPr>
          <p:cNvPr id="301108" name="Text Box 52"/>
          <p:cNvSpPr txBox="1">
            <a:spLocks noChangeArrowheads="1"/>
          </p:cNvSpPr>
          <p:nvPr/>
        </p:nvSpPr>
        <p:spPr bwMode="auto">
          <a:xfrm>
            <a:off x="7031038" y="29416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109" name="Rectangle 53"/>
          <p:cNvSpPr>
            <a:spLocks noChangeArrowheads="1"/>
          </p:cNvSpPr>
          <p:nvPr/>
        </p:nvSpPr>
        <p:spPr bwMode="auto">
          <a:xfrm>
            <a:off x="7927975" y="3155950"/>
            <a:ext cx="987425" cy="126365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10" name="Text Box 54"/>
          <p:cNvSpPr txBox="1">
            <a:spLocks noChangeArrowheads="1"/>
          </p:cNvSpPr>
          <p:nvPr/>
        </p:nvSpPr>
        <p:spPr bwMode="auto">
          <a:xfrm>
            <a:off x="7924800" y="2819400"/>
            <a:ext cx="94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merge</a:t>
            </a:r>
          </a:p>
        </p:txBody>
      </p:sp>
      <p:sp>
        <p:nvSpPr>
          <p:cNvPr id="301111" name="Oval 55"/>
          <p:cNvSpPr>
            <a:spLocks noChangeAspect="1" noChangeArrowheads="1"/>
          </p:cNvSpPr>
          <p:nvPr/>
        </p:nvSpPr>
        <p:spPr bwMode="auto">
          <a:xfrm>
            <a:off x="8229600" y="34020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301112" name="Oval 56"/>
          <p:cNvSpPr>
            <a:spLocks noChangeAspect="1" noChangeArrowheads="1"/>
          </p:cNvSpPr>
          <p:nvPr/>
        </p:nvSpPr>
        <p:spPr bwMode="auto">
          <a:xfrm>
            <a:off x="8242300" y="3989388"/>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1113" name="Text Box 57"/>
          <p:cNvSpPr txBox="1">
            <a:spLocks noChangeArrowheads="1"/>
          </p:cNvSpPr>
          <p:nvPr/>
        </p:nvSpPr>
        <p:spPr bwMode="auto">
          <a:xfrm>
            <a:off x="8434388" y="31702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114" name="Text Box 58"/>
          <p:cNvSpPr txBox="1">
            <a:spLocks noChangeArrowheads="1"/>
          </p:cNvSpPr>
          <p:nvPr/>
        </p:nvSpPr>
        <p:spPr bwMode="auto">
          <a:xfrm>
            <a:off x="8474075" y="37576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1115" name="Line 59"/>
          <p:cNvSpPr>
            <a:spLocks noChangeShapeType="1"/>
          </p:cNvSpPr>
          <p:nvPr/>
        </p:nvSpPr>
        <p:spPr bwMode="auto">
          <a:xfrm>
            <a:off x="8382000" y="4572000"/>
            <a:ext cx="0" cy="4572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16" name="Oval 60"/>
          <p:cNvSpPr>
            <a:spLocks noChangeAspect="1" noChangeArrowheads="1"/>
          </p:cNvSpPr>
          <p:nvPr/>
        </p:nvSpPr>
        <p:spPr bwMode="auto">
          <a:xfrm>
            <a:off x="7781925" y="5367338"/>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1117" name="Oval 61"/>
          <p:cNvSpPr>
            <a:spLocks noChangeAspect="1" noChangeArrowheads="1"/>
          </p:cNvSpPr>
          <p:nvPr/>
        </p:nvSpPr>
        <p:spPr bwMode="auto">
          <a:xfrm>
            <a:off x="8075613" y="6143625"/>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cxnSp>
        <p:nvCxnSpPr>
          <p:cNvPr id="301118" name="AutoShape 62"/>
          <p:cNvCxnSpPr>
            <a:cxnSpLocks noChangeShapeType="1"/>
            <a:stCxn id="301116" idx="3"/>
            <a:endCxn id="301117" idx="0"/>
          </p:cNvCxnSpPr>
          <p:nvPr/>
        </p:nvCxnSpPr>
        <p:spPr bwMode="auto">
          <a:xfrm>
            <a:off x="7830514" y="5651891"/>
            <a:ext cx="410993" cy="4917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119" name="Text Box 63"/>
          <p:cNvSpPr txBox="1">
            <a:spLocks noChangeArrowheads="1"/>
          </p:cNvSpPr>
          <p:nvPr/>
        </p:nvSpPr>
        <p:spPr bwMode="auto">
          <a:xfrm>
            <a:off x="8100445" y="5167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0</a:t>
            </a:r>
          </a:p>
        </p:txBody>
      </p:sp>
      <p:sp>
        <p:nvSpPr>
          <p:cNvPr id="301120" name="Text Box 64"/>
          <p:cNvSpPr txBox="1">
            <a:spLocks noChangeArrowheads="1"/>
          </p:cNvSpPr>
          <p:nvPr/>
        </p:nvSpPr>
        <p:spPr bwMode="auto">
          <a:xfrm>
            <a:off x="8275638" y="59356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lide Number Placeholder 5"/>
          <p:cNvSpPr>
            <a:spLocks noGrp="1"/>
          </p:cNvSpPr>
          <p:nvPr>
            <p:ph type="sldNum" sz="quarter" idx="12"/>
          </p:nvPr>
        </p:nvSpPr>
        <p:spPr/>
        <p:txBody>
          <a:bodyPr/>
          <a:lstStyle/>
          <a:p>
            <a:fld id="{CB7FFB8A-39D0-42AF-8A19-7A902E8B8A77}" type="slidenum">
              <a:rPr lang="en-US" altLang="en-US"/>
              <a:pPr/>
              <a:t>37</a:t>
            </a:fld>
            <a:endParaRPr lang="en-US" altLang="en-US"/>
          </a:p>
        </p:txBody>
      </p:sp>
      <p:sp>
        <p:nvSpPr>
          <p:cNvPr id="303106" name="Rectangle 1026"/>
          <p:cNvSpPr>
            <a:spLocks noGrp="1" noChangeArrowheads="1"/>
          </p:cNvSpPr>
          <p:nvPr>
            <p:ph type="title"/>
          </p:nvPr>
        </p:nvSpPr>
        <p:spPr/>
        <p:txBody>
          <a:bodyPr/>
          <a:lstStyle/>
          <a:p>
            <a:r>
              <a:rPr lang="en-US" altLang="en-US" dirty="0"/>
              <a:t>Putting together the pieces</a:t>
            </a:r>
          </a:p>
        </p:txBody>
      </p:sp>
      <p:sp>
        <p:nvSpPr>
          <p:cNvPr id="303107" name="Oval 1027"/>
          <p:cNvSpPr>
            <a:spLocks noChangeAspect="1" noChangeArrowheads="1"/>
          </p:cNvSpPr>
          <p:nvPr/>
        </p:nvSpPr>
        <p:spPr bwMode="auto">
          <a:xfrm>
            <a:off x="2398713" y="3919538"/>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3108" name="Oval 1028"/>
          <p:cNvSpPr>
            <a:spLocks noChangeAspect="1" noChangeArrowheads="1"/>
          </p:cNvSpPr>
          <p:nvPr/>
        </p:nvSpPr>
        <p:spPr bwMode="auto">
          <a:xfrm>
            <a:off x="2763044" y="4700041"/>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cxnSp>
        <p:nvCxnSpPr>
          <p:cNvPr id="303109" name="AutoShape 1029"/>
          <p:cNvCxnSpPr>
            <a:cxnSpLocks noChangeShapeType="1"/>
            <a:stCxn id="303107" idx="3"/>
            <a:endCxn id="303108" idx="0"/>
          </p:cNvCxnSpPr>
          <p:nvPr/>
        </p:nvCxnSpPr>
        <p:spPr bwMode="auto">
          <a:xfrm>
            <a:off x="2447302" y="4204091"/>
            <a:ext cx="481636" cy="495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10" name="Text Box 1030"/>
          <p:cNvSpPr txBox="1">
            <a:spLocks noChangeArrowheads="1"/>
          </p:cNvSpPr>
          <p:nvPr/>
        </p:nvSpPr>
        <p:spPr bwMode="auto">
          <a:xfrm>
            <a:off x="2630488" y="36877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11" name="Text Box 1031"/>
          <p:cNvSpPr txBox="1">
            <a:spLocks noChangeArrowheads="1"/>
          </p:cNvSpPr>
          <p:nvPr/>
        </p:nvSpPr>
        <p:spPr bwMode="auto">
          <a:xfrm>
            <a:off x="3086100" y="4516685"/>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0</a:t>
            </a:r>
          </a:p>
        </p:txBody>
      </p:sp>
      <p:sp>
        <p:nvSpPr>
          <p:cNvPr id="303112" name="Oval 1032"/>
          <p:cNvSpPr>
            <a:spLocks noChangeAspect="1" noChangeArrowheads="1"/>
          </p:cNvSpPr>
          <p:nvPr/>
        </p:nvSpPr>
        <p:spPr bwMode="auto">
          <a:xfrm>
            <a:off x="1219200" y="37830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3113" name="Oval 1033"/>
          <p:cNvSpPr>
            <a:spLocks noChangeAspect="1" noChangeArrowheads="1"/>
          </p:cNvSpPr>
          <p:nvPr/>
        </p:nvSpPr>
        <p:spPr bwMode="auto">
          <a:xfrm>
            <a:off x="1684338" y="30067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3114" name="AutoShape 1034"/>
          <p:cNvCxnSpPr>
            <a:cxnSpLocks noChangeShapeType="1"/>
            <a:stCxn id="303113" idx="3"/>
            <a:endCxn id="303112" idx="0"/>
          </p:cNvCxnSpPr>
          <p:nvPr/>
        </p:nvCxnSpPr>
        <p:spPr bwMode="auto">
          <a:xfrm flipH="1">
            <a:off x="1384300" y="33067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15" name="AutoShape 1035"/>
          <p:cNvCxnSpPr>
            <a:cxnSpLocks noChangeShapeType="1"/>
            <a:stCxn id="303113" idx="5"/>
          </p:cNvCxnSpPr>
          <p:nvPr/>
        </p:nvCxnSpPr>
        <p:spPr bwMode="auto">
          <a:xfrm>
            <a:off x="1968500" y="3308350"/>
            <a:ext cx="349250" cy="4587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16" name="Text Box 1036"/>
          <p:cNvSpPr txBox="1">
            <a:spLocks noChangeArrowheads="1"/>
          </p:cNvSpPr>
          <p:nvPr/>
        </p:nvSpPr>
        <p:spPr bwMode="auto">
          <a:xfrm>
            <a:off x="1889125" y="28067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a:t>
            </a:r>
          </a:p>
        </p:txBody>
      </p:sp>
      <p:sp>
        <p:nvSpPr>
          <p:cNvPr id="303117" name="Text Box 1037"/>
          <p:cNvSpPr txBox="1">
            <a:spLocks noChangeArrowheads="1"/>
          </p:cNvSpPr>
          <p:nvPr/>
        </p:nvSpPr>
        <p:spPr bwMode="auto">
          <a:xfrm>
            <a:off x="1423988" y="35512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18" name="Oval 1038"/>
          <p:cNvSpPr>
            <a:spLocks noChangeAspect="1" noChangeArrowheads="1"/>
          </p:cNvSpPr>
          <p:nvPr/>
        </p:nvSpPr>
        <p:spPr bwMode="auto">
          <a:xfrm>
            <a:off x="538163" y="2840038"/>
            <a:ext cx="331787"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3119" name="Oval 1039"/>
          <p:cNvSpPr>
            <a:spLocks noChangeAspect="1" noChangeArrowheads="1"/>
          </p:cNvSpPr>
          <p:nvPr/>
        </p:nvSpPr>
        <p:spPr bwMode="auto">
          <a:xfrm>
            <a:off x="1003300" y="2063750"/>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3120" name="AutoShape 1040"/>
          <p:cNvCxnSpPr>
            <a:cxnSpLocks noChangeShapeType="1"/>
            <a:stCxn id="303119" idx="3"/>
            <a:endCxn id="303118" idx="0"/>
          </p:cNvCxnSpPr>
          <p:nvPr/>
        </p:nvCxnSpPr>
        <p:spPr bwMode="auto">
          <a:xfrm flipH="1">
            <a:off x="703263" y="2363788"/>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21" name="Oval 1041"/>
          <p:cNvSpPr>
            <a:spLocks noChangeAspect="1" noChangeArrowheads="1"/>
          </p:cNvSpPr>
          <p:nvPr/>
        </p:nvSpPr>
        <p:spPr bwMode="auto">
          <a:xfrm>
            <a:off x="304800" y="3616325"/>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3122" name="AutoShape 1042"/>
          <p:cNvCxnSpPr>
            <a:cxnSpLocks noChangeShapeType="1"/>
            <a:stCxn id="303118" idx="3"/>
            <a:endCxn id="303121" idx="0"/>
          </p:cNvCxnSpPr>
          <p:nvPr/>
        </p:nvCxnSpPr>
        <p:spPr bwMode="auto">
          <a:xfrm flipH="1">
            <a:off x="471488" y="3140075"/>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23" name="Text Box 1043"/>
          <p:cNvSpPr txBox="1">
            <a:spLocks noChangeArrowheads="1"/>
          </p:cNvSpPr>
          <p:nvPr/>
        </p:nvSpPr>
        <p:spPr bwMode="auto">
          <a:xfrm>
            <a:off x="1236663" y="1863725"/>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a:t>
            </a:r>
          </a:p>
        </p:txBody>
      </p:sp>
      <p:sp>
        <p:nvSpPr>
          <p:cNvPr id="303124" name="Text Box 1044"/>
          <p:cNvSpPr txBox="1">
            <a:spLocks noChangeArrowheads="1"/>
          </p:cNvSpPr>
          <p:nvPr/>
        </p:nvSpPr>
        <p:spPr bwMode="auto">
          <a:xfrm>
            <a:off x="769938" y="26082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25" name="Text Box 1045"/>
          <p:cNvSpPr txBox="1">
            <a:spLocks noChangeArrowheads="1"/>
          </p:cNvSpPr>
          <p:nvPr/>
        </p:nvSpPr>
        <p:spPr bwMode="auto">
          <a:xfrm>
            <a:off x="504825" y="34067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3126" name="AutoShape 1046"/>
          <p:cNvCxnSpPr>
            <a:cxnSpLocks noChangeShapeType="1"/>
            <a:stCxn id="303119" idx="5"/>
          </p:cNvCxnSpPr>
          <p:nvPr/>
        </p:nvCxnSpPr>
        <p:spPr bwMode="auto">
          <a:xfrm>
            <a:off x="1287463" y="2365375"/>
            <a:ext cx="342900"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27" name="Line 1047"/>
          <p:cNvSpPr>
            <a:spLocks noChangeShapeType="1"/>
          </p:cNvSpPr>
          <p:nvPr/>
        </p:nvSpPr>
        <p:spPr bwMode="auto">
          <a:xfrm>
            <a:off x="2819400" y="3124200"/>
            <a:ext cx="5334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28" name="Oval 1048"/>
          <p:cNvSpPr>
            <a:spLocks noChangeAspect="1" noChangeArrowheads="1"/>
          </p:cNvSpPr>
          <p:nvPr/>
        </p:nvSpPr>
        <p:spPr bwMode="auto">
          <a:xfrm>
            <a:off x="5248275" y="3817938"/>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3129" name="Oval 1049"/>
          <p:cNvSpPr>
            <a:spLocks noChangeAspect="1" noChangeArrowheads="1"/>
          </p:cNvSpPr>
          <p:nvPr/>
        </p:nvSpPr>
        <p:spPr bwMode="auto">
          <a:xfrm>
            <a:off x="5723474" y="4608512"/>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cxnSp>
        <p:nvCxnSpPr>
          <p:cNvPr id="303130" name="AutoShape 1050"/>
          <p:cNvCxnSpPr>
            <a:cxnSpLocks noChangeShapeType="1"/>
            <a:stCxn id="303128" idx="3"/>
            <a:endCxn id="303129" idx="0"/>
          </p:cNvCxnSpPr>
          <p:nvPr/>
        </p:nvCxnSpPr>
        <p:spPr bwMode="auto">
          <a:xfrm>
            <a:off x="5296864" y="4102491"/>
            <a:ext cx="592504" cy="50602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31" name="Text Box 1051"/>
          <p:cNvSpPr txBox="1">
            <a:spLocks noChangeArrowheads="1"/>
          </p:cNvSpPr>
          <p:nvPr/>
        </p:nvSpPr>
        <p:spPr bwMode="auto">
          <a:xfrm>
            <a:off x="5480050" y="35861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32" name="Text Box 1052"/>
          <p:cNvSpPr txBox="1">
            <a:spLocks noChangeArrowheads="1"/>
          </p:cNvSpPr>
          <p:nvPr/>
        </p:nvSpPr>
        <p:spPr bwMode="auto">
          <a:xfrm>
            <a:off x="5913588" y="43862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0</a:t>
            </a:r>
          </a:p>
        </p:txBody>
      </p:sp>
      <p:sp>
        <p:nvSpPr>
          <p:cNvPr id="303133" name="Oval 1053"/>
          <p:cNvSpPr>
            <a:spLocks noChangeAspect="1" noChangeArrowheads="1"/>
          </p:cNvSpPr>
          <p:nvPr/>
        </p:nvSpPr>
        <p:spPr bwMode="auto">
          <a:xfrm>
            <a:off x="4233863" y="3824288"/>
            <a:ext cx="331787"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3134" name="Oval 1054"/>
          <p:cNvSpPr>
            <a:spLocks noChangeAspect="1" noChangeArrowheads="1"/>
          </p:cNvSpPr>
          <p:nvPr/>
        </p:nvSpPr>
        <p:spPr bwMode="auto">
          <a:xfrm>
            <a:off x="4699000" y="3048000"/>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3135" name="AutoShape 1055"/>
          <p:cNvCxnSpPr>
            <a:cxnSpLocks noChangeShapeType="1"/>
            <a:stCxn id="303134" idx="3"/>
            <a:endCxn id="303133" idx="0"/>
          </p:cNvCxnSpPr>
          <p:nvPr/>
        </p:nvCxnSpPr>
        <p:spPr bwMode="auto">
          <a:xfrm flipH="1">
            <a:off x="4398963" y="3348038"/>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36" name="AutoShape 1056"/>
          <p:cNvCxnSpPr>
            <a:cxnSpLocks noChangeShapeType="1"/>
            <a:stCxn id="303134" idx="5"/>
            <a:endCxn id="303128" idx="1"/>
          </p:cNvCxnSpPr>
          <p:nvPr/>
        </p:nvCxnSpPr>
        <p:spPr bwMode="auto">
          <a:xfrm>
            <a:off x="4983163" y="3349625"/>
            <a:ext cx="314325"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37" name="Text Box 1057"/>
          <p:cNvSpPr txBox="1">
            <a:spLocks noChangeArrowheads="1"/>
          </p:cNvSpPr>
          <p:nvPr/>
        </p:nvSpPr>
        <p:spPr bwMode="auto">
          <a:xfrm>
            <a:off x="4903788" y="2847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3138" name="Text Box 1058"/>
          <p:cNvSpPr txBox="1">
            <a:spLocks noChangeArrowheads="1"/>
          </p:cNvSpPr>
          <p:nvPr/>
        </p:nvSpPr>
        <p:spPr bwMode="auto">
          <a:xfrm>
            <a:off x="4438650" y="35925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39" name="Oval 1059"/>
          <p:cNvSpPr>
            <a:spLocks noChangeAspect="1" noChangeArrowheads="1"/>
          </p:cNvSpPr>
          <p:nvPr/>
        </p:nvSpPr>
        <p:spPr bwMode="auto">
          <a:xfrm>
            <a:off x="3552825" y="28813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3140" name="Oval 1060"/>
          <p:cNvSpPr>
            <a:spLocks noChangeAspect="1" noChangeArrowheads="1"/>
          </p:cNvSpPr>
          <p:nvPr/>
        </p:nvSpPr>
        <p:spPr bwMode="auto">
          <a:xfrm>
            <a:off x="4017963" y="21050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3141" name="AutoShape 1061"/>
          <p:cNvCxnSpPr>
            <a:cxnSpLocks noChangeShapeType="1"/>
            <a:stCxn id="303140" idx="3"/>
            <a:endCxn id="303139" idx="0"/>
          </p:cNvCxnSpPr>
          <p:nvPr/>
        </p:nvCxnSpPr>
        <p:spPr bwMode="auto">
          <a:xfrm flipH="1">
            <a:off x="3717925" y="24050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42" name="Oval 1062"/>
          <p:cNvSpPr>
            <a:spLocks noChangeAspect="1" noChangeArrowheads="1"/>
          </p:cNvSpPr>
          <p:nvPr/>
        </p:nvSpPr>
        <p:spPr bwMode="auto">
          <a:xfrm>
            <a:off x="3319463" y="3657600"/>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3143" name="AutoShape 1063"/>
          <p:cNvCxnSpPr>
            <a:cxnSpLocks noChangeShapeType="1"/>
            <a:stCxn id="303139" idx="3"/>
            <a:endCxn id="303142" idx="0"/>
          </p:cNvCxnSpPr>
          <p:nvPr/>
        </p:nvCxnSpPr>
        <p:spPr bwMode="auto">
          <a:xfrm flipH="1">
            <a:off x="3486150" y="3181350"/>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44" name="Text Box 1064"/>
          <p:cNvSpPr txBox="1">
            <a:spLocks noChangeArrowheads="1"/>
          </p:cNvSpPr>
          <p:nvPr/>
        </p:nvSpPr>
        <p:spPr bwMode="auto">
          <a:xfrm>
            <a:off x="4251325" y="1905000"/>
            <a:ext cx="28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a:t>
            </a:r>
          </a:p>
        </p:txBody>
      </p:sp>
      <p:sp>
        <p:nvSpPr>
          <p:cNvPr id="303145" name="Text Box 1065"/>
          <p:cNvSpPr txBox="1">
            <a:spLocks noChangeArrowheads="1"/>
          </p:cNvSpPr>
          <p:nvPr/>
        </p:nvSpPr>
        <p:spPr bwMode="auto">
          <a:xfrm>
            <a:off x="3784600" y="2649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46" name="Text Box 1066"/>
          <p:cNvSpPr txBox="1">
            <a:spLocks noChangeArrowheads="1"/>
          </p:cNvSpPr>
          <p:nvPr/>
        </p:nvSpPr>
        <p:spPr bwMode="auto">
          <a:xfrm>
            <a:off x="3519488" y="34480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3147" name="AutoShape 1067"/>
          <p:cNvCxnSpPr>
            <a:cxnSpLocks noChangeShapeType="1"/>
            <a:stCxn id="303140" idx="5"/>
          </p:cNvCxnSpPr>
          <p:nvPr/>
        </p:nvCxnSpPr>
        <p:spPr bwMode="auto">
          <a:xfrm>
            <a:off x="4302125" y="2406650"/>
            <a:ext cx="342900"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48" name="Line 1068"/>
          <p:cNvSpPr>
            <a:spLocks noChangeShapeType="1"/>
          </p:cNvSpPr>
          <p:nvPr/>
        </p:nvSpPr>
        <p:spPr bwMode="auto">
          <a:xfrm>
            <a:off x="5486400" y="3124200"/>
            <a:ext cx="5334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149" name="Oval 1069"/>
          <p:cNvSpPr>
            <a:spLocks noChangeAspect="1" noChangeArrowheads="1"/>
          </p:cNvSpPr>
          <p:nvPr/>
        </p:nvSpPr>
        <p:spPr bwMode="auto">
          <a:xfrm>
            <a:off x="8177213" y="3665538"/>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3150" name="Oval 1070"/>
          <p:cNvSpPr>
            <a:spLocks noChangeAspect="1" noChangeArrowheads="1"/>
          </p:cNvSpPr>
          <p:nvPr/>
        </p:nvSpPr>
        <p:spPr bwMode="auto">
          <a:xfrm>
            <a:off x="8450531" y="4491754"/>
            <a:ext cx="331788" cy="32313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cxnSp>
        <p:nvCxnSpPr>
          <p:cNvPr id="303151" name="AutoShape 1071"/>
          <p:cNvCxnSpPr>
            <a:cxnSpLocks noChangeShapeType="1"/>
            <a:endCxn id="303150" idx="0"/>
          </p:cNvCxnSpPr>
          <p:nvPr/>
        </p:nvCxnSpPr>
        <p:spPr bwMode="auto">
          <a:xfrm>
            <a:off x="8375187" y="3942093"/>
            <a:ext cx="241238" cy="54966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52" name="Text Box 1072"/>
          <p:cNvSpPr txBox="1">
            <a:spLocks noChangeArrowheads="1"/>
          </p:cNvSpPr>
          <p:nvPr/>
        </p:nvSpPr>
        <p:spPr bwMode="auto">
          <a:xfrm>
            <a:off x="8408988" y="34337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53" name="Text Box 1073"/>
          <p:cNvSpPr txBox="1">
            <a:spLocks noChangeArrowheads="1"/>
          </p:cNvSpPr>
          <p:nvPr/>
        </p:nvSpPr>
        <p:spPr bwMode="auto">
          <a:xfrm>
            <a:off x="8704263" y="42338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54" name="Oval 1074"/>
          <p:cNvSpPr>
            <a:spLocks noChangeAspect="1" noChangeArrowheads="1"/>
          </p:cNvSpPr>
          <p:nvPr/>
        </p:nvSpPr>
        <p:spPr bwMode="auto">
          <a:xfrm>
            <a:off x="7162800" y="3671888"/>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3155" name="Oval 1075"/>
          <p:cNvSpPr>
            <a:spLocks noChangeAspect="1" noChangeArrowheads="1"/>
          </p:cNvSpPr>
          <p:nvPr/>
        </p:nvSpPr>
        <p:spPr bwMode="auto">
          <a:xfrm>
            <a:off x="7627938" y="2895600"/>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3156" name="AutoShape 1076"/>
          <p:cNvCxnSpPr>
            <a:cxnSpLocks noChangeShapeType="1"/>
            <a:stCxn id="303155" idx="3"/>
            <a:endCxn id="303154" idx="0"/>
          </p:cNvCxnSpPr>
          <p:nvPr/>
        </p:nvCxnSpPr>
        <p:spPr bwMode="auto">
          <a:xfrm flipH="1">
            <a:off x="7327900" y="3195638"/>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157" name="AutoShape 1077"/>
          <p:cNvCxnSpPr>
            <a:cxnSpLocks noChangeShapeType="1"/>
            <a:stCxn id="303155" idx="5"/>
            <a:endCxn id="303149" idx="1"/>
          </p:cNvCxnSpPr>
          <p:nvPr/>
        </p:nvCxnSpPr>
        <p:spPr bwMode="auto">
          <a:xfrm>
            <a:off x="7912100" y="3197225"/>
            <a:ext cx="314325"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58" name="Text Box 1078"/>
          <p:cNvSpPr txBox="1">
            <a:spLocks noChangeArrowheads="1"/>
          </p:cNvSpPr>
          <p:nvPr/>
        </p:nvSpPr>
        <p:spPr bwMode="auto">
          <a:xfrm>
            <a:off x="7964488" y="2847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3159" name="Text Box 1079"/>
          <p:cNvSpPr txBox="1">
            <a:spLocks noChangeArrowheads="1"/>
          </p:cNvSpPr>
          <p:nvPr/>
        </p:nvSpPr>
        <p:spPr bwMode="auto">
          <a:xfrm>
            <a:off x="7367588" y="34401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60" name="Oval 1080"/>
          <p:cNvSpPr>
            <a:spLocks noChangeAspect="1" noChangeArrowheads="1"/>
          </p:cNvSpPr>
          <p:nvPr/>
        </p:nvSpPr>
        <p:spPr bwMode="auto">
          <a:xfrm>
            <a:off x="6613525" y="28813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3161" name="Oval 1081"/>
          <p:cNvSpPr>
            <a:spLocks noChangeAspect="1" noChangeArrowheads="1"/>
          </p:cNvSpPr>
          <p:nvPr/>
        </p:nvSpPr>
        <p:spPr bwMode="auto">
          <a:xfrm>
            <a:off x="7078663" y="21050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3162" name="AutoShape 1082"/>
          <p:cNvCxnSpPr>
            <a:cxnSpLocks noChangeShapeType="1"/>
            <a:stCxn id="303161" idx="3"/>
            <a:endCxn id="303160" idx="0"/>
          </p:cNvCxnSpPr>
          <p:nvPr/>
        </p:nvCxnSpPr>
        <p:spPr bwMode="auto">
          <a:xfrm flipH="1">
            <a:off x="6778625" y="24050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63" name="Oval 1083"/>
          <p:cNvSpPr>
            <a:spLocks noChangeAspect="1" noChangeArrowheads="1"/>
          </p:cNvSpPr>
          <p:nvPr/>
        </p:nvSpPr>
        <p:spPr bwMode="auto">
          <a:xfrm>
            <a:off x="6380163" y="3657600"/>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3164" name="AutoShape 1084"/>
          <p:cNvCxnSpPr>
            <a:cxnSpLocks noChangeShapeType="1"/>
            <a:stCxn id="303160" idx="3"/>
            <a:endCxn id="303163" idx="0"/>
          </p:cNvCxnSpPr>
          <p:nvPr/>
        </p:nvCxnSpPr>
        <p:spPr bwMode="auto">
          <a:xfrm flipH="1">
            <a:off x="6546850" y="3181350"/>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65" name="Text Box 1085"/>
          <p:cNvSpPr txBox="1">
            <a:spLocks noChangeArrowheads="1"/>
          </p:cNvSpPr>
          <p:nvPr/>
        </p:nvSpPr>
        <p:spPr bwMode="auto">
          <a:xfrm>
            <a:off x="7312025" y="190500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1</a:t>
            </a:r>
          </a:p>
        </p:txBody>
      </p:sp>
      <p:sp>
        <p:nvSpPr>
          <p:cNvPr id="303166" name="Text Box 1086"/>
          <p:cNvSpPr txBox="1">
            <a:spLocks noChangeArrowheads="1"/>
          </p:cNvSpPr>
          <p:nvPr/>
        </p:nvSpPr>
        <p:spPr bwMode="auto">
          <a:xfrm>
            <a:off x="6845300" y="2649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3167" name="Text Box 1087"/>
          <p:cNvSpPr txBox="1">
            <a:spLocks noChangeArrowheads="1"/>
          </p:cNvSpPr>
          <p:nvPr/>
        </p:nvSpPr>
        <p:spPr bwMode="auto">
          <a:xfrm>
            <a:off x="6580188" y="34480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3168" name="AutoShape 1088"/>
          <p:cNvCxnSpPr>
            <a:cxnSpLocks noChangeShapeType="1"/>
            <a:stCxn id="303161" idx="5"/>
            <a:endCxn id="303155" idx="1"/>
          </p:cNvCxnSpPr>
          <p:nvPr/>
        </p:nvCxnSpPr>
        <p:spPr bwMode="auto">
          <a:xfrm>
            <a:off x="7362825" y="2406650"/>
            <a:ext cx="314325" cy="519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3169" name="Text Box 1089"/>
          <p:cNvSpPr txBox="1">
            <a:spLocks noChangeArrowheads="1"/>
          </p:cNvSpPr>
          <p:nvPr/>
        </p:nvSpPr>
        <p:spPr bwMode="auto">
          <a:xfrm>
            <a:off x="6858000" y="5105400"/>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solidFill>
                  <a:srgbClr val="FF0000"/>
                </a:solidFill>
              </a:rPr>
              <a:t>Not leftist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2C8088E7-2B28-4070-AB18-6D606144D8FB}" type="slidenum">
              <a:rPr lang="en-US" altLang="en-US"/>
              <a:pPr/>
              <a:t>38</a:t>
            </a:fld>
            <a:endParaRPr lang="en-US" altLang="en-US"/>
          </a:p>
        </p:txBody>
      </p:sp>
      <p:sp>
        <p:nvSpPr>
          <p:cNvPr id="305154" name="Rectangle 2"/>
          <p:cNvSpPr>
            <a:spLocks noGrp="1" noChangeArrowheads="1"/>
          </p:cNvSpPr>
          <p:nvPr>
            <p:ph type="title"/>
          </p:nvPr>
        </p:nvSpPr>
        <p:spPr/>
        <p:txBody>
          <a:bodyPr/>
          <a:lstStyle/>
          <a:p>
            <a:r>
              <a:rPr lang="en-US" altLang="en-US"/>
              <a:t>Finally… </a:t>
            </a:r>
          </a:p>
        </p:txBody>
      </p:sp>
      <p:sp>
        <p:nvSpPr>
          <p:cNvPr id="305155" name="Oval 3"/>
          <p:cNvSpPr>
            <a:spLocks noChangeAspect="1" noChangeArrowheads="1"/>
          </p:cNvSpPr>
          <p:nvPr/>
        </p:nvSpPr>
        <p:spPr bwMode="auto">
          <a:xfrm>
            <a:off x="2635250" y="3995738"/>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5156" name="Oval 4"/>
          <p:cNvSpPr>
            <a:spLocks noChangeAspect="1" noChangeArrowheads="1"/>
          </p:cNvSpPr>
          <p:nvPr/>
        </p:nvSpPr>
        <p:spPr bwMode="auto">
          <a:xfrm>
            <a:off x="3097213" y="4772025"/>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cxnSp>
        <p:nvCxnSpPr>
          <p:cNvPr id="305157" name="AutoShape 5"/>
          <p:cNvCxnSpPr>
            <a:cxnSpLocks noChangeShapeType="1"/>
            <a:stCxn id="305155" idx="3"/>
            <a:endCxn id="305156" idx="0"/>
          </p:cNvCxnSpPr>
          <p:nvPr/>
        </p:nvCxnSpPr>
        <p:spPr bwMode="auto">
          <a:xfrm>
            <a:off x="2683839" y="4280291"/>
            <a:ext cx="579268" cy="4917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58" name="Text Box 6"/>
          <p:cNvSpPr txBox="1">
            <a:spLocks noChangeArrowheads="1"/>
          </p:cNvSpPr>
          <p:nvPr/>
        </p:nvSpPr>
        <p:spPr bwMode="auto">
          <a:xfrm>
            <a:off x="2867025" y="37639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59" name="Text Box 7"/>
          <p:cNvSpPr txBox="1">
            <a:spLocks noChangeArrowheads="1"/>
          </p:cNvSpPr>
          <p:nvPr/>
        </p:nvSpPr>
        <p:spPr bwMode="auto">
          <a:xfrm>
            <a:off x="3286873" y="45640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0</a:t>
            </a:r>
          </a:p>
        </p:txBody>
      </p:sp>
      <p:sp>
        <p:nvSpPr>
          <p:cNvPr id="305160" name="Oval 8"/>
          <p:cNvSpPr>
            <a:spLocks noChangeAspect="1" noChangeArrowheads="1"/>
          </p:cNvSpPr>
          <p:nvPr/>
        </p:nvSpPr>
        <p:spPr bwMode="auto">
          <a:xfrm>
            <a:off x="1620838" y="4002088"/>
            <a:ext cx="331787"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5161" name="Oval 9"/>
          <p:cNvSpPr>
            <a:spLocks noChangeAspect="1" noChangeArrowheads="1"/>
          </p:cNvSpPr>
          <p:nvPr/>
        </p:nvSpPr>
        <p:spPr bwMode="auto">
          <a:xfrm>
            <a:off x="2085975" y="3225800"/>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5162" name="AutoShape 10"/>
          <p:cNvCxnSpPr>
            <a:cxnSpLocks noChangeShapeType="1"/>
            <a:stCxn id="305161" idx="3"/>
            <a:endCxn id="305160" idx="0"/>
          </p:cNvCxnSpPr>
          <p:nvPr/>
        </p:nvCxnSpPr>
        <p:spPr bwMode="auto">
          <a:xfrm flipH="1">
            <a:off x="1785938" y="3525838"/>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5163" name="AutoShape 11"/>
          <p:cNvCxnSpPr>
            <a:cxnSpLocks noChangeShapeType="1"/>
            <a:stCxn id="305161" idx="5"/>
            <a:endCxn id="305155" idx="1"/>
          </p:cNvCxnSpPr>
          <p:nvPr/>
        </p:nvCxnSpPr>
        <p:spPr bwMode="auto">
          <a:xfrm>
            <a:off x="2370138" y="3527425"/>
            <a:ext cx="314325"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64" name="Text Box 12"/>
          <p:cNvSpPr txBox="1">
            <a:spLocks noChangeArrowheads="1"/>
          </p:cNvSpPr>
          <p:nvPr/>
        </p:nvSpPr>
        <p:spPr bwMode="auto">
          <a:xfrm>
            <a:off x="2422525" y="31781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5165" name="Text Box 13"/>
          <p:cNvSpPr txBox="1">
            <a:spLocks noChangeArrowheads="1"/>
          </p:cNvSpPr>
          <p:nvPr/>
        </p:nvSpPr>
        <p:spPr bwMode="auto">
          <a:xfrm>
            <a:off x="1825625" y="3770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66" name="Oval 14"/>
          <p:cNvSpPr>
            <a:spLocks noChangeAspect="1" noChangeArrowheads="1"/>
          </p:cNvSpPr>
          <p:nvPr/>
        </p:nvSpPr>
        <p:spPr bwMode="auto">
          <a:xfrm>
            <a:off x="1071563" y="3211513"/>
            <a:ext cx="331787"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5167" name="Oval 15"/>
          <p:cNvSpPr>
            <a:spLocks noChangeAspect="1" noChangeArrowheads="1"/>
          </p:cNvSpPr>
          <p:nvPr/>
        </p:nvSpPr>
        <p:spPr bwMode="auto">
          <a:xfrm>
            <a:off x="1536700" y="24352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cxnSp>
        <p:nvCxnSpPr>
          <p:cNvPr id="305168" name="AutoShape 16"/>
          <p:cNvCxnSpPr>
            <a:cxnSpLocks noChangeShapeType="1"/>
            <a:stCxn id="305167" idx="3"/>
            <a:endCxn id="305166" idx="0"/>
          </p:cNvCxnSpPr>
          <p:nvPr/>
        </p:nvCxnSpPr>
        <p:spPr bwMode="auto">
          <a:xfrm flipH="1">
            <a:off x="1236663" y="2735263"/>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69" name="Oval 17"/>
          <p:cNvSpPr>
            <a:spLocks noChangeAspect="1" noChangeArrowheads="1"/>
          </p:cNvSpPr>
          <p:nvPr/>
        </p:nvSpPr>
        <p:spPr bwMode="auto">
          <a:xfrm>
            <a:off x="838200" y="3987800"/>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5170" name="AutoShape 18"/>
          <p:cNvCxnSpPr>
            <a:cxnSpLocks noChangeShapeType="1"/>
            <a:stCxn id="305166" idx="3"/>
            <a:endCxn id="305169" idx="0"/>
          </p:cNvCxnSpPr>
          <p:nvPr/>
        </p:nvCxnSpPr>
        <p:spPr bwMode="auto">
          <a:xfrm flipH="1">
            <a:off x="1004888" y="3511550"/>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71" name="Text Box 19"/>
          <p:cNvSpPr txBox="1">
            <a:spLocks noChangeArrowheads="1"/>
          </p:cNvSpPr>
          <p:nvPr/>
        </p:nvSpPr>
        <p:spPr bwMode="auto">
          <a:xfrm>
            <a:off x="1770063" y="223520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1</a:t>
            </a:r>
          </a:p>
        </p:txBody>
      </p:sp>
      <p:sp>
        <p:nvSpPr>
          <p:cNvPr id="305172" name="Text Box 20"/>
          <p:cNvSpPr txBox="1">
            <a:spLocks noChangeArrowheads="1"/>
          </p:cNvSpPr>
          <p:nvPr/>
        </p:nvSpPr>
        <p:spPr bwMode="auto">
          <a:xfrm>
            <a:off x="1303338" y="29797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73" name="Text Box 21"/>
          <p:cNvSpPr txBox="1">
            <a:spLocks noChangeArrowheads="1"/>
          </p:cNvSpPr>
          <p:nvPr/>
        </p:nvSpPr>
        <p:spPr bwMode="auto">
          <a:xfrm>
            <a:off x="1038225" y="37782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5174" name="AutoShape 22"/>
          <p:cNvCxnSpPr>
            <a:cxnSpLocks noChangeShapeType="1"/>
            <a:stCxn id="305167" idx="5"/>
            <a:endCxn id="305161" idx="1"/>
          </p:cNvCxnSpPr>
          <p:nvPr/>
        </p:nvCxnSpPr>
        <p:spPr bwMode="auto">
          <a:xfrm>
            <a:off x="1820863" y="2736850"/>
            <a:ext cx="314325" cy="519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75" name="Line 23"/>
          <p:cNvSpPr>
            <a:spLocks noChangeShapeType="1"/>
          </p:cNvSpPr>
          <p:nvPr/>
        </p:nvSpPr>
        <p:spPr bwMode="auto">
          <a:xfrm>
            <a:off x="3429000" y="3505200"/>
            <a:ext cx="1447800"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176" name="Oval 24"/>
          <p:cNvSpPr>
            <a:spLocks noChangeAspect="1" noChangeArrowheads="1"/>
          </p:cNvSpPr>
          <p:nvPr/>
        </p:nvSpPr>
        <p:spPr bwMode="auto">
          <a:xfrm>
            <a:off x="7242175" y="3211513"/>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305177" name="Oval 25"/>
          <p:cNvSpPr>
            <a:spLocks noChangeAspect="1" noChangeArrowheads="1"/>
          </p:cNvSpPr>
          <p:nvPr/>
        </p:nvSpPr>
        <p:spPr bwMode="auto">
          <a:xfrm>
            <a:off x="6499225" y="2435225"/>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05178" name="Oval 26"/>
          <p:cNvSpPr>
            <a:spLocks noChangeAspect="1" noChangeArrowheads="1"/>
          </p:cNvSpPr>
          <p:nvPr/>
        </p:nvSpPr>
        <p:spPr bwMode="auto">
          <a:xfrm>
            <a:off x="7008813" y="3987800"/>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cxnSp>
        <p:nvCxnSpPr>
          <p:cNvPr id="305179" name="AutoShape 27"/>
          <p:cNvCxnSpPr>
            <a:cxnSpLocks noChangeShapeType="1"/>
            <a:stCxn id="305176" idx="3"/>
            <a:endCxn id="305178" idx="0"/>
          </p:cNvCxnSpPr>
          <p:nvPr/>
        </p:nvCxnSpPr>
        <p:spPr bwMode="auto">
          <a:xfrm flipH="1">
            <a:off x="7175500" y="3511550"/>
            <a:ext cx="114300" cy="4603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80" name="Text Box 28"/>
          <p:cNvSpPr txBox="1">
            <a:spLocks noChangeArrowheads="1"/>
          </p:cNvSpPr>
          <p:nvPr/>
        </p:nvSpPr>
        <p:spPr bwMode="auto">
          <a:xfrm>
            <a:off x="6732588" y="223520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FF0000"/>
                </a:solidFill>
              </a:rPr>
              <a:t>1</a:t>
            </a:r>
          </a:p>
        </p:txBody>
      </p:sp>
      <p:sp>
        <p:nvSpPr>
          <p:cNvPr id="305181" name="Text Box 29"/>
          <p:cNvSpPr txBox="1">
            <a:spLocks noChangeArrowheads="1"/>
          </p:cNvSpPr>
          <p:nvPr/>
        </p:nvSpPr>
        <p:spPr bwMode="auto">
          <a:xfrm>
            <a:off x="7473950" y="29797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82" name="Text Box 30"/>
          <p:cNvSpPr txBox="1">
            <a:spLocks noChangeArrowheads="1"/>
          </p:cNvSpPr>
          <p:nvPr/>
        </p:nvSpPr>
        <p:spPr bwMode="auto">
          <a:xfrm>
            <a:off x="7208838" y="37782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5183" name="AutoShape 31"/>
          <p:cNvCxnSpPr>
            <a:cxnSpLocks noChangeShapeType="1"/>
            <a:stCxn id="305177" idx="5"/>
            <a:endCxn id="305176" idx="1"/>
          </p:cNvCxnSpPr>
          <p:nvPr/>
        </p:nvCxnSpPr>
        <p:spPr bwMode="auto">
          <a:xfrm>
            <a:off x="6783388" y="2736850"/>
            <a:ext cx="508000" cy="5048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84" name="Oval 32"/>
          <p:cNvSpPr>
            <a:spLocks noChangeAspect="1" noChangeArrowheads="1"/>
          </p:cNvSpPr>
          <p:nvPr/>
        </p:nvSpPr>
        <p:spPr bwMode="auto">
          <a:xfrm>
            <a:off x="6297613" y="3995738"/>
            <a:ext cx="331787"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305185" name="Oval 33"/>
          <p:cNvSpPr>
            <a:spLocks noChangeAspect="1" noChangeArrowheads="1"/>
          </p:cNvSpPr>
          <p:nvPr/>
        </p:nvSpPr>
        <p:spPr bwMode="auto">
          <a:xfrm>
            <a:off x="6064250" y="4772025"/>
            <a:ext cx="331788" cy="33337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cxnSp>
        <p:nvCxnSpPr>
          <p:cNvPr id="305186" name="AutoShape 34"/>
          <p:cNvCxnSpPr>
            <a:cxnSpLocks noChangeShapeType="1"/>
            <a:stCxn id="305184" idx="3"/>
            <a:endCxn id="305185" idx="0"/>
          </p:cNvCxnSpPr>
          <p:nvPr/>
        </p:nvCxnSpPr>
        <p:spPr bwMode="auto">
          <a:xfrm flipH="1">
            <a:off x="6230938" y="4297363"/>
            <a:ext cx="11430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87" name="Text Box 35"/>
          <p:cNvSpPr txBox="1">
            <a:spLocks noChangeArrowheads="1"/>
          </p:cNvSpPr>
          <p:nvPr/>
        </p:nvSpPr>
        <p:spPr bwMode="auto">
          <a:xfrm>
            <a:off x="6427788" y="37639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88" name="Text Box 36"/>
          <p:cNvSpPr txBox="1">
            <a:spLocks noChangeArrowheads="1"/>
          </p:cNvSpPr>
          <p:nvPr/>
        </p:nvSpPr>
        <p:spPr bwMode="auto">
          <a:xfrm>
            <a:off x="6264275" y="45640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sp>
        <p:nvSpPr>
          <p:cNvPr id="305189" name="Oval 37"/>
          <p:cNvSpPr>
            <a:spLocks noChangeAspect="1" noChangeArrowheads="1"/>
          </p:cNvSpPr>
          <p:nvPr/>
        </p:nvSpPr>
        <p:spPr bwMode="auto">
          <a:xfrm>
            <a:off x="5283200" y="4002088"/>
            <a:ext cx="331788" cy="331787"/>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305190" name="Oval 38"/>
          <p:cNvSpPr>
            <a:spLocks noChangeAspect="1" noChangeArrowheads="1"/>
          </p:cNvSpPr>
          <p:nvPr/>
        </p:nvSpPr>
        <p:spPr bwMode="auto">
          <a:xfrm>
            <a:off x="5748338" y="3225800"/>
            <a:ext cx="333375" cy="331788"/>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cxnSp>
        <p:nvCxnSpPr>
          <p:cNvPr id="305191" name="AutoShape 39"/>
          <p:cNvCxnSpPr>
            <a:cxnSpLocks noChangeShapeType="1"/>
            <a:stCxn id="305190" idx="3"/>
            <a:endCxn id="305189" idx="0"/>
          </p:cNvCxnSpPr>
          <p:nvPr/>
        </p:nvCxnSpPr>
        <p:spPr bwMode="auto">
          <a:xfrm flipH="1">
            <a:off x="5448300" y="3525838"/>
            <a:ext cx="349250" cy="45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5192" name="AutoShape 40"/>
          <p:cNvCxnSpPr>
            <a:cxnSpLocks noChangeShapeType="1"/>
            <a:stCxn id="305190" idx="5"/>
            <a:endCxn id="305184" idx="1"/>
          </p:cNvCxnSpPr>
          <p:nvPr/>
        </p:nvCxnSpPr>
        <p:spPr bwMode="auto">
          <a:xfrm>
            <a:off x="6032500" y="3527425"/>
            <a:ext cx="314325" cy="4984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5193" name="Text Box 41"/>
          <p:cNvSpPr txBox="1">
            <a:spLocks noChangeArrowheads="1"/>
          </p:cNvSpPr>
          <p:nvPr/>
        </p:nvSpPr>
        <p:spPr bwMode="auto">
          <a:xfrm>
            <a:off x="6084888" y="31781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1</a:t>
            </a:r>
          </a:p>
        </p:txBody>
      </p:sp>
      <p:sp>
        <p:nvSpPr>
          <p:cNvPr id="305194" name="Text Box 42"/>
          <p:cNvSpPr txBox="1">
            <a:spLocks noChangeArrowheads="1"/>
          </p:cNvSpPr>
          <p:nvPr/>
        </p:nvSpPr>
        <p:spPr bwMode="auto">
          <a:xfrm>
            <a:off x="5487988" y="3770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FF0000"/>
                </a:solidFill>
              </a:rPr>
              <a:t>0</a:t>
            </a:r>
          </a:p>
        </p:txBody>
      </p:sp>
      <p:cxnSp>
        <p:nvCxnSpPr>
          <p:cNvPr id="305195" name="AutoShape 43"/>
          <p:cNvCxnSpPr>
            <a:cxnSpLocks noChangeShapeType="1"/>
            <a:stCxn id="305177" idx="3"/>
            <a:endCxn id="305190" idx="7"/>
          </p:cNvCxnSpPr>
          <p:nvPr/>
        </p:nvCxnSpPr>
        <p:spPr bwMode="auto">
          <a:xfrm flipH="1">
            <a:off x="6032500" y="2736850"/>
            <a:ext cx="515938" cy="51911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D7E722-41DB-4CF6-9DAA-B1F510D40164}" type="slidenum">
              <a:rPr lang="en-US" altLang="en-US"/>
              <a:pPr/>
              <a:t>39</a:t>
            </a:fld>
            <a:endParaRPr lang="en-US" altLang="en-US"/>
          </a:p>
        </p:txBody>
      </p:sp>
      <p:sp>
        <p:nvSpPr>
          <p:cNvPr id="307202" name="Rectangle 2"/>
          <p:cNvSpPr>
            <a:spLocks noGrp="1" noChangeArrowheads="1"/>
          </p:cNvSpPr>
          <p:nvPr>
            <p:ph type="title"/>
          </p:nvPr>
        </p:nvSpPr>
        <p:spPr/>
        <p:txBody>
          <a:bodyPr/>
          <a:lstStyle/>
          <a:p>
            <a:r>
              <a:rPr lang="en-US" altLang="en-US"/>
              <a:t>Skew Heaps</a:t>
            </a:r>
          </a:p>
        </p:txBody>
      </p:sp>
      <p:sp>
        <p:nvSpPr>
          <p:cNvPr id="307203" name="Rectangle 3"/>
          <p:cNvSpPr>
            <a:spLocks noGrp="1" noChangeArrowheads="1"/>
          </p:cNvSpPr>
          <p:nvPr>
            <p:ph type="body" idx="1"/>
          </p:nvPr>
        </p:nvSpPr>
        <p:spPr>
          <a:xfrm>
            <a:off x="457200" y="1981200"/>
            <a:ext cx="8229600" cy="4114800"/>
          </a:xfrm>
        </p:spPr>
        <p:txBody>
          <a:bodyPr/>
          <a:lstStyle/>
          <a:p>
            <a:r>
              <a:rPr lang="en-US" altLang="en-US" sz="2400" dirty="0"/>
              <a:t>Problems with leftist heaps</a:t>
            </a:r>
          </a:p>
          <a:p>
            <a:pPr lvl="1"/>
            <a:r>
              <a:rPr lang="en-US" altLang="en-US" sz="2000" dirty="0"/>
              <a:t>extra storage for </a:t>
            </a:r>
            <a:r>
              <a:rPr lang="en-US" altLang="en-US" sz="2000" dirty="0" err="1"/>
              <a:t>npl</a:t>
            </a:r>
            <a:endParaRPr lang="en-US" altLang="en-US" sz="2000" dirty="0"/>
          </a:p>
          <a:p>
            <a:pPr lvl="1"/>
            <a:r>
              <a:rPr lang="en-US" altLang="en-US" sz="2000" dirty="0"/>
              <a:t>Do we need the extra complexity/logic to maintain and check </a:t>
            </a:r>
            <a:r>
              <a:rPr lang="en-US" altLang="en-US" sz="2000" dirty="0" err="1"/>
              <a:t>npl</a:t>
            </a:r>
            <a:endParaRPr lang="en-US" altLang="en-US" sz="2000" dirty="0"/>
          </a:p>
          <a:p>
            <a:r>
              <a:rPr lang="en-US" altLang="en-US" sz="2400" dirty="0"/>
              <a:t>Solution: skew heaps</a:t>
            </a:r>
          </a:p>
          <a:p>
            <a:pPr lvl="1"/>
            <a:r>
              <a:rPr lang="en-US" altLang="en-US" sz="2000" dirty="0"/>
              <a:t>blind adjusting version of leftist heaps</a:t>
            </a:r>
          </a:p>
          <a:p>
            <a:pPr lvl="1"/>
            <a:r>
              <a:rPr lang="en-US" altLang="en-US" sz="2000" dirty="0">
                <a:solidFill>
                  <a:srgbClr val="FF0000"/>
                </a:solidFill>
              </a:rPr>
              <a:t>amortized</a:t>
            </a:r>
            <a:r>
              <a:rPr lang="en-US" altLang="en-US" sz="2000" dirty="0"/>
              <a:t> time for merge, insert, and </a:t>
            </a:r>
            <a:r>
              <a:rPr lang="en-US" altLang="en-US" sz="2000" dirty="0" err="1"/>
              <a:t>deleteMin</a:t>
            </a:r>
            <a:r>
              <a:rPr lang="en-US" altLang="en-US" sz="2000" dirty="0"/>
              <a:t> is O(log n)</a:t>
            </a:r>
          </a:p>
          <a:p>
            <a:pPr lvl="1"/>
            <a:r>
              <a:rPr lang="en-US" altLang="en-US" sz="2000" dirty="0"/>
              <a:t>worst case time for each is O(n)</a:t>
            </a:r>
          </a:p>
          <a:p>
            <a:pPr lvl="1"/>
            <a:r>
              <a:rPr lang="en-US" altLang="en-US" sz="2000" dirty="0"/>
              <a:t>merge </a:t>
            </a:r>
            <a:r>
              <a:rPr lang="en-US" altLang="en-US" sz="2000" i="1" dirty="0"/>
              <a:t>always</a:t>
            </a:r>
            <a:r>
              <a:rPr lang="en-US" altLang="en-US" sz="2000" dirty="0"/>
              <a:t> switches children along right path</a:t>
            </a:r>
          </a:p>
          <a:p>
            <a:pPr lvl="1"/>
            <a:r>
              <a:rPr lang="en-US" altLang="en-US" sz="2000" dirty="0"/>
              <a:t>Can be done iteratively (as switching can be done on way down)</a:t>
            </a:r>
          </a:p>
        </p:txBody>
      </p:sp>
      <p:sp>
        <p:nvSpPr>
          <p:cNvPr id="307204" name="Text Box 4"/>
          <p:cNvSpPr txBox="1">
            <a:spLocks noChangeArrowheads="1"/>
          </p:cNvSpPr>
          <p:nvPr/>
        </p:nvSpPr>
        <p:spPr bwMode="auto">
          <a:xfrm>
            <a:off x="3048000" y="601980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i="1">
                <a:solidFill>
                  <a:srgbClr val="FF0000"/>
                </a:solidFill>
              </a:rPr>
              <a:t>What do skew heaps remind us of?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73B3C1-854F-4CC1-B081-C52321C72DE6}" type="slidenum">
              <a:rPr lang="en-US" altLang="en-US"/>
              <a:pPr/>
              <a:t>4</a:t>
            </a:fld>
            <a:endParaRPr lang="en-US" altLang="en-US"/>
          </a:p>
        </p:txBody>
      </p:sp>
      <p:sp>
        <p:nvSpPr>
          <p:cNvPr id="234498" name="Rectangle 2"/>
          <p:cNvSpPr>
            <a:spLocks noGrp="1" noChangeArrowheads="1"/>
          </p:cNvSpPr>
          <p:nvPr>
            <p:ph type="title"/>
          </p:nvPr>
        </p:nvSpPr>
        <p:spPr/>
        <p:txBody>
          <a:bodyPr/>
          <a:lstStyle/>
          <a:p>
            <a:r>
              <a:rPr lang="en-US" altLang="en-US"/>
              <a:t>Naïve Priority Queue Data Structures</a:t>
            </a:r>
          </a:p>
        </p:txBody>
      </p:sp>
      <p:sp>
        <p:nvSpPr>
          <p:cNvPr id="234499" name="Rectangle 3"/>
          <p:cNvSpPr>
            <a:spLocks noGrp="1" noChangeArrowheads="1"/>
          </p:cNvSpPr>
          <p:nvPr>
            <p:ph type="body" idx="1"/>
          </p:nvPr>
        </p:nvSpPr>
        <p:spPr/>
        <p:txBody>
          <a:bodyPr/>
          <a:lstStyle/>
          <a:p>
            <a:r>
              <a:rPr lang="en-US" altLang="en-US" sz="2800" dirty="0"/>
              <a:t>Unsorted list:</a:t>
            </a:r>
          </a:p>
          <a:p>
            <a:r>
              <a:rPr lang="en-US" altLang="en-US" sz="2800" dirty="0"/>
              <a:t>Sorted list:</a:t>
            </a:r>
          </a:p>
          <a:p>
            <a:r>
              <a:rPr lang="en-US" altLang="en-US" sz="2800" dirty="0"/>
              <a:t>BST trees</a:t>
            </a:r>
          </a:p>
          <a:p>
            <a:r>
              <a:rPr lang="en-US" altLang="en-US" sz="2800" dirty="0"/>
              <a:t>Splay trees</a:t>
            </a:r>
          </a:p>
          <a:p>
            <a:r>
              <a:rPr lang="en-US" altLang="en-US" sz="2800" dirty="0"/>
              <a:t>AVL trees</a:t>
            </a:r>
          </a:p>
          <a:p>
            <a:r>
              <a:rPr lang="en-US" altLang="en-US" sz="2800" dirty="0"/>
              <a:t>We maintain total order, but that is more than we need.  Can we benefit by keeping less information?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22FCEF9-8D7E-4D27-AD65-23551AF6387A}" type="slidenum">
              <a:rPr lang="en-US" altLang="en-US" smtClean="0"/>
              <a:pPr/>
              <a:t>40</a:t>
            </a:fld>
            <a:endParaRPr lang="en-US" altLang="en-US"/>
          </a:p>
        </p:txBody>
      </p:sp>
      <p:sp>
        <p:nvSpPr>
          <p:cNvPr id="4" name="Rectangle 3"/>
          <p:cNvSpPr/>
          <p:nvPr/>
        </p:nvSpPr>
        <p:spPr>
          <a:xfrm>
            <a:off x="1828800" y="1066800"/>
            <a:ext cx="5943600" cy="3416320"/>
          </a:xfrm>
          <a:prstGeom prst="rect">
            <a:avLst/>
          </a:prstGeom>
        </p:spPr>
        <p:txBody>
          <a:bodyPr wrap="square">
            <a:spAutoFit/>
          </a:bodyPr>
          <a:lstStyle/>
          <a:p>
            <a:r>
              <a:rPr lang="en-US" b="1" dirty="0"/>
              <a:t>The Skew Heap – A Simple Modification</a:t>
            </a:r>
            <a:endParaRPr lang="en-US" dirty="0"/>
          </a:p>
          <a:p>
            <a:pPr lvl="0" algn="l"/>
            <a:r>
              <a:rPr lang="en-US" dirty="0"/>
              <a:t>We can make a simple modification to the leftist heap and get similar results without storing (or computing) the null path length.</a:t>
            </a:r>
          </a:p>
          <a:p>
            <a:pPr lvl="0" algn="l"/>
            <a:endParaRPr lang="en-US" dirty="0"/>
          </a:p>
          <a:p>
            <a:pPr lvl="0" algn="l"/>
            <a:r>
              <a:rPr lang="en-US" dirty="0"/>
              <a:t>We always merge with the right child, but after merging, we swap the left and right children for every node in the resulting right path of the temporary tree.</a:t>
            </a:r>
          </a:p>
        </p:txBody>
      </p:sp>
    </p:spTree>
    <p:extLst>
      <p:ext uri="{BB962C8B-B14F-4D97-AF65-F5344CB8AC3E}">
        <p14:creationId xmlns:p14="http://schemas.microsoft.com/office/powerpoint/2010/main" val="3945751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 one – do all merging first, then swap kids.  </a:t>
            </a:r>
            <a:br>
              <a:rPr lang="en-US" dirty="0"/>
            </a:br>
            <a:r>
              <a:rPr lang="en-US" sz="2400" dirty="0"/>
              <a:t>You should get the result on the right.</a:t>
            </a:r>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41</a:t>
            </a:fld>
            <a:endParaRPr lang="en-US" altLang="en-US"/>
          </a:p>
        </p:txBody>
      </p:sp>
      <p:pic>
        <p:nvPicPr>
          <p:cNvPr id="4" name="Picture 3" descr="Mpq2"/>
          <p:cNvPicPr/>
          <p:nvPr/>
        </p:nvPicPr>
        <p:blipFill>
          <a:blip r:embed="rId2" cstate="print"/>
          <a:srcRect/>
          <a:stretch>
            <a:fillRect/>
          </a:stretch>
        </p:blipFill>
        <p:spPr bwMode="auto">
          <a:xfrm>
            <a:off x="1066800" y="2362200"/>
            <a:ext cx="6786562" cy="2478405"/>
          </a:xfrm>
          <a:prstGeom prst="rect">
            <a:avLst/>
          </a:prstGeom>
          <a:noFill/>
          <a:ln w="9525">
            <a:noFill/>
            <a:miter lim="800000"/>
            <a:headEnd/>
            <a:tailEnd/>
          </a:ln>
        </p:spPr>
      </p:pic>
    </p:spTree>
    <p:extLst>
      <p:ext uri="{BB962C8B-B14F-4D97-AF65-F5344CB8AC3E}">
        <p14:creationId xmlns:p14="http://schemas.microsoft.com/office/powerpoint/2010/main" val="2167028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endParaRPr kumimoji="0" lang="zh-TW" altLang="en-US" sz="1400" dirty="0">
              <a:solidFill>
                <a:schemeClr val="accent1"/>
              </a:solidFill>
            </a:endParaRPr>
          </a:p>
        </p:txBody>
      </p:sp>
      <p:sp>
        <p:nvSpPr>
          <p:cNvPr id="11267" name="Rectangle 2"/>
          <p:cNvSpPr>
            <a:spLocks noGrp="1" noChangeArrowheads="1"/>
          </p:cNvSpPr>
          <p:nvPr>
            <p:ph type="title"/>
          </p:nvPr>
        </p:nvSpPr>
        <p:spPr>
          <a:xfrm>
            <a:off x="685800" y="0"/>
            <a:ext cx="7620000" cy="769938"/>
          </a:xfrm>
        </p:spPr>
        <p:txBody>
          <a:bodyPr/>
          <a:lstStyle/>
          <a:p>
            <a:pPr eaLnBrk="1" hangingPunct="1"/>
            <a:r>
              <a:rPr lang="en-US" altLang="zh-TW"/>
              <a:t>Skew heaps </a:t>
            </a:r>
            <a:endParaRPr lang="zh-TW" altLang="en-US"/>
          </a:p>
        </p:txBody>
      </p:sp>
      <p:sp>
        <p:nvSpPr>
          <p:cNvPr id="11268" name="Rectangle 5"/>
          <p:cNvSpPr>
            <a:spLocks noChangeArrowheads="1"/>
          </p:cNvSpPr>
          <p:nvPr/>
        </p:nvSpPr>
        <p:spPr bwMode="auto">
          <a:xfrm>
            <a:off x="2128838" y="2195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endParaRPr lang="en-US" altLang="en-US"/>
          </a:p>
        </p:txBody>
      </p:sp>
      <p:graphicFrame>
        <p:nvGraphicFramePr>
          <p:cNvPr id="11269" name="Object 4"/>
          <p:cNvGraphicFramePr>
            <a:graphicFrameLocks noChangeAspect="1"/>
          </p:cNvGraphicFramePr>
          <p:nvPr/>
        </p:nvGraphicFramePr>
        <p:xfrm>
          <a:off x="304800" y="1676400"/>
          <a:ext cx="4419600" cy="2230438"/>
        </p:xfrm>
        <a:graphic>
          <a:graphicData uri="http://schemas.openxmlformats.org/presentationml/2006/ole">
            <mc:AlternateContent xmlns:mc="http://schemas.openxmlformats.org/markup-compatibility/2006">
              <mc:Choice xmlns:v="urn:schemas-microsoft-com:vml" Requires="v">
                <p:oleObj spid="_x0000_s437270" r:id="rId3" imgW="4888992" imgH="2261616" progId="Visio.Drawing.6">
                  <p:embed/>
                </p:oleObj>
              </mc:Choice>
              <mc:Fallback>
                <p:oleObj r:id="rId3" imgW="4888992" imgH="2261616" progId="Visio.Drawing.6">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t="-4044" b="-5054"/>
                      <a:stretch>
                        <a:fillRect/>
                      </a:stretch>
                    </p:blipFill>
                    <p:spPr bwMode="auto">
                      <a:xfrm>
                        <a:off x="304800" y="1676400"/>
                        <a:ext cx="4419600"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Object 7"/>
          <p:cNvGraphicFramePr>
            <a:graphicFrameLocks noChangeAspect="1"/>
          </p:cNvGraphicFramePr>
          <p:nvPr>
            <p:extLst>
              <p:ext uri="{D42A27DB-BD31-4B8C-83A1-F6EECF244321}">
                <p14:modId xmlns:p14="http://schemas.microsoft.com/office/powerpoint/2010/main" val="4095220283"/>
              </p:ext>
            </p:extLst>
          </p:nvPr>
        </p:nvGraphicFramePr>
        <p:xfrm>
          <a:off x="5071269" y="1295400"/>
          <a:ext cx="4030662" cy="4953000"/>
        </p:xfrm>
        <a:graphic>
          <a:graphicData uri="http://schemas.openxmlformats.org/presentationml/2006/ole">
            <mc:AlternateContent xmlns:mc="http://schemas.openxmlformats.org/markup-compatibility/2006">
              <mc:Choice xmlns:v="urn:schemas-microsoft-com:vml" Requires="v">
                <p:oleObj spid="_x0000_s437271" r:id="rId5" imgW="4523232" imgH="5248656" progId="Visio.Drawing.6">
                  <p:embed/>
                </p:oleObj>
              </mc:Choice>
              <mc:Fallback>
                <p:oleObj r:id="rId5" imgW="4523232" imgH="5248656" progId="Visio.Drawing.6">
                  <p:embed/>
                  <p:pic>
                    <p:nvPicPr>
                      <p:cNvPr id="11270" name="Object 7"/>
                      <p:cNvPicPr>
                        <a:picLocks noChangeAspect="1" noChangeArrowheads="1"/>
                      </p:cNvPicPr>
                      <p:nvPr/>
                    </p:nvPicPr>
                    <p:blipFill>
                      <a:blip r:embed="rId6">
                        <a:extLst>
                          <a:ext uri="{28A0092B-C50C-407E-A947-70E740481C1C}">
                            <a14:useLocalDpi xmlns:a14="http://schemas.microsoft.com/office/drawing/2010/main" val="0"/>
                          </a:ext>
                        </a:extLst>
                      </a:blip>
                      <a:srcRect t="-435" r="3200" b="12776"/>
                      <a:stretch>
                        <a:fillRect/>
                      </a:stretch>
                    </p:blipFill>
                    <p:spPr bwMode="auto">
                      <a:xfrm>
                        <a:off x="5071269" y="1295400"/>
                        <a:ext cx="4030662"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Text Box 8"/>
          <p:cNvSpPr txBox="1">
            <a:spLocks noChangeArrowheads="1"/>
          </p:cNvSpPr>
          <p:nvPr/>
        </p:nvSpPr>
        <p:spPr bwMode="auto">
          <a:xfrm>
            <a:off x="990600" y="3886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spcBef>
                <a:spcPct val="50000"/>
              </a:spcBef>
            </a:pPr>
            <a:r>
              <a:rPr lang="en-US" altLang="zh-TW"/>
              <a:t>Two skew heaps</a:t>
            </a:r>
          </a:p>
        </p:txBody>
      </p:sp>
      <p:sp>
        <p:nvSpPr>
          <p:cNvPr id="11272" name="Text Box 9"/>
          <p:cNvSpPr txBox="1">
            <a:spLocks noChangeArrowheads="1"/>
          </p:cNvSpPr>
          <p:nvPr/>
        </p:nvSpPr>
        <p:spPr bwMode="auto">
          <a:xfrm>
            <a:off x="3810000" y="5486400"/>
            <a:ext cx="4343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spcBef>
                <a:spcPct val="50000"/>
              </a:spcBef>
            </a:pPr>
            <a:r>
              <a:rPr lang="en-US" altLang="zh-TW" u="sng" dirty="0">
                <a:solidFill>
                  <a:schemeClr val="hlink"/>
                </a:solidFill>
              </a:rPr>
              <a:t>Step 1:</a:t>
            </a:r>
            <a:r>
              <a:rPr lang="en-US" altLang="zh-TW" dirty="0"/>
              <a:t> Merge the right paths.</a:t>
            </a:r>
          </a:p>
          <a:p>
            <a:pPr eaLnBrk="1" hangingPunct="1">
              <a:spcBef>
                <a:spcPct val="50000"/>
              </a:spcBef>
            </a:pPr>
            <a:r>
              <a:rPr lang="en-US" altLang="zh-TW" dirty="0"/>
              <a:t>5 right heavy nodes</a:t>
            </a:r>
          </a:p>
        </p:txBody>
      </p:sp>
      <p:sp>
        <p:nvSpPr>
          <p:cNvPr id="11273" name="Rectangle 10"/>
          <p:cNvSpPr>
            <a:spLocks noGrp="1" noChangeArrowheads="1"/>
          </p:cNvSpPr>
          <p:nvPr>
            <p:ph type="body" idx="1"/>
          </p:nvPr>
        </p:nvSpPr>
        <p:spPr>
          <a:xfrm>
            <a:off x="609600" y="838200"/>
            <a:ext cx="6324600" cy="685800"/>
          </a:xfrm>
          <a:noFill/>
        </p:spPr>
        <p:txBody>
          <a:bodyPr/>
          <a:lstStyle/>
          <a:p>
            <a:pPr marL="0" indent="0" algn="just" eaLnBrk="1" hangingPunct="1">
              <a:buNone/>
            </a:pPr>
            <a:endParaRPr lang="zh-TW" altLang="en-US" dirty="0"/>
          </a:p>
        </p:txBody>
      </p:sp>
    </p:spTree>
    <p:extLst>
      <p:ext uri="{BB962C8B-B14F-4D97-AF65-F5344CB8AC3E}">
        <p14:creationId xmlns:p14="http://schemas.microsoft.com/office/powerpoint/2010/main" val="8582055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endParaRPr kumimoji="0" lang="zh-TW" altLang="en-US" sz="1400" dirty="0">
              <a:solidFill>
                <a:schemeClr val="accent1"/>
              </a:solidFill>
            </a:endParaRPr>
          </a:p>
        </p:txBody>
      </p:sp>
      <p:sp>
        <p:nvSpPr>
          <p:cNvPr id="12291" name="Rectangle 5"/>
          <p:cNvSpPr>
            <a:spLocks noChangeArrowheads="1"/>
          </p:cNvSpPr>
          <p:nvPr/>
        </p:nvSpPr>
        <p:spPr bwMode="auto">
          <a:xfrm>
            <a:off x="2057400" y="1019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endParaRPr lang="en-US" altLang="en-US"/>
          </a:p>
        </p:txBody>
      </p:sp>
      <p:sp>
        <p:nvSpPr>
          <p:cNvPr id="12292" name="Rectangle 7"/>
          <p:cNvSpPr>
            <a:spLocks noChangeArrowheads="1"/>
          </p:cNvSpPr>
          <p:nvPr/>
        </p:nvSpPr>
        <p:spPr bwMode="auto">
          <a:xfrm>
            <a:off x="2057400" y="1019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endParaRPr lang="en-US" altLang="en-US"/>
          </a:p>
        </p:txBody>
      </p:sp>
      <p:graphicFrame>
        <p:nvGraphicFramePr>
          <p:cNvPr id="12293" name="Object 6"/>
          <p:cNvGraphicFramePr>
            <a:graphicFrameLocks noChangeAspect="1"/>
          </p:cNvGraphicFramePr>
          <p:nvPr/>
        </p:nvGraphicFramePr>
        <p:xfrm>
          <a:off x="838200" y="1447800"/>
          <a:ext cx="5257800" cy="5038725"/>
        </p:xfrm>
        <a:graphic>
          <a:graphicData uri="http://schemas.openxmlformats.org/presentationml/2006/ole">
            <mc:AlternateContent xmlns:mc="http://schemas.openxmlformats.org/markup-compatibility/2006">
              <mc:Choice xmlns:v="urn:schemas-microsoft-com:vml" Requires="v">
                <p:oleObj spid="_x0000_s438284" r:id="rId3" imgW="5029200" imgH="5057394" progId="Visio.Drawing.6">
                  <p:embed/>
                </p:oleObj>
              </mc:Choice>
              <mc:Fallback>
                <p:oleObj r:id="rId3" imgW="5029200" imgH="5057394" progId="Visio.Drawing.6">
                  <p:embed/>
                  <p:pic>
                    <p:nvPicPr>
                      <p:cNvPr id="12293" name="Object 6"/>
                      <p:cNvPicPr>
                        <a:picLocks noChangeAspect="1" noChangeArrowheads="1"/>
                      </p:cNvPicPr>
                      <p:nvPr/>
                    </p:nvPicPr>
                    <p:blipFill>
                      <a:blip r:embed="rId4">
                        <a:extLst>
                          <a:ext uri="{28A0092B-C50C-407E-A947-70E740481C1C}">
                            <a14:useLocalDpi xmlns:a14="http://schemas.microsoft.com/office/drawing/2010/main" val="0"/>
                          </a:ext>
                        </a:extLst>
                      </a:blip>
                      <a:srcRect b="4793"/>
                      <a:stretch>
                        <a:fillRect/>
                      </a:stretch>
                    </p:blipFill>
                    <p:spPr bwMode="auto">
                      <a:xfrm>
                        <a:off x="838200" y="1447800"/>
                        <a:ext cx="52578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Rectangle 8"/>
          <p:cNvSpPr>
            <a:spLocks noChangeArrowheads="1"/>
          </p:cNvSpPr>
          <p:nvPr/>
        </p:nvSpPr>
        <p:spPr bwMode="auto">
          <a:xfrm>
            <a:off x="685800" y="762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新細明體"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新細明體"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新細明體"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新細明體" pitchFamily="18" charset="-120"/>
              </a:defRPr>
            </a:lvl9pPr>
          </a:lstStyle>
          <a:p>
            <a:pPr eaLnBrk="1" hangingPunct="1">
              <a:buFont typeface="Wingdings" panose="05000000000000000000" pitchFamily="2" charset="2"/>
              <a:buNone/>
            </a:pPr>
            <a:r>
              <a:rPr lang="en-US" altLang="zh-TW" sz="2800" u="sng">
                <a:solidFill>
                  <a:schemeClr val="hlink"/>
                </a:solidFill>
              </a:rPr>
              <a:t>Step 2:</a:t>
            </a:r>
            <a:r>
              <a:rPr lang="en-US" altLang="zh-TW" sz="2800"/>
              <a:t> Swap the children along the right path.</a:t>
            </a:r>
            <a:endParaRPr lang="zh-TW" altLang="en-US" sz="2800"/>
          </a:p>
        </p:txBody>
      </p:sp>
      <p:sp>
        <p:nvSpPr>
          <p:cNvPr id="12295" name="Text Box 11"/>
          <p:cNvSpPr txBox="1">
            <a:spLocks noChangeArrowheads="1"/>
          </p:cNvSpPr>
          <p:nvPr/>
        </p:nvSpPr>
        <p:spPr bwMode="auto">
          <a:xfrm>
            <a:off x="4953000" y="4362270"/>
            <a:ext cx="3200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ahoma" panose="020B0604030504040204" pitchFamily="34" charset="0"/>
                <a:ea typeface="新細明體" pitchFamily="18" charset="-120"/>
              </a:defRPr>
            </a:lvl1pPr>
            <a:lvl2pPr marL="742950" indent="-285750">
              <a:defRPr kumimoji="1" sz="2400">
                <a:solidFill>
                  <a:schemeClr val="tx1"/>
                </a:solidFill>
                <a:latin typeface="Tahoma" panose="020B0604030504040204" pitchFamily="34" charset="0"/>
                <a:ea typeface="新細明體" pitchFamily="18" charset="-120"/>
              </a:defRPr>
            </a:lvl2pPr>
            <a:lvl3pPr marL="1143000" indent="-228600">
              <a:defRPr kumimoji="1" sz="2400">
                <a:solidFill>
                  <a:schemeClr val="tx1"/>
                </a:solidFill>
                <a:latin typeface="Tahoma" panose="020B0604030504040204" pitchFamily="34" charset="0"/>
                <a:ea typeface="新細明體" pitchFamily="18" charset="-120"/>
              </a:defRPr>
            </a:lvl3pPr>
            <a:lvl4pPr marL="1600200" indent="-228600">
              <a:defRPr kumimoji="1" sz="2400">
                <a:solidFill>
                  <a:schemeClr val="tx1"/>
                </a:solidFill>
                <a:latin typeface="Tahoma" panose="020B0604030504040204" pitchFamily="34" charset="0"/>
                <a:ea typeface="新細明體" pitchFamily="18" charset="-120"/>
              </a:defRPr>
            </a:lvl4pPr>
            <a:lvl5pPr marL="2057400" indent="-22860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spcBef>
                <a:spcPct val="50000"/>
              </a:spcBef>
            </a:pPr>
            <a:r>
              <a:rPr lang="en-US" altLang="zh-TW" dirty="0"/>
              <a:t>Alternates adding to each side.  Tends to balance</a:t>
            </a:r>
          </a:p>
        </p:txBody>
      </p:sp>
    </p:spTree>
    <p:extLst>
      <p:ext uri="{BB962C8B-B14F-4D97-AF65-F5344CB8AC3E}">
        <p14:creationId xmlns:p14="http://schemas.microsoft.com/office/powerpoint/2010/main" val="2471090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533400"/>
            <a:ext cx="8077200" cy="5638800"/>
          </a:xfrm>
        </p:spPr>
        <p:txBody>
          <a:bodyPr/>
          <a:lstStyle/>
          <a:p>
            <a:pPr marL="0" lvl="0" indent="0">
              <a:buNone/>
            </a:pPr>
            <a:r>
              <a:rPr lang="nb-NO" sz="1800" dirty="0"/>
              <a:t> private Node&lt;E&gt; merge( Node&lt;E&gt;t1, Node&lt;E&gt; t2)</a:t>
            </a:r>
            <a:r>
              <a:rPr lang="en-US" sz="1800" dirty="0"/>
              <a:t>       { </a:t>
            </a:r>
          </a:p>
          <a:p>
            <a:pPr marL="0" lvl="0" indent="0">
              <a:buNone/>
            </a:pPr>
            <a:r>
              <a:rPr lang="en-US" sz="1800" dirty="0"/>
              <a:t>             Node&lt;E&gt; small;</a:t>
            </a:r>
          </a:p>
          <a:p>
            <a:pPr marL="0" indent="0">
              <a:buNone/>
            </a:pPr>
            <a:r>
              <a:rPr lang="en-US" sz="1800" dirty="0"/>
              <a:t>              if (t1==null)  return t2;</a:t>
            </a:r>
          </a:p>
          <a:p>
            <a:pPr marL="0" indent="0">
              <a:buNone/>
            </a:pPr>
            <a:r>
              <a:rPr lang="en-US" sz="1800" dirty="0"/>
              <a:t>              if (t2==null) return t1;</a:t>
            </a:r>
          </a:p>
          <a:p>
            <a:pPr marL="0" indent="0">
              <a:buNone/>
            </a:pPr>
            <a:r>
              <a:rPr lang="en-US" sz="1800" dirty="0"/>
              <a:t>              if (t1.element.compareTo( t2.element ) &lt; 0) {</a:t>
            </a:r>
          </a:p>
          <a:p>
            <a:pPr marL="0" indent="0">
              <a:buNone/>
            </a:pPr>
            <a:r>
              <a:rPr lang="en-US" sz="1800" dirty="0"/>
              <a:t>                    t1-&gt;right = merge(t1-&gt;right, t2);</a:t>
            </a:r>
          </a:p>
          <a:p>
            <a:pPr marL="0" indent="0">
              <a:buNone/>
            </a:pPr>
            <a:r>
              <a:rPr lang="en-US" sz="1800" dirty="0"/>
              <a:t>                     small=t1;}</a:t>
            </a:r>
          </a:p>
          <a:p>
            <a:pPr marL="0" indent="0">
              <a:buNone/>
            </a:pPr>
            <a:r>
              <a:rPr lang="en-US" sz="1800" dirty="0"/>
              <a:t>             else { </a:t>
            </a:r>
          </a:p>
          <a:p>
            <a:pPr marL="0" indent="0">
              <a:buNone/>
            </a:pPr>
            <a:r>
              <a:rPr lang="en-US" sz="1800" dirty="0"/>
              <a:t>                    t2-&gt;right = merge(t2-&gt;right, t1);</a:t>
            </a:r>
          </a:p>
          <a:p>
            <a:pPr marL="0" indent="0">
              <a:buNone/>
            </a:pPr>
            <a:r>
              <a:rPr lang="en-US" sz="1800" dirty="0"/>
              <a:t>                    small=t2;}</a:t>
            </a:r>
          </a:p>
          <a:p>
            <a:pPr marL="0" indent="0">
              <a:buNone/>
            </a:pPr>
            <a:r>
              <a:rPr lang="en-US" sz="1800" dirty="0"/>
              <a:t>              </a:t>
            </a:r>
            <a:r>
              <a:rPr lang="en-US" sz="1800" dirty="0" err="1"/>
              <a:t>swapkids</a:t>
            </a:r>
            <a:r>
              <a:rPr lang="en-US" sz="1800" dirty="0"/>
              <a:t>(small); </a:t>
            </a:r>
          </a:p>
          <a:p>
            <a:pPr marL="0" indent="0">
              <a:buNone/>
            </a:pPr>
            <a:r>
              <a:rPr lang="en-US" sz="1800" dirty="0"/>
              <a:t>              return small;</a:t>
            </a:r>
          </a:p>
          <a:p>
            <a:pPr marL="0" indent="0">
              <a:buNone/>
            </a:pPr>
            <a:r>
              <a:rPr lang="en-US" sz="1800" dirty="0"/>
              <a:t>      }</a:t>
            </a:r>
          </a:p>
          <a:p>
            <a:endParaRPr lang="en-US" dirty="0"/>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44</a:t>
            </a:fld>
            <a:endParaRPr lang="en-US" altLang="en-US"/>
          </a:p>
        </p:txBody>
      </p:sp>
    </p:spTree>
    <p:extLst>
      <p:ext uri="{BB962C8B-B14F-4D97-AF65-F5344CB8AC3E}">
        <p14:creationId xmlns:p14="http://schemas.microsoft.com/office/powerpoint/2010/main" val="2738082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22FCEF9-8D7E-4D27-AD65-23551AF6387A}" type="slidenum">
              <a:rPr lang="en-US" altLang="en-US" smtClean="0"/>
              <a:pPr/>
              <a:t>45</a:t>
            </a:fld>
            <a:endParaRPr lang="en-US" altLang="en-US"/>
          </a:p>
        </p:txBody>
      </p:sp>
      <p:pic>
        <p:nvPicPr>
          <p:cNvPr id="4" name="Picture 3"/>
          <p:cNvPicPr/>
          <p:nvPr/>
        </p:nvPicPr>
        <p:blipFill>
          <a:blip r:embed="rId2" cstate="print"/>
          <a:srcRect/>
          <a:stretch>
            <a:fillRect/>
          </a:stretch>
        </p:blipFill>
        <p:spPr bwMode="auto">
          <a:xfrm>
            <a:off x="533400" y="381000"/>
            <a:ext cx="7924800" cy="6019800"/>
          </a:xfrm>
          <a:prstGeom prst="rect">
            <a:avLst/>
          </a:prstGeom>
          <a:noFill/>
          <a:ln w="9525">
            <a:noFill/>
            <a:miter lim="800000"/>
            <a:headEnd/>
            <a:tailEnd/>
          </a:ln>
        </p:spPr>
      </p:pic>
      <p:sp>
        <p:nvSpPr>
          <p:cNvPr id="2" name="TextBox 1"/>
          <p:cNvSpPr txBox="1"/>
          <p:nvPr/>
        </p:nvSpPr>
        <p:spPr>
          <a:xfrm>
            <a:off x="0" y="3505200"/>
            <a:ext cx="3429000" cy="1200329"/>
          </a:xfrm>
          <a:prstGeom prst="rect">
            <a:avLst/>
          </a:prstGeom>
          <a:noFill/>
        </p:spPr>
        <p:txBody>
          <a:bodyPr wrap="square" rtlCol="0">
            <a:spAutoFit/>
          </a:bodyPr>
          <a:lstStyle/>
          <a:p>
            <a:r>
              <a:rPr lang="en-US" dirty="0">
                <a:solidFill>
                  <a:srgbClr val="FF0000"/>
                </a:solidFill>
              </a:rPr>
              <a:t>Notice, only nodes on access path swap kids.  Doorbell rings…</a:t>
            </a:r>
          </a:p>
        </p:txBody>
      </p:sp>
    </p:spTree>
    <p:extLst>
      <p:ext uri="{BB962C8B-B14F-4D97-AF65-F5344CB8AC3E}">
        <p14:creationId xmlns:p14="http://schemas.microsoft.com/office/powerpoint/2010/main" val="2714537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7924800" cy="2133600"/>
          </a:xfrm>
        </p:spPr>
        <p:txBody>
          <a:bodyPr/>
          <a:lstStyle/>
          <a:p>
            <a:r>
              <a:rPr lang="en-US" dirty="0"/>
              <a:t>But, even though that tree looks good, won’t it just get swapped back after the next merge?</a:t>
            </a:r>
          </a:p>
        </p:txBody>
      </p:sp>
      <p:sp>
        <p:nvSpPr>
          <p:cNvPr id="3" name="Content Placeholder 2"/>
          <p:cNvSpPr>
            <a:spLocks noGrp="1"/>
          </p:cNvSpPr>
          <p:nvPr>
            <p:ph idx="1"/>
          </p:nvPr>
        </p:nvSpPr>
        <p:spPr>
          <a:xfrm>
            <a:off x="457200" y="3124200"/>
            <a:ext cx="7772400" cy="4114800"/>
          </a:xfrm>
        </p:spPr>
        <p:txBody>
          <a:bodyPr/>
          <a:lstStyle/>
          <a:p>
            <a:r>
              <a:rPr lang="en-US" dirty="0"/>
              <a:t>Yes…</a:t>
            </a:r>
          </a:p>
          <a:p>
            <a:r>
              <a:rPr lang="en-US" dirty="0"/>
              <a:t>However, we don’t tend to get the “ugly” trees in the first place.</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46</a:t>
            </a:fld>
            <a:endParaRPr lang="en-US" altLang="en-US"/>
          </a:p>
        </p:txBody>
      </p:sp>
    </p:spTree>
    <p:extLst>
      <p:ext uri="{BB962C8B-B14F-4D97-AF65-F5344CB8AC3E}">
        <p14:creationId xmlns:p14="http://schemas.microsoft.com/office/powerpoint/2010/main" val="958988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Suppose values are added in increasing order</a:t>
            </a:r>
          </a:p>
        </p:txBody>
      </p:sp>
      <p:sp>
        <p:nvSpPr>
          <p:cNvPr id="3" name="Slide Number Placeholder 2"/>
          <p:cNvSpPr>
            <a:spLocks noGrp="1"/>
          </p:cNvSpPr>
          <p:nvPr>
            <p:ph type="sldNum" sz="quarter" idx="12"/>
          </p:nvPr>
        </p:nvSpPr>
        <p:spPr/>
        <p:txBody>
          <a:bodyPr/>
          <a:lstStyle/>
          <a:p>
            <a:fld id="{A22FCEF9-8D7E-4D27-AD65-23551AF6387A}" type="slidenum">
              <a:rPr lang="en-US" altLang="en-US" smtClean="0"/>
              <a:pPr/>
              <a:t>47</a:t>
            </a:fld>
            <a:endParaRPr lang="en-US" altLang="en-US" dirty="0"/>
          </a:p>
        </p:txBody>
      </p:sp>
      <p:sp>
        <p:nvSpPr>
          <p:cNvPr id="4" name="Oval 3"/>
          <p:cNvSpPr/>
          <p:nvPr/>
        </p:nvSpPr>
        <p:spPr bwMode="auto">
          <a:xfrm>
            <a:off x="335478" y="2144167"/>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5" name="Oval 4"/>
          <p:cNvSpPr/>
          <p:nvPr/>
        </p:nvSpPr>
        <p:spPr bwMode="auto">
          <a:xfrm>
            <a:off x="1470561" y="2120416"/>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6" name="Oval 5"/>
          <p:cNvSpPr/>
          <p:nvPr/>
        </p:nvSpPr>
        <p:spPr bwMode="auto">
          <a:xfrm>
            <a:off x="1851561" y="272506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8" name="Straight Connector 7"/>
          <p:cNvCxnSpPr>
            <a:stCxn id="5" idx="5"/>
            <a:endCxn id="6" idx="0"/>
          </p:cNvCxnSpPr>
          <p:nvPr/>
        </p:nvCxnSpPr>
        <p:spPr bwMode="auto">
          <a:xfrm>
            <a:off x="1860806" y="2510661"/>
            <a:ext cx="21935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3070761" y="2145157"/>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10" name="Oval 9"/>
          <p:cNvSpPr/>
          <p:nvPr/>
        </p:nvSpPr>
        <p:spPr bwMode="auto">
          <a:xfrm>
            <a:off x="2689761" y="2749809"/>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11" name="Straight Connector 10"/>
          <p:cNvCxnSpPr>
            <a:stCxn id="9" idx="5"/>
            <a:endCxn id="10" idx="0"/>
          </p:cNvCxnSpPr>
          <p:nvPr/>
        </p:nvCxnSpPr>
        <p:spPr bwMode="auto">
          <a:xfrm flipH="1">
            <a:off x="2918361" y="2535402"/>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val 12"/>
          <p:cNvSpPr/>
          <p:nvPr/>
        </p:nvSpPr>
        <p:spPr bwMode="auto">
          <a:xfrm>
            <a:off x="4159332" y="2185405"/>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14" name="Oval 13"/>
          <p:cNvSpPr/>
          <p:nvPr/>
        </p:nvSpPr>
        <p:spPr bwMode="auto">
          <a:xfrm>
            <a:off x="3778332" y="2790057"/>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15" name="Straight Connector 14"/>
          <p:cNvCxnSpPr>
            <a:stCxn id="13" idx="5"/>
            <a:endCxn id="14" idx="0"/>
          </p:cNvCxnSpPr>
          <p:nvPr/>
        </p:nvCxnSpPr>
        <p:spPr bwMode="auto">
          <a:xfrm flipH="1">
            <a:off x="4006932" y="2575650"/>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4596740" y="280126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18" name="Straight Connector 17"/>
          <p:cNvCxnSpPr>
            <a:stCxn id="13" idx="5"/>
            <a:endCxn id="16" idx="0"/>
          </p:cNvCxnSpPr>
          <p:nvPr/>
        </p:nvCxnSpPr>
        <p:spPr bwMode="auto">
          <a:xfrm>
            <a:off x="4549577" y="2575650"/>
            <a:ext cx="275763"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bwMode="auto">
          <a:xfrm>
            <a:off x="6557822" y="3492016"/>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4</a:t>
            </a:r>
            <a:endParaRPr kumimoji="0" lang="en-US" sz="2400" b="0" i="0" u="none" strike="noStrike" cap="none" normalizeH="0" baseline="0" dirty="0">
              <a:ln>
                <a:noFill/>
              </a:ln>
              <a:solidFill>
                <a:schemeClr val="tx1"/>
              </a:solidFill>
              <a:effectLst/>
              <a:latin typeface="Times New Roman" pitchFamily="18" charset="0"/>
            </a:endParaRPr>
          </a:p>
        </p:txBody>
      </p:sp>
      <p:sp>
        <p:nvSpPr>
          <p:cNvPr id="20" name="Oval 19"/>
          <p:cNvSpPr/>
          <p:nvPr/>
        </p:nvSpPr>
        <p:spPr bwMode="auto">
          <a:xfrm>
            <a:off x="5719622" y="2231259"/>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21" name="Oval 20"/>
          <p:cNvSpPr/>
          <p:nvPr/>
        </p:nvSpPr>
        <p:spPr bwMode="auto">
          <a:xfrm>
            <a:off x="5338622" y="2835911"/>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22" name="Straight Connector 21"/>
          <p:cNvCxnSpPr>
            <a:stCxn id="20" idx="5"/>
            <a:endCxn id="21" idx="0"/>
          </p:cNvCxnSpPr>
          <p:nvPr/>
        </p:nvCxnSpPr>
        <p:spPr bwMode="auto">
          <a:xfrm flipH="1">
            <a:off x="5567222" y="2621504"/>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22"/>
          <p:cNvSpPr/>
          <p:nvPr/>
        </p:nvSpPr>
        <p:spPr bwMode="auto">
          <a:xfrm>
            <a:off x="6157030" y="284712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24" name="Straight Connector 23"/>
          <p:cNvCxnSpPr>
            <a:stCxn id="20" idx="5"/>
            <a:endCxn id="23" idx="0"/>
          </p:cNvCxnSpPr>
          <p:nvPr/>
        </p:nvCxnSpPr>
        <p:spPr bwMode="auto">
          <a:xfrm>
            <a:off x="6109867" y="2621504"/>
            <a:ext cx="275763"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p:cNvCxnSpPr>
            <a:stCxn id="23" idx="5"/>
            <a:endCxn id="19" idx="0"/>
          </p:cNvCxnSpPr>
          <p:nvPr/>
        </p:nvCxnSpPr>
        <p:spPr bwMode="auto">
          <a:xfrm>
            <a:off x="6547275" y="3237367"/>
            <a:ext cx="239147"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Oval 26"/>
          <p:cNvSpPr/>
          <p:nvPr/>
        </p:nvSpPr>
        <p:spPr bwMode="auto">
          <a:xfrm>
            <a:off x="7016518" y="3501906"/>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p:txBody>
      </p:sp>
      <p:sp>
        <p:nvSpPr>
          <p:cNvPr id="28" name="Oval 27"/>
          <p:cNvSpPr/>
          <p:nvPr/>
        </p:nvSpPr>
        <p:spPr bwMode="auto">
          <a:xfrm>
            <a:off x="7566078" y="221610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29" name="Oval 28"/>
          <p:cNvSpPr/>
          <p:nvPr/>
        </p:nvSpPr>
        <p:spPr bwMode="auto">
          <a:xfrm>
            <a:off x="7185078" y="2820754"/>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2</a:t>
            </a:r>
            <a:endParaRPr kumimoji="0" lang="en-US" sz="2400" b="0" i="0" u="none" strike="noStrike" cap="none" normalizeH="0" baseline="0" dirty="0">
              <a:ln>
                <a:noFill/>
              </a:ln>
              <a:solidFill>
                <a:schemeClr val="tx1"/>
              </a:solidFill>
              <a:effectLst/>
              <a:latin typeface="Times New Roman" pitchFamily="18" charset="0"/>
            </a:endParaRPr>
          </a:p>
        </p:txBody>
      </p:sp>
      <p:cxnSp>
        <p:nvCxnSpPr>
          <p:cNvPr id="30" name="Straight Connector 29"/>
          <p:cNvCxnSpPr>
            <a:stCxn id="28" idx="5"/>
            <a:endCxn id="29" idx="0"/>
          </p:cNvCxnSpPr>
          <p:nvPr/>
        </p:nvCxnSpPr>
        <p:spPr bwMode="auto">
          <a:xfrm flipH="1">
            <a:off x="7413678" y="2606347"/>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0"/>
          <p:cNvSpPr/>
          <p:nvPr/>
        </p:nvSpPr>
        <p:spPr bwMode="auto">
          <a:xfrm>
            <a:off x="8003486" y="2831965"/>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3</a:t>
            </a:r>
            <a:endParaRPr kumimoji="0" lang="en-US" sz="2400" b="0" i="0" u="none" strike="noStrike" cap="none" normalizeH="0" baseline="0" dirty="0">
              <a:ln>
                <a:noFill/>
              </a:ln>
              <a:solidFill>
                <a:schemeClr val="tx1"/>
              </a:solidFill>
              <a:effectLst/>
              <a:latin typeface="Times New Roman" pitchFamily="18" charset="0"/>
            </a:endParaRPr>
          </a:p>
        </p:txBody>
      </p:sp>
      <p:cxnSp>
        <p:nvCxnSpPr>
          <p:cNvPr id="32" name="Straight Connector 31"/>
          <p:cNvCxnSpPr>
            <a:stCxn id="28" idx="5"/>
            <a:endCxn id="31" idx="0"/>
          </p:cNvCxnSpPr>
          <p:nvPr/>
        </p:nvCxnSpPr>
        <p:spPr bwMode="auto">
          <a:xfrm>
            <a:off x="7956323" y="2606347"/>
            <a:ext cx="275763"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p:cNvCxnSpPr>
            <a:endCxn id="27" idx="0"/>
          </p:cNvCxnSpPr>
          <p:nvPr/>
        </p:nvCxnSpPr>
        <p:spPr bwMode="auto">
          <a:xfrm flipH="1">
            <a:off x="7245118" y="3247257"/>
            <a:ext cx="168560"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Oval 34"/>
          <p:cNvSpPr/>
          <p:nvPr/>
        </p:nvSpPr>
        <p:spPr bwMode="auto">
          <a:xfrm>
            <a:off x="518905" y="5168710"/>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p:txBody>
      </p:sp>
      <p:sp>
        <p:nvSpPr>
          <p:cNvPr id="36" name="Oval 35"/>
          <p:cNvSpPr/>
          <p:nvPr/>
        </p:nvSpPr>
        <p:spPr bwMode="auto">
          <a:xfrm>
            <a:off x="1068465" y="3882906"/>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37" name="Oval 36"/>
          <p:cNvSpPr/>
          <p:nvPr/>
        </p:nvSpPr>
        <p:spPr bwMode="auto">
          <a:xfrm>
            <a:off x="687465" y="448755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38" name="Straight Connector 37"/>
          <p:cNvCxnSpPr>
            <a:stCxn id="36" idx="5"/>
            <a:endCxn id="37" idx="0"/>
          </p:cNvCxnSpPr>
          <p:nvPr/>
        </p:nvCxnSpPr>
        <p:spPr bwMode="auto">
          <a:xfrm flipH="1">
            <a:off x="916065" y="4273151"/>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Oval 38"/>
          <p:cNvSpPr/>
          <p:nvPr/>
        </p:nvSpPr>
        <p:spPr bwMode="auto">
          <a:xfrm>
            <a:off x="1505873" y="4498769"/>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40" name="Straight Connector 39"/>
          <p:cNvCxnSpPr>
            <a:stCxn id="36" idx="5"/>
            <a:endCxn id="39" idx="0"/>
          </p:cNvCxnSpPr>
          <p:nvPr/>
        </p:nvCxnSpPr>
        <p:spPr bwMode="auto">
          <a:xfrm>
            <a:off x="1458710" y="4273151"/>
            <a:ext cx="275763"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p:cNvCxnSpPr>
            <a:endCxn id="35" idx="0"/>
          </p:cNvCxnSpPr>
          <p:nvPr/>
        </p:nvCxnSpPr>
        <p:spPr bwMode="auto">
          <a:xfrm flipH="1">
            <a:off x="747505" y="4914061"/>
            <a:ext cx="168560"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Oval 41"/>
          <p:cNvSpPr/>
          <p:nvPr/>
        </p:nvSpPr>
        <p:spPr bwMode="auto">
          <a:xfrm>
            <a:off x="1277273" y="5205301"/>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p:txBody>
      </p:sp>
      <p:cxnSp>
        <p:nvCxnSpPr>
          <p:cNvPr id="44" name="Straight Connector 43"/>
          <p:cNvCxnSpPr>
            <a:stCxn id="39" idx="4"/>
            <a:endCxn id="42" idx="0"/>
          </p:cNvCxnSpPr>
          <p:nvPr/>
        </p:nvCxnSpPr>
        <p:spPr bwMode="auto">
          <a:xfrm flipH="1">
            <a:off x="1505873" y="4955969"/>
            <a:ext cx="228600" cy="24933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Oval 44"/>
          <p:cNvSpPr/>
          <p:nvPr/>
        </p:nvSpPr>
        <p:spPr bwMode="auto">
          <a:xfrm>
            <a:off x="2368801" y="5168710"/>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p:txBody>
      </p:sp>
      <p:sp>
        <p:nvSpPr>
          <p:cNvPr id="46" name="Oval 45"/>
          <p:cNvSpPr/>
          <p:nvPr/>
        </p:nvSpPr>
        <p:spPr bwMode="auto">
          <a:xfrm>
            <a:off x="2918361" y="3882906"/>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47" name="Oval 46"/>
          <p:cNvSpPr/>
          <p:nvPr/>
        </p:nvSpPr>
        <p:spPr bwMode="auto">
          <a:xfrm>
            <a:off x="2537361" y="448755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48" name="Straight Connector 47"/>
          <p:cNvCxnSpPr>
            <a:stCxn id="46" idx="5"/>
            <a:endCxn id="47" idx="0"/>
          </p:cNvCxnSpPr>
          <p:nvPr/>
        </p:nvCxnSpPr>
        <p:spPr bwMode="auto">
          <a:xfrm flipH="1">
            <a:off x="2765961" y="4273151"/>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Oval 48"/>
          <p:cNvSpPr/>
          <p:nvPr/>
        </p:nvSpPr>
        <p:spPr bwMode="auto">
          <a:xfrm>
            <a:off x="3355769" y="4498769"/>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50" name="Straight Connector 49"/>
          <p:cNvCxnSpPr>
            <a:stCxn id="46" idx="5"/>
            <a:endCxn id="49" idx="0"/>
          </p:cNvCxnSpPr>
          <p:nvPr/>
        </p:nvCxnSpPr>
        <p:spPr bwMode="auto">
          <a:xfrm>
            <a:off x="3308606" y="4273151"/>
            <a:ext cx="275763"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a:endCxn id="45" idx="0"/>
          </p:cNvCxnSpPr>
          <p:nvPr/>
        </p:nvCxnSpPr>
        <p:spPr bwMode="auto">
          <a:xfrm flipH="1">
            <a:off x="2597401" y="4914061"/>
            <a:ext cx="168560"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Oval 51"/>
          <p:cNvSpPr/>
          <p:nvPr/>
        </p:nvSpPr>
        <p:spPr bwMode="auto">
          <a:xfrm>
            <a:off x="3127169" y="5205301"/>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p:txBody>
      </p:sp>
      <p:cxnSp>
        <p:nvCxnSpPr>
          <p:cNvPr id="53" name="Straight Connector 52"/>
          <p:cNvCxnSpPr>
            <a:stCxn id="49" idx="4"/>
            <a:endCxn id="52" idx="0"/>
          </p:cNvCxnSpPr>
          <p:nvPr/>
        </p:nvCxnSpPr>
        <p:spPr bwMode="auto">
          <a:xfrm flipH="1">
            <a:off x="3355769" y="4955969"/>
            <a:ext cx="228600" cy="249332"/>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Oval 53"/>
          <p:cNvSpPr/>
          <p:nvPr/>
        </p:nvSpPr>
        <p:spPr bwMode="auto">
          <a:xfrm>
            <a:off x="3702132" y="5183217"/>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p:txBody>
      </p:sp>
      <p:cxnSp>
        <p:nvCxnSpPr>
          <p:cNvPr id="56" name="Straight Connector 55"/>
          <p:cNvCxnSpPr>
            <a:endCxn id="54" idx="0"/>
          </p:cNvCxnSpPr>
          <p:nvPr/>
        </p:nvCxnSpPr>
        <p:spPr bwMode="auto">
          <a:xfrm>
            <a:off x="3702132" y="4899132"/>
            <a:ext cx="228600" cy="284085"/>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Oval 59"/>
          <p:cNvSpPr/>
          <p:nvPr/>
        </p:nvSpPr>
        <p:spPr bwMode="auto">
          <a:xfrm>
            <a:off x="4490122" y="53544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p:txBody>
      </p:sp>
      <p:sp>
        <p:nvSpPr>
          <p:cNvPr id="61" name="Oval 60"/>
          <p:cNvSpPr/>
          <p:nvPr/>
        </p:nvSpPr>
        <p:spPr bwMode="auto">
          <a:xfrm>
            <a:off x="5053940" y="403035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62" name="Oval 61"/>
          <p:cNvSpPr/>
          <p:nvPr/>
        </p:nvSpPr>
        <p:spPr bwMode="auto">
          <a:xfrm>
            <a:off x="4672940" y="4635010"/>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63" name="Straight Connector 62"/>
          <p:cNvCxnSpPr>
            <a:stCxn id="61" idx="5"/>
            <a:endCxn id="62" idx="0"/>
          </p:cNvCxnSpPr>
          <p:nvPr/>
        </p:nvCxnSpPr>
        <p:spPr bwMode="auto">
          <a:xfrm flipH="1">
            <a:off x="4901540" y="4420603"/>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Oval 63"/>
          <p:cNvSpPr/>
          <p:nvPr/>
        </p:nvSpPr>
        <p:spPr bwMode="auto">
          <a:xfrm>
            <a:off x="5762839" y="4646221"/>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65" name="Straight Connector 64"/>
          <p:cNvCxnSpPr>
            <a:stCxn id="61" idx="5"/>
            <a:endCxn id="64" idx="0"/>
          </p:cNvCxnSpPr>
          <p:nvPr/>
        </p:nvCxnSpPr>
        <p:spPr bwMode="auto">
          <a:xfrm>
            <a:off x="5444185" y="4420603"/>
            <a:ext cx="547254"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Connector 65"/>
          <p:cNvCxnSpPr>
            <a:endCxn id="60" idx="0"/>
          </p:cNvCxnSpPr>
          <p:nvPr/>
        </p:nvCxnSpPr>
        <p:spPr bwMode="auto">
          <a:xfrm flipH="1">
            <a:off x="4718722" y="5099813"/>
            <a:ext cx="168560"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Oval 66"/>
          <p:cNvSpPr/>
          <p:nvPr/>
        </p:nvSpPr>
        <p:spPr bwMode="auto">
          <a:xfrm>
            <a:off x="5124866" y="53161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p:txBody>
      </p:sp>
      <p:cxnSp>
        <p:nvCxnSpPr>
          <p:cNvPr id="68" name="Straight Connector 67"/>
          <p:cNvCxnSpPr>
            <a:endCxn id="67" idx="0"/>
          </p:cNvCxnSpPr>
          <p:nvPr/>
        </p:nvCxnSpPr>
        <p:spPr bwMode="auto">
          <a:xfrm>
            <a:off x="4992258" y="5024922"/>
            <a:ext cx="361208" cy="29124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Oval 68"/>
          <p:cNvSpPr/>
          <p:nvPr/>
        </p:nvSpPr>
        <p:spPr bwMode="auto">
          <a:xfrm>
            <a:off x="5719465" y="53544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t>5</a:t>
            </a:r>
            <a:endParaRPr kumimoji="0" lang="en-US" sz="2400" b="0" i="0" u="none" strike="noStrike" cap="none" normalizeH="0" baseline="0" dirty="0">
              <a:ln>
                <a:noFill/>
              </a:ln>
              <a:solidFill>
                <a:schemeClr val="tx1"/>
              </a:solidFill>
              <a:effectLst/>
              <a:latin typeface="Times New Roman" pitchFamily="18" charset="0"/>
            </a:endParaRPr>
          </a:p>
        </p:txBody>
      </p:sp>
      <p:cxnSp>
        <p:nvCxnSpPr>
          <p:cNvPr id="70" name="Straight Connector 69"/>
          <p:cNvCxnSpPr/>
          <p:nvPr/>
        </p:nvCxnSpPr>
        <p:spPr bwMode="auto">
          <a:xfrm flipH="1">
            <a:off x="5838544" y="5048617"/>
            <a:ext cx="125355" cy="32825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Oval 73"/>
          <p:cNvSpPr/>
          <p:nvPr/>
        </p:nvSpPr>
        <p:spPr bwMode="auto">
          <a:xfrm>
            <a:off x="6542001" y="54685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7</a:t>
            </a:r>
          </a:p>
        </p:txBody>
      </p:sp>
      <p:sp>
        <p:nvSpPr>
          <p:cNvPr id="75" name="Oval 74"/>
          <p:cNvSpPr/>
          <p:nvPr/>
        </p:nvSpPr>
        <p:spPr bwMode="auto">
          <a:xfrm>
            <a:off x="7091561" y="4182758"/>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1</a:t>
            </a:r>
          </a:p>
        </p:txBody>
      </p:sp>
      <p:sp>
        <p:nvSpPr>
          <p:cNvPr id="76" name="Oval 75"/>
          <p:cNvSpPr/>
          <p:nvPr/>
        </p:nvSpPr>
        <p:spPr bwMode="auto">
          <a:xfrm>
            <a:off x="6710561" y="4787410"/>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3</a:t>
            </a:r>
          </a:p>
        </p:txBody>
      </p:sp>
      <p:cxnSp>
        <p:nvCxnSpPr>
          <p:cNvPr id="77" name="Straight Connector 76"/>
          <p:cNvCxnSpPr>
            <a:stCxn id="75" idx="5"/>
            <a:endCxn id="76" idx="0"/>
          </p:cNvCxnSpPr>
          <p:nvPr/>
        </p:nvCxnSpPr>
        <p:spPr bwMode="auto">
          <a:xfrm flipH="1">
            <a:off x="6939161" y="4573003"/>
            <a:ext cx="542645" cy="214407"/>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Oval 77"/>
          <p:cNvSpPr/>
          <p:nvPr/>
        </p:nvSpPr>
        <p:spPr bwMode="auto">
          <a:xfrm>
            <a:off x="7800460" y="4798621"/>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2</a:t>
            </a:r>
          </a:p>
        </p:txBody>
      </p:sp>
      <p:cxnSp>
        <p:nvCxnSpPr>
          <p:cNvPr id="79" name="Straight Connector 78"/>
          <p:cNvCxnSpPr>
            <a:stCxn id="75" idx="5"/>
            <a:endCxn id="78" idx="0"/>
          </p:cNvCxnSpPr>
          <p:nvPr/>
        </p:nvCxnSpPr>
        <p:spPr bwMode="auto">
          <a:xfrm>
            <a:off x="7481806" y="4573003"/>
            <a:ext cx="547254" cy="22561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endCxn id="74" idx="0"/>
          </p:cNvCxnSpPr>
          <p:nvPr/>
        </p:nvCxnSpPr>
        <p:spPr bwMode="auto">
          <a:xfrm flipH="1">
            <a:off x="6770601" y="5213913"/>
            <a:ext cx="168560" cy="254649"/>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Oval 80"/>
          <p:cNvSpPr/>
          <p:nvPr/>
        </p:nvSpPr>
        <p:spPr bwMode="auto">
          <a:xfrm>
            <a:off x="7162487" y="54685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5</a:t>
            </a:r>
          </a:p>
        </p:txBody>
      </p:sp>
      <p:cxnSp>
        <p:nvCxnSpPr>
          <p:cNvPr id="82" name="Straight Connector 81"/>
          <p:cNvCxnSpPr>
            <a:endCxn id="81" idx="0"/>
          </p:cNvCxnSpPr>
          <p:nvPr/>
        </p:nvCxnSpPr>
        <p:spPr bwMode="auto">
          <a:xfrm>
            <a:off x="7029879" y="5177322"/>
            <a:ext cx="361208" cy="291240"/>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Oval 82"/>
          <p:cNvSpPr/>
          <p:nvPr/>
        </p:nvSpPr>
        <p:spPr bwMode="auto">
          <a:xfrm>
            <a:off x="7757086" y="55068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6</a:t>
            </a:r>
          </a:p>
        </p:txBody>
      </p:sp>
      <p:cxnSp>
        <p:nvCxnSpPr>
          <p:cNvPr id="84" name="Straight Connector 83"/>
          <p:cNvCxnSpPr/>
          <p:nvPr/>
        </p:nvCxnSpPr>
        <p:spPr bwMode="auto">
          <a:xfrm flipH="1">
            <a:off x="7876165" y="5201017"/>
            <a:ext cx="125355" cy="328254"/>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 name="Oval 84"/>
          <p:cNvSpPr/>
          <p:nvPr/>
        </p:nvSpPr>
        <p:spPr bwMode="auto">
          <a:xfrm>
            <a:off x="8366686" y="5506862"/>
            <a:ext cx="457200" cy="457200"/>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4</a:t>
            </a:r>
          </a:p>
        </p:txBody>
      </p:sp>
      <p:cxnSp>
        <p:nvCxnSpPr>
          <p:cNvPr id="87" name="Straight Connector 86"/>
          <p:cNvCxnSpPr>
            <a:stCxn id="78" idx="5"/>
            <a:endCxn id="85" idx="0"/>
          </p:cNvCxnSpPr>
          <p:nvPr/>
        </p:nvCxnSpPr>
        <p:spPr bwMode="auto">
          <a:xfrm>
            <a:off x="8190705" y="5188866"/>
            <a:ext cx="404581" cy="317996"/>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37537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idea</a:t>
            </a:r>
          </a:p>
        </p:txBody>
      </p:sp>
      <p:sp>
        <p:nvSpPr>
          <p:cNvPr id="3" name="Content Placeholder 2"/>
          <p:cNvSpPr>
            <a:spLocks noGrp="1"/>
          </p:cNvSpPr>
          <p:nvPr>
            <p:ph idx="1"/>
          </p:nvPr>
        </p:nvSpPr>
        <p:spPr/>
        <p:txBody>
          <a:bodyPr/>
          <a:lstStyle/>
          <a:p>
            <a:r>
              <a:rPr lang="en-US" dirty="0"/>
              <a:t>Binary heaps were introduced in 1964 by J. Williams. </a:t>
            </a:r>
          </a:p>
          <a:p>
            <a:r>
              <a:rPr lang="en-US" dirty="0"/>
              <a:t>Algorithms that have been around have received a lot of scrutiny.</a:t>
            </a:r>
          </a:p>
          <a:p>
            <a:r>
              <a:rPr lang="en-US" dirty="0"/>
              <a:t>People often ask, “Can I do better”?</a:t>
            </a:r>
          </a:p>
          <a:p>
            <a:r>
              <a:rPr lang="en-US" dirty="0"/>
              <a:t>The next method is not better, but it is quite different.</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48</a:t>
            </a:fld>
            <a:endParaRPr lang="en-US" altLang="en-US"/>
          </a:p>
        </p:txBody>
      </p:sp>
    </p:spTree>
    <p:extLst>
      <p:ext uri="{BB962C8B-B14F-4D97-AF65-F5344CB8AC3E}">
        <p14:creationId xmlns:p14="http://schemas.microsoft.com/office/powerpoint/2010/main" val="1591150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B2AEEDB-62EF-41F0-9A32-6CD5D3E18E51}" type="slidenum">
              <a:rPr lang="en-US" altLang="en-US"/>
              <a:pPr/>
              <a:t>49</a:t>
            </a:fld>
            <a:endParaRPr lang="en-US" altLang="en-US"/>
          </a:p>
        </p:txBody>
      </p:sp>
      <p:sp>
        <p:nvSpPr>
          <p:cNvPr id="368642" name="Rectangle 2"/>
          <p:cNvSpPr>
            <a:spLocks noGrp="1" noChangeArrowheads="1"/>
          </p:cNvSpPr>
          <p:nvPr>
            <p:ph type="title"/>
          </p:nvPr>
        </p:nvSpPr>
        <p:spPr>
          <a:xfrm>
            <a:off x="762000" y="381000"/>
            <a:ext cx="7772400" cy="1143000"/>
          </a:xfrm>
        </p:spPr>
        <p:txBody>
          <a:bodyPr/>
          <a:lstStyle/>
          <a:p>
            <a:r>
              <a:rPr lang="en-US" altLang="en-US"/>
              <a:t>Binomial Queues</a:t>
            </a:r>
          </a:p>
        </p:txBody>
      </p:sp>
      <p:sp>
        <p:nvSpPr>
          <p:cNvPr id="368643" name="Rectangle 3"/>
          <p:cNvSpPr>
            <a:spLocks noGrp="1" noChangeArrowheads="1"/>
          </p:cNvSpPr>
          <p:nvPr>
            <p:ph type="body" idx="1"/>
          </p:nvPr>
        </p:nvSpPr>
        <p:spPr>
          <a:xfrm>
            <a:off x="533400" y="1371600"/>
            <a:ext cx="7924800" cy="5029200"/>
          </a:xfrm>
        </p:spPr>
        <p:txBody>
          <a:bodyPr/>
          <a:lstStyle/>
          <a:p>
            <a:r>
              <a:rPr lang="en-US" altLang="en-US" sz="2400" dirty="0"/>
              <a:t>Binomial queues support PQ operations in O(log N) time</a:t>
            </a:r>
          </a:p>
          <a:p>
            <a:r>
              <a:rPr lang="en-US" altLang="en-US" sz="2400" dirty="0"/>
              <a:t>Idea: Maintain a </a:t>
            </a:r>
            <a:r>
              <a:rPr lang="en-US" altLang="en-US" sz="2400" dirty="0">
                <a:solidFill>
                  <a:srgbClr val="0000FF"/>
                </a:solidFill>
              </a:rPr>
              <a:t>collection of heap-ordered trees</a:t>
            </a:r>
          </a:p>
          <a:p>
            <a:pPr lvl="1"/>
            <a:r>
              <a:rPr lang="en-US" altLang="en-US" sz="2400" i="1" dirty="0">
                <a:solidFill>
                  <a:srgbClr val="0000FF"/>
                </a:solidFill>
              </a:rPr>
              <a:t>Forest</a:t>
            </a:r>
            <a:r>
              <a:rPr lang="en-US" altLang="en-US" sz="2400" dirty="0"/>
              <a:t> </a:t>
            </a:r>
            <a:r>
              <a:rPr lang="en-US" altLang="en-US" sz="2400" i="1" dirty="0">
                <a:solidFill>
                  <a:srgbClr val="0000FF"/>
                </a:solidFill>
              </a:rPr>
              <a:t>of binomial trees</a:t>
            </a:r>
          </a:p>
          <a:p>
            <a:r>
              <a:rPr lang="en-US" altLang="en-US" sz="2400" dirty="0">
                <a:solidFill>
                  <a:srgbClr val="FF0000"/>
                </a:solidFill>
              </a:rPr>
              <a:t>Recursive Definition of Binomial Tree (based on height k): </a:t>
            </a:r>
          </a:p>
          <a:p>
            <a:pPr lvl="1"/>
            <a:r>
              <a:rPr lang="en-US" altLang="en-US" sz="2400" dirty="0"/>
              <a:t>Only one binomial tree for a given height</a:t>
            </a:r>
          </a:p>
          <a:p>
            <a:pPr lvl="1"/>
            <a:r>
              <a:rPr lang="en-US" altLang="en-US" sz="2400" dirty="0">
                <a:solidFill>
                  <a:srgbClr val="0000FF"/>
                </a:solidFill>
              </a:rPr>
              <a:t>Binomial tree of height 0 = single root node</a:t>
            </a:r>
          </a:p>
          <a:p>
            <a:pPr lvl="1"/>
            <a:r>
              <a:rPr lang="en-US" altLang="en-US" sz="2400" dirty="0">
                <a:solidFill>
                  <a:srgbClr val="0000FF"/>
                </a:solidFill>
              </a:rPr>
              <a:t>Binomial tree of height k =</a:t>
            </a:r>
            <a:r>
              <a:rPr lang="en-US" altLang="en-US" sz="2400" dirty="0"/>
              <a:t> </a:t>
            </a:r>
            <a:r>
              <a:rPr lang="en-US" altLang="en-US" sz="2400" dirty="0">
                <a:solidFill>
                  <a:srgbClr val="0000FF"/>
                </a:solidFill>
              </a:rPr>
              <a:t>B</a:t>
            </a:r>
            <a:r>
              <a:rPr lang="en-US" altLang="en-US" sz="2400" baseline="-25000" dirty="0">
                <a:solidFill>
                  <a:srgbClr val="0000FF"/>
                </a:solidFill>
              </a:rPr>
              <a:t>k </a:t>
            </a:r>
            <a:r>
              <a:rPr lang="en-US" altLang="en-US" sz="2400" dirty="0">
                <a:solidFill>
                  <a:srgbClr val="0000FF"/>
                </a:solidFill>
              </a:rPr>
              <a:t>= Attach B</a:t>
            </a:r>
            <a:r>
              <a:rPr lang="en-US" altLang="en-US" sz="2400" baseline="-25000" dirty="0">
                <a:solidFill>
                  <a:srgbClr val="0000FF"/>
                </a:solidFill>
              </a:rPr>
              <a:t>k-1</a:t>
            </a:r>
            <a:r>
              <a:rPr lang="en-US" altLang="en-US" sz="2400" dirty="0">
                <a:solidFill>
                  <a:srgbClr val="0000FF"/>
                </a:solidFill>
              </a:rPr>
              <a:t> to root of another B</a:t>
            </a:r>
            <a:r>
              <a:rPr lang="en-US" altLang="en-US" sz="2400" baseline="-25000" dirty="0">
                <a:solidFill>
                  <a:srgbClr val="0000FF"/>
                </a:solidFill>
              </a:rPr>
              <a:t>k-1</a:t>
            </a:r>
          </a:p>
        </p:txBody>
      </p:sp>
    </p:spTree>
    <p:extLst>
      <p:ext uri="{BB962C8B-B14F-4D97-AF65-F5344CB8AC3E}">
        <p14:creationId xmlns:p14="http://schemas.microsoft.com/office/powerpoint/2010/main" val="20413083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6"/>
          <p:cNvSpPr>
            <a:spLocks noGrp="1"/>
          </p:cNvSpPr>
          <p:nvPr>
            <p:ph type="sldNum" sz="quarter" idx="12"/>
          </p:nvPr>
        </p:nvSpPr>
        <p:spPr/>
        <p:txBody>
          <a:bodyPr/>
          <a:lstStyle/>
          <a:p>
            <a:fld id="{428918D3-AA9A-44CD-9D4D-A919910B1D07}" type="slidenum">
              <a:rPr lang="en-US" altLang="en-US"/>
              <a:pPr/>
              <a:t>5</a:t>
            </a:fld>
            <a:endParaRPr lang="en-US" altLang="en-US"/>
          </a:p>
        </p:txBody>
      </p:sp>
      <p:sp>
        <p:nvSpPr>
          <p:cNvPr id="238594" name="Rectangle 2"/>
          <p:cNvSpPr>
            <a:spLocks noGrp="1" noChangeArrowheads="1"/>
          </p:cNvSpPr>
          <p:nvPr>
            <p:ph type="title"/>
          </p:nvPr>
        </p:nvSpPr>
        <p:spPr/>
        <p:txBody>
          <a:bodyPr/>
          <a:lstStyle/>
          <a:p>
            <a:r>
              <a:rPr lang="en-US" altLang="en-US" dirty="0"/>
              <a:t>Binary Heap Priority Queue Data Structure</a:t>
            </a:r>
          </a:p>
        </p:txBody>
      </p:sp>
      <p:grpSp>
        <p:nvGrpSpPr>
          <p:cNvPr id="238595" name="Group 3"/>
          <p:cNvGrpSpPr>
            <a:grpSpLocks/>
          </p:cNvGrpSpPr>
          <p:nvPr/>
        </p:nvGrpSpPr>
        <p:grpSpPr bwMode="auto">
          <a:xfrm>
            <a:off x="4838700" y="2667000"/>
            <a:ext cx="3848100" cy="3048000"/>
            <a:chOff x="96" y="1680"/>
            <a:chExt cx="2424" cy="1920"/>
          </a:xfrm>
        </p:grpSpPr>
        <p:grpSp>
          <p:nvGrpSpPr>
            <p:cNvPr id="238596" name="Group 4"/>
            <p:cNvGrpSpPr>
              <a:grpSpLocks/>
            </p:cNvGrpSpPr>
            <p:nvPr/>
          </p:nvGrpSpPr>
          <p:grpSpPr bwMode="auto">
            <a:xfrm>
              <a:off x="96" y="3360"/>
              <a:ext cx="1584" cy="240"/>
              <a:chOff x="96" y="3360"/>
              <a:chExt cx="1584" cy="240"/>
            </a:xfrm>
          </p:grpSpPr>
          <p:sp>
            <p:nvSpPr>
              <p:cNvPr id="238597" name="Oval 5"/>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38598" name="Oval 6"/>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38599" name="Oval 7"/>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38600" name="Oval 8"/>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38601" name="Oval 9"/>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38602" name="Group 10"/>
            <p:cNvGrpSpPr>
              <a:grpSpLocks/>
            </p:cNvGrpSpPr>
            <p:nvPr/>
          </p:nvGrpSpPr>
          <p:grpSpPr bwMode="auto">
            <a:xfrm>
              <a:off x="264" y="2800"/>
              <a:ext cx="2256" cy="240"/>
              <a:chOff x="264" y="2832"/>
              <a:chExt cx="2256" cy="240"/>
            </a:xfrm>
          </p:grpSpPr>
          <p:sp>
            <p:nvSpPr>
              <p:cNvPr id="238603" name="Oval 11"/>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38604" name="Oval 12"/>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38605" name="Oval 13"/>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38606" name="Oval 14"/>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38607" name="Group 15"/>
            <p:cNvGrpSpPr>
              <a:grpSpLocks/>
            </p:cNvGrpSpPr>
            <p:nvPr/>
          </p:nvGrpSpPr>
          <p:grpSpPr bwMode="auto">
            <a:xfrm>
              <a:off x="600" y="2240"/>
              <a:ext cx="1584" cy="240"/>
              <a:chOff x="600" y="2256"/>
              <a:chExt cx="1584" cy="240"/>
            </a:xfrm>
          </p:grpSpPr>
          <p:sp>
            <p:nvSpPr>
              <p:cNvPr id="238608" name="Oval 16"/>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38609" name="Oval 17"/>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38610" name="Oval 18"/>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38611" name="AutoShape 19"/>
            <p:cNvCxnSpPr>
              <a:cxnSpLocks noChangeShapeType="1"/>
              <a:stCxn id="238610" idx="3"/>
              <a:endCxn id="238609"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2" name="AutoShape 20"/>
            <p:cNvCxnSpPr>
              <a:cxnSpLocks noChangeShapeType="1"/>
              <a:stCxn id="238610" idx="5"/>
              <a:endCxn id="238608"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3" name="AutoShape 21"/>
            <p:cNvCxnSpPr>
              <a:cxnSpLocks noChangeShapeType="1"/>
              <a:stCxn id="238608" idx="3"/>
              <a:endCxn id="238604"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4" name="AutoShape 22"/>
            <p:cNvCxnSpPr>
              <a:cxnSpLocks noChangeShapeType="1"/>
              <a:stCxn id="238608" idx="5"/>
              <a:endCxn id="238603"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5" name="AutoShape 23"/>
            <p:cNvCxnSpPr>
              <a:cxnSpLocks noChangeShapeType="1"/>
              <a:stCxn id="238604" idx="3"/>
              <a:endCxn id="238597"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6" name="AutoShape 24"/>
            <p:cNvCxnSpPr>
              <a:cxnSpLocks noChangeShapeType="1"/>
              <a:stCxn id="238609" idx="3"/>
              <a:endCxn id="238606"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7" name="AutoShape 25"/>
            <p:cNvCxnSpPr>
              <a:cxnSpLocks noChangeShapeType="1"/>
              <a:stCxn id="238609" idx="5"/>
              <a:endCxn id="238605"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8" name="AutoShape 26"/>
            <p:cNvCxnSpPr>
              <a:cxnSpLocks noChangeShapeType="1"/>
              <a:stCxn id="238606" idx="3"/>
              <a:endCxn id="238601"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19" name="AutoShape 27"/>
            <p:cNvCxnSpPr>
              <a:cxnSpLocks noChangeShapeType="1"/>
              <a:stCxn id="238606" idx="5"/>
              <a:endCxn id="238600"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0" name="AutoShape 28"/>
            <p:cNvCxnSpPr>
              <a:cxnSpLocks noChangeShapeType="1"/>
              <a:stCxn id="238605" idx="3"/>
              <a:endCxn id="238599"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621" name="AutoShape 29"/>
            <p:cNvCxnSpPr>
              <a:cxnSpLocks noChangeShapeType="1"/>
              <a:stCxn id="238605" idx="5"/>
              <a:endCxn id="238598"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8622" name="Rectangle 30"/>
          <p:cNvSpPr>
            <a:spLocks noGrp="1" noChangeArrowheads="1"/>
          </p:cNvSpPr>
          <p:nvPr>
            <p:ph type="body" sz="half" idx="1"/>
          </p:nvPr>
        </p:nvSpPr>
        <p:spPr>
          <a:xfrm>
            <a:off x="76200" y="1905000"/>
            <a:ext cx="4858544" cy="4191000"/>
          </a:xfrm>
        </p:spPr>
        <p:txBody>
          <a:bodyPr/>
          <a:lstStyle/>
          <a:p>
            <a:r>
              <a:rPr lang="en-US" altLang="en-US" sz="2400" dirty="0"/>
              <a:t>Heap-order property  (Min Tree)</a:t>
            </a:r>
          </a:p>
          <a:p>
            <a:pPr lvl="1"/>
            <a:r>
              <a:rPr lang="en-US" altLang="en-US" sz="2000" dirty="0"/>
              <a:t>parent’s key is less than children’s keys</a:t>
            </a:r>
          </a:p>
          <a:p>
            <a:pPr lvl="1"/>
            <a:r>
              <a:rPr lang="en-US" altLang="en-US" sz="2000" dirty="0"/>
              <a:t>result: minimum is always at the top</a:t>
            </a:r>
          </a:p>
          <a:p>
            <a:r>
              <a:rPr lang="en-US" altLang="en-US" sz="2400" dirty="0"/>
              <a:t>Structure property</a:t>
            </a:r>
          </a:p>
          <a:p>
            <a:pPr lvl="1"/>
            <a:r>
              <a:rPr lang="en-US" altLang="en-US" sz="2000" dirty="0"/>
              <a:t>Termed: </a:t>
            </a:r>
            <a:r>
              <a:rPr lang="en-US" altLang="en-US" sz="2000" b="1" dirty="0"/>
              <a:t>almost complete </a:t>
            </a:r>
            <a:r>
              <a:rPr lang="en-US" altLang="en-US" sz="2000" dirty="0"/>
              <a:t>tree with leaf nodes packed to the left</a:t>
            </a:r>
          </a:p>
          <a:p>
            <a:pPr lvl="1"/>
            <a:r>
              <a:rPr lang="en-US" altLang="en-US" sz="2000" dirty="0"/>
              <a:t>result: depth is always O(log n); next open location always known</a:t>
            </a:r>
          </a:p>
        </p:txBody>
      </p:sp>
      <p:sp>
        <p:nvSpPr>
          <p:cNvPr id="238623" name="Text Box 31"/>
          <p:cNvSpPr txBox="1">
            <a:spLocks noChangeArrowheads="1"/>
          </p:cNvSpPr>
          <p:nvPr/>
        </p:nvSpPr>
        <p:spPr bwMode="auto">
          <a:xfrm>
            <a:off x="2935288" y="6137275"/>
            <a:ext cx="3998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solidFill>
                  <a:srgbClr val="FF0000"/>
                </a:solidFill>
              </a:rPr>
              <a:t>How do we find the minimum?</a:t>
            </a:r>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656C9F-1053-4444-9D25-1B39ED57CB6F}" type="slidenum">
              <a:rPr lang="en-US" altLang="en-US" smtClean="0"/>
              <a:pPr/>
              <a:t>50</a:t>
            </a:fld>
            <a:endParaRPr lang="en-US" altLang="en-US"/>
          </a:p>
        </p:txBody>
      </p:sp>
      <p:pic>
        <p:nvPicPr>
          <p:cNvPr id="3" name="Picture 2"/>
          <p:cNvPicPr>
            <a:picLocks noChangeAspect="1"/>
          </p:cNvPicPr>
          <p:nvPr/>
        </p:nvPicPr>
        <p:blipFill>
          <a:blip r:embed="rId2"/>
          <a:stretch>
            <a:fillRect/>
          </a:stretch>
        </p:blipFill>
        <p:spPr>
          <a:xfrm>
            <a:off x="-4763" y="638175"/>
            <a:ext cx="9153525" cy="5581650"/>
          </a:xfrm>
          <a:prstGeom prst="rect">
            <a:avLst/>
          </a:prstGeom>
        </p:spPr>
      </p:pic>
    </p:spTree>
    <p:extLst>
      <p:ext uri="{BB962C8B-B14F-4D97-AF65-F5344CB8AC3E}">
        <p14:creationId xmlns:p14="http://schemas.microsoft.com/office/powerpoint/2010/main" val="18608542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656C9F-1053-4444-9D25-1B39ED57CB6F}" type="slidenum">
              <a:rPr lang="en-US" altLang="en-US" smtClean="0"/>
              <a:pPr/>
              <a:t>51</a:t>
            </a:fld>
            <a:endParaRPr lang="en-US" altLang="en-US"/>
          </a:p>
        </p:txBody>
      </p:sp>
      <p:pic>
        <p:nvPicPr>
          <p:cNvPr id="3" name="Picture 2"/>
          <p:cNvPicPr>
            <a:picLocks noChangeAspect="1"/>
          </p:cNvPicPr>
          <p:nvPr/>
        </p:nvPicPr>
        <p:blipFill>
          <a:blip r:embed="rId2"/>
          <a:stretch>
            <a:fillRect/>
          </a:stretch>
        </p:blipFill>
        <p:spPr>
          <a:xfrm>
            <a:off x="-190500" y="600075"/>
            <a:ext cx="9525000" cy="5657850"/>
          </a:xfrm>
          <a:prstGeom prst="rect">
            <a:avLst/>
          </a:prstGeom>
        </p:spPr>
      </p:pic>
    </p:spTree>
    <p:extLst>
      <p:ext uri="{BB962C8B-B14F-4D97-AF65-F5344CB8AC3E}">
        <p14:creationId xmlns:p14="http://schemas.microsoft.com/office/powerpoint/2010/main" val="3956093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AA428F-E584-47EE-BE8E-D29A6B456D9D}" type="slidenum">
              <a:rPr lang="en-US" altLang="en-US"/>
              <a:pPr/>
              <a:t>52</a:t>
            </a:fld>
            <a:endParaRPr lang="en-US" altLang="en-US"/>
          </a:p>
        </p:txBody>
      </p:sp>
      <p:sp>
        <p:nvSpPr>
          <p:cNvPr id="369666" name="Rectangle 2"/>
          <p:cNvSpPr>
            <a:spLocks noGrp="1" noChangeArrowheads="1"/>
          </p:cNvSpPr>
          <p:nvPr>
            <p:ph type="title"/>
          </p:nvPr>
        </p:nvSpPr>
        <p:spPr>
          <a:xfrm>
            <a:off x="381000" y="0"/>
            <a:ext cx="8305800" cy="1066800"/>
          </a:xfrm>
        </p:spPr>
        <p:txBody>
          <a:bodyPr/>
          <a:lstStyle/>
          <a:p>
            <a:r>
              <a:rPr lang="en-US" altLang="en-US"/>
              <a:t>Building a Binomial Tree</a:t>
            </a:r>
          </a:p>
        </p:txBody>
      </p:sp>
      <p:sp>
        <p:nvSpPr>
          <p:cNvPr id="369667" name="Rectangle 3"/>
          <p:cNvSpPr>
            <a:spLocks noGrp="1" noChangeArrowheads="1"/>
          </p:cNvSpPr>
          <p:nvPr>
            <p:ph type="body" idx="1"/>
          </p:nvPr>
        </p:nvSpPr>
        <p:spPr>
          <a:xfrm>
            <a:off x="457200" y="914400"/>
            <a:ext cx="8382000" cy="4572000"/>
          </a:xfrm>
        </p:spPr>
        <p:txBody>
          <a:bodyPr/>
          <a:lstStyle/>
          <a:p>
            <a:pPr marL="457200" indent="-457200"/>
            <a:r>
              <a:rPr lang="en-US" altLang="en-US" sz="2400" dirty="0"/>
              <a:t>To construct a binomial tree B</a:t>
            </a:r>
            <a:r>
              <a:rPr lang="en-US" altLang="en-US" sz="2400" baseline="-25000" dirty="0"/>
              <a:t>k </a:t>
            </a:r>
            <a:r>
              <a:rPr lang="en-US" altLang="en-US" sz="2400" dirty="0"/>
              <a:t>of height k:</a:t>
            </a:r>
          </a:p>
          <a:p>
            <a:pPr marL="838200" lvl="1" indent="-381000">
              <a:buFont typeface="Monotype Sorts" pitchFamily="2" charset="2"/>
              <a:buAutoNum type="arabicPeriod"/>
            </a:pPr>
            <a:r>
              <a:rPr lang="en-US" altLang="en-US" sz="2400" dirty="0"/>
              <a:t>Take the binomial tree B</a:t>
            </a:r>
            <a:r>
              <a:rPr lang="en-US" altLang="en-US" sz="2400" baseline="-25000" dirty="0"/>
              <a:t>k-1</a:t>
            </a:r>
            <a:r>
              <a:rPr lang="en-US" altLang="en-US" sz="2400" dirty="0"/>
              <a:t> of height k-1</a:t>
            </a:r>
          </a:p>
          <a:p>
            <a:pPr marL="838200" lvl="1" indent="-381000">
              <a:buFont typeface="Monotype Sorts" pitchFamily="2" charset="2"/>
              <a:buAutoNum type="arabicPeriod"/>
            </a:pPr>
            <a:r>
              <a:rPr lang="en-US" altLang="en-US" sz="2400" dirty="0"/>
              <a:t>Place another copy of B</a:t>
            </a:r>
            <a:r>
              <a:rPr lang="en-US" altLang="en-US" sz="2400" baseline="-25000" dirty="0"/>
              <a:t>k-1</a:t>
            </a:r>
            <a:r>
              <a:rPr lang="en-US" altLang="en-US" sz="2400" dirty="0"/>
              <a:t> </a:t>
            </a:r>
            <a:r>
              <a:rPr lang="en-US" altLang="en-US" sz="2400" dirty="0">
                <a:solidFill>
                  <a:srgbClr val="0000FF"/>
                </a:solidFill>
              </a:rPr>
              <a:t>one level below the first</a:t>
            </a:r>
          </a:p>
          <a:p>
            <a:pPr marL="838200" lvl="1" indent="-381000">
              <a:buFont typeface="Monotype Sorts" pitchFamily="2" charset="2"/>
              <a:buAutoNum type="arabicPeriod"/>
            </a:pPr>
            <a:r>
              <a:rPr lang="en-US" altLang="en-US" sz="2400" dirty="0"/>
              <a:t>Attach it to the root of the first tree.</a:t>
            </a:r>
          </a:p>
          <a:p>
            <a:pPr marL="457200" indent="-457200"/>
            <a:r>
              <a:rPr lang="en-US" altLang="en-US" sz="2400" dirty="0">
                <a:solidFill>
                  <a:srgbClr val="0000FF"/>
                </a:solidFill>
              </a:rPr>
              <a:t>Binomial tree of height k has exactly 2</a:t>
            </a:r>
            <a:r>
              <a:rPr lang="en-US" altLang="en-US" sz="2400" baseline="30000" dirty="0">
                <a:solidFill>
                  <a:srgbClr val="0000FF"/>
                </a:solidFill>
              </a:rPr>
              <a:t>k</a:t>
            </a:r>
            <a:r>
              <a:rPr lang="en-US" altLang="en-US" sz="2400" dirty="0">
                <a:solidFill>
                  <a:srgbClr val="0000FF"/>
                </a:solidFill>
              </a:rPr>
              <a:t> nodes (by induction)</a:t>
            </a:r>
          </a:p>
        </p:txBody>
      </p:sp>
      <p:sp>
        <p:nvSpPr>
          <p:cNvPr id="369668"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69669" name="Oval 5"/>
          <p:cNvSpPr>
            <a:spLocks noChangeArrowheads="1"/>
          </p:cNvSpPr>
          <p:nvPr/>
        </p:nvSpPr>
        <p:spPr bwMode="auto">
          <a:xfrm>
            <a:off x="971550" y="4008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5</a:t>
            </a:r>
          </a:p>
        </p:txBody>
      </p:sp>
    </p:spTree>
    <p:extLst>
      <p:ext uri="{BB962C8B-B14F-4D97-AF65-F5344CB8AC3E}">
        <p14:creationId xmlns:p14="http://schemas.microsoft.com/office/powerpoint/2010/main" val="342380379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698D146-E6B1-411B-9D46-7A5269487886}" type="slidenum">
              <a:rPr lang="en-US" altLang="en-US"/>
              <a:pPr/>
              <a:t>53</a:t>
            </a:fld>
            <a:endParaRPr lang="en-US" altLang="en-US"/>
          </a:p>
        </p:txBody>
      </p:sp>
      <p:sp>
        <p:nvSpPr>
          <p:cNvPr id="371714" name="Rectangle 2"/>
          <p:cNvSpPr>
            <a:spLocks noGrp="1" noChangeArrowheads="1"/>
          </p:cNvSpPr>
          <p:nvPr>
            <p:ph type="title"/>
          </p:nvPr>
        </p:nvSpPr>
        <p:spPr>
          <a:xfrm>
            <a:off x="381000" y="0"/>
            <a:ext cx="8305800" cy="1066800"/>
          </a:xfrm>
        </p:spPr>
        <p:txBody>
          <a:bodyPr/>
          <a:lstStyle/>
          <a:p>
            <a:r>
              <a:rPr lang="en-US" altLang="en-US"/>
              <a:t>Building a Binomial Tree</a:t>
            </a:r>
          </a:p>
        </p:txBody>
      </p:sp>
      <p:sp>
        <p:nvSpPr>
          <p:cNvPr id="371715" name="Rectangle 3"/>
          <p:cNvSpPr>
            <a:spLocks noGrp="1" noChangeArrowheads="1"/>
          </p:cNvSpPr>
          <p:nvPr>
            <p:ph type="body" idx="1"/>
          </p:nvPr>
        </p:nvSpPr>
        <p:spPr>
          <a:xfrm>
            <a:off x="457200" y="914400"/>
            <a:ext cx="8382000" cy="4572000"/>
          </a:xfrm>
        </p:spPr>
        <p:txBody>
          <a:bodyPr/>
          <a:lstStyle/>
          <a:p>
            <a:pPr marL="457200" indent="-457200"/>
            <a:r>
              <a:rPr lang="en-US" altLang="en-US" sz="2400" dirty="0"/>
              <a:t>To construct a binomial tree B</a:t>
            </a:r>
            <a:r>
              <a:rPr lang="en-US" altLang="en-US" sz="2400" baseline="-25000" dirty="0"/>
              <a:t>k </a:t>
            </a:r>
            <a:r>
              <a:rPr lang="en-US" altLang="en-US" sz="2400" dirty="0"/>
              <a:t>of height k:</a:t>
            </a:r>
          </a:p>
          <a:p>
            <a:pPr marL="838200" lvl="1" indent="-381000">
              <a:buFont typeface="Monotype Sorts" pitchFamily="2" charset="2"/>
              <a:buAutoNum type="arabicPeriod"/>
            </a:pPr>
            <a:r>
              <a:rPr lang="en-US" altLang="en-US" sz="2400" dirty="0"/>
              <a:t>Take the binomial tree B</a:t>
            </a:r>
            <a:r>
              <a:rPr lang="en-US" altLang="en-US" sz="2400" baseline="-25000" dirty="0"/>
              <a:t>k-1</a:t>
            </a:r>
            <a:r>
              <a:rPr lang="en-US" altLang="en-US" sz="2400" dirty="0"/>
              <a:t> of height k-1</a:t>
            </a:r>
          </a:p>
          <a:p>
            <a:pPr marL="838200" lvl="1" indent="-381000">
              <a:buFont typeface="Monotype Sorts" pitchFamily="2" charset="2"/>
              <a:buAutoNum type="arabicPeriod"/>
            </a:pPr>
            <a:r>
              <a:rPr lang="en-US" altLang="en-US" sz="2400" dirty="0"/>
              <a:t>Place another copy of B</a:t>
            </a:r>
            <a:r>
              <a:rPr lang="en-US" altLang="en-US" sz="2400" baseline="-25000" dirty="0"/>
              <a:t>k-1</a:t>
            </a:r>
            <a:r>
              <a:rPr lang="en-US" altLang="en-US" sz="2400" dirty="0"/>
              <a:t> </a:t>
            </a:r>
            <a:r>
              <a:rPr lang="en-US" altLang="en-US" sz="2400" dirty="0">
                <a:solidFill>
                  <a:srgbClr val="0000FF"/>
                </a:solidFill>
              </a:rPr>
              <a:t>one level below the first</a:t>
            </a:r>
          </a:p>
          <a:p>
            <a:pPr marL="838200" lvl="1" indent="-381000">
              <a:buFont typeface="Monotype Sorts" pitchFamily="2" charset="2"/>
              <a:buAutoNum type="arabicPeriod"/>
            </a:pPr>
            <a:r>
              <a:rPr lang="en-US" altLang="en-US" sz="2400" dirty="0"/>
              <a:t>Attach the root nodes</a:t>
            </a:r>
          </a:p>
          <a:p>
            <a:pPr marL="457200" indent="-457200"/>
            <a:r>
              <a:rPr lang="en-US" altLang="en-US" sz="2400" dirty="0">
                <a:solidFill>
                  <a:srgbClr val="0000FF"/>
                </a:solidFill>
              </a:rPr>
              <a:t>Binomial tree of height k has exactly 2</a:t>
            </a:r>
            <a:r>
              <a:rPr lang="en-US" altLang="en-US" sz="2400" baseline="30000" dirty="0">
                <a:solidFill>
                  <a:srgbClr val="0000FF"/>
                </a:solidFill>
              </a:rPr>
              <a:t>k</a:t>
            </a:r>
            <a:r>
              <a:rPr lang="en-US" altLang="en-US" sz="2400" dirty="0">
                <a:solidFill>
                  <a:srgbClr val="0000FF"/>
                </a:solidFill>
              </a:rPr>
              <a:t> nodes (by induction)</a:t>
            </a:r>
          </a:p>
        </p:txBody>
      </p:sp>
      <p:sp>
        <p:nvSpPr>
          <p:cNvPr id="371716"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71717" name="Oval 5"/>
          <p:cNvSpPr>
            <a:spLocks noChangeArrowheads="1"/>
          </p:cNvSpPr>
          <p:nvPr/>
        </p:nvSpPr>
        <p:spPr bwMode="auto">
          <a:xfrm>
            <a:off x="19113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3</a:t>
            </a:r>
          </a:p>
        </p:txBody>
      </p:sp>
      <p:sp>
        <p:nvSpPr>
          <p:cNvPr id="371718" name="Oval 6"/>
          <p:cNvSpPr>
            <a:spLocks noChangeArrowheads="1"/>
          </p:cNvSpPr>
          <p:nvPr/>
        </p:nvSpPr>
        <p:spPr bwMode="auto">
          <a:xfrm>
            <a:off x="2225675" y="4800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5</a:t>
            </a:r>
          </a:p>
        </p:txBody>
      </p:sp>
      <p:sp>
        <p:nvSpPr>
          <p:cNvPr id="371719" name="Line 7"/>
          <p:cNvSpPr>
            <a:spLocks noChangeShapeType="1"/>
          </p:cNvSpPr>
          <p:nvPr/>
        </p:nvSpPr>
        <p:spPr bwMode="auto">
          <a:xfrm>
            <a:off x="2173288" y="4343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1720" name="Oval 8"/>
          <p:cNvSpPr>
            <a:spLocks noChangeArrowheads="1"/>
          </p:cNvSpPr>
          <p:nvPr/>
        </p:nvSpPr>
        <p:spPr bwMode="auto">
          <a:xfrm>
            <a:off x="971550" y="4008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9</a:t>
            </a:r>
          </a:p>
        </p:txBody>
      </p:sp>
    </p:spTree>
    <p:extLst>
      <p:ext uri="{BB962C8B-B14F-4D97-AF65-F5344CB8AC3E}">
        <p14:creationId xmlns:p14="http://schemas.microsoft.com/office/powerpoint/2010/main" val="318922279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62127FF4-D983-4AB8-B9B6-819133E8569F}" type="slidenum">
              <a:rPr lang="en-US" altLang="en-US"/>
              <a:pPr/>
              <a:t>54</a:t>
            </a:fld>
            <a:endParaRPr lang="en-US" altLang="en-US"/>
          </a:p>
        </p:txBody>
      </p:sp>
      <p:sp>
        <p:nvSpPr>
          <p:cNvPr id="373762" name="Rectangle 2"/>
          <p:cNvSpPr>
            <a:spLocks noGrp="1" noChangeArrowheads="1"/>
          </p:cNvSpPr>
          <p:nvPr>
            <p:ph type="title"/>
          </p:nvPr>
        </p:nvSpPr>
        <p:spPr>
          <a:xfrm>
            <a:off x="381000" y="0"/>
            <a:ext cx="8305800" cy="1066800"/>
          </a:xfrm>
        </p:spPr>
        <p:txBody>
          <a:bodyPr/>
          <a:lstStyle/>
          <a:p>
            <a:r>
              <a:rPr lang="en-US" altLang="en-US"/>
              <a:t>Building a Binomial Tree</a:t>
            </a:r>
          </a:p>
        </p:txBody>
      </p:sp>
      <p:sp>
        <p:nvSpPr>
          <p:cNvPr id="373763" name="Rectangle 3"/>
          <p:cNvSpPr>
            <a:spLocks noGrp="1" noChangeArrowheads="1"/>
          </p:cNvSpPr>
          <p:nvPr>
            <p:ph type="body" idx="1"/>
          </p:nvPr>
        </p:nvSpPr>
        <p:spPr>
          <a:xfrm>
            <a:off x="457200" y="914400"/>
            <a:ext cx="8382000" cy="4572000"/>
          </a:xfrm>
        </p:spPr>
        <p:txBody>
          <a:bodyPr/>
          <a:lstStyle/>
          <a:p>
            <a:pPr marL="457200" indent="-457200"/>
            <a:r>
              <a:rPr lang="en-US" altLang="en-US" sz="2400"/>
              <a:t>To construct a binomial tree B</a:t>
            </a:r>
            <a:r>
              <a:rPr lang="en-US" altLang="en-US" sz="2400" baseline="-25000"/>
              <a:t>k </a:t>
            </a:r>
            <a:r>
              <a:rPr lang="en-US" altLang="en-US" sz="2400"/>
              <a:t>of height k:</a:t>
            </a:r>
          </a:p>
          <a:p>
            <a:pPr marL="838200" lvl="1" indent="-381000">
              <a:buFont typeface="Monotype Sorts" pitchFamily="2" charset="2"/>
              <a:buAutoNum type="arabicPeriod"/>
            </a:pPr>
            <a:r>
              <a:rPr lang="en-US" altLang="en-US" sz="2400"/>
              <a:t>Take the binomial tree B</a:t>
            </a:r>
            <a:r>
              <a:rPr lang="en-US" altLang="en-US" sz="2400" baseline="-25000"/>
              <a:t>k-1</a:t>
            </a:r>
            <a:r>
              <a:rPr lang="en-US" altLang="en-US" sz="2400"/>
              <a:t> of height k-1</a:t>
            </a:r>
          </a:p>
          <a:p>
            <a:pPr marL="838200" lvl="1" indent="-381000">
              <a:buFont typeface="Monotype Sorts" pitchFamily="2" charset="2"/>
              <a:buAutoNum type="arabicPeriod"/>
            </a:pPr>
            <a:r>
              <a:rPr lang="en-US" altLang="en-US" sz="2400"/>
              <a:t>Place another copy of B</a:t>
            </a:r>
            <a:r>
              <a:rPr lang="en-US" altLang="en-US" sz="2400" baseline="-25000"/>
              <a:t>k-1</a:t>
            </a:r>
            <a:r>
              <a:rPr lang="en-US" altLang="en-US" sz="2400"/>
              <a:t> </a:t>
            </a:r>
            <a:r>
              <a:rPr lang="en-US" altLang="en-US" sz="2400">
                <a:solidFill>
                  <a:srgbClr val="0000FF"/>
                </a:solidFill>
              </a:rPr>
              <a:t>one level below the first</a:t>
            </a:r>
          </a:p>
          <a:p>
            <a:pPr marL="838200" lvl="1" indent="-381000">
              <a:buFont typeface="Monotype Sorts" pitchFamily="2" charset="2"/>
              <a:buAutoNum type="arabicPeriod"/>
            </a:pPr>
            <a:r>
              <a:rPr lang="en-US" altLang="en-US" sz="2400"/>
              <a:t>Attach the root nodes</a:t>
            </a:r>
          </a:p>
          <a:p>
            <a:pPr marL="457200" indent="-457200"/>
            <a:r>
              <a:rPr lang="en-US" altLang="en-US" sz="2400">
                <a:solidFill>
                  <a:srgbClr val="0000FF"/>
                </a:solidFill>
              </a:rPr>
              <a:t>Binomial tree of height k has exactly 2</a:t>
            </a:r>
            <a:r>
              <a:rPr lang="en-US" altLang="en-US" sz="2400" baseline="30000">
                <a:solidFill>
                  <a:srgbClr val="0000FF"/>
                </a:solidFill>
              </a:rPr>
              <a:t>k</a:t>
            </a:r>
            <a:r>
              <a:rPr lang="en-US" altLang="en-US" sz="2400">
                <a:solidFill>
                  <a:srgbClr val="0000FF"/>
                </a:solidFill>
              </a:rPr>
              <a:t> nodes (by induction)</a:t>
            </a:r>
          </a:p>
        </p:txBody>
      </p:sp>
      <p:sp>
        <p:nvSpPr>
          <p:cNvPr id="373764"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73765" name="Oval 5"/>
          <p:cNvSpPr>
            <a:spLocks noChangeArrowheads="1"/>
          </p:cNvSpPr>
          <p:nvPr/>
        </p:nvSpPr>
        <p:spPr bwMode="auto">
          <a:xfrm>
            <a:off x="19113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13</a:t>
            </a:r>
          </a:p>
        </p:txBody>
      </p:sp>
      <p:sp>
        <p:nvSpPr>
          <p:cNvPr id="373766" name="Oval 6"/>
          <p:cNvSpPr>
            <a:spLocks noChangeArrowheads="1"/>
          </p:cNvSpPr>
          <p:nvPr/>
        </p:nvSpPr>
        <p:spPr bwMode="auto">
          <a:xfrm>
            <a:off x="2225675" y="4800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19</a:t>
            </a:r>
          </a:p>
        </p:txBody>
      </p:sp>
      <p:sp>
        <p:nvSpPr>
          <p:cNvPr id="373767" name="Line 7"/>
          <p:cNvSpPr>
            <a:spLocks noChangeShapeType="1"/>
          </p:cNvSpPr>
          <p:nvPr/>
        </p:nvSpPr>
        <p:spPr bwMode="auto">
          <a:xfrm>
            <a:off x="2173288" y="4343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3768" name="Oval 8"/>
          <p:cNvSpPr>
            <a:spLocks noChangeArrowheads="1"/>
          </p:cNvSpPr>
          <p:nvPr/>
        </p:nvSpPr>
        <p:spPr bwMode="auto">
          <a:xfrm>
            <a:off x="9715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6</a:t>
            </a:r>
          </a:p>
        </p:txBody>
      </p:sp>
      <p:sp>
        <p:nvSpPr>
          <p:cNvPr id="373769" name="Oval 9"/>
          <p:cNvSpPr>
            <a:spLocks noChangeArrowheads="1"/>
          </p:cNvSpPr>
          <p:nvPr/>
        </p:nvSpPr>
        <p:spPr bwMode="auto">
          <a:xfrm>
            <a:off x="3667125" y="39862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3</a:t>
            </a:r>
          </a:p>
        </p:txBody>
      </p:sp>
      <p:sp>
        <p:nvSpPr>
          <p:cNvPr id="373770" name="Oval 10"/>
          <p:cNvSpPr>
            <a:spLocks noChangeArrowheads="1"/>
          </p:cNvSpPr>
          <p:nvPr/>
        </p:nvSpPr>
        <p:spPr bwMode="auto">
          <a:xfrm>
            <a:off x="3981450" y="4775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5</a:t>
            </a:r>
          </a:p>
        </p:txBody>
      </p:sp>
      <p:sp>
        <p:nvSpPr>
          <p:cNvPr id="373771" name="Line 11"/>
          <p:cNvSpPr>
            <a:spLocks noChangeShapeType="1"/>
          </p:cNvSpPr>
          <p:nvPr/>
        </p:nvSpPr>
        <p:spPr bwMode="auto">
          <a:xfrm>
            <a:off x="3929063" y="43180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72" name="Oval 12"/>
          <p:cNvSpPr>
            <a:spLocks noChangeArrowheads="1"/>
          </p:cNvSpPr>
          <p:nvPr/>
        </p:nvSpPr>
        <p:spPr bwMode="auto">
          <a:xfrm>
            <a:off x="4437063" y="47879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7</a:t>
            </a:r>
          </a:p>
        </p:txBody>
      </p:sp>
      <p:sp>
        <p:nvSpPr>
          <p:cNvPr id="373773" name="Oval 13"/>
          <p:cNvSpPr>
            <a:spLocks noChangeArrowheads="1"/>
          </p:cNvSpPr>
          <p:nvPr/>
        </p:nvSpPr>
        <p:spPr bwMode="auto">
          <a:xfrm>
            <a:off x="4699000" y="5576888"/>
            <a:ext cx="396875"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9</a:t>
            </a:r>
          </a:p>
        </p:txBody>
      </p:sp>
      <p:sp>
        <p:nvSpPr>
          <p:cNvPr id="373774" name="Line 14"/>
          <p:cNvSpPr>
            <a:spLocks noChangeShapeType="1"/>
          </p:cNvSpPr>
          <p:nvPr/>
        </p:nvSpPr>
        <p:spPr bwMode="auto">
          <a:xfrm>
            <a:off x="4699000" y="51196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3775" name="Line 15"/>
          <p:cNvSpPr>
            <a:spLocks noChangeShapeType="1"/>
          </p:cNvSpPr>
          <p:nvPr/>
        </p:nvSpPr>
        <p:spPr bwMode="auto">
          <a:xfrm>
            <a:off x="3962400" y="42672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6877970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a </a:t>
            </a:r>
            <a:r>
              <a:rPr lang="en-US" dirty="0" err="1"/>
              <a:t>findMin</a:t>
            </a:r>
            <a:r>
              <a:rPr lang="en-US" dirty="0"/>
              <a:t>?</a:t>
            </a:r>
          </a:p>
        </p:txBody>
      </p:sp>
      <p:sp>
        <p:nvSpPr>
          <p:cNvPr id="3" name="Content Placeholder 2"/>
          <p:cNvSpPr>
            <a:spLocks noGrp="1"/>
          </p:cNvSpPr>
          <p:nvPr>
            <p:ph idx="1"/>
          </p:nvPr>
        </p:nvSpPr>
        <p:spPr/>
        <p:txBody>
          <a:bodyPr/>
          <a:lstStyle/>
          <a:p>
            <a:r>
              <a:rPr lang="en-US" dirty="0"/>
              <a:t>Have to search all trees.</a:t>
            </a:r>
          </a:p>
          <a:p>
            <a:r>
              <a:rPr lang="en-US" dirty="0"/>
              <a:t>How many trees is that?</a:t>
            </a:r>
          </a:p>
        </p:txBody>
      </p:sp>
      <p:sp>
        <p:nvSpPr>
          <p:cNvPr id="4" name="Slide Number Placeholder 3"/>
          <p:cNvSpPr>
            <a:spLocks noGrp="1"/>
          </p:cNvSpPr>
          <p:nvPr>
            <p:ph type="sldNum" sz="quarter" idx="12"/>
          </p:nvPr>
        </p:nvSpPr>
        <p:spPr/>
        <p:txBody>
          <a:bodyPr/>
          <a:lstStyle/>
          <a:p>
            <a:fld id="{E09D478C-7066-49B0-A59B-1C4F40AFC1D7}" type="slidenum">
              <a:rPr lang="en-US" altLang="en-US" smtClean="0"/>
              <a:pPr/>
              <a:t>55</a:t>
            </a:fld>
            <a:endParaRPr lang="en-US" altLang="en-US"/>
          </a:p>
        </p:txBody>
      </p:sp>
    </p:spTree>
    <p:extLst>
      <p:ext uri="{BB962C8B-B14F-4D97-AF65-F5344CB8AC3E}">
        <p14:creationId xmlns:p14="http://schemas.microsoft.com/office/powerpoint/2010/main" val="1805695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BB596988-519C-41E2-91AB-2325B5E6F4C4}" type="slidenum">
              <a:rPr lang="en-US" altLang="en-US"/>
              <a:pPr/>
              <a:t>56</a:t>
            </a:fld>
            <a:endParaRPr lang="en-US" altLang="en-US" dirty="0"/>
          </a:p>
        </p:txBody>
      </p:sp>
      <p:sp>
        <p:nvSpPr>
          <p:cNvPr id="375810" name="Rectangle 2"/>
          <p:cNvSpPr>
            <a:spLocks noGrp="1" noChangeArrowheads="1"/>
          </p:cNvSpPr>
          <p:nvPr>
            <p:ph type="title"/>
          </p:nvPr>
        </p:nvSpPr>
        <p:spPr>
          <a:xfrm>
            <a:off x="381000" y="0"/>
            <a:ext cx="8305800" cy="1066800"/>
          </a:xfrm>
        </p:spPr>
        <p:txBody>
          <a:bodyPr/>
          <a:lstStyle/>
          <a:p>
            <a:r>
              <a:rPr lang="en-US" altLang="en-US"/>
              <a:t>Building a Binomial Tree</a:t>
            </a:r>
          </a:p>
        </p:txBody>
      </p:sp>
      <p:sp>
        <p:nvSpPr>
          <p:cNvPr id="375811" name="Rectangle 3"/>
          <p:cNvSpPr>
            <a:spLocks noGrp="1" noChangeArrowheads="1"/>
          </p:cNvSpPr>
          <p:nvPr>
            <p:ph type="body" idx="1"/>
          </p:nvPr>
        </p:nvSpPr>
        <p:spPr>
          <a:xfrm>
            <a:off x="457200" y="914400"/>
            <a:ext cx="8382000" cy="4572000"/>
          </a:xfrm>
        </p:spPr>
        <p:txBody>
          <a:bodyPr/>
          <a:lstStyle/>
          <a:p>
            <a:pPr marL="457200" indent="-457200"/>
            <a:r>
              <a:rPr lang="en-US" altLang="en-US" sz="2400" dirty="0"/>
              <a:t>To construct a binomial tree B</a:t>
            </a:r>
            <a:r>
              <a:rPr lang="en-US" altLang="en-US" sz="2400" baseline="-25000" dirty="0"/>
              <a:t>k </a:t>
            </a:r>
            <a:r>
              <a:rPr lang="en-US" altLang="en-US" sz="2400" dirty="0"/>
              <a:t>of height k:</a:t>
            </a:r>
          </a:p>
          <a:p>
            <a:pPr marL="838200" lvl="1" indent="-381000">
              <a:buFont typeface="Monotype Sorts" pitchFamily="2" charset="2"/>
              <a:buAutoNum type="arabicPeriod"/>
            </a:pPr>
            <a:r>
              <a:rPr lang="en-US" altLang="en-US" sz="2400" dirty="0"/>
              <a:t>Take the binomial tree B</a:t>
            </a:r>
            <a:r>
              <a:rPr lang="en-US" altLang="en-US" sz="2400" baseline="-25000" dirty="0"/>
              <a:t>k-1</a:t>
            </a:r>
            <a:r>
              <a:rPr lang="en-US" altLang="en-US" sz="2400" dirty="0"/>
              <a:t> of height k-1</a:t>
            </a:r>
          </a:p>
          <a:p>
            <a:pPr marL="838200" lvl="1" indent="-381000">
              <a:buFont typeface="Monotype Sorts" pitchFamily="2" charset="2"/>
              <a:buAutoNum type="arabicPeriod"/>
            </a:pPr>
            <a:r>
              <a:rPr lang="en-US" altLang="en-US" sz="2400" dirty="0"/>
              <a:t>Place another copy of B</a:t>
            </a:r>
            <a:r>
              <a:rPr lang="en-US" altLang="en-US" sz="2400" baseline="-25000" dirty="0"/>
              <a:t>k-1</a:t>
            </a:r>
            <a:r>
              <a:rPr lang="en-US" altLang="en-US" sz="2400" dirty="0"/>
              <a:t> </a:t>
            </a:r>
            <a:r>
              <a:rPr lang="en-US" altLang="en-US" sz="2400" dirty="0">
                <a:solidFill>
                  <a:srgbClr val="0000FF"/>
                </a:solidFill>
              </a:rPr>
              <a:t>one level below the first</a:t>
            </a:r>
          </a:p>
          <a:p>
            <a:pPr marL="838200" lvl="1" indent="-381000">
              <a:buFont typeface="Monotype Sorts" pitchFamily="2" charset="2"/>
              <a:buAutoNum type="arabicPeriod"/>
            </a:pPr>
            <a:r>
              <a:rPr lang="en-US" altLang="en-US" sz="2400" dirty="0"/>
              <a:t>Attach the root nodes</a:t>
            </a:r>
          </a:p>
          <a:p>
            <a:pPr marL="457200" indent="-457200"/>
            <a:r>
              <a:rPr lang="en-US" altLang="en-US" sz="2400" dirty="0">
                <a:solidFill>
                  <a:srgbClr val="0000FF"/>
                </a:solidFill>
              </a:rPr>
              <a:t>Binomial tree of height k has exactly 2</a:t>
            </a:r>
            <a:r>
              <a:rPr lang="en-US" altLang="en-US" sz="2400" baseline="30000" dirty="0">
                <a:solidFill>
                  <a:srgbClr val="0000FF"/>
                </a:solidFill>
              </a:rPr>
              <a:t>k</a:t>
            </a:r>
            <a:r>
              <a:rPr lang="en-US" altLang="en-US" sz="2400" dirty="0">
                <a:solidFill>
                  <a:srgbClr val="0000FF"/>
                </a:solidFill>
              </a:rPr>
              <a:t> nodes (by induction)</a:t>
            </a:r>
          </a:p>
        </p:txBody>
      </p:sp>
      <p:sp>
        <p:nvSpPr>
          <p:cNvPr id="375812"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75813" name="Oval 5"/>
          <p:cNvSpPr>
            <a:spLocks noChangeArrowheads="1"/>
          </p:cNvSpPr>
          <p:nvPr/>
        </p:nvSpPr>
        <p:spPr bwMode="auto">
          <a:xfrm>
            <a:off x="19113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14" name="Oval 6"/>
          <p:cNvSpPr>
            <a:spLocks noChangeArrowheads="1"/>
          </p:cNvSpPr>
          <p:nvPr/>
        </p:nvSpPr>
        <p:spPr bwMode="auto">
          <a:xfrm>
            <a:off x="2225675" y="4800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15" name="Line 7"/>
          <p:cNvSpPr>
            <a:spLocks noChangeShapeType="1"/>
          </p:cNvSpPr>
          <p:nvPr/>
        </p:nvSpPr>
        <p:spPr bwMode="auto">
          <a:xfrm>
            <a:off x="2173288" y="4343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16" name="Oval 8"/>
          <p:cNvSpPr>
            <a:spLocks noChangeArrowheads="1"/>
          </p:cNvSpPr>
          <p:nvPr/>
        </p:nvSpPr>
        <p:spPr bwMode="auto">
          <a:xfrm>
            <a:off x="971550" y="4008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 </a:t>
            </a:r>
          </a:p>
        </p:txBody>
      </p:sp>
      <p:sp>
        <p:nvSpPr>
          <p:cNvPr id="375817" name="Oval 9"/>
          <p:cNvSpPr>
            <a:spLocks noChangeArrowheads="1"/>
          </p:cNvSpPr>
          <p:nvPr/>
        </p:nvSpPr>
        <p:spPr bwMode="auto">
          <a:xfrm>
            <a:off x="3667125" y="39862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18" name="Oval 10"/>
          <p:cNvSpPr>
            <a:spLocks noChangeArrowheads="1"/>
          </p:cNvSpPr>
          <p:nvPr/>
        </p:nvSpPr>
        <p:spPr bwMode="auto">
          <a:xfrm>
            <a:off x="3981450" y="4775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19" name="Line 11"/>
          <p:cNvSpPr>
            <a:spLocks noChangeShapeType="1"/>
          </p:cNvSpPr>
          <p:nvPr/>
        </p:nvSpPr>
        <p:spPr bwMode="auto">
          <a:xfrm>
            <a:off x="3929063" y="43180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20" name="Oval 12"/>
          <p:cNvSpPr>
            <a:spLocks noChangeArrowheads="1"/>
          </p:cNvSpPr>
          <p:nvPr/>
        </p:nvSpPr>
        <p:spPr bwMode="auto">
          <a:xfrm>
            <a:off x="4437063" y="47879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1" name="Oval 13"/>
          <p:cNvSpPr>
            <a:spLocks noChangeArrowheads="1"/>
          </p:cNvSpPr>
          <p:nvPr/>
        </p:nvSpPr>
        <p:spPr bwMode="auto">
          <a:xfrm>
            <a:off x="4751388" y="5576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2" name="Line 14"/>
          <p:cNvSpPr>
            <a:spLocks noChangeShapeType="1"/>
          </p:cNvSpPr>
          <p:nvPr/>
        </p:nvSpPr>
        <p:spPr bwMode="auto">
          <a:xfrm>
            <a:off x="4699000" y="51196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23" name="Line 15"/>
          <p:cNvSpPr>
            <a:spLocks noChangeShapeType="1"/>
          </p:cNvSpPr>
          <p:nvPr/>
        </p:nvSpPr>
        <p:spPr bwMode="auto">
          <a:xfrm>
            <a:off x="3962400" y="42672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24" name="Oval 16"/>
          <p:cNvSpPr>
            <a:spLocks noChangeArrowheads="1"/>
          </p:cNvSpPr>
          <p:nvPr/>
        </p:nvSpPr>
        <p:spPr bwMode="auto">
          <a:xfrm>
            <a:off x="5727700" y="39830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5" name="Oval 17"/>
          <p:cNvSpPr>
            <a:spLocks noChangeArrowheads="1"/>
          </p:cNvSpPr>
          <p:nvPr/>
        </p:nvSpPr>
        <p:spPr bwMode="auto">
          <a:xfrm>
            <a:off x="6042025" y="47720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6" name="Line 18"/>
          <p:cNvSpPr>
            <a:spLocks noChangeShapeType="1"/>
          </p:cNvSpPr>
          <p:nvPr/>
        </p:nvSpPr>
        <p:spPr bwMode="auto">
          <a:xfrm>
            <a:off x="5989638" y="43148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27" name="Oval 19"/>
          <p:cNvSpPr>
            <a:spLocks noChangeArrowheads="1"/>
          </p:cNvSpPr>
          <p:nvPr/>
        </p:nvSpPr>
        <p:spPr bwMode="auto">
          <a:xfrm>
            <a:off x="6497638" y="478472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8" name="Oval 20"/>
          <p:cNvSpPr>
            <a:spLocks noChangeArrowheads="1"/>
          </p:cNvSpPr>
          <p:nvPr/>
        </p:nvSpPr>
        <p:spPr bwMode="auto">
          <a:xfrm>
            <a:off x="6811963" y="5573713"/>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29" name="Line 21"/>
          <p:cNvSpPr>
            <a:spLocks noChangeShapeType="1"/>
          </p:cNvSpPr>
          <p:nvPr/>
        </p:nvSpPr>
        <p:spPr bwMode="auto">
          <a:xfrm>
            <a:off x="6759575" y="511651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30" name="Line 22"/>
          <p:cNvSpPr>
            <a:spLocks noChangeShapeType="1"/>
          </p:cNvSpPr>
          <p:nvPr/>
        </p:nvSpPr>
        <p:spPr bwMode="auto">
          <a:xfrm>
            <a:off x="6022975" y="4264025"/>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31" name="Oval 23"/>
          <p:cNvSpPr>
            <a:spLocks noChangeArrowheads="1"/>
          </p:cNvSpPr>
          <p:nvPr/>
        </p:nvSpPr>
        <p:spPr bwMode="auto">
          <a:xfrm>
            <a:off x="7177088" y="47513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32" name="Oval 24"/>
          <p:cNvSpPr>
            <a:spLocks noChangeArrowheads="1"/>
          </p:cNvSpPr>
          <p:nvPr/>
        </p:nvSpPr>
        <p:spPr bwMode="auto">
          <a:xfrm>
            <a:off x="7491413" y="55403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33" name="Line 25"/>
          <p:cNvSpPr>
            <a:spLocks noChangeShapeType="1"/>
          </p:cNvSpPr>
          <p:nvPr/>
        </p:nvSpPr>
        <p:spPr bwMode="auto">
          <a:xfrm>
            <a:off x="7439025" y="50831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34" name="Oval 26"/>
          <p:cNvSpPr>
            <a:spLocks noChangeArrowheads="1"/>
          </p:cNvSpPr>
          <p:nvPr/>
        </p:nvSpPr>
        <p:spPr bwMode="auto">
          <a:xfrm>
            <a:off x="7947025" y="55530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35" name="Oval 27"/>
          <p:cNvSpPr>
            <a:spLocks noChangeArrowheads="1"/>
          </p:cNvSpPr>
          <p:nvPr/>
        </p:nvSpPr>
        <p:spPr bwMode="auto">
          <a:xfrm>
            <a:off x="8261350" y="63420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75836" name="Line 28"/>
          <p:cNvSpPr>
            <a:spLocks noChangeShapeType="1"/>
          </p:cNvSpPr>
          <p:nvPr/>
        </p:nvSpPr>
        <p:spPr bwMode="auto">
          <a:xfrm>
            <a:off x="8208963" y="58848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37" name="Line 29"/>
          <p:cNvSpPr>
            <a:spLocks noChangeShapeType="1"/>
          </p:cNvSpPr>
          <p:nvPr/>
        </p:nvSpPr>
        <p:spPr bwMode="auto">
          <a:xfrm>
            <a:off x="7472363" y="5032375"/>
            <a:ext cx="557212"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5838" name="Line 30"/>
          <p:cNvSpPr>
            <a:spLocks noChangeShapeType="1"/>
          </p:cNvSpPr>
          <p:nvPr/>
        </p:nvSpPr>
        <p:spPr bwMode="auto">
          <a:xfrm>
            <a:off x="6048375" y="4189413"/>
            <a:ext cx="1160463"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0341260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D13358FF-7A0B-4B36-AAA3-5EB472DCA936}" type="slidenum">
              <a:rPr lang="en-US" altLang="en-US"/>
              <a:pPr/>
              <a:t>57</a:t>
            </a:fld>
            <a:endParaRPr lang="en-US" altLang="en-US"/>
          </a:p>
        </p:txBody>
      </p:sp>
      <p:sp>
        <p:nvSpPr>
          <p:cNvPr id="376834" name="Rectangle 2"/>
          <p:cNvSpPr>
            <a:spLocks noGrp="1" noChangeArrowheads="1"/>
          </p:cNvSpPr>
          <p:nvPr>
            <p:ph type="title"/>
          </p:nvPr>
        </p:nvSpPr>
        <p:spPr>
          <a:xfrm>
            <a:off x="381000" y="0"/>
            <a:ext cx="8305800" cy="1066800"/>
          </a:xfrm>
        </p:spPr>
        <p:txBody>
          <a:bodyPr/>
          <a:lstStyle/>
          <a:p>
            <a:r>
              <a:rPr lang="en-US" altLang="en-US" dirty="0"/>
              <a:t>Why termed Binomial?</a:t>
            </a:r>
          </a:p>
        </p:txBody>
      </p:sp>
      <p:sp>
        <p:nvSpPr>
          <p:cNvPr id="376835" name="Rectangle 3"/>
          <p:cNvSpPr>
            <a:spLocks noGrp="1" noChangeArrowheads="1"/>
          </p:cNvSpPr>
          <p:nvPr>
            <p:ph type="body" idx="1"/>
          </p:nvPr>
        </p:nvSpPr>
        <p:spPr>
          <a:xfrm>
            <a:off x="457200" y="914400"/>
            <a:ext cx="8382000" cy="4572000"/>
          </a:xfrm>
        </p:spPr>
        <p:txBody>
          <a:bodyPr/>
          <a:lstStyle/>
          <a:p>
            <a:pPr marL="457200" indent="-457200">
              <a:spcBef>
                <a:spcPct val="0"/>
              </a:spcBef>
            </a:pPr>
            <a:r>
              <a:rPr lang="en-US" altLang="en-US" sz="2800" dirty="0">
                <a:solidFill>
                  <a:srgbClr val="0000FF"/>
                </a:solidFill>
              </a:rPr>
              <a:t>Why are these trees called binomial?</a:t>
            </a:r>
          </a:p>
          <a:p>
            <a:pPr marL="838200" lvl="1" indent="-381000">
              <a:spcBef>
                <a:spcPct val="0"/>
              </a:spcBef>
            </a:pPr>
            <a:r>
              <a:rPr lang="en-US" altLang="en-US" sz="2400" dirty="0"/>
              <a:t>Hint: how many nodes at depth d (in one tree)?</a:t>
            </a:r>
          </a:p>
        </p:txBody>
      </p:sp>
      <p:sp>
        <p:nvSpPr>
          <p:cNvPr id="376836"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76837" name="Oval 5"/>
          <p:cNvSpPr>
            <a:spLocks noChangeArrowheads="1"/>
          </p:cNvSpPr>
          <p:nvPr/>
        </p:nvSpPr>
        <p:spPr bwMode="auto">
          <a:xfrm>
            <a:off x="19113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8" name="Oval 6"/>
          <p:cNvSpPr>
            <a:spLocks noChangeArrowheads="1"/>
          </p:cNvSpPr>
          <p:nvPr/>
        </p:nvSpPr>
        <p:spPr bwMode="auto">
          <a:xfrm>
            <a:off x="2225675" y="4800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39" name="Line 7"/>
          <p:cNvSpPr>
            <a:spLocks noChangeShapeType="1"/>
          </p:cNvSpPr>
          <p:nvPr/>
        </p:nvSpPr>
        <p:spPr bwMode="auto">
          <a:xfrm>
            <a:off x="2173288" y="4343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40" name="Oval 8"/>
          <p:cNvSpPr>
            <a:spLocks noChangeArrowheads="1"/>
          </p:cNvSpPr>
          <p:nvPr/>
        </p:nvSpPr>
        <p:spPr bwMode="auto">
          <a:xfrm>
            <a:off x="971550" y="4008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1" name="Oval 9"/>
          <p:cNvSpPr>
            <a:spLocks noChangeArrowheads="1"/>
          </p:cNvSpPr>
          <p:nvPr/>
        </p:nvSpPr>
        <p:spPr bwMode="auto">
          <a:xfrm>
            <a:off x="3667125" y="39862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2" name="Oval 10"/>
          <p:cNvSpPr>
            <a:spLocks noChangeArrowheads="1"/>
          </p:cNvSpPr>
          <p:nvPr/>
        </p:nvSpPr>
        <p:spPr bwMode="auto">
          <a:xfrm>
            <a:off x="3981450" y="4775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3" name="Line 11"/>
          <p:cNvSpPr>
            <a:spLocks noChangeShapeType="1"/>
          </p:cNvSpPr>
          <p:nvPr/>
        </p:nvSpPr>
        <p:spPr bwMode="auto">
          <a:xfrm>
            <a:off x="3929063" y="43180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44" name="Oval 12"/>
          <p:cNvSpPr>
            <a:spLocks noChangeArrowheads="1"/>
          </p:cNvSpPr>
          <p:nvPr/>
        </p:nvSpPr>
        <p:spPr bwMode="auto">
          <a:xfrm>
            <a:off x="4437063" y="47879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5" name="Oval 13"/>
          <p:cNvSpPr>
            <a:spLocks noChangeArrowheads="1"/>
          </p:cNvSpPr>
          <p:nvPr/>
        </p:nvSpPr>
        <p:spPr bwMode="auto">
          <a:xfrm>
            <a:off x="4751388" y="5576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6" name="Line 14"/>
          <p:cNvSpPr>
            <a:spLocks noChangeShapeType="1"/>
          </p:cNvSpPr>
          <p:nvPr/>
        </p:nvSpPr>
        <p:spPr bwMode="auto">
          <a:xfrm>
            <a:off x="4699000" y="51196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47" name="Line 15"/>
          <p:cNvSpPr>
            <a:spLocks noChangeShapeType="1"/>
          </p:cNvSpPr>
          <p:nvPr/>
        </p:nvSpPr>
        <p:spPr bwMode="auto">
          <a:xfrm>
            <a:off x="3962400" y="42672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48" name="Oval 16"/>
          <p:cNvSpPr>
            <a:spLocks noChangeArrowheads="1"/>
          </p:cNvSpPr>
          <p:nvPr/>
        </p:nvSpPr>
        <p:spPr bwMode="auto">
          <a:xfrm>
            <a:off x="5727700" y="39830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49" name="Oval 17"/>
          <p:cNvSpPr>
            <a:spLocks noChangeArrowheads="1"/>
          </p:cNvSpPr>
          <p:nvPr/>
        </p:nvSpPr>
        <p:spPr bwMode="auto">
          <a:xfrm>
            <a:off x="6042025" y="47720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0" name="Line 18"/>
          <p:cNvSpPr>
            <a:spLocks noChangeShapeType="1"/>
          </p:cNvSpPr>
          <p:nvPr/>
        </p:nvSpPr>
        <p:spPr bwMode="auto">
          <a:xfrm>
            <a:off x="5989638" y="43148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51" name="Oval 19"/>
          <p:cNvSpPr>
            <a:spLocks noChangeArrowheads="1"/>
          </p:cNvSpPr>
          <p:nvPr/>
        </p:nvSpPr>
        <p:spPr bwMode="auto">
          <a:xfrm>
            <a:off x="6497638" y="478472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2" name="Oval 20"/>
          <p:cNvSpPr>
            <a:spLocks noChangeArrowheads="1"/>
          </p:cNvSpPr>
          <p:nvPr/>
        </p:nvSpPr>
        <p:spPr bwMode="auto">
          <a:xfrm>
            <a:off x="6811963" y="5573713"/>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3" name="Line 21"/>
          <p:cNvSpPr>
            <a:spLocks noChangeShapeType="1"/>
          </p:cNvSpPr>
          <p:nvPr/>
        </p:nvSpPr>
        <p:spPr bwMode="auto">
          <a:xfrm>
            <a:off x="6759575" y="511651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54" name="Line 22"/>
          <p:cNvSpPr>
            <a:spLocks noChangeShapeType="1"/>
          </p:cNvSpPr>
          <p:nvPr/>
        </p:nvSpPr>
        <p:spPr bwMode="auto">
          <a:xfrm>
            <a:off x="6022975" y="4264025"/>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55" name="Oval 23"/>
          <p:cNvSpPr>
            <a:spLocks noChangeArrowheads="1"/>
          </p:cNvSpPr>
          <p:nvPr/>
        </p:nvSpPr>
        <p:spPr bwMode="auto">
          <a:xfrm>
            <a:off x="7177088" y="47513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6" name="Oval 24"/>
          <p:cNvSpPr>
            <a:spLocks noChangeArrowheads="1"/>
          </p:cNvSpPr>
          <p:nvPr/>
        </p:nvSpPr>
        <p:spPr bwMode="auto">
          <a:xfrm>
            <a:off x="7491413" y="55403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7" name="Line 25"/>
          <p:cNvSpPr>
            <a:spLocks noChangeShapeType="1"/>
          </p:cNvSpPr>
          <p:nvPr/>
        </p:nvSpPr>
        <p:spPr bwMode="auto">
          <a:xfrm>
            <a:off x="7439025" y="50831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58" name="Oval 26"/>
          <p:cNvSpPr>
            <a:spLocks noChangeArrowheads="1"/>
          </p:cNvSpPr>
          <p:nvPr/>
        </p:nvSpPr>
        <p:spPr bwMode="auto">
          <a:xfrm>
            <a:off x="7947025" y="55530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59" name="Oval 27"/>
          <p:cNvSpPr>
            <a:spLocks noChangeArrowheads="1"/>
          </p:cNvSpPr>
          <p:nvPr/>
        </p:nvSpPr>
        <p:spPr bwMode="auto">
          <a:xfrm>
            <a:off x="8261350" y="63420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860" name="Line 28"/>
          <p:cNvSpPr>
            <a:spLocks noChangeShapeType="1"/>
          </p:cNvSpPr>
          <p:nvPr/>
        </p:nvSpPr>
        <p:spPr bwMode="auto">
          <a:xfrm>
            <a:off x="8208963" y="58848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61" name="Line 29"/>
          <p:cNvSpPr>
            <a:spLocks noChangeShapeType="1"/>
          </p:cNvSpPr>
          <p:nvPr/>
        </p:nvSpPr>
        <p:spPr bwMode="auto">
          <a:xfrm>
            <a:off x="7472363" y="5032375"/>
            <a:ext cx="557212"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6862" name="Line 30"/>
          <p:cNvSpPr>
            <a:spLocks noChangeShapeType="1"/>
          </p:cNvSpPr>
          <p:nvPr/>
        </p:nvSpPr>
        <p:spPr bwMode="auto">
          <a:xfrm>
            <a:off x="6048375" y="4189413"/>
            <a:ext cx="1160463"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4787519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A811E2A1-25B9-47EE-96A4-B2AF3EBC3AB2}" type="slidenum">
              <a:rPr lang="en-US" altLang="en-US"/>
              <a:pPr/>
              <a:t>58</a:t>
            </a:fld>
            <a:endParaRPr lang="en-US" altLang="en-US"/>
          </a:p>
        </p:txBody>
      </p:sp>
      <p:sp>
        <p:nvSpPr>
          <p:cNvPr id="377858" name="Rectangle 2"/>
          <p:cNvSpPr>
            <a:spLocks noGrp="1" noChangeArrowheads="1"/>
          </p:cNvSpPr>
          <p:nvPr>
            <p:ph type="title"/>
          </p:nvPr>
        </p:nvSpPr>
        <p:spPr>
          <a:xfrm>
            <a:off x="381000" y="0"/>
            <a:ext cx="8305800" cy="1066800"/>
          </a:xfrm>
        </p:spPr>
        <p:txBody>
          <a:bodyPr/>
          <a:lstStyle/>
          <a:p>
            <a:r>
              <a:rPr lang="en-US" altLang="en-US"/>
              <a:t>Why Binomial?</a:t>
            </a:r>
          </a:p>
        </p:txBody>
      </p:sp>
      <p:sp>
        <p:nvSpPr>
          <p:cNvPr id="377859" name="Rectangle 3"/>
          <p:cNvSpPr>
            <a:spLocks noGrp="1" noChangeArrowheads="1"/>
          </p:cNvSpPr>
          <p:nvPr>
            <p:ph type="body" idx="1"/>
          </p:nvPr>
        </p:nvSpPr>
        <p:spPr>
          <a:xfrm>
            <a:off x="457200" y="914400"/>
            <a:ext cx="8382000" cy="4572000"/>
          </a:xfrm>
        </p:spPr>
        <p:txBody>
          <a:bodyPr/>
          <a:lstStyle/>
          <a:p>
            <a:pPr marL="457200" indent="-457200">
              <a:spcBef>
                <a:spcPct val="0"/>
              </a:spcBef>
            </a:pPr>
            <a:r>
              <a:rPr lang="en-US" altLang="en-US" sz="2800">
                <a:solidFill>
                  <a:srgbClr val="0000FF"/>
                </a:solidFill>
              </a:rPr>
              <a:t>Why are these trees called binomial?</a:t>
            </a:r>
          </a:p>
          <a:p>
            <a:pPr marL="838200" lvl="1" indent="-381000">
              <a:spcBef>
                <a:spcPct val="0"/>
              </a:spcBef>
            </a:pPr>
            <a:r>
              <a:rPr lang="en-US" altLang="en-US" sz="2400"/>
              <a:t>Hint: how many nodes at depth d?</a:t>
            </a:r>
          </a:p>
          <a:p>
            <a:pPr marL="457200" indent="-457200">
              <a:spcBef>
                <a:spcPct val="0"/>
              </a:spcBef>
              <a:buFontTx/>
              <a:buNone/>
            </a:pPr>
            <a:r>
              <a:rPr lang="en-US" altLang="en-US" sz="2800">
                <a:solidFill>
                  <a:srgbClr val="0000FF"/>
                </a:solidFill>
              </a:rPr>
              <a:t>Number of nodes at different depths d for B</a:t>
            </a:r>
            <a:r>
              <a:rPr lang="en-US" altLang="en-US" sz="2800" baseline="-25000">
                <a:solidFill>
                  <a:srgbClr val="0000FF"/>
                </a:solidFill>
              </a:rPr>
              <a:t>k </a:t>
            </a:r>
            <a:r>
              <a:rPr lang="en-US" altLang="en-US" sz="2800">
                <a:solidFill>
                  <a:srgbClr val="0000FF"/>
                </a:solidFill>
              </a:rPr>
              <a:t>=</a:t>
            </a:r>
          </a:p>
          <a:p>
            <a:pPr marL="457200" indent="-457200">
              <a:spcBef>
                <a:spcPct val="0"/>
              </a:spcBef>
              <a:buFontTx/>
              <a:buNone/>
            </a:pPr>
            <a:r>
              <a:rPr lang="en-US" altLang="en-US" sz="2800">
                <a:solidFill>
                  <a:srgbClr val="0000FF"/>
                </a:solidFill>
              </a:rPr>
              <a:t>	[1], [1 1], [1 2 1], [1 3 3 1], …</a:t>
            </a:r>
          </a:p>
          <a:p>
            <a:pPr marL="457200" indent="-457200">
              <a:spcBef>
                <a:spcPct val="0"/>
              </a:spcBef>
              <a:buFontTx/>
              <a:buNone/>
            </a:pPr>
            <a:r>
              <a:rPr lang="en-US" altLang="en-US" sz="2800"/>
              <a:t>Binomial coefficients of (a + b)</a:t>
            </a:r>
            <a:r>
              <a:rPr lang="en-US" altLang="en-US" sz="2800" baseline="30000"/>
              <a:t>k</a:t>
            </a:r>
            <a:r>
              <a:rPr lang="en-US" altLang="en-US" sz="2800"/>
              <a:t> = k!/((k-d)!d!)</a:t>
            </a:r>
            <a:endParaRPr lang="en-US" altLang="en-US" sz="2800" baseline="30000"/>
          </a:p>
          <a:p>
            <a:pPr marL="457200" indent="-457200">
              <a:spcBef>
                <a:spcPct val="0"/>
              </a:spcBef>
            </a:pPr>
            <a:endParaRPr lang="en-US" altLang="en-US" sz="2800"/>
          </a:p>
        </p:txBody>
      </p:sp>
      <p:sp>
        <p:nvSpPr>
          <p:cNvPr id="377860" name="Text Box 4"/>
          <p:cNvSpPr txBox="1">
            <a:spLocks noChangeArrowheads="1"/>
          </p:cNvSpPr>
          <p:nvPr/>
        </p:nvSpPr>
        <p:spPr bwMode="auto">
          <a:xfrm>
            <a:off x="893763" y="3141663"/>
            <a:ext cx="529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3</a:t>
            </a:r>
            <a:endParaRPr lang="en-US" altLang="en-US" sz="2800">
              <a:solidFill>
                <a:srgbClr val="FF0000"/>
              </a:solidFill>
            </a:endParaRPr>
          </a:p>
        </p:txBody>
      </p:sp>
      <p:sp>
        <p:nvSpPr>
          <p:cNvPr id="377861" name="Oval 5"/>
          <p:cNvSpPr>
            <a:spLocks noChangeArrowheads="1"/>
          </p:cNvSpPr>
          <p:nvPr/>
        </p:nvSpPr>
        <p:spPr bwMode="auto">
          <a:xfrm>
            <a:off x="1911350" y="4011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2" name="Oval 6"/>
          <p:cNvSpPr>
            <a:spLocks noChangeArrowheads="1"/>
          </p:cNvSpPr>
          <p:nvPr/>
        </p:nvSpPr>
        <p:spPr bwMode="auto">
          <a:xfrm>
            <a:off x="2225675" y="4800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3" name="Line 7"/>
          <p:cNvSpPr>
            <a:spLocks noChangeShapeType="1"/>
          </p:cNvSpPr>
          <p:nvPr/>
        </p:nvSpPr>
        <p:spPr bwMode="auto">
          <a:xfrm>
            <a:off x="2173288" y="4343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4" name="Oval 8"/>
          <p:cNvSpPr>
            <a:spLocks noChangeArrowheads="1"/>
          </p:cNvSpPr>
          <p:nvPr/>
        </p:nvSpPr>
        <p:spPr bwMode="auto">
          <a:xfrm>
            <a:off x="971550" y="4008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5" name="Oval 9"/>
          <p:cNvSpPr>
            <a:spLocks noChangeArrowheads="1"/>
          </p:cNvSpPr>
          <p:nvPr/>
        </p:nvSpPr>
        <p:spPr bwMode="auto">
          <a:xfrm>
            <a:off x="3667125" y="39862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6" name="Oval 10"/>
          <p:cNvSpPr>
            <a:spLocks noChangeArrowheads="1"/>
          </p:cNvSpPr>
          <p:nvPr/>
        </p:nvSpPr>
        <p:spPr bwMode="auto">
          <a:xfrm>
            <a:off x="3981450" y="4775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7" name="Line 11"/>
          <p:cNvSpPr>
            <a:spLocks noChangeShapeType="1"/>
          </p:cNvSpPr>
          <p:nvPr/>
        </p:nvSpPr>
        <p:spPr bwMode="auto">
          <a:xfrm>
            <a:off x="3929063" y="43180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68" name="Oval 12"/>
          <p:cNvSpPr>
            <a:spLocks noChangeArrowheads="1"/>
          </p:cNvSpPr>
          <p:nvPr/>
        </p:nvSpPr>
        <p:spPr bwMode="auto">
          <a:xfrm>
            <a:off x="4437063" y="47879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69" name="Oval 13"/>
          <p:cNvSpPr>
            <a:spLocks noChangeArrowheads="1"/>
          </p:cNvSpPr>
          <p:nvPr/>
        </p:nvSpPr>
        <p:spPr bwMode="auto">
          <a:xfrm>
            <a:off x="4751388" y="5576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70" name="Line 14"/>
          <p:cNvSpPr>
            <a:spLocks noChangeShapeType="1"/>
          </p:cNvSpPr>
          <p:nvPr/>
        </p:nvSpPr>
        <p:spPr bwMode="auto">
          <a:xfrm>
            <a:off x="4699000" y="51196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1" name="Line 15"/>
          <p:cNvSpPr>
            <a:spLocks noChangeShapeType="1"/>
          </p:cNvSpPr>
          <p:nvPr/>
        </p:nvSpPr>
        <p:spPr bwMode="auto">
          <a:xfrm>
            <a:off x="3962400" y="42672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2" name="Oval 16"/>
          <p:cNvSpPr>
            <a:spLocks noChangeArrowheads="1"/>
          </p:cNvSpPr>
          <p:nvPr/>
        </p:nvSpPr>
        <p:spPr bwMode="auto">
          <a:xfrm>
            <a:off x="5727700" y="39830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73" name="Oval 17"/>
          <p:cNvSpPr>
            <a:spLocks noChangeArrowheads="1"/>
          </p:cNvSpPr>
          <p:nvPr/>
        </p:nvSpPr>
        <p:spPr bwMode="auto">
          <a:xfrm>
            <a:off x="6042025" y="47720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74" name="Line 18"/>
          <p:cNvSpPr>
            <a:spLocks noChangeShapeType="1"/>
          </p:cNvSpPr>
          <p:nvPr/>
        </p:nvSpPr>
        <p:spPr bwMode="auto">
          <a:xfrm>
            <a:off x="5989638" y="43148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5" name="Oval 19"/>
          <p:cNvSpPr>
            <a:spLocks noChangeArrowheads="1"/>
          </p:cNvSpPr>
          <p:nvPr/>
        </p:nvSpPr>
        <p:spPr bwMode="auto">
          <a:xfrm>
            <a:off x="6497638" y="478472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76" name="Oval 20"/>
          <p:cNvSpPr>
            <a:spLocks noChangeArrowheads="1"/>
          </p:cNvSpPr>
          <p:nvPr/>
        </p:nvSpPr>
        <p:spPr bwMode="auto">
          <a:xfrm>
            <a:off x="6811963" y="5573713"/>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77" name="Line 21"/>
          <p:cNvSpPr>
            <a:spLocks noChangeShapeType="1"/>
          </p:cNvSpPr>
          <p:nvPr/>
        </p:nvSpPr>
        <p:spPr bwMode="auto">
          <a:xfrm>
            <a:off x="6759575" y="511651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8" name="Line 22"/>
          <p:cNvSpPr>
            <a:spLocks noChangeShapeType="1"/>
          </p:cNvSpPr>
          <p:nvPr/>
        </p:nvSpPr>
        <p:spPr bwMode="auto">
          <a:xfrm>
            <a:off x="6022975" y="4264025"/>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79" name="Oval 23"/>
          <p:cNvSpPr>
            <a:spLocks noChangeArrowheads="1"/>
          </p:cNvSpPr>
          <p:nvPr/>
        </p:nvSpPr>
        <p:spPr bwMode="auto">
          <a:xfrm>
            <a:off x="7177088" y="47513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80" name="Oval 24"/>
          <p:cNvSpPr>
            <a:spLocks noChangeArrowheads="1"/>
          </p:cNvSpPr>
          <p:nvPr/>
        </p:nvSpPr>
        <p:spPr bwMode="auto">
          <a:xfrm>
            <a:off x="7491413" y="55403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81" name="Line 25"/>
          <p:cNvSpPr>
            <a:spLocks noChangeShapeType="1"/>
          </p:cNvSpPr>
          <p:nvPr/>
        </p:nvSpPr>
        <p:spPr bwMode="auto">
          <a:xfrm>
            <a:off x="7439025" y="50831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2" name="Oval 26"/>
          <p:cNvSpPr>
            <a:spLocks noChangeArrowheads="1"/>
          </p:cNvSpPr>
          <p:nvPr/>
        </p:nvSpPr>
        <p:spPr bwMode="auto">
          <a:xfrm>
            <a:off x="7947025" y="55530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83" name="Oval 27"/>
          <p:cNvSpPr>
            <a:spLocks noChangeArrowheads="1"/>
          </p:cNvSpPr>
          <p:nvPr/>
        </p:nvSpPr>
        <p:spPr bwMode="auto">
          <a:xfrm>
            <a:off x="8261350" y="63420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884" name="Line 28"/>
          <p:cNvSpPr>
            <a:spLocks noChangeShapeType="1"/>
          </p:cNvSpPr>
          <p:nvPr/>
        </p:nvSpPr>
        <p:spPr bwMode="auto">
          <a:xfrm>
            <a:off x="8208963" y="58848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5" name="Line 29"/>
          <p:cNvSpPr>
            <a:spLocks noChangeShapeType="1"/>
          </p:cNvSpPr>
          <p:nvPr/>
        </p:nvSpPr>
        <p:spPr bwMode="auto">
          <a:xfrm>
            <a:off x="7472363" y="5032375"/>
            <a:ext cx="557212"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7886" name="Line 30"/>
          <p:cNvSpPr>
            <a:spLocks noChangeShapeType="1"/>
          </p:cNvSpPr>
          <p:nvPr/>
        </p:nvSpPr>
        <p:spPr bwMode="auto">
          <a:xfrm>
            <a:off x="6048375" y="4189413"/>
            <a:ext cx="1160463"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6262646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fld id="{AE179D2A-DF94-4C3F-A051-1C8BEBD06D12}" type="slidenum">
              <a:rPr lang="en-US" altLang="en-US"/>
              <a:pPr/>
              <a:t>59</a:t>
            </a:fld>
            <a:endParaRPr lang="en-US" altLang="en-US"/>
          </a:p>
        </p:txBody>
      </p:sp>
      <p:sp>
        <p:nvSpPr>
          <p:cNvPr id="378882" name="Rectangle 2"/>
          <p:cNvSpPr>
            <a:spLocks noGrp="1" noChangeArrowheads="1"/>
          </p:cNvSpPr>
          <p:nvPr>
            <p:ph type="title"/>
          </p:nvPr>
        </p:nvSpPr>
        <p:spPr>
          <a:xfrm>
            <a:off x="700088" y="304800"/>
            <a:ext cx="7721600" cy="914400"/>
          </a:xfrm>
        </p:spPr>
        <p:txBody>
          <a:bodyPr/>
          <a:lstStyle/>
          <a:p>
            <a:r>
              <a:rPr lang="en-US" altLang="en-US" dirty="0"/>
              <a:t>Definition of Binomial Queues</a:t>
            </a:r>
          </a:p>
        </p:txBody>
      </p:sp>
      <p:sp>
        <p:nvSpPr>
          <p:cNvPr id="378883" name="Oval 3"/>
          <p:cNvSpPr>
            <a:spLocks noChangeArrowheads="1"/>
          </p:cNvSpPr>
          <p:nvPr/>
        </p:nvSpPr>
        <p:spPr bwMode="auto">
          <a:xfrm>
            <a:off x="5110163" y="27892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4" name="Oval 4"/>
          <p:cNvSpPr>
            <a:spLocks noChangeArrowheads="1"/>
          </p:cNvSpPr>
          <p:nvPr/>
        </p:nvSpPr>
        <p:spPr bwMode="auto">
          <a:xfrm>
            <a:off x="5424488" y="357822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5" name="Line 5"/>
          <p:cNvSpPr>
            <a:spLocks noChangeShapeType="1"/>
          </p:cNvSpPr>
          <p:nvPr/>
        </p:nvSpPr>
        <p:spPr bwMode="auto">
          <a:xfrm>
            <a:off x="5372100" y="31210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86" name="Oval 6"/>
          <p:cNvSpPr>
            <a:spLocks noChangeArrowheads="1"/>
          </p:cNvSpPr>
          <p:nvPr/>
        </p:nvSpPr>
        <p:spPr bwMode="auto">
          <a:xfrm>
            <a:off x="911225" y="28733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78887" name="Oval 7"/>
          <p:cNvSpPr>
            <a:spLocks noChangeArrowheads="1"/>
          </p:cNvSpPr>
          <p:nvPr/>
        </p:nvSpPr>
        <p:spPr bwMode="auto">
          <a:xfrm>
            <a:off x="5857875" y="27924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8" name="Oval 8"/>
          <p:cNvSpPr>
            <a:spLocks noChangeArrowheads="1"/>
          </p:cNvSpPr>
          <p:nvPr/>
        </p:nvSpPr>
        <p:spPr bwMode="auto">
          <a:xfrm>
            <a:off x="6172200" y="3581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89" name="Line 9"/>
          <p:cNvSpPr>
            <a:spLocks noChangeShapeType="1"/>
          </p:cNvSpPr>
          <p:nvPr/>
        </p:nvSpPr>
        <p:spPr bwMode="auto">
          <a:xfrm>
            <a:off x="6119813" y="31242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0" name="Oval 10"/>
          <p:cNvSpPr>
            <a:spLocks noChangeArrowheads="1"/>
          </p:cNvSpPr>
          <p:nvPr/>
        </p:nvSpPr>
        <p:spPr bwMode="auto">
          <a:xfrm>
            <a:off x="6627813" y="35941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1" name="Oval 11"/>
          <p:cNvSpPr>
            <a:spLocks noChangeArrowheads="1"/>
          </p:cNvSpPr>
          <p:nvPr/>
        </p:nvSpPr>
        <p:spPr bwMode="auto">
          <a:xfrm>
            <a:off x="6942138" y="43830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2" name="Line 12"/>
          <p:cNvSpPr>
            <a:spLocks noChangeShapeType="1"/>
          </p:cNvSpPr>
          <p:nvPr/>
        </p:nvSpPr>
        <p:spPr bwMode="auto">
          <a:xfrm>
            <a:off x="6889750" y="39258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3" name="Line 13"/>
          <p:cNvSpPr>
            <a:spLocks noChangeShapeType="1"/>
          </p:cNvSpPr>
          <p:nvPr/>
        </p:nvSpPr>
        <p:spPr bwMode="auto">
          <a:xfrm>
            <a:off x="6153150" y="30734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4" name="Oval 14"/>
          <p:cNvSpPr>
            <a:spLocks noChangeArrowheads="1"/>
          </p:cNvSpPr>
          <p:nvPr/>
        </p:nvSpPr>
        <p:spPr bwMode="auto">
          <a:xfrm>
            <a:off x="7307263" y="3560763"/>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5" name="Oval 15"/>
          <p:cNvSpPr>
            <a:spLocks noChangeArrowheads="1"/>
          </p:cNvSpPr>
          <p:nvPr/>
        </p:nvSpPr>
        <p:spPr bwMode="auto">
          <a:xfrm>
            <a:off x="7621588" y="43497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6" name="Line 16"/>
          <p:cNvSpPr>
            <a:spLocks noChangeShapeType="1"/>
          </p:cNvSpPr>
          <p:nvPr/>
        </p:nvSpPr>
        <p:spPr bwMode="auto">
          <a:xfrm>
            <a:off x="7569200" y="389255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897" name="Oval 17"/>
          <p:cNvSpPr>
            <a:spLocks noChangeArrowheads="1"/>
          </p:cNvSpPr>
          <p:nvPr/>
        </p:nvSpPr>
        <p:spPr bwMode="auto">
          <a:xfrm>
            <a:off x="8077200" y="436245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8" name="Oval 18"/>
          <p:cNvSpPr>
            <a:spLocks noChangeArrowheads="1"/>
          </p:cNvSpPr>
          <p:nvPr/>
        </p:nvSpPr>
        <p:spPr bwMode="auto">
          <a:xfrm>
            <a:off x="8391525" y="51514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899" name="Line 19"/>
          <p:cNvSpPr>
            <a:spLocks noChangeShapeType="1"/>
          </p:cNvSpPr>
          <p:nvPr/>
        </p:nvSpPr>
        <p:spPr bwMode="auto">
          <a:xfrm>
            <a:off x="8339138" y="46942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0" name="Line 20"/>
          <p:cNvSpPr>
            <a:spLocks noChangeShapeType="1"/>
          </p:cNvSpPr>
          <p:nvPr/>
        </p:nvSpPr>
        <p:spPr bwMode="auto">
          <a:xfrm>
            <a:off x="7602538" y="3841750"/>
            <a:ext cx="557212"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1" name="Line 21"/>
          <p:cNvSpPr>
            <a:spLocks noChangeShapeType="1"/>
          </p:cNvSpPr>
          <p:nvPr/>
        </p:nvSpPr>
        <p:spPr bwMode="auto">
          <a:xfrm>
            <a:off x="6178550" y="2998788"/>
            <a:ext cx="1160463"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02" name="Text Box 22"/>
          <p:cNvSpPr txBox="1">
            <a:spLocks noChangeArrowheads="1"/>
          </p:cNvSpPr>
          <p:nvPr/>
        </p:nvSpPr>
        <p:spPr bwMode="auto">
          <a:xfrm>
            <a:off x="483338" y="1216323"/>
            <a:ext cx="8080431" cy="84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dirty="0"/>
              <a:t>Binomial Queue = “forest” of </a:t>
            </a:r>
            <a:r>
              <a:rPr lang="en-US" altLang="en-US" dirty="0">
                <a:solidFill>
                  <a:srgbClr val="0000FF"/>
                </a:solidFill>
              </a:rPr>
              <a:t>heap-ordered</a:t>
            </a:r>
            <a:r>
              <a:rPr lang="en-US" altLang="en-US" dirty="0"/>
              <a:t> binomial trees. Not all trees need to be present in queue</a:t>
            </a:r>
          </a:p>
        </p:txBody>
      </p:sp>
      <p:sp>
        <p:nvSpPr>
          <p:cNvPr id="378903" name="Text Box 23"/>
          <p:cNvSpPr txBox="1">
            <a:spLocks noChangeArrowheads="1"/>
          </p:cNvSpPr>
          <p:nvPr/>
        </p:nvSpPr>
        <p:spPr bwMode="auto">
          <a:xfrm>
            <a:off x="5119688" y="27273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378904" name="Text Box 24"/>
          <p:cNvSpPr txBox="1">
            <a:spLocks noChangeArrowheads="1"/>
          </p:cNvSpPr>
          <p:nvPr/>
        </p:nvSpPr>
        <p:spPr bwMode="auto">
          <a:xfrm>
            <a:off x="5437188" y="3514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378905" name="Text Box 25"/>
          <p:cNvSpPr txBox="1">
            <a:spLocks noChangeArrowheads="1"/>
          </p:cNvSpPr>
          <p:nvPr/>
        </p:nvSpPr>
        <p:spPr bwMode="auto">
          <a:xfrm>
            <a:off x="5815013" y="2722563"/>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t>4</a:t>
            </a:r>
          </a:p>
        </p:txBody>
      </p:sp>
      <p:sp>
        <p:nvSpPr>
          <p:cNvPr id="378906" name="Text Box 26"/>
          <p:cNvSpPr txBox="1">
            <a:spLocks noChangeArrowheads="1"/>
          </p:cNvSpPr>
          <p:nvPr/>
        </p:nvSpPr>
        <p:spPr bwMode="auto">
          <a:xfrm>
            <a:off x="6133846" y="3519636"/>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t>12</a:t>
            </a:r>
          </a:p>
        </p:txBody>
      </p:sp>
      <p:sp>
        <p:nvSpPr>
          <p:cNvPr id="378907" name="Text Box 27"/>
          <p:cNvSpPr txBox="1">
            <a:spLocks noChangeArrowheads="1"/>
          </p:cNvSpPr>
          <p:nvPr/>
        </p:nvSpPr>
        <p:spPr bwMode="auto">
          <a:xfrm>
            <a:off x="6656388" y="35179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t>9</a:t>
            </a:r>
          </a:p>
        </p:txBody>
      </p:sp>
      <p:sp>
        <p:nvSpPr>
          <p:cNvPr id="378908" name="Text Box 28"/>
          <p:cNvSpPr txBox="1">
            <a:spLocks noChangeArrowheads="1"/>
          </p:cNvSpPr>
          <p:nvPr/>
        </p:nvSpPr>
        <p:spPr bwMode="auto">
          <a:xfrm>
            <a:off x="7332663" y="34925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dirty="0"/>
              <a:t>4</a:t>
            </a:r>
          </a:p>
        </p:txBody>
      </p:sp>
      <p:sp>
        <p:nvSpPr>
          <p:cNvPr id="378909" name="Text Box 29"/>
          <p:cNvSpPr txBox="1">
            <a:spLocks noChangeArrowheads="1"/>
          </p:cNvSpPr>
          <p:nvPr/>
        </p:nvSpPr>
        <p:spPr bwMode="auto">
          <a:xfrm>
            <a:off x="6948488" y="432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378910" name="Text Box 30"/>
          <p:cNvSpPr txBox="1">
            <a:spLocks noChangeArrowheads="1"/>
          </p:cNvSpPr>
          <p:nvPr/>
        </p:nvSpPr>
        <p:spPr bwMode="auto">
          <a:xfrm>
            <a:off x="7545388" y="427831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378911" name="Text Box 31"/>
          <p:cNvSpPr txBox="1">
            <a:spLocks noChangeArrowheads="1"/>
          </p:cNvSpPr>
          <p:nvPr/>
        </p:nvSpPr>
        <p:spPr bwMode="auto">
          <a:xfrm>
            <a:off x="8089900" y="42862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378912" name="Text Box 32"/>
          <p:cNvSpPr txBox="1">
            <a:spLocks noChangeArrowheads="1"/>
          </p:cNvSpPr>
          <p:nvPr/>
        </p:nvSpPr>
        <p:spPr bwMode="auto">
          <a:xfrm>
            <a:off x="8383588" y="5080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378913" name="Oval 33"/>
          <p:cNvSpPr>
            <a:spLocks noChangeArrowheads="1"/>
          </p:cNvSpPr>
          <p:nvPr/>
        </p:nvSpPr>
        <p:spPr bwMode="auto">
          <a:xfrm>
            <a:off x="1454150" y="2895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4" name="Oval 34"/>
          <p:cNvSpPr>
            <a:spLocks noChangeArrowheads="1"/>
          </p:cNvSpPr>
          <p:nvPr/>
        </p:nvSpPr>
        <p:spPr bwMode="auto">
          <a:xfrm>
            <a:off x="1768475" y="36845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5" name="Line 35"/>
          <p:cNvSpPr>
            <a:spLocks noChangeShapeType="1"/>
          </p:cNvSpPr>
          <p:nvPr/>
        </p:nvSpPr>
        <p:spPr bwMode="auto">
          <a:xfrm>
            <a:off x="1716088" y="32273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6" name="Oval 36"/>
          <p:cNvSpPr>
            <a:spLocks noChangeArrowheads="1"/>
          </p:cNvSpPr>
          <p:nvPr/>
        </p:nvSpPr>
        <p:spPr bwMode="auto">
          <a:xfrm>
            <a:off x="2224088" y="36972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7" name="Oval 37"/>
          <p:cNvSpPr>
            <a:spLocks noChangeArrowheads="1"/>
          </p:cNvSpPr>
          <p:nvPr/>
        </p:nvSpPr>
        <p:spPr bwMode="auto">
          <a:xfrm>
            <a:off x="2538413" y="44862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18" name="Line 38"/>
          <p:cNvSpPr>
            <a:spLocks noChangeShapeType="1"/>
          </p:cNvSpPr>
          <p:nvPr/>
        </p:nvSpPr>
        <p:spPr bwMode="auto">
          <a:xfrm>
            <a:off x="2486025" y="40290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19" name="Line 39"/>
          <p:cNvSpPr>
            <a:spLocks noChangeShapeType="1"/>
          </p:cNvSpPr>
          <p:nvPr/>
        </p:nvSpPr>
        <p:spPr bwMode="auto">
          <a:xfrm>
            <a:off x="1749425" y="31765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20" name="Text Box 40"/>
          <p:cNvSpPr txBox="1">
            <a:spLocks noChangeArrowheads="1"/>
          </p:cNvSpPr>
          <p:nvPr/>
        </p:nvSpPr>
        <p:spPr bwMode="auto">
          <a:xfrm>
            <a:off x="1460500" y="28400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378921" name="Text Box 41"/>
          <p:cNvSpPr txBox="1">
            <a:spLocks noChangeArrowheads="1"/>
          </p:cNvSpPr>
          <p:nvPr/>
        </p:nvSpPr>
        <p:spPr bwMode="auto">
          <a:xfrm>
            <a:off x="1793875" y="3621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378922" name="Text Box 42"/>
          <p:cNvSpPr txBox="1">
            <a:spLocks noChangeArrowheads="1"/>
          </p:cNvSpPr>
          <p:nvPr/>
        </p:nvSpPr>
        <p:spPr bwMode="auto">
          <a:xfrm>
            <a:off x="2228850" y="3632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378923" name="Text Box 43"/>
          <p:cNvSpPr txBox="1">
            <a:spLocks noChangeArrowheads="1"/>
          </p:cNvSpPr>
          <p:nvPr/>
        </p:nvSpPr>
        <p:spPr bwMode="auto">
          <a:xfrm>
            <a:off x="2560638" y="44211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378924" name="Oval 44"/>
          <p:cNvSpPr>
            <a:spLocks noChangeArrowheads="1"/>
          </p:cNvSpPr>
          <p:nvPr/>
        </p:nvSpPr>
        <p:spPr bwMode="auto">
          <a:xfrm>
            <a:off x="4332288" y="2803525"/>
            <a:ext cx="366712" cy="366713"/>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378925" name="Text Box 45"/>
          <p:cNvSpPr txBox="1">
            <a:spLocks noChangeArrowheads="1"/>
          </p:cNvSpPr>
          <p:nvPr/>
        </p:nvSpPr>
        <p:spPr bwMode="auto">
          <a:xfrm>
            <a:off x="889000" y="23590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endParaRPr lang="en-US" altLang="en-US"/>
          </a:p>
        </p:txBody>
      </p:sp>
      <p:sp>
        <p:nvSpPr>
          <p:cNvPr id="378926" name="Text Box 46"/>
          <p:cNvSpPr txBox="1">
            <a:spLocks noChangeArrowheads="1"/>
          </p:cNvSpPr>
          <p:nvPr/>
        </p:nvSpPr>
        <p:spPr bwMode="auto">
          <a:xfrm>
            <a:off x="844550" y="2185988"/>
            <a:ext cx="542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2</a:t>
            </a:r>
            <a:r>
              <a:rPr lang="en-US" altLang="en-US" sz="2800">
                <a:solidFill>
                  <a:srgbClr val="FF0000"/>
                </a:solidFill>
              </a:rPr>
              <a:t>			        B</a:t>
            </a:r>
            <a:r>
              <a:rPr lang="en-US" altLang="en-US" sz="2800" baseline="-25000">
                <a:solidFill>
                  <a:srgbClr val="FF0000"/>
                </a:solidFill>
              </a:rPr>
              <a:t>0</a:t>
            </a:r>
            <a:r>
              <a:rPr lang="en-US" altLang="en-US" sz="2800">
                <a:solidFill>
                  <a:srgbClr val="FF0000"/>
                </a:solidFill>
              </a:rPr>
              <a:t>    B</a:t>
            </a:r>
            <a:r>
              <a:rPr lang="en-US" altLang="en-US" sz="2800" baseline="-25000">
                <a:solidFill>
                  <a:srgbClr val="FF0000"/>
                </a:solidFill>
              </a:rPr>
              <a:t>1</a:t>
            </a:r>
            <a:r>
              <a:rPr lang="en-US" altLang="en-US" sz="2800">
                <a:solidFill>
                  <a:srgbClr val="FF0000"/>
                </a:solidFill>
              </a:rPr>
              <a:t>    B</a:t>
            </a:r>
            <a:r>
              <a:rPr lang="en-US" altLang="en-US" sz="2800" baseline="-25000">
                <a:solidFill>
                  <a:srgbClr val="FF0000"/>
                </a:solidFill>
              </a:rPr>
              <a:t>3</a:t>
            </a:r>
          </a:p>
        </p:txBody>
      </p:sp>
      <p:sp>
        <p:nvSpPr>
          <p:cNvPr id="378927" name="Text Box 47"/>
          <p:cNvSpPr txBox="1">
            <a:spLocks noChangeArrowheads="1"/>
          </p:cNvSpPr>
          <p:nvPr/>
        </p:nvSpPr>
        <p:spPr bwMode="auto">
          <a:xfrm>
            <a:off x="811213" y="4968875"/>
            <a:ext cx="312102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Binomial queue H1</a:t>
            </a:r>
          </a:p>
          <a:p>
            <a:pPr algn="l" eaLnBrk="0" hangingPunct="0"/>
            <a:r>
              <a:rPr lang="en-US" altLang="en-US"/>
              <a:t>5 elements = 101 base 2</a:t>
            </a:r>
          </a:p>
          <a:p>
            <a:pPr algn="l" eaLnBrk="0" hangingPunct="0"/>
            <a:r>
              <a:rPr lang="en-US" altLang="en-US">
                <a:sym typeface="Wingdings" pitchFamily="2" charset="2"/>
              </a:rPr>
              <a:t> </a:t>
            </a:r>
            <a:r>
              <a:rPr lang="en-US" altLang="en-US" sz="2800">
                <a:solidFill>
                  <a:srgbClr val="FF0000"/>
                </a:solidFill>
              </a:rPr>
              <a:t>B</a:t>
            </a:r>
            <a:r>
              <a:rPr lang="en-US" altLang="en-US" sz="2800" baseline="-25000">
                <a:solidFill>
                  <a:srgbClr val="FF0000"/>
                </a:solidFill>
              </a:rPr>
              <a:t>2 </a:t>
            </a:r>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a:t>
            </a:r>
          </a:p>
        </p:txBody>
      </p:sp>
      <p:sp>
        <p:nvSpPr>
          <p:cNvPr id="378928" name="Text Box 48"/>
          <p:cNvSpPr txBox="1">
            <a:spLocks noChangeArrowheads="1"/>
          </p:cNvSpPr>
          <p:nvPr/>
        </p:nvSpPr>
        <p:spPr bwMode="auto">
          <a:xfrm>
            <a:off x="4699000" y="5010150"/>
            <a:ext cx="342582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Binomial queue H2</a:t>
            </a:r>
          </a:p>
          <a:p>
            <a:pPr algn="l" eaLnBrk="0" hangingPunct="0"/>
            <a:r>
              <a:rPr lang="en-US" altLang="en-US"/>
              <a:t>11 elements = 1011 base 2</a:t>
            </a:r>
          </a:p>
          <a:p>
            <a:pPr algn="l" eaLnBrk="0" hangingPunct="0"/>
            <a:r>
              <a:rPr lang="en-US" altLang="en-US">
                <a:sym typeface="Wingdings" pitchFamily="2" charset="2"/>
              </a:rPr>
              <a:t> </a:t>
            </a:r>
            <a:r>
              <a:rPr lang="en-US" altLang="en-US" sz="2800">
                <a:solidFill>
                  <a:srgbClr val="FF0000"/>
                </a:solidFill>
              </a:rPr>
              <a:t>B</a:t>
            </a:r>
            <a:r>
              <a:rPr lang="en-US" altLang="en-US" sz="2800" baseline="-25000">
                <a:solidFill>
                  <a:srgbClr val="FF0000"/>
                </a:solidFill>
              </a:rPr>
              <a:t>3</a:t>
            </a:r>
            <a:r>
              <a:rPr lang="en-US" altLang="en-US">
                <a:sym typeface="Wingdings" pitchFamily="2" charset="2"/>
              </a:rPr>
              <a:t> </a:t>
            </a:r>
            <a:r>
              <a:rPr lang="en-US" altLang="en-US" sz="2800">
                <a:solidFill>
                  <a:srgbClr val="FF0000"/>
                </a:solidFill>
              </a:rPr>
              <a:t>B</a:t>
            </a:r>
            <a:r>
              <a:rPr lang="en-US" altLang="en-US" sz="2800" baseline="-25000">
                <a:solidFill>
                  <a:srgbClr val="FF0000"/>
                </a:solidFill>
              </a:rPr>
              <a:t>1 </a:t>
            </a:r>
            <a:r>
              <a:rPr lang="en-US" altLang="en-US" sz="2800">
                <a:solidFill>
                  <a:srgbClr val="FF0000"/>
                </a:solidFill>
              </a:rPr>
              <a:t>B</a:t>
            </a:r>
            <a:r>
              <a:rPr lang="en-US" altLang="en-US" sz="2800" baseline="-25000">
                <a:solidFill>
                  <a:srgbClr val="FF0000"/>
                </a:solidFill>
              </a:rPr>
              <a:t>0</a:t>
            </a:r>
            <a:r>
              <a:rPr lang="en-US" altLang="en-US" sz="2800">
                <a:solidFill>
                  <a:srgbClr val="FF0000"/>
                </a:solidFill>
              </a:rPr>
              <a:t> </a:t>
            </a:r>
          </a:p>
        </p:txBody>
      </p:sp>
      <p:sp>
        <p:nvSpPr>
          <p:cNvPr id="378929" name="Line 49"/>
          <p:cNvSpPr>
            <a:spLocks noChangeShapeType="1"/>
          </p:cNvSpPr>
          <p:nvPr/>
        </p:nvSpPr>
        <p:spPr bwMode="auto">
          <a:xfrm>
            <a:off x="4092575" y="2286000"/>
            <a:ext cx="0" cy="3948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149669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lide Number Placeholder 5"/>
          <p:cNvSpPr>
            <a:spLocks noGrp="1"/>
          </p:cNvSpPr>
          <p:nvPr>
            <p:ph type="sldNum" sz="quarter" idx="12"/>
          </p:nvPr>
        </p:nvSpPr>
        <p:spPr/>
        <p:txBody>
          <a:bodyPr/>
          <a:lstStyle/>
          <a:p>
            <a:fld id="{1BB0B8A1-27D2-4F74-9E4D-BDED40888E4E}" type="slidenum">
              <a:rPr lang="en-US" altLang="en-US"/>
              <a:pPr/>
              <a:t>6</a:t>
            </a:fld>
            <a:endParaRPr lang="en-US" altLang="en-US"/>
          </a:p>
        </p:txBody>
      </p:sp>
      <p:grpSp>
        <p:nvGrpSpPr>
          <p:cNvPr id="240642" name="Group 2"/>
          <p:cNvGrpSpPr>
            <a:grpSpLocks/>
          </p:cNvGrpSpPr>
          <p:nvPr/>
        </p:nvGrpSpPr>
        <p:grpSpPr bwMode="auto">
          <a:xfrm>
            <a:off x="4419600" y="1676400"/>
            <a:ext cx="3848100" cy="3048000"/>
            <a:chOff x="96" y="1680"/>
            <a:chExt cx="2424" cy="1920"/>
          </a:xfrm>
        </p:grpSpPr>
        <p:grpSp>
          <p:nvGrpSpPr>
            <p:cNvPr id="240643" name="Group 3"/>
            <p:cNvGrpSpPr>
              <a:grpSpLocks/>
            </p:cNvGrpSpPr>
            <p:nvPr/>
          </p:nvGrpSpPr>
          <p:grpSpPr bwMode="auto">
            <a:xfrm>
              <a:off x="96" y="3360"/>
              <a:ext cx="1584" cy="240"/>
              <a:chOff x="96" y="3360"/>
              <a:chExt cx="1584" cy="240"/>
            </a:xfrm>
          </p:grpSpPr>
          <p:sp>
            <p:nvSpPr>
              <p:cNvPr id="240644" name="Oval 4"/>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0645" name="Oval 5"/>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0646" name="Oval 6"/>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0647" name="Oval 7"/>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0648" name="Oval 8"/>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0649" name="Group 9"/>
            <p:cNvGrpSpPr>
              <a:grpSpLocks/>
            </p:cNvGrpSpPr>
            <p:nvPr/>
          </p:nvGrpSpPr>
          <p:grpSpPr bwMode="auto">
            <a:xfrm>
              <a:off x="264" y="2800"/>
              <a:ext cx="2256" cy="240"/>
              <a:chOff x="264" y="2832"/>
              <a:chExt cx="2256" cy="240"/>
            </a:xfrm>
          </p:grpSpPr>
          <p:sp>
            <p:nvSpPr>
              <p:cNvPr id="240650" name="Oval 10"/>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0651" name="Oval 11"/>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0652" name="Oval 12"/>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0653" name="Oval 13"/>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0654" name="Group 14"/>
            <p:cNvGrpSpPr>
              <a:grpSpLocks/>
            </p:cNvGrpSpPr>
            <p:nvPr/>
          </p:nvGrpSpPr>
          <p:grpSpPr bwMode="auto">
            <a:xfrm>
              <a:off x="600" y="2240"/>
              <a:ext cx="1584" cy="240"/>
              <a:chOff x="600" y="2256"/>
              <a:chExt cx="1584" cy="240"/>
            </a:xfrm>
          </p:grpSpPr>
          <p:sp>
            <p:nvSpPr>
              <p:cNvPr id="240655" name="Oval 15"/>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0656" name="Oval 16"/>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0657" name="Oval 17"/>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0658" name="AutoShape 18"/>
            <p:cNvCxnSpPr>
              <a:cxnSpLocks noChangeShapeType="1"/>
              <a:stCxn id="240657" idx="3"/>
              <a:endCxn id="240656"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59" name="AutoShape 19"/>
            <p:cNvCxnSpPr>
              <a:cxnSpLocks noChangeShapeType="1"/>
              <a:stCxn id="240657" idx="5"/>
              <a:endCxn id="240655"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0" name="AutoShape 20"/>
            <p:cNvCxnSpPr>
              <a:cxnSpLocks noChangeShapeType="1"/>
              <a:stCxn id="240655" idx="3"/>
              <a:endCxn id="240651"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1" name="AutoShape 21"/>
            <p:cNvCxnSpPr>
              <a:cxnSpLocks noChangeShapeType="1"/>
              <a:stCxn id="240655" idx="5"/>
              <a:endCxn id="240650"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2" name="AutoShape 22"/>
            <p:cNvCxnSpPr>
              <a:cxnSpLocks noChangeShapeType="1"/>
              <a:stCxn id="240651" idx="3"/>
              <a:endCxn id="240644"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3" name="AutoShape 23"/>
            <p:cNvCxnSpPr>
              <a:cxnSpLocks noChangeShapeType="1"/>
              <a:stCxn id="240656" idx="3"/>
              <a:endCxn id="240653"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4" name="AutoShape 24"/>
            <p:cNvCxnSpPr>
              <a:cxnSpLocks noChangeShapeType="1"/>
              <a:stCxn id="240656" idx="5"/>
              <a:endCxn id="240652"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5" name="AutoShape 25"/>
            <p:cNvCxnSpPr>
              <a:cxnSpLocks noChangeShapeType="1"/>
              <a:stCxn id="240653" idx="3"/>
              <a:endCxn id="240648"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6" name="AutoShape 26"/>
            <p:cNvCxnSpPr>
              <a:cxnSpLocks noChangeShapeType="1"/>
              <a:stCxn id="240653" idx="5"/>
              <a:endCxn id="240647"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7" name="AutoShape 27"/>
            <p:cNvCxnSpPr>
              <a:cxnSpLocks noChangeShapeType="1"/>
              <a:stCxn id="240652" idx="3"/>
              <a:endCxn id="240646"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668" name="AutoShape 28"/>
            <p:cNvCxnSpPr>
              <a:cxnSpLocks noChangeShapeType="1"/>
              <a:stCxn id="240652" idx="5"/>
              <a:endCxn id="240645"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0669" name="Rectangle 29"/>
          <p:cNvSpPr>
            <a:spLocks noChangeArrowheads="1"/>
          </p:cNvSpPr>
          <p:nvPr/>
        </p:nvSpPr>
        <p:spPr bwMode="auto">
          <a:xfrm>
            <a:off x="965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4</a:t>
            </a:r>
          </a:p>
        </p:txBody>
      </p:sp>
      <p:sp>
        <p:nvSpPr>
          <p:cNvPr id="240670" name="Rectangle 30"/>
          <p:cNvSpPr>
            <a:spLocks noChangeArrowheads="1"/>
          </p:cNvSpPr>
          <p:nvPr/>
        </p:nvSpPr>
        <p:spPr bwMode="auto">
          <a:xfrm>
            <a:off x="1549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5</a:t>
            </a:r>
          </a:p>
        </p:txBody>
      </p:sp>
      <p:sp>
        <p:nvSpPr>
          <p:cNvPr id="240671" name="Rectangle 31"/>
          <p:cNvSpPr>
            <a:spLocks noChangeArrowheads="1"/>
          </p:cNvSpPr>
          <p:nvPr/>
        </p:nvSpPr>
        <p:spPr bwMode="auto">
          <a:xfrm>
            <a:off x="2133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7</a:t>
            </a:r>
          </a:p>
        </p:txBody>
      </p:sp>
      <p:sp>
        <p:nvSpPr>
          <p:cNvPr id="240672" name="Rectangle 32"/>
          <p:cNvSpPr>
            <a:spLocks noChangeArrowheads="1"/>
          </p:cNvSpPr>
          <p:nvPr/>
        </p:nvSpPr>
        <p:spPr bwMode="auto">
          <a:xfrm>
            <a:off x="2717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6</a:t>
            </a:r>
          </a:p>
        </p:txBody>
      </p:sp>
      <p:sp>
        <p:nvSpPr>
          <p:cNvPr id="240673" name="Rectangle 33"/>
          <p:cNvSpPr>
            <a:spLocks noChangeArrowheads="1"/>
          </p:cNvSpPr>
          <p:nvPr/>
        </p:nvSpPr>
        <p:spPr bwMode="auto">
          <a:xfrm>
            <a:off x="3302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10</a:t>
            </a:r>
          </a:p>
        </p:txBody>
      </p:sp>
      <p:sp>
        <p:nvSpPr>
          <p:cNvPr id="240674" name="Rectangle 34"/>
          <p:cNvSpPr>
            <a:spLocks noChangeArrowheads="1"/>
          </p:cNvSpPr>
          <p:nvPr/>
        </p:nvSpPr>
        <p:spPr bwMode="auto">
          <a:xfrm>
            <a:off x="3886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8</a:t>
            </a:r>
          </a:p>
        </p:txBody>
      </p:sp>
      <p:sp>
        <p:nvSpPr>
          <p:cNvPr id="240675" name="Rectangle 35"/>
          <p:cNvSpPr>
            <a:spLocks noChangeArrowheads="1"/>
          </p:cNvSpPr>
          <p:nvPr/>
        </p:nvSpPr>
        <p:spPr bwMode="auto">
          <a:xfrm>
            <a:off x="4470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11</a:t>
            </a:r>
          </a:p>
        </p:txBody>
      </p:sp>
      <p:sp>
        <p:nvSpPr>
          <p:cNvPr id="240676" name="Rectangle 36"/>
          <p:cNvSpPr>
            <a:spLocks noChangeArrowheads="1"/>
          </p:cNvSpPr>
          <p:nvPr/>
        </p:nvSpPr>
        <p:spPr bwMode="auto">
          <a:xfrm>
            <a:off x="5054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9</a:t>
            </a:r>
          </a:p>
        </p:txBody>
      </p:sp>
      <p:sp>
        <p:nvSpPr>
          <p:cNvPr id="240677" name="Rectangle 37"/>
          <p:cNvSpPr>
            <a:spLocks noChangeArrowheads="1"/>
          </p:cNvSpPr>
          <p:nvPr/>
        </p:nvSpPr>
        <p:spPr bwMode="auto">
          <a:xfrm>
            <a:off x="56388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12</a:t>
            </a:r>
          </a:p>
        </p:txBody>
      </p:sp>
      <p:sp>
        <p:nvSpPr>
          <p:cNvPr id="240678" name="Rectangle 38"/>
          <p:cNvSpPr>
            <a:spLocks noChangeArrowheads="1"/>
          </p:cNvSpPr>
          <p:nvPr/>
        </p:nvSpPr>
        <p:spPr bwMode="auto">
          <a:xfrm>
            <a:off x="62230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14</a:t>
            </a:r>
          </a:p>
        </p:txBody>
      </p:sp>
      <p:sp>
        <p:nvSpPr>
          <p:cNvPr id="240679" name="Rectangle 39"/>
          <p:cNvSpPr>
            <a:spLocks noChangeArrowheads="1"/>
          </p:cNvSpPr>
          <p:nvPr/>
        </p:nvSpPr>
        <p:spPr bwMode="auto">
          <a:xfrm>
            <a:off x="68072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20</a:t>
            </a:r>
          </a:p>
        </p:txBody>
      </p:sp>
      <p:sp>
        <p:nvSpPr>
          <p:cNvPr id="240680" name="Rectangle 40"/>
          <p:cNvSpPr>
            <a:spLocks noChangeArrowheads="1"/>
          </p:cNvSpPr>
          <p:nvPr/>
        </p:nvSpPr>
        <p:spPr bwMode="auto">
          <a:xfrm>
            <a:off x="73914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t> </a:t>
            </a:r>
          </a:p>
        </p:txBody>
      </p:sp>
      <p:sp>
        <p:nvSpPr>
          <p:cNvPr id="240681" name="Rectangle 41"/>
          <p:cNvSpPr>
            <a:spLocks noChangeArrowheads="1"/>
          </p:cNvSpPr>
          <p:nvPr/>
        </p:nvSpPr>
        <p:spPr bwMode="auto">
          <a:xfrm>
            <a:off x="7975600" y="5740400"/>
            <a:ext cx="584200" cy="58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682" name="Rectangle 42"/>
          <p:cNvSpPr>
            <a:spLocks noChangeArrowheads="1"/>
          </p:cNvSpPr>
          <p:nvPr/>
        </p:nvSpPr>
        <p:spPr bwMode="auto">
          <a:xfrm>
            <a:off x="381000" y="5740400"/>
            <a:ext cx="584200" cy="584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dirty="0">
                <a:solidFill>
                  <a:schemeClr val="accent2"/>
                </a:solidFill>
              </a:rPr>
              <a:t>2</a:t>
            </a:r>
          </a:p>
        </p:txBody>
      </p:sp>
      <p:sp>
        <p:nvSpPr>
          <p:cNvPr id="240683" name="Text Box 43"/>
          <p:cNvSpPr txBox="1">
            <a:spLocks noChangeArrowheads="1"/>
          </p:cNvSpPr>
          <p:nvPr/>
        </p:nvSpPr>
        <p:spPr bwMode="auto">
          <a:xfrm>
            <a:off x="1127125"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1</a:t>
            </a:r>
          </a:p>
        </p:txBody>
      </p:sp>
      <p:sp>
        <p:nvSpPr>
          <p:cNvPr id="240684" name="Text Box 44"/>
          <p:cNvSpPr txBox="1">
            <a:spLocks noChangeArrowheads="1"/>
          </p:cNvSpPr>
          <p:nvPr/>
        </p:nvSpPr>
        <p:spPr bwMode="auto">
          <a:xfrm>
            <a:off x="16764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2</a:t>
            </a:r>
          </a:p>
        </p:txBody>
      </p:sp>
      <p:sp>
        <p:nvSpPr>
          <p:cNvPr id="240685" name="Text Box 45"/>
          <p:cNvSpPr txBox="1">
            <a:spLocks noChangeArrowheads="1"/>
          </p:cNvSpPr>
          <p:nvPr/>
        </p:nvSpPr>
        <p:spPr bwMode="auto">
          <a:xfrm>
            <a:off x="229235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3</a:t>
            </a:r>
          </a:p>
        </p:txBody>
      </p:sp>
      <p:sp>
        <p:nvSpPr>
          <p:cNvPr id="240686" name="Text Box 46"/>
          <p:cNvSpPr txBox="1">
            <a:spLocks noChangeArrowheads="1"/>
          </p:cNvSpPr>
          <p:nvPr/>
        </p:nvSpPr>
        <p:spPr bwMode="auto">
          <a:xfrm>
            <a:off x="290195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4</a:t>
            </a:r>
          </a:p>
        </p:txBody>
      </p:sp>
      <p:sp>
        <p:nvSpPr>
          <p:cNvPr id="240687" name="Text Box 47"/>
          <p:cNvSpPr txBox="1">
            <a:spLocks noChangeArrowheads="1"/>
          </p:cNvSpPr>
          <p:nvPr/>
        </p:nvSpPr>
        <p:spPr bwMode="auto">
          <a:xfrm>
            <a:off x="34290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5</a:t>
            </a:r>
          </a:p>
        </p:txBody>
      </p:sp>
      <p:sp>
        <p:nvSpPr>
          <p:cNvPr id="240688" name="Text Box 48"/>
          <p:cNvSpPr txBox="1">
            <a:spLocks noChangeArrowheads="1"/>
          </p:cNvSpPr>
          <p:nvPr/>
        </p:nvSpPr>
        <p:spPr bwMode="auto">
          <a:xfrm>
            <a:off x="404495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6</a:t>
            </a:r>
          </a:p>
        </p:txBody>
      </p:sp>
      <p:sp>
        <p:nvSpPr>
          <p:cNvPr id="240689" name="Text Box 49"/>
          <p:cNvSpPr txBox="1">
            <a:spLocks noChangeArrowheads="1"/>
          </p:cNvSpPr>
          <p:nvPr/>
        </p:nvSpPr>
        <p:spPr bwMode="auto">
          <a:xfrm>
            <a:off x="46482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7</a:t>
            </a:r>
          </a:p>
        </p:txBody>
      </p:sp>
      <p:sp>
        <p:nvSpPr>
          <p:cNvPr id="240690" name="Text Box 50"/>
          <p:cNvSpPr txBox="1">
            <a:spLocks noChangeArrowheads="1"/>
          </p:cNvSpPr>
          <p:nvPr/>
        </p:nvSpPr>
        <p:spPr bwMode="auto">
          <a:xfrm>
            <a:off x="51816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8</a:t>
            </a:r>
          </a:p>
        </p:txBody>
      </p:sp>
      <p:sp>
        <p:nvSpPr>
          <p:cNvPr id="240691" name="Text Box 51"/>
          <p:cNvSpPr txBox="1">
            <a:spLocks noChangeArrowheads="1"/>
          </p:cNvSpPr>
          <p:nvPr/>
        </p:nvSpPr>
        <p:spPr bwMode="auto">
          <a:xfrm>
            <a:off x="57912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9</a:t>
            </a:r>
          </a:p>
        </p:txBody>
      </p:sp>
      <p:sp>
        <p:nvSpPr>
          <p:cNvPr id="240692" name="Text Box 52"/>
          <p:cNvSpPr txBox="1">
            <a:spLocks noChangeArrowheads="1"/>
          </p:cNvSpPr>
          <p:nvPr/>
        </p:nvSpPr>
        <p:spPr bwMode="auto">
          <a:xfrm>
            <a:off x="6324600" y="54244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10</a:t>
            </a:r>
          </a:p>
        </p:txBody>
      </p:sp>
      <p:sp>
        <p:nvSpPr>
          <p:cNvPr id="240693" name="Text Box 53"/>
          <p:cNvSpPr txBox="1">
            <a:spLocks noChangeArrowheads="1"/>
          </p:cNvSpPr>
          <p:nvPr/>
        </p:nvSpPr>
        <p:spPr bwMode="auto">
          <a:xfrm>
            <a:off x="6902450" y="54244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11</a:t>
            </a:r>
          </a:p>
        </p:txBody>
      </p:sp>
      <p:sp>
        <p:nvSpPr>
          <p:cNvPr id="240694" name="Text Box 54"/>
          <p:cNvSpPr txBox="1">
            <a:spLocks noChangeArrowheads="1"/>
          </p:cNvSpPr>
          <p:nvPr/>
        </p:nvSpPr>
        <p:spPr bwMode="auto">
          <a:xfrm>
            <a:off x="7467600" y="54244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rgbClr val="339933"/>
                </a:solidFill>
              </a:rPr>
              <a:t>12</a:t>
            </a:r>
          </a:p>
        </p:txBody>
      </p:sp>
      <p:sp>
        <p:nvSpPr>
          <p:cNvPr id="240695" name="Text Box 55"/>
          <p:cNvSpPr txBox="1">
            <a:spLocks noChangeArrowheads="1"/>
          </p:cNvSpPr>
          <p:nvPr/>
        </p:nvSpPr>
        <p:spPr bwMode="auto">
          <a:xfrm>
            <a:off x="6559550" y="1462088"/>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0</a:t>
            </a:r>
          </a:p>
        </p:txBody>
      </p:sp>
      <p:sp>
        <p:nvSpPr>
          <p:cNvPr id="240696" name="Text Box 56"/>
          <p:cNvSpPr txBox="1">
            <a:spLocks noChangeArrowheads="1"/>
          </p:cNvSpPr>
          <p:nvPr/>
        </p:nvSpPr>
        <p:spPr bwMode="auto">
          <a:xfrm>
            <a:off x="5035550" y="2286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1</a:t>
            </a:r>
          </a:p>
        </p:txBody>
      </p:sp>
      <p:sp>
        <p:nvSpPr>
          <p:cNvPr id="240697" name="Text Box 57"/>
          <p:cNvSpPr txBox="1">
            <a:spLocks noChangeArrowheads="1"/>
          </p:cNvSpPr>
          <p:nvPr/>
        </p:nvSpPr>
        <p:spPr bwMode="auto">
          <a:xfrm>
            <a:off x="7602764" y="2286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2</a:t>
            </a:r>
          </a:p>
        </p:txBody>
      </p:sp>
      <p:sp>
        <p:nvSpPr>
          <p:cNvPr id="240698" name="Text Box 58"/>
          <p:cNvSpPr txBox="1">
            <a:spLocks noChangeArrowheads="1"/>
          </p:cNvSpPr>
          <p:nvPr/>
        </p:nvSpPr>
        <p:spPr bwMode="auto">
          <a:xfrm>
            <a:off x="4502150" y="3200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3</a:t>
            </a:r>
          </a:p>
        </p:txBody>
      </p:sp>
      <p:sp>
        <p:nvSpPr>
          <p:cNvPr id="240699" name="Text Box 59"/>
          <p:cNvSpPr txBox="1">
            <a:spLocks noChangeArrowheads="1"/>
          </p:cNvSpPr>
          <p:nvPr/>
        </p:nvSpPr>
        <p:spPr bwMode="auto">
          <a:xfrm>
            <a:off x="6019800" y="32146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4</a:t>
            </a:r>
          </a:p>
        </p:txBody>
      </p:sp>
      <p:sp>
        <p:nvSpPr>
          <p:cNvPr id="240700" name="Text Box 60"/>
          <p:cNvSpPr txBox="1">
            <a:spLocks noChangeArrowheads="1"/>
          </p:cNvSpPr>
          <p:nvPr/>
        </p:nvSpPr>
        <p:spPr bwMode="auto">
          <a:xfrm>
            <a:off x="6705600" y="32146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5</a:t>
            </a:r>
          </a:p>
        </p:txBody>
      </p:sp>
      <p:sp>
        <p:nvSpPr>
          <p:cNvPr id="240701" name="Text Box 61"/>
          <p:cNvSpPr txBox="1">
            <a:spLocks noChangeArrowheads="1"/>
          </p:cNvSpPr>
          <p:nvPr/>
        </p:nvSpPr>
        <p:spPr bwMode="auto">
          <a:xfrm>
            <a:off x="8083550" y="3200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6</a:t>
            </a:r>
          </a:p>
        </p:txBody>
      </p:sp>
      <p:sp>
        <p:nvSpPr>
          <p:cNvPr id="240702" name="Text Box 62"/>
          <p:cNvSpPr txBox="1">
            <a:spLocks noChangeArrowheads="1"/>
          </p:cNvSpPr>
          <p:nvPr/>
        </p:nvSpPr>
        <p:spPr bwMode="auto">
          <a:xfrm>
            <a:off x="4241062" y="4724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7</a:t>
            </a:r>
          </a:p>
        </p:txBody>
      </p:sp>
      <p:sp>
        <p:nvSpPr>
          <p:cNvPr id="240703" name="Text Box 63"/>
          <p:cNvSpPr txBox="1">
            <a:spLocks noChangeArrowheads="1"/>
          </p:cNvSpPr>
          <p:nvPr/>
        </p:nvSpPr>
        <p:spPr bwMode="auto">
          <a:xfrm>
            <a:off x="4946650" y="4724400"/>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8</a:t>
            </a:r>
          </a:p>
        </p:txBody>
      </p:sp>
      <p:sp>
        <p:nvSpPr>
          <p:cNvPr id="240704" name="Text Box 64"/>
          <p:cNvSpPr txBox="1">
            <a:spLocks noChangeArrowheads="1"/>
          </p:cNvSpPr>
          <p:nvPr/>
        </p:nvSpPr>
        <p:spPr bwMode="auto">
          <a:xfrm>
            <a:off x="5446380" y="4724400"/>
            <a:ext cx="3000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9</a:t>
            </a:r>
          </a:p>
        </p:txBody>
      </p:sp>
      <p:sp>
        <p:nvSpPr>
          <p:cNvPr id="240705" name="Text Box 65"/>
          <p:cNvSpPr txBox="1">
            <a:spLocks noChangeArrowheads="1"/>
          </p:cNvSpPr>
          <p:nvPr/>
        </p:nvSpPr>
        <p:spPr bwMode="auto">
          <a:xfrm>
            <a:off x="6024676" y="4727020"/>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10</a:t>
            </a:r>
          </a:p>
        </p:txBody>
      </p:sp>
      <p:sp>
        <p:nvSpPr>
          <p:cNvPr id="240706" name="Text Box 66"/>
          <p:cNvSpPr txBox="1">
            <a:spLocks noChangeArrowheads="1"/>
          </p:cNvSpPr>
          <p:nvPr/>
        </p:nvSpPr>
        <p:spPr bwMode="auto">
          <a:xfrm>
            <a:off x="6648450" y="4717423"/>
            <a:ext cx="406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dirty="0">
                <a:solidFill>
                  <a:srgbClr val="339933"/>
                </a:solidFill>
              </a:rPr>
              <a:t>11</a:t>
            </a:r>
          </a:p>
        </p:txBody>
      </p:sp>
      <p:sp>
        <p:nvSpPr>
          <p:cNvPr id="240707" name="Rectangle 67"/>
          <p:cNvSpPr>
            <a:spLocks noGrp="1" noChangeArrowheads="1"/>
          </p:cNvSpPr>
          <p:nvPr>
            <p:ph type="title"/>
          </p:nvPr>
        </p:nvSpPr>
        <p:spPr>
          <a:xfrm>
            <a:off x="685800" y="152400"/>
            <a:ext cx="7772400" cy="1143000"/>
          </a:xfrm>
        </p:spPr>
        <p:txBody>
          <a:bodyPr/>
          <a:lstStyle/>
          <a:p>
            <a:r>
              <a:rPr lang="en-US" altLang="en-US" dirty="0"/>
              <a:t>Clever Storage Trick </a:t>
            </a:r>
            <a:r>
              <a:rPr lang="en-US" altLang="en-US" sz="2400" dirty="0">
                <a:solidFill>
                  <a:srgbClr val="92D050"/>
                </a:solidFill>
              </a:rPr>
              <a:t>allows us to easily find parents/kids without pointers</a:t>
            </a:r>
          </a:p>
        </p:txBody>
      </p:sp>
      <p:sp>
        <p:nvSpPr>
          <p:cNvPr id="240708" name="Rectangle 68"/>
          <p:cNvSpPr>
            <a:spLocks noGrp="1" noChangeArrowheads="1"/>
          </p:cNvSpPr>
          <p:nvPr>
            <p:ph type="body" idx="1"/>
          </p:nvPr>
        </p:nvSpPr>
        <p:spPr>
          <a:xfrm>
            <a:off x="685800" y="1219200"/>
            <a:ext cx="3505200" cy="3200400"/>
          </a:xfrm>
        </p:spPr>
        <p:txBody>
          <a:bodyPr/>
          <a:lstStyle/>
          <a:p>
            <a:pPr>
              <a:lnSpc>
                <a:spcPct val="90000"/>
              </a:lnSpc>
            </a:pPr>
            <a:r>
              <a:rPr lang="en-US" altLang="en-US" sz="2800" dirty="0"/>
              <a:t>Calculations:</a:t>
            </a:r>
          </a:p>
          <a:p>
            <a:pPr lvl="1">
              <a:lnSpc>
                <a:spcPct val="90000"/>
              </a:lnSpc>
            </a:pPr>
            <a:r>
              <a:rPr lang="en-US" altLang="en-US" sz="2400" dirty="0"/>
              <a:t>child:</a:t>
            </a:r>
          </a:p>
          <a:p>
            <a:pPr lvl="1">
              <a:lnSpc>
                <a:spcPct val="90000"/>
              </a:lnSpc>
            </a:pPr>
            <a:endParaRPr lang="en-US" altLang="en-US" sz="2400" dirty="0"/>
          </a:p>
          <a:p>
            <a:pPr lvl="1">
              <a:lnSpc>
                <a:spcPct val="90000"/>
              </a:lnSpc>
            </a:pPr>
            <a:r>
              <a:rPr lang="en-US" altLang="en-US" sz="2400" dirty="0"/>
              <a:t>parent:</a:t>
            </a:r>
          </a:p>
          <a:p>
            <a:pPr lvl="1">
              <a:lnSpc>
                <a:spcPct val="90000"/>
              </a:lnSpc>
            </a:pPr>
            <a:endParaRPr lang="en-US" altLang="en-US" sz="2400" dirty="0"/>
          </a:p>
          <a:p>
            <a:pPr lvl="1">
              <a:lnSpc>
                <a:spcPct val="90000"/>
              </a:lnSpc>
            </a:pPr>
            <a:r>
              <a:rPr lang="en-US" altLang="en-US" sz="2400" dirty="0"/>
              <a:t>root:</a:t>
            </a:r>
          </a:p>
          <a:p>
            <a:pPr lvl="1">
              <a:lnSpc>
                <a:spcPct val="90000"/>
              </a:lnSpc>
            </a:pPr>
            <a:endParaRPr lang="en-US" altLang="en-US" sz="2400" dirty="0"/>
          </a:p>
          <a:p>
            <a:pPr lvl="1">
              <a:lnSpc>
                <a:spcPct val="90000"/>
              </a:lnSpc>
            </a:pPr>
            <a:r>
              <a:rPr lang="en-US" altLang="en-US" sz="2400" dirty="0"/>
              <a:t>next free:</a:t>
            </a:r>
          </a:p>
        </p:txBody>
      </p:sp>
      <p:sp>
        <p:nvSpPr>
          <p:cNvPr id="240709" name="Text Box 69"/>
          <p:cNvSpPr txBox="1">
            <a:spLocks noChangeArrowheads="1"/>
          </p:cNvSpPr>
          <p:nvPr/>
        </p:nvSpPr>
        <p:spPr bwMode="auto">
          <a:xfrm>
            <a:off x="533400" y="54244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a:solidFill>
                  <a:schemeClr val="accent2"/>
                </a:solidFill>
              </a:rPr>
              <a:t>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258DEB3-EF94-4985-BF72-F14CB0380880}" type="slidenum">
              <a:rPr lang="en-US" altLang="en-US"/>
              <a:pPr/>
              <a:t>60</a:t>
            </a:fld>
            <a:endParaRPr lang="en-US" altLang="en-US"/>
          </a:p>
        </p:txBody>
      </p:sp>
      <p:sp>
        <p:nvSpPr>
          <p:cNvPr id="379906" name="Rectangle 2"/>
          <p:cNvSpPr>
            <a:spLocks noGrp="1" noChangeArrowheads="1"/>
          </p:cNvSpPr>
          <p:nvPr>
            <p:ph type="title"/>
          </p:nvPr>
        </p:nvSpPr>
        <p:spPr>
          <a:xfrm>
            <a:off x="685800" y="228600"/>
            <a:ext cx="7772400" cy="1143000"/>
          </a:xfrm>
        </p:spPr>
        <p:txBody>
          <a:bodyPr/>
          <a:lstStyle/>
          <a:p>
            <a:r>
              <a:rPr lang="en-US" altLang="en-US" dirty="0"/>
              <a:t>Binomial Queue Properties</a:t>
            </a:r>
          </a:p>
        </p:txBody>
      </p:sp>
      <p:sp>
        <p:nvSpPr>
          <p:cNvPr id="379907" name="Rectangle 3"/>
          <p:cNvSpPr>
            <a:spLocks noGrp="1" noChangeArrowheads="1"/>
          </p:cNvSpPr>
          <p:nvPr>
            <p:ph type="body" idx="1"/>
          </p:nvPr>
        </p:nvSpPr>
        <p:spPr>
          <a:xfrm>
            <a:off x="228600" y="1295400"/>
            <a:ext cx="8458200" cy="4953000"/>
          </a:xfrm>
        </p:spPr>
        <p:txBody>
          <a:bodyPr/>
          <a:lstStyle/>
          <a:p>
            <a:pPr marL="533400" indent="-533400">
              <a:buFontTx/>
              <a:buNone/>
            </a:pPr>
            <a:r>
              <a:rPr lang="en-US" altLang="en-US" sz="2800" dirty="0"/>
              <a:t>Suppose you are given a binomial queue of N nodes</a:t>
            </a:r>
          </a:p>
          <a:p>
            <a:pPr marL="533400" indent="-533400">
              <a:buFont typeface="Monotype Sorts" pitchFamily="2" charset="2"/>
              <a:buAutoNum type="arabicPeriod"/>
            </a:pPr>
            <a:r>
              <a:rPr lang="en-US" altLang="en-US" sz="2800" dirty="0"/>
              <a:t>There is a </a:t>
            </a:r>
            <a:r>
              <a:rPr lang="en-US" altLang="en-US" sz="2800" dirty="0">
                <a:solidFill>
                  <a:schemeClr val="accent2"/>
                </a:solidFill>
              </a:rPr>
              <a:t>unique set</a:t>
            </a:r>
            <a:r>
              <a:rPr lang="en-US" altLang="en-US" sz="2800" dirty="0"/>
              <a:t> of needed binomial tree </a:t>
            </a:r>
            <a:r>
              <a:rPr lang="en-US" altLang="en-US" sz="2800" dirty="0">
                <a:solidFill>
                  <a:srgbClr val="0070C0"/>
                </a:solidFill>
              </a:rPr>
              <a:t>sizes</a:t>
            </a:r>
            <a:r>
              <a:rPr lang="en-US" altLang="en-US" sz="2800" dirty="0"/>
              <a:t> for N nodes</a:t>
            </a:r>
          </a:p>
          <a:p>
            <a:pPr marL="533400" indent="-533400">
              <a:buFont typeface="Monotype Sorts" pitchFamily="2" charset="2"/>
              <a:buAutoNum type="arabicPeriod"/>
            </a:pPr>
            <a:r>
              <a:rPr lang="en-US" altLang="en-US" sz="2800" dirty="0"/>
              <a:t>What is the maximum number of trees we need?  log(N)</a:t>
            </a:r>
            <a:endParaRPr lang="en-US" altLang="en-US" sz="2400" dirty="0">
              <a:solidFill>
                <a:schemeClr val="accent2"/>
              </a:solidFill>
              <a:sym typeface="Wingdings" pitchFamily="2" charset="2"/>
            </a:endParaRPr>
          </a:p>
          <a:p>
            <a:pPr marL="533400" indent="-533400">
              <a:buFontTx/>
              <a:buAutoNum type="arabicPeriod"/>
            </a:pPr>
            <a:endParaRPr lang="en-US" altLang="en-US" sz="2800" dirty="0"/>
          </a:p>
          <a:p>
            <a:pPr marL="533400" indent="-533400"/>
            <a:endParaRPr lang="en-US" altLang="en-US" sz="2800" dirty="0"/>
          </a:p>
        </p:txBody>
      </p:sp>
    </p:spTree>
    <p:extLst>
      <p:ext uri="{BB962C8B-B14F-4D97-AF65-F5344CB8AC3E}">
        <p14:creationId xmlns:p14="http://schemas.microsoft.com/office/powerpoint/2010/main" val="31282679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4A4F53C-6A37-452C-93E8-0FAF206CB86E}" type="slidenum">
              <a:rPr lang="en-US" altLang="en-US"/>
              <a:pPr/>
              <a:t>61</a:t>
            </a:fld>
            <a:endParaRPr lang="en-US" altLang="en-US"/>
          </a:p>
        </p:txBody>
      </p:sp>
      <p:sp>
        <p:nvSpPr>
          <p:cNvPr id="380930" name="Rectangle 2"/>
          <p:cNvSpPr>
            <a:spLocks noGrp="1" noChangeArrowheads="1"/>
          </p:cNvSpPr>
          <p:nvPr>
            <p:ph type="title"/>
          </p:nvPr>
        </p:nvSpPr>
        <p:spPr>
          <a:xfrm>
            <a:off x="609600" y="304800"/>
            <a:ext cx="7772400" cy="1143000"/>
          </a:xfrm>
        </p:spPr>
        <p:txBody>
          <a:bodyPr/>
          <a:lstStyle/>
          <a:p>
            <a:r>
              <a:rPr lang="en-US" altLang="en-US"/>
              <a:t>Binomial Queues: Merge</a:t>
            </a:r>
          </a:p>
        </p:txBody>
      </p:sp>
      <p:sp>
        <p:nvSpPr>
          <p:cNvPr id="380931" name="Rectangle 3"/>
          <p:cNvSpPr>
            <a:spLocks noGrp="1" noChangeArrowheads="1"/>
          </p:cNvSpPr>
          <p:nvPr>
            <p:ph type="body" idx="1"/>
          </p:nvPr>
        </p:nvSpPr>
        <p:spPr>
          <a:xfrm>
            <a:off x="228600" y="1600200"/>
            <a:ext cx="8382000" cy="4572000"/>
          </a:xfrm>
        </p:spPr>
        <p:txBody>
          <a:bodyPr/>
          <a:lstStyle/>
          <a:p>
            <a:pPr marL="457200" indent="-457200"/>
            <a:r>
              <a:rPr lang="en-US" altLang="en-US" sz="2800"/>
              <a:t>Main Idea: Merge two binomial queues by </a:t>
            </a:r>
            <a:r>
              <a:rPr lang="en-US" altLang="en-US" sz="2800">
                <a:solidFill>
                  <a:srgbClr val="0000FF"/>
                </a:solidFill>
              </a:rPr>
              <a:t>merging individual binomial trees</a:t>
            </a:r>
          </a:p>
          <a:p>
            <a:pPr marL="838200" lvl="1" indent="-381000"/>
            <a:r>
              <a:rPr lang="en-US" altLang="en-US" sz="2400">
                <a:solidFill>
                  <a:srgbClr val="FF0000"/>
                </a:solidFill>
              </a:rPr>
              <a:t>Since </a:t>
            </a:r>
            <a:r>
              <a:rPr lang="en-US" altLang="en-US">
                <a:solidFill>
                  <a:srgbClr val="FF0000"/>
                </a:solidFill>
              </a:rPr>
              <a:t>B</a:t>
            </a:r>
            <a:r>
              <a:rPr lang="en-US" altLang="en-US" baseline="-25000">
                <a:solidFill>
                  <a:srgbClr val="FF0000"/>
                </a:solidFill>
              </a:rPr>
              <a:t>k+1</a:t>
            </a:r>
            <a:r>
              <a:rPr lang="en-US" altLang="en-US" sz="2400">
                <a:solidFill>
                  <a:srgbClr val="FF0000"/>
                </a:solidFill>
              </a:rPr>
              <a:t> is just two </a:t>
            </a:r>
            <a:r>
              <a:rPr lang="en-US" altLang="en-US">
                <a:solidFill>
                  <a:srgbClr val="FF0000"/>
                </a:solidFill>
              </a:rPr>
              <a:t>B</a:t>
            </a:r>
            <a:r>
              <a:rPr lang="en-US" altLang="en-US" baseline="-25000">
                <a:solidFill>
                  <a:srgbClr val="FF0000"/>
                </a:solidFill>
              </a:rPr>
              <a:t>k</a:t>
            </a:r>
            <a:r>
              <a:rPr lang="en-US" altLang="en-US" sz="2400">
                <a:solidFill>
                  <a:srgbClr val="FF0000"/>
                </a:solidFill>
              </a:rPr>
              <a:t>’s attached together, merging trees is easy</a:t>
            </a:r>
          </a:p>
          <a:p>
            <a:pPr marL="457200" indent="-457200"/>
            <a:r>
              <a:rPr lang="en-US" altLang="en-US" sz="2800"/>
              <a:t>Steps for creating new queue by merging:</a:t>
            </a:r>
          </a:p>
          <a:p>
            <a:pPr marL="838200" lvl="1" indent="-381000">
              <a:buFont typeface="Monotype Sorts" pitchFamily="2" charset="2"/>
              <a:buAutoNum type="arabicPeriod"/>
            </a:pPr>
            <a:r>
              <a:rPr lang="en-US" altLang="en-US" sz="2600"/>
              <a:t>Start with </a:t>
            </a:r>
            <a:r>
              <a:rPr lang="en-US" altLang="en-US" sz="2600">
                <a:solidFill>
                  <a:srgbClr val="FF0000"/>
                </a:solidFill>
              </a:rPr>
              <a:t>B</a:t>
            </a:r>
            <a:r>
              <a:rPr lang="en-US" altLang="en-US" sz="2600" baseline="-25000">
                <a:solidFill>
                  <a:srgbClr val="FF0000"/>
                </a:solidFill>
              </a:rPr>
              <a:t>k</a:t>
            </a:r>
            <a:r>
              <a:rPr lang="en-US" altLang="en-US" sz="2600"/>
              <a:t> for smallest k in either queue. </a:t>
            </a:r>
          </a:p>
          <a:p>
            <a:pPr marL="838200" lvl="1" indent="-381000">
              <a:buFont typeface="Monotype Sorts" pitchFamily="2" charset="2"/>
              <a:buAutoNum type="arabicPeriod"/>
            </a:pPr>
            <a:r>
              <a:rPr lang="en-US" altLang="en-US" sz="2600"/>
              <a:t>If only one </a:t>
            </a:r>
            <a:r>
              <a:rPr lang="en-US" altLang="en-US" sz="2600">
                <a:solidFill>
                  <a:srgbClr val="FF0000"/>
                </a:solidFill>
              </a:rPr>
              <a:t>B</a:t>
            </a:r>
            <a:r>
              <a:rPr lang="en-US" altLang="en-US" sz="2600" baseline="-25000">
                <a:solidFill>
                  <a:srgbClr val="FF0000"/>
                </a:solidFill>
              </a:rPr>
              <a:t>k</a:t>
            </a:r>
            <a:r>
              <a:rPr lang="en-US" altLang="en-US" sz="2600"/>
              <a:t>, add </a:t>
            </a:r>
            <a:r>
              <a:rPr lang="en-US" altLang="en-US" sz="2600">
                <a:solidFill>
                  <a:srgbClr val="FF0000"/>
                </a:solidFill>
              </a:rPr>
              <a:t>B</a:t>
            </a:r>
            <a:r>
              <a:rPr lang="en-US" altLang="en-US" sz="2600" baseline="-25000">
                <a:solidFill>
                  <a:srgbClr val="FF0000"/>
                </a:solidFill>
              </a:rPr>
              <a:t>k</a:t>
            </a:r>
            <a:r>
              <a:rPr lang="en-US" altLang="en-US" sz="2600"/>
              <a:t> to new queue and go to next k.</a:t>
            </a:r>
          </a:p>
          <a:p>
            <a:pPr marL="838200" lvl="1" indent="-381000">
              <a:buFont typeface="Monotype Sorts" pitchFamily="2" charset="2"/>
              <a:buAutoNum type="arabicPeriod"/>
            </a:pPr>
            <a:r>
              <a:rPr lang="en-US" altLang="en-US" sz="2600"/>
              <a:t>Merge two </a:t>
            </a:r>
            <a:r>
              <a:rPr lang="en-US" altLang="en-US" sz="2600">
                <a:solidFill>
                  <a:srgbClr val="FF0000"/>
                </a:solidFill>
              </a:rPr>
              <a:t>B</a:t>
            </a:r>
            <a:r>
              <a:rPr lang="en-US" altLang="en-US" sz="2600" baseline="-25000">
                <a:solidFill>
                  <a:srgbClr val="FF0000"/>
                </a:solidFill>
              </a:rPr>
              <a:t>k</a:t>
            </a:r>
            <a:r>
              <a:rPr lang="en-US" altLang="en-US" sz="2600">
                <a:solidFill>
                  <a:srgbClr val="FF0000"/>
                </a:solidFill>
              </a:rPr>
              <a:t>’s </a:t>
            </a:r>
            <a:r>
              <a:rPr lang="en-US" altLang="en-US" sz="2600"/>
              <a:t>to get new </a:t>
            </a:r>
            <a:r>
              <a:rPr lang="en-US" altLang="en-US" sz="2600">
                <a:solidFill>
                  <a:srgbClr val="FF0000"/>
                </a:solidFill>
              </a:rPr>
              <a:t>B</a:t>
            </a:r>
            <a:r>
              <a:rPr lang="en-US" altLang="en-US" sz="2600" baseline="-25000">
                <a:solidFill>
                  <a:srgbClr val="FF0000"/>
                </a:solidFill>
              </a:rPr>
              <a:t>k+1</a:t>
            </a:r>
            <a:r>
              <a:rPr lang="en-US" altLang="en-US" sz="2600">
                <a:solidFill>
                  <a:srgbClr val="FF0000"/>
                </a:solidFill>
              </a:rPr>
              <a:t> </a:t>
            </a:r>
            <a:r>
              <a:rPr lang="en-US" altLang="en-US" sz="2600"/>
              <a:t>by </a:t>
            </a:r>
            <a:r>
              <a:rPr lang="en-US" altLang="en-US" sz="2600">
                <a:solidFill>
                  <a:srgbClr val="0000FF"/>
                </a:solidFill>
              </a:rPr>
              <a:t>making larger root the child of smaller root</a:t>
            </a:r>
            <a:r>
              <a:rPr lang="en-US" altLang="en-US" sz="2600"/>
              <a:t>. Go to step 2 with k = k + 1.</a:t>
            </a:r>
          </a:p>
          <a:p>
            <a:pPr marL="457200" indent="-457200">
              <a:buFont typeface="Monotype Sorts" pitchFamily="2" charset="2"/>
              <a:buNone/>
            </a:pPr>
            <a:endParaRPr lang="en-US" altLang="en-US" sz="3000"/>
          </a:p>
        </p:txBody>
      </p:sp>
    </p:spTree>
    <p:extLst>
      <p:ext uri="{BB962C8B-B14F-4D97-AF65-F5344CB8AC3E}">
        <p14:creationId xmlns:p14="http://schemas.microsoft.com/office/powerpoint/2010/main" val="35122012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lide Number Placeholder 5"/>
          <p:cNvSpPr>
            <a:spLocks noGrp="1"/>
          </p:cNvSpPr>
          <p:nvPr>
            <p:ph type="sldNum" sz="quarter" idx="12"/>
          </p:nvPr>
        </p:nvSpPr>
        <p:spPr/>
        <p:txBody>
          <a:bodyPr/>
          <a:lstStyle/>
          <a:p>
            <a:fld id="{8085394F-E747-4F44-AA98-2185B333428D}" type="slidenum">
              <a:rPr lang="en-US" altLang="en-US"/>
              <a:pPr/>
              <a:t>62</a:t>
            </a:fld>
            <a:endParaRPr lang="en-US" altLang="en-US"/>
          </a:p>
        </p:txBody>
      </p:sp>
      <p:sp>
        <p:nvSpPr>
          <p:cNvPr id="381954"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381956" name="Oval 4"/>
          <p:cNvSpPr>
            <a:spLocks noChangeArrowheads="1"/>
          </p:cNvSpPr>
          <p:nvPr/>
        </p:nvSpPr>
        <p:spPr bwMode="auto">
          <a:xfrm>
            <a:off x="1311275" y="23526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7" name="Oval 5"/>
          <p:cNvSpPr>
            <a:spLocks noChangeArrowheads="1"/>
          </p:cNvSpPr>
          <p:nvPr/>
        </p:nvSpPr>
        <p:spPr bwMode="auto">
          <a:xfrm>
            <a:off x="1625600" y="31416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58" name="Line 6"/>
          <p:cNvSpPr>
            <a:spLocks noChangeShapeType="1"/>
          </p:cNvSpPr>
          <p:nvPr/>
        </p:nvSpPr>
        <p:spPr bwMode="auto">
          <a:xfrm>
            <a:off x="1573213" y="26844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59" name="Oval 7"/>
          <p:cNvSpPr>
            <a:spLocks noChangeArrowheads="1"/>
          </p:cNvSpPr>
          <p:nvPr/>
        </p:nvSpPr>
        <p:spPr bwMode="auto">
          <a:xfrm>
            <a:off x="5181600" y="23193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81960" name="Oval 8"/>
          <p:cNvSpPr>
            <a:spLocks noChangeArrowheads="1"/>
          </p:cNvSpPr>
          <p:nvPr/>
        </p:nvSpPr>
        <p:spPr bwMode="auto">
          <a:xfrm>
            <a:off x="2058988"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1" name="Oval 9"/>
          <p:cNvSpPr>
            <a:spLocks noChangeArrowheads="1"/>
          </p:cNvSpPr>
          <p:nvPr/>
        </p:nvSpPr>
        <p:spPr bwMode="auto">
          <a:xfrm>
            <a:off x="2373313"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2" name="Line 10"/>
          <p:cNvSpPr>
            <a:spLocks noChangeShapeType="1"/>
          </p:cNvSpPr>
          <p:nvPr/>
        </p:nvSpPr>
        <p:spPr bwMode="auto">
          <a:xfrm>
            <a:off x="2320925"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3" name="Oval 11"/>
          <p:cNvSpPr>
            <a:spLocks noChangeArrowheads="1"/>
          </p:cNvSpPr>
          <p:nvPr/>
        </p:nvSpPr>
        <p:spPr bwMode="auto">
          <a:xfrm>
            <a:off x="2828925"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4" name="Oval 12"/>
          <p:cNvSpPr>
            <a:spLocks noChangeArrowheads="1"/>
          </p:cNvSpPr>
          <p:nvPr/>
        </p:nvSpPr>
        <p:spPr bwMode="auto">
          <a:xfrm>
            <a:off x="3143250"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5" name="Line 13"/>
          <p:cNvSpPr>
            <a:spLocks noChangeShapeType="1"/>
          </p:cNvSpPr>
          <p:nvPr/>
        </p:nvSpPr>
        <p:spPr bwMode="auto">
          <a:xfrm>
            <a:off x="3090863"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6" name="Line 14"/>
          <p:cNvSpPr>
            <a:spLocks noChangeShapeType="1"/>
          </p:cNvSpPr>
          <p:nvPr/>
        </p:nvSpPr>
        <p:spPr bwMode="auto">
          <a:xfrm>
            <a:off x="2354263"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67" name="Oval 15"/>
          <p:cNvSpPr>
            <a:spLocks noChangeArrowheads="1"/>
          </p:cNvSpPr>
          <p:nvPr/>
        </p:nvSpPr>
        <p:spPr bwMode="auto">
          <a:xfrm>
            <a:off x="3508375"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8" name="Oval 16"/>
          <p:cNvSpPr>
            <a:spLocks noChangeArrowheads="1"/>
          </p:cNvSpPr>
          <p:nvPr/>
        </p:nvSpPr>
        <p:spPr bwMode="auto">
          <a:xfrm>
            <a:off x="3822700"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69" name="Line 17"/>
          <p:cNvSpPr>
            <a:spLocks noChangeShapeType="1"/>
          </p:cNvSpPr>
          <p:nvPr/>
        </p:nvSpPr>
        <p:spPr bwMode="auto">
          <a:xfrm>
            <a:off x="3770313"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0" name="Oval 18"/>
          <p:cNvSpPr>
            <a:spLocks noChangeArrowheads="1"/>
          </p:cNvSpPr>
          <p:nvPr/>
        </p:nvSpPr>
        <p:spPr bwMode="auto">
          <a:xfrm>
            <a:off x="4278313"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1" name="Oval 19"/>
          <p:cNvSpPr>
            <a:spLocks noChangeArrowheads="1"/>
          </p:cNvSpPr>
          <p:nvPr/>
        </p:nvSpPr>
        <p:spPr bwMode="auto">
          <a:xfrm>
            <a:off x="4592638"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72" name="Line 20"/>
          <p:cNvSpPr>
            <a:spLocks noChangeShapeType="1"/>
          </p:cNvSpPr>
          <p:nvPr/>
        </p:nvSpPr>
        <p:spPr bwMode="auto">
          <a:xfrm>
            <a:off x="4540250"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3" name="Line 21"/>
          <p:cNvSpPr>
            <a:spLocks noChangeShapeType="1"/>
          </p:cNvSpPr>
          <p:nvPr/>
        </p:nvSpPr>
        <p:spPr bwMode="auto">
          <a:xfrm>
            <a:off x="3803650"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4" name="Line 22"/>
          <p:cNvSpPr>
            <a:spLocks noChangeShapeType="1"/>
          </p:cNvSpPr>
          <p:nvPr/>
        </p:nvSpPr>
        <p:spPr bwMode="auto">
          <a:xfrm>
            <a:off x="2379663"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75" name="Text Box 23"/>
          <p:cNvSpPr txBox="1">
            <a:spLocks noChangeArrowheads="1"/>
          </p:cNvSpPr>
          <p:nvPr/>
        </p:nvSpPr>
        <p:spPr bwMode="auto">
          <a:xfrm>
            <a:off x="1320800" y="2290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381976" name="Text Box 24"/>
          <p:cNvSpPr txBox="1">
            <a:spLocks noChangeArrowheads="1"/>
          </p:cNvSpPr>
          <p:nvPr/>
        </p:nvSpPr>
        <p:spPr bwMode="auto">
          <a:xfrm>
            <a:off x="1638300"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381977" name="Text Box 25"/>
          <p:cNvSpPr txBox="1">
            <a:spLocks noChangeArrowheads="1"/>
          </p:cNvSpPr>
          <p:nvPr/>
        </p:nvSpPr>
        <p:spPr bwMode="auto">
          <a:xfrm>
            <a:off x="2016125"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381978" name="Text Box 26"/>
          <p:cNvSpPr txBox="1">
            <a:spLocks noChangeArrowheads="1"/>
          </p:cNvSpPr>
          <p:nvPr/>
        </p:nvSpPr>
        <p:spPr bwMode="auto">
          <a:xfrm>
            <a:off x="2381250"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381979" name="Text Box 27"/>
          <p:cNvSpPr txBox="1">
            <a:spLocks noChangeArrowheads="1"/>
          </p:cNvSpPr>
          <p:nvPr/>
        </p:nvSpPr>
        <p:spPr bwMode="auto">
          <a:xfrm>
            <a:off x="2857500"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381980" name="Text Box 28"/>
          <p:cNvSpPr txBox="1">
            <a:spLocks noChangeArrowheads="1"/>
          </p:cNvSpPr>
          <p:nvPr/>
        </p:nvSpPr>
        <p:spPr bwMode="auto">
          <a:xfrm>
            <a:off x="3533775"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381981" name="Text Box 29"/>
          <p:cNvSpPr txBox="1">
            <a:spLocks noChangeArrowheads="1"/>
          </p:cNvSpPr>
          <p:nvPr/>
        </p:nvSpPr>
        <p:spPr bwMode="auto">
          <a:xfrm>
            <a:off x="3149600"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381982" name="Text Box 30"/>
          <p:cNvSpPr txBox="1">
            <a:spLocks noChangeArrowheads="1"/>
          </p:cNvSpPr>
          <p:nvPr/>
        </p:nvSpPr>
        <p:spPr bwMode="auto">
          <a:xfrm>
            <a:off x="3746500"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381983" name="Text Box 31"/>
          <p:cNvSpPr txBox="1">
            <a:spLocks noChangeArrowheads="1"/>
          </p:cNvSpPr>
          <p:nvPr/>
        </p:nvSpPr>
        <p:spPr bwMode="auto">
          <a:xfrm>
            <a:off x="4291013"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381984" name="Text Box 32"/>
          <p:cNvSpPr txBox="1">
            <a:spLocks noChangeArrowheads="1"/>
          </p:cNvSpPr>
          <p:nvPr/>
        </p:nvSpPr>
        <p:spPr bwMode="auto">
          <a:xfrm>
            <a:off x="4584700"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381985" name="Oval 33"/>
          <p:cNvSpPr>
            <a:spLocks noChangeArrowheads="1"/>
          </p:cNvSpPr>
          <p:nvPr/>
        </p:nvSpPr>
        <p:spPr bwMode="auto">
          <a:xfrm>
            <a:off x="6359525" y="23415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6" name="Oval 34"/>
          <p:cNvSpPr>
            <a:spLocks noChangeArrowheads="1"/>
          </p:cNvSpPr>
          <p:nvPr/>
        </p:nvSpPr>
        <p:spPr bwMode="auto">
          <a:xfrm>
            <a:off x="6673850" y="313055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7" name="Line 35"/>
          <p:cNvSpPr>
            <a:spLocks noChangeShapeType="1"/>
          </p:cNvSpPr>
          <p:nvPr/>
        </p:nvSpPr>
        <p:spPr bwMode="auto">
          <a:xfrm>
            <a:off x="6621463" y="267335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88" name="Oval 36"/>
          <p:cNvSpPr>
            <a:spLocks noChangeArrowheads="1"/>
          </p:cNvSpPr>
          <p:nvPr/>
        </p:nvSpPr>
        <p:spPr bwMode="auto">
          <a:xfrm>
            <a:off x="7129463" y="31432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89" name="Oval 37"/>
          <p:cNvSpPr>
            <a:spLocks noChangeArrowheads="1"/>
          </p:cNvSpPr>
          <p:nvPr/>
        </p:nvSpPr>
        <p:spPr bwMode="auto">
          <a:xfrm>
            <a:off x="7443788" y="39322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990" name="Line 38"/>
          <p:cNvSpPr>
            <a:spLocks noChangeShapeType="1"/>
          </p:cNvSpPr>
          <p:nvPr/>
        </p:nvSpPr>
        <p:spPr bwMode="auto">
          <a:xfrm>
            <a:off x="7391400" y="34750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1" name="Line 39"/>
          <p:cNvSpPr>
            <a:spLocks noChangeShapeType="1"/>
          </p:cNvSpPr>
          <p:nvPr/>
        </p:nvSpPr>
        <p:spPr bwMode="auto">
          <a:xfrm>
            <a:off x="6654800" y="262255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1992" name="Text Box 40"/>
          <p:cNvSpPr txBox="1">
            <a:spLocks noChangeArrowheads="1"/>
          </p:cNvSpPr>
          <p:nvPr/>
        </p:nvSpPr>
        <p:spPr bwMode="auto">
          <a:xfrm>
            <a:off x="6365875" y="2286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381993" name="Text Box 41"/>
          <p:cNvSpPr txBox="1">
            <a:spLocks noChangeArrowheads="1"/>
          </p:cNvSpPr>
          <p:nvPr/>
        </p:nvSpPr>
        <p:spPr bwMode="auto">
          <a:xfrm>
            <a:off x="6699250" y="3067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381994" name="Text Box 42"/>
          <p:cNvSpPr txBox="1">
            <a:spLocks noChangeArrowheads="1"/>
          </p:cNvSpPr>
          <p:nvPr/>
        </p:nvSpPr>
        <p:spPr bwMode="auto">
          <a:xfrm>
            <a:off x="7134225"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381995" name="Text Box 43"/>
          <p:cNvSpPr txBox="1">
            <a:spLocks noChangeArrowheads="1"/>
          </p:cNvSpPr>
          <p:nvPr/>
        </p:nvSpPr>
        <p:spPr bwMode="auto">
          <a:xfrm>
            <a:off x="7466013" y="3867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381996" name="Oval 44"/>
          <p:cNvSpPr>
            <a:spLocks noChangeArrowheads="1"/>
          </p:cNvSpPr>
          <p:nvPr/>
        </p:nvSpPr>
        <p:spPr bwMode="auto">
          <a:xfrm>
            <a:off x="533400" y="2366963"/>
            <a:ext cx="366713"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381998" name="Text Box 46"/>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H1:			        H2:</a:t>
            </a:r>
            <a:endParaRPr lang="en-US" altLang="en-US" sz="2800" baseline="-25000">
              <a:solidFill>
                <a:srgbClr val="FF0000"/>
              </a:solidFill>
            </a:endParaRPr>
          </a:p>
        </p:txBody>
      </p:sp>
    </p:spTree>
    <p:extLst>
      <p:ext uri="{BB962C8B-B14F-4D97-AF65-F5344CB8AC3E}">
        <p14:creationId xmlns:p14="http://schemas.microsoft.com/office/powerpoint/2010/main" val="36916539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3C2B0784-BD01-4B03-9283-C8248461DDB0}" type="slidenum">
              <a:rPr lang="en-US" altLang="en-US"/>
              <a:pPr/>
              <a:t>63</a:t>
            </a:fld>
            <a:endParaRPr lang="en-US" altLang="en-US"/>
          </a:p>
        </p:txBody>
      </p:sp>
      <p:sp>
        <p:nvSpPr>
          <p:cNvPr id="419842"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419843" name="Rectangle 3"/>
          <p:cNvSpPr>
            <a:spLocks noGrp="1" noChangeArrowheads="1"/>
          </p:cNvSpPr>
          <p:nvPr>
            <p:ph type="body" idx="1"/>
          </p:nvPr>
        </p:nvSpPr>
        <p:spPr>
          <a:xfrm>
            <a:off x="152400" y="1219200"/>
            <a:ext cx="1905000" cy="609600"/>
          </a:xfrm>
        </p:spPr>
        <p:txBody>
          <a:bodyPr/>
          <a:lstStyle/>
          <a:p>
            <a:endParaRPr lang="en-US" altLang="en-US"/>
          </a:p>
        </p:txBody>
      </p:sp>
      <p:sp>
        <p:nvSpPr>
          <p:cNvPr id="419844" name="Oval 4"/>
          <p:cNvSpPr>
            <a:spLocks noChangeArrowheads="1"/>
          </p:cNvSpPr>
          <p:nvPr/>
        </p:nvSpPr>
        <p:spPr bwMode="auto">
          <a:xfrm>
            <a:off x="1311275" y="23526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Oval 5"/>
          <p:cNvSpPr>
            <a:spLocks noChangeArrowheads="1"/>
          </p:cNvSpPr>
          <p:nvPr/>
        </p:nvSpPr>
        <p:spPr bwMode="auto">
          <a:xfrm>
            <a:off x="1625600" y="31416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6" name="Line 6"/>
          <p:cNvSpPr>
            <a:spLocks noChangeShapeType="1"/>
          </p:cNvSpPr>
          <p:nvPr/>
        </p:nvSpPr>
        <p:spPr bwMode="auto">
          <a:xfrm>
            <a:off x="1573213" y="26844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47" name="Oval 7"/>
          <p:cNvSpPr>
            <a:spLocks noChangeArrowheads="1"/>
          </p:cNvSpPr>
          <p:nvPr/>
        </p:nvSpPr>
        <p:spPr bwMode="auto">
          <a:xfrm>
            <a:off x="5181600" y="23193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19848" name="Oval 8"/>
          <p:cNvSpPr>
            <a:spLocks noChangeArrowheads="1"/>
          </p:cNvSpPr>
          <p:nvPr/>
        </p:nvSpPr>
        <p:spPr bwMode="auto">
          <a:xfrm>
            <a:off x="2058988"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9" name="Oval 9"/>
          <p:cNvSpPr>
            <a:spLocks noChangeArrowheads="1"/>
          </p:cNvSpPr>
          <p:nvPr/>
        </p:nvSpPr>
        <p:spPr bwMode="auto">
          <a:xfrm>
            <a:off x="2373313"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0" name="Line 10"/>
          <p:cNvSpPr>
            <a:spLocks noChangeShapeType="1"/>
          </p:cNvSpPr>
          <p:nvPr/>
        </p:nvSpPr>
        <p:spPr bwMode="auto">
          <a:xfrm>
            <a:off x="2320925"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51" name="Oval 11"/>
          <p:cNvSpPr>
            <a:spLocks noChangeArrowheads="1"/>
          </p:cNvSpPr>
          <p:nvPr/>
        </p:nvSpPr>
        <p:spPr bwMode="auto">
          <a:xfrm>
            <a:off x="2828925"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2" name="Oval 12"/>
          <p:cNvSpPr>
            <a:spLocks noChangeArrowheads="1"/>
          </p:cNvSpPr>
          <p:nvPr/>
        </p:nvSpPr>
        <p:spPr bwMode="auto">
          <a:xfrm>
            <a:off x="3143250"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3" name="Line 13"/>
          <p:cNvSpPr>
            <a:spLocks noChangeShapeType="1"/>
          </p:cNvSpPr>
          <p:nvPr/>
        </p:nvSpPr>
        <p:spPr bwMode="auto">
          <a:xfrm>
            <a:off x="3090863"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54" name="Line 14"/>
          <p:cNvSpPr>
            <a:spLocks noChangeShapeType="1"/>
          </p:cNvSpPr>
          <p:nvPr/>
        </p:nvSpPr>
        <p:spPr bwMode="auto">
          <a:xfrm>
            <a:off x="2354263"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55" name="Oval 15"/>
          <p:cNvSpPr>
            <a:spLocks noChangeArrowheads="1"/>
          </p:cNvSpPr>
          <p:nvPr/>
        </p:nvSpPr>
        <p:spPr bwMode="auto">
          <a:xfrm>
            <a:off x="3508375"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6" name="Oval 16"/>
          <p:cNvSpPr>
            <a:spLocks noChangeArrowheads="1"/>
          </p:cNvSpPr>
          <p:nvPr/>
        </p:nvSpPr>
        <p:spPr bwMode="auto">
          <a:xfrm>
            <a:off x="3822700"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7" name="Line 17"/>
          <p:cNvSpPr>
            <a:spLocks noChangeShapeType="1"/>
          </p:cNvSpPr>
          <p:nvPr/>
        </p:nvSpPr>
        <p:spPr bwMode="auto">
          <a:xfrm>
            <a:off x="3770313"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58" name="Oval 18"/>
          <p:cNvSpPr>
            <a:spLocks noChangeArrowheads="1"/>
          </p:cNvSpPr>
          <p:nvPr/>
        </p:nvSpPr>
        <p:spPr bwMode="auto">
          <a:xfrm>
            <a:off x="4278313"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59" name="Oval 19"/>
          <p:cNvSpPr>
            <a:spLocks noChangeArrowheads="1"/>
          </p:cNvSpPr>
          <p:nvPr/>
        </p:nvSpPr>
        <p:spPr bwMode="auto">
          <a:xfrm>
            <a:off x="4592638"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60" name="Line 20"/>
          <p:cNvSpPr>
            <a:spLocks noChangeShapeType="1"/>
          </p:cNvSpPr>
          <p:nvPr/>
        </p:nvSpPr>
        <p:spPr bwMode="auto">
          <a:xfrm>
            <a:off x="4540250"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61" name="Line 21"/>
          <p:cNvSpPr>
            <a:spLocks noChangeShapeType="1"/>
          </p:cNvSpPr>
          <p:nvPr/>
        </p:nvSpPr>
        <p:spPr bwMode="auto">
          <a:xfrm>
            <a:off x="3803650"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62" name="Line 22"/>
          <p:cNvSpPr>
            <a:spLocks noChangeShapeType="1"/>
          </p:cNvSpPr>
          <p:nvPr/>
        </p:nvSpPr>
        <p:spPr bwMode="auto">
          <a:xfrm>
            <a:off x="2379663"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63" name="Text Box 23"/>
          <p:cNvSpPr txBox="1">
            <a:spLocks noChangeArrowheads="1"/>
          </p:cNvSpPr>
          <p:nvPr/>
        </p:nvSpPr>
        <p:spPr bwMode="auto">
          <a:xfrm>
            <a:off x="1320800" y="2290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19864" name="Text Box 24"/>
          <p:cNvSpPr txBox="1">
            <a:spLocks noChangeArrowheads="1"/>
          </p:cNvSpPr>
          <p:nvPr/>
        </p:nvSpPr>
        <p:spPr bwMode="auto">
          <a:xfrm>
            <a:off x="1638300"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19865" name="Text Box 25"/>
          <p:cNvSpPr txBox="1">
            <a:spLocks noChangeArrowheads="1"/>
          </p:cNvSpPr>
          <p:nvPr/>
        </p:nvSpPr>
        <p:spPr bwMode="auto">
          <a:xfrm>
            <a:off x="2016125"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19866" name="Text Box 26"/>
          <p:cNvSpPr txBox="1">
            <a:spLocks noChangeArrowheads="1"/>
          </p:cNvSpPr>
          <p:nvPr/>
        </p:nvSpPr>
        <p:spPr bwMode="auto">
          <a:xfrm>
            <a:off x="2381250"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419867" name="Text Box 27"/>
          <p:cNvSpPr txBox="1">
            <a:spLocks noChangeArrowheads="1"/>
          </p:cNvSpPr>
          <p:nvPr/>
        </p:nvSpPr>
        <p:spPr bwMode="auto">
          <a:xfrm>
            <a:off x="2857500"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19868" name="Text Box 28"/>
          <p:cNvSpPr txBox="1">
            <a:spLocks noChangeArrowheads="1"/>
          </p:cNvSpPr>
          <p:nvPr/>
        </p:nvSpPr>
        <p:spPr bwMode="auto">
          <a:xfrm>
            <a:off x="3533775"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419869" name="Text Box 29"/>
          <p:cNvSpPr txBox="1">
            <a:spLocks noChangeArrowheads="1"/>
          </p:cNvSpPr>
          <p:nvPr/>
        </p:nvSpPr>
        <p:spPr bwMode="auto">
          <a:xfrm>
            <a:off x="3149600"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419870" name="Text Box 30"/>
          <p:cNvSpPr txBox="1">
            <a:spLocks noChangeArrowheads="1"/>
          </p:cNvSpPr>
          <p:nvPr/>
        </p:nvSpPr>
        <p:spPr bwMode="auto">
          <a:xfrm>
            <a:off x="3746500"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419871" name="Text Box 31"/>
          <p:cNvSpPr txBox="1">
            <a:spLocks noChangeArrowheads="1"/>
          </p:cNvSpPr>
          <p:nvPr/>
        </p:nvSpPr>
        <p:spPr bwMode="auto">
          <a:xfrm>
            <a:off x="4291013"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19872" name="Text Box 32"/>
          <p:cNvSpPr txBox="1">
            <a:spLocks noChangeArrowheads="1"/>
          </p:cNvSpPr>
          <p:nvPr/>
        </p:nvSpPr>
        <p:spPr bwMode="auto">
          <a:xfrm>
            <a:off x="4584700"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19873" name="Oval 33"/>
          <p:cNvSpPr>
            <a:spLocks noChangeArrowheads="1"/>
          </p:cNvSpPr>
          <p:nvPr/>
        </p:nvSpPr>
        <p:spPr bwMode="auto">
          <a:xfrm>
            <a:off x="6359525" y="23415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4" name="Oval 34"/>
          <p:cNvSpPr>
            <a:spLocks noChangeArrowheads="1"/>
          </p:cNvSpPr>
          <p:nvPr/>
        </p:nvSpPr>
        <p:spPr bwMode="auto">
          <a:xfrm>
            <a:off x="6673850" y="313055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5" name="Line 35"/>
          <p:cNvSpPr>
            <a:spLocks noChangeShapeType="1"/>
          </p:cNvSpPr>
          <p:nvPr/>
        </p:nvSpPr>
        <p:spPr bwMode="auto">
          <a:xfrm>
            <a:off x="6621463" y="267335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76" name="Oval 36"/>
          <p:cNvSpPr>
            <a:spLocks noChangeArrowheads="1"/>
          </p:cNvSpPr>
          <p:nvPr/>
        </p:nvSpPr>
        <p:spPr bwMode="auto">
          <a:xfrm>
            <a:off x="7129463" y="31432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7" name="Oval 37"/>
          <p:cNvSpPr>
            <a:spLocks noChangeArrowheads="1"/>
          </p:cNvSpPr>
          <p:nvPr/>
        </p:nvSpPr>
        <p:spPr bwMode="auto">
          <a:xfrm>
            <a:off x="7443788" y="39322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8" name="Line 38"/>
          <p:cNvSpPr>
            <a:spLocks noChangeShapeType="1"/>
          </p:cNvSpPr>
          <p:nvPr/>
        </p:nvSpPr>
        <p:spPr bwMode="auto">
          <a:xfrm>
            <a:off x="7391400" y="34750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79" name="Line 39"/>
          <p:cNvSpPr>
            <a:spLocks noChangeShapeType="1"/>
          </p:cNvSpPr>
          <p:nvPr/>
        </p:nvSpPr>
        <p:spPr bwMode="auto">
          <a:xfrm>
            <a:off x="6654800" y="262255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80" name="Text Box 40"/>
          <p:cNvSpPr txBox="1">
            <a:spLocks noChangeArrowheads="1"/>
          </p:cNvSpPr>
          <p:nvPr/>
        </p:nvSpPr>
        <p:spPr bwMode="auto">
          <a:xfrm>
            <a:off x="6365875" y="2286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19881" name="Text Box 41"/>
          <p:cNvSpPr txBox="1">
            <a:spLocks noChangeArrowheads="1"/>
          </p:cNvSpPr>
          <p:nvPr/>
        </p:nvSpPr>
        <p:spPr bwMode="auto">
          <a:xfrm>
            <a:off x="6699250" y="3067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419882" name="Text Box 42"/>
          <p:cNvSpPr txBox="1">
            <a:spLocks noChangeArrowheads="1"/>
          </p:cNvSpPr>
          <p:nvPr/>
        </p:nvSpPr>
        <p:spPr bwMode="auto">
          <a:xfrm>
            <a:off x="7134225"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19883" name="Text Box 43"/>
          <p:cNvSpPr txBox="1">
            <a:spLocks noChangeArrowheads="1"/>
          </p:cNvSpPr>
          <p:nvPr/>
        </p:nvSpPr>
        <p:spPr bwMode="auto">
          <a:xfrm>
            <a:off x="7466013" y="3867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19884" name="Oval 44"/>
          <p:cNvSpPr>
            <a:spLocks noChangeArrowheads="1"/>
          </p:cNvSpPr>
          <p:nvPr/>
        </p:nvSpPr>
        <p:spPr bwMode="auto">
          <a:xfrm>
            <a:off x="5729288" y="3138488"/>
            <a:ext cx="366712"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419885" name="Text Box 45"/>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H1:			        H2:</a:t>
            </a:r>
            <a:endParaRPr lang="en-US" altLang="en-US" sz="2800" baseline="-25000">
              <a:solidFill>
                <a:srgbClr val="FF0000"/>
              </a:solidFill>
            </a:endParaRPr>
          </a:p>
        </p:txBody>
      </p:sp>
      <p:sp>
        <p:nvSpPr>
          <p:cNvPr id="419886" name="Line 46"/>
          <p:cNvSpPr>
            <a:spLocks noChangeShapeType="1"/>
          </p:cNvSpPr>
          <p:nvPr/>
        </p:nvSpPr>
        <p:spPr bwMode="auto">
          <a:xfrm>
            <a:off x="5410200" y="2667000"/>
            <a:ext cx="3810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1550808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5"/>
          <p:cNvSpPr>
            <a:spLocks noGrp="1"/>
          </p:cNvSpPr>
          <p:nvPr>
            <p:ph type="sldNum" sz="quarter" idx="12"/>
          </p:nvPr>
        </p:nvSpPr>
        <p:spPr/>
        <p:txBody>
          <a:bodyPr/>
          <a:lstStyle/>
          <a:p>
            <a:fld id="{D67AE3D1-5F31-440D-BC93-115EDFAB99BF}" type="slidenum">
              <a:rPr lang="en-US" altLang="en-US"/>
              <a:pPr/>
              <a:t>64</a:t>
            </a:fld>
            <a:endParaRPr lang="en-US" altLang="en-US"/>
          </a:p>
        </p:txBody>
      </p:sp>
      <p:sp>
        <p:nvSpPr>
          <p:cNvPr id="420866"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420868" name="Oval 4"/>
          <p:cNvSpPr>
            <a:spLocks noChangeArrowheads="1"/>
          </p:cNvSpPr>
          <p:nvPr/>
        </p:nvSpPr>
        <p:spPr bwMode="auto">
          <a:xfrm>
            <a:off x="457200" y="23526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Oval 5"/>
          <p:cNvSpPr>
            <a:spLocks noChangeArrowheads="1"/>
          </p:cNvSpPr>
          <p:nvPr/>
        </p:nvSpPr>
        <p:spPr bwMode="auto">
          <a:xfrm>
            <a:off x="771525" y="31416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0" name="Line 6"/>
          <p:cNvSpPr>
            <a:spLocks noChangeShapeType="1"/>
          </p:cNvSpPr>
          <p:nvPr/>
        </p:nvSpPr>
        <p:spPr bwMode="auto">
          <a:xfrm>
            <a:off x="719138" y="26844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1" name="Oval 7"/>
          <p:cNvSpPr>
            <a:spLocks noChangeArrowheads="1"/>
          </p:cNvSpPr>
          <p:nvPr/>
        </p:nvSpPr>
        <p:spPr bwMode="auto">
          <a:xfrm>
            <a:off x="1371600"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20872" name="Oval 8"/>
          <p:cNvSpPr>
            <a:spLocks noChangeArrowheads="1"/>
          </p:cNvSpPr>
          <p:nvPr/>
        </p:nvSpPr>
        <p:spPr bwMode="auto">
          <a:xfrm>
            <a:off x="2058988"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3" name="Oval 9"/>
          <p:cNvSpPr>
            <a:spLocks noChangeArrowheads="1"/>
          </p:cNvSpPr>
          <p:nvPr/>
        </p:nvSpPr>
        <p:spPr bwMode="auto">
          <a:xfrm>
            <a:off x="2373313"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4" name="Line 10"/>
          <p:cNvSpPr>
            <a:spLocks noChangeShapeType="1"/>
          </p:cNvSpPr>
          <p:nvPr/>
        </p:nvSpPr>
        <p:spPr bwMode="auto">
          <a:xfrm>
            <a:off x="2320925"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5" name="Oval 11"/>
          <p:cNvSpPr>
            <a:spLocks noChangeArrowheads="1"/>
          </p:cNvSpPr>
          <p:nvPr/>
        </p:nvSpPr>
        <p:spPr bwMode="auto">
          <a:xfrm>
            <a:off x="2828925"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6" name="Oval 12"/>
          <p:cNvSpPr>
            <a:spLocks noChangeArrowheads="1"/>
          </p:cNvSpPr>
          <p:nvPr/>
        </p:nvSpPr>
        <p:spPr bwMode="auto">
          <a:xfrm>
            <a:off x="3143250"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7" name="Line 13"/>
          <p:cNvSpPr>
            <a:spLocks noChangeShapeType="1"/>
          </p:cNvSpPr>
          <p:nvPr/>
        </p:nvSpPr>
        <p:spPr bwMode="auto">
          <a:xfrm>
            <a:off x="3090863"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8" name="Line 14"/>
          <p:cNvSpPr>
            <a:spLocks noChangeShapeType="1"/>
          </p:cNvSpPr>
          <p:nvPr/>
        </p:nvSpPr>
        <p:spPr bwMode="auto">
          <a:xfrm>
            <a:off x="2354263"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79" name="Oval 15"/>
          <p:cNvSpPr>
            <a:spLocks noChangeArrowheads="1"/>
          </p:cNvSpPr>
          <p:nvPr/>
        </p:nvSpPr>
        <p:spPr bwMode="auto">
          <a:xfrm>
            <a:off x="3508375"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0" name="Oval 16"/>
          <p:cNvSpPr>
            <a:spLocks noChangeArrowheads="1"/>
          </p:cNvSpPr>
          <p:nvPr/>
        </p:nvSpPr>
        <p:spPr bwMode="auto">
          <a:xfrm>
            <a:off x="3822700"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1" name="Line 17"/>
          <p:cNvSpPr>
            <a:spLocks noChangeShapeType="1"/>
          </p:cNvSpPr>
          <p:nvPr/>
        </p:nvSpPr>
        <p:spPr bwMode="auto">
          <a:xfrm>
            <a:off x="3770313"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2" name="Oval 18"/>
          <p:cNvSpPr>
            <a:spLocks noChangeArrowheads="1"/>
          </p:cNvSpPr>
          <p:nvPr/>
        </p:nvSpPr>
        <p:spPr bwMode="auto">
          <a:xfrm>
            <a:off x="4278313"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3" name="Oval 19"/>
          <p:cNvSpPr>
            <a:spLocks noChangeArrowheads="1"/>
          </p:cNvSpPr>
          <p:nvPr/>
        </p:nvSpPr>
        <p:spPr bwMode="auto">
          <a:xfrm>
            <a:off x="4592638"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84" name="Line 20"/>
          <p:cNvSpPr>
            <a:spLocks noChangeShapeType="1"/>
          </p:cNvSpPr>
          <p:nvPr/>
        </p:nvSpPr>
        <p:spPr bwMode="auto">
          <a:xfrm>
            <a:off x="4540250"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5" name="Line 21"/>
          <p:cNvSpPr>
            <a:spLocks noChangeShapeType="1"/>
          </p:cNvSpPr>
          <p:nvPr/>
        </p:nvSpPr>
        <p:spPr bwMode="auto">
          <a:xfrm>
            <a:off x="3803650"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6" name="Line 22"/>
          <p:cNvSpPr>
            <a:spLocks noChangeShapeType="1"/>
          </p:cNvSpPr>
          <p:nvPr/>
        </p:nvSpPr>
        <p:spPr bwMode="auto">
          <a:xfrm>
            <a:off x="2379663"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887" name="Text Box 23"/>
          <p:cNvSpPr txBox="1">
            <a:spLocks noChangeArrowheads="1"/>
          </p:cNvSpPr>
          <p:nvPr/>
        </p:nvSpPr>
        <p:spPr bwMode="auto">
          <a:xfrm>
            <a:off x="466725" y="2290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0888" name="Text Box 24"/>
          <p:cNvSpPr txBox="1">
            <a:spLocks noChangeArrowheads="1"/>
          </p:cNvSpPr>
          <p:nvPr/>
        </p:nvSpPr>
        <p:spPr bwMode="auto">
          <a:xfrm>
            <a:off x="784225"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0889" name="Text Box 25"/>
          <p:cNvSpPr txBox="1">
            <a:spLocks noChangeArrowheads="1"/>
          </p:cNvSpPr>
          <p:nvPr/>
        </p:nvSpPr>
        <p:spPr bwMode="auto">
          <a:xfrm>
            <a:off x="2016125"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0890" name="Text Box 26"/>
          <p:cNvSpPr txBox="1">
            <a:spLocks noChangeArrowheads="1"/>
          </p:cNvSpPr>
          <p:nvPr/>
        </p:nvSpPr>
        <p:spPr bwMode="auto">
          <a:xfrm>
            <a:off x="2381250"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420891" name="Text Box 27"/>
          <p:cNvSpPr txBox="1">
            <a:spLocks noChangeArrowheads="1"/>
          </p:cNvSpPr>
          <p:nvPr/>
        </p:nvSpPr>
        <p:spPr bwMode="auto">
          <a:xfrm>
            <a:off x="2857500"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0892" name="Text Box 28"/>
          <p:cNvSpPr txBox="1">
            <a:spLocks noChangeArrowheads="1"/>
          </p:cNvSpPr>
          <p:nvPr/>
        </p:nvSpPr>
        <p:spPr bwMode="auto">
          <a:xfrm>
            <a:off x="3533775"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420893" name="Text Box 29"/>
          <p:cNvSpPr txBox="1">
            <a:spLocks noChangeArrowheads="1"/>
          </p:cNvSpPr>
          <p:nvPr/>
        </p:nvSpPr>
        <p:spPr bwMode="auto">
          <a:xfrm>
            <a:off x="3149600"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420894" name="Text Box 30"/>
          <p:cNvSpPr txBox="1">
            <a:spLocks noChangeArrowheads="1"/>
          </p:cNvSpPr>
          <p:nvPr/>
        </p:nvSpPr>
        <p:spPr bwMode="auto">
          <a:xfrm>
            <a:off x="3746500"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420895" name="Text Box 31"/>
          <p:cNvSpPr txBox="1">
            <a:spLocks noChangeArrowheads="1"/>
          </p:cNvSpPr>
          <p:nvPr/>
        </p:nvSpPr>
        <p:spPr bwMode="auto">
          <a:xfrm>
            <a:off x="4291013"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0896" name="Text Box 32"/>
          <p:cNvSpPr txBox="1">
            <a:spLocks noChangeArrowheads="1"/>
          </p:cNvSpPr>
          <p:nvPr/>
        </p:nvSpPr>
        <p:spPr bwMode="auto">
          <a:xfrm>
            <a:off x="4584700"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0897" name="Oval 33"/>
          <p:cNvSpPr>
            <a:spLocks noChangeArrowheads="1"/>
          </p:cNvSpPr>
          <p:nvPr/>
        </p:nvSpPr>
        <p:spPr bwMode="auto">
          <a:xfrm>
            <a:off x="6359525" y="23415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8" name="Oval 34"/>
          <p:cNvSpPr>
            <a:spLocks noChangeArrowheads="1"/>
          </p:cNvSpPr>
          <p:nvPr/>
        </p:nvSpPr>
        <p:spPr bwMode="auto">
          <a:xfrm>
            <a:off x="6673850" y="313055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9" name="Line 35"/>
          <p:cNvSpPr>
            <a:spLocks noChangeShapeType="1"/>
          </p:cNvSpPr>
          <p:nvPr/>
        </p:nvSpPr>
        <p:spPr bwMode="auto">
          <a:xfrm>
            <a:off x="6621463" y="267335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00" name="Oval 36"/>
          <p:cNvSpPr>
            <a:spLocks noChangeArrowheads="1"/>
          </p:cNvSpPr>
          <p:nvPr/>
        </p:nvSpPr>
        <p:spPr bwMode="auto">
          <a:xfrm>
            <a:off x="7129463" y="31432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01" name="Oval 37"/>
          <p:cNvSpPr>
            <a:spLocks noChangeArrowheads="1"/>
          </p:cNvSpPr>
          <p:nvPr/>
        </p:nvSpPr>
        <p:spPr bwMode="auto">
          <a:xfrm>
            <a:off x="7443788" y="39322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02" name="Line 38"/>
          <p:cNvSpPr>
            <a:spLocks noChangeShapeType="1"/>
          </p:cNvSpPr>
          <p:nvPr/>
        </p:nvSpPr>
        <p:spPr bwMode="auto">
          <a:xfrm>
            <a:off x="7391400" y="34750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03" name="Line 39"/>
          <p:cNvSpPr>
            <a:spLocks noChangeShapeType="1"/>
          </p:cNvSpPr>
          <p:nvPr/>
        </p:nvSpPr>
        <p:spPr bwMode="auto">
          <a:xfrm>
            <a:off x="6654800" y="262255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04" name="Text Box 40"/>
          <p:cNvSpPr txBox="1">
            <a:spLocks noChangeArrowheads="1"/>
          </p:cNvSpPr>
          <p:nvPr/>
        </p:nvSpPr>
        <p:spPr bwMode="auto">
          <a:xfrm>
            <a:off x="6365875" y="2286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0905" name="Text Box 41"/>
          <p:cNvSpPr txBox="1">
            <a:spLocks noChangeArrowheads="1"/>
          </p:cNvSpPr>
          <p:nvPr/>
        </p:nvSpPr>
        <p:spPr bwMode="auto">
          <a:xfrm>
            <a:off x="6699250" y="3067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420906" name="Text Box 42"/>
          <p:cNvSpPr txBox="1">
            <a:spLocks noChangeArrowheads="1"/>
          </p:cNvSpPr>
          <p:nvPr/>
        </p:nvSpPr>
        <p:spPr bwMode="auto">
          <a:xfrm>
            <a:off x="7134225"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0907" name="Text Box 43"/>
          <p:cNvSpPr txBox="1">
            <a:spLocks noChangeArrowheads="1"/>
          </p:cNvSpPr>
          <p:nvPr/>
        </p:nvSpPr>
        <p:spPr bwMode="auto">
          <a:xfrm>
            <a:off x="7466013" y="3867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0908" name="Oval 44"/>
          <p:cNvSpPr>
            <a:spLocks noChangeArrowheads="1"/>
          </p:cNvSpPr>
          <p:nvPr/>
        </p:nvSpPr>
        <p:spPr bwMode="auto">
          <a:xfrm>
            <a:off x="1919288" y="3976688"/>
            <a:ext cx="366712"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420909" name="Text Box 45"/>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dirty="0">
                <a:solidFill>
                  <a:srgbClr val="FF0000"/>
                </a:solidFill>
              </a:rPr>
              <a:t>H1:			        H2:</a:t>
            </a:r>
            <a:endParaRPr lang="en-US" altLang="en-US" sz="2800" baseline="-25000" dirty="0">
              <a:solidFill>
                <a:srgbClr val="FF0000"/>
              </a:solidFill>
            </a:endParaRPr>
          </a:p>
        </p:txBody>
      </p:sp>
      <p:sp>
        <p:nvSpPr>
          <p:cNvPr id="420910" name="Line 46"/>
          <p:cNvSpPr>
            <a:spLocks noChangeShapeType="1"/>
          </p:cNvSpPr>
          <p:nvPr/>
        </p:nvSpPr>
        <p:spPr bwMode="auto">
          <a:xfrm>
            <a:off x="1600200" y="3505200"/>
            <a:ext cx="3810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911" name="Line 47"/>
          <p:cNvSpPr>
            <a:spLocks noChangeShapeType="1"/>
          </p:cNvSpPr>
          <p:nvPr/>
        </p:nvSpPr>
        <p:spPr bwMode="auto">
          <a:xfrm>
            <a:off x="762000" y="2667000"/>
            <a:ext cx="6858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686900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fld id="{ED548B5E-7011-4556-BDC1-5F3C71778866}" type="slidenum">
              <a:rPr lang="en-US" altLang="en-US"/>
              <a:pPr/>
              <a:t>65</a:t>
            </a:fld>
            <a:endParaRPr lang="en-US" altLang="en-US"/>
          </a:p>
        </p:txBody>
      </p:sp>
      <p:sp>
        <p:nvSpPr>
          <p:cNvPr id="421890"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421891" name="Rectangle 3"/>
          <p:cNvSpPr>
            <a:spLocks noGrp="1" noChangeArrowheads="1"/>
          </p:cNvSpPr>
          <p:nvPr>
            <p:ph type="body" idx="1"/>
          </p:nvPr>
        </p:nvSpPr>
        <p:spPr>
          <a:xfrm>
            <a:off x="152400" y="1219200"/>
            <a:ext cx="1905000" cy="609600"/>
          </a:xfrm>
        </p:spPr>
        <p:txBody>
          <a:bodyPr/>
          <a:lstStyle/>
          <a:p>
            <a:endParaRPr lang="en-US" altLang="en-US"/>
          </a:p>
        </p:txBody>
      </p:sp>
      <p:sp>
        <p:nvSpPr>
          <p:cNvPr id="421892" name="Oval 4"/>
          <p:cNvSpPr>
            <a:spLocks noChangeArrowheads="1"/>
          </p:cNvSpPr>
          <p:nvPr/>
        </p:nvSpPr>
        <p:spPr bwMode="auto">
          <a:xfrm>
            <a:off x="457200" y="23526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3" name="Oval 5"/>
          <p:cNvSpPr>
            <a:spLocks noChangeArrowheads="1"/>
          </p:cNvSpPr>
          <p:nvPr/>
        </p:nvSpPr>
        <p:spPr bwMode="auto">
          <a:xfrm>
            <a:off x="771525" y="31416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4" name="Line 6"/>
          <p:cNvSpPr>
            <a:spLocks noChangeShapeType="1"/>
          </p:cNvSpPr>
          <p:nvPr/>
        </p:nvSpPr>
        <p:spPr bwMode="auto">
          <a:xfrm>
            <a:off x="719138" y="26844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5" name="Oval 7"/>
          <p:cNvSpPr>
            <a:spLocks noChangeArrowheads="1"/>
          </p:cNvSpPr>
          <p:nvPr/>
        </p:nvSpPr>
        <p:spPr bwMode="auto">
          <a:xfrm>
            <a:off x="1371600"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21896" name="Oval 8"/>
          <p:cNvSpPr>
            <a:spLocks noChangeArrowheads="1"/>
          </p:cNvSpPr>
          <p:nvPr/>
        </p:nvSpPr>
        <p:spPr bwMode="auto">
          <a:xfrm>
            <a:off x="3370263"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7" name="Oval 9"/>
          <p:cNvSpPr>
            <a:spLocks noChangeArrowheads="1"/>
          </p:cNvSpPr>
          <p:nvPr/>
        </p:nvSpPr>
        <p:spPr bwMode="auto">
          <a:xfrm>
            <a:off x="3684588"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98" name="Line 10"/>
          <p:cNvSpPr>
            <a:spLocks noChangeShapeType="1"/>
          </p:cNvSpPr>
          <p:nvPr/>
        </p:nvSpPr>
        <p:spPr bwMode="auto">
          <a:xfrm>
            <a:off x="3632200"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9" name="Oval 11"/>
          <p:cNvSpPr>
            <a:spLocks noChangeArrowheads="1"/>
          </p:cNvSpPr>
          <p:nvPr/>
        </p:nvSpPr>
        <p:spPr bwMode="auto">
          <a:xfrm>
            <a:off x="4140200"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0" name="Oval 12"/>
          <p:cNvSpPr>
            <a:spLocks noChangeArrowheads="1"/>
          </p:cNvSpPr>
          <p:nvPr/>
        </p:nvSpPr>
        <p:spPr bwMode="auto">
          <a:xfrm>
            <a:off x="4454525"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1" name="Line 13"/>
          <p:cNvSpPr>
            <a:spLocks noChangeShapeType="1"/>
          </p:cNvSpPr>
          <p:nvPr/>
        </p:nvSpPr>
        <p:spPr bwMode="auto">
          <a:xfrm>
            <a:off x="4402138"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2" name="Line 14"/>
          <p:cNvSpPr>
            <a:spLocks noChangeShapeType="1"/>
          </p:cNvSpPr>
          <p:nvPr/>
        </p:nvSpPr>
        <p:spPr bwMode="auto">
          <a:xfrm>
            <a:off x="3665538"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3" name="Oval 15"/>
          <p:cNvSpPr>
            <a:spLocks noChangeArrowheads="1"/>
          </p:cNvSpPr>
          <p:nvPr/>
        </p:nvSpPr>
        <p:spPr bwMode="auto">
          <a:xfrm>
            <a:off x="481965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4" name="Oval 16"/>
          <p:cNvSpPr>
            <a:spLocks noChangeArrowheads="1"/>
          </p:cNvSpPr>
          <p:nvPr/>
        </p:nvSpPr>
        <p:spPr bwMode="auto">
          <a:xfrm>
            <a:off x="5133975"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5" name="Line 17"/>
          <p:cNvSpPr>
            <a:spLocks noChangeShapeType="1"/>
          </p:cNvSpPr>
          <p:nvPr/>
        </p:nvSpPr>
        <p:spPr bwMode="auto">
          <a:xfrm>
            <a:off x="5081588"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6" name="Oval 18"/>
          <p:cNvSpPr>
            <a:spLocks noChangeArrowheads="1"/>
          </p:cNvSpPr>
          <p:nvPr/>
        </p:nvSpPr>
        <p:spPr bwMode="auto">
          <a:xfrm>
            <a:off x="5589588"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7" name="Oval 19"/>
          <p:cNvSpPr>
            <a:spLocks noChangeArrowheads="1"/>
          </p:cNvSpPr>
          <p:nvPr/>
        </p:nvSpPr>
        <p:spPr bwMode="auto">
          <a:xfrm>
            <a:off x="5903913"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08" name="Line 20"/>
          <p:cNvSpPr>
            <a:spLocks noChangeShapeType="1"/>
          </p:cNvSpPr>
          <p:nvPr/>
        </p:nvSpPr>
        <p:spPr bwMode="auto">
          <a:xfrm>
            <a:off x="5851525"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9" name="Line 21"/>
          <p:cNvSpPr>
            <a:spLocks noChangeShapeType="1"/>
          </p:cNvSpPr>
          <p:nvPr/>
        </p:nvSpPr>
        <p:spPr bwMode="auto">
          <a:xfrm>
            <a:off x="5114925"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10" name="Line 22"/>
          <p:cNvSpPr>
            <a:spLocks noChangeShapeType="1"/>
          </p:cNvSpPr>
          <p:nvPr/>
        </p:nvSpPr>
        <p:spPr bwMode="auto">
          <a:xfrm>
            <a:off x="3690938"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11" name="Text Box 23"/>
          <p:cNvSpPr txBox="1">
            <a:spLocks noChangeArrowheads="1"/>
          </p:cNvSpPr>
          <p:nvPr/>
        </p:nvSpPr>
        <p:spPr bwMode="auto">
          <a:xfrm>
            <a:off x="466725" y="22907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1912" name="Text Box 24"/>
          <p:cNvSpPr txBox="1">
            <a:spLocks noChangeArrowheads="1"/>
          </p:cNvSpPr>
          <p:nvPr/>
        </p:nvSpPr>
        <p:spPr bwMode="auto">
          <a:xfrm>
            <a:off x="784225" y="30781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1913" name="Text Box 25"/>
          <p:cNvSpPr txBox="1">
            <a:spLocks noChangeArrowheads="1"/>
          </p:cNvSpPr>
          <p:nvPr/>
        </p:nvSpPr>
        <p:spPr bwMode="auto">
          <a:xfrm>
            <a:off x="3327400"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1914" name="Text Box 26"/>
          <p:cNvSpPr txBox="1">
            <a:spLocks noChangeArrowheads="1"/>
          </p:cNvSpPr>
          <p:nvPr/>
        </p:nvSpPr>
        <p:spPr bwMode="auto">
          <a:xfrm>
            <a:off x="3692525"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421915" name="Text Box 27"/>
          <p:cNvSpPr txBox="1">
            <a:spLocks noChangeArrowheads="1"/>
          </p:cNvSpPr>
          <p:nvPr/>
        </p:nvSpPr>
        <p:spPr bwMode="auto">
          <a:xfrm>
            <a:off x="4168775"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1916" name="Text Box 28"/>
          <p:cNvSpPr txBox="1">
            <a:spLocks noChangeArrowheads="1"/>
          </p:cNvSpPr>
          <p:nvPr/>
        </p:nvSpPr>
        <p:spPr bwMode="auto">
          <a:xfrm>
            <a:off x="4845050"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421917" name="Text Box 29"/>
          <p:cNvSpPr txBox="1">
            <a:spLocks noChangeArrowheads="1"/>
          </p:cNvSpPr>
          <p:nvPr/>
        </p:nvSpPr>
        <p:spPr bwMode="auto">
          <a:xfrm>
            <a:off x="4460875"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421918" name="Text Box 30"/>
          <p:cNvSpPr txBox="1">
            <a:spLocks noChangeArrowheads="1"/>
          </p:cNvSpPr>
          <p:nvPr/>
        </p:nvSpPr>
        <p:spPr bwMode="auto">
          <a:xfrm>
            <a:off x="5057775"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421919" name="Text Box 31"/>
          <p:cNvSpPr txBox="1">
            <a:spLocks noChangeArrowheads="1"/>
          </p:cNvSpPr>
          <p:nvPr/>
        </p:nvSpPr>
        <p:spPr bwMode="auto">
          <a:xfrm>
            <a:off x="5602288"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1920" name="Text Box 32"/>
          <p:cNvSpPr txBox="1">
            <a:spLocks noChangeArrowheads="1"/>
          </p:cNvSpPr>
          <p:nvPr/>
        </p:nvSpPr>
        <p:spPr bwMode="auto">
          <a:xfrm>
            <a:off x="5895975"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1921" name="Oval 33"/>
          <p:cNvSpPr>
            <a:spLocks noChangeArrowheads="1"/>
          </p:cNvSpPr>
          <p:nvPr/>
        </p:nvSpPr>
        <p:spPr bwMode="auto">
          <a:xfrm>
            <a:off x="2209800" y="31226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2" name="Oval 34"/>
          <p:cNvSpPr>
            <a:spLocks noChangeArrowheads="1"/>
          </p:cNvSpPr>
          <p:nvPr/>
        </p:nvSpPr>
        <p:spPr bwMode="auto">
          <a:xfrm>
            <a:off x="2524125" y="3911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3" name="Line 35"/>
          <p:cNvSpPr>
            <a:spLocks noChangeShapeType="1"/>
          </p:cNvSpPr>
          <p:nvPr/>
        </p:nvSpPr>
        <p:spPr bwMode="auto">
          <a:xfrm>
            <a:off x="2471738" y="34544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24" name="Oval 36"/>
          <p:cNvSpPr>
            <a:spLocks noChangeArrowheads="1"/>
          </p:cNvSpPr>
          <p:nvPr/>
        </p:nvSpPr>
        <p:spPr bwMode="auto">
          <a:xfrm>
            <a:off x="2979738" y="39243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5" name="Oval 37"/>
          <p:cNvSpPr>
            <a:spLocks noChangeArrowheads="1"/>
          </p:cNvSpPr>
          <p:nvPr/>
        </p:nvSpPr>
        <p:spPr bwMode="auto">
          <a:xfrm>
            <a:off x="3294063" y="47132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6" name="Line 38"/>
          <p:cNvSpPr>
            <a:spLocks noChangeShapeType="1"/>
          </p:cNvSpPr>
          <p:nvPr/>
        </p:nvSpPr>
        <p:spPr bwMode="auto">
          <a:xfrm>
            <a:off x="3241675" y="42560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27" name="Line 39"/>
          <p:cNvSpPr>
            <a:spLocks noChangeShapeType="1"/>
          </p:cNvSpPr>
          <p:nvPr/>
        </p:nvSpPr>
        <p:spPr bwMode="auto">
          <a:xfrm>
            <a:off x="2505075" y="34036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28" name="Text Box 40"/>
          <p:cNvSpPr txBox="1">
            <a:spLocks noChangeArrowheads="1"/>
          </p:cNvSpPr>
          <p:nvPr/>
        </p:nvSpPr>
        <p:spPr bwMode="auto">
          <a:xfrm>
            <a:off x="2216150" y="30670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1929" name="Text Box 41"/>
          <p:cNvSpPr txBox="1">
            <a:spLocks noChangeArrowheads="1"/>
          </p:cNvSpPr>
          <p:nvPr/>
        </p:nvSpPr>
        <p:spPr bwMode="auto">
          <a:xfrm>
            <a:off x="2549525" y="38481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421930" name="Text Box 42"/>
          <p:cNvSpPr txBox="1">
            <a:spLocks noChangeArrowheads="1"/>
          </p:cNvSpPr>
          <p:nvPr/>
        </p:nvSpPr>
        <p:spPr bwMode="auto">
          <a:xfrm>
            <a:off x="2984500" y="38592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1931" name="Text Box 43"/>
          <p:cNvSpPr txBox="1">
            <a:spLocks noChangeArrowheads="1"/>
          </p:cNvSpPr>
          <p:nvPr/>
        </p:nvSpPr>
        <p:spPr bwMode="auto">
          <a:xfrm>
            <a:off x="3316288" y="4648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1932" name="Oval 44"/>
          <p:cNvSpPr>
            <a:spLocks noChangeArrowheads="1"/>
          </p:cNvSpPr>
          <p:nvPr/>
        </p:nvSpPr>
        <p:spPr bwMode="auto">
          <a:xfrm>
            <a:off x="1919288" y="3976688"/>
            <a:ext cx="366712"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421933" name="Text Box 45"/>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H1:			        H2:</a:t>
            </a:r>
            <a:endParaRPr lang="en-US" altLang="en-US" sz="2800" baseline="-25000">
              <a:solidFill>
                <a:srgbClr val="FF0000"/>
              </a:solidFill>
            </a:endParaRPr>
          </a:p>
        </p:txBody>
      </p:sp>
      <p:sp>
        <p:nvSpPr>
          <p:cNvPr id="421934" name="Line 46"/>
          <p:cNvSpPr>
            <a:spLocks noChangeShapeType="1"/>
          </p:cNvSpPr>
          <p:nvPr/>
        </p:nvSpPr>
        <p:spPr bwMode="auto">
          <a:xfrm>
            <a:off x="1600200" y="3505200"/>
            <a:ext cx="3810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35" name="Line 47"/>
          <p:cNvSpPr>
            <a:spLocks noChangeShapeType="1"/>
          </p:cNvSpPr>
          <p:nvPr/>
        </p:nvSpPr>
        <p:spPr bwMode="auto">
          <a:xfrm>
            <a:off x="762000" y="2667000"/>
            <a:ext cx="6858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36" name="Line 48"/>
          <p:cNvSpPr>
            <a:spLocks noChangeShapeType="1"/>
          </p:cNvSpPr>
          <p:nvPr/>
        </p:nvSpPr>
        <p:spPr bwMode="auto">
          <a:xfrm>
            <a:off x="762000" y="2590800"/>
            <a:ext cx="14478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7332895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lide Number Placeholder 5"/>
          <p:cNvSpPr>
            <a:spLocks noGrp="1"/>
          </p:cNvSpPr>
          <p:nvPr>
            <p:ph type="sldNum" sz="quarter" idx="12"/>
          </p:nvPr>
        </p:nvSpPr>
        <p:spPr/>
        <p:txBody>
          <a:bodyPr/>
          <a:lstStyle/>
          <a:p>
            <a:fld id="{3CF1752F-CE06-46C7-9116-D76C9CC6D7CD}" type="slidenum">
              <a:rPr lang="en-US" altLang="en-US"/>
              <a:pPr/>
              <a:t>66</a:t>
            </a:fld>
            <a:endParaRPr lang="en-US" altLang="en-US"/>
          </a:p>
        </p:txBody>
      </p:sp>
      <p:sp>
        <p:nvSpPr>
          <p:cNvPr id="422914"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422915" name="Rectangle 3"/>
          <p:cNvSpPr>
            <a:spLocks noGrp="1" noChangeArrowheads="1"/>
          </p:cNvSpPr>
          <p:nvPr>
            <p:ph type="body" idx="1"/>
          </p:nvPr>
        </p:nvSpPr>
        <p:spPr>
          <a:xfrm>
            <a:off x="152400" y="1219200"/>
            <a:ext cx="1905000" cy="609600"/>
          </a:xfrm>
        </p:spPr>
        <p:txBody>
          <a:bodyPr/>
          <a:lstStyle/>
          <a:p>
            <a:endParaRPr lang="en-US" altLang="en-US"/>
          </a:p>
        </p:txBody>
      </p:sp>
      <p:sp>
        <p:nvSpPr>
          <p:cNvPr id="422916" name="Oval 4"/>
          <p:cNvSpPr>
            <a:spLocks noChangeArrowheads="1"/>
          </p:cNvSpPr>
          <p:nvPr/>
        </p:nvSpPr>
        <p:spPr bwMode="auto">
          <a:xfrm>
            <a:off x="5029200" y="30384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7" name="Oval 5"/>
          <p:cNvSpPr>
            <a:spLocks noChangeArrowheads="1"/>
          </p:cNvSpPr>
          <p:nvPr/>
        </p:nvSpPr>
        <p:spPr bwMode="auto">
          <a:xfrm>
            <a:off x="5343525" y="38274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18" name="Line 6"/>
          <p:cNvSpPr>
            <a:spLocks noChangeShapeType="1"/>
          </p:cNvSpPr>
          <p:nvPr/>
        </p:nvSpPr>
        <p:spPr bwMode="auto">
          <a:xfrm>
            <a:off x="5291138" y="33702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19" name="Oval 7"/>
          <p:cNvSpPr>
            <a:spLocks noChangeArrowheads="1"/>
          </p:cNvSpPr>
          <p:nvPr/>
        </p:nvSpPr>
        <p:spPr bwMode="auto">
          <a:xfrm>
            <a:off x="5943600" y="38433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22920" name="Oval 8"/>
          <p:cNvSpPr>
            <a:spLocks noChangeArrowheads="1"/>
          </p:cNvSpPr>
          <p:nvPr/>
        </p:nvSpPr>
        <p:spPr bwMode="auto">
          <a:xfrm>
            <a:off x="2328863"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1" name="Oval 9"/>
          <p:cNvSpPr>
            <a:spLocks noChangeArrowheads="1"/>
          </p:cNvSpPr>
          <p:nvPr/>
        </p:nvSpPr>
        <p:spPr bwMode="auto">
          <a:xfrm>
            <a:off x="2643188"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2" name="Line 10"/>
          <p:cNvSpPr>
            <a:spLocks noChangeShapeType="1"/>
          </p:cNvSpPr>
          <p:nvPr/>
        </p:nvSpPr>
        <p:spPr bwMode="auto">
          <a:xfrm>
            <a:off x="2590800"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23" name="Oval 11"/>
          <p:cNvSpPr>
            <a:spLocks noChangeArrowheads="1"/>
          </p:cNvSpPr>
          <p:nvPr/>
        </p:nvSpPr>
        <p:spPr bwMode="auto">
          <a:xfrm>
            <a:off x="3098800"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4" name="Oval 12"/>
          <p:cNvSpPr>
            <a:spLocks noChangeArrowheads="1"/>
          </p:cNvSpPr>
          <p:nvPr/>
        </p:nvSpPr>
        <p:spPr bwMode="auto">
          <a:xfrm>
            <a:off x="3413125"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5" name="Line 13"/>
          <p:cNvSpPr>
            <a:spLocks noChangeShapeType="1"/>
          </p:cNvSpPr>
          <p:nvPr/>
        </p:nvSpPr>
        <p:spPr bwMode="auto">
          <a:xfrm>
            <a:off x="3360738"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26" name="Line 14"/>
          <p:cNvSpPr>
            <a:spLocks noChangeShapeType="1"/>
          </p:cNvSpPr>
          <p:nvPr/>
        </p:nvSpPr>
        <p:spPr bwMode="auto">
          <a:xfrm>
            <a:off x="2624138"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27" name="Oval 15"/>
          <p:cNvSpPr>
            <a:spLocks noChangeArrowheads="1"/>
          </p:cNvSpPr>
          <p:nvPr/>
        </p:nvSpPr>
        <p:spPr bwMode="auto">
          <a:xfrm>
            <a:off x="377825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8" name="Oval 16"/>
          <p:cNvSpPr>
            <a:spLocks noChangeArrowheads="1"/>
          </p:cNvSpPr>
          <p:nvPr/>
        </p:nvSpPr>
        <p:spPr bwMode="auto">
          <a:xfrm>
            <a:off x="4092575"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29" name="Line 17"/>
          <p:cNvSpPr>
            <a:spLocks noChangeShapeType="1"/>
          </p:cNvSpPr>
          <p:nvPr/>
        </p:nvSpPr>
        <p:spPr bwMode="auto">
          <a:xfrm>
            <a:off x="4040188"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30" name="Oval 18"/>
          <p:cNvSpPr>
            <a:spLocks noChangeArrowheads="1"/>
          </p:cNvSpPr>
          <p:nvPr/>
        </p:nvSpPr>
        <p:spPr bwMode="auto">
          <a:xfrm>
            <a:off x="4548188"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31" name="Oval 19"/>
          <p:cNvSpPr>
            <a:spLocks noChangeArrowheads="1"/>
          </p:cNvSpPr>
          <p:nvPr/>
        </p:nvSpPr>
        <p:spPr bwMode="auto">
          <a:xfrm>
            <a:off x="4862513"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32" name="Line 20"/>
          <p:cNvSpPr>
            <a:spLocks noChangeShapeType="1"/>
          </p:cNvSpPr>
          <p:nvPr/>
        </p:nvSpPr>
        <p:spPr bwMode="auto">
          <a:xfrm>
            <a:off x="4810125"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33" name="Line 21"/>
          <p:cNvSpPr>
            <a:spLocks noChangeShapeType="1"/>
          </p:cNvSpPr>
          <p:nvPr/>
        </p:nvSpPr>
        <p:spPr bwMode="auto">
          <a:xfrm>
            <a:off x="4073525"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34" name="Line 22"/>
          <p:cNvSpPr>
            <a:spLocks noChangeShapeType="1"/>
          </p:cNvSpPr>
          <p:nvPr/>
        </p:nvSpPr>
        <p:spPr bwMode="auto">
          <a:xfrm>
            <a:off x="2649538"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35" name="Text Box 23"/>
          <p:cNvSpPr txBox="1">
            <a:spLocks noChangeArrowheads="1"/>
          </p:cNvSpPr>
          <p:nvPr/>
        </p:nvSpPr>
        <p:spPr bwMode="auto">
          <a:xfrm>
            <a:off x="5038725" y="29765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2936" name="Text Box 24"/>
          <p:cNvSpPr txBox="1">
            <a:spLocks noChangeArrowheads="1"/>
          </p:cNvSpPr>
          <p:nvPr/>
        </p:nvSpPr>
        <p:spPr bwMode="auto">
          <a:xfrm>
            <a:off x="5356225" y="37639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2937" name="Text Box 25"/>
          <p:cNvSpPr txBox="1">
            <a:spLocks noChangeArrowheads="1"/>
          </p:cNvSpPr>
          <p:nvPr/>
        </p:nvSpPr>
        <p:spPr bwMode="auto">
          <a:xfrm>
            <a:off x="2286000"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2938" name="Text Box 26"/>
          <p:cNvSpPr txBox="1">
            <a:spLocks noChangeArrowheads="1"/>
          </p:cNvSpPr>
          <p:nvPr/>
        </p:nvSpPr>
        <p:spPr bwMode="auto">
          <a:xfrm>
            <a:off x="2651125"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422939" name="Text Box 27"/>
          <p:cNvSpPr txBox="1">
            <a:spLocks noChangeArrowheads="1"/>
          </p:cNvSpPr>
          <p:nvPr/>
        </p:nvSpPr>
        <p:spPr bwMode="auto">
          <a:xfrm>
            <a:off x="3127375"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2940" name="Text Box 28"/>
          <p:cNvSpPr txBox="1">
            <a:spLocks noChangeArrowheads="1"/>
          </p:cNvSpPr>
          <p:nvPr/>
        </p:nvSpPr>
        <p:spPr bwMode="auto">
          <a:xfrm>
            <a:off x="3803650"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422941" name="Text Box 29"/>
          <p:cNvSpPr txBox="1">
            <a:spLocks noChangeArrowheads="1"/>
          </p:cNvSpPr>
          <p:nvPr/>
        </p:nvSpPr>
        <p:spPr bwMode="auto">
          <a:xfrm>
            <a:off x="3419475"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422942" name="Text Box 30"/>
          <p:cNvSpPr txBox="1">
            <a:spLocks noChangeArrowheads="1"/>
          </p:cNvSpPr>
          <p:nvPr/>
        </p:nvSpPr>
        <p:spPr bwMode="auto">
          <a:xfrm>
            <a:off x="4016375"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422943" name="Text Box 31"/>
          <p:cNvSpPr txBox="1">
            <a:spLocks noChangeArrowheads="1"/>
          </p:cNvSpPr>
          <p:nvPr/>
        </p:nvSpPr>
        <p:spPr bwMode="auto">
          <a:xfrm>
            <a:off x="4560888"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2944" name="Text Box 32"/>
          <p:cNvSpPr txBox="1">
            <a:spLocks noChangeArrowheads="1"/>
          </p:cNvSpPr>
          <p:nvPr/>
        </p:nvSpPr>
        <p:spPr bwMode="auto">
          <a:xfrm>
            <a:off x="4854575"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2945" name="Oval 33"/>
          <p:cNvSpPr>
            <a:spLocks noChangeArrowheads="1"/>
          </p:cNvSpPr>
          <p:nvPr/>
        </p:nvSpPr>
        <p:spPr bwMode="auto">
          <a:xfrm>
            <a:off x="6781800" y="38084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46" name="Oval 34"/>
          <p:cNvSpPr>
            <a:spLocks noChangeArrowheads="1"/>
          </p:cNvSpPr>
          <p:nvPr/>
        </p:nvSpPr>
        <p:spPr bwMode="auto">
          <a:xfrm>
            <a:off x="7096125" y="4597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47" name="Line 35"/>
          <p:cNvSpPr>
            <a:spLocks noChangeShapeType="1"/>
          </p:cNvSpPr>
          <p:nvPr/>
        </p:nvSpPr>
        <p:spPr bwMode="auto">
          <a:xfrm>
            <a:off x="7043738" y="41402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48" name="Oval 36"/>
          <p:cNvSpPr>
            <a:spLocks noChangeArrowheads="1"/>
          </p:cNvSpPr>
          <p:nvPr/>
        </p:nvSpPr>
        <p:spPr bwMode="auto">
          <a:xfrm>
            <a:off x="7551738" y="46101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49" name="Oval 37"/>
          <p:cNvSpPr>
            <a:spLocks noChangeArrowheads="1"/>
          </p:cNvSpPr>
          <p:nvPr/>
        </p:nvSpPr>
        <p:spPr bwMode="auto">
          <a:xfrm>
            <a:off x="7866063" y="53990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50" name="Line 38"/>
          <p:cNvSpPr>
            <a:spLocks noChangeShapeType="1"/>
          </p:cNvSpPr>
          <p:nvPr/>
        </p:nvSpPr>
        <p:spPr bwMode="auto">
          <a:xfrm>
            <a:off x="7813675" y="49418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51" name="Line 39"/>
          <p:cNvSpPr>
            <a:spLocks noChangeShapeType="1"/>
          </p:cNvSpPr>
          <p:nvPr/>
        </p:nvSpPr>
        <p:spPr bwMode="auto">
          <a:xfrm>
            <a:off x="7077075" y="40894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52" name="Text Box 40"/>
          <p:cNvSpPr txBox="1">
            <a:spLocks noChangeArrowheads="1"/>
          </p:cNvSpPr>
          <p:nvPr/>
        </p:nvSpPr>
        <p:spPr bwMode="auto">
          <a:xfrm>
            <a:off x="6788150" y="375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2953" name="Text Box 41"/>
          <p:cNvSpPr txBox="1">
            <a:spLocks noChangeArrowheads="1"/>
          </p:cNvSpPr>
          <p:nvPr/>
        </p:nvSpPr>
        <p:spPr bwMode="auto">
          <a:xfrm>
            <a:off x="7121525" y="4533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422954" name="Text Box 42"/>
          <p:cNvSpPr txBox="1">
            <a:spLocks noChangeArrowheads="1"/>
          </p:cNvSpPr>
          <p:nvPr/>
        </p:nvSpPr>
        <p:spPr bwMode="auto">
          <a:xfrm>
            <a:off x="7556500" y="4545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2955" name="Text Box 43"/>
          <p:cNvSpPr txBox="1">
            <a:spLocks noChangeArrowheads="1"/>
          </p:cNvSpPr>
          <p:nvPr/>
        </p:nvSpPr>
        <p:spPr bwMode="auto">
          <a:xfrm>
            <a:off x="7888288"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2956" name="Oval 44"/>
          <p:cNvSpPr>
            <a:spLocks noChangeArrowheads="1"/>
          </p:cNvSpPr>
          <p:nvPr/>
        </p:nvSpPr>
        <p:spPr bwMode="auto">
          <a:xfrm>
            <a:off x="6491288" y="4662488"/>
            <a:ext cx="366712"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422957" name="Text Box 45"/>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H1:			        H2:</a:t>
            </a:r>
            <a:endParaRPr lang="en-US" altLang="en-US" sz="2800" baseline="-25000">
              <a:solidFill>
                <a:srgbClr val="FF0000"/>
              </a:solidFill>
            </a:endParaRPr>
          </a:p>
        </p:txBody>
      </p:sp>
      <p:sp>
        <p:nvSpPr>
          <p:cNvPr id="422958" name="Line 46"/>
          <p:cNvSpPr>
            <a:spLocks noChangeShapeType="1"/>
          </p:cNvSpPr>
          <p:nvPr/>
        </p:nvSpPr>
        <p:spPr bwMode="auto">
          <a:xfrm>
            <a:off x="6172200" y="4191000"/>
            <a:ext cx="3810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59" name="Line 47"/>
          <p:cNvSpPr>
            <a:spLocks noChangeShapeType="1"/>
          </p:cNvSpPr>
          <p:nvPr/>
        </p:nvSpPr>
        <p:spPr bwMode="auto">
          <a:xfrm>
            <a:off x="5334000" y="3352800"/>
            <a:ext cx="6858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960" name="Line 48"/>
          <p:cNvSpPr>
            <a:spLocks noChangeShapeType="1"/>
          </p:cNvSpPr>
          <p:nvPr/>
        </p:nvSpPr>
        <p:spPr bwMode="auto">
          <a:xfrm>
            <a:off x="5334000" y="3276600"/>
            <a:ext cx="14478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0213438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2"/>
          </p:nvPr>
        </p:nvSpPr>
        <p:spPr/>
        <p:txBody>
          <a:bodyPr/>
          <a:lstStyle/>
          <a:p>
            <a:fld id="{840157A9-92B9-4DDB-9C00-4A131BB7A25B}" type="slidenum">
              <a:rPr lang="en-US" altLang="en-US"/>
              <a:pPr/>
              <a:t>67</a:t>
            </a:fld>
            <a:endParaRPr lang="en-US" altLang="en-US"/>
          </a:p>
        </p:txBody>
      </p:sp>
      <p:sp>
        <p:nvSpPr>
          <p:cNvPr id="423938" name="Rectangle 2"/>
          <p:cNvSpPr>
            <a:spLocks noGrp="1" noChangeArrowheads="1"/>
          </p:cNvSpPr>
          <p:nvPr>
            <p:ph type="title"/>
          </p:nvPr>
        </p:nvSpPr>
        <p:spPr>
          <a:xfrm>
            <a:off x="685800" y="152400"/>
            <a:ext cx="7772400" cy="1143000"/>
          </a:xfrm>
        </p:spPr>
        <p:txBody>
          <a:bodyPr/>
          <a:lstStyle/>
          <a:p>
            <a:r>
              <a:rPr lang="en-US" altLang="en-US"/>
              <a:t>Example: Binomial Queue Merge</a:t>
            </a:r>
          </a:p>
        </p:txBody>
      </p:sp>
      <p:sp>
        <p:nvSpPr>
          <p:cNvPr id="423939" name="Rectangle 3"/>
          <p:cNvSpPr>
            <a:spLocks noGrp="1" noChangeArrowheads="1"/>
          </p:cNvSpPr>
          <p:nvPr>
            <p:ph type="body" idx="1"/>
          </p:nvPr>
        </p:nvSpPr>
        <p:spPr>
          <a:xfrm>
            <a:off x="152400" y="1219200"/>
            <a:ext cx="1905000" cy="609600"/>
          </a:xfrm>
        </p:spPr>
        <p:txBody>
          <a:bodyPr/>
          <a:lstStyle/>
          <a:p>
            <a:endParaRPr lang="en-US" altLang="en-US"/>
          </a:p>
        </p:txBody>
      </p:sp>
      <p:sp>
        <p:nvSpPr>
          <p:cNvPr id="423940" name="Oval 4"/>
          <p:cNvSpPr>
            <a:spLocks noChangeArrowheads="1"/>
          </p:cNvSpPr>
          <p:nvPr/>
        </p:nvSpPr>
        <p:spPr bwMode="auto">
          <a:xfrm>
            <a:off x="5029200" y="30384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1" name="Oval 5"/>
          <p:cNvSpPr>
            <a:spLocks noChangeArrowheads="1"/>
          </p:cNvSpPr>
          <p:nvPr/>
        </p:nvSpPr>
        <p:spPr bwMode="auto">
          <a:xfrm>
            <a:off x="5343525" y="382746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2" name="Line 6"/>
          <p:cNvSpPr>
            <a:spLocks noChangeShapeType="1"/>
          </p:cNvSpPr>
          <p:nvPr/>
        </p:nvSpPr>
        <p:spPr bwMode="auto">
          <a:xfrm>
            <a:off x="5291138" y="3370263"/>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3" name="Oval 7"/>
          <p:cNvSpPr>
            <a:spLocks noChangeArrowheads="1"/>
          </p:cNvSpPr>
          <p:nvPr/>
        </p:nvSpPr>
        <p:spPr bwMode="auto">
          <a:xfrm>
            <a:off x="5943600" y="38433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23944" name="Oval 8"/>
          <p:cNvSpPr>
            <a:spLocks noChangeArrowheads="1"/>
          </p:cNvSpPr>
          <p:nvPr/>
        </p:nvSpPr>
        <p:spPr bwMode="auto">
          <a:xfrm>
            <a:off x="2328863" y="235585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5" name="Oval 9"/>
          <p:cNvSpPr>
            <a:spLocks noChangeArrowheads="1"/>
          </p:cNvSpPr>
          <p:nvPr/>
        </p:nvSpPr>
        <p:spPr bwMode="auto">
          <a:xfrm>
            <a:off x="2643188" y="314483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6" name="Line 10"/>
          <p:cNvSpPr>
            <a:spLocks noChangeShapeType="1"/>
          </p:cNvSpPr>
          <p:nvPr/>
        </p:nvSpPr>
        <p:spPr bwMode="auto">
          <a:xfrm>
            <a:off x="2590800" y="268763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47" name="Oval 11"/>
          <p:cNvSpPr>
            <a:spLocks noChangeArrowheads="1"/>
          </p:cNvSpPr>
          <p:nvPr/>
        </p:nvSpPr>
        <p:spPr bwMode="auto">
          <a:xfrm>
            <a:off x="3098800" y="315753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8" name="Oval 12"/>
          <p:cNvSpPr>
            <a:spLocks noChangeArrowheads="1"/>
          </p:cNvSpPr>
          <p:nvPr/>
        </p:nvSpPr>
        <p:spPr bwMode="auto">
          <a:xfrm>
            <a:off x="3413125" y="394652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49" name="Line 13"/>
          <p:cNvSpPr>
            <a:spLocks noChangeShapeType="1"/>
          </p:cNvSpPr>
          <p:nvPr/>
        </p:nvSpPr>
        <p:spPr bwMode="auto">
          <a:xfrm>
            <a:off x="3360738" y="348932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0" name="Line 14"/>
          <p:cNvSpPr>
            <a:spLocks noChangeShapeType="1"/>
          </p:cNvSpPr>
          <p:nvPr/>
        </p:nvSpPr>
        <p:spPr bwMode="auto">
          <a:xfrm>
            <a:off x="2624138" y="2636838"/>
            <a:ext cx="557212"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1" name="Oval 15"/>
          <p:cNvSpPr>
            <a:spLocks noChangeArrowheads="1"/>
          </p:cNvSpPr>
          <p:nvPr/>
        </p:nvSpPr>
        <p:spPr bwMode="auto">
          <a:xfrm>
            <a:off x="377825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2" name="Oval 16"/>
          <p:cNvSpPr>
            <a:spLocks noChangeArrowheads="1"/>
          </p:cNvSpPr>
          <p:nvPr/>
        </p:nvSpPr>
        <p:spPr bwMode="auto">
          <a:xfrm>
            <a:off x="4092575" y="3913188"/>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3" name="Line 17"/>
          <p:cNvSpPr>
            <a:spLocks noChangeShapeType="1"/>
          </p:cNvSpPr>
          <p:nvPr/>
        </p:nvSpPr>
        <p:spPr bwMode="auto">
          <a:xfrm>
            <a:off x="4040188" y="34559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4" name="Oval 18"/>
          <p:cNvSpPr>
            <a:spLocks noChangeArrowheads="1"/>
          </p:cNvSpPr>
          <p:nvPr/>
        </p:nvSpPr>
        <p:spPr bwMode="auto">
          <a:xfrm>
            <a:off x="4548188" y="39258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5" name="Oval 19"/>
          <p:cNvSpPr>
            <a:spLocks noChangeArrowheads="1"/>
          </p:cNvSpPr>
          <p:nvPr/>
        </p:nvSpPr>
        <p:spPr bwMode="auto">
          <a:xfrm>
            <a:off x="4862513" y="4714875"/>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56" name="Line 20"/>
          <p:cNvSpPr>
            <a:spLocks noChangeShapeType="1"/>
          </p:cNvSpPr>
          <p:nvPr/>
        </p:nvSpPr>
        <p:spPr bwMode="auto">
          <a:xfrm>
            <a:off x="4810125" y="4257675"/>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7" name="Line 21"/>
          <p:cNvSpPr>
            <a:spLocks noChangeShapeType="1"/>
          </p:cNvSpPr>
          <p:nvPr/>
        </p:nvSpPr>
        <p:spPr bwMode="auto">
          <a:xfrm>
            <a:off x="4073525" y="3405188"/>
            <a:ext cx="557213" cy="569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8" name="Line 22"/>
          <p:cNvSpPr>
            <a:spLocks noChangeShapeType="1"/>
          </p:cNvSpPr>
          <p:nvPr/>
        </p:nvSpPr>
        <p:spPr bwMode="auto">
          <a:xfrm>
            <a:off x="2649538" y="2562225"/>
            <a:ext cx="1160462" cy="635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59" name="Text Box 23"/>
          <p:cNvSpPr txBox="1">
            <a:spLocks noChangeArrowheads="1"/>
          </p:cNvSpPr>
          <p:nvPr/>
        </p:nvSpPr>
        <p:spPr bwMode="auto">
          <a:xfrm>
            <a:off x="5038725" y="29765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3960" name="Text Box 24"/>
          <p:cNvSpPr txBox="1">
            <a:spLocks noChangeArrowheads="1"/>
          </p:cNvSpPr>
          <p:nvPr/>
        </p:nvSpPr>
        <p:spPr bwMode="auto">
          <a:xfrm>
            <a:off x="5356225" y="37639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3961" name="Text Box 25"/>
          <p:cNvSpPr txBox="1">
            <a:spLocks noChangeArrowheads="1"/>
          </p:cNvSpPr>
          <p:nvPr/>
        </p:nvSpPr>
        <p:spPr bwMode="auto">
          <a:xfrm>
            <a:off x="2286000" y="228600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3962" name="Text Box 26"/>
          <p:cNvSpPr txBox="1">
            <a:spLocks noChangeArrowheads="1"/>
          </p:cNvSpPr>
          <p:nvPr/>
        </p:nvSpPr>
        <p:spPr bwMode="auto">
          <a:xfrm>
            <a:off x="2651125" y="30734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sp>
        <p:nvSpPr>
          <p:cNvPr id="423963" name="Text Box 27"/>
          <p:cNvSpPr txBox="1">
            <a:spLocks noChangeArrowheads="1"/>
          </p:cNvSpPr>
          <p:nvPr/>
        </p:nvSpPr>
        <p:spPr bwMode="auto">
          <a:xfrm>
            <a:off x="3127375" y="30813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a:t>
            </a:r>
          </a:p>
        </p:txBody>
      </p:sp>
      <p:sp>
        <p:nvSpPr>
          <p:cNvPr id="423964" name="Text Box 28"/>
          <p:cNvSpPr txBox="1">
            <a:spLocks noChangeArrowheads="1"/>
          </p:cNvSpPr>
          <p:nvPr/>
        </p:nvSpPr>
        <p:spPr bwMode="auto">
          <a:xfrm>
            <a:off x="3803650" y="30559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3</a:t>
            </a:r>
          </a:p>
        </p:txBody>
      </p:sp>
      <p:sp>
        <p:nvSpPr>
          <p:cNvPr id="423965" name="Text Box 29"/>
          <p:cNvSpPr txBox="1">
            <a:spLocks noChangeArrowheads="1"/>
          </p:cNvSpPr>
          <p:nvPr/>
        </p:nvSpPr>
        <p:spPr bwMode="auto">
          <a:xfrm>
            <a:off x="3419475" y="38893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8</a:t>
            </a:r>
          </a:p>
        </p:txBody>
      </p:sp>
      <p:sp>
        <p:nvSpPr>
          <p:cNvPr id="423966" name="Text Box 30"/>
          <p:cNvSpPr txBox="1">
            <a:spLocks noChangeArrowheads="1"/>
          </p:cNvSpPr>
          <p:nvPr/>
        </p:nvSpPr>
        <p:spPr bwMode="auto">
          <a:xfrm>
            <a:off x="4016375" y="38417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11</a:t>
            </a:r>
          </a:p>
        </p:txBody>
      </p:sp>
      <p:sp>
        <p:nvSpPr>
          <p:cNvPr id="423967" name="Text Box 31"/>
          <p:cNvSpPr txBox="1">
            <a:spLocks noChangeArrowheads="1"/>
          </p:cNvSpPr>
          <p:nvPr/>
        </p:nvSpPr>
        <p:spPr bwMode="auto">
          <a:xfrm>
            <a:off x="4560888" y="3849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3968" name="Text Box 32"/>
          <p:cNvSpPr txBox="1">
            <a:spLocks noChangeArrowheads="1"/>
          </p:cNvSpPr>
          <p:nvPr/>
        </p:nvSpPr>
        <p:spPr bwMode="auto">
          <a:xfrm>
            <a:off x="4854575" y="4643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3969" name="Oval 33"/>
          <p:cNvSpPr>
            <a:spLocks noChangeArrowheads="1"/>
          </p:cNvSpPr>
          <p:nvPr/>
        </p:nvSpPr>
        <p:spPr bwMode="auto">
          <a:xfrm>
            <a:off x="6781800" y="3808413"/>
            <a:ext cx="344488"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0" name="Oval 34"/>
          <p:cNvSpPr>
            <a:spLocks noChangeArrowheads="1"/>
          </p:cNvSpPr>
          <p:nvPr/>
        </p:nvSpPr>
        <p:spPr bwMode="auto">
          <a:xfrm>
            <a:off x="7096125" y="4597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1" name="Line 35"/>
          <p:cNvSpPr>
            <a:spLocks noChangeShapeType="1"/>
          </p:cNvSpPr>
          <p:nvPr/>
        </p:nvSpPr>
        <p:spPr bwMode="auto">
          <a:xfrm>
            <a:off x="7043738" y="4140200"/>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72" name="Oval 36"/>
          <p:cNvSpPr>
            <a:spLocks noChangeArrowheads="1"/>
          </p:cNvSpPr>
          <p:nvPr/>
        </p:nvSpPr>
        <p:spPr bwMode="auto">
          <a:xfrm>
            <a:off x="7551738" y="4610100"/>
            <a:ext cx="344487"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3" name="Oval 37"/>
          <p:cNvSpPr>
            <a:spLocks noChangeArrowheads="1"/>
          </p:cNvSpPr>
          <p:nvPr/>
        </p:nvSpPr>
        <p:spPr bwMode="auto">
          <a:xfrm>
            <a:off x="7866063" y="53990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974" name="Line 38"/>
          <p:cNvSpPr>
            <a:spLocks noChangeShapeType="1"/>
          </p:cNvSpPr>
          <p:nvPr/>
        </p:nvSpPr>
        <p:spPr bwMode="auto">
          <a:xfrm>
            <a:off x="7813675" y="4941888"/>
            <a:ext cx="184150" cy="4921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75" name="Line 39"/>
          <p:cNvSpPr>
            <a:spLocks noChangeShapeType="1"/>
          </p:cNvSpPr>
          <p:nvPr/>
        </p:nvSpPr>
        <p:spPr bwMode="auto">
          <a:xfrm>
            <a:off x="7077075" y="4089400"/>
            <a:ext cx="557213" cy="5699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76" name="Text Box 40"/>
          <p:cNvSpPr txBox="1">
            <a:spLocks noChangeArrowheads="1"/>
          </p:cNvSpPr>
          <p:nvPr/>
        </p:nvSpPr>
        <p:spPr bwMode="auto">
          <a:xfrm>
            <a:off x="6788150" y="375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5</a:t>
            </a:r>
          </a:p>
        </p:txBody>
      </p:sp>
      <p:sp>
        <p:nvSpPr>
          <p:cNvPr id="423977" name="Text Box 41"/>
          <p:cNvSpPr txBox="1">
            <a:spLocks noChangeArrowheads="1"/>
          </p:cNvSpPr>
          <p:nvPr/>
        </p:nvSpPr>
        <p:spPr bwMode="auto">
          <a:xfrm>
            <a:off x="7121525" y="45339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9</a:t>
            </a:r>
          </a:p>
        </p:txBody>
      </p:sp>
      <p:sp>
        <p:nvSpPr>
          <p:cNvPr id="423978" name="Text Box 42"/>
          <p:cNvSpPr txBox="1">
            <a:spLocks noChangeArrowheads="1"/>
          </p:cNvSpPr>
          <p:nvPr/>
        </p:nvSpPr>
        <p:spPr bwMode="auto">
          <a:xfrm>
            <a:off x="7556500" y="45450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6</a:t>
            </a:r>
          </a:p>
        </p:txBody>
      </p:sp>
      <p:sp>
        <p:nvSpPr>
          <p:cNvPr id="423979" name="Text Box 43"/>
          <p:cNvSpPr txBox="1">
            <a:spLocks noChangeArrowheads="1"/>
          </p:cNvSpPr>
          <p:nvPr/>
        </p:nvSpPr>
        <p:spPr bwMode="auto">
          <a:xfrm>
            <a:off x="7888288" y="53340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7</a:t>
            </a:r>
          </a:p>
        </p:txBody>
      </p:sp>
      <p:sp>
        <p:nvSpPr>
          <p:cNvPr id="423980" name="Oval 44"/>
          <p:cNvSpPr>
            <a:spLocks noChangeArrowheads="1"/>
          </p:cNvSpPr>
          <p:nvPr/>
        </p:nvSpPr>
        <p:spPr bwMode="auto">
          <a:xfrm>
            <a:off x="6491288" y="4662488"/>
            <a:ext cx="366712" cy="366712"/>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21</a:t>
            </a:r>
          </a:p>
        </p:txBody>
      </p:sp>
      <p:sp>
        <p:nvSpPr>
          <p:cNvPr id="423981" name="Text Box 45"/>
          <p:cNvSpPr txBox="1">
            <a:spLocks noChangeArrowheads="1"/>
          </p:cNvSpPr>
          <p:nvPr/>
        </p:nvSpPr>
        <p:spPr bwMode="auto">
          <a:xfrm>
            <a:off x="685800" y="1524000"/>
            <a:ext cx="417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2800">
                <a:solidFill>
                  <a:srgbClr val="FF0000"/>
                </a:solidFill>
              </a:rPr>
              <a:t>H1:			        H2:</a:t>
            </a:r>
            <a:endParaRPr lang="en-US" altLang="en-US" sz="2800" baseline="-25000">
              <a:solidFill>
                <a:srgbClr val="FF0000"/>
              </a:solidFill>
            </a:endParaRPr>
          </a:p>
        </p:txBody>
      </p:sp>
      <p:sp>
        <p:nvSpPr>
          <p:cNvPr id="423982" name="Line 46"/>
          <p:cNvSpPr>
            <a:spLocks noChangeShapeType="1"/>
          </p:cNvSpPr>
          <p:nvPr/>
        </p:nvSpPr>
        <p:spPr bwMode="auto">
          <a:xfrm>
            <a:off x="6172200" y="4191000"/>
            <a:ext cx="3810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83" name="Line 47"/>
          <p:cNvSpPr>
            <a:spLocks noChangeShapeType="1"/>
          </p:cNvSpPr>
          <p:nvPr/>
        </p:nvSpPr>
        <p:spPr bwMode="auto">
          <a:xfrm>
            <a:off x="5334000" y="3352800"/>
            <a:ext cx="685800" cy="533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84" name="Line 48"/>
          <p:cNvSpPr>
            <a:spLocks noChangeShapeType="1"/>
          </p:cNvSpPr>
          <p:nvPr/>
        </p:nvSpPr>
        <p:spPr bwMode="auto">
          <a:xfrm>
            <a:off x="5334000" y="3276600"/>
            <a:ext cx="1447800" cy="609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3986" name="Line 50"/>
          <p:cNvSpPr>
            <a:spLocks noChangeShapeType="1"/>
          </p:cNvSpPr>
          <p:nvPr/>
        </p:nvSpPr>
        <p:spPr bwMode="auto">
          <a:xfrm>
            <a:off x="2667000" y="2514600"/>
            <a:ext cx="2362200" cy="685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6056779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62E26FD-7EE8-4578-95ED-92F2CBD12A92}" type="slidenum">
              <a:rPr lang="en-US" altLang="en-US"/>
              <a:pPr/>
              <a:t>68</a:t>
            </a:fld>
            <a:endParaRPr lang="en-US" altLang="en-US"/>
          </a:p>
        </p:txBody>
      </p:sp>
      <p:sp>
        <p:nvSpPr>
          <p:cNvPr id="391170" name="Rectangle 2"/>
          <p:cNvSpPr>
            <a:spLocks noGrp="1" noChangeArrowheads="1"/>
          </p:cNvSpPr>
          <p:nvPr>
            <p:ph type="title"/>
          </p:nvPr>
        </p:nvSpPr>
        <p:spPr/>
        <p:txBody>
          <a:bodyPr/>
          <a:lstStyle/>
          <a:p>
            <a:r>
              <a:rPr lang="en-US" altLang="en-US"/>
              <a:t>Binomial Queues: Merge and Insert</a:t>
            </a:r>
          </a:p>
        </p:txBody>
      </p:sp>
      <p:sp>
        <p:nvSpPr>
          <p:cNvPr id="391171" name="Rectangle 3"/>
          <p:cNvSpPr>
            <a:spLocks noGrp="1" noChangeArrowheads="1"/>
          </p:cNvSpPr>
          <p:nvPr>
            <p:ph type="body" idx="1"/>
          </p:nvPr>
        </p:nvSpPr>
        <p:spPr/>
        <p:txBody>
          <a:bodyPr/>
          <a:lstStyle/>
          <a:p>
            <a:r>
              <a:rPr lang="en-US" altLang="en-US"/>
              <a:t>What is the run time for Merge of two O(N) queues?</a:t>
            </a:r>
          </a:p>
          <a:p>
            <a:endParaRPr lang="en-US" altLang="en-US"/>
          </a:p>
          <a:p>
            <a:r>
              <a:rPr lang="en-US" altLang="en-US"/>
              <a:t>How would you insert a new item into the queue?</a:t>
            </a:r>
          </a:p>
        </p:txBody>
      </p:sp>
    </p:spTree>
    <p:extLst>
      <p:ext uri="{BB962C8B-B14F-4D97-AF65-F5344CB8AC3E}">
        <p14:creationId xmlns:p14="http://schemas.microsoft.com/office/powerpoint/2010/main" val="107975667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A036665-16B0-4476-A2DC-589A1031CDA0}" type="slidenum">
              <a:rPr lang="en-US" altLang="en-US"/>
              <a:pPr/>
              <a:t>69</a:t>
            </a:fld>
            <a:endParaRPr lang="en-US" altLang="en-US"/>
          </a:p>
        </p:txBody>
      </p:sp>
      <p:sp>
        <p:nvSpPr>
          <p:cNvPr id="392194" name="Rectangle 2"/>
          <p:cNvSpPr>
            <a:spLocks noGrp="1" noChangeArrowheads="1"/>
          </p:cNvSpPr>
          <p:nvPr>
            <p:ph type="title"/>
          </p:nvPr>
        </p:nvSpPr>
        <p:spPr/>
        <p:txBody>
          <a:bodyPr/>
          <a:lstStyle/>
          <a:p>
            <a:r>
              <a:rPr lang="en-US" altLang="en-US"/>
              <a:t>Binomial Queues: Merge and Insert</a:t>
            </a:r>
          </a:p>
        </p:txBody>
      </p:sp>
      <p:sp>
        <p:nvSpPr>
          <p:cNvPr id="392195" name="Rectangle 3"/>
          <p:cNvSpPr>
            <a:spLocks noGrp="1" noChangeArrowheads="1"/>
          </p:cNvSpPr>
          <p:nvPr>
            <p:ph type="body" idx="1"/>
          </p:nvPr>
        </p:nvSpPr>
        <p:spPr/>
        <p:txBody>
          <a:bodyPr/>
          <a:lstStyle/>
          <a:p>
            <a:pPr>
              <a:lnSpc>
                <a:spcPct val="90000"/>
              </a:lnSpc>
            </a:pPr>
            <a:r>
              <a:rPr lang="en-US" altLang="en-US" sz="2800"/>
              <a:t>What is the run time for Merge of two O(N) queues?</a:t>
            </a:r>
          </a:p>
          <a:p>
            <a:pPr lvl="1">
              <a:lnSpc>
                <a:spcPct val="90000"/>
              </a:lnSpc>
            </a:pPr>
            <a:r>
              <a:rPr lang="en-US" altLang="en-US" sz="2600">
                <a:solidFill>
                  <a:srgbClr val="0000FF"/>
                </a:solidFill>
              </a:rPr>
              <a:t>O(number of trees) = O(log N)</a:t>
            </a:r>
          </a:p>
          <a:p>
            <a:pPr>
              <a:lnSpc>
                <a:spcPct val="90000"/>
              </a:lnSpc>
            </a:pPr>
            <a:r>
              <a:rPr lang="en-US" altLang="en-US" sz="2800"/>
              <a:t>How would you insert a new item into the queue?</a:t>
            </a:r>
          </a:p>
          <a:p>
            <a:pPr lvl="1">
              <a:lnSpc>
                <a:spcPct val="90000"/>
              </a:lnSpc>
            </a:pPr>
            <a:r>
              <a:rPr lang="en-US" altLang="en-US" sz="2600">
                <a:solidFill>
                  <a:srgbClr val="0000FF"/>
                </a:solidFill>
              </a:rPr>
              <a:t>Create a single node queue B</a:t>
            </a:r>
            <a:r>
              <a:rPr lang="en-US" altLang="en-US" sz="2600" baseline="-25000">
                <a:solidFill>
                  <a:srgbClr val="0000FF"/>
                </a:solidFill>
              </a:rPr>
              <a:t>0</a:t>
            </a:r>
            <a:r>
              <a:rPr lang="en-US" altLang="en-US" sz="2600">
                <a:solidFill>
                  <a:srgbClr val="0000FF"/>
                </a:solidFill>
              </a:rPr>
              <a:t> with new item and merge with existing queue</a:t>
            </a:r>
          </a:p>
          <a:p>
            <a:pPr lvl="1">
              <a:lnSpc>
                <a:spcPct val="90000"/>
              </a:lnSpc>
            </a:pPr>
            <a:r>
              <a:rPr lang="en-US" altLang="en-US" sz="2600">
                <a:solidFill>
                  <a:srgbClr val="0000FF"/>
                </a:solidFill>
              </a:rPr>
              <a:t>Again, O(log N) time</a:t>
            </a:r>
          </a:p>
          <a:p>
            <a:pPr>
              <a:lnSpc>
                <a:spcPct val="90000"/>
              </a:lnSpc>
            </a:pPr>
            <a:r>
              <a:rPr lang="en-US" altLang="en-US" sz="2800"/>
              <a:t>Example: Insert 1, 2, 3, …,7 into an empty binomial queue</a:t>
            </a:r>
          </a:p>
          <a:p>
            <a:pPr lvl="1">
              <a:lnSpc>
                <a:spcPct val="90000"/>
              </a:lnSpc>
            </a:pPr>
            <a:endParaRPr lang="en-US" altLang="en-US">
              <a:solidFill>
                <a:srgbClr val="0000FF"/>
              </a:solidFill>
            </a:endParaRPr>
          </a:p>
        </p:txBody>
      </p:sp>
    </p:spTree>
    <p:extLst>
      <p:ext uri="{BB962C8B-B14F-4D97-AF65-F5344CB8AC3E}">
        <p14:creationId xmlns:p14="http://schemas.microsoft.com/office/powerpoint/2010/main" val="308231984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fld id="{F2F78D22-7565-4216-A266-5255967BE36F}" type="slidenum">
              <a:rPr lang="en-US" altLang="en-US"/>
              <a:pPr/>
              <a:t>7</a:t>
            </a:fld>
            <a:endParaRPr lang="en-US" altLang="en-US"/>
          </a:p>
        </p:txBody>
      </p:sp>
      <p:sp>
        <p:nvSpPr>
          <p:cNvPr id="242690" name="Rectangle 2"/>
          <p:cNvSpPr>
            <a:spLocks noGrp="1" noChangeArrowheads="1"/>
          </p:cNvSpPr>
          <p:nvPr>
            <p:ph type="title"/>
          </p:nvPr>
        </p:nvSpPr>
        <p:spPr>
          <a:xfrm>
            <a:off x="685800" y="304800"/>
            <a:ext cx="7772400" cy="1143000"/>
          </a:xfrm>
        </p:spPr>
        <p:txBody>
          <a:bodyPr/>
          <a:lstStyle/>
          <a:p>
            <a:r>
              <a:rPr lang="en-US" altLang="en-US"/>
              <a:t>DeleteMin</a:t>
            </a:r>
          </a:p>
        </p:txBody>
      </p:sp>
      <p:sp>
        <p:nvSpPr>
          <p:cNvPr id="242691" name="Line 3"/>
          <p:cNvSpPr>
            <a:spLocks noChangeShapeType="1"/>
          </p:cNvSpPr>
          <p:nvPr/>
        </p:nvSpPr>
        <p:spPr bwMode="auto">
          <a:xfrm>
            <a:off x="4343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692" name="Oval 4"/>
          <p:cNvSpPr>
            <a:spLocks noChangeAspect="1" noChangeArrowheads="1"/>
          </p:cNvSpPr>
          <p:nvPr/>
        </p:nvSpPr>
        <p:spPr bwMode="auto">
          <a:xfrm>
            <a:off x="7315200" y="5105400"/>
            <a:ext cx="381000" cy="3810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2693" name="Oval 5"/>
          <p:cNvSpPr>
            <a:spLocks noChangeAspect="1" noChangeArrowheads="1"/>
          </p:cNvSpPr>
          <p:nvPr/>
        </p:nvSpPr>
        <p:spPr bwMode="auto">
          <a:xfrm>
            <a:off x="6781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694" name="Oval 6"/>
          <p:cNvSpPr>
            <a:spLocks noChangeAspect="1" noChangeArrowheads="1"/>
          </p:cNvSpPr>
          <p:nvPr/>
        </p:nvSpPr>
        <p:spPr bwMode="auto">
          <a:xfrm>
            <a:off x="6248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695" name="Oval 7"/>
          <p:cNvSpPr>
            <a:spLocks noChangeAspect="1" noChangeArrowheads="1"/>
          </p:cNvSpPr>
          <p:nvPr/>
        </p:nvSpPr>
        <p:spPr bwMode="auto">
          <a:xfrm>
            <a:off x="5715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696" name="Oval 8"/>
          <p:cNvSpPr>
            <a:spLocks noChangeAspect="1" noChangeArrowheads="1"/>
          </p:cNvSpPr>
          <p:nvPr/>
        </p:nvSpPr>
        <p:spPr bwMode="auto">
          <a:xfrm>
            <a:off x="5181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2697" name="Oval 9"/>
          <p:cNvSpPr>
            <a:spLocks noChangeAspect="1" noChangeArrowheads="1"/>
          </p:cNvSpPr>
          <p:nvPr/>
        </p:nvSpPr>
        <p:spPr bwMode="auto">
          <a:xfrm>
            <a:off x="8648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698" name="Oval 10"/>
          <p:cNvSpPr>
            <a:spLocks noChangeAspect="1" noChangeArrowheads="1"/>
          </p:cNvSpPr>
          <p:nvPr/>
        </p:nvSpPr>
        <p:spPr bwMode="auto">
          <a:xfrm>
            <a:off x="7581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699" name="Oval 11"/>
          <p:cNvSpPr>
            <a:spLocks noChangeAspect="1" noChangeArrowheads="1"/>
          </p:cNvSpPr>
          <p:nvPr/>
        </p:nvSpPr>
        <p:spPr bwMode="auto">
          <a:xfrm>
            <a:off x="6515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00" name="Oval 12"/>
          <p:cNvSpPr>
            <a:spLocks noChangeAspect="1" noChangeArrowheads="1"/>
          </p:cNvSpPr>
          <p:nvPr/>
        </p:nvSpPr>
        <p:spPr bwMode="auto">
          <a:xfrm>
            <a:off x="5448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2701" name="Oval 13"/>
          <p:cNvSpPr>
            <a:spLocks noChangeAspect="1" noChangeArrowheads="1"/>
          </p:cNvSpPr>
          <p:nvPr/>
        </p:nvSpPr>
        <p:spPr bwMode="auto">
          <a:xfrm>
            <a:off x="8115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02" name="Oval 14"/>
          <p:cNvSpPr>
            <a:spLocks noChangeAspect="1" noChangeArrowheads="1"/>
          </p:cNvSpPr>
          <p:nvPr/>
        </p:nvSpPr>
        <p:spPr bwMode="auto">
          <a:xfrm>
            <a:off x="5981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2703" name="Oval 15"/>
          <p:cNvSpPr>
            <a:spLocks noChangeAspect="1" noChangeArrowheads="1"/>
          </p:cNvSpPr>
          <p:nvPr/>
        </p:nvSpPr>
        <p:spPr bwMode="auto">
          <a:xfrm>
            <a:off x="7048500" y="2438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2704" name="AutoShape 16"/>
          <p:cNvCxnSpPr>
            <a:cxnSpLocks noChangeShapeType="1"/>
            <a:stCxn id="242703" idx="3"/>
            <a:endCxn id="242702" idx="0"/>
          </p:cNvCxnSpPr>
          <p:nvPr/>
        </p:nvCxnSpPr>
        <p:spPr bwMode="auto">
          <a:xfrm flipH="1">
            <a:off x="6172200"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5"/>
            <a:endCxn id="242701" idx="0"/>
          </p:cNvCxnSpPr>
          <p:nvPr/>
        </p:nvCxnSpPr>
        <p:spPr bwMode="auto">
          <a:xfrm>
            <a:off x="7373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stCxn id="242701" idx="3"/>
            <a:endCxn id="242698" idx="0"/>
          </p:cNvCxnSpPr>
          <p:nvPr/>
        </p:nvCxnSpPr>
        <p:spPr bwMode="auto">
          <a:xfrm flipH="1">
            <a:off x="7772400"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7" name="AutoShape 19"/>
          <p:cNvCxnSpPr>
            <a:cxnSpLocks noChangeShapeType="1"/>
            <a:stCxn id="242701" idx="5"/>
            <a:endCxn id="242697" idx="0"/>
          </p:cNvCxnSpPr>
          <p:nvPr/>
        </p:nvCxnSpPr>
        <p:spPr bwMode="auto">
          <a:xfrm>
            <a:off x="8440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8" name="AutoShape 20"/>
          <p:cNvCxnSpPr>
            <a:cxnSpLocks noChangeShapeType="1"/>
            <a:stCxn id="242698" idx="3"/>
            <a:endCxn id="242692" idx="0"/>
          </p:cNvCxnSpPr>
          <p:nvPr/>
        </p:nvCxnSpPr>
        <p:spPr bwMode="auto">
          <a:xfrm flipH="1">
            <a:off x="7505700" y="4560888"/>
            <a:ext cx="131763" cy="525462"/>
          </a:xfrm>
          <a:prstGeom prst="straightConnector1">
            <a:avLst/>
          </a:prstGeom>
          <a:noFill/>
          <a:ln w="127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09" name="AutoShape 21"/>
          <p:cNvCxnSpPr>
            <a:cxnSpLocks noChangeShapeType="1"/>
            <a:stCxn id="242702" idx="3"/>
            <a:endCxn id="242700" idx="0"/>
          </p:cNvCxnSpPr>
          <p:nvPr/>
        </p:nvCxnSpPr>
        <p:spPr bwMode="auto">
          <a:xfrm flipH="1">
            <a:off x="5638800"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0" name="AutoShape 22"/>
          <p:cNvCxnSpPr>
            <a:cxnSpLocks noChangeShapeType="1"/>
            <a:stCxn id="242702" idx="5"/>
            <a:endCxn id="242699" idx="0"/>
          </p:cNvCxnSpPr>
          <p:nvPr/>
        </p:nvCxnSpPr>
        <p:spPr bwMode="auto">
          <a:xfrm>
            <a:off x="6307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1" name="AutoShape 23"/>
          <p:cNvCxnSpPr>
            <a:cxnSpLocks noChangeShapeType="1"/>
            <a:stCxn id="242700" idx="3"/>
            <a:endCxn id="242696" idx="0"/>
          </p:cNvCxnSpPr>
          <p:nvPr/>
        </p:nvCxnSpPr>
        <p:spPr bwMode="auto">
          <a:xfrm flipH="1">
            <a:off x="5372100"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2" name="AutoShape 24"/>
          <p:cNvCxnSpPr>
            <a:cxnSpLocks noChangeShapeType="1"/>
            <a:stCxn id="242700" idx="5"/>
            <a:endCxn id="242695" idx="0"/>
          </p:cNvCxnSpPr>
          <p:nvPr/>
        </p:nvCxnSpPr>
        <p:spPr bwMode="auto">
          <a:xfrm>
            <a:off x="5773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3" name="AutoShape 25"/>
          <p:cNvCxnSpPr>
            <a:cxnSpLocks noChangeShapeType="1"/>
            <a:stCxn id="242699" idx="3"/>
            <a:endCxn id="242694" idx="0"/>
          </p:cNvCxnSpPr>
          <p:nvPr/>
        </p:nvCxnSpPr>
        <p:spPr bwMode="auto">
          <a:xfrm flipH="1">
            <a:off x="6438900"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14" name="AutoShape 26"/>
          <p:cNvCxnSpPr>
            <a:cxnSpLocks noChangeShapeType="1"/>
            <a:stCxn id="242699" idx="5"/>
            <a:endCxn id="242693" idx="0"/>
          </p:cNvCxnSpPr>
          <p:nvPr/>
        </p:nvCxnSpPr>
        <p:spPr bwMode="auto">
          <a:xfrm>
            <a:off x="6840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715" name="Rectangle 27"/>
          <p:cNvSpPr>
            <a:spLocks noChangeArrowheads="1"/>
          </p:cNvSpPr>
          <p:nvPr/>
        </p:nvSpPr>
        <p:spPr bwMode="auto">
          <a:xfrm>
            <a:off x="6400800" y="1981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a:t>2</a:t>
            </a:r>
          </a:p>
        </p:txBody>
      </p:sp>
      <p:cxnSp>
        <p:nvCxnSpPr>
          <p:cNvPr id="242716" name="AutoShape 28"/>
          <p:cNvCxnSpPr>
            <a:cxnSpLocks noChangeShapeType="1"/>
            <a:stCxn id="242703" idx="1"/>
            <a:endCxn id="242715" idx="3"/>
          </p:cNvCxnSpPr>
          <p:nvPr/>
        </p:nvCxnSpPr>
        <p:spPr bwMode="auto">
          <a:xfrm rot="5400000" flipH="1">
            <a:off x="6788150" y="2159000"/>
            <a:ext cx="265113" cy="366713"/>
          </a:xfrm>
          <a:prstGeom prst="curvedConnector2">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42717" name="Group 29"/>
          <p:cNvGrpSpPr>
            <a:grpSpLocks/>
          </p:cNvGrpSpPr>
          <p:nvPr/>
        </p:nvGrpSpPr>
        <p:grpSpPr bwMode="auto">
          <a:xfrm>
            <a:off x="152400" y="2438400"/>
            <a:ext cx="3848100" cy="3048000"/>
            <a:chOff x="96" y="1680"/>
            <a:chExt cx="2424" cy="1920"/>
          </a:xfrm>
        </p:grpSpPr>
        <p:grpSp>
          <p:nvGrpSpPr>
            <p:cNvPr id="242718" name="Group 30"/>
            <p:cNvGrpSpPr>
              <a:grpSpLocks/>
            </p:cNvGrpSpPr>
            <p:nvPr/>
          </p:nvGrpSpPr>
          <p:grpSpPr bwMode="auto">
            <a:xfrm>
              <a:off x="96" y="3360"/>
              <a:ext cx="1584" cy="240"/>
              <a:chOff x="96" y="3360"/>
              <a:chExt cx="1584" cy="240"/>
            </a:xfrm>
          </p:grpSpPr>
          <p:sp>
            <p:nvSpPr>
              <p:cNvPr id="242719" name="Oval 31"/>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42720" name="Oval 32"/>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2721" name="Oval 33"/>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2722" name="Oval 34"/>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2723" name="Oval 35"/>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42724" name="Group 36"/>
            <p:cNvGrpSpPr>
              <a:grpSpLocks/>
            </p:cNvGrpSpPr>
            <p:nvPr/>
          </p:nvGrpSpPr>
          <p:grpSpPr bwMode="auto">
            <a:xfrm>
              <a:off x="264" y="2800"/>
              <a:ext cx="2256" cy="240"/>
              <a:chOff x="264" y="2832"/>
              <a:chExt cx="2256" cy="240"/>
            </a:xfrm>
          </p:grpSpPr>
          <p:sp>
            <p:nvSpPr>
              <p:cNvPr id="242725" name="Oval 37"/>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2726" name="Oval 38"/>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2727" name="Oval 39"/>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2728" name="Oval 40"/>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42729" name="Group 41"/>
            <p:cNvGrpSpPr>
              <a:grpSpLocks/>
            </p:cNvGrpSpPr>
            <p:nvPr/>
          </p:nvGrpSpPr>
          <p:grpSpPr bwMode="auto">
            <a:xfrm>
              <a:off x="600" y="2240"/>
              <a:ext cx="1584" cy="240"/>
              <a:chOff x="600" y="2256"/>
              <a:chExt cx="1584" cy="240"/>
            </a:xfrm>
          </p:grpSpPr>
          <p:sp>
            <p:nvSpPr>
              <p:cNvPr id="242730" name="Oval 42"/>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2731" name="Oval 43"/>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42732" name="Oval 44"/>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42733" name="AutoShape 45"/>
            <p:cNvCxnSpPr>
              <a:cxnSpLocks noChangeShapeType="1"/>
              <a:stCxn id="242732" idx="3"/>
              <a:endCxn id="24273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4" name="AutoShape 46"/>
            <p:cNvCxnSpPr>
              <a:cxnSpLocks noChangeShapeType="1"/>
              <a:stCxn id="242732" idx="5"/>
              <a:endCxn id="24273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5" name="AutoShape 47"/>
            <p:cNvCxnSpPr>
              <a:cxnSpLocks noChangeShapeType="1"/>
              <a:stCxn id="242730" idx="3"/>
              <a:endCxn id="24272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6" name="AutoShape 48"/>
            <p:cNvCxnSpPr>
              <a:cxnSpLocks noChangeShapeType="1"/>
              <a:stCxn id="242730" idx="5"/>
              <a:endCxn id="24272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7" name="AutoShape 49"/>
            <p:cNvCxnSpPr>
              <a:cxnSpLocks noChangeShapeType="1"/>
              <a:stCxn id="242726" idx="3"/>
              <a:endCxn id="24271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8" name="AutoShape 50"/>
            <p:cNvCxnSpPr>
              <a:cxnSpLocks noChangeShapeType="1"/>
              <a:stCxn id="242731" idx="3"/>
              <a:endCxn id="24272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39" name="AutoShape 51"/>
            <p:cNvCxnSpPr>
              <a:cxnSpLocks noChangeShapeType="1"/>
              <a:stCxn id="242731" idx="5"/>
              <a:endCxn id="24272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0" name="AutoShape 52"/>
            <p:cNvCxnSpPr>
              <a:cxnSpLocks noChangeShapeType="1"/>
              <a:stCxn id="242728" idx="3"/>
              <a:endCxn id="24272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1" name="AutoShape 53"/>
            <p:cNvCxnSpPr>
              <a:cxnSpLocks noChangeShapeType="1"/>
              <a:stCxn id="242728" idx="5"/>
              <a:endCxn id="24272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2" name="AutoShape 54"/>
            <p:cNvCxnSpPr>
              <a:cxnSpLocks noChangeShapeType="1"/>
              <a:stCxn id="242727" idx="3"/>
              <a:endCxn id="24272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2743" name="AutoShape 55"/>
            <p:cNvCxnSpPr>
              <a:cxnSpLocks noChangeShapeType="1"/>
              <a:stCxn id="242727" idx="5"/>
              <a:endCxn id="24272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2744" name="Text Box 56"/>
          <p:cNvSpPr txBox="1">
            <a:spLocks noChangeArrowheads="1"/>
          </p:cNvSpPr>
          <p:nvPr/>
        </p:nvSpPr>
        <p:spPr bwMode="auto">
          <a:xfrm>
            <a:off x="2819400" y="1371600"/>
            <a:ext cx="347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itchFamily="49" charset="0"/>
              </a:rPr>
              <a:t>pqueue.deleteMin()</a:t>
            </a:r>
          </a:p>
        </p:txBody>
      </p:sp>
      <p:sp>
        <p:nvSpPr>
          <p:cNvPr id="242745" name="Freeform 57"/>
          <p:cNvSpPr>
            <a:spLocks/>
          </p:cNvSpPr>
          <p:nvPr/>
        </p:nvSpPr>
        <p:spPr bwMode="auto">
          <a:xfrm>
            <a:off x="7048500" y="2895600"/>
            <a:ext cx="533400" cy="2209800"/>
          </a:xfrm>
          <a:custGeom>
            <a:avLst/>
            <a:gdLst>
              <a:gd name="T0" fmla="*/ 168 w 336"/>
              <a:gd name="T1" fmla="*/ 1392 h 1392"/>
              <a:gd name="T2" fmla="*/ 24 w 336"/>
              <a:gd name="T3" fmla="*/ 912 h 1392"/>
              <a:gd name="T4" fmla="*/ 312 w 336"/>
              <a:gd name="T5" fmla="*/ 480 h 1392"/>
              <a:gd name="T6" fmla="*/ 168 w 336"/>
              <a:gd name="T7" fmla="*/ 0 h 1392"/>
            </a:gdLst>
            <a:ahLst/>
            <a:cxnLst>
              <a:cxn ang="0">
                <a:pos x="T0" y="T1"/>
              </a:cxn>
              <a:cxn ang="0">
                <a:pos x="T2" y="T3"/>
              </a:cxn>
              <a:cxn ang="0">
                <a:pos x="T4" y="T5"/>
              </a:cxn>
              <a:cxn ang="0">
                <a:pos x="T6" y="T7"/>
              </a:cxn>
            </a:cxnLst>
            <a:rect l="0" t="0" r="r" b="b"/>
            <a:pathLst>
              <a:path w="336" h="1392">
                <a:moveTo>
                  <a:pt x="168" y="1392"/>
                </a:moveTo>
                <a:cubicBezTo>
                  <a:pt x="84" y="1228"/>
                  <a:pt x="0" y="1064"/>
                  <a:pt x="24" y="912"/>
                </a:cubicBezTo>
                <a:cubicBezTo>
                  <a:pt x="48" y="760"/>
                  <a:pt x="288" y="632"/>
                  <a:pt x="312" y="480"/>
                </a:cubicBezTo>
                <a:cubicBezTo>
                  <a:pt x="336" y="328"/>
                  <a:pt x="252" y="164"/>
                  <a:pt x="168" y="0"/>
                </a:cubicBezTo>
              </a:path>
            </a:pathLst>
          </a:custGeom>
          <a:noFill/>
          <a:ln w="127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1116B1D-2671-4A97-8A13-502389929842}" type="slidenum">
              <a:rPr lang="en-US" altLang="en-US"/>
              <a:pPr/>
              <a:t>70</a:t>
            </a:fld>
            <a:endParaRPr lang="en-US" altLang="en-US"/>
          </a:p>
        </p:txBody>
      </p:sp>
      <p:sp>
        <p:nvSpPr>
          <p:cNvPr id="393218" name="Rectangle 2"/>
          <p:cNvSpPr>
            <a:spLocks noGrp="1" noChangeArrowheads="1"/>
          </p:cNvSpPr>
          <p:nvPr>
            <p:ph type="title"/>
          </p:nvPr>
        </p:nvSpPr>
        <p:spPr/>
        <p:txBody>
          <a:bodyPr/>
          <a:lstStyle/>
          <a:p>
            <a:r>
              <a:rPr lang="en-US" altLang="en-US"/>
              <a:t>Insert 1,2,…,7</a:t>
            </a:r>
          </a:p>
        </p:txBody>
      </p:sp>
      <p:sp>
        <p:nvSpPr>
          <p:cNvPr id="393220"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Tree>
    <p:extLst>
      <p:ext uri="{BB962C8B-B14F-4D97-AF65-F5344CB8AC3E}">
        <p14:creationId xmlns:p14="http://schemas.microsoft.com/office/powerpoint/2010/main" val="1009412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4FB7168-CF1E-49D6-B230-78435ABA1E6B}" type="slidenum">
              <a:rPr lang="en-US" altLang="en-US"/>
              <a:pPr/>
              <a:t>71</a:t>
            </a:fld>
            <a:endParaRPr lang="en-US" altLang="en-US"/>
          </a:p>
        </p:txBody>
      </p:sp>
      <p:sp>
        <p:nvSpPr>
          <p:cNvPr id="394242" name="Rectangle 2"/>
          <p:cNvSpPr>
            <a:spLocks noGrp="1" noChangeArrowheads="1"/>
          </p:cNvSpPr>
          <p:nvPr>
            <p:ph type="title"/>
          </p:nvPr>
        </p:nvSpPr>
        <p:spPr/>
        <p:txBody>
          <a:bodyPr/>
          <a:lstStyle/>
          <a:p>
            <a:r>
              <a:rPr lang="en-US" altLang="en-US"/>
              <a:t>Insert 1,2,…,7</a:t>
            </a:r>
          </a:p>
        </p:txBody>
      </p:sp>
      <p:sp>
        <p:nvSpPr>
          <p:cNvPr id="394243" name="Rectangle 3"/>
          <p:cNvSpPr>
            <a:spLocks noGrp="1" noChangeArrowheads="1"/>
          </p:cNvSpPr>
          <p:nvPr>
            <p:ph type="body" idx="1"/>
          </p:nvPr>
        </p:nvSpPr>
        <p:spPr>
          <a:xfrm>
            <a:off x="7696200" y="609600"/>
            <a:ext cx="1143000" cy="685800"/>
          </a:xfrm>
        </p:spPr>
        <p:txBody>
          <a:bodyPr/>
          <a:lstStyle/>
          <a:p>
            <a:endParaRPr lang="en-US" altLang="en-US"/>
          </a:p>
        </p:txBody>
      </p:sp>
      <p:sp>
        <p:nvSpPr>
          <p:cNvPr id="394244"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4245"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4246" name="AutoShape 6"/>
          <p:cNvCxnSpPr>
            <a:cxnSpLocks noChangeShapeType="1"/>
            <a:stCxn id="394244" idx="5"/>
            <a:endCxn id="394245"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79824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2445431-37B8-4F8C-8860-B537AA4FDB3F}" type="slidenum">
              <a:rPr lang="en-US" altLang="en-US"/>
              <a:pPr/>
              <a:t>72</a:t>
            </a:fld>
            <a:endParaRPr lang="en-US" altLang="en-US"/>
          </a:p>
        </p:txBody>
      </p:sp>
      <p:sp>
        <p:nvSpPr>
          <p:cNvPr id="395266" name="Rectangle 2"/>
          <p:cNvSpPr>
            <a:spLocks noGrp="1" noChangeArrowheads="1"/>
          </p:cNvSpPr>
          <p:nvPr>
            <p:ph type="title"/>
          </p:nvPr>
        </p:nvSpPr>
        <p:spPr/>
        <p:txBody>
          <a:bodyPr/>
          <a:lstStyle/>
          <a:p>
            <a:r>
              <a:rPr lang="en-US" altLang="en-US"/>
              <a:t>Insert 1,2,…,7</a:t>
            </a:r>
          </a:p>
        </p:txBody>
      </p:sp>
      <p:sp>
        <p:nvSpPr>
          <p:cNvPr id="395267" name="Rectangle 3"/>
          <p:cNvSpPr>
            <a:spLocks noGrp="1" noChangeArrowheads="1"/>
          </p:cNvSpPr>
          <p:nvPr>
            <p:ph type="body" idx="1"/>
          </p:nvPr>
        </p:nvSpPr>
        <p:spPr>
          <a:xfrm>
            <a:off x="7696200" y="609600"/>
            <a:ext cx="1143000" cy="685800"/>
          </a:xfrm>
        </p:spPr>
        <p:txBody>
          <a:bodyPr/>
          <a:lstStyle/>
          <a:p>
            <a:endParaRPr lang="en-US" altLang="en-US"/>
          </a:p>
        </p:txBody>
      </p:sp>
      <p:sp>
        <p:nvSpPr>
          <p:cNvPr id="395268"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5269"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5270" name="AutoShape 6"/>
          <p:cNvCxnSpPr>
            <a:cxnSpLocks noChangeShapeType="1"/>
            <a:stCxn id="395268" idx="5"/>
            <a:endCxn id="395269"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5271" name="Oval 7"/>
          <p:cNvSpPr>
            <a:spLocks noChangeArrowheads="1"/>
          </p:cNvSpPr>
          <p:nvPr/>
        </p:nvSpPr>
        <p:spPr bwMode="auto">
          <a:xfrm>
            <a:off x="4800600" y="2362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Tree>
    <p:extLst>
      <p:ext uri="{BB962C8B-B14F-4D97-AF65-F5344CB8AC3E}">
        <p14:creationId xmlns:p14="http://schemas.microsoft.com/office/powerpoint/2010/main" val="2846849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FF0BE71-164C-4F5F-B0E3-0F6B94EC7974}" type="slidenum">
              <a:rPr lang="en-US" altLang="en-US"/>
              <a:pPr/>
              <a:t>73</a:t>
            </a:fld>
            <a:endParaRPr lang="en-US" altLang="en-US"/>
          </a:p>
        </p:txBody>
      </p:sp>
      <p:sp>
        <p:nvSpPr>
          <p:cNvPr id="396290" name="Rectangle 2"/>
          <p:cNvSpPr>
            <a:spLocks noGrp="1" noChangeArrowheads="1"/>
          </p:cNvSpPr>
          <p:nvPr>
            <p:ph type="title"/>
          </p:nvPr>
        </p:nvSpPr>
        <p:spPr/>
        <p:txBody>
          <a:bodyPr/>
          <a:lstStyle/>
          <a:p>
            <a:r>
              <a:rPr lang="en-US" altLang="en-US"/>
              <a:t>Insert 1,2,…,7</a:t>
            </a:r>
          </a:p>
        </p:txBody>
      </p:sp>
      <p:sp>
        <p:nvSpPr>
          <p:cNvPr id="396291" name="Rectangle 3"/>
          <p:cNvSpPr>
            <a:spLocks noGrp="1" noChangeArrowheads="1"/>
          </p:cNvSpPr>
          <p:nvPr>
            <p:ph type="body" idx="1"/>
          </p:nvPr>
        </p:nvSpPr>
        <p:spPr>
          <a:xfrm>
            <a:off x="7696200" y="609600"/>
            <a:ext cx="1143000" cy="685800"/>
          </a:xfrm>
        </p:spPr>
        <p:txBody>
          <a:bodyPr/>
          <a:lstStyle/>
          <a:p>
            <a:endParaRPr lang="en-US" altLang="en-US"/>
          </a:p>
        </p:txBody>
      </p:sp>
      <p:sp>
        <p:nvSpPr>
          <p:cNvPr id="396292"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6293"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6294" name="AutoShape 6"/>
          <p:cNvCxnSpPr>
            <a:cxnSpLocks noChangeShapeType="1"/>
            <a:stCxn id="396292" idx="5"/>
            <a:endCxn id="396293"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6295" name="Oval 7"/>
          <p:cNvSpPr>
            <a:spLocks noChangeArrowheads="1"/>
          </p:cNvSpPr>
          <p:nvPr/>
        </p:nvSpPr>
        <p:spPr bwMode="auto">
          <a:xfrm>
            <a:off x="4800600" y="2362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96296" name="Oval 8"/>
          <p:cNvSpPr>
            <a:spLocks noChangeArrowheads="1"/>
          </p:cNvSpPr>
          <p:nvPr/>
        </p:nvSpPr>
        <p:spPr bwMode="auto">
          <a:xfrm>
            <a:off x="54864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396297" name="AutoShape 9"/>
          <p:cNvCxnSpPr>
            <a:cxnSpLocks noChangeShapeType="1"/>
            <a:stCxn id="396295" idx="5"/>
            <a:endCxn id="396296" idx="1"/>
          </p:cNvCxnSpPr>
          <p:nvPr/>
        </p:nvCxnSpPr>
        <p:spPr bwMode="auto">
          <a:xfrm>
            <a:off x="5094288" y="2665413"/>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50506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B517CDA4-004A-49B7-9E78-8C7904759795}" type="slidenum">
              <a:rPr lang="en-US" altLang="en-US"/>
              <a:pPr/>
              <a:t>74</a:t>
            </a:fld>
            <a:endParaRPr lang="en-US" altLang="en-US"/>
          </a:p>
        </p:txBody>
      </p:sp>
      <p:sp>
        <p:nvSpPr>
          <p:cNvPr id="397314" name="Rectangle 2"/>
          <p:cNvSpPr>
            <a:spLocks noGrp="1" noChangeArrowheads="1"/>
          </p:cNvSpPr>
          <p:nvPr>
            <p:ph type="title"/>
          </p:nvPr>
        </p:nvSpPr>
        <p:spPr/>
        <p:txBody>
          <a:bodyPr/>
          <a:lstStyle/>
          <a:p>
            <a:r>
              <a:rPr lang="en-US" altLang="en-US"/>
              <a:t>Insert 1,2,…,7</a:t>
            </a:r>
          </a:p>
        </p:txBody>
      </p:sp>
      <p:sp>
        <p:nvSpPr>
          <p:cNvPr id="397315" name="Rectangle 3"/>
          <p:cNvSpPr>
            <a:spLocks noGrp="1" noChangeArrowheads="1"/>
          </p:cNvSpPr>
          <p:nvPr>
            <p:ph type="body" idx="1"/>
          </p:nvPr>
        </p:nvSpPr>
        <p:spPr>
          <a:xfrm>
            <a:off x="7696200" y="609600"/>
            <a:ext cx="1143000" cy="685800"/>
          </a:xfrm>
        </p:spPr>
        <p:txBody>
          <a:bodyPr/>
          <a:lstStyle/>
          <a:p>
            <a:endParaRPr lang="en-US" altLang="en-US"/>
          </a:p>
        </p:txBody>
      </p:sp>
      <p:sp>
        <p:nvSpPr>
          <p:cNvPr id="397316"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7317"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7318" name="AutoShape 6"/>
          <p:cNvCxnSpPr>
            <a:cxnSpLocks noChangeShapeType="1"/>
            <a:stCxn id="397316" idx="5"/>
            <a:endCxn id="397317"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7319" name="Oval 7"/>
          <p:cNvSpPr>
            <a:spLocks noChangeArrowheads="1"/>
          </p:cNvSpPr>
          <p:nvPr/>
        </p:nvSpPr>
        <p:spPr bwMode="auto">
          <a:xfrm>
            <a:off x="4659313" y="3125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97320" name="Oval 8"/>
          <p:cNvSpPr>
            <a:spLocks noChangeArrowheads="1"/>
          </p:cNvSpPr>
          <p:nvPr/>
        </p:nvSpPr>
        <p:spPr bwMode="auto">
          <a:xfrm>
            <a:off x="5345113" y="3887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397321" name="AutoShape 9"/>
          <p:cNvCxnSpPr>
            <a:cxnSpLocks noChangeShapeType="1"/>
            <a:stCxn id="397319" idx="5"/>
            <a:endCxn id="397320" idx="1"/>
          </p:cNvCxnSpPr>
          <p:nvPr/>
        </p:nvCxnSpPr>
        <p:spPr bwMode="auto">
          <a:xfrm>
            <a:off x="4953000" y="3429000"/>
            <a:ext cx="442913"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7322" name="AutoShape 10"/>
          <p:cNvCxnSpPr>
            <a:cxnSpLocks noChangeShapeType="1"/>
            <a:stCxn id="397316" idx="5"/>
            <a:endCxn id="397319" idx="1"/>
          </p:cNvCxnSpPr>
          <p:nvPr/>
        </p:nvCxnSpPr>
        <p:spPr bwMode="auto">
          <a:xfrm>
            <a:off x="3646488" y="2741613"/>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825914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46304E62-AF53-4DC9-BACF-ED9EF63B81E2}" type="slidenum">
              <a:rPr lang="en-US" altLang="en-US"/>
              <a:pPr/>
              <a:t>75</a:t>
            </a:fld>
            <a:endParaRPr lang="en-US" altLang="en-US"/>
          </a:p>
        </p:txBody>
      </p:sp>
      <p:sp>
        <p:nvSpPr>
          <p:cNvPr id="398338" name="Rectangle 2"/>
          <p:cNvSpPr>
            <a:spLocks noGrp="1" noChangeArrowheads="1"/>
          </p:cNvSpPr>
          <p:nvPr>
            <p:ph type="title"/>
          </p:nvPr>
        </p:nvSpPr>
        <p:spPr/>
        <p:txBody>
          <a:bodyPr/>
          <a:lstStyle/>
          <a:p>
            <a:r>
              <a:rPr lang="en-US" altLang="en-US"/>
              <a:t>Insert 1,2,…,7</a:t>
            </a:r>
          </a:p>
        </p:txBody>
      </p:sp>
      <p:sp>
        <p:nvSpPr>
          <p:cNvPr id="398339" name="Rectangle 3"/>
          <p:cNvSpPr>
            <a:spLocks noGrp="1" noChangeArrowheads="1"/>
          </p:cNvSpPr>
          <p:nvPr>
            <p:ph type="body" idx="1"/>
          </p:nvPr>
        </p:nvSpPr>
        <p:spPr>
          <a:xfrm>
            <a:off x="7696200" y="609600"/>
            <a:ext cx="1143000" cy="685800"/>
          </a:xfrm>
        </p:spPr>
        <p:txBody>
          <a:bodyPr/>
          <a:lstStyle/>
          <a:p>
            <a:endParaRPr lang="en-US" altLang="en-US"/>
          </a:p>
        </p:txBody>
      </p:sp>
      <p:sp>
        <p:nvSpPr>
          <p:cNvPr id="398340"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8341"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8342" name="AutoShape 6"/>
          <p:cNvCxnSpPr>
            <a:cxnSpLocks noChangeShapeType="1"/>
            <a:stCxn id="398340" idx="5"/>
            <a:endCxn id="398341"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43" name="Oval 7"/>
          <p:cNvSpPr>
            <a:spLocks noChangeArrowheads="1"/>
          </p:cNvSpPr>
          <p:nvPr/>
        </p:nvSpPr>
        <p:spPr bwMode="auto">
          <a:xfrm>
            <a:off x="4659313" y="3125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98344" name="Oval 8"/>
          <p:cNvSpPr>
            <a:spLocks noChangeArrowheads="1"/>
          </p:cNvSpPr>
          <p:nvPr/>
        </p:nvSpPr>
        <p:spPr bwMode="auto">
          <a:xfrm>
            <a:off x="5345113" y="3887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398345" name="AutoShape 9"/>
          <p:cNvCxnSpPr>
            <a:cxnSpLocks noChangeShapeType="1"/>
            <a:stCxn id="398343" idx="5"/>
            <a:endCxn id="398344" idx="1"/>
          </p:cNvCxnSpPr>
          <p:nvPr/>
        </p:nvCxnSpPr>
        <p:spPr bwMode="auto">
          <a:xfrm>
            <a:off x="4953000" y="3429000"/>
            <a:ext cx="442913"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8346" name="AutoShape 10"/>
          <p:cNvCxnSpPr>
            <a:cxnSpLocks noChangeShapeType="1"/>
            <a:stCxn id="398340" idx="5"/>
            <a:endCxn id="398343" idx="1"/>
          </p:cNvCxnSpPr>
          <p:nvPr/>
        </p:nvCxnSpPr>
        <p:spPr bwMode="auto">
          <a:xfrm>
            <a:off x="3646488" y="2741613"/>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8347" name="Oval 11"/>
          <p:cNvSpPr>
            <a:spLocks noChangeArrowheads="1"/>
          </p:cNvSpPr>
          <p:nvPr/>
        </p:nvSpPr>
        <p:spPr bwMode="auto">
          <a:xfrm>
            <a:off x="55626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Tree>
    <p:extLst>
      <p:ext uri="{BB962C8B-B14F-4D97-AF65-F5344CB8AC3E}">
        <p14:creationId xmlns:p14="http://schemas.microsoft.com/office/powerpoint/2010/main" val="36409999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85BA260A-0228-4EC6-865B-10D9048EFC5D}" type="slidenum">
              <a:rPr lang="en-US" altLang="en-US"/>
              <a:pPr/>
              <a:t>76</a:t>
            </a:fld>
            <a:endParaRPr lang="en-US" altLang="en-US"/>
          </a:p>
        </p:txBody>
      </p:sp>
      <p:sp>
        <p:nvSpPr>
          <p:cNvPr id="399362" name="Rectangle 2"/>
          <p:cNvSpPr>
            <a:spLocks noGrp="1" noChangeArrowheads="1"/>
          </p:cNvSpPr>
          <p:nvPr>
            <p:ph type="title"/>
          </p:nvPr>
        </p:nvSpPr>
        <p:spPr/>
        <p:txBody>
          <a:bodyPr/>
          <a:lstStyle/>
          <a:p>
            <a:r>
              <a:rPr lang="en-US" altLang="en-US"/>
              <a:t>Insert 1,2,…,7</a:t>
            </a:r>
          </a:p>
        </p:txBody>
      </p:sp>
      <p:sp>
        <p:nvSpPr>
          <p:cNvPr id="399363" name="Rectangle 3"/>
          <p:cNvSpPr>
            <a:spLocks noGrp="1" noChangeArrowheads="1"/>
          </p:cNvSpPr>
          <p:nvPr>
            <p:ph type="body" idx="1"/>
          </p:nvPr>
        </p:nvSpPr>
        <p:spPr>
          <a:xfrm>
            <a:off x="7696200" y="609600"/>
            <a:ext cx="1143000" cy="685800"/>
          </a:xfrm>
        </p:spPr>
        <p:txBody>
          <a:bodyPr/>
          <a:lstStyle/>
          <a:p>
            <a:endParaRPr lang="en-US" altLang="en-US"/>
          </a:p>
        </p:txBody>
      </p:sp>
      <p:sp>
        <p:nvSpPr>
          <p:cNvPr id="399364"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399365"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399366" name="AutoShape 6"/>
          <p:cNvCxnSpPr>
            <a:cxnSpLocks noChangeShapeType="1"/>
            <a:stCxn id="399364" idx="5"/>
            <a:endCxn id="399365" idx="1"/>
          </p:cNvCxnSpPr>
          <p:nvPr/>
        </p:nvCxnSpPr>
        <p:spPr bwMode="auto">
          <a:xfrm>
            <a:off x="3646488" y="2741613"/>
            <a:ext cx="290512" cy="4238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367" name="Oval 7"/>
          <p:cNvSpPr>
            <a:spLocks noChangeArrowheads="1"/>
          </p:cNvSpPr>
          <p:nvPr/>
        </p:nvSpPr>
        <p:spPr bwMode="auto">
          <a:xfrm>
            <a:off x="4659313" y="3125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399368" name="Oval 8"/>
          <p:cNvSpPr>
            <a:spLocks noChangeArrowheads="1"/>
          </p:cNvSpPr>
          <p:nvPr/>
        </p:nvSpPr>
        <p:spPr bwMode="auto">
          <a:xfrm>
            <a:off x="5345113" y="3887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399369" name="AutoShape 9"/>
          <p:cNvCxnSpPr>
            <a:cxnSpLocks noChangeShapeType="1"/>
            <a:stCxn id="399367" idx="5"/>
            <a:endCxn id="399368" idx="1"/>
          </p:cNvCxnSpPr>
          <p:nvPr/>
        </p:nvCxnSpPr>
        <p:spPr bwMode="auto">
          <a:xfrm>
            <a:off x="4953000" y="3429000"/>
            <a:ext cx="442913"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370" name="AutoShape 10"/>
          <p:cNvCxnSpPr>
            <a:cxnSpLocks noChangeShapeType="1"/>
            <a:stCxn id="399364" idx="5"/>
            <a:endCxn id="399367" idx="1"/>
          </p:cNvCxnSpPr>
          <p:nvPr/>
        </p:nvCxnSpPr>
        <p:spPr bwMode="auto">
          <a:xfrm>
            <a:off x="3646488" y="2741613"/>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371" name="Oval 11"/>
          <p:cNvSpPr>
            <a:spLocks noChangeArrowheads="1"/>
          </p:cNvSpPr>
          <p:nvPr/>
        </p:nvSpPr>
        <p:spPr bwMode="auto">
          <a:xfrm>
            <a:off x="55626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399372" name="Oval 12"/>
          <p:cNvSpPr>
            <a:spLocks noChangeArrowheads="1"/>
          </p:cNvSpPr>
          <p:nvPr/>
        </p:nvSpPr>
        <p:spPr bwMode="auto">
          <a:xfrm>
            <a:off x="6248400" y="3200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399373" name="AutoShape 13"/>
          <p:cNvCxnSpPr>
            <a:cxnSpLocks noChangeShapeType="1"/>
            <a:stCxn id="399371" idx="5"/>
            <a:endCxn id="399372" idx="0"/>
          </p:cNvCxnSpPr>
          <p:nvPr/>
        </p:nvCxnSpPr>
        <p:spPr bwMode="auto">
          <a:xfrm>
            <a:off x="5856288" y="2741613"/>
            <a:ext cx="565150" cy="4492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031024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C2BF043B-DD25-4AE0-95A5-DFEFAED5BD65}" type="slidenum">
              <a:rPr lang="en-US" altLang="en-US"/>
              <a:pPr/>
              <a:t>77</a:t>
            </a:fld>
            <a:endParaRPr lang="en-US" altLang="en-US"/>
          </a:p>
        </p:txBody>
      </p:sp>
      <p:sp>
        <p:nvSpPr>
          <p:cNvPr id="400386" name="Rectangle 2"/>
          <p:cNvSpPr>
            <a:spLocks noGrp="1" noChangeArrowheads="1"/>
          </p:cNvSpPr>
          <p:nvPr>
            <p:ph type="title"/>
          </p:nvPr>
        </p:nvSpPr>
        <p:spPr/>
        <p:txBody>
          <a:bodyPr/>
          <a:lstStyle/>
          <a:p>
            <a:r>
              <a:rPr lang="en-US" altLang="en-US"/>
              <a:t>Insert 1,2,…,7</a:t>
            </a:r>
          </a:p>
        </p:txBody>
      </p:sp>
      <p:sp>
        <p:nvSpPr>
          <p:cNvPr id="400387" name="Rectangle 3"/>
          <p:cNvSpPr>
            <a:spLocks noGrp="1" noChangeArrowheads="1"/>
          </p:cNvSpPr>
          <p:nvPr>
            <p:ph type="body" idx="1"/>
          </p:nvPr>
        </p:nvSpPr>
        <p:spPr>
          <a:xfrm>
            <a:off x="7696200" y="609600"/>
            <a:ext cx="1143000" cy="685800"/>
          </a:xfrm>
        </p:spPr>
        <p:txBody>
          <a:bodyPr/>
          <a:lstStyle/>
          <a:p>
            <a:endParaRPr lang="en-US" altLang="en-US"/>
          </a:p>
        </p:txBody>
      </p:sp>
      <p:sp>
        <p:nvSpPr>
          <p:cNvPr id="400388" name="Oval 4"/>
          <p:cNvSpPr>
            <a:spLocks noChangeArrowheads="1"/>
          </p:cNvSpPr>
          <p:nvPr/>
        </p:nvSpPr>
        <p:spPr bwMode="auto">
          <a:xfrm>
            <a:off x="33528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400389" name="Oval 5"/>
          <p:cNvSpPr>
            <a:spLocks noChangeArrowheads="1"/>
          </p:cNvSpPr>
          <p:nvPr/>
        </p:nvSpPr>
        <p:spPr bwMode="auto">
          <a:xfrm>
            <a:off x="3886200" y="31242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400390" name="AutoShape 6"/>
          <p:cNvCxnSpPr>
            <a:cxnSpLocks noChangeShapeType="1"/>
            <a:stCxn id="400388" idx="5"/>
            <a:endCxn id="400389" idx="1"/>
          </p:cNvCxnSpPr>
          <p:nvPr/>
        </p:nvCxnSpPr>
        <p:spPr bwMode="auto">
          <a:xfrm>
            <a:off x="3646488" y="2741613"/>
            <a:ext cx="290512" cy="423862"/>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391" name="Oval 7"/>
          <p:cNvSpPr>
            <a:spLocks noChangeArrowheads="1"/>
          </p:cNvSpPr>
          <p:nvPr/>
        </p:nvSpPr>
        <p:spPr bwMode="auto">
          <a:xfrm>
            <a:off x="4659313" y="3125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0392" name="Oval 8"/>
          <p:cNvSpPr>
            <a:spLocks noChangeArrowheads="1"/>
          </p:cNvSpPr>
          <p:nvPr/>
        </p:nvSpPr>
        <p:spPr bwMode="auto">
          <a:xfrm>
            <a:off x="5345113" y="3887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0393" name="AutoShape 9"/>
          <p:cNvCxnSpPr>
            <a:cxnSpLocks noChangeShapeType="1"/>
            <a:stCxn id="400391" idx="5"/>
            <a:endCxn id="400392" idx="1"/>
          </p:cNvCxnSpPr>
          <p:nvPr/>
        </p:nvCxnSpPr>
        <p:spPr bwMode="auto">
          <a:xfrm>
            <a:off x="4953000" y="3429000"/>
            <a:ext cx="442913" cy="5000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394" name="AutoShape 10"/>
          <p:cNvCxnSpPr>
            <a:cxnSpLocks noChangeShapeType="1"/>
            <a:stCxn id="400388" idx="5"/>
            <a:endCxn id="400391" idx="1"/>
          </p:cNvCxnSpPr>
          <p:nvPr/>
        </p:nvCxnSpPr>
        <p:spPr bwMode="auto">
          <a:xfrm>
            <a:off x="3646488" y="2741613"/>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395" name="Oval 11"/>
          <p:cNvSpPr>
            <a:spLocks noChangeArrowheads="1"/>
          </p:cNvSpPr>
          <p:nvPr/>
        </p:nvSpPr>
        <p:spPr bwMode="auto">
          <a:xfrm>
            <a:off x="5562600" y="2438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0396" name="Oval 12"/>
          <p:cNvSpPr>
            <a:spLocks noChangeArrowheads="1"/>
          </p:cNvSpPr>
          <p:nvPr/>
        </p:nvSpPr>
        <p:spPr bwMode="auto">
          <a:xfrm>
            <a:off x="6248400" y="32004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0397" name="AutoShape 13"/>
          <p:cNvCxnSpPr>
            <a:cxnSpLocks noChangeShapeType="1"/>
            <a:stCxn id="400395" idx="5"/>
            <a:endCxn id="400396" idx="0"/>
          </p:cNvCxnSpPr>
          <p:nvPr/>
        </p:nvCxnSpPr>
        <p:spPr bwMode="auto">
          <a:xfrm>
            <a:off x="5856288" y="2741613"/>
            <a:ext cx="565150" cy="4492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398" name="Oval 14"/>
          <p:cNvSpPr>
            <a:spLocks noChangeArrowheads="1"/>
          </p:cNvSpPr>
          <p:nvPr/>
        </p:nvSpPr>
        <p:spPr bwMode="auto">
          <a:xfrm>
            <a:off x="7239000" y="25146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Tree>
    <p:extLst>
      <p:ext uri="{BB962C8B-B14F-4D97-AF65-F5344CB8AC3E}">
        <p14:creationId xmlns:p14="http://schemas.microsoft.com/office/powerpoint/2010/main" val="2138809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EE57236-B5B8-4C5C-8453-B32444A77819}" type="slidenum">
              <a:rPr lang="en-US" altLang="en-US"/>
              <a:pPr/>
              <a:t>78</a:t>
            </a:fld>
            <a:endParaRPr lang="en-US" altLang="en-US"/>
          </a:p>
        </p:txBody>
      </p:sp>
      <p:sp>
        <p:nvSpPr>
          <p:cNvPr id="401410" name="Rectangle 2"/>
          <p:cNvSpPr>
            <a:spLocks noGrp="1" noChangeArrowheads="1"/>
          </p:cNvSpPr>
          <p:nvPr>
            <p:ph type="title"/>
          </p:nvPr>
        </p:nvSpPr>
        <p:spPr>
          <a:xfrm>
            <a:off x="685800" y="0"/>
            <a:ext cx="7772400" cy="1143000"/>
          </a:xfrm>
        </p:spPr>
        <p:txBody>
          <a:bodyPr/>
          <a:lstStyle/>
          <a:p>
            <a:r>
              <a:rPr lang="en-US" altLang="en-US"/>
              <a:t>Binomial Queues: DeleteMin</a:t>
            </a:r>
          </a:p>
        </p:txBody>
      </p:sp>
      <p:sp>
        <p:nvSpPr>
          <p:cNvPr id="401411" name="Rectangle 3"/>
          <p:cNvSpPr>
            <a:spLocks noGrp="1" noChangeArrowheads="1"/>
          </p:cNvSpPr>
          <p:nvPr>
            <p:ph type="body" idx="1"/>
          </p:nvPr>
        </p:nvSpPr>
        <p:spPr>
          <a:xfrm>
            <a:off x="228600" y="1295400"/>
            <a:ext cx="8610600" cy="5105400"/>
          </a:xfrm>
        </p:spPr>
        <p:txBody>
          <a:bodyPr/>
          <a:lstStyle/>
          <a:p>
            <a:pPr marL="457200" indent="-457200"/>
            <a:r>
              <a:rPr lang="en-US" altLang="en-US" sz="2800">
                <a:solidFill>
                  <a:schemeClr val="accent2"/>
                </a:solidFill>
              </a:rPr>
              <a:t>Steps:</a:t>
            </a:r>
          </a:p>
          <a:p>
            <a:pPr marL="838200" lvl="1" indent="-381000">
              <a:buFont typeface="Monotype Sorts" pitchFamily="2" charset="2"/>
              <a:buAutoNum type="arabicPeriod"/>
            </a:pPr>
            <a:r>
              <a:rPr lang="en-US" altLang="en-US" sz="2600"/>
              <a:t>Find tree B</a:t>
            </a:r>
            <a:r>
              <a:rPr lang="en-US" altLang="en-US" sz="2600" baseline="-25000"/>
              <a:t>k</a:t>
            </a:r>
            <a:r>
              <a:rPr lang="en-US" altLang="en-US" sz="2600"/>
              <a:t> with the </a:t>
            </a:r>
            <a:r>
              <a:rPr lang="en-US" altLang="en-US" sz="2600">
                <a:solidFill>
                  <a:schemeClr val="accent2"/>
                </a:solidFill>
              </a:rPr>
              <a:t>smallest</a:t>
            </a:r>
            <a:r>
              <a:rPr lang="en-US" altLang="en-US" sz="2600"/>
              <a:t> root</a:t>
            </a:r>
          </a:p>
          <a:p>
            <a:pPr marL="838200" lvl="1" indent="-381000">
              <a:buFont typeface="Monotype Sorts" pitchFamily="2" charset="2"/>
              <a:buAutoNum type="arabicPeriod"/>
            </a:pPr>
            <a:r>
              <a:rPr lang="en-US" altLang="en-US" sz="2600"/>
              <a:t>Remove B</a:t>
            </a:r>
            <a:r>
              <a:rPr lang="en-US" altLang="en-US" sz="2600" baseline="-25000"/>
              <a:t>k</a:t>
            </a:r>
            <a:r>
              <a:rPr lang="en-US" altLang="en-US" sz="2600"/>
              <a:t> from the queue</a:t>
            </a:r>
          </a:p>
          <a:p>
            <a:pPr marL="838200" lvl="1" indent="-381000">
              <a:buFont typeface="Monotype Sorts" pitchFamily="2" charset="2"/>
              <a:buAutoNum type="arabicPeriod"/>
            </a:pPr>
            <a:r>
              <a:rPr lang="en-US" altLang="en-US" sz="2600"/>
              <a:t>Delete root of B</a:t>
            </a:r>
            <a:r>
              <a:rPr lang="en-US" altLang="en-US" sz="2600" baseline="-25000"/>
              <a:t>k</a:t>
            </a:r>
            <a:r>
              <a:rPr lang="en-US" altLang="en-US" sz="2600"/>
              <a:t> (return this value); You now have a new queue made up of the forest B</a:t>
            </a:r>
            <a:r>
              <a:rPr lang="en-US" altLang="en-US" sz="2600" baseline="-25000"/>
              <a:t>0</a:t>
            </a:r>
            <a:r>
              <a:rPr lang="en-US" altLang="en-US" sz="2600"/>
              <a:t>, B</a:t>
            </a:r>
            <a:r>
              <a:rPr lang="en-US" altLang="en-US" sz="2600" baseline="-25000"/>
              <a:t>1</a:t>
            </a:r>
            <a:r>
              <a:rPr lang="en-US" altLang="en-US" sz="2600"/>
              <a:t>, …, B</a:t>
            </a:r>
            <a:r>
              <a:rPr lang="en-US" altLang="en-US" sz="2600" baseline="-25000"/>
              <a:t>k-1</a:t>
            </a:r>
            <a:endParaRPr lang="en-US" altLang="en-US" sz="2600"/>
          </a:p>
          <a:p>
            <a:pPr marL="838200" lvl="1" indent="-381000">
              <a:buFont typeface="Monotype Sorts" pitchFamily="2" charset="2"/>
              <a:buAutoNum type="arabicPeriod"/>
            </a:pPr>
            <a:r>
              <a:rPr lang="en-US" altLang="en-US" sz="2600"/>
              <a:t>Merge this queue with remainder of the original (from step 2)</a:t>
            </a:r>
            <a:endParaRPr lang="en-US" altLang="en-US" sz="2400"/>
          </a:p>
          <a:p>
            <a:pPr marL="457200" indent="-457200"/>
            <a:r>
              <a:rPr lang="en-US" altLang="en-US" sz="2800">
                <a:solidFill>
                  <a:schemeClr val="accent2"/>
                </a:solidFill>
              </a:rPr>
              <a:t>Run time analysis:</a:t>
            </a:r>
            <a:r>
              <a:rPr lang="en-US" altLang="en-US" sz="2800"/>
              <a:t> Step 1 is O(log N), step 2 and 3 are O(1), and step 4 is O(log N). </a:t>
            </a:r>
            <a:r>
              <a:rPr lang="en-US" altLang="en-US" sz="2800">
                <a:solidFill>
                  <a:schemeClr val="accent2"/>
                </a:solidFill>
              </a:rPr>
              <a:t>Total time = O(log N)</a:t>
            </a:r>
            <a:endParaRPr lang="en-US" altLang="en-US" sz="2800"/>
          </a:p>
          <a:p>
            <a:pPr marL="457200" indent="-457200"/>
            <a:r>
              <a:rPr lang="en-US" altLang="en-US" sz="2800">
                <a:solidFill>
                  <a:schemeClr val="accent2"/>
                </a:solidFill>
              </a:rPr>
              <a:t>Example:</a:t>
            </a:r>
            <a:r>
              <a:rPr lang="en-US" altLang="en-US" sz="2800"/>
              <a:t> Insert 1, 2, …, 7 into empty queue and DeleteMin</a:t>
            </a:r>
          </a:p>
        </p:txBody>
      </p:sp>
    </p:spTree>
    <p:extLst>
      <p:ext uri="{BB962C8B-B14F-4D97-AF65-F5344CB8AC3E}">
        <p14:creationId xmlns:p14="http://schemas.microsoft.com/office/powerpoint/2010/main" val="118026518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66FC4DDB-36CE-4B36-942F-0C6D5EB9FF63}" type="slidenum">
              <a:rPr lang="en-US" altLang="en-US"/>
              <a:pPr/>
              <a:t>79</a:t>
            </a:fld>
            <a:endParaRPr lang="en-US" altLang="en-US"/>
          </a:p>
        </p:txBody>
      </p:sp>
      <p:sp>
        <p:nvSpPr>
          <p:cNvPr id="402434" name="Rectangle 2"/>
          <p:cNvSpPr>
            <a:spLocks noGrp="1" noChangeArrowheads="1"/>
          </p:cNvSpPr>
          <p:nvPr>
            <p:ph type="title"/>
          </p:nvPr>
        </p:nvSpPr>
        <p:spPr/>
        <p:txBody>
          <a:bodyPr/>
          <a:lstStyle/>
          <a:p>
            <a:r>
              <a:rPr lang="en-US" altLang="en-US"/>
              <a:t>Insert 1,2,…,7</a:t>
            </a:r>
          </a:p>
        </p:txBody>
      </p:sp>
      <p:sp>
        <p:nvSpPr>
          <p:cNvPr id="402435" name="Rectangle 3"/>
          <p:cNvSpPr>
            <a:spLocks noGrp="1" noChangeArrowheads="1"/>
          </p:cNvSpPr>
          <p:nvPr>
            <p:ph type="body" idx="1"/>
          </p:nvPr>
        </p:nvSpPr>
        <p:spPr>
          <a:xfrm>
            <a:off x="7696200" y="609600"/>
            <a:ext cx="1143000" cy="685800"/>
          </a:xfrm>
        </p:spPr>
        <p:txBody>
          <a:bodyPr/>
          <a:lstStyle/>
          <a:p>
            <a:endParaRPr lang="en-US" altLang="en-US"/>
          </a:p>
        </p:txBody>
      </p:sp>
      <p:sp>
        <p:nvSpPr>
          <p:cNvPr id="402436" name="Oval 4"/>
          <p:cNvSpPr>
            <a:spLocks noChangeArrowheads="1"/>
          </p:cNvSpPr>
          <p:nvPr/>
        </p:nvSpPr>
        <p:spPr bwMode="auto">
          <a:xfrm>
            <a:off x="24495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402437" name="Oval 5"/>
          <p:cNvSpPr>
            <a:spLocks noChangeArrowheads="1"/>
          </p:cNvSpPr>
          <p:nvPr/>
        </p:nvSpPr>
        <p:spPr bwMode="auto">
          <a:xfrm>
            <a:off x="2982913" y="34305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402438" name="AutoShape 6"/>
          <p:cNvCxnSpPr>
            <a:cxnSpLocks noChangeShapeType="1"/>
            <a:stCxn id="402436" idx="5"/>
            <a:endCxn id="402437" idx="1"/>
          </p:cNvCxnSpPr>
          <p:nvPr/>
        </p:nvCxnSpPr>
        <p:spPr bwMode="auto">
          <a:xfrm>
            <a:off x="2743200" y="3048000"/>
            <a:ext cx="290513" cy="4238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39" name="Oval 7"/>
          <p:cNvSpPr>
            <a:spLocks noChangeArrowheads="1"/>
          </p:cNvSpPr>
          <p:nvPr/>
        </p:nvSpPr>
        <p:spPr bwMode="auto">
          <a:xfrm>
            <a:off x="3756025" y="3432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2440" name="Oval 8"/>
          <p:cNvSpPr>
            <a:spLocks noChangeArrowheads="1"/>
          </p:cNvSpPr>
          <p:nvPr/>
        </p:nvSpPr>
        <p:spPr bwMode="auto">
          <a:xfrm>
            <a:off x="4441825" y="4194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2441" name="AutoShape 9"/>
          <p:cNvCxnSpPr>
            <a:cxnSpLocks noChangeShapeType="1"/>
            <a:stCxn id="402439" idx="5"/>
            <a:endCxn id="402440" idx="1"/>
          </p:cNvCxnSpPr>
          <p:nvPr/>
        </p:nvCxnSpPr>
        <p:spPr bwMode="auto">
          <a:xfrm>
            <a:off x="4049713" y="3735388"/>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42" name="AutoShape 10"/>
          <p:cNvCxnSpPr>
            <a:cxnSpLocks noChangeShapeType="1"/>
            <a:stCxn id="402436" idx="5"/>
            <a:endCxn id="402439" idx="1"/>
          </p:cNvCxnSpPr>
          <p:nvPr/>
        </p:nvCxnSpPr>
        <p:spPr bwMode="auto">
          <a:xfrm>
            <a:off x="2743200" y="3048000"/>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43" name="Oval 11"/>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2444" name="Oval 12"/>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2445" name="AutoShape 13"/>
          <p:cNvCxnSpPr>
            <a:cxnSpLocks noChangeShapeType="1"/>
            <a:stCxn id="402443" idx="5"/>
            <a:endCxn id="402444"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46" name="Oval 14"/>
          <p:cNvSpPr>
            <a:spLocks noChangeArrowheads="1"/>
          </p:cNvSpPr>
          <p:nvPr/>
        </p:nvSpPr>
        <p:spPr bwMode="auto">
          <a:xfrm>
            <a:off x="6335713" y="28209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Tree>
    <p:extLst>
      <p:ext uri="{BB962C8B-B14F-4D97-AF65-F5344CB8AC3E}">
        <p14:creationId xmlns:p14="http://schemas.microsoft.com/office/powerpoint/2010/main" val="95438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laceholder 5"/>
          <p:cNvSpPr>
            <a:spLocks noGrp="1"/>
          </p:cNvSpPr>
          <p:nvPr>
            <p:ph type="sldNum" sz="quarter" idx="12"/>
          </p:nvPr>
        </p:nvSpPr>
        <p:spPr/>
        <p:txBody>
          <a:bodyPr/>
          <a:lstStyle/>
          <a:p>
            <a:fld id="{2400B739-3448-4CDE-91B3-34D09BC91195}" type="slidenum">
              <a:rPr lang="en-US" altLang="en-US"/>
              <a:pPr/>
              <a:t>8</a:t>
            </a:fld>
            <a:endParaRPr lang="en-US" altLang="en-US"/>
          </a:p>
        </p:txBody>
      </p:sp>
      <p:sp>
        <p:nvSpPr>
          <p:cNvPr id="244738" name="Rectangle 2"/>
          <p:cNvSpPr>
            <a:spLocks noGrp="1" noChangeArrowheads="1"/>
          </p:cNvSpPr>
          <p:nvPr>
            <p:ph type="title"/>
          </p:nvPr>
        </p:nvSpPr>
        <p:spPr>
          <a:xfrm>
            <a:off x="685800" y="-76200"/>
            <a:ext cx="7772400" cy="1143000"/>
          </a:xfrm>
        </p:spPr>
        <p:txBody>
          <a:bodyPr/>
          <a:lstStyle/>
          <a:p>
            <a:r>
              <a:rPr lang="en-US" altLang="en-US"/>
              <a:t>Percolate Down</a:t>
            </a:r>
          </a:p>
        </p:txBody>
      </p:sp>
      <p:sp>
        <p:nvSpPr>
          <p:cNvPr id="244740" name="Oval 4"/>
          <p:cNvSpPr>
            <a:spLocks noChangeAspect="1" noChangeArrowheads="1"/>
          </p:cNvSpPr>
          <p:nvPr/>
        </p:nvSpPr>
        <p:spPr bwMode="auto">
          <a:xfrm>
            <a:off x="1658938" y="32226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41" name="Oval 5"/>
          <p:cNvSpPr>
            <a:spLocks noChangeAspect="1" noChangeArrowheads="1"/>
          </p:cNvSpPr>
          <p:nvPr/>
        </p:nvSpPr>
        <p:spPr bwMode="auto">
          <a:xfrm>
            <a:off x="1182688" y="32226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42" name="Oval 6"/>
          <p:cNvSpPr>
            <a:spLocks noChangeAspect="1" noChangeArrowheads="1"/>
          </p:cNvSpPr>
          <p:nvPr/>
        </p:nvSpPr>
        <p:spPr bwMode="auto">
          <a:xfrm>
            <a:off x="704850" y="3222625"/>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43" name="Oval 7"/>
          <p:cNvSpPr>
            <a:spLocks noChangeAspect="1" noChangeArrowheads="1"/>
          </p:cNvSpPr>
          <p:nvPr/>
        </p:nvSpPr>
        <p:spPr bwMode="auto">
          <a:xfrm>
            <a:off x="228600" y="3222625"/>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44" name="Oval 8"/>
          <p:cNvSpPr>
            <a:spLocks noChangeAspect="1" noChangeArrowheads="1"/>
          </p:cNvSpPr>
          <p:nvPr/>
        </p:nvSpPr>
        <p:spPr bwMode="auto">
          <a:xfrm>
            <a:off x="3327400"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45" name="Oval 9"/>
          <p:cNvSpPr>
            <a:spLocks noChangeAspect="1" noChangeArrowheads="1"/>
          </p:cNvSpPr>
          <p:nvPr/>
        </p:nvSpPr>
        <p:spPr bwMode="auto">
          <a:xfrm>
            <a:off x="2373313"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46" name="Oval 10"/>
          <p:cNvSpPr>
            <a:spLocks noChangeAspect="1" noChangeArrowheads="1"/>
          </p:cNvSpPr>
          <p:nvPr/>
        </p:nvSpPr>
        <p:spPr bwMode="auto">
          <a:xfrm>
            <a:off x="1420813"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47" name="Oval 11"/>
          <p:cNvSpPr>
            <a:spLocks noChangeAspect="1" noChangeArrowheads="1"/>
          </p:cNvSpPr>
          <p:nvPr/>
        </p:nvSpPr>
        <p:spPr bwMode="auto">
          <a:xfrm>
            <a:off x="466725"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48" name="Oval 12"/>
          <p:cNvSpPr>
            <a:spLocks noChangeAspect="1" noChangeArrowheads="1"/>
          </p:cNvSpPr>
          <p:nvPr/>
        </p:nvSpPr>
        <p:spPr bwMode="auto">
          <a:xfrm>
            <a:off x="2851150" y="1633538"/>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49" name="Oval 13"/>
          <p:cNvSpPr>
            <a:spLocks noChangeAspect="1" noChangeArrowheads="1"/>
          </p:cNvSpPr>
          <p:nvPr/>
        </p:nvSpPr>
        <p:spPr bwMode="auto">
          <a:xfrm>
            <a:off x="942975" y="1633538"/>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44750" name="Oval 14"/>
          <p:cNvSpPr>
            <a:spLocks noChangeAspect="1" noChangeArrowheads="1"/>
          </p:cNvSpPr>
          <p:nvPr/>
        </p:nvSpPr>
        <p:spPr bwMode="auto">
          <a:xfrm>
            <a:off x="1897063" y="838200"/>
            <a:ext cx="341312" cy="341313"/>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cxnSp>
        <p:nvCxnSpPr>
          <p:cNvPr id="244751" name="AutoShape 15"/>
          <p:cNvCxnSpPr>
            <a:cxnSpLocks noChangeShapeType="1"/>
            <a:stCxn id="244750" idx="3"/>
            <a:endCxn id="244749" idx="0"/>
          </p:cNvCxnSpPr>
          <p:nvPr/>
        </p:nvCxnSpPr>
        <p:spPr bwMode="auto">
          <a:xfrm flipH="1">
            <a:off x="1114425"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2" name="AutoShape 16"/>
          <p:cNvCxnSpPr>
            <a:cxnSpLocks noChangeShapeType="1"/>
            <a:stCxn id="244750" idx="5"/>
            <a:endCxn id="244748" idx="0"/>
          </p:cNvCxnSpPr>
          <p:nvPr/>
        </p:nvCxnSpPr>
        <p:spPr bwMode="auto">
          <a:xfrm>
            <a:off x="2187575" y="1146175"/>
            <a:ext cx="83343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3" name="AutoShape 17"/>
          <p:cNvCxnSpPr>
            <a:cxnSpLocks noChangeShapeType="1"/>
            <a:stCxn id="244748" idx="3"/>
            <a:endCxn id="244745" idx="0"/>
          </p:cNvCxnSpPr>
          <p:nvPr/>
        </p:nvCxnSpPr>
        <p:spPr bwMode="auto">
          <a:xfrm flipH="1">
            <a:off x="25447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4" name="AutoShape 18"/>
          <p:cNvCxnSpPr>
            <a:cxnSpLocks noChangeShapeType="1"/>
            <a:stCxn id="244748" idx="5"/>
            <a:endCxn id="244744" idx="0"/>
          </p:cNvCxnSpPr>
          <p:nvPr/>
        </p:nvCxnSpPr>
        <p:spPr bwMode="auto">
          <a:xfrm>
            <a:off x="31416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6" name="AutoShape 20"/>
          <p:cNvCxnSpPr>
            <a:cxnSpLocks noChangeShapeType="1"/>
            <a:stCxn id="244749" idx="3"/>
            <a:endCxn id="244747" idx="0"/>
          </p:cNvCxnSpPr>
          <p:nvPr/>
        </p:nvCxnSpPr>
        <p:spPr bwMode="auto">
          <a:xfrm flipH="1">
            <a:off x="636588" y="1939925"/>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7" name="AutoShape 21"/>
          <p:cNvCxnSpPr>
            <a:cxnSpLocks noChangeShapeType="1"/>
            <a:stCxn id="244749" idx="5"/>
            <a:endCxn id="244746" idx="0"/>
          </p:cNvCxnSpPr>
          <p:nvPr/>
        </p:nvCxnSpPr>
        <p:spPr bwMode="auto">
          <a:xfrm>
            <a:off x="1235075"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8" name="AutoShape 22"/>
          <p:cNvCxnSpPr>
            <a:cxnSpLocks noChangeShapeType="1"/>
            <a:stCxn id="244747" idx="3"/>
            <a:endCxn id="244743" idx="0"/>
          </p:cNvCxnSpPr>
          <p:nvPr/>
        </p:nvCxnSpPr>
        <p:spPr bwMode="auto">
          <a:xfrm flipH="1">
            <a:off x="398463"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59" name="AutoShape 23"/>
          <p:cNvCxnSpPr>
            <a:cxnSpLocks noChangeShapeType="1"/>
            <a:stCxn id="244747" idx="5"/>
            <a:endCxn id="244742" idx="0"/>
          </p:cNvCxnSpPr>
          <p:nvPr/>
        </p:nvCxnSpPr>
        <p:spPr bwMode="auto">
          <a:xfrm>
            <a:off x="757238"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46" idx="3"/>
            <a:endCxn id="244741" idx="0"/>
          </p:cNvCxnSpPr>
          <p:nvPr/>
        </p:nvCxnSpPr>
        <p:spPr bwMode="auto">
          <a:xfrm flipH="1">
            <a:off x="1352550"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61" name="AutoShape 25"/>
          <p:cNvCxnSpPr>
            <a:cxnSpLocks noChangeShapeType="1"/>
            <a:stCxn id="244746" idx="5"/>
            <a:endCxn id="244740" idx="0"/>
          </p:cNvCxnSpPr>
          <p:nvPr/>
        </p:nvCxnSpPr>
        <p:spPr bwMode="auto">
          <a:xfrm>
            <a:off x="1711325"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62" name="Line 26"/>
          <p:cNvSpPr>
            <a:spLocks noChangeShapeType="1"/>
          </p:cNvSpPr>
          <p:nvPr/>
        </p:nvSpPr>
        <p:spPr bwMode="auto">
          <a:xfrm>
            <a:off x="3770313" y="22002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64" name="Oval 28"/>
          <p:cNvSpPr>
            <a:spLocks noChangeAspect="1" noChangeArrowheads="1"/>
          </p:cNvSpPr>
          <p:nvPr/>
        </p:nvSpPr>
        <p:spPr bwMode="auto">
          <a:xfrm>
            <a:off x="5915025" y="3222625"/>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65" name="Oval 29"/>
          <p:cNvSpPr>
            <a:spLocks noChangeAspect="1" noChangeArrowheads="1"/>
          </p:cNvSpPr>
          <p:nvPr/>
        </p:nvSpPr>
        <p:spPr bwMode="auto">
          <a:xfrm>
            <a:off x="5438775" y="3222625"/>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66" name="Oval 30"/>
          <p:cNvSpPr>
            <a:spLocks noChangeAspect="1" noChangeArrowheads="1"/>
          </p:cNvSpPr>
          <p:nvPr/>
        </p:nvSpPr>
        <p:spPr bwMode="auto">
          <a:xfrm>
            <a:off x="4962525" y="3222625"/>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67" name="Oval 31"/>
          <p:cNvSpPr>
            <a:spLocks noChangeAspect="1" noChangeArrowheads="1"/>
          </p:cNvSpPr>
          <p:nvPr/>
        </p:nvSpPr>
        <p:spPr bwMode="auto">
          <a:xfrm>
            <a:off x="4484688" y="3222625"/>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68" name="Oval 32"/>
          <p:cNvSpPr>
            <a:spLocks noChangeAspect="1" noChangeArrowheads="1"/>
          </p:cNvSpPr>
          <p:nvPr/>
        </p:nvSpPr>
        <p:spPr bwMode="auto">
          <a:xfrm>
            <a:off x="7583488" y="2427288"/>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69" name="Oval 33"/>
          <p:cNvSpPr>
            <a:spLocks noChangeAspect="1" noChangeArrowheads="1"/>
          </p:cNvSpPr>
          <p:nvPr/>
        </p:nvSpPr>
        <p:spPr bwMode="auto">
          <a:xfrm>
            <a:off x="6630988"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70" name="Oval 34"/>
          <p:cNvSpPr>
            <a:spLocks noChangeAspect="1" noChangeArrowheads="1"/>
          </p:cNvSpPr>
          <p:nvPr/>
        </p:nvSpPr>
        <p:spPr bwMode="auto">
          <a:xfrm>
            <a:off x="5676900" y="2427288"/>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44771" name="Oval 35"/>
          <p:cNvSpPr>
            <a:spLocks noChangeAspect="1" noChangeArrowheads="1"/>
          </p:cNvSpPr>
          <p:nvPr/>
        </p:nvSpPr>
        <p:spPr bwMode="auto">
          <a:xfrm>
            <a:off x="4724400" y="2427288"/>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72" name="Oval 36"/>
          <p:cNvSpPr>
            <a:spLocks noChangeAspect="1" noChangeArrowheads="1"/>
          </p:cNvSpPr>
          <p:nvPr/>
        </p:nvSpPr>
        <p:spPr bwMode="auto">
          <a:xfrm>
            <a:off x="7107238" y="1633538"/>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73" name="Oval 37"/>
          <p:cNvSpPr>
            <a:spLocks noChangeAspect="1" noChangeArrowheads="1"/>
          </p:cNvSpPr>
          <p:nvPr/>
        </p:nvSpPr>
        <p:spPr bwMode="auto">
          <a:xfrm>
            <a:off x="5200650" y="1633538"/>
            <a:ext cx="339725" cy="33972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74" name="Oval 38"/>
          <p:cNvSpPr>
            <a:spLocks noChangeAspect="1" noChangeArrowheads="1"/>
          </p:cNvSpPr>
          <p:nvPr/>
        </p:nvSpPr>
        <p:spPr bwMode="auto">
          <a:xfrm>
            <a:off x="6154738" y="838200"/>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75" name="AutoShape 39"/>
          <p:cNvCxnSpPr>
            <a:cxnSpLocks noChangeShapeType="1"/>
            <a:stCxn id="244774" idx="3"/>
            <a:endCxn id="244773" idx="0"/>
          </p:cNvCxnSpPr>
          <p:nvPr/>
        </p:nvCxnSpPr>
        <p:spPr bwMode="auto">
          <a:xfrm flipH="1">
            <a:off x="5370513" y="1146175"/>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6" name="AutoShape 40"/>
          <p:cNvCxnSpPr>
            <a:cxnSpLocks noChangeShapeType="1"/>
            <a:stCxn id="244774" idx="5"/>
            <a:endCxn id="244772" idx="0"/>
          </p:cNvCxnSpPr>
          <p:nvPr/>
        </p:nvCxnSpPr>
        <p:spPr bwMode="auto">
          <a:xfrm>
            <a:off x="6445250" y="1146175"/>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7" name="AutoShape 41"/>
          <p:cNvCxnSpPr>
            <a:cxnSpLocks noChangeShapeType="1"/>
            <a:stCxn id="244772" idx="3"/>
            <a:endCxn id="244769" idx="0"/>
          </p:cNvCxnSpPr>
          <p:nvPr/>
        </p:nvCxnSpPr>
        <p:spPr bwMode="auto">
          <a:xfrm flipH="1">
            <a:off x="6800850"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78" name="AutoShape 42"/>
          <p:cNvCxnSpPr>
            <a:cxnSpLocks noChangeShapeType="1"/>
            <a:stCxn id="244772" idx="5"/>
            <a:endCxn id="244768" idx="0"/>
          </p:cNvCxnSpPr>
          <p:nvPr/>
        </p:nvCxnSpPr>
        <p:spPr bwMode="auto">
          <a:xfrm>
            <a:off x="7397750" y="1939925"/>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0" name="AutoShape 44"/>
          <p:cNvCxnSpPr>
            <a:cxnSpLocks noChangeShapeType="1"/>
            <a:stCxn id="244773" idx="3"/>
            <a:endCxn id="244771" idx="0"/>
          </p:cNvCxnSpPr>
          <p:nvPr/>
        </p:nvCxnSpPr>
        <p:spPr bwMode="auto">
          <a:xfrm flipH="1">
            <a:off x="48942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1" name="AutoShape 45"/>
          <p:cNvCxnSpPr>
            <a:cxnSpLocks noChangeShapeType="1"/>
            <a:stCxn id="244773" idx="5"/>
            <a:endCxn id="244770" idx="0"/>
          </p:cNvCxnSpPr>
          <p:nvPr/>
        </p:nvCxnSpPr>
        <p:spPr bwMode="auto">
          <a:xfrm>
            <a:off x="5491163" y="1939925"/>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2" name="AutoShape 46"/>
          <p:cNvCxnSpPr>
            <a:cxnSpLocks noChangeShapeType="1"/>
            <a:stCxn id="244771" idx="3"/>
            <a:endCxn id="244767" idx="0"/>
          </p:cNvCxnSpPr>
          <p:nvPr/>
        </p:nvCxnSpPr>
        <p:spPr bwMode="auto">
          <a:xfrm flipH="1">
            <a:off x="4656138"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3" name="AutoShape 47"/>
          <p:cNvCxnSpPr>
            <a:cxnSpLocks noChangeShapeType="1"/>
            <a:stCxn id="244771" idx="5"/>
            <a:endCxn id="244766" idx="0"/>
          </p:cNvCxnSpPr>
          <p:nvPr/>
        </p:nvCxnSpPr>
        <p:spPr bwMode="auto">
          <a:xfrm>
            <a:off x="5014913"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4" name="AutoShape 48"/>
          <p:cNvCxnSpPr>
            <a:cxnSpLocks noChangeShapeType="1"/>
            <a:stCxn id="244770" idx="3"/>
            <a:endCxn id="244765" idx="0"/>
          </p:cNvCxnSpPr>
          <p:nvPr/>
        </p:nvCxnSpPr>
        <p:spPr bwMode="auto">
          <a:xfrm flipH="1">
            <a:off x="5608638" y="2735263"/>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785" name="AutoShape 49"/>
          <p:cNvCxnSpPr>
            <a:cxnSpLocks noChangeShapeType="1"/>
            <a:stCxn id="244770" idx="5"/>
            <a:endCxn id="244764" idx="0"/>
          </p:cNvCxnSpPr>
          <p:nvPr/>
        </p:nvCxnSpPr>
        <p:spPr bwMode="auto">
          <a:xfrm>
            <a:off x="5967413" y="2735263"/>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786" name="Line 50"/>
          <p:cNvSpPr>
            <a:spLocks noChangeShapeType="1"/>
          </p:cNvSpPr>
          <p:nvPr/>
        </p:nvSpPr>
        <p:spPr bwMode="auto">
          <a:xfrm>
            <a:off x="7945438" y="2209800"/>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88" name="Oval 52"/>
          <p:cNvSpPr>
            <a:spLocks noChangeAspect="1" noChangeArrowheads="1"/>
          </p:cNvSpPr>
          <p:nvPr/>
        </p:nvSpPr>
        <p:spPr bwMode="auto">
          <a:xfrm>
            <a:off x="2536825" y="6191250"/>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789" name="Oval 53"/>
          <p:cNvSpPr>
            <a:spLocks noChangeAspect="1" noChangeArrowheads="1"/>
          </p:cNvSpPr>
          <p:nvPr/>
        </p:nvSpPr>
        <p:spPr bwMode="auto">
          <a:xfrm>
            <a:off x="2060575" y="6191250"/>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44790" name="Oval 54"/>
          <p:cNvSpPr>
            <a:spLocks noChangeAspect="1" noChangeArrowheads="1"/>
          </p:cNvSpPr>
          <p:nvPr/>
        </p:nvSpPr>
        <p:spPr bwMode="auto">
          <a:xfrm>
            <a:off x="1584325" y="6191250"/>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791" name="Oval 55"/>
          <p:cNvSpPr>
            <a:spLocks noChangeAspect="1" noChangeArrowheads="1"/>
          </p:cNvSpPr>
          <p:nvPr/>
        </p:nvSpPr>
        <p:spPr bwMode="auto">
          <a:xfrm>
            <a:off x="1106488" y="6191250"/>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792" name="Oval 56"/>
          <p:cNvSpPr>
            <a:spLocks noChangeAspect="1" noChangeArrowheads="1"/>
          </p:cNvSpPr>
          <p:nvPr/>
        </p:nvSpPr>
        <p:spPr bwMode="auto">
          <a:xfrm>
            <a:off x="4205288" y="5395913"/>
            <a:ext cx="341312"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793" name="Oval 57"/>
          <p:cNvSpPr>
            <a:spLocks noChangeAspect="1" noChangeArrowheads="1"/>
          </p:cNvSpPr>
          <p:nvPr/>
        </p:nvSpPr>
        <p:spPr bwMode="auto">
          <a:xfrm>
            <a:off x="3252788"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794" name="Oval 58"/>
          <p:cNvSpPr>
            <a:spLocks noChangeAspect="1" noChangeArrowheads="1"/>
          </p:cNvSpPr>
          <p:nvPr/>
        </p:nvSpPr>
        <p:spPr bwMode="auto">
          <a:xfrm>
            <a:off x="2298700" y="5395913"/>
            <a:ext cx="341313" cy="3413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20</a:t>
            </a:r>
          </a:p>
        </p:txBody>
      </p:sp>
      <p:sp>
        <p:nvSpPr>
          <p:cNvPr id="244795" name="Oval 59"/>
          <p:cNvSpPr>
            <a:spLocks noChangeAspect="1" noChangeArrowheads="1"/>
          </p:cNvSpPr>
          <p:nvPr/>
        </p:nvSpPr>
        <p:spPr bwMode="auto">
          <a:xfrm>
            <a:off x="1346200"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796" name="Oval 60"/>
          <p:cNvSpPr>
            <a:spLocks noChangeAspect="1" noChangeArrowheads="1"/>
          </p:cNvSpPr>
          <p:nvPr/>
        </p:nvSpPr>
        <p:spPr bwMode="auto">
          <a:xfrm>
            <a:off x="3729038" y="4602163"/>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797" name="Oval 61"/>
          <p:cNvSpPr>
            <a:spLocks noChangeAspect="1" noChangeArrowheads="1"/>
          </p:cNvSpPr>
          <p:nvPr/>
        </p:nvSpPr>
        <p:spPr bwMode="auto">
          <a:xfrm>
            <a:off x="1822450" y="4602163"/>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798" name="Oval 62"/>
          <p:cNvSpPr>
            <a:spLocks noChangeAspect="1" noChangeArrowheads="1"/>
          </p:cNvSpPr>
          <p:nvPr/>
        </p:nvSpPr>
        <p:spPr bwMode="auto">
          <a:xfrm>
            <a:off x="2776538" y="3806825"/>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799" name="AutoShape 63"/>
          <p:cNvCxnSpPr>
            <a:cxnSpLocks noChangeShapeType="1"/>
            <a:stCxn id="244798" idx="3"/>
            <a:endCxn id="244797" idx="0"/>
          </p:cNvCxnSpPr>
          <p:nvPr/>
        </p:nvCxnSpPr>
        <p:spPr bwMode="auto">
          <a:xfrm flipH="1">
            <a:off x="1992313" y="4114800"/>
            <a:ext cx="833437"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0" name="AutoShape 64"/>
          <p:cNvCxnSpPr>
            <a:cxnSpLocks noChangeShapeType="1"/>
            <a:stCxn id="244798" idx="5"/>
            <a:endCxn id="244796" idx="0"/>
          </p:cNvCxnSpPr>
          <p:nvPr/>
        </p:nvCxnSpPr>
        <p:spPr bwMode="auto">
          <a:xfrm>
            <a:off x="3067050"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1" name="AutoShape 65"/>
          <p:cNvCxnSpPr>
            <a:cxnSpLocks noChangeShapeType="1"/>
            <a:stCxn id="244796" idx="3"/>
            <a:endCxn id="244793" idx="0"/>
          </p:cNvCxnSpPr>
          <p:nvPr/>
        </p:nvCxnSpPr>
        <p:spPr bwMode="auto">
          <a:xfrm flipH="1">
            <a:off x="34226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2" name="AutoShape 66"/>
          <p:cNvCxnSpPr>
            <a:cxnSpLocks noChangeShapeType="1"/>
            <a:stCxn id="244796" idx="5"/>
            <a:endCxn id="244792" idx="0"/>
          </p:cNvCxnSpPr>
          <p:nvPr/>
        </p:nvCxnSpPr>
        <p:spPr bwMode="auto">
          <a:xfrm>
            <a:off x="4019550" y="4908550"/>
            <a:ext cx="357188"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4" name="AutoShape 68"/>
          <p:cNvCxnSpPr>
            <a:cxnSpLocks noChangeShapeType="1"/>
            <a:stCxn id="244797" idx="3"/>
            <a:endCxn id="244795" idx="0"/>
          </p:cNvCxnSpPr>
          <p:nvPr/>
        </p:nvCxnSpPr>
        <p:spPr bwMode="auto">
          <a:xfrm flipH="1">
            <a:off x="1516063"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5" name="AutoShape 69"/>
          <p:cNvCxnSpPr>
            <a:cxnSpLocks noChangeShapeType="1"/>
            <a:stCxn id="244797" idx="5"/>
            <a:endCxn id="244794" idx="0"/>
          </p:cNvCxnSpPr>
          <p:nvPr/>
        </p:nvCxnSpPr>
        <p:spPr bwMode="auto">
          <a:xfrm>
            <a:off x="2112963"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6" name="AutoShape 70"/>
          <p:cNvCxnSpPr>
            <a:cxnSpLocks noChangeShapeType="1"/>
            <a:stCxn id="244795" idx="3"/>
            <a:endCxn id="244791" idx="0"/>
          </p:cNvCxnSpPr>
          <p:nvPr/>
        </p:nvCxnSpPr>
        <p:spPr bwMode="auto">
          <a:xfrm flipH="1">
            <a:off x="1277938"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7" name="AutoShape 71"/>
          <p:cNvCxnSpPr>
            <a:cxnSpLocks noChangeShapeType="1"/>
            <a:stCxn id="244795" idx="5"/>
            <a:endCxn id="244790" idx="0"/>
          </p:cNvCxnSpPr>
          <p:nvPr/>
        </p:nvCxnSpPr>
        <p:spPr bwMode="auto">
          <a:xfrm>
            <a:off x="1636713"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8" name="AutoShape 72"/>
          <p:cNvCxnSpPr>
            <a:cxnSpLocks noChangeShapeType="1"/>
            <a:stCxn id="244794" idx="3"/>
            <a:endCxn id="244789" idx="0"/>
          </p:cNvCxnSpPr>
          <p:nvPr/>
        </p:nvCxnSpPr>
        <p:spPr bwMode="auto">
          <a:xfrm flipH="1">
            <a:off x="2230438"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09" name="AutoShape 73"/>
          <p:cNvCxnSpPr>
            <a:cxnSpLocks noChangeShapeType="1"/>
            <a:stCxn id="244794" idx="5"/>
            <a:endCxn id="244788" idx="0"/>
          </p:cNvCxnSpPr>
          <p:nvPr/>
        </p:nvCxnSpPr>
        <p:spPr bwMode="auto">
          <a:xfrm>
            <a:off x="2589213" y="5703888"/>
            <a:ext cx="119062"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10" name="Line 74"/>
          <p:cNvSpPr>
            <a:spLocks noChangeShapeType="1"/>
          </p:cNvSpPr>
          <p:nvPr/>
        </p:nvSpPr>
        <p:spPr bwMode="auto">
          <a:xfrm>
            <a:off x="212725" y="5083175"/>
            <a:ext cx="817563"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812" name="Oval 76"/>
          <p:cNvSpPr>
            <a:spLocks noChangeAspect="1" noChangeArrowheads="1"/>
          </p:cNvSpPr>
          <p:nvPr/>
        </p:nvSpPr>
        <p:spPr bwMode="auto">
          <a:xfrm>
            <a:off x="6945313" y="6191250"/>
            <a:ext cx="341312"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44813" name="Oval 77"/>
          <p:cNvSpPr>
            <a:spLocks noChangeAspect="1" noChangeArrowheads="1"/>
          </p:cNvSpPr>
          <p:nvPr/>
        </p:nvSpPr>
        <p:spPr bwMode="auto">
          <a:xfrm>
            <a:off x="6469063" y="6191250"/>
            <a:ext cx="341312" cy="339725"/>
          </a:xfrm>
          <a:prstGeom prst="ellipse">
            <a:avLst/>
          </a:prstGeom>
          <a:noFill/>
          <a:ln w="38100">
            <a:solidFill>
              <a:srgbClr val="166A3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166A30"/>
                </a:solidFill>
              </a:rPr>
              <a:t>20</a:t>
            </a:r>
          </a:p>
        </p:txBody>
      </p:sp>
      <p:sp>
        <p:nvSpPr>
          <p:cNvPr id="244814" name="Oval 78"/>
          <p:cNvSpPr>
            <a:spLocks noChangeAspect="1" noChangeArrowheads="1"/>
          </p:cNvSpPr>
          <p:nvPr/>
        </p:nvSpPr>
        <p:spPr bwMode="auto">
          <a:xfrm>
            <a:off x="5992813" y="6191250"/>
            <a:ext cx="339725"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44815" name="Oval 79"/>
          <p:cNvSpPr>
            <a:spLocks noChangeAspect="1" noChangeArrowheads="1"/>
          </p:cNvSpPr>
          <p:nvPr/>
        </p:nvSpPr>
        <p:spPr bwMode="auto">
          <a:xfrm>
            <a:off x="5514975" y="6191250"/>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44816" name="Oval 80"/>
          <p:cNvSpPr>
            <a:spLocks noChangeAspect="1" noChangeArrowheads="1"/>
          </p:cNvSpPr>
          <p:nvPr/>
        </p:nvSpPr>
        <p:spPr bwMode="auto">
          <a:xfrm>
            <a:off x="8613775" y="5395913"/>
            <a:ext cx="341313"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44817" name="Oval 81"/>
          <p:cNvSpPr>
            <a:spLocks noChangeAspect="1" noChangeArrowheads="1"/>
          </p:cNvSpPr>
          <p:nvPr/>
        </p:nvSpPr>
        <p:spPr bwMode="auto">
          <a:xfrm>
            <a:off x="7661275"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44818" name="Oval 82"/>
          <p:cNvSpPr>
            <a:spLocks noChangeAspect="1" noChangeArrowheads="1"/>
          </p:cNvSpPr>
          <p:nvPr/>
        </p:nvSpPr>
        <p:spPr bwMode="auto">
          <a:xfrm>
            <a:off x="6707188" y="5395913"/>
            <a:ext cx="341312" cy="341312"/>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12</a:t>
            </a:r>
          </a:p>
        </p:txBody>
      </p:sp>
      <p:sp>
        <p:nvSpPr>
          <p:cNvPr id="244819" name="Oval 83"/>
          <p:cNvSpPr>
            <a:spLocks noChangeAspect="1" noChangeArrowheads="1"/>
          </p:cNvSpPr>
          <p:nvPr/>
        </p:nvSpPr>
        <p:spPr bwMode="auto">
          <a:xfrm>
            <a:off x="5754688" y="5395913"/>
            <a:ext cx="339725" cy="34131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44820" name="Oval 84"/>
          <p:cNvSpPr>
            <a:spLocks noChangeAspect="1" noChangeArrowheads="1"/>
          </p:cNvSpPr>
          <p:nvPr/>
        </p:nvSpPr>
        <p:spPr bwMode="auto">
          <a:xfrm>
            <a:off x="8137525" y="4602163"/>
            <a:ext cx="341313" cy="339725"/>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44821" name="Oval 85"/>
          <p:cNvSpPr>
            <a:spLocks noChangeAspect="1" noChangeArrowheads="1"/>
          </p:cNvSpPr>
          <p:nvPr/>
        </p:nvSpPr>
        <p:spPr bwMode="auto">
          <a:xfrm>
            <a:off x="6230938" y="4602163"/>
            <a:ext cx="339725" cy="339725"/>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6</a:t>
            </a:r>
          </a:p>
        </p:txBody>
      </p:sp>
      <p:sp>
        <p:nvSpPr>
          <p:cNvPr id="244822" name="Oval 86"/>
          <p:cNvSpPr>
            <a:spLocks noChangeAspect="1" noChangeArrowheads="1"/>
          </p:cNvSpPr>
          <p:nvPr/>
        </p:nvSpPr>
        <p:spPr bwMode="auto">
          <a:xfrm>
            <a:off x="7185025" y="3806825"/>
            <a:ext cx="339725" cy="341313"/>
          </a:xfrm>
          <a:prstGeom prst="ellipse">
            <a:avLst/>
          </a:prstGeom>
          <a:noFill/>
          <a:ln w="38100">
            <a:solidFill>
              <a:srgbClr val="3399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339933"/>
                </a:solidFill>
              </a:rPr>
              <a:t>4</a:t>
            </a:r>
          </a:p>
        </p:txBody>
      </p:sp>
      <p:cxnSp>
        <p:nvCxnSpPr>
          <p:cNvPr id="244823" name="AutoShape 87"/>
          <p:cNvCxnSpPr>
            <a:cxnSpLocks noChangeShapeType="1"/>
            <a:stCxn id="244822" idx="3"/>
            <a:endCxn id="244821" idx="0"/>
          </p:cNvCxnSpPr>
          <p:nvPr/>
        </p:nvCxnSpPr>
        <p:spPr bwMode="auto">
          <a:xfrm flipH="1">
            <a:off x="6400800" y="4114800"/>
            <a:ext cx="833438"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4" name="AutoShape 88"/>
          <p:cNvCxnSpPr>
            <a:cxnSpLocks noChangeShapeType="1"/>
            <a:stCxn id="244822" idx="5"/>
            <a:endCxn id="244820" idx="0"/>
          </p:cNvCxnSpPr>
          <p:nvPr/>
        </p:nvCxnSpPr>
        <p:spPr bwMode="auto">
          <a:xfrm>
            <a:off x="7475538" y="4114800"/>
            <a:ext cx="83185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5" name="AutoShape 89"/>
          <p:cNvCxnSpPr>
            <a:cxnSpLocks noChangeShapeType="1"/>
            <a:stCxn id="244820" idx="3"/>
            <a:endCxn id="244817" idx="0"/>
          </p:cNvCxnSpPr>
          <p:nvPr/>
        </p:nvCxnSpPr>
        <p:spPr bwMode="auto">
          <a:xfrm flipH="1">
            <a:off x="7831138"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6" name="AutoShape 90"/>
          <p:cNvCxnSpPr>
            <a:cxnSpLocks noChangeShapeType="1"/>
            <a:stCxn id="244820" idx="5"/>
            <a:endCxn id="244816" idx="0"/>
          </p:cNvCxnSpPr>
          <p:nvPr/>
        </p:nvCxnSpPr>
        <p:spPr bwMode="auto">
          <a:xfrm>
            <a:off x="8428038" y="4908550"/>
            <a:ext cx="357187"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8" name="AutoShape 92"/>
          <p:cNvCxnSpPr>
            <a:cxnSpLocks noChangeShapeType="1"/>
            <a:stCxn id="244821" idx="3"/>
            <a:endCxn id="244819" idx="0"/>
          </p:cNvCxnSpPr>
          <p:nvPr/>
        </p:nvCxnSpPr>
        <p:spPr bwMode="auto">
          <a:xfrm flipH="1">
            <a:off x="5924550" y="4908550"/>
            <a:ext cx="355600"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29" name="AutoShape 93"/>
          <p:cNvCxnSpPr>
            <a:cxnSpLocks noChangeShapeType="1"/>
            <a:stCxn id="244821" idx="5"/>
            <a:endCxn id="244818" idx="0"/>
          </p:cNvCxnSpPr>
          <p:nvPr/>
        </p:nvCxnSpPr>
        <p:spPr bwMode="auto">
          <a:xfrm>
            <a:off x="6521450" y="4908550"/>
            <a:ext cx="355600"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0" name="AutoShape 94"/>
          <p:cNvCxnSpPr>
            <a:cxnSpLocks noChangeShapeType="1"/>
            <a:stCxn id="244819" idx="3"/>
            <a:endCxn id="244815" idx="0"/>
          </p:cNvCxnSpPr>
          <p:nvPr/>
        </p:nvCxnSpPr>
        <p:spPr bwMode="auto">
          <a:xfrm flipH="1">
            <a:off x="5686425"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1" name="AutoShape 95"/>
          <p:cNvCxnSpPr>
            <a:cxnSpLocks noChangeShapeType="1"/>
            <a:stCxn id="244819" idx="5"/>
            <a:endCxn id="244814" idx="0"/>
          </p:cNvCxnSpPr>
          <p:nvPr/>
        </p:nvCxnSpPr>
        <p:spPr bwMode="auto">
          <a:xfrm>
            <a:off x="6045200" y="5703888"/>
            <a:ext cx="117475"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2" name="AutoShape 96"/>
          <p:cNvCxnSpPr>
            <a:cxnSpLocks noChangeShapeType="1"/>
            <a:stCxn id="244818" idx="3"/>
            <a:endCxn id="244813" idx="0"/>
          </p:cNvCxnSpPr>
          <p:nvPr/>
        </p:nvCxnSpPr>
        <p:spPr bwMode="auto">
          <a:xfrm flipH="1">
            <a:off x="6638925" y="5703888"/>
            <a:ext cx="117475" cy="469900"/>
          </a:xfrm>
          <a:prstGeom prst="straightConnector1">
            <a:avLst/>
          </a:prstGeom>
          <a:noFill/>
          <a:ln w="9525">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4833" name="AutoShape 97"/>
          <p:cNvCxnSpPr>
            <a:cxnSpLocks noChangeShapeType="1"/>
            <a:stCxn id="244818" idx="5"/>
            <a:endCxn id="244812" idx="0"/>
          </p:cNvCxnSpPr>
          <p:nvPr/>
        </p:nvCxnSpPr>
        <p:spPr bwMode="auto">
          <a:xfrm>
            <a:off x="6997700" y="5703888"/>
            <a:ext cx="119063" cy="4699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4834" name="Line 98"/>
          <p:cNvSpPr>
            <a:spLocks noChangeShapeType="1"/>
          </p:cNvSpPr>
          <p:nvPr/>
        </p:nvSpPr>
        <p:spPr bwMode="auto">
          <a:xfrm>
            <a:off x="4621213" y="5083175"/>
            <a:ext cx="81756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bwMode="auto">
          <a:xfrm>
            <a:off x="1904999" y="3283125"/>
            <a:ext cx="3440113" cy="1674812"/>
          </a:xfrm>
          <a:prstGeom prst="ellips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Slide Number Placeholder 5"/>
          <p:cNvSpPr>
            <a:spLocks noGrp="1"/>
          </p:cNvSpPr>
          <p:nvPr>
            <p:ph type="sldNum" sz="quarter" idx="12"/>
          </p:nvPr>
        </p:nvSpPr>
        <p:spPr/>
        <p:txBody>
          <a:bodyPr/>
          <a:lstStyle/>
          <a:p>
            <a:fld id="{66FC4DDB-36CE-4B36-942F-0C6D5EB9FF63}" type="slidenum">
              <a:rPr lang="en-US" altLang="en-US"/>
              <a:pPr/>
              <a:t>80</a:t>
            </a:fld>
            <a:endParaRPr lang="en-US" altLang="en-US"/>
          </a:p>
        </p:txBody>
      </p:sp>
      <p:sp>
        <p:nvSpPr>
          <p:cNvPr id="402434" name="Rectangle 2"/>
          <p:cNvSpPr>
            <a:spLocks noGrp="1" noChangeArrowheads="1"/>
          </p:cNvSpPr>
          <p:nvPr>
            <p:ph type="title"/>
          </p:nvPr>
        </p:nvSpPr>
        <p:spPr/>
        <p:txBody>
          <a:bodyPr/>
          <a:lstStyle/>
          <a:p>
            <a:r>
              <a:rPr lang="en-US" altLang="en-US" dirty="0" err="1"/>
              <a:t>DeleteMin</a:t>
            </a:r>
            <a:r>
              <a:rPr lang="en-US" altLang="en-US" dirty="0"/>
              <a:t>  Have to look at all roots.</a:t>
            </a:r>
          </a:p>
        </p:txBody>
      </p:sp>
      <p:sp>
        <p:nvSpPr>
          <p:cNvPr id="402436" name="Oval 4"/>
          <p:cNvSpPr>
            <a:spLocks noChangeArrowheads="1"/>
          </p:cNvSpPr>
          <p:nvPr/>
        </p:nvSpPr>
        <p:spPr bwMode="auto">
          <a:xfrm>
            <a:off x="24495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a:t>
            </a:r>
          </a:p>
        </p:txBody>
      </p:sp>
      <p:sp>
        <p:nvSpPr>
          <p:cNvPr id="402437" name="Oval 5"/>
          <p:cNvSpPr>
            <a:spLocks noChangeArrowheads="1"/>
          </p:cNvSpPr>
          <p:nvPr/>
        </p:nvSpPr>
        <p:spPr bwMode="auto">
          <a:xfrm>
            <a:off x="2982913" y="34305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402438" name="AutoShape 6"/>
          <p:cNvCxnSpPr>
            <a:cxnSpLocks noChangeShapeType="1"/>
            <a:stCxn id="402436" idx="5"/>
            <a:endCxn id="402437" idx="1"/>
          </p:cNvCxnSpPr>
          <p:nvPr/>
        </p:nvCxnSpPr>
        <p:spPr bwMode="auto">
          <a:xfrm>
            <a:off x="2743200" y="3048000"/>
            <a:ext cx="290513" cy="4238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39" name="Oval 7"/>
          <p:cNvSpPr>
            <a:spLocks noChangeArrowheads="1"/>
          </p:cNvSpPr>
          <p:nvPr/>
        </p:nvSpPr>
        <p:spPr bwMode="auto">
          <a:xfrm>
            <a:off x="3756025" y="3432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2440" name="Oval 8"/>
          <p:cNvSpPr>
            <a:spLocks noChangeArrowheads="1"/>
          </p:cNvSpPr>
          <p:nvPr/>
        </p:nvSpPr>
        <p:spPr bwMode="auto">
          <a:xfrm>
            <a:off x="4441825" y="4194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2441" name="AutoShape 9"/>
          <p:cNvCxnSpPr>
            <a:cxnSpLocks noChangeShapeType="1"/>
            <a:stCxn id="402439" idx="5"/>
            <a:endCxn id="402440" idx="1"/>
          </p:cNvCxnSpPr>
          <p:nvPr/>
        </p:nvCxnSpPr>
        <p:spPr bwMode="auto">
          <a:xfrm>
            <a:off x="4049713" y="3735388"/>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2442" name="AutoShape 10"/>
          <p:cNvCxnSpPr>
            <a:cxnSpLocks noChangeShapeType="1"/>
            <a:stCxn id="402436" idx="5"/>
            <a:endCxn id="402439" idx="1"/>
          </p:cNvCxnSpPr>
          <p:nvPr/>
        </p:nvCxnSpPr>
        <p:spPr bwMode="auto">
          <a:xfrm>
            <a:off x="2743200" y="3048000"/>
            <a:ext cx="1063625" cy="425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43" name="Oval 11"/>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2444" name="Oval 12"/>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2445" name="AutoShape 13"/>
          <p:cNvCxnSpPr>
            <a:cxnSpLocks noChangeShapeType="1"/>
            <a:stCxn id="402443" idx="5"/>
            <a:endCxn id="402444"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2446" name="Oval 14"/>
          <p:cNvSpPr>
            <a:spLocks noChangeArrowheads="1"/>
          </p:cNvSpPr>
          <p:nvPr/>
        </p:nvSpPr>
        <p:spPr bwMode="auto">
          <a:xfrm>
            <a:off x="6335713" y="28209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cxnSp>
        <p:nvCxnSpPr>
          <p:cNvPr id="4" name="Straight Connector 3"/>
          <p:cNvCxnSpPr/>
          <p:nvPr/>
        </p:nvCxnSpPr>
        <p:spPr bwMode="auto">
          <a:xfrm>
            <a:off x="2286000" y="2667000"/>
            <a:ext cx="609600" cy="422275"/>
          </a:xfrm>
          <a:prstGeom prst="line">
            <a:avLst/>
          </a:prstGeom>
          <a:solidFill>
            <a:schemeClr val="accent1"/>
          </a:solidFill>
          <a:ln w="254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65014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B4B2902D-ACCE-4D9F-8278-961098075FFE}" type="slidenum">
              <a:rPr lang="en-US" altLang="en-US"/>
              <a:pPr/>
              <a:t>81</a:t>
            </a:fld>
            <a:endParaRPr lang="en-US" altLang="en-US"/>
          </a:p>
        </p:txBody>
      </p:sp>
      <p:sp>
        <p:nvSpPr>
          <p:cNvPr id="403458" name="Rectangle 2"/>
          <p:cNvSpPr>
            <a:spLocks noGrp="1" noChangeArrowheads="1"/>
          </p:cNvSpPr>
          <p:nvPr>
            <p:ph type="title"/>
          </p:nvPr>
        </p:nvSpPr>
        <p:spPr/>
        <p:txBody>
          <a:bodyPr/>
          <a:lstStyle/>
          <a:p>
            <a:br>
              <a:rPr lang="en-US" altLang="en-US" dirty="0"/>
            </a:br>
            <a:r>
              <a:rPr lang="en-US" altLang="en-US" dirty="0" err="1"/>
              <a:t>DeleteMin</a:t>
            </a:r>
            <a:r>
              <a:rPr lang="en-US" altLang="en-US" dirty="0"/>
              <a:t>  Orphan kids (who form a binomial queue)</a:t>
            </a:r>
          </a:p>
        </p:txBody>
      </p:sp>
      <p:sp>
        <p:nvSpPr>
          <p:cNvPr id="403460" name="Oval 4"/>
          <p:cNvSpPr>
            <a:spLocks noChangeArrowheads="1"/>
          </p:cNvSpPr>
          <p:nvPr/>
        </p:nvSpPr>
        <p:spPr bwMode="auto">
          <a:xfrm>
            <a:off x="2982913" y="34305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403461" name="Oval 5"/>
          <p:cNvSpPr>
            <a:spLocks noChangeArrowheads="1"/>
          </p:cNvSpPr>
          <p:nvPr/>
        </p:nvSpPr>
        <p:spPr bwMode="auto">
          <a:xfrm>
            <a:off x="3756025" y="3432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3462" name="Oval 6"/>
          <p:cNvSpPr>
            <a:spLocks noChangeArrowheads="1"/>
          </p:cNvSpPr>
          <p:nvPr/>
        </p:nvSpPr>
        <p:spPr bwMode="auto">
          <a:xfrm>
            <a:off x="4441825" y="4194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3463" name="AutoShape 7"/>
          <p:cNvCxnSpPr>
            <a:cxnSpLocks noChangeShapeType="1"/>
            <a:stCxn id="403461" idx="5"/>
            <a:endCxn id="403462" idx="1"/>
          </p:cNvCxnSpPr>
          <p:nvPr/>
        </p:nvCxnSpPr>
        <p:spPr bwMode="auto">
          <a:xfrm>
            <a:off x="4049713" y="3735388"/>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3464" name="Oval 8"/>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3465" name="Oval 9"/>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3466" name="AutoShape 10"/>
          <p:cNvCxnSpPr>
            <a:cxnSpLocks noChangeShapeType="1"/>
            <a:stCxn id="403464" idx="5"/>
            <a:endCxn id="403465"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3467" name="Oval 11"/>
          <p:cNvSpPr>
            <a:spLocks noChangeArrowheads="1"/>
          </p:cNvSpPr>
          <p:nvPr/>
        </p:nvSpPr>
        <p:spPr bwMode="auto">
          <a:xfrm>
            <a:off x="6335713" y="28209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Tree>
    <p:extLst>
      <p:ext uri="{BB962C8B-B14F-4D97-AF65-F5344CB8AC3E}">
        <p14:creationId xmlns:p14="http://schemas.microsoft.com/office/powerpoint/2010/main" val="16990371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3393B9D8-8B06-4D5E-8E0D-B10EFE7AB26A}" type="slidenum">
              <a:rPr lang="en-US" altLang="en-US"/>
              <a:pPr/>
              <a:t>82</a:t>
            </a:fld>
            <a:endParaRPr lang="en-US" altLang="en-US"/>
          </a:p>
        </p:txBody>
      </p:sp>
      <p:sp>
        <p:nvSpPr>
          <p:cNvPr id="404482" name="Rectangle 2"/>
          <p:cNvSpPr>
            <a:spLocks noGrp="1" noChangeArrowheads="1"/>
          </p:cNvSpPr>
          <p:nvPr>
            <p:ph type="title"/>
          </p:nvPr>
        </p:nvSpPr>
        <p:spPr/>
        <p:txBody>
          <a:bodyPr/>
          <a:lstStyle/>
          <a:p>
            <a:r>
              <a:rPr lang="en-US" altLang="en-US"/>
              <a:t>Merge</a:t>
            </a:r>
          </a:p>
        </p:txBody>
      </p:sp>
      <p:sp>
        <p:nvSpPr>
          <p:cNvPr id="404483" name="Rectangle 3"/>
          <p:cNvSpPr>
            <a:spLocks noGrp="1" noChangeArrowheads="1"/>
          </p:cNvSpPr>
          <p:nvPr>
            <p:ph type="body" idx="1"/>
          </p:nvPr>
        </p:nvSpPr>
        <p:spPr>
          <a:xfrm>
            <a:off x="7696200" y="609600"/>
            <a:ext cx="1143000" cy="685800"/>
          </a:xfrm>
        </p:spPr>
        <p:txBody>
          <a:bodyPr/>
          <a:lstStyle/>
          <a:p>
            <a:endParaRPr lang="en-US" altLang="en-US"/>
          </a:p>
        </p:txBody>
      </p:sp>
      <p:sp>
        <p:nvSpPr>
          <p:cNvPr id="404484" name="Oval 4"/>
          <p:cNvSpPr>
            <a:spLocks noChangeArrowheads="1"/>
          </p:cNvSpPr>
          <p:nvPr/>
        </p:nvSpPr>
        <p:spPr bwMode="auto">
          <a:xfrm>
            <a:off x="2133600" y="3429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404485" name="Oval 5"/>
          <p:cNvSpPr>
            <a:spLocks noChangeArrowheads="1"/>
          </p:cNvSpPr>
          <p:nvPr/>
        </p:nvSpPr>
        <p:spPr bwMode="auto">
          <a:xfrm>
            <a:off x="3756025" y="3432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4486" name="Oval 6"/>
          <p:cNvSpPr>
            <a:spLocks noChangeArrowheads="1"/>
          </p:cNvSpPr>
          <p:nvPr/>
        </p:nvSpPr>
        <p:spPr bwMode="auto">
          <a:xfrm>
            <a:off x="4441825" y="4194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4487" name="AutoShape 7"/>
          <p:cNvCxnSpPr>
            <a:cxnSpLocks noChangeShapeType="1"/>
            <a:stCxn id="404485" idx="5"/>
            <a:endCxn id="404486" idx="1"/>
          </p:cNvCxnSpPr>
          <p:nvPr/>
        </p:nvCxnSpPr>
        <p:spPr bwMode="auto">
          <a:xfrm>
            <a:off x="4049713" y="3735388"/>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4488" name="Oval 8"/>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4489" name="Oval 9"/>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4490" name="AutoShape 10"/>
          <p:cNvCxnSpPr>
            <a:cxnSpLocks noChangeShapeType="1"/>
            <a:stCxn id="404488" idx="5"/>
            <a:endCxn id="404489"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4491" name="Oval 11"/>
          <p:cNvSpPr>
            <a:spLocks noChangeArrowheads="1"/>
          </p:cNvSpPr>
          <p:nvPr/>
        </p:nvSpPr>
        <p:spPr bwMode="auto">
          <a:xfrm>
            <a:off x="2819400" y="4191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Tree>
    <p:extLst>
      <p:ext uri="{BB962C8B-B14F-4D97-AF65-F5344CB8AC3E}">
        <p14:creationId xmlns:p14="http://schemas.microsoft.com/office/powerpoint/2010/main" val="3227253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782625B9-112E-4017-A6A5-808207988523}" type="slidenum">
              <a:rPr lang="en-US" altLang="en-US"/>
              <a:pPr/>
              <a:t>83</a:t>
            </a:fld>
            <a:endParaRPr lang="en-US" altLang="en-US"/>
          </a:p>
        </p:txBody>
      </p:sp>
      <p:sp>
        <p:nvSpPr>
          <p:cNvPr id="405506" name="Rectangle 2"/>
          <p:cNvSpPr>
            <a:spLocks noGrp="1" noChangeArrowheads="1"/>
          </p:cNvSpPr>
          <p:nvPr>
            <p:ph type="title"/>
          </p:nvPr>
        </p:nvSpPr>
        <p:spPr/>
        <p:txBody>
          <a:bodyPr/>
          <a:lstStyle/>
          <a:p>
            <a:r>
              <a:rPr lang="en-US" altLang="en-US" dirty="0"/>
              <a:t>Merge  Now, can join any two</a:t>
            </a:r>
          </a:p>
        </p:txBody>
      </p:sp>
      <p:sp>
        <p:nvSpPr>
          <p:cNvPr id="405507" name="Rectangle 3"/>
          <p:cNvSpPr>
            <a:spLocks noGrp="1" noChangeArrowheads="1"/>
          </p:cNvSpPr>
          <p:nvPr>
            <p:ph type="body" idx="1"/>
          </p:nvPr>
        </p:nvSpPr>
        <p:spPr>
          <a:xfrm>
            <a:off x="7696200" y="609600"/>
            <a:ext cx="1143000" cy="685800"/>
          </a:xfrm>
        </p:spPr>
        <p:txBody>
          <a:bodyPr/>
          <a:lstStyle/>
          <a:p>
            <a:endParaRPr lang="en-US" altLang="en-US"/>
          </a:p>
        </p:txBody>
      </p:sp>
      <p:sp>
        <p:nvSpPr>
          <p:cNvPr id="405508" name="Oval 4"/>
          <p:cNvSpPr>
            <a:spLocks noChangeArrowheads="1"/>
          </p:cNvSpPr>
          <p:nvPr/>
        </p:nvSpPr>
        <p:spPr bwMode="auto">
          <a:xfrm>
            <a:off x="2133600" y="3429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405509" name="Oval 5"/>
          <p:cNvSpPr>
            <a:spLocks noChangeArrowheads="1"/>
          </p:cNvSpPr>
          <p:nvPr/>
        </p:nvSpPr>
        <p:spPr bwMode="auto">
          <a:xfrm>
            <a:off x="3756025" y="3432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5510" name="Oval 6"/>
          <p:cNvSpPr>
            <a:spLocks noChangeArrowheads="1"/>
          </p:cNvSpPr>
          <p:nvPr/>
        </p:nvSpPr>
        <p:spPr bwMode="auto">
          <a:xfrm>
            <a:off x="4441825" y="4194175"/>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5511" name="AutoShape 7"/>
          <p:cNvCxnSpPr>
            <a:cxnSpLocks noChangeShapeType="1"/>
            <a:stCxn id="405509" idx="5"/>
            <a:endCxn id="405510" idx="1"/>
          </p:cNvCxnSpPr>
          <p:nvPr/>
        </p:nvCxnSpPr>
        <p:spPr bwMode="auto">
          <a:xfrm>
            <a:off x="4049713" y="3735388"/>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12" name="Oval 8"/>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5513" name="Oval 9"/>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5514" name="AutoShape 10"/>
          <p:cNvCxnSpPr>
            <a:cxnSpLocks noChangeShapeType="1"/>
            <a:stCxn id="405512" idx="5"/>
            <a:endCxn id="405513"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5515" name="Oval 11"/>
          <p:cNvSpPr>
            <a:spLocks noChangeArrowheads="1"/>
          </p:cNvSpPr>
          <p:nvPr/>
        </p:nvSpPr>
        <p:spPr bwMode="auto">
          <a:xfrm>
            <a:off x="2819400" y="4191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cxnSp>
        <p:nvCxnSpPr>
          <p:cNvPr id="405516" name="AutoShape 12"/>
          <p:cNvCxnSpPr>
            <a:cxnSpLocks noChangeShapeType="1"/>
            <a:stCxn id="405508" idx="5"/>
            <a:endCxn id="405515" idx="1"/>
          </p:cNvCxnSpPr>
          <p:nvPr/>
        </p:nvCxnSpPr>
        <p:spPr bwMode="auto">
          <a:xfrm>
            <a:off x="2427288" y="3732213"/>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584596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3125C576-AE63-40BF-8C8B-54FCC674441E}" type="slidenum">
              <a:rPr lang="en-US" altLang="en-US"/>
              <a:pPr/>
              <a:t>84</a:t>
            </a:fld>
            <a:endParaRPr lang="en-US" altLang="en-US"/>
          </a:p>
        </p:txBody>
      </p:sp>
      <p:sp>
        <p:nvSpPr>
          <p:cNvPr id="407554" name="Rectangle 2"/>
          <p:cNvSpPr>
            <a:spLocks noGrp="1" noChangeArrowheads="1"/>
          </p:cNvSpPr>
          <p:nvPr>
            <p:ph type="title"/>
          </p:nvPr>
        </p:nvSpPr>
        <p:spPr/>
        <p:txBody>
          <a:bodyPr/>
          <a:lstStyle/>
          <a:p>
            <a:r>
              <a:rPr lang="en-US" altLang="en-US"/>
              <a:t>Merge</a:t>
            </a:r>
          </a:p>
        </p:txBody>
      </p:sp>
      <p:sp>
        <p:nvSpPr>
          <p:cNvPr id="407555" name="Rectangle 3"/>
          <p:cNvSpPr>
            <a:spLocks noGrp="1" noChangeArrowheads="1"/>
          </p:cNvSpPr>
          <p:nvPr>
            <p:ph type="body" idx="1"/>
          </p:nvPr>
        </p:nvSpPr>
        <p:spPr>
          <a:xfrm>
            <a:off x="7696200" y="609600"/>
            <a:ext cx="1143000" cy="685800"/>
          </a:xfrm>
        </p:spPr>
        <p:txBody>
          <a:bodyPr/>
          <a:lstStyle/>
          <a:p>
            <a:endParaRPr lang="en-US" altLang="en-US"/>
          </a:p>
        </p:txBody>
      </p:sp>
      <p:sp>
        <p:nvSpPr>
          <p:cNvPr id="407556" name="Oval 4"/>
          <p:cNvSpPr>
            <a:spLocks noChangeArrowheads="1"/>
          </p:cNvSpPr>
          <p:nvPr/>
        </p:nvSpPr>
        <p:spPr bwMode="auto">
          <a:xfrm>
            <a:off x="2133600" y="3429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sp>
        <p:nvSpPr>
          <p:cNvPr id="407557" name="Oval 5"/>
          <p:cNvSpPr>
            <a:spLocks noChangeArrowheads="1"/>
          </p:cNvSpPr>
          <p:nvPr/>
        </p:nvSpPr>
        <p:spPr bwMode="auto">
          <a:xfrm>
            <a:off x="3657600" y="4191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3</a:t>
            </a:r>
          </a:p>
        </p:txBody>
      </p:sp>
      <p:sp>
        <p:nvSpPr>
          <p:cNvPr id="407558" name="Oval 6"/>
          <p:cNvSpPr>
            <a:spLocks noChangeArrowheads="1"/>
          </p:cNvSpPr>
          <p:nvPr/>
        </p:nvSpPr>
        <p:spPr bwMode="auto">
          <a:xfrm>
            <a:off x="4343400" y="4953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cxnSp>
        <p:nvCxnSpPr>
          <p:cNvPr id="407559" name="AutoShape 7"/>
          <p:cNvCxnSpPr>
            <a:cxnSpLocks noChangeShapeType="1"/>
            <a:stCxn id="407557" idx="5"/>
            <a:endCxn id="407558" idx="1"/>
          </p:cNvCxnSpPr>
          <p:nvPr/>
        </p:nvCxnSpPr>
        <p:spPr bwMode="auto">
          <a:xfrm>
            <a:off x="3951288" y="4494213"/>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560" name="Oval 8"/>
          <p:cNvSpPr>
            <a:spLocks noChangeArrowheads="1"/>
          </p:cNvSpPr>
          <p:nvPr/>
        </p:nvSpPr>
        <p:spPr bwMode="auto">
          <a:xfrm>
            <a:off x="4659313" y="2744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407561" name="Oval 9"/>
          <p:cNvSpPr>
            <a:spLocks noChangeArrowheads="1"/>
          </p:cNvSpPr>
          <p:nvPr/>
        </p:nvSpPr>
        <p:spPr bwMode="auto">
          <a:xfrm>
            <a:off x="5345113" y="3506788"/>
            <a:ext cx="344487" cy="344487"/>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cxnSp>
        <p:nvCxnSpPr>
          <p:cNvPr id="407562" name="AutoShape 10"/>
          <p:cNvCxnSpPr>
            <a:cxnSpLocks noChangeShapeType="1"/>
            <a:stCxn id="407560" idx="5"/>
            <a:endCxn id="407561" idx="0"/>
          </p:cNvCxnSpPr>
          <p:nvPr/>
        </p:nvCxnSpPr>
        <p:spPr bwMode="auto">
          <a:xfrm>
            <a:off x="4953000" y="3048000"/>
            <a:ext cx="565150" cy="4492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563" name="Oval 11"/>
          <p:cNvSpPr>
            <a:spLocks noChangeArrowheads="1"/>
          </p:cNvSpPr>
          <p:nvPr/>
        </p:nvSpPr>
        <p:spPr bwMode="auto">
          <a:xfrm>
            <a:off x="2819400" y="4191000"/>
            <a:ext cx="344488" cy="344488"/>
          </a:xfrm>
          <a:prstGeom prst="ellipse">
            <a:avLst/>
          </a:prstGeom>
          <a:solidFill>
            <a:srgbClr val="FFFF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cxnSp>
        <p:nvCxnSpPr>
          <p:cNvPr id="407564" name="AutoShape 12"/>
          <p:cNvCxnSpPr>
            <a:cxnSpLocks noChangeShapeType="1"/>
            <a:stCxn id="407556" idx="5"/>
            <a:endCxn id="407563" idx="1"/>
          </p:cNvCxnSpPr>
          <p:nvPr/>
        </p:nvCxnSpPr>
        <p:spPr bwMode="auto">
          <a:xfrm>
            <a:off x="2427288" y="3732213"/>
            <a:ext cx="4429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7565" name="AutoShape 13"/>
          <p:cNvCxnSpPr>
            <a:cxnSpLocks noChangeShapeType="1"/>
            <a:stCxn id="407556" idx="5"/>
            <a:endCxn id="407557" idx="1"/>
          </p:cNvCxnSpPr>
          <p:nvPr/>
        </p:nvCxnSpPr>
        <p:spPr bwMode="auto">
          <a:xfrm>
            <a:off x="2427288" y="3732213"/>
            <a:ext cx="1281112" cy="5000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7566" name="Text Box 14"/>
          <p:cNvSpPr txBox="1">
            <a:spLocks noChangeArrowheads="1"/>
          </p:cNvSpPr>
          <p:nvPr/>
        </p:nvSpPr>
        <p:spPr bwMode="auto">
          <a:xfrm>
            <a:off x="5791200" y="4876800"/>
            <a:ext cx="2667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3200" i="1">
                <a:solidFill>
                  <a:srgbClr val="FF0000"/>
                </a:solidFill>
              </a:rPr>
              <a:t>DONE!</a:t>
            </a:r>
          </a:p>
        </p:txBody>
      </p:sp>
    </p:spTree>
    <p:extLst>
      <p:ext uri="{BB962C8B-B14F-4D97-AF65-F5344CB8AC3E}">
        <p14:creationId xmlns:p14="http://schemas.microsoft.com/office/powerpoint/2010/main" val="1613015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283E28D-B0EA-4082-B43D-99FFEBEADE3E}" type="slidenum">
              <a:rPr lang="en-US" altLang="en-US"/>
              <a:pPr/>
              <a:t>85</a:t>
            </a:fld>
            <a:endParaRPr lang="en-US" altLang="en-US"/>
          </a:p>
        </p:txBody>
      </p:sp>
      <p:sp>
        <p:nvSpPr>
          <p:cNvPr id="408578" name="Rectangle 2"/>
          <p:cNvSpPr>
            <a:spLocks noGrp="1" noChangeArrowheads="1"/>
          </p:cNvSpPr>
          <p:nvPr>
            <p:ph type="title"/>
          </p:nvPr>
        </p:nvSpPr>
        <p:spPr>
          <a:xfrm>
            <a:off x="838200" y="381000"/>
            <a:ext cx="7772400" cy="1143000"/>
          </a:xfrm>
        </p:spPr>
        <p:txBody>
          <a:bodyPr/>
          <a:lstStyle/>
          <a:p>
            <a:r>
              <a:rPr lang="en-US" altLang="en-US" sz="4000" dirty="0"/>
              <a:t>Implementation of Binomial Queues</a:t>
            </a:r>
          </a:p>
        </p:txBody>
      </p:sp>
      <p:sp>
        <p:nvSpPr>
          <p:cNvPr id="408579" name="Rectangle 3"/>
          <p:cNvSpPr>
            <a:spLocks noGrp="1" noChangeArrowheads="1"/>
          </p:cNvSpPr>
          <p:nvPr>
            <p:ph type="body" idx="1"/>
          </p:nvPr>
        </p:nvSpPr>
        <p:spPr>
          <a:xfrm>
            <a:off x="595313" y="1624013"/>
            <a:ext cx="8320087" cy="4929187"/>
          </a:xfrm>
        </p:spPr>
        <p:txBody>
          <a:bodyPr/>
          <a:lstStyle/>
          <a:p>
            <a:pPr>
              <a:lnSpc>
                <a:spcPct val="90000"/>
              </a:lnSpc>
            </a:pPr>
            <a:r>
              <a:rPr lang="en-US" altLang="en-US" sz="2800" dirty="0"/>
              <a:t>Need to be able to scan through all trees, and given two binomial queues find trees that are same size</a:t>
            </a:r>
          </a:p>
          <a:p>
            <a:pPr lvl="1">
              <a:lnSpc>
                <a:spcPct val="90000"/>
              </a:lnSpc>
            </a:pPr>
            <a:r>
              <a:rPr lang="en-US" altLang="en-US" sz="2600" dirty="0">
                <a:solidFill>
                  <a:schemeClr val="accent2"/>
                </a:solidFill>
              </a:rPr>
              <a:t>Use array of pointers to root nodes, B</a:t>
            </a:r>
            <a:r>
              <a:rPr lang="en-US" altLang="en-US" sz="2600" baseline="-25000" dirty="0">
                <a:solidFill>
                  <a:schemeClr val="accent2"/>
                </a:solidFill>
              </a:rPr>
              <a:t>k</a:t>
            </a:r>
            <a:r>
              <a:rPr lang="en-US" altLang="en-US" sz="2600" dirty="0">
                <a:solidFill>
                  <a:schemeClr val="accent2"/>
                </a:solidFill>
              </a:rPr>
              <a:t> stored at cell k</a:t>
            </a:r>
          </a:p>
          <a:p>
            <a:pPr lvl="1">
              <a:lnSpc>
                <a:spcPct val="90000"/>
              </a:lnSpc>
            </a:pPr>
            <a:r>
              <a:rPr lang="en-US" altLang="en-US" sz="2600" dirty="0">
                <a:solidFill>
                  <a:schemeClr val="accent2"/>
                </a:solidFill>
              </a:rPr>
              <a:t>Since is only of length log(N), don’t have to worry about cost of copying this array</a:t>
            </a:r>
          </a:p>
          <a:p>
            <a:pPr lvl="1">
              <a:lnSpc>
                <a:spcPct val="90000"/>
              </a:lnSpc>
            </a:pPr>
            <a:r>
              <a:rPr lang="en-US" altLang="en-US" sz="2600" dirty="0">
                <a:solidFill>
                  <a:schemeClr val="accent2"/>
                </a:solidFill>
              </a:rPr>
              <a:t>At each node, keep track of the max  subtree rooted at that node</a:t>
            </a:r>
          </a:p>
          <a:p>
            <a:pPr>
              <a:lnSpc>
                <a:spcPct val="90000"/>
              </a:lnSpc>
            </a:pPr>
            <a:r>
              <a:rPr lang="en-US" altLang="en-US" sz="2800" dirty="0"/>
              <a:t>Want to merge by just setting pointers</a:t>
            </a:r>
          </a:p>
          <a:p>
            <a:pPr lvl="1">
              <a:lnSpc>
                <a:spcPct val="90000"/>
              </a:lnSpc>
            </a:pPr>
            <a:r>
              <a:rPr lang="en-US" altLang="en-US" sz="2600" dirty="0">
                <a:solidFill>
                  <a:schemeClr val="accent2"/>
                </a:solidFill>
              </a:rPr>
              <a:t>Need pointer-based implementation of heaps </a:t>
            </a:r>
          </a:p>
          <a:p>
            <a:pPr>
              <a:lnSpc>
                <a:spcPct val="90000"/>
              </a:lnSpc>
            </a:pPr>
            <a:r>
              <a:rPr lang="en-US" altLang="en-US" sz="2800" dirty="0" err="1"/>
              <a:t>DeleteMin</a:t>
            </a:r>
            <a:r>
              <a:rPr lang="en-US" altLang="en-US" sz="2800" dirty="0"/>
              <a:t> requires fast access to all subtrees of root</a:t>
            </a:r>
            <a:endParaRPr lang="en-US" altLang="en-US" sz="3000" dirty="0"/>
          </a:p>
        </p:txBody>
      </p:sp>
    </p:spTree>
    <p:extLst>
      <p:ext uri="{BB962C8B-B14F-4D97-AF65-F5344CB8AC3E}">
        <p14:creationId xmlns:p14="http://schemas.microsoft.com/office/powerpoint/2010/main" val="1366922783"/>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F656C9F-1053-4444-9D25-1B39ED57CB6F}" type="slidenum">
              <a:rPr lang="en-US" altLang="en-US" smtClean="0"/>
              <a:pPr/>
              <a:t>86</a:t>
            </a:fld>
            <a:endParaRPr lang="en-US" altLang="en-US"/>
          </a:p>
        </p:txBody>
      </p:sp>
      <p:pic>
        <p:nvPicPr>
          <p:cNvPr id="3" name="Picture 2"/>
          <p:cNvPicPr>
            <a:picLocks noChangeAspect="1"/>
          </p:cNvPicPr>
          <p:nvPr/>
        </p:nvPicPr>
        <p:blipFill>
          <a:blip r:embed="rId2"/>
          <a:stretch>
            <a:fillRect/>
          </a:stretch>
        </p:blipFill>
        <p:spPr>
          <a:xfrm>
            <a:off x="0" y="990600"/>
            <a:ext cx="9239250" cy="4267200"/>
          </a:xfrm>
          <a:prstGeom prst="rect">
            <a:avLst/>
          </a:prstGeom>
        </p:spPr>
      </p:pic>
    </p:spTree>
    <p:extLst>
      <p:ext uri="{BB962C8B-B14F-4D97-AF65-F5344CB8AC3E}">
        <p14:creationId xmlns:p14="http://schemas.microsoft.com/office/powerpoint/2010/main" val="1336765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304800"/>
            <a:ext cx="7772400" cy="1524000"/>
          </a:xfrm>
        </p:spPr>
        <p:txBody>
          <a:bodyPr/>
          <a:lstStyle/>
          <a:p>
            <a:r>
              <a:rPr lang="en-US" b="1" dirty="0"/>
              <a:t> Merge two equal-sized binomial trees</a:t>
            </a:r>
            <a:endParaRPr lang="en-US" dirty="0"/>
          </a:p>
        </p:txBody>
      </p:sp>
      <p:sp>
        <p:nvSpPr>
          <p:cNvPr id="4" name="Content Placeholder 3"/>
          <p:cNvSpPr>
            <a:spLocks noGrp="1"/>
          </p:cNvSpPr>
          <p:nvPr>
            <p:ph idx="1"/>
          </p:nvPr>
        </p:nvSpPr>
        <p:spPr/>
        <p:txBody>
          <a:bodyPr/>
          <a:lstStyle/>
          <a:p>
            <a:pPr marL="0" indent="0">
              <a:buNone/>
            </a:pPr>
            <a:r>
              <a:rPr lang="en-US" sz="2400" dirty="0"/>
              <a:t> private Node&lt;E&gt; </a:t>
            </a:r>
            <a:r>
              <a:rPr lang="en-US" sz="2400" dirty="0" err="1"/>
              <a:t>combineTrees</a:t>
            </a:r>
            <a:r>
              <a:rPr lang="en-US" sz="2400" dirty="0"/>
              <a:t>( Node&lt;E&gt; t1, Node&lt;E&gt; t2 )</a:t>
            </a:r>
          </a:p>
          <a:p>
            <a:pPr marL="0" indent="0">
              <a:buNone/>
            </a:pPr>
            <a:r>
              <a:rPr lang="en-US" sz="2400" dirty="0"/>
              <a:t> {</a:t>
            </a:r>
          </a:p>
          <a:p>
            <a:pPr marL="0" indent="0">
              <a:buNone/>
            </a:pPr>
            <a:r>
              <a:rPr lang="en-US" sz="2400" dirty="0"/>
              <a:t>      if( t1.element.compareTo( t2.element ) &gt; 0 )</a:t>
            </a:r>
          </a:p>
          <a:p>
            <a:pPr marL="0" indent="0">
              <a:buNone/>
            </a:pPr>
            <a:r>
              <a:rPr lang="en-US" sz="2400" dirty="0"/>
              <a:t>          return </a:t>
            </a:r>
            <a:r>
              <a:rPr lang="en-US" sz="2400" dirty="0" err="1"/>
              <a:t>combineTrees</a:t>
            </a:r>
            <a:r>
              <a:rPr lang="en-US" sz="2400" dirty="0"/>
              <a:t>( t2, t1 );</a:t>
            </a:r>
          </a:p>
          <a:p>
            <a:pPr marL="0" indent="0">
              <a:buNone/>
            </a:pPr>
            <a:r>
              <a:rPr lang="en-US" sz="2400" dirty="0"/>
              <a:t>      t2.nextSibling = t1.leftChild;</a:t>
            </a:r>
          </a:p>
          <a:p>
            <a:pPr marL="0" indent="0">
              <a:buNone/>
            </a:pPr>
            <a:r>
              <a:rPr lang="en-US" sz="2400" dirty="0"/>
              <a:t>      t1.leftChild = t2;</a:t>
            </a:r>
          </a:p>
          <a:p>
            <a:pPr marL="0" indent="0">
              <a:buNone/>
            </a:pPr>
            <a:r>
              <a:rPr lang="en-US" sz="2400" dirty="0"/>
              <a:t>      return t1;</a:t>
            </a:r>
          </a:p>
          <a:p>
            <a:pPr marL="0" indent="0">
              <a:buNone/>
            </a:pPr>
            <a:r>
              <a:rPr lang="en-US" sz="2400" dirty="0"/>
              <a:t> }</a:t>
            </a:r>
          </a:p>
        </p:txBody>
      </p:sp>
      <p:sp>
        <p:nvSpPr>
          <p:cNvPr id="2" name="Slide Number Placeholder 1"/>
          <p:cNvSpPr>
            <a:spLocks noGrp="1"/>
          </p:cNvSpPr>
          <p:nvPr>
            <p:ph type="sldNum" sz="quarter" idx="12"/>
          </p:nvPr>
        </p:nvSpPr>
        <p:spPr/>
        <p:txBody>
          <a:bodyPr/>
          <a:lstStyle/>
          <a:p>
            <a:fld id="{9F656C9F-1053-4444-9D25-1B39ED57CB6F}" type="slidenum">
              <a:rPr lang="en-US" altLang="en-US" smtClean="0"/>
              <a:pPr/>
              <a:t>87</a:t>
            </a:fld>
            <a:endParaRPr lang="en-US" altLang="en-US"/>
          </a:p>
        </p:txBody>
      </p:sp>
    </p:spTree>
    <p:extLst>
      <p:ext uri="{BB962C8B-B14F-4D97-AF65-F5344CB8AC3E}">
        <p14:creationId xmlns:p14="http://schemas.microsoft.com/office/powerpoint/2010/main" val="1073444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E1D095-415E-4807-8ED8-E970BB6315C7}" type="slidenum">
              <a:rPr lang="en-US" altLang="en-US"/>
              <a:pPr/>
              <a:t>88</a:t>
            </a:fld>
            <a:endParaRPr lang="en-US" altLang="en-US"/>
          </a:p>
        </p:txBody>
      </p:sp>
      <p:sp>
        <p:nvSpPr>
          <p:cNvPr id="434178" name="Rectangle 2"/>
          <p:cNvSpPr>
            <a:spLocks noGrp="1" noChangeArrowheads="1"/>
          </p:cNvSpPr>
          <p:nvPr>
            <p:ph type="title"/>
          </p:nvPr>
        </p:nvSpPr>
        <p:spPr/>
        <p:txBody>
          <a:bodyPr/>
          <a:lstStyle/>
          <a:p>
            <a:r>
              <a:rPr lang="en-US" altLang="en-US"/>
              <a:t>Efficient BuildHeap for Binomial Queues</a:t>
            </a:r>
          </a:p>
        </p:txBody>
      </p:sp>
      <p:sp>
        <p:nvSpPr>
          <p:cNvPr id="434179" name="Rectangle 3"/>
          <p:cNvSpPr>
            <a:spLocks noGrp="1" noChangeArrowheads="1"/>
          </p:cNvSpPr>
          <p:nvPr>
            <p:ph type="body" idx="1"/>
          </p:nvPr>
        </p:nvSpPr>
        <p:spPr>
          <a:xfrm>
            <a:off x="685800" y="1981200"/>
            <a:ext cx="7543800" cy="2362200"/>
          </a:xfrm>
        </p:spPr>
        <p:txBody>
          <a:bodyPr/>
          <a:lstStyle/>
          <a:p>
            <a:pPr>
              <a:lnSpc>
                <a:spcPct val="90000"/>
              </a:lnSpc>
            </a:pPr>
            <a:r>
              <a:rPr lang="en-US" altLang="en-US" sz="2400" dirty="0"/>
              <a:t>Brute force Insert one at a time - O(n log n)</a:t>
            </a:r>
          </a:p>
          <a:p>
            <a:pPr>
              <a:lnSpc>
                <a:spcPct val="90000"/>
              </a:lnSpc>
            </a:pPr>
            <a:r>
              <a:rPr lang="en-US" altLang="en-US" sz="2400" dirty="0">
                <a:solidFill>
                  <a:srgbClr val="FF0000"/>
                </a:solidFill>
              </a:rPr>
              <a:t>Better algorithm:</a:t>
            </a:r>
          </a:p>
          <a:p>
            <a:pPr lvl="1">
              <a:lnSpc>
                <a:spcPct val="90000"/>
              </a:lnSpc>
            </a:pPr>
            <a:r>
              <a:rPr lang="en-US" altLang="en-US" sz="2000" dirty="0"/>
              <a:t>Start with each element as a singleton tree</a:t>
            </a:r>
          </a:p>
          <a:p>
            <a:pPr lvl="1">
              <a:lnSpc>
                <a:spcPct val="90000"/>
              </a:lnSpc>
            </a:pPr>
            <a:r>
              <a:rPr lang="en-US" altLang="en-US" sz="2000" dirty="0"/>
              <a:t>Merge trees of size 1</a:t>
            </a:r>
          </a:p>
          <a:p>
            <a:pPr lvl="1">
              <a:lnSpc>
                <a:spcPct val="90000"/>
              </a:lnSpc>
            </a:pPr>
            <a:r>
              <a:rPr lang="en-US" altLang="en-US" sz="2000" dirty="0"/>
              <a:t>Merge trees of size 2</a:t>
            </a:r>
          </a:p>
          <a:p>
            <a:pPr lvl="1">
              <a:lnSpc>
                <a:spcPct val="90000"/>
              </a:lnSpc>
            </a:pPr>
            <a:r>
              <a:rPr lang="en-US" altLang="en-US" sz="2000" dirty="0"/>
              <a:t>Merge trees of size 4</a:t>
            </a:r>
          </a:p>
          <a:p>
            <a:pPr>
              <a:lnSpc>
                <a:spcPct val="90000"/>
              </a:lnSpc>
            </a:pPr>
            <a:r>
              <a:rPr lang="en-US" altLang="en-US" sz="2400" dirty="0">
                <a:solidFill>
                  <a:schemeClr val="accent2"/>
                </a:solidFill>
              </a:rPr>
              <a:t>Complexity:</a:t>
            </a:r>
          </a:p>
        </p:txBody>
      </p:sp>
      <p:graphicFrame>
        <p:nvGraphicFramePr>
          <p:cNvPr id="434180" name="Object 4"/>
          <p:cNvGraphicFramePr>
            <a:graphicFrameLocks noChangeAspect="1"/>
          </p:cNvGraphicFramePr>
          <p:nvPr/>
        </p:nvGraphicFramePr>
        <p:xfrm>
          <a:off x="2819400" y="4267200"/>
          <a:ext cx="5334000" cy="2381250"/>
        </p:xfrm>
        <a:graphic>
          <a:graphicData uri="http://schemas.openxmlformats.org/presentationml/2006/ole">
            <mc:AlternateContent xmlns:mc="http://schemas.openxmlformats.org/markup-compatibility/2006">
              <mc:Choice xmlns:v="urn:schemas-microsoft-com:vml" Requires="v">
                <p:oleObj spid="_x0000_s436272" name="Equation" r:id="rId3" imgW="3073320" imgH="1371600" progId="Equation.DSMT4">
                  <p:embed/>
                </p:oleObj>
              </mc:Choice>
              <mc:Fallback>
                <p:oleObj name="Equation" r:id="rId3" imgW="307332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267200"/>
                        <a:ext cx="5334000" cy="238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551603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EB22D5EE-7494-4DDF-A7E2-3287185C2D8F}" type="slidenum">
              <a:rPr lang="en-US" altLang="en-US"/>
              <a:pPr/>
              <a:t>89</a:t>
            </a:fld>
            <a:endParaRPr lang="en-US" altLang="en-US"/>
          </a:p>
        </p:txBody>
      </p:sp>
      <p:sp>
        <p:nvSpPr>
          <p:cNvPr id="315394" name="Rectangle 2"/>
          <p:cNvSpPr>
            <a:spLocks noGrp="1" noChangeArrowheads="1"/>
          </p:cNvSpPr>
          <p:nvPr>
            <p:ph type="title"/>
          </p:nvPr>
        </p:nvSpPr>
        <p:spPr/>
        <p:txBody>
          <a:bodyPr/>
          <a:lstStyle/>
          <a:p>
            <a:r>
              <a:rPr lang="en-US" altLang="en-US" dirty="0"/>
              <a:t>Comparing Heaps  - at seats pros/cons</a:t>
            </a:r>
          </a:p>
        </p:txBody>
      </p:sp>
      <p:sp>
        <p:nvSpPr>
          <p:cNvPr id="315395" name="Rectangle 3"/>
          <p:cNvSpPr>
            <a:spLocks noGrp="1" noChangeArrowheads="1"/>
          </p:cNvSpPr>
          <p:nvPr>
            <p:ph type="body" sz="half" idx="1"/>
          </p:nvPr>
        </p:nvSpPr>
        <p:spPr/>
        <p:txBody>
          <a:bodyPr/>
          <a:lstStyle/>
          <a:p>
            <a:r>
              <a:rPr lang="en-US" altLang="en-US" sz="2400" dirty="0"/>
              <a:t>AVL tree as PQ </a:t>
            </a:r>
          </a:p>
          <a:p>
            <a:pPr marL="0" indent="0">
              <a:buNone/>
            </a:pPr>
            <a:endParaRPr lang="en-US" altLang="en-US" sz="2400" dirty="0"/>
          </a:p>
          <a:p>
            <a:r>
              <a:rPr lang="en-US" altLang="en-US" sz="2400" dirty="0"/>
              <a:t>Binary Heaps</a:t>
            </a:r>
          </a:p>
          <a:p>
            <a:endParaRPr lang="en-US" altLang="en-US" sz="2400" dirty="0"/>
          </a:p>
          <a:p>
            <a:r>
              <a:rPr lang="en-US" altLang="en-US" sz="2400" dirty="0"/>
              <a:t>Binomial Queues</a:t>
            </a:r>
          </a:p>
        </p:txBody>
      </p:sp>
      <p:sp>
        <p:nvSpPr>
          <p:cNvPr id="315396" name="Rectangle 4"/>
          <p:cNvSpPr>
            <a:spLocks noGrp="1" noChangeArrowheads="1"/>
          </p:cNvSpPr>
          <p:nvPr>
            <p:ph type="body" sz="half" idx="2"/>
          </p:nvPr>
        </p:nvSpPr>
        <p:spPr/>
        <p:txBody>
          <a:bodyPr/>
          <a:lstStyle/>
          <a:p>
            <a:r>
              <a:rPr lang="en-US" altLang="en-US" dirty="0"/>
              <a:t>Leftist Heaps</a:t>
            </a:r>
          </a:p>
          <a:p>
            <a:endParaRPr lang="en-US" altLang="en-US" dirty="0"/>
          </a:p>
          <a:p>
            <a:r>
              <a:rPr lang="en-US" altLang="en-US" dirty="0"/>
              <a:t>Skew Heaps</a:t>
            </a:r>
          </a:p>
        </p:txBody>
      </p:sp>
    </p:spTree>
    <p:extLst>
      <p:ext uri="{BB962C8B-B14F-4D97-AF65-F5344CB8AC3E}">
        <p14:creationId xmlns:p14="http://schemas.microsoft.com/office/powerpoint/2010/main" val="179823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fld id="{6CE4B53F-A6F4-49AA-9334-EDD3BF6E722F}" type="slidenum">
              <a:rPr lang="en-US" altLang="en-US"/>
              <a:pPr/>
              <a:t>9</a:t>
            </a:fld>
            <a:endParaRPr lang="en-US" altLang="en-US"/>
          </a:p>
        </p:txBody>
      </p:sp>
      <p:sp>
        <p:nvSpPr>
          <p:cNvPr id="250882" name="Rectangle 2"/>
          <p:cNvSpPr>
            <a:spLocks noGrp="1" noChangeArrowheads="1"/>
          </p:cNvSpPr>
          <p:nvPr>
            <p:ph type="title"/>
          </p:nvPr>
        </p:nvSpPr>
        <p:spPr>
          <a:xfrm>
            <a:off x="685800" y="228600"/>
            <a:ext cx="7772400" cy="1143000"/>
          </a:xfrm>
        </p:spPr>
        <p:txBody>
          <a:bodyPr/>
          <a:lstStyle/>
          <a:p>
            <a:r>
              <a:rPr lang="en-US" altLang="en-US" dirty="0"/>
              <a:t>Insert – put node where the next node goes – to force shape.</a:t>
            </a:r>
          </a:p>
        </p:txBody>
      </p:sp>
      <p:sp>
        <p:nvSpPr>
          <p:cNvPr id="250883" name="Line 3"/>
          <p:cNvSpPr>
            <a:spLocks noChangeShapeType="1"/>
          </p:cNvSpPr>
          <p:nvPr/>
        </p:nvSpPr>
        <p:spPr bwMode="auto">
          <a:xfrm>
            <a:off x="4343400" y="3886200"/>
            <a:ext cx="914400"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4" name="Oval 4"/>
          <p:cNvSpPr>
            <a:spLocks noChangeAspect="1" noChangeArrowheads="1"/>
          </p:cNvSpPr>
          <p:nvPr/>
        </p:nvSpPr>
        <p:spPr bwMode="auto">
          <a:xfrm>
            <a:off x="73152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885" name="Oval 5"/>
          <p:cNvSpPr>
            <a:spLocks noChangeAspect="1" noChangeArrowheads="1"/>
          </p:cNvSpPr>
          <p:nvPr/>
        </p:nvSpPr>
        <p:spPr bwMode="auto">
          <a:xfrm>
            <a:off x="67818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886" name="Oval 6"/>
          <p:cNvSpPr>
            <a:spLocks noChangeAspect="1" noChangeArrowheads="1"/>
          </p:cNvSpPr>
          <p:nvPr/>
        </p:nvSpPr>
        <p:spPr bwMode="auto">
          <a:xfrm>
            <a:off x="62484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887" name="Oval 7"/>
          <p:cNvSpPr>
            <a:spLocks noChangeAspect="1" noChangeArrowheads="1"/>
          </p:cNvSpPr>
          <p:nvPr/>
        </p:nvSpPr>
        <p:spPr bwMode="auto">
          <a:xfrm>
            <a:off x="57150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888" name="Oval 8"/>
          <p:cNvSpPr>
            <a:spLocks noChangeAspect="1" noChangeArrowheads="1"/>
          </p:cNvSpPr>
          <p:nvPr/>
        </p:nvSpPr>
        <p:spPr bwMode="auto">
          <a:xfrm>
            <a:off x="5181600" y="5105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sp>
        <p:nvSpPr>
          <p:cNvPr id="250889" name="Oval 9"/>
          <p:cNvSpPr>
            <a:spLocks noChangeAspect="1" noChangeArrowheads="1"/>
          </p:cNvSpPr>
          <p:nvPr/>
        </p:nvSpPr>
        <p:spPr bwMode="auto">
          <a:xfrm>
            <a:off x="86487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890" name="Oval 10"/>
          <p:cNvSpPr>
            <a:spLocks noChangeAspect="1" noChangeArrowheads="1"/>
          </p:cNvSpPr>
          <p:nvPr/>
        </p:nvSpPr>
        <p:spPr bwMode="auto">
          <a:xfrm>
            <a:off x="75819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891" name="Oval 11"/>
          <p:cNvSpPr>
            <a:spLocks noChangeAspect="1" noChangeArrowheads="1"/>
          </p:cNvSpPr>
          <p:nvPr/>
        </p:nvSpPr>
        <p:spPr bwMode="auto">
          <a:xfrm>
            <a:off x="65151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892" name="Oval 12"/>
          <p:cNvSpPr>
            <a:spLocks noChangeAspect="1" noChangeArrowheads="1"/>
          </p:cNvSpPr>
          <p:nvPr/>
        </p:nvSpPr>
        <p:spPr bwMode="auto">
          <a:xfrm>
            <a:off x="5448300" y="4216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sp>
        <p:nvSpPr>
          <p:cNvPr id="250893" name="Oval 13"/>
          <p:cNvSpPr>
            <a:spLocks noChangeAspect="1" noChangeArrowheads="1"/>
          </p:cNvSpPr>
          <p:nvPr/>
        </p:nvSpPr>
        <p:spPr bwMode="auto">
          <a:xfrm>
            <a:off x="81153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894" name="Oval 14"/>
          <p:cNvSpPr>
            <a:spLocks noChangeAspect="1" noChangeArrowheads="1"/>
          </p:cNvSpPr>
          <p:nvPr/>
        </p:nvSpPr>
        <p:spPr bwMode="auto">
          <a:xfrm>
            <a:off x="5981700" y="3327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sp>
        <p:nvSpPr>
          <p:cNvPr id="250895" name="Oval 15"/>
          <p:cNvSpPr>
            <a:spLocks noChangeAspect="1" noChangeArrowheads="1"/>
          </p:cNvSpPr>
          <p:nvPr/>
        </p:nvSpPr>
        <p:spPr bwMode="auto">
          <a:xfrm>
            <a:off x="7048500" y="2438400"/>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896" name="AutoShape 16"/>
          <p:cNvCxnSpPr>
            <a:cxnSpLocks noChangeShapeType="1"/>
            <a:stCxn id="250895" idx="3"/>
            <a:endCxn id="250894" idx="0"/>
          </p:cNvCxnSpPr>
          <p:nvPr/>
        </p:nvCxnSpPr>
        <p:spPr bwMode="auto">
          <a:xfrm flipH="1">
            <a:off x="6172200" y="2782888"/>
            <a:ext cx="9318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7" name="AutoShape 17"/>
          <p:cNvCxnSpPr>
            <a:cxnSpLocks noChangeShapeType="1"/>
            <a:stCxn id="250895" idx="5"/>
            <a:endCxn id="250893" idx="0"/>
          </p:cNvCxnSpPr>
          <p:nvPr/>
        </p:nvCxnSpPr>
        <p:spPr bwMode="auto">
          <a:xfrm>
            <a:off x="7373938" y="2782888"/>
            <a:ext cx="9318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8" name="AutoShape 18"/>
          <p:cNvCxnSpPr>
            <a:cxnSpLocks noChangeShapeType="1"/>
            <a:stCxn id="250893" idx="3"/>
            <a:endCxn id="250890" idx="0"/>
          </p:cNvCxnSpPr>
          <p:nvPr/>
        </p:nvCxnSpPr>
        <p:spPr bwMode="auto">
          <a:xfrm flipH="1">
            <a:off x="7772400"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899" name="AutoShape 19"/>
          <p:cNvCxnSpPr>
            <a:cxnSpLocks noChangeShapeType="1"/>
            <a:stCxn id="250893" idx="5"/>
            <a:endCxn id="250889" idx="0"/>
          </p:cNvCxnSpPr>
          <p:nvPr/>
        </p:nvCxnSpPr>
        <p:spPr bwMode="auto">
          <a:xfrm>
            <a:off x="84407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0" name="AutoShape 20"/>
          <p:cNvCxnSpPr>
            <a:cxnSpLocks noChangeShapeType="1"/>
            <a:stCxn id="250890" idx="3"/>
            <a:endCxn id="250884" idx="0"/>
          </p:cNvCxnSpPr>
          <p:nvPr/>
        </p:nvCxnSpPr>
        <p:spPr bwMode="auto">
          <a:xfrm flipH="1">
            <a:off x="7505700"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1" name="AutoShape 21"/>
          <p:cNvCxnSpPr>
            <a:cxnSpLocks noChangeShapeType="1"/>
            <a:stCxn id="250894" idx="3"/>
            <a:endCxn id="250892" idx="0"/>
          </p:cNvCxnSpPr>
          <p:nvPr/>
        </p:nvCxnSpPr>
        <p:spPr bwMode="auto">
          <a:xfrm flipH="1">
            <a:off x="5638800" y="3671888"/>
            <a:ext cx="3984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2" name="AutoShape 22"/>
          <p:cNvCxnSpPr>
            <a:cxnSpLocks noChangeShapeType="1"/>
            <a:stCxn id="250894" idx="5"/>
            <a:endCxn id="250891" idx="0"/>
          </p:cNvCxnSpPr>
          <p:nvPr/>
        </p:nvCxnSpPr>
        <p:spPr bwMode="auto">
          <a:xfrm>
            <a:off x="6307138" y="3671888"/>
            <a:ext cx="3984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3" name="AutoShape 23"/>
          <p:cNvCxnSpPr>
            <a:cxnSpLocks noChangeShapeType="1"/>
            <a:stCxn id="250892" idx="3"/>
            <a:endCxn id="250888" idx="0"/>
          </p:cNvCxnSpPr>
          <p:nvPr/>
        </p:nvCxnSpPr>
        <p:spPr bwMode="auto">
          <a:xfrm flipH="1">
            <a:off x="5372100"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4" name="AutoShape 24"/>
          <p:cNvCxnSpPr>
            <a:cxnSpLocks noChangeShapeType="1"/>
            <a:stCxn id="250892" idx="5"/>
            <a:endCxn id="250887" idx="0"/>
          </p:cNvCxnSpPr>
          <p:nvPr/>
        </p:nvCxnSpPr>
        <p:spPr bwMode="auto">
          <a:xfrm>
            <a:off x="57737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5" name="AutoShape 25"/>
          <p:cNvCxnSpPr>
            <a:cxnSpLocks noChangeShapeType="1"/>
            <a:stCxn id="250891" idx="3"/>
            <a:endCxn id="250886" idx="0"/>
          </p:cNvCxnSpPr>
          <p:nvPr/>
        </p:nvCxnSpPr>
        <p:spPr bwMode="auto">
          <a:xfrm flipH="1">
            <a:off x="6438900" y="4560888"/>
            <a:ext cx="131763"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06" name="AutoShape 26"/>
          <p:cNvCxnSpPr>
            <a:cxnSpLocks noChangeShapeType="1"/>
            <a:stCxn id="250891" idx="5"/>
            <a:endCxn id="250885" idx="0"/>
          </p:cNvCxnSpPr>
          <p:nvPr/>
        </p:nvCxnSpPr>
        <p:spPr bwMode="auto">
          <a:xfrm>
            <a:off x="6840538" y="4560888"/>
            <a:ext cx="131762" cy="5254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0907" name="Group 27"/>
          <p:cNvGrpSpPr>
            <a:grpSpLocks/>
          </p:cNvGrpSpPr>
          <p:nvPr/>
        </p:nvGrpSpPr>
        <p:grpSpPr bwMode="auto">
          <a:xfrm>
            <a:off x="152400" y="2438400"/>
            <a:ext cx="3848100" cy="3048000"/>
            <a:chOff x="96" y="1680"/>
            <a:chExt cx="2424" cy="1920"/>
          </a:xfrm>
        </p:grpSpPr>
        <p:grpSp>
          <p:nvGrpSpPr>
            <p:cNvPr id="250908" name="Group 28"/>
            <p:cNvGrpSpPr>
              <a:grpSpLocks/>
            </p:cNvGrpSpPr>
            <p:nvPr/>
          </p:nvGrpSpPr>
          <p:grpSpPr bwMode="auto">
            <a:xfrm>
              <a:off x="96" y="3360"/>
              <a:ext cx="1584" cy="240"/>
              <a:chOff x="96" y="3360"/>
              <a:chExt cx="1584" cy="240"/>
            </a:xfrm>
          </p:grpSpPr>
          <p:sp>
            <p:nvSpPr>
              <p:cNvPr id="250909" name="Oval 29"/>
              <p:cNvSpPr>
                <a:spLocks noChangeAspect="1" noChangeArrowheads="1"/>
              </p:cNvSpPr>
              <p:nvPr/>
            </p:nvSpPr>
            <p:spPr bwMode="auto">
              <a:xfrm>
                <a:off x="1440"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20</a:t>
                </a:r>
              </a:p>
            </p:txBody>
          </p:sp>
          <p:sp>
            <p:nvSpPr>
              <p:cNvPr id="250910" name="Oval 30"/>
              <p:cNvSpPr>
                <a:spLocks noChangeAspect="1" noChangeArrowheads="1"/>
              </p:cNvSpPr>
              <p:nvPr/>
            </p:nvSpPr>
            <p:spPr bwMode="auto">
              <a:xfrm>
                <a:off x="1104"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14</a:t>
                </a:r>
              </a:p>
            </p:txBody>
          </p:sp>
          <p:sp>
            <p:nvSpPr>
              <p:cNvPr id="250911" name="Oval 31"/>
              <p:cNvSpPr>
                <a:spLocks noChangeAspect="1" noChangeArrowheads="1"/>
              </p:cNvSpPr>
              <p:nvPr/>
            </p:nvSpPr>
            <p:spPr bwMode="auto">
              <a:xfrm>
                <a:off x="768"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12</a:t>
                </a:r>
              </a:p>
            </p:txBody>
          </p:sp>
          <p:sp>
            <p:nvSpPr>
              <p:cNvPr id="250912" name="Oval 32"/>
              <p:cNvSpPr>
                <a:spLocks noChangeAspect="1" noChangeArrowheads="1"/>
              </p:cNvSpPr>
              <p:nvPr/>
            </p:nvSpPr>
            <p:spPr bwMode="auto">
              <a:xfrm>
                <a:off x="432"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9</a:t>
                </a:r>
              </a:p>
            </p:txBody>
          </p:sp>
          <p:sp>
            <p:nvSpPr>
              <p:cNvPr id="250913" name="Oval 33"/>
              <p:cNvSpPr>
                <a:spLocks noChangeAspect="1" noChangeArrowheads="1"/>
              </p:cNvSpPr>
              <p:nvPr/>
            </p:nvSpPr>
            <p:spPr bwMode="auto">
              <a:xfrm>
                <a:off x="96" y="336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11</a:t>
                </a:r>
              </a:p>
            </p:txBody>
          </p:sp>
        </p:grpSp>
        <p:grpSp>
          <p:nvGrpSpPr>
            <p:cNvPr id="250914" name="Group 34"/>
            <p:cNvGrpSpPr>
              <a:grpSpLocks/>
            </p:cNvGrpSpPr>
            <p:nvPr/>
          </p:nvGrpSpPr>
          <p:grpSpPr bwMode="auto">
            <a:xfrm>
              <a:off x="264" y="2800"/>
              <a:ext cx="2256" cy="240"/>
              <a:chOff x="264" y="2832"/>
              <a:chExt cx="2256" cy="240"/>
            </a:xfrm>
          </p:grpSpPr>
          <p:sp>
            <p:nvSpPr>
              <p:cNvPr id="250915" name="Oval 35"/>
              <p:cNvSpPr>
                <a:spLocks noChangeAspect="1" noChangeArrowheads="1"/>
              </p:cNvSpPr>
              <p:nvPr/>
            </p:nvSpPr>
            <p:spPr bwMode="auto">
              <a:xfrm>
                <a:off x="2280"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8</a:t>
                </a:r>
              </a:p>
            </p:txBody>
          </p:sp>
          <p:sp>
            <p:nvSpPr>
              <p:cNvPr id="250916" name="Oval 36"/>
              <p:cNvSpPr>
                <a:spLocks noChangeAspect="1" noChangeArrowheads="1"/>
              </p:cNvSpPr>
              <p:nvPr/>
            </p:nvSpPr>
            <p:spPr bwMode="auto">
              <a:xfrm>
                <a:off x="1608"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10</a:t>
                </a:r>
              </a:p>
            </p:txBody>
          </p:sp>
          <p:sp>
            <p:nvSpPr>
              <p:cNvPr id="250917" name="Oval 37"/>
              <p:cNvSpPr>
                <a:spLocks noChangeAspect="1" noChangeArrowheads="1"/>
              </p:cNvSpPr>
              <p:nvPr/>
            </p:nvSpPr>
            <p:spPr bwMode="auto">
              <a:xfrm>
                <a:off x="936"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6</a:t>
                </a:r>
              </a:p>
            </p:txBody>
          </p:sp>
          <p:sp>
            <p:nvSpPr>
              <p:cNvPr id="250918" name="Oval 38"/>
              <p:cNvSpPr>
                <a:spLocks noChangeAspect="1" noChangeArrowheads="1"/>
              </p:cNvSpPr>
              <p:nvPr/>
            </p:nvSpPr>
            <p:spPr bwMode="auto">
              <a:xfrm>
                <a:off x="264" y="2832"/>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7</a:t>
                </a:r>
              </a:p>
            </p:txBody>
          </p:sp>
        </p:grpSp>
        <p:grpSp>
          <p:nvGrpSpPr>
            <p:cNvPr id="250919" name="Group 39"/>
            <p:cNvGrpSpPr>
              <a:grpSpLocks/>
            </p:cNvGrpSpPr>
            <p:nvPr/>
          </p:nvGrpSpPr>
          <p:grpSpPr bwMode="auto">
            <a:xfrm>
              <a:off x="600" y="2240"/>
              <a:ext cx="1584" cy="240"/>
              <a:chOff x="600" y="2256"/>
              <a:chExt cx="1584" cy="240"/>
            </a:xfrm>
          </p:grpSpPr>
          <p:sp>
            <p:nvSpPr>
              <p:cNvPr id="250920" name="Oval 40"/>
              <p:cNvSpPr>
                <a:spLocks noChangeAspect="1" noChangeArrowheads="1"/>
              </p:cNvSpPr>
              <p:nvPr/>
            </p:nvSpPr>
            <p:spPr bwMode="auto">
              <a:xfrm>
                <a:off x="1944"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5</a:t>
                </a:r>
              </a:p>
            </p:txBody>
          </p:sp>
          <p:sp>
            <p:nvSpPr>
              <p:cNvPr id="250921" name="Oval 41"/>
              <p:cNvSpPr>
                <a:spLocks noChangeAspect="1" noChangeArrowheads="1"/>
              </p:cNvSpPr>
              <p:nvPr/>
            </p:nvSpPr>
            <p:spPr bwMode="auto">
              <a:xfrm>
                <a:off x="600" y="2256"/>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4</a:t>
                </a:r>
              </a:p>
            </p:txBody>
          </p:sp>
        </p:grpSp>
        <p:sp>
          <p:nvSpPr>
            <p:cNvPr id="250922" name="Oval 42"/>
            <p:cNvSpPr>
              <a:spLocks noChangeAspect="1" noChangeArrowheads="1"/>
            </p:cNvSpPr>
            <p:nvPr/>
          </p:nvSpPr>
          <p:spPr bwMode="auto">
            <a:xfrm>
              <a:off x="1272" y="1680"/>
              <a:ext cx="240" cy="24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t>2</a:t>
              </a:r>
            </a:p>
          </p:txBody>
        </p:sp>
        <p:cxnSp>
          <p:nvCxnSpPr>
            <p:cNvPr id="250923" name="AutoShape 43"/>
            <p:cNvCxnSpPr>
              <a:cxnSpLocks noChangeShapeType="1"/>
              <a:stCxn id="250922" idx="3"/>
              <a:endCxn id="250921" idx="0"/>
            </p:cNvCxnSpPr>
            <p:nvPr/>
          </p:nvCxnSpPr>
          <p:spPr bwMode="auto">
            <a:xfrm flipH="1">
              <a:off x="720"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4" name="AutoShape 44"/>
            <p:cNvCxnSpPr>
              <a:cxnSpLocks noChangeShapeType="1"/>
              <a:stCxn id="250922" idx="5"/>
              <a:endCxn id="250920" idx="0"/>
            </p:cNvCxnSpPr>
            <p:nvPr/>
          </p:nvCxnSpPr>
          <p:spPr bwMode="auto">
            <a:xfrm>
              <a:off x="1477" y="1897"/>
              <a:ext cx="587"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5" name="AutoShape 45"/>
            <p:cNvCxnSpPr>
              <a:cxnSpLocks noChangeShapeType="1"/>
              <a:stCxn id="250920" idx="3"/>
              <a:endCxn id="250916" idx="0"/>
            </p:cNvCxnSpPr>
            <p:nvPr/>
          </p:nvCxnSpPr>
          <p:spPr bwMode="auto">
            <a:xfrm flipH="1">
              <a:off x="1728"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6" name="AutoShape 46"/>
            <p:cNvCxnSpPr>
              <a:cxnSpLocks noChangeShapeType="1"/>
              <a:stCxn id="250920" idx="5"/>
              <a:endCxn id="250915" idx="0"/>
            </p:cNvCxnSpPr>
            <p:nvPr/>
          </p:nvCxnSpPr>
          <p:spPr bwMode="auto">
            <a:xfrm>
              <a:off x="2149"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7" name="AutoShape 47"/>
            <p:cNvCxnSpPr>
              <a:cxnSpLocks noChangeShapeType="1"/>
              <a:stCxn id="250916" idx="3"/>
              <a:endCxn id="250909" idx="0"/>
            </p:cNvCxnSpPr>
            <p:nvPr/>
          </p:nvCxnSpPr>
          <p:spPr bwMode="auto">
            <a:xfrm flipH="1">
              <a:off x="1560"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8" name="AutoShape 48"/>
            <p:cNvCxnSpPr>
              <a:cxnSpLocks noChangeShapeType="1"/>
              <a:stCxn id="250921" idx="3"/>
              <a:endCxn id="250918" idx="0"/>
            </p:cNvCxnSpPr>
            <p:nvPr/>
          </p:nvCxnSpPr>
          <p:spPr bwMode="auto">
            <a:xfrm flipH="1">
              <a:off x="384"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29" name="AutoShape 49"/>
            <p:cNvCxnSpPr>
              <a:cxnSpLocks noChangeShapeType="1"/>
              <a:stCxn id="250921" idx="5"/>
              <a:endCxn id="250917" idx="0"/>
            </p:cNvCxnSpPr>
            <p:nvPr/>
          </p:nvCxnSpPr>
          <p:spPr bwMode="auto">
            <a:xfrm>
              <a:off x="805" y="2457"/>
              <a:ext cx="251"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0" name="AutoShape 50"/>
            <p:cNvCxnSpPr>
              <a:cxnSpLocks noChangeShapeType="1"/>
              <a:stCxn id="250918" idx="3"/>
              <a:endCxn id="250913" idx="0"/>
            </p:cNvCxnSpPr>
            <p:nvPr/>
          </p:nvCxnSpPr>
          <p:spPr bwMode="auto">
            <a:xfrm flipH="1">
              <a:off x="216"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1" name="AutoShape 51"/>
            <p:cNvCxnSpPr>
              <a:cxnSpLocks noChangeShapeType="1"/>
              <a:stCxn id="250918" idx="5"/>
              <a:endCxn id="250912" idx="0"/>
            </p:cNvCxnSpPr>
            <p:nvPr/>
          </p:nvCxnSpPr>
          <p:spPr bwMode="auto">
            <a:xfrm>
              <a:off x="469"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2" name="AutoShape 52"/>
            <p:cNvCxnSpPr>
              <a:cxnSpLocks noChangeShapeType="1"/>
              <a:stCxn id="250917" idx="3"/>
              <a:endCxn id="250911" idx="0"/>
            </p:cNvCxnSpPr>
            <p:nvPr/>
          </p:nvCxnSpPr>
          <p:spPr bwMode="auto">
            <a:xfrm flipH="1">
              <a:off x="888"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933" name="AutoShape 53"/>
            <p:cNvCxnSpPr>
              <a:cxnSpLocks noChangeShapeType="1"/>
              <a:stCxn id="250917" idx="5"/>
              <a:endCxn id="250910" idx="0"/>
            </p:cNvCxnSpPr>
            <p:nvPr/>
          </p:nvCxnSpPr>
          <p:spPr bwMode="auto">
            <a:xfrm>
              <a:off x="1141" y="3017"/>
              <a:ext cx="83" cy="3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934" name="Text Box 54"/>
          <p:cNvSpPr txBox="1">
            <a:spLocks noChangeArrowheads="1"/>
          </p:cNvSpPr>
          <p:nvPr/>
        </p:nvSpPr>
        <p:spPr bwMode="auto">
          <a:xfrm>
            <a:off x="3124200" y="1371600"/>
            <a:ext cx="310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b="1">
                <a:latin typeface="Courier New" pitchFamily="49" charset="0"/>
              </a:rPr>
              <a:t>pqueue.insert(</a:t>
            </a:r>
            <a:r>
              <a:rPr lang="en-US" altLang="en-US" b="1">
                <a:solidFill>
                  <a:srgbClr val="FF0000"/>
                </a:solidFill>
                <a:latin typeface="Courier New" pitchFamily="49" charset="0"/>
              </a:rPr>
              <a:t>3</a:t>
            </a:r>
            <a:r>
              <a:rPr lang="en-US" altLang="en-US" b="1">
                <a:latin typeface="Courier New" pitchFamily="49" charset="0"/>
              </a:rPr>
              <a:t>)</a:t>
            </a:r>
          </a:p>
        </p:txBody>
      </p:sp>
      <p:sp>
        <p:nvSpPr>
          <p:cNvPr id="250935" name="Oval 55"/>
          <p:cNvSpPr>
            <a:spLocks noChangeAspect="1" noChangeArrowheads="1"/>
          </p:cNvSpPr>
          <p:nvPr/>
        </p:nvSpPr>
        <p:spPr bwMode="auto">
          <a:xfrm>
            <a:off x="7848600" y="5105400"/>
            <a:ext cx="381000" cy="381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altLang="en-US">
                <a:solidFill>
                  <a:srgbClr val="FF0000"/>
                </a:solidFill>
              </a:rPr>
              <a:t>3</a:t>
            </a:r>
          </a:p>
        </p:txBody>
      </p:sp>
      <p:cxnSp>
        <p:nvCxnSpPr>
          <p:cNvPr id="250936" name="AutoShape 56"/>
          <p:cNvCxnSpPr>
            <a:cxnSpLocks noChangeShapeType="1"/>
            <a:stCxn id="250890" idx="5"/>
            <a:endCxn id="250935" idx="0"/>
          </p:cNvCxnSpPr>
          <p:nvPr/>
        </p:nvCxnSpPr>
        <p:spPr bwMode="auto">
          <a:xfrm>
            <a:off x="7907338" y="4560888"/>
            <a:ext cx="131762" cy="5254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23774</TotalTime>
  <Words>4708</Words>
  <Application>Microsoft Office PowerPoint</Application>
  <PresentationFormat>On-screen Show (4:3)</PresentationFormat>
  <Paragraphs>1263</Paragraphs>
  <Slides>89</Slides>
  <Notes>23</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89</vt:i4>
      </vt:variant>
    </vt:vector>
  </HeadingPairs>
  <TitlesOfParts>
    <vt:vector size="97" baseType="lpstr">
      <vt:lpstr>Courier New</vt:lpstr>
      <vt:lpstr>Monotype Sorts</vt:lpstr>
      <vt:lpstr>Tahoma</vt:lpstr>
      <vt:lpstr>Times New Roman</vt:lpstr>
      <vt:lpstr>Wingdings</vt:lpstr>
      <vt:lpstr>Default Design</vt:lpstr>
      <vt:lpstr>Visio.Drawing.6</vt:lpstr>
      <vt:lpstr>Equation</vt:lpstr>
      <vt:lpstr> Chapter 6: Priority Queues, AKA Heaps</vt:lpstr>
      <vt:lpstr>Queues with special properties</vt:lpstr>
      <vt:lpstr>Priority Queue ADT</vt:lpstr>
      <vt:lpstr>Naïve Priority Queue Data Structures</vt:lpstr>
      <vt:lpstr>Binary Heap Priority Queue Data Structure</vt:lpstr>
      <vt:lpstr>Clever Storage Trick allows us to easily find parents/kids without pointers</vt:lpstr>
      <vt:lpstr>DeleteMin</vt:lpstr>
      <vt:lpstr>Percolate Down</vt:lpstr>
      <vt:lpstr>Insert – put node where the next node goes – to force shape.</vt:lpstr>
      <vt:lpstr>Percolate Up</vt:lpstr>
      <vt:lpstr>Insert (book’s code)</vt:lpstr>
      <vt:lpstr>Insert (starting at 0)</vt:lpstr>
      <vt:lpstr>Performance of Binary Heap</vt:lpstr>
      <vt:lpstr>Heap Sort</vt:lpstr>
      <vt:lpstr>Building a heap</vt:lpstr>
      <vt:lpstr>Properties of Heap Sort</vt:lpstr>
      <vt:lpstr>Merging?</vt:lpstr>
      <vt:lpstr>Mergeable Priority Queues:  Leftist and Skew Heaps</vt:lpstr>
      <vt:lpstr>Leftist Heaps</vt:lpstr>
      <vt:lpstr>Definition: Null Path Length</vt:lpstr>
      <vt:lpstr>Leftist Heap Properties</vt:lpstr>
      <vt:lpstr>So, is this tree leftist? If not, how can you fix it without destroying heap?</vt:lpstr>
      <vt:lpstr>All shapes of leftist trees with 4 nodes</vt:lpstr>
      <vt:lpstr>Leftist tree examples</vt:lpstr>
      <vt:lpstr>Are these leftist? (not always visually what you expect)</vt:lpstr>
      <vt:lpstr>Right Path in a Leftist Tree is Short</vt:lpstr>
      <vt:lpstr>Leftist Tree Node</vt:lpstr>
      <vt:lpstr>Merging strategy: Given two leftist heaps, recursively merge the larger value with the right sub-heap of the root On the way out of the recursion, swap trees to maintain the leftist heap property </vt:lpstr>
      <vt:lpstr>Consider merging these two leftist min heaps</vt:lpstr>
      <vt:lpstr>PowerPoint Presentation</vt:lpstr>
      <vt:lpstr>The heaps are merged, but the result is not a leftist heap as 3 is unhappy. On the way back our of the recursion swap sub-heaps where necessary.  Find the unhappy nodes – after updating the null path lengths. </vt:lpstr>
      <vt:lpstr>Delete Min</vt:lpstr>
      <vt:lpstr>PowerPoint Presentation</vt:lpstr>
      <vt:lpstr>6 has already switched  kids Only nodes on access path can be unhappy, right?</vt:lpstr>
      <vt:lpstr>Operations on Leftist Heaps   Everything is a merge</vt:lpstr>
      <vt:lpstr>Example</vt:lpstr>
      <vt:lpstr>Putting together the pieces</vt:lpstr>
      <vt:lpstr>Finally… </vt:lpstr>
      <vt:lpstr>Skew Heaps</vt:lpstr>
      <vt:lpstr>PowerPoint Presentation</vt:lpstr>
      <vt:lpstr>Try this one – do all merging first, then swap kids.   You should get the result on the right.</vt:lpstr>
      <vt:lpstr>Skew heaps </vt:lpstr>
      <vt:lpstr>PowerPoint Presentation</vt:lpstr>
      <vt:lpstr>PowerPoint Presentation</vt:lpstr>
      <vt:lpstr>PowerPoint Presentation</vt:lpstr>
      <vt:lpstr>But, even though that tree looks good, won’t it just get swapped back after the next merge?</vt:lpstr>
      <vt:lpstr>Suppose values are added in increasing order</vt:lpstr>
      <vt:lpstr>Another idea</vt:lpstr>
      <vt:lpstr>Binomial Queues</vt:lpstr>
      <vt:lpstr>PowerPoint Presentation</vt:lpstr>
      <vt:lpstr>PowerPoint Presentation</vt:lpstr>
      <vt:lpstr>Building a Binomial Tree</vt:lpstr>
      <vt:lpstr>Building a Binomial Tree</vt:lpstr>
      <vt:lpstr>Building a Binomial Tree</vt:lpstr>
      <vt:lpstr>How do a findMin?</vt:lpstr>
      <vt:lpstr>Building a Binomial Tree</vt:lpstr>
      <vt:lpstr>Why termed Binomial?</vt:lpstr>
      <vt:lpstr>Why Binomial?</vt:lpstr>
      <vt:lpstr>Definition of Binomial Queues</vt:lpstr>
      <vt:lpstr>Binomial Queue Properties</vt:lpstr>
      <vt:lpstr>Binomial Queues: Merge</vt:lpstr>
      <vt:lpstr>Example: Binomial Queue Merge</vt:lpstr>
      <vt:lpstr>Example: Binomial Queue Merge</vt:lpstr>
      <vt:lpstr>Example: Binomial Queue Merge</vt:lpstr>
      <vt:lpstr>Example: Binomial Queue Merge</vt:lpstr>
      <vt:lpstr>Example: Binomial Queue Merge</vt:lpstr>
      <vt:lpstr>Example: Binomial Queue Merge</vt:lpstr>
      <vt:lpstr>Binomial Queues: Merge and Insert</vt:lpstr>
      <vt:lpstr>Binomial Queues: Merge and Insert</vt:lpstr>
      <vt:lpstr>Insert 1,2,…,7</vt:lpstr>
      <vt:lpstr>Insert 1,2,…,7</vt:lpstr>
      <vt:lpstr>Insert 1,2,…,7</vt:lpstr>
      <vt:lpstr>Insert 1,2,…,7</vt:lpstr>
      <vt:lpstr>Insert 1,2,…,7</vt:lpstr>
      <vt:lpstr>Insert 1,2,…,7</vt:lpstr>
      <vt:lpstr>Insert 1,2,…,7</vt:lpstr>
      <vt:lpstr>Insert 1,2,…,7</vt:lpstr>
      <vt:lpstr>Binomial Queues: DeleteMin</vt:lpstr>
      <vt:lpstr>Insert 1,2,…,7</vt:lpstr>
      <vt:lpstr>DeleteMin  Have to look at all roots.</vt:lpstr>
      <vt:lpstr> DeleteMin  Orphan kids (who form a binomial queue)</vt:lpstr>
      <vt:lpstr>Merge</vt:lpstr>
      <vt:lpstr>Merge  Now, can join any two</vt:lpstr>
      <vt:lpstr>Merge</vt:lpstr>
      <vt:lpstr>Implementation of Binomial Queues</vt:lpstr>
      <vt:lpstr>PowerPoint Presentation</vt:lpstr>
      <vt:lpstr> Merge two equal-sized binomial trees</vt:lpstr>
      <vt:lpstr>Efficient BuildHeap for Binomial Queues</vt:lpstr>
      <vt:lpstr>Comparing Heaps  - at seats pros/cons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allanv</dc:creator>
  <cp:lastModifiedBy>Andrew Brim</cp:lastModifiedBy>
  <cp:revision>151</cp:revision>
  <dcterms:created xsi:type="dcterms:W3CDTF">1601-01-01T00:00:00Z</dcterms:created>
  <dcterms:modified xsi:type="dcterms:W3CDTF">2019-10-11T15:28:00Z</dcterms:modified>
</cp:coreProperties>
</file>