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0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1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12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13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14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15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16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17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18.xml" ContentType="application/vnd.openxmlformats-officedocument.presentationml.notesSlide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19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notesSlides/notesSlide20.xml" ContentType="application/vnd.openxmlformats-officedocument.presentationml.notesSlide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notesSlides/notesSlide26.xml" ContentType="application/vnd.openxmlformats-officedocument.presentationml.notesSlide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notesSlides/notesSlide29.xml" ContentType="application/vnd.openxmlformats-officedocument.presentationml.notesSlide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notesSlides/notesSlide35.xml" ContentType="application/vnd.openxmlformats-officedocument.presentationml.notesSlide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notesSlides/notesSlide36.xml" ContentType="application/vnd.openxmlformats-officedocument.presentationml.notesSlide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notesSlides/notesSlide37.xml" ContentType="application/vnd.openxmlformats-officedocument.presentationml.notesSlide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notesSlides/notesSlide38.xml" ContentType="application/vnd.openxmlformats-officedocument.presentationml.notesSlide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notesSlides/notesSlide39.xml" ContentType="application/vnd.openxmlformats-officedocument.presentationml.notesSlide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notesSlides/notesSlide40.xml" ContentType="application/vnd.openxmlformats-officedocument.presentationml.notesSlide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4" r:id="rId4"/>
    <p:sldMasterId id="2147483666" r:id="rId5"/>
    <p:sldMasterId id="2147483668" r:id="rId6"/>
    <p:sldMasterId id="2147483670" r:id="rId7"/>
    <p:sldMasterId id="2147483676" r:id="rId8"/>
    <p:sldMasterId id="2147483678" r:id="rId9"/>
    <p:sldMasterId id="2147483680" r:id="rId10"/>
    <p:sldMasterId id="2147483682" r:id="rId11"/>
    <p:sldMasterId id="2147483684" r:id="rId12"/>
  </p:sldMasterIdLst>
  <p:notesMasterIdLst>
    <p:notesMasterId r:id="rId105"/>
  </p:notesMasterIdLst>
  <p:sldIdLst>
    <p:sldId id="405" r:id="rId13"/>
    <p:sldId id="335" r:id="rId14"/>
    <p:sldId id="263" r:id="rId15"/>
    <p:sldId id="409" r:id="rId16"/>
    <p:sldId id="411" r:id="rId17"/>
    <p:sldId id="410" r:id="rId18"/>
    <p:sldId id="340" r:id="rId19"/>
    <p:sldId id="406" r:id="rId20"/>
    <p:sldId id="407" r:id="rId21"/>
    <p:sldId id="457" r:id="rId22"/>
    <p:sldId id="346" r:id="rId23"/>
    <p:sldId id="412" r:id="rId24"/>
    <p:sldId id="413" r:id="rId25"/>
    <p:sldId id="414" r:id="rId26"/>
    <p:sldId id="415" r:id="rId27"/>
    <p:sldId id="272" r:id="rId28"/>
    <p:sldId id="451" r:id="rId29"/>
    <p:sldId id="452" r:id="rId30"/>
    <p:sldId id="277" r:id="rId31"/>
    <p:sldId id="460" r:id="rId32"/>
    <p:sldId id="459" r:id="rId33"/>
    <p:sldId id="279" r:id="rId34"/>
    <p:sldId id="280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290" r:id="rId45"/>
    <p:sldId id="291" r:id="rId46"/>
    <p:sldId id="292" r:id="rId47"/>
    <p:sldId id="418" r:id="rId48"/>
    <p:sldId id="433" r:id="rId49"/>
    <p:sldId id="417" r:id="rId50"/>
    <p:sldId id="416" r:id="rId51"/>
    <p:sldId id="450" r:id="rId52"/>
    <p:sldId id="442" r:id="rId53"/>
    <p:sldId id="298" r:id="rId54"/>
    <p:sldId id="461" r:id="rId55"/>
    <p:sldId id="299" r:id="rId56"/>
    <p:sldId id="301" r:id="rId57"/>
    <p:sldId id="302" r:id="rId58"/>
    <p:sldId id="303" r:id="rId59"/>
    <p:sldId id="304" r:id="rId60"/>
    <p:sldId id="305" r:id="rId61"/>
    <p:sldId id="453" r:id="rId62"/>
    <p:sldId id="419" r:id="rId63"/>
    <p:sldId id="306" r:id="rId64"/>
    <p:sldId id="307" r:id="rId65"/>
    <p:sldId id="308" r:id="rId66"/>
    <p:sldId id="420" r:id="rId67"/>
    <p:sldId id="309" r:id="rId68"/>
    <p:sldId id="310" r:id="rId69"/>
    <p:sldId id="421" r:id="rId70"/>
    <p:sldId id="311" r:id="rId71"/>
    <p:sldId id="358" r:id="rId72"/>
    <p:sldId id="362" r:id="rId73"/>
    <p:sldId id="363" r:id="rId74"/>
    <p:sldId id="437" r:id="rId75"/>
    <p:sldId id="443" r:id="rId76"/>
    <p:sldId id="322" r:id="rId77"/>
    <p:sldId id="447" r:id="rId78"/>
    <p:sldId id="325" r:id="rId79"/>
    <p:sldId id="454" r:id="rId80"/>
    <p:sldId id="455" r:id="rId81"/>
    <p:sldId id="456" r:id="rId82"/>
    <p:sldId id="403" r:id="rId83"/>
    <p:sldId id="436" r:id="rId84"/>
    <p:sldId id="445" r:id="rId85"/>
    <p:sldId id="446" r:id="rId86"/>
    <p:sldId id="404" r:id="rId87"/>
    <p:sldId id="422" r:id="rId88"/>
    <p:sldId id="423" r:id="rId89"/>
    <p:sldId id="424" r:id="rId90"/>
    <p:sldId id="425" r:id="rId91"/>
    <p:sldId id="426" r:id="rId92"/>
    <p:sldId id="427" r:id="rId93"/>
    <p:sldId id="438" r:id="rId94"/>
    <p:sldId id="444" r:id="rId95"/>
    <p:sldId id="448" r:id="rId96"/>
    <p:sldId id="430" r:id="rId97"/>
    <p:sldId id="431" r:id="rId98"/>
    <p:sldId id="439" r:id="rId99"/>
    <p:sldId id="458" r:id="rId100"/>
    <p:sldId id="440" r:id="rId101"/>
    <p:sldId id="432" r:id="rId102"/>
    <p:sldId id="449" r:id="rId103"/>
    <p:sldId id="434" r:id="rId10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6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11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63" Type="http://schemas.openxmlformats.org/officeDocument/2006/relationships/slide" Target="slides/slide51.xml"/><Relationship Id="rId68" Type="http://schemas.openxmlformats.org/officeDocument/2006/relationships/slide" Target="slides/slide56.xml"/><Relationship Id="rId84" Type="http://schemas.openxmlformats.org/officeDocument/2006/relationships/slide" Target="slides/slide72.xml"/><Relationship Id="rId89" Type="http://schemas.openxmlformats.org/officeDocument/2006/relationships/slide" Target="slides/slide7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07" Type="http://schemas.openxmlformats.org/officeDocument/2006/relationships/viewProps" Target="viewProps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slide" Target="slides/slide54.xml"/><Relationship Id="rId74" Type="http://schemas.openxmlformats.org/officeDocument/2006/relationships/slide" Target="slides/slide62.xml"/><Relationship Id="rId79" Type="http://schemas.openxmlformats.org/officeDocument/2006/relationships/slide" Target="slides/slide67.xml"/><Relationship Id="rId87" Type="http://schemas.openxmlformats.org/officeDocument/2006/relationships/slide" Target="slides/slide75.xml"/><Relationship Id="rId102" Type="http://schemas.openxmlformats.org/officeDocument/2006/relationships/slide" Target="slides/slide90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9.xml"/><Relationship Id="rId82" Type="http://schemas.openxmlformats.org/officeDocument/2006/relationships/slide" Target="slides/slide70.xml"/><Relationship Id="rId90" Type="http://schemas.openxmlformats.org/officeDocument/2006/relationships/slide" Target="slides/slide78.xml"/><Relationship Id="rId95" Type="http://schemas.openxmlformats.org/officeDocument/2006/relationships/slide" Target="slides/slide83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slide" Target="slides/slide52.xml"/><Relationship Id="rId69" Type="http://schemas.openxmlformats.org/officeDocument/2006/relationships/slide" Target="slides/slide57.xml"/><Relationship Id="rId77" Type="http://schemas.openxmlformats.org/officeDocument/2006/relationships/slide" Target="slides/slide65.xml"/><Relationship Id="rId100" Type="http://schemas.openxmlformats.org/officeDocument/2006/relationships/slide" Target="slides/slide88.xml"/><Relationship Id="rId10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slide" Target="slides/slide60.xml"/><Relationship Id="rId80" Type="http://schemas.openxmlformats.org/officeDocument/2006/relationships/slide" Target="slides/slide68.xml"/><Relationship Id="rId85" Type="http://schemas.openxmlformats.org/officeDocument/2006/relationships/slide" Target="slides/slide73.xml"/><Relationship Id="rId93" Type="http://schemas.openxmlformats.org/officeDocument/2006/relationships/slide" Target="slides/slide81.xml"/><Relationship Id="rId98" Type="http://schemas.openxmlformats.org/officeDocument/2006/relationships/slide" Target="slides/slide8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slide" Target="slides/slide55.xml"/><Relationship Id="rId103" Type="http://schemas.openxmlformats.org/officeDocument/2006/relationships/slide" Target="slides/slide91.xml"/><Relationship Id="rId108" Type="http://schemas.openxmlformats.org/officeDocument/2006/relationships/theme" Target="theme/theme1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slide" Target="slides/slide58.xml"/><Relationship Id="rId75" Type="http://schemas.openxmlformats.org/officeDocument/2006/relationships/slide" Target="slides/slide63.xml"/><Relationship Id="rId83" Type="http://schemas.openxmlformats.org/officeDocument/2006/relationships/slide" Target="slides/slide71.xml"/><Relationship Id="rId88" Type="http://schemas.openxmlformats.org/officeDocument/2006/relationships/slide" Target="slides/slide76.xml"/><Relationship Id="rId91" Type="http://schemas.openxmlformats.org/officeDocument/2006/relationships/slide" Target="slides/slide79.xml"/><Relationship Id="rId96" Type="http://schemas.openxmlformats.org/officeDocument/2006/relationships/slide" Target="slides/slide8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73" Type="http://schemas.openxmlformats.org/officeDocument/2006/relationships/slide" Target="slides/slide61.xml"/><Relationship Id="rId78" Type="http://schemas.openxmlformats.org/officeDocument/2006/relationships/slide" Target="slides/slide66.xml"/><Relationship Id="rId81" Type="http://schemas.openxmlformats.org/officeDocument/2006/relationships/slide" Target="slides/slide69.xml"/><Relationship Id="rId86" Type="http://schemas.openxmlformats.org/officeDocument/2006/relationships/slide" Target="slides/slide74.xml"/><Relationship Id="rId94" Type="http://schemas.openxmlformats.org/officeDocument/2006/relationships/slide" Target="slides/slide82.xml"/><Relationship Id="rId99" Type="http://schemas.openxmlformats.org/officeDocument/2006/relationships/slide" Target="slides/slide87.xml"/><Relationship Id="rId101" Type="http://schemas.openxmlformats.org/officeDocument/2006/relationships/slide" Target="slides/slide8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9" Type="http://schemas.openxmlformats.org/officeDocument/2006/relationships/slide" Target="slides/slide27.xml"/><Relationship Id="rId109" Type="http://schemas.openxmlformats.org/officeDocument/2006/relationships/tableStyles" Target="tableStyles.xml"/><Relationship Id="rId34" Type="http://schemas.openxmlformats.org/officeDocument/2006/relationships/slide" Target="slides/slide22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76" Type="http://schemas.openxmlformats.org/officeDocument/2006/relationships/slide" Target="slides/slide64.xml"/><Relationship Id="rId97" Type="http://schemas.openxmlformats.org/officeDocument/2006/relationships/slide" Target="slides/slide85.xml"/><Relationship Id="rId104" Type="http://schemas.openxmlformats.org/officeDocument/2006/relationships/slide" Target="slides/slide92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9.xml"/><Relationship Id="rId9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0D101-EBA1-46BE-BD17-3ABA82C37E02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BB1E4-1DF8-4B16-8100-EF1EF863A7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15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5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69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9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6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61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08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94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6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8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Comparable&lt;? super </a:t>
            </a:r>
            <a:r>
              <a:rPr lang="en-US" dirty="0" err="1" smtClean="0"/>
              <a:t>AnyType</a:t>
            </a:r>
            <a:r>
              <a:rPr lang="en-US" dirty="0" smtClean="0"/>
              <a:t>&gt;&gt;  has to implement comparable</a:t>
            </a:r>
            <a:r>
              <a:rPr lang="en-US" baseline="0" dirty="0" smtClean="0"/>
              <a:t> of itself or a </a:t>
            </a:r>
            <a:r>
              <a:rPr lang="en-US" baseline="0" dirty="0" err="1" smtClean="0"/>
              <a:t>supertype</a:t>
            </a:r>
            <a:r>
              <a:rPr lang="en-US" baseline="0" dirty="0" smtClean="0"/>
              <a:t> of itself.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BB1E4-1DF8-4B16-8100-EF1EF863A7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59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5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2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BB1E4-1DF8-4B16-8100-EF1EF863A76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29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4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23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56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15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80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81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37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465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582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7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087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386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510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509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AFF8A-BD1B-4459-A330-30DCDBBA792F}" type="slidenum">
              <a:rPr lang="en-US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181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AFF8A-BD1B-4459-A330-30DCDBBA792F}" type="slidenum">
              <a:rPr lang="en-US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92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AFF8A-BD1B-4459-A330-30DCDBBA792F}" type="slidenum">
              <a:rPr lang="en-US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938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4CC659-2066-4905-BB1B-55F068DCDE14}" type="slidenum">
              <a:rPr lang="en-US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025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828111-16D1-4EA3-BFBE-8D74E064E084}" type="slidenum">
              <a:rPr lang="en-US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246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FCEE7-C5A8-4248-9372-3BDC2FFA8163}" type="slidenum">
              <a:rPr lang="en-US" smtClean="0">
                <a:solidFill>
                  <a:prstClr val="black"/>
                </a:solidFill>
              </a:rPr>
              <a:pPr/>
              <a:t>78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326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FCEE7-C5A8-4248-9372-3BDC2FFA8163}" type="slidenum">
              <a:rPr lang="en-US" smtClean="0">
                <a:solidFill>
                  <a:prstClr val="black"/>
                </a:solidFill>
              </a:rPr>
              <a:pPr/>
              <a:t>81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326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FCEE7-C5A8-4248-9372-3BDC2FFA8163}" type="slidenum">
              <a:rPr lang="en-US" smtClean="0">
                <a:solidFill>
                  <a:prstClr val="black"/>
                </a:solidFill>
              </a:rPr>
              <a:pPr/>
              <a:t>82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326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BB1E4-1DF8-4B16-8100-EF1EF863A762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4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7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No, not really.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because I don’t have to look at so</a:t>
            </a:r>
            <a:r>
              <a:rPr lang="en-US" baseline="0" dirty="0" smtClean="0"/>
              <a:t> many similar socks.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BB1E4-1DF8-4B16-8100-EF1EF863A76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91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0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514599"/>
          </a:xfrm>
        </p:spPr>
        <p:txBody>
          <a:bodyPr/>
          <a:lstStyle>
            <a:lvl1pPr algn="ctr">
              <a:lnSpc>
                <a:spcPct val="200000"/>
              </a:lnSpc>
              <a:spcAft>
                <a:spcPts val="1200"/>
              </a:spcAft>
              <a:defRPr sz="3600" b="1" i="1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320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28" name="Picture 4" descr="http://www.cs.washington.edu/images/logo/CSElogo2text_14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303663"/>
            <a:ext cx="13716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WashingtonColorSeal-21-cli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1504" y="303663"/>
            <a:ext cx="1371600" cy="1371600"/>
          </a:xfrm>
          <a:prstGeom prst="rect">
            <a:avLst/>
          </a:prstGeom>
          <a:noFill/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0654" y="6356350"/>
            <a:ext cx="78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5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3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64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90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90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90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90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90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90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9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486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6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90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90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9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chemeClr val="accent6">
              <a:lumMod val="75000"/>
            </a:schemeClr>
          </a:solidFill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0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0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23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23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48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4582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4582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0654" y="6356350"/>
            <a:ext cx="78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i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2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2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2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2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2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2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2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2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2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2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FB1F-3888-427A-A350-8780BF440C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41F4-CB1C-4749-84F4-7AC414DB67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2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velopers/sorting-algorithms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19" Type="http://schemas.openxmlformats.org/officeDocument/2006/relationships/notesSlide" Target="../notesSlides/notesSlide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26" Type="http://schemas.openxmlformats.org/officeDocument/2006/relationships/tags" Target="../tags/tag63.xml"/><Relationship Id="rId3" Type="http://schemas.openxmlformats.org/officeDocument/2006/relationships/tags" Target="../tags/tag40.xml"/><Relationship Id="rId21" Type="http://schemas.openxmlformats.org/officeDocument/2006/relationships/tags" Target="../tags/tag58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tags" Target="../tags/tag62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tags" Target="../tags/tag57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tags" Target="../tags/tag61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tags" Target="../tags/tag60.xml"/><Relationship Id="rId28" Type="http://schemas.openxmlformats.org/officeDocument/2006/relationships/tags" Target="../tags/tag65.xml"/><Relationship Id="rId10" Type="http://schemas.openxmlformats.org/officeDocument/2006/relationships/tags" Target="../tags/tag47.xml"/><Relationship Id="rId19" Type="http://schemas.openxmlformats.org/officeDocument/2006/relationships/tags" Target="../tags/tag56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tags" Target="../tags/tag59.xml"/><Relationship Id="rId27" Type="http://schemas.openxmlformats.org/officeDocument/2006/relationships/tags" Target="../tags/tag64.xml"/><Relationship Id="rId30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26" Type="http://schemas.openxmlformats.org/officeDocument/2006/relationships/tags" Target="../tags/tag91.xml"/><Relationship Id="rId3" Type="http://schemas.openxmlformats.org/officeDocument/2006/relationships/tags" Target="../tags/tag68.xml"/><Relationship Id="rId21" Type="http://schemas.openxmlformats.org/officeDocument/2006/relationships/tags" Target="../tags/tag86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tags" Target="../tags/tag90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tags" Target="../tags/tag85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tags" Target="../tags/tag89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tags" Target="../tags/tag88.xml"/><Relationship Id="rId28" Type="http://schemas.openxmlformats.org/officeDocument/2006/relationships/tags" Target="../tags/tag93.xml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tags" Target="../tags/tag87.xml"/><Relationship Id="rId27" Type="http://schemas.openxmlformats.org/officeDocument/2006/relationships/tags" Target="../tags/tag92.xml"/><Relationship Id="rId30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26" Type="http://schemas.openxmlformats.org/officeDocument/2006/relationships/tags" Target="../tags/tag119.xml"/><Relationship Id="rId3" Type="http://schemas.openxmlformats.org/officeDocument/2006/relationships/tags" Target="../tags/tag96.xml"/><Relationship Id="rId21" Type="http://schemas.openxmlformats.org/officeDocument/2006/relationships/tags" Target="../tags/tag114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5" Type="http://schemas.openxmlformats.org/officeDocument/2006/relationships/tags" Target="../tags/tag118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0" Type="http://schemas.openxmlformats.org/officeDocument/2006/relationships/tags" Target="../tags/tag113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24" Type="http://schemas.openxmlformats.org/officeDocument/2006/relationships/tags" Target="../tags/tag117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23" Type="http://schemas.openxmlformats.org/officeDocument/2006/relationships/tags" Target="../tags/tag116.xml"/><Relationship Id="rId28" Type="http://schemas.openxmlformats.org/officeDocument/2006/relationships/tags" Target="../tags/tag121.xml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Relationship Id="rId22" Type="http://schemas.openxmlformats.org/officeDocument/2006/relationships/tags" Target="../tags/tag115.xml"/><Relationship Id="rId27" Type="http://schemas.openxmlformats.org/officeDocument/2006/relationships/tags" Target="../tags/tag120.xml"/><Relationship Id="rId30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" Type="http://schemas.openxmlformats.org/officeDocument/2006/relationships/tags" Target="../tags/tag124.xml"/><Relationship Id="rId21" Type="http://schemas.openxmlformats.org/officeDocument/2006/relationships/tags" Target="../tags/tag142.xml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20" Type="http://schemas.openxmlformats.org/officeDocument/2006/relationships/tags" Target="../tags/tag141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24" Type="http://schemas.openxmlformats.org/officeDocument/2006/relationships/tags" Target="../tags/tag145.xml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10" Type="http://schemas.openxmlformats.org/officeDocument/2006/relationships/tags" Target="../tags/tag131.xml"/><Relationship Id="rId19" Type="http://schemas.openxmlformats.org/officeDocument/2006/relationships/tags" Target="../tags/tag140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tags" Target="../tags/tag162.xml"/><Relationship Id="rId18" Type="http://schemas.openxmlformats.org/officeDocument/2006/relationships/tags" Target="../tags/tag167.xml"/><Relationship Id="rId26" Type="http://schemas.openxmlformats.org/officeDocument/2006/relationships/tags" Target="../tags/tag175.xml"/><Relationship Id="rId3" Type="http://schemas.openxmlformats.org/officeDocument/2006/relationships/tags" Target="../tags/tag152.xml"/><Relationship Id="rId21" Type="http://schemas.openxmlformats.org/officeDocument/2006/relationships/tags" Target="../tags/tag170.xml"/><Relationship Id="rId7" Type="http://schemas.openxmlformats.org/officeDocument/2006/relationships/tags" Target="../tags/tag156.xml"/><Relationship Id="rId12" Type="http://schemas.openxmlformats.org/officeDocument/2006/relationships/tags" Target="../tags/tag161.xml"/><Relationship Id="rId17" Type="http://schemas.openxmlformats.org/officeDocument/2006/relationships/tags" Target="../tags/tag166.xml"/><Relationship Id="rId25" Type="http://schemas.openxmlformats.org/officeDocument/2006/relationships/tags" Target="../tags/tag174.xml"/><Relationship Id="rId2" Type="http://schemas.openxmlformats.org/officeDocument/2006/relationships/tags" Target="../tags/tag151.xml"/><Relationship Id="rId16" Type="http://schemas.openxmlformats.org/officeDocument/2006/relationships/tags" Target="../tags/tag165.xml"/><Relationship Id="rId20" Type="http://schemas.openxmlformats.org/officeDocument/2006/relationships/tags" Target="../tags/tag169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24" Type="http://schemas.openxmlformats.org/officeDocument/2006/relationships/tags" Target="../tags/tag173.xml"/><Relationship Id="rId5" Type="http://schemas.openxmlformats.org/officeDocument/2006/relationships/tags" Target="../tags/tag154.xml"/><Relationship Id="rId15" Type="http://schemas.openxmlformats.org/officeDocument/2006/relationships/tags" Target="../tags/tag164.xml"/><Relationship Id="rId23" Type="http://schemas.openxmlformats.org/officeDocument/2006/relationships/tags" Target="../tags/tag172.xml"/><Relationship Id="rId28" Type="http://schemas.openxmlformats.org/officeDocument/2006/relationships/tags" Target="../tags/tag177.xml"/><Relationship Id="rId10" Type="http://schemas.openxmlformats.org/officeDocument/2006/relationships/tags" Target="../tags/tag159.xml"/><Relationship Id="rId19" Type="http://schemas.openxmlformats.org/officeDocument/2006/relationships/tags" Target="../tags/tag168.xml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tags" Target="../tags/tag163.xml"/><Relationship Id="rId22" Type="http://schemas.openxmlformats.org/officeDocument/2006/relationships/tags" Target="../tags/tag171.xml"/><Relationship Id="rId27" Type="http://schemas.openxmlformats.org/officeDocument/2006/relationships/tags" Target="../tags/tag176.xml"/><Relationship Id="rId30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tags" Target="../tags/tag190.xml"/><Relationship Id="rId18" Type="http://schemas.openxmlformats.org/officeDocument/2006/relationships/tags" Target="../tags/tag195.xml"/><Relationship Id="rId26" Type="http://schemas.openxmlformats.org/officeDocument/2006/relationships/tags" Target="../tags/tag203.xml"/><Relationship Id="rId3" Type="http://schemas.openxmlformats.org/officeDocument/2006/relationships/tags" Target="../tags/tag180.xml"/><Relationship Id="rId21" Type="http://schemas.openxmlformats.org/officeDocument/2006/relationships/tags" Target="../tags/tag198.xml"/><Relationship Id="rId7" Type="http://schemas.openxmlformats.org/officeDocument/2006/relationships/tags" Target="../tags/tag184.xml"/><Relationship Id="rId12" Type="http://schemas.openxmlformats.org/officeDocument/2006/relationships/tags" Target="../tags/tag189.xml"/><Relationship Id="rId17" Type="http://schemas.openxmlformats.org/officeDocument/2006/relationships/tags" Target="../tags/tag194.xml"/><Relationship Id="rId25" Type="http://schemas.openxmlformats.org/officeDocument/2006/relationships/tags" Target="../tags/tag202.xml"/><Relationship Id="rId2" Type="http://schemas.openxmlformats.org/officeDocument/2006/relationships/tags" Target="../tags/tag179.xml"/><Relationship Id="rId16" Type="http://schemas.openxmlformats.org/officeDocument/2006/relationships/tags" Target="../tags/tag193.xml"/><Relationship Id="rId20" Type="http://schemas.openxmlformats.org/officeDocument/2006/relationships/tags" Target="../tags/tag197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tags" Target="../tags/tag188.xml"/><Relationship Id="rId24" Type="http://schemas.openxmlformats.org/officeDocument/2006/relationships/tags" Target="../tags/tag201.xml"/><Relationship Id="rId5" Type="http://schemas.openxmlformats.org/officeDocument/2006/relationships/tags" Target="../tags/tag182.xml"/><Relationship Id="rId15" Type="http://schemas.openxmlformats.org/officeDocument/2006/relationships/tags" Target="../tags/tag192.xml"/><Relationship Id="rId23" Type="http://schemas.openxmlformats.org/officeDocument/2006/relationships/tags" Target="../tags/tag200.xml"/><Relationship Id="rId28" Type="http://schemas.openxmlformats.org/officeDocument/2006/relationships/tags" Target="../tags/tag205.xml"/><Relationship Id="rId10" Type="http://schemas.openxmlformats.org/officeDocument/2006/relationships/tags" Target="../tags/tag187.xml"/><Relationship Id="rId19" Type="http://schemas.openxmlformats.org/officeDocument/2006/relationships/tags" Target="../tags/tag196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tags" Target="../tags/tag191.xml"/><Relationship Id="rId22" Type="http://schemas.openxmlformats.org/officeDocument/2006/relationships/tags" Target="../tags/tag199.xml"/><Relationship Id="rId27" Type="http://schemas.openxmlformats.org/officeDocument/2006/relationships/tags" Target="../tags/tag204.xml"/><Relationship Id="rId30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13" Type="http://schemas.openxmlformats.org/officeDocument/2006/relationships/tags" Target="../tags/tag218.xml"/><Relationship Id="rId18" Type="http://schemas.openxmlformats.org/officeDocument/2006/relationships/tags" Target="../tags/tag223.xml"/><Relationship Id="rId26" Type="http://schemas.openxmlformats.org/officeDocument/2006/relationships/tags" Target="../tags/tag231.xml"/><Relationship Id="rId3" Type="http://schemas.openxmlformats.org/officeDocument/2006/relationships/tags" Target="../tags/tag208.xml"/><Relationship Id="rId21" Type="http://schemas.openxmlformats.org/officeDocument/2006/relationships/tags" Target="../tags/tag226.xml"/><Relationship Id="rId7" Type="http://schemas.openxmlformats.org/officeDocument/2006/relationships/tags" Target="../tags/tag212.xml"/><Relationship Id="rId12" Type="http://schemas.openxmlformats.org/officeDocument/2006/relationships/tags" Target="../tags/tag217.xml"/><Relationship Id="rId17" Type="http://schemas.openxmlformats.org/officeDocument/2006/relationships/tags" Target="../tags/tag222.xml"/><Relationship Id="rId25" Type="http://schemas.openxmlformats.org/officeDocument/2006/relationships/tags" Target="../tags/tag230.xml"/><Relationship Id="rId2" Type="http://schemas.openxmlformats.org/officeDocument/2006/relationships/tags" Target="../tags/tag207.xml"/><Relationship Id="rId16" Type="http://schemas.openxmlformats.org/officeDocument/2006/relationships/tags" Target="../tags/tag221.xml"/><Relationship Id="rId20" Type="http://schemas.openxmlformats.org/officeDocument/2006/relationships/tags" Target="../tags/tag225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tags" Target="../tags/tag216.xml"/><Relationship Id="rId24" Type="http://schemas.openxmlformats.org/officeDocument/2006/relationships/tags" Target="../tags/tag229.xml"/><Relationship Id="rId5" Type="http://schemas.openxmlformats.org/officeDocument/2006/relationships/tags" Target="../tags/tag210.xml"/><Relationship Id="rId15" Type="http://schemas.openxmlformats.org/officeDocument/2006/relationships/tags" Target="../tags/tag220.xml"/><Relationship Id="rId23" Type="http://schemas.openxmlformats.org/officeDocument/2006/relationships/tags" Target="../tags/tag228.xml"/><Relationship Id="rId28" Type="http://schemas.openxmlformats.org/officeDocument/2006/relationships/tags" Target="../tags/tag233.xml"/><Relationship Id="rId10" Type="http://schemas.openxmlformats.org/officeDocument/2006/relationships/tags" Target="../tags/tag215.xml"/><Relationship Id="rId19" Type="http://schemas.openxmlformats.org/officeDocument/2006/relationships/tags" Target="../tags/tag224.xml"/><Relationship Id="rId4" Type="http://schemas.openxmlformats.org/officeDocument/2006/relationships/tags" Target="../tags/tag209.xml"/><Relationship Id="rId9" Type="http://schemas.openxmlformats.org/officeDocument/2006/relationships/tags" Target="../tags/tag214.xml"/><Relationship Id="rId14" Type="http://schemas.openxmlformats.org/officeDocument/2006/relationships/tags" Target="../tags/tag219.xml"/><Relationship Id="rId22" Type="http://schemas.openxmlformats.org/officeDocument/2006/relationships/tags" Target="../tags/tag227.xml"/><Relationship Id="rId27" Type="http://schemas.openxmlformats.org/officeDocument/2006/relationships/tags" Target="../tags/tag232.xml"/><Relationship Id="rId30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13" Type="http://schemas.openxmlformats.org/officeDocument/2006/relationships/tags" Target="../tags/tag246.xml"/><Relationship Id="rId18" Type="http://schemas.openxmlformats.org/officeDocument/2006/relationships/tags" Target="../tags/tag251.xml"/><Relationship Id="rId26" Type="http://schemas.openxmlformats.org/officeDocument/2006/relationships/tags" Target="../tags/tag259.xml"/><Relationship Id="rId3" Type="http://schemas.openxmlformats.org/officeDocument/2006/relationships/tags" Target="../tags/tag236.xml"/><Relationship Id="rId21" Type="http://schemas.openxmlformats.org/officeDocument/2006/relationships/tags" Target="../tags/tag254.xml"/><Relationship Id="rId7" Type="http://schemas.openxmlformats.org/officeDocument/2006/relationships/tags" Target="../tags/tag240.xml"/><Relationship Id="rId12" Type="http://schemas.openxmlformats.org/officeDocument/2006/relationships/tags" Target="../tags/tag245.xml"/><Relationship Id="rId17" Type="http://schemas.openxmlformats.org/officeDocument/2006/relationships/tags" Target="../tags/tag250.xml"/><Relationship Id="rId25" Type="http://schemas.openxmlformats.org/officeDocument/2006/relationships/tags" Target="../tags/tag258.xml"/><Relationship Id="rId2" Type="http://schemas.openxmlformats.org/officeDocument/2006/relationships/tags" Target="../tags/tag235.xml"/><Relationship Id="rId16" Type="http://schemas.openxmlformats.org/officeDocument/2006/relationships/tags" Target="../tags/tag249.xml"/><Relationship Id="rId20" Type="http://schemas.openxmlformats.org/officeDocument/2006/relationships/tags" Target="../tags/tag253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tags" Target="../tags/tag244.xml"/><Relationship Id="rId24" Type="http://schemas.openxmlformats.org/officeDocument/2006/relationships/tags" Target="../tags/tag257.xml"/><Relationship Id="rId5" Type="http://schemas.openxmlformats.org/officeDocument/2006/relationships/tags" Target="../tags/tag238.xml"/><Relationship Id="rId15" Type="http://schemas.openxmlformats.org/officeDocument/2006/relationships/tags" Target="../tags/tag248.xml"/><Relationship Id="rId23" Type="http://schemas.openxmlformats.org/officeDocument/2006/relationships/tags" Target="../tags/tag256.xml"/><Relationship Id="rId28" Type="http://schemas.openxmlformats.org/officeDocument/2006/relationships/tags" Target="../tags/tag261.xml"/><Relationship Id="rId10" Type="http://schemas.openxmlformats.org/officeDocument/2006/relationships/tags" Target="../tags/tag243.xml"/><Relationship Id="rId19" Type="http://schemas.openxmlformats.org/officeDocument/2006/relationships/tags" Target="../tags/tag252.xml"/><Relationship Id="rId4" Type="http://schemas.openxmlformats.org/officeDocument/2006/relationships/tags" Target="../tags/tag237.xml"/><Relationship Id="rId9" Type="http://schemas.openxmlformats.org/officeDocument/2006/relationships/tags" Target="../tags/tag242.xml"/><Relationship Id="rId14" Type="http://schemas.openxmlformats.org/officeDocument/2006/relationships/tags" Target="../tags/tag247.xml"/><Relationship Id="rId22" Type="http://schemas.openxmlformats.org/officeDocument/2006/relationships/tags" Target="../tags/tag255.xml"/><Relationship Id="rId27" Type="http://schemas.openxmlformats.org/officeDocument/2006/relationships/tags" Target="../tags/tag260.xml"/><Relationship Id="rId30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13" Type="http://schemas.openxmlformats.org/officeDocument/2006/relationships/tags" Target="../tags/tag274.xml"/><Relationship Id="rId18" Type="http://schemas.openxmlformats.org/officeDocument/2006/relationships/tags" Target="../tags/tag279.xml"/><Relationship Id="rId26" Type="http://schemas.openxmlformats.org/officeDocument/2006/relationships/tags" Target="../tags/tag287.xml"/><Relationship Id="rId3" Type="http://schemas.openxmlformats.org/officeDocument/2006/relationships/tags" Target="../tags/tag264.xml"/><Relationship Id="rId21" Type="http://schemas.openxmlformats.org/officeDocument/2006/relationships/tags" Target="../tags/tag282.xml"/><Relationship Id="rId7" Type="http://schemas.openxmlformats.org/officeDocument/2006/relationships/tags" Target="../tags/tag268.xml"/><Relationship Id="rId12" Type="http://schemas.openxmlformats.org/officeDocument/2006/relationships/tags" Target="../tags/tag273.xml"/><Relationship Id="rId17" Type="http://schemas.openxmlformats.org/officeDocument/2006/relationships/tags" Target="../tags/tag278.xml"/><Relationship Id="rId25" Type="http://schemas.openxmlformats.org/officeDocument/2006/relationships/tags" Target="../tags/tag286.xml"/><Relationship Id="rId2" Type="http://schemas.openxmlformats.org/officeDocument/2006/relationships/tags" Target="../tags/tag263.xml"/><Relationship Id="rId16" Type="http://schemas.openxmlformats.org/officeDocument/2006/relationships/tags" Target="../tags/tag277.xml"/><Relationship Id="rId20" Type="http://schemas.openxmlformats.org/officeDocument/2006/relationships/tags" Target="../tags/tag281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tags" Target="../tags/tag272.xml"/><Relationship Id="rId24" Type="http://schemas.openxmlformats.org/officeDocument/2006/relationships/tags" Target="../tags/tag285.xml"/><Relationship Id="rId5" Type="http://schemas.openxmlformats.org/officeDocument/2006/relationships/tags" Target="../tags/tag266.xml"/><Relationship Id="rId15" Type="http://schemas.openxmlformats.org/officeDocument/2006/relationships/tags" Target="../tags/tag276.xml"/><Relationship Id="rId23" Type="http://schemas.openxmlformats.org/officeDocument/2006/relationships/tags" Target="../tags/tag284.xml"/><Relationship Id="rId28" Type="http://schemas.openxmlformats.org/officeDocument/2006/relationships/tags" Target="../tags/tag289.xml"/><Relationship Id="rId10" Type="http://schemas.openxmlformats.org/officeDocument/2006/relationships/tags" Target="../tags/tag271.xml"/><Relationship Id="rId19" Type="http://schemas.openxmlformats.org/officeDocument/2006/relationships/tags" Target="../tags/tag280.xml"/><Relationship Id="rId4" Type="http://schemas.openxmlformats.org/officeDocument/2006/relationships/tags" Target="../tags/tag265.xml"/><Relationship Id="rId9" Type="http://schemas.openxmlformats.org/officeDocument/2006/relationships/tags" Target="../tags/tag270.xml"/><Relationship Id="rId14" Type="http://schemas.openxmlformats.org/officeDocument/2006/relationships/tags" Target="../tags/tag275.xml"/><Relationship Id="rId22" Type="http://schemas.openxmlformats.org/officeDocument/2006/relationships/tags" Target="../tags/tag283.xml"/><Relationship Id="rId27" Type="http://schemas.openxmlformats.org/officeDocument/2006/relationships/tags" Target="../tags/tag288.xml"/><Relationship Id="rId30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97.xml"/><Relationship Id="rId13" Type="http://schemas.openxmlformats.org/officeDocument/2006/relationships/tags" Target="../tags/tag302.xml"/><Relationship Id="rId18" Type="http://schemas.openxmlformats.org/officeDocument/2006/relationships/tags" Target="../tags/tag307.xml"/><Relationship Id="rId26" Type="http://schemas.openxmlformats.org/officeDocument/2006/relationships/tags" Target="../tags/tag315.xml"/><Relationship Id="rId39" Type="http://schemas.openxmlformats.org/officeDocument/2006/relationships/notesSlide" Target="../notesSlides/notesSlide19.xml"/><Relationship Id="rId3" Type="http://schemas.openxmlformats.org/officeDocument/2006/relationships/tags" Target="../tags/tag292.xml"/><Relationship Id="rId21" Type="http://schemas.openxmlformats.org/officeDocument/2006/relationships/tags" Target="../tags/tag310.xml"/><Relationship Id="rId34" Type="http://schemas.openxmlformats.org/officeDocument/2006/relationships/tags" Target="../tags/tag323.xml"/><Relationship Id="rId7" Type="http://schemas.openxmlformats.org/officeDocument/2006/relationships/tags" Target="../tags/tag296.xml"/><Relationship Id="rId12" Type="http://schemas.openxmlformats.org/officeDocument/2006/relationships/tags" Target="../tags/tag301.xml"/><Relationship Id="rId17" Type="http://schemas.openxmlformats.org/officeDocument/2006/relationships/tags" Target="../tags/tag306.xml"/><Relationship Id="rId25" Type="http://schemas.openxmlformats.org/officeDocument/2006/relationships/tags" Target="../tags/tag314.xml"/><Relationship Id="rId33" Type="http://schemas.openxmlformats.org/officeDocument/2006/relationships/tags" Target="../tags/tag322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291.xml"/><Relationship Id="rId16" Type="http://schemas.openxmlformats.org/officeDocument/2006/relationships/tags" Target="../tags/tag305.xml"/><Relationship Id="rId20" Type="http://schemas.openxmlformats.org/officeDocument/2006/relationships/tags" Target="../tags/tag309.xml"/><Relationship Id="rId29" Type="http://schemas.openxmlformats.org/officeDocument/2006/relationships/tags" Target="../tags/tag318.xml"/><Relationship Id="rId1" Type="http://schemas.openxmlformats.org/officeDocument/2006/relationships/tags" Target="../tags/tag290.xml"/><Relationship Id="rId6" Type="http://schemas.openxmlformats.org/officeDocument/2006/relationships/tags" Target="../tags/tag295.xml"/><Relationship Id="rId11" Type="http://schemas.openxmlformats.org/officeDocument/2006/relationships/tags" Target="../tags/tag300.xml"/><Relationship Id="rId24" Type="http://schemas.openxmlformats.org/officeDocument/2006/relationships/tags" Target="../tags/tag313.xml"/><Relationship Id="rId32" Type="http://schemas.openxmlformats.org/officeDocument/2006/relationships/tags" Target="../tags/tag321.xml"/><Relationship Id="rId37" Type="http://schemas.openxmlformats.org/officeDocument/2006/relationships/tags" Target="../tags/tag326.xml"/><Relationship Id="rId5" Type="http://schemas.openxmlformats.org/officeDocument/2006/relationships/tags" Target="../tags/tag294.xml"/><Relationship Id="rId15" Type="http://schemas.openxmlformats.org/officeDocument/2006/relationships/tags" Target="../tags/tag304.xml"/><Relationship Id="rId23" Type="http://schemas.openxmlformats.org/officeDocument/2006/relationships/tags" Target="../tags/tag312.xml"/><Relationship Id="rId28" Type="http://schemas.openxmlformats.org/officeDocument/2006/relationships/tags" Target="../tags/tag317.xml"/><Relationship Id="rId36" Type="http://schemas.openxmlformats.org/officeDocument/2006/relationships/tags" Target="../tags/tag325.xml"/><Relationship Id="rId10" Type="http://schemas.openxmlformats.org/officeDocument/2006/relationships/tags" Target="../tags/tag299.xml"/><Relationship Id="rId19" Type="http://schemas.openxmlformats.org/officeDocument/2006/relationships/tags" Target="../tags/tag308.xml"/><Relationship Id="rId31" Type="http://schemas.openxmlformats.org/officeDocument/2006/relationships/tags" Target="../tags/tag320.xml"/><Relationship Id="rId4" Type="http://schemas.openxmlformats.org/officeDocument/2006/relationships/tags" Target="../tags/tag293.xml"/><Relationship Id="rId9" Type="http://schemas.openxmlformats.org/officeDocument/2006/relationships/tags" Target="../tags/tag298.xml"/><Relationship Id="rId14" Type="http://schemas.openxmlformats.org/officeDocument/2006/relationships/tags" Target="../tags/tag303.xml"/><Relationship Id="rId22" Type="http://schemas.openxmlformats.org/officeDocument/2006/relationships/tags" Target="../tags/tag311.xml"/><Relationship Id="rId27" Type="http://schemas.openxmlformats.org/officeDocument/2006/relationships/tags" Target="../tags/tag316.xml"/><Relationship Id="rId30" Type="http://schemas.openxmlformats.org/officeDocument/2006/relationships/tags" Target="../tags/tag319.xml"/><Relationship Id="rId35" Type="http://schemas.openxmlformats.org/officeDocument/2006/relationships/tags" Target="../tags/tag324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339.xml"/><Relationship Id="rId18" Type="http://schemas.openxmlformats.org/officeDocument/2006/relationships/tags" Target="../tags/tag344.xml"/><Relationship Id="rId26" Type="http://schemas.openxmlformats.org/officeDocument/2006/relationships/tags" Target="../tags/tag352.xml"/><Relationship Id="rId39" Type="http://schemas.openxmlformats.org/officeDocument/2006/relationships/tags" Target="../tags/tag365.xml"/><Relationship Id="rId21" Type="http://schemas.openxmlformats.org/officeDocument/2006/relationships/tags" Target="../tags/tag347.xml"/><Relationship Id="rId34" Type="http://schemas.openxmlformats.org/officeDocument/2006/relationships/tags" Target="../tags/tag360.xml"/><Relationship Id="rId42" Type="http://schemas.openxmlformats.org/officeDocument/2006/relationships/tags" Target="../tags/tag368.xml"/><Relationship Id="rId47" Type="http://schemas.openxmlformats.org/officeDocument/2006/relationships/tags" Target="../tags/tag373.xml"/><Relationship Id="rId50" Type="http://schemas.openxmlformats.org/officeDocument/2006/relationships/tags" Target="../tags/tag376.xml"/><Relationship Id="rId55" Type="http://schemas.openxmlformats.org/officeDocument/2006/relationships/tags" Target="../tags/tag381.xml"/><Relationship Id="rId63" Type="http://schemas.openxmlformats.org/officeDocument/2006/relationships/notesSlide" Target="../notesSlides/notesSlide20.xml"/><Relationship Id="rId7" Type="http://schemas.openxmlformats.org/officeDocument/2006/relationships/tags" Target="../tags/tag333.xml"/><Relationship Id="rId2" Type="http://schemas.openxmlformats.org/officeDocument/2006/relationships/tags" Target="../tags/tag328.xml"/><Relationship Id="rId16" Type="http://schemas.openxmlformats.org/officeDocument/2006/relationships/tags" Target="../tags/tag342.xml"/><Relationship Id="rId20" Type="http://schemas.openxmlformats.org/officeDocument/2006/relationships/tags" Target="../tags/tag346.xml"/><Relationship Id="rId29" Type="http://schemas.openxmlformats.org/officeDocument/2006/relationships/tags" Target="../tags/tag355.xml"/><Relationship Id="rId41" Type="http://schemas.openxmlformats.org/officeDocument/2006/relationships/tags" Target="../tags/tag367.xml"/><Relationship Id="rId54" Type="http://schemas.openxmlformats.org/officeDocument/2006/relationships/tags" Target="../tags/tag380.xml"/><Relationship Id="rId62" Type="http://schemas.openxmlformats.org/officeDocument/2006/relationships/slideLayout" Target="../slideLayouts/slideLayout2.xml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11" Type="http://schemas.openxmlformats.org/officeDocument/2006/relationships/tags" Target="../tags/tag337.xml"/><Relationship Id="rId24" Type="http://schemas.openxmlformats.org/officeDocument/2006/relationships/tags" Target="../tags/tag350.xml"/><Relationship Id="rId32" Type="http://schemas.openxmlformats.org/officeDocument/2006/relationships/tags" Target="../tags/tag358.xml"/><Relationship Id="rId37" Type="http://schemas.openxmlformats.org/officeDocument/2006/relationships/tags" Target="../tags/tag363.xml"/><Relationship Id="rId40" Type="http://schemas.openxmlformats.org/officeDocument/2006/relationships/tags" Target="../tags/tag366.xml"/><Relationship Id="rId45" Type="http://schemas.openxmlformats.org/officeDocument/2006/relationships/tags" Target="../tags/tag371.xml"/><Relationship Id="rId53" Type="http://schemas.openxmlformats.org/officeDocument/2006/relationships/tags" Target="../tags/tag379.xml"/><Relationship Id="rId58" Type="http://schemas.openxmlformats.org/officeDocument/2006/relationships/tags" Target="../tags/tag384.xml"/><Relationship Id="rId5" Type="http://schemas.openxmlformats.org/officeDocument/2006/relationships/tags" Target="../tags/tag331.xml"/><Relationship Id="rId15" Type="http://schemas.openxmlformats.org/officeDocument/2006/relationships/tags" Target="../tags/tag341.xml"/><Relationship Id="rId23" Type="http://schemas.openxmlformats.org/officeDocument/2006/relationships/tags" Target="../tags/tag349.xml"/><Relationship Id="rId28" Type="http://schemas.openxmlformats.org/officeDocument/2006/relationships/tags" Target="../tags/tag354.xml"/><Relationship Id="rId36" Type="http://schemas.openxmlformats.org/officeDocument/2006/relationships/tags" Target="../tags/tag362.xml"/><Relationship Id="rId49" Type="http://schemas.openxmlformats.org/officeDocument/2006/relationships/tags" Target="../tags/tag375.xml"/><Relationship Id="rId57" Type="http://schemas.openxmlformats.org/officeDocument/2006/relationships/tags" Target="../tags/tag383.xml"/><Relationship Id="rId61" Type="http://schemas.openxmlformats.org/officeDocument/2006/relationships/tags" Target="../tags/tag387.xml"/><Relationship Id="rId10" Type="http://schemas.openxmlformats.org/officeDocument/2006/relationships/tags" Target="../tags/tag336.xml"/><Relationship Id="rId19" Type="http://schemas.openxmlformats.org/officeDocument/2006/relationships/tags" Target="../tags/tag345.xml"/><Relationship Id="rId31" Type="http://schemas.openxmlformats.org/officeDocument/2006/relationships/tags" Target="../tags/tag357.xml"/><Relationship Id="rId44" Type="http://schemas.openxmlformats.org/officeDocument/2006/relationships/tags" Target="../tags/tag370.xml"/><Relationship Id="rId52" Type="http://schemas.openxmlformats.org/officeDocument/2006/relationships/tags" Target="../tags/tag378.xml"/><Relationship Id="rId60" Type="http://schemas.openxmlformats.org/officeDocument/2006/relationships/tags" Target="../tags/tag386.xml"/><Relationship Id="rId4" Type="http://schemas.openxmlformats.org/officeDocument/2006/relationships/tags" Target="../tags/tag330.xml"/><Relationship Id="rId9" Type="http://schemas.openxmlformats.org/officeDocument/2006/relationships/tags" Target="../tags/tag335.xml"/><Relationship Id="rId14" Type="http://schemas.openxmlformats.org/officeDocument/2006/relationships/tags" Target="../tags/tag340.xml"/><Relationship Id="rId22" Type="http://schemas.openxmlformats.org/officeDocument/2006/relationships/tags" Target="../tags/tag348.xml"/><Relationship Id="rId27" Type="http://schemas.openxmlformats.org/officeDocument/2006/relationships/tags" Target="../tags/tag353.xml"/><Relationship Id="rId30" Type="http://schemas.openxmlformats.org/officeDocument/2006/relationships/tags" Target="../tags/tag356.xml"/><Relationship Id="rId35" Type="http://schemas.openxmlformats.org/officeDocument/2006/relationships/tags" Target="../tags/tag361.xml"/><Relationship Id="rId43" Type="http://schemas.openxmlformats.org/officeDocument/2006/relationships/tags" Target="../tags/tag369.xml"/><Relationship Id="rId48" Type="http://schemas.openxmlformats.org/officeDocument/2006/relationships/tags" Target="../tags/tag374.xml"/><Relationship Id="rId56" Type="http://schemas.openxmlformats.org/officeDocument/2006/relationships/tags" Target="../tags/tag382.xml"/><Relationship Id="rId8" Type="http://schemas.openxmlformats.org/officeDocument/2006/relationships/tags" Target="../tags/tag334.xml"/><Relationship Id="rId51" Type="http://schemas.openxmlformats.org/officeDocument/2006/relationships/tags" Target="../tags/tag377.xml"/><Relationship Id="rId3" Type="http://schemas.openxmlformats.org/officeDocument/2006/relationships/tags" Target="../tags/tag329.xml"/><Relationship Id="rId12" Type="http://schemas.openxmlformats.org/officeDocument/2006/relationships/tags" Target="../tags/tag338.xml"/><Relationship Id="rId17" Type="http://schemas.openxmlformats.org/officeDocument/2006/relationships/tags" Target="../tags/tag343.xml"/><Relationship Id="rId25" Type="http://schemas.openxmlformats.org/officeDocument/2006/relationships/tags" Target="../tags/tag351.xml"/><Relationship Id="rId33" Type="http://schemas.openxmlformats.org/officeDocument/2006/relationships/tags" Target="../tags/tag359.xml"/><Relationship Id="rId38" Type="http://schemas.openxmlformats.org/officeDocument/2006/relationships/tags" Target="../tags/tag364.xml"/><Relationship Id="rId46" Type="http://schemas.openxmlformats.org/officeDocument/2006/relationships/tags" Target="../tags/tag372.xml"/><Relationship Id="rId59" Type="http://schemas.openxmlformats.org/officeDocument/2006/relationships/tags" Target="../tags/tag38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395.xml"/><Relationship Id="rId13" Type="http://schemas.openxmlformats.org/officeDocument/2006/relationships/tags" Target="../tags/tag400.xml"/><Relationship Id="rId18" Type="http://schemas.openxmlformats.org/officeDocument/2006/relationships/tags" Target="../tags/tag405.xml"/><Relationship Id="rId3" Type="http://schemas.openxmlformats.org/officeDocument/2006/relationships/tags" Target="../tags/tag390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394.xml"/><Relationship Id="rId12" Type="http://schemas.openxmlformats.org/officeDocument/2006/relationships/tags" Target="../tags/tag399.xml"/><Relationship Id="rId17" Type="http://schemas.openxmlformats.org/officeDocument/2006/relationships/tags" Target="../tags/tag404.xml"/><Relationship Id="rId2" Type="http://schemas.openxmlformats.org/officeDocument/2006/relationships/tags" Target="../tags/tag389.xml"/><Relationship Id="rId16" Type="http://schemas.openxmlformats.org/officeDocument/2006/relationships/tags" Target="../tags/tag403.xml"/><Relationship Id="rId20" Type="http://schemas.openxmlformats.org/officeDocument/2006/relationships/tags" Target="../tags/tag407.xml"/><Relationship Id="rId1" Type="http://schemas.openxmlformats.org/officeDocument/2006/relationships/tags" Target="../tags/tag388.xml"/><Relationship Id="rId6" Type="http://schemas.openxmlformats.org/officeDocument/2006/relationships/tags" Target="../tags/tag393.xml"/><Relationship Id="rId11" Type="http://schemas.openxmlformats.org/officeDocument/2006/relationships/tags" Target="../tags/tag398.xml"/><Relationship Id="rId5" Type="http://schemas.openxmlformats.org/officeDocument/2006/relationships/tags" Target="../tags/tag392.xml"/><Relationship Id="rId15" Type="http://schemas.openxmlformats.org/officeDocument/2006/relationships/tags" Target="../tags/tag402.xml"/><Relationship Id="rId10" Type="http://schemas.openxmlformats.org/officeDocument/2006/relationships/tags" Target="../tags/tag397.xml"/><Relationship Id="rId19" Type="http://schemas.openxmlformats.org/officeDocument/2006/relationships/tags" Target="../tags/tag406.xml"/><Relationship Id="rId4" Type="http://schemas.openxmlformats.org/officeDocument/2006/relationships/tags" Target="../tags/tag391.xml"/><Relationship Id="rId9" Type="http://schemas.openxmlformats.org/officeDocument/2006/relationships/tags" Target="../tags/tag396.xml"/><Relationship Id="rId14" Type="http://schemas.openxmlformats.org/officeDocument/2006/relationships/tags" Target="../tags/tag40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415.xml"/><Relationship Id="rId13" Type="http://schemas.openxmlformats.org/officeDocument/2006/relationships/tags" Target="../tags/tag420.xml"/><Relationship Id="rId18" Type="http://schemas.openxmlformats.org/officeDocument/2006/relationships/tags" Target="../tags/tag425.xml"/><Relationship Id="rId3" Type="http://schemas.openxmlformats.org/officeDocument/2006/relationships/tags" Target="../tags/tag410.xml"/><Relationship Id="rId21" Type="http://schemas.openxmlformats.org/officeDocument/2006/relationships/tags" Target="../tags/tag428.xml"/><Relationship Id="rId7" Type="http://schemas.openxmlformats.org/officeDocument/2006/relationships/tags" Target="../tags/tag414.xml"/><Relationship Id="rId12" Type="http://schemas.openxmlformats.org/officeDocument/2006/relationships/tags" Target="../tags/tag419.xml"/><Relationship Id="rId17" Type="http://schemas.openxmlformats.org/officeDocument/2006/relationships/tags" Target="../tags/tag424.xml"/><Relationship Id="rId25" Type="http://schemas.openxmlformats.org/officeDocument/2006/relationships/notesSlide" Target="../notesSlides/notesSlide21.xml"/><Relationship Id="rId2" Type="http://schemas.openxmlformats.org/officeDocument/2006/relationships/tags" Target="../tags/tag409.xml"/><Relationship Id="rId16" Type="http://schemas.openxmlformats.org/officeDocument/2006/relationships/tags" Target="../tags/tag423.xml"/><Relationship Id="rId20" Type="http://schemas.openxmlformats.org/officeDocument/2006/relationships/tags" Target="../tags/tag427.xml"/><Relationship Id="rId1" Type="http://schemas.openxmlformats.org/officeDocument/2006/relationships/tags" Target="../tags/tag408.xml"/><Relationship Id="rId6" Type="http://schemas.openxmlformats.org/officeDocument/2006/relationships/tags" Target="../tags/tag413.xml"/><Relationship Id="rId11" Type="http://schemas.openxmlformats.org/officeDocument/2006/relationships/tags" Target="../tags/tag418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412.xml"/><Relationship Id="rId15" Type="http://schemas.openxmlformats.org/officeDocument/2006/relationships/tags" Target="../tags/tag422.xml"/><Relationship Id="rId23" Type="http://schemas.openxmlformats.org/officeDocument/2006/relationships/tags" Target="../tags/tag430.xml"/><Relationship Id="rId10" Type="http://schemas.openxmlformats.org/officeDocument/2006/relationships/tags" Target="../tags/tag417.xml"/><Relationship Id="rId19" Type="http://schemas.openxmlformats.org/officeDocument/2006/relationships/tags" Target="../tags/tag426.xml"/><Relationship Id="rId4" Type="http://schemas.openxmlformats.org/officeDocument/2006/relationships/tags" Target="../tags/tag411.xml"/><Relationship Id="rId9" Type="http://schemas.openxmlformats.org/officeDocument/2006/relationships/tags" Target="../tags/tag416.xml"/><Relationship Id="rId14" Type="http://schemas.openxmlformats.org/officeDocument/2006/relationships/tags" Target="../tags/tag421.xml"/><Relationship Id="rId22" Type="http://schemas.openxmlformats.org/officeDocument/2006/relationships/tags" Target="../tags/tag4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tags" Target="../tags/tag443.xml"/><Relationship Id="rId18" Type="http://schemas.openxmlformats.org/officeDocument/2006/relationships/tags" Target="../tags/tag448.xml"/><Relationship Id="rId26" Type="http://schemas.openxmlformats.org/officeDocument/2006/relationships/tags" Target="../tags/tag456.xml"/><Relationship Id="rId39" Type="http://schemas.openxmlformats.org/officeDocument/2006/relationships/tags" Target="../tags/tag469.xml"/><Relationship Id="rId3" Type="http://schemas.openxmlformats.org/officeDocument/2006/relationships/tags" Target="../tags/tag433.xml"/><Relationship Id="rId21" Type="http://schemas.openxmlformats.org/officeDocument/2006/relationships/tags" Target="../tags/tag451.xml"/><Relationship Id="rId34" Type="http://schemas.openxmlformats.org/officeDocument/2006/relationships/tags" Target="../tags/tag464.xml"/><Relationship Id="rId42" Type="http://schemas.openxmlformats.org/officeDocument/2006/relationships/tags" Target="../tags/tag472.xml"/><Relationship Id="rId47" Type="http://schemas.openxmlformats.org/officeDocument/2006/relationships/tags" Target="../tags/tag477.xml"/><Relationship Id="rId50" Type="http://schemas.openxmlformats.org/officeDocument/2006/relationships/slideLayout" Target="../slideLayouts/slideLayout2.xml"/><Relationship Id="rId7" Type="http://schemas.openxmlformats.org/officeDocument/2006/relationships/tags" Target="../tags/tag437.xml"/><Relationship Id="rId12" Type="http://schemas.openxmlformats.org/officeDocument/2006/relationships/tags" Target="../tags/tag442.xml"/><Relationship Id="rId17" Type="http://schemas.openxmlformats.org/officeDocument/2006/relationships/tags" Target="../tags/tag447.xml"/><Relationship Id="rId25" Type="http://schemas.openxmlformats.org/officeDocument/2006/relationships/tags" Target="../tags/tag455.xml"/><Relationship Id="rId33" Type="http://schemas.openxmlformats.org/officeDocument/2006/relationships/tags" Target="../tags/tag463.xml"/><Relationship Id="rId38" Type="http://schemas.openxmlformats.org/officeDocument/2006/relationships/tags" Target="../tags/tag468.xml"/><Relationship Id="rId46" Type="http://schemas.openxmlformats.org/officeDocument/2006/relationships/tags" Target="../tags/tag476.xml"/><Relationship Id="rId2" Type="http://schemas.openxmlformats.org/officeDocument/2006/relationships/tags" Target="../tags/tag432.xml"/><Relationship Id="rId16" Type="http://schemas.openxmlformats.org/officeDocument/2006/relationships/tags" Target="../tags/tag446.xml"/><Relationship Id="rId20" Type="http://schemas.openxmlformats.org/officeDocument/2006/relationships/tags" Target="../tags/tag450.xml"/><Relationship Id="rId29" Type="http://schemas.openxmlformats.org/officeDocument/2006/relationships/tags" Target="../tags/tag459.xml"/><Relationship Id="rId41" Type="http://schemas.openxmlformats.org/officeDocument/2006/relationships/tags" Target="../tags/tag471.xml"/><Relationship Id="rId1" Type="http://schemas.openxmlformats.org/officeDocument/2006/relationships/tags" Target="../tags/tag431.xml"/><Relationship Id="rId6" Type="http://schemas.openxmlformats.org/officeDocument/2006/relationships/tags" Target="../tags/tag436.xml"/><Relationship Id="rId11" Type="http://schemas.openxmlformats.org/officeDocument/2006/relationships/tags" Target="../tags/tag441.xml"/><Relationship Id="rId24" Type="http://schemas.openxmlformats.org/officeDocument/2006/relationships/tags" Target="../tags/tag454.xml"/><Relationship Id="rId32" Type="http://schemas.openxmlformats.org/officeDocument/2006/relationships/tags" Target="../tags/tag462.xml"/><Relationship Id="rId37" Type="http://schemas.openxmlformats.org/officeDocument/2006/relationships/tags" Target="../tags/tag467.xml"/><Relationship Id="rId40" Type="http://schemas.openxmlformats.org/officeDocument/2006/relationships/tags" Target="../tags/tag470.xml"/><Relationship Id="rId45" Type="http://schemas.openxmlformats.org/officeDocument/2006/relationships/tags" Target="../tags/tag475.xml"/><Relationship Id="rId5" Type="http://schemas.openxmlformats.org/officeDocument/2006/relationships/tags" Target="../tags/tag435.xml"/><Relationship Id="rId15" Type="http://schemas.openxmlformats.org/officeDocument/2006/relationships/tags" Target="../tags/tag445.xml"/><Relationship Id="rId23" Type="http://schemas.openxmlformats.org/officeDocument/2006/relationships/tags" Target="../tags/tag453.xml"/><Relationship Id="rId28" Type="http://schemas.openxmlformats.org/officeDocument/2006/relationships/tags" Target="../tags/tag458.xml"/><Relationship Id="rId36" Type="http://schemas.openxmlformats.org/officeDocument/2006/relationships/tags" Target="../tags/tag466.xml"/><Relationship Id="rId49" Type="http://schemas.openxmlformats.org/officeDocument/2006/relationships/tags" Target="../tags/tag479.xml"/><Relationship Id="rId10" Type="http://schemas.openxmlformats.org/officeDocument/2006/relationships/tags" Target="../tags/tag440.xml"/><Relationship Id="rId19" Type="http://schemas.openxmlformats.org/officeDocument/2006/relationships/tags" Target="../tags/tag449.xml"/><Relationship Id="rId31" Type="http://schemas.openxmlformats.org/officeDocument/2006/relationships/tags" Target="../tags/tag461.xml"/><Relationship Id="rId44" Type="http://schemas.openxmlformats.org/officeDocument/2006/relationships/tags" Target="../tags/tag474.xml"/><Relationship Id="rId4" Type="http://schemas.openxmlformats.org/officeDocument/2006/relationships/tags" Target="../tags/tag434.xml"/><Relationship Id="rId9" Type="http://schemas.openxmlformats.org/officeDocument/2006/relationships/tags" Target="../tags/tag439.xml"/><Relationship Id="rId14" Type="http://schemas.openxmlformats.org/officeDocument/2006/relationships/tags" Target="../tags/tag444.xml"/><Relationship Id="rId22" Type="http://schemas.openxmlformats.org/officeDocument/2006/relationships/tags" Target="../tags/tag452.xml"/><Relationship Id="rId27" Type="http://schemas.openxmlformats.org/officeDocument/2006/relationships/tags" Target="../tags/tag457.xml"/><Relationship Id="rId30" Type="http://schemas.openxmlformats.org/officeDocument/2006/relationships/tags" Target="../tags/tag460.xml"/><Relationship Id="rId35" Type="http://schemas.openxmlformats.org/officeDocument/2006/relationships/tags" Target="../tags/tag465.xml"/><Relationship Id="rId43" Type="http://schemas.openxmlformats.org/officeDocument/2006/relationships/tags" Target="../tags/tag473.xml"/><Relationship Id="rId48" Type="http://schemas.openxmlformats.org/officeDocument/2006/relationships/tags" Target="../tags/tag478.xml"/><Relationship Id="rId8" Type="http://schemas.openxmlformats.org/officeDocument/2006/relationships/tags" Target="../tags/tag43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487.xml"/><Relationship Id="rId13" Type="http://schemas.openxmlformats.org/officeDocument/2006/relationships/tags" Target="../tags/tag492.xml"/><Relationship Id="rId18" Type="http://schemas.openxmlformats.org/officeDocument/2006/relationships/tags" Target="../tags/tag497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482.xml"/><Relationship Id="rId21" Type="http://schemas.openxmlformats.org/officeDocument/2006/relationships/tags" Target="../tags/tag500.xml"/><Relationship Id="rId7" Type="http://schemas.openxmlformats.org/officeDocument/2006/relationships/tags" Target="../tags/tag486.xml"/><Relationship Id="rId12" Type="http://schemas.openxmlformats.org/officeDocument/2006/relationships/tags" Target="../tags/tag491.xml"/><Relationship Id="rId17" Type="http://schemas.openxmlformats.org/officeDocument/2006/relationships/tags" Target="../tags/tag496.xml"/><Relationship Id="rId25" Type="http://schemas.openxmlformats.org/officeDocument/2006/relationships/tags" Target="../tags/tag504.xml"/><Relationship Id="rId2" Type="http://schemas.openxmlformats.org/officeDocument/2006/relationships/tags" Target="../tags/tag481.xml"/><Relationship Id="rId16" Type="http://schemas.openxmlformats.org/officeDocument/2006/relationships/tags" Target="../tags/tag495.xml"/><Relationship Id="rId20" Type="http://schemas.openxmlformats.org/officeDocument/2006/relationships/tags" Target="../tags/tag499.xml"/><Relationship Id="rId1" Type="http://schemas.openxmlformats.org/officeDocument/2006/relationships/tags" Target="../tags/tag480.xml"/><Relationship Id="rId6" Type="http://schemas.openxmlformats.org/officeDocument/2006/relationships/tags" Target="../tags/tag485.xml"/><Relationship Id="rId11" Type="http://schemas.openxmlformats.org/officeDocument/2006/relationships/tags" Target="../tags/tag490.xml"/><Relationship Id="rId24" Type="http://schemas.openxmlformats.org/officeDocument/2006/relationships/tags" Target="../tags/tag503.xml"/><Relationship Id="rId5" Type="http://schemas.openxmlformats.org/officeDocument/2006/relationships/tags" Target="../tags/tag484.xml"/><Relationship Id="rId15" Type="http://schemas.openxmlformats.org/officeDocument/2006/relationships/tags" Target="../tags/tag494.xml"/><Relationship Id="rId23" Type="http://schemas.openxmlformats.org/officeDocument/2006/relationships/tags" Target="../tags/tag502.xml"/><Relationship Id="rId10" Type="http://schemas.openxmlformats.org/officeDocument/2006/relationships/tags" Target="../tags/tag489.xml"/><Relationship Id="rId19" Type="http://schemas.openxmlformats.org/officeDocument/2006/relationships/tags" Target="../tags/tag498.xml"/><Relationship Id="rId4" Type="http://schemas.openxmlformats.org/officeDocument/2006/relationships/tags" Target="../tags/tag483.xml"/><Relationship Id="rId9" Type="http://schemas.openxmlformats.org/officeDocument/2006/relationships/tags" Target="../tags/tag488.xml"/><Relationship Id="rId14" Type="http://schemas.openxmlformats.org/officeDocument/2006/relationships/tags" Target="../tags/tag493.xml"/><Relationship Id="rId22" Type="http://schemas.openxmlformats.org/officeDocument/2006/relationships/tags" Target="../tags/tag50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512.xml"/><Relationship Id="rId13" Type="http://schemas.openxmlformats.org/officeDocument/2006/relationships/tags" Target="../tags/tag517.xml"/><Relationship Id="rId18" Type="http://schemas.openxmlformats.org/officeDocument/2006/relationships/tags" Target="../tags/tag522.xml"/><Relationship Id="rId26" Type="http://schemas.openxmlformats.org/officeDocument/2006/relationships/tags" Target="../tags/tag530.xml"/><Relationship Id="rId39" Type="http://schemas.openxmlformats.org/officeDocument/2006/relationships/tags" Target="../tags/tag543.xml"/><Relationship Id="rId3" Type="http://schemas.openxmlformats.org/officeDocument/2006/relationships/tags" Target="../tags/tag507.xml"/><Relationship Id="rId21" Type="http://schemas.openxmlformats.org/officeDocument/2006/relationships/tags" Target="../tags/tag525.xml"/><Relationship Id="rId34" Type="http://schemas.openxmlformats.org/officeDocument/2006/relationships/tags" Target="../tags/tag538.xml"/><Relationship Id="rId42" Type="http://schemas.openxmlformats.org/officeDocument/2006/relationships/tags" Target="../tags/tag546.xml"/><Relationship Id="rId7" Type="http://schemas.openxmlformats.org/officeDocument/2006/relationships/tags" Target="../tags/tag511.xml"/><Relationship Id="rId12" Type="http://schemas.openxmlformats.org/officeDocument/2006/relationships/tags" Target="../tags/tag516.xml"/><Relationship Id="rId17" Type="http://schemas.openxmlformats.org/officeDocument/2006/relationships/tags" Target="../tags/tag521.xml"/><Relationship Id="rId25" Type="http://schemas.openxmlformats.org/officeDocument/2006/relationships/tags" Target="../tags/tag529.xml"/><Relationship Id="rId33" Type="http://schemas.openxmlformats.org/officeDocument/2006/relationships/tags" Target="../tags/tag537.xml"/><Relationship Id="rId38" Type="http://schemas.openxmlformats.org/officeDocument/2006/relationships/tags" Target="../tags/tag542.xml"/><Relationship Id="rId2" Type="http://schemas.openxmlformats.org/officeDocument/2006/relationships/tags" Target="../tags/tag506.xml"/><Relationship Id="rId16" Type="http://schemas.openxmlformats.org/officeDocument/2006/relationships/tags" Target="../tags/tag520.xml"/><Relationship Id="rId20" Type="http://schemas.openxmlformats.org/officeDocument/2006/relationships/tags" Target="../tags/tag524.xml"/><Relationship Id="rId29" Type="http://schemas.openxmlformats.org/officeDocument/2006/relationships/tags" Target="../tags/tag533.xml"/><Relationship Id="rId41" Type="http://schemas.openxmlformats.org/officeDocument/2006/relationships/tags" Target="../tags/tag545.xml"/><Relationship Id="rId1" Type="http://schemas.openxmlformats.org/officeDocument/2006/relationships/tags" Target="../tags/tag505.xml"/><Relationship Id="rId6" Type="http://schemas.openxmlformats.org/officeDocument/2006/relationships/tags" Target="../tags/tag510.xml"/><Relationship Id="rId11" Type="http://schemas.openxmlformats.org/officeDocument/2006/relationships/tags" Target="../tags/tag515.xml"/><Relationship Id="rId24" Type="http://schemas.openxmlformats.org/officeDocument/2006/relationships/tags" Target="../tags/tag528.xml"/><Relationship Id="rId32" Type="http://schemas.openxmlformats.org/officeDocument/2006/relationships/tags" Target="../tags/tag536.xml"/><Relationship Id="rId37" Type="http://schemas.openxmlformats.org/officeDocument/2006/relationships/tags" Target="../tags/tag541.xml"/><Relationship Id="rId40" Type="http://schemas.openxmlformats.org/officeDocument/2006/relationships/tags" Target="../tags/tag544.xml"/><Relationship Id="rId5" Type="http://schemas.openxmlformats.org/officeDocument/2006/relationships/tags" Target="../tags/tag509.xml"/><Relationship Id="rId15" Type="http://schemas.openxmlformats.org/officeDocument/2006/relationships/tags" Target="../tags/tag519.xml"/><Relationship Id="rId23" Type="http://schemas.openxmlformats.org/officeDocument/2006/relationships/tags" Target="../tags/tag527.xml"/><Relationship Id="rId28" Type="http://schemas.openxmlformats.org/officeDocument/2006/relationships/tags" Target="../tags/tag532.xml"/><Relationship Id="rId36" Type="http://schemas.openxmlformats.org/officeDocument/2006/relationships/tags" Target="../tags/tag540.xml"/><Relationship Id="rId10" Type="http://schemas.openxmlformats.org/officeDocument/2006/relationships/tags" Target="../tags/tag514.xml"/><Relationship Id="rId19" Type="http://schemas.openxmlformats.org/officeDocument/2006/relationships/tags" Target="../tags/tag523.xml"/><Relationship Id="rId31" Type="http://schemas.openxmlformats.org/officeDocument/2006/relationships/tags" Target="../tags/tag535.xml"/><Relationship Id="rId44" Type="http://schemas.openxmlformats.org/officeDocument/2006/relationships/notesSlide" Target="../notesSlides/notesSlide29.xml"/><Relationship Id="rId4" Type="http://schemas.openxmlformats.org/officeDocument/2006/relationships/tags" Target="../tags/tag508.xml"/><Relationship Id="rId9" Type="http://schemas.openxmlformats.org/officeDocument/2006/relationships/tags" Target="../tags/tag513.xml"/><Relationship Id="rId14" Type="http://schemas.openxmlformats.org/officeDocument/2006/relationships/tags" Target="../tags/tag518.xml"/><Relationship Id="rId22" Type="http://schemas.openxmlformats.org/officeDocument/2006/relationships/tags" Target="../tags/tag526.xml"/><Relationship Id="rId27" Type="http://schemas.openxmlformats.org/officeDocument/2006/relationships/tags" Target="../tags/tag531.xml"/><Relationship Id="rId30" Type="http://schemas.openxmlformats.org/officeDocument/2006/relationships/tags" Target="../tags/tag534.xml"/><Relationship Id="rId35" Type="http://schemas.openxmlformats.org/officeDocument/2006/relationships/tags" Target="../tags/tag539.xml"/><Relationship Id="rId43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tags" Target="../tags/tag559.xml"/><Relationship Id="rId18" Type="http://schemas.openxmlformats.org/officeDocument/2006/relationships/tags" Target="../tags/tag564.xml"/><Relationship Id="rId26" Type="http://schemas.openxmlformats.org/officeDocument/2006/relationships/tags" Target="../tags/tag572.xml"/><Relationship Id="rId39" Type="http://schemas.openxmlformats.org/officeDocument/2006/relationships/tags" Target="../tags/tag585.xml"/><Relationship Id="rId21" Type="http://schemas.openxmlformats.org/officeDocument/2006/relationships/tags" Target="../tags/tag567.xml"/><Relationship Id="rId34" Type="http://schemas.openxmlformats.org/officeDocument/2006/relationships/tags" Target="../tags/tag580.xml"/><Relationship Id="rId42" Type="http://schemas.openxmlformats.org/officeDocument/2006/relationships/tags" Target="../tags/tag588.xml"/><Relationship Id="rId47" Type="http://schemas.openxmlformats.org/officeDocument/2006/relationships/tags" Target="../tags/tag593.xml"/><Relationship Id="rId50" Type="http://schemas.openxmlformats.org/officeDocument/2006/relationships/tags" Target="../tags/tag596.xml"/><Relationship Id="rId55" Type="http://schemas.openxmlformats.org/officeDocument/2006/relationships/tags" Target="../tags/tag601.xml"/><Relationship Id="rId7" Type="http://schemas.openxmlformats.org/officeDocument/2006/relationships/tags" Target="../tags/tag553.xml"/><Relationship Id="rId2" Type="http://schemas.openxmlformats.org/officeDocument/2006/relationships/tags" Target="../tags/tag548.xml"/><Relationship Id="rId16" Type="http://schemas.openxmlformats.org/officeDocument/2006/relationships/tags" Target="../tags/tag562.xml"/><Relationship Id="rId20" Type="http://schemas.openxmlformats.org/officeDocument/2006/relationships/tags" Target="../tags/tag566.xml"/><Relationship Id="rId29" Type="http://schemas.openxmlformats.org/officeDocument/2006/relationships/tags" Target="../tags/tag575.xml"/><Relationship Id="rId41" Type="http://schemas.openxmlformats.org/officeDocument/2006/relationships/tags" Target="../tags/tag587.xml"/><Relationship Id="rId54" Type="http://schemas.openxmlformats.org/officeDocument/2006/relationships/tags" Target="../tags/tag600.xml"/><Relationship Id="rId62" Type="http://schemas.openxmlformats.org/officeDocument/2006/relationships/notesSlide" Target="../notesSlides/notesSlide30.xml"/><Relationship Id="rId1" Type="http://schemas.openxmlformats.org/officeDocument/2006/relationships/tags" Target="../tags/tag547.xml"/><Relationship Id="rId6" Type="http://schemas.openxmlformats.org/officeDocument/2006/relationships/tags" Target="../tags/tag552.xml"/><Relationship Id="rId11" Type="http://schemas.openxmlformats.org/officeDocument/2006/relationships/tags" Target="../tags/tag557.xml"/><Relationship Id="rId24" Type="http://schemas.openxmlformats.org/officeDocument/2006/relationships/tags" Target="../tags/tag570.xml"/><Relationship Id="rId32" Type="http://schemas.openxmlformats.org/officeDocument/2006/relationships/tags" Target="../tags/tag578.xml"/><Relationship Id="rId37" Type="http://schemas.openxmlformats.org/officeDocument/2006/relationships/tags" Target="../tags/tag583.xml"/><Relationship Id="rId40" Type="http://schemas.openxmlformats.org/officeDocument/2006/relationships/tags" Target="../tags/tag586.xml"/><Relationship Id="rId45" Type="http://schemas.openxmlformats.org/officeDocument/2006/relationships/tags" Target="../tags/tag591.xml"/><Relationship Id="rId53" Type="http://schemas.openxmlformats.org/officeDocument/2006/relationships/tags" Target="../tags/tag599.xml"/><Relationship Id="rId58" Type="http://schemas.openxmlformats.org/officeDocument/2006/relationships/tags" Target="../tags/tag604.xml"/><Relationship Id="rId5" Type="http://schemas.openxmlformats.org/officeDocument/2006/relationships/tags" Target="../tags/tag551.xml"/><Relationship Id="rId15" Type="http://schemas.openxmlformats.org/officeDocument/2006/relationships/tags" Target="../tags/tag561.xml"/><Relationship Id="rId23" Type="http://schemas.openxmlformats.org/officeDocument/2006/relationships/tags" Target="../tags/tag569.xml"/><Relationship Id="rId28" Type="http://schemas.openxmlformats.org/officeDocument/2006/relationships/tags" Target="../tags/tag574.xml"/><Relationship Id="rId36" Type="http://schemas.openxmlformats.org/officeDocument/2006/relationships/tags" Target="../tags/tag582.xml"/><Relationship Id="rId49" Type="http://schemas.openxmlformats.org/officeDocument/2006/relationships/tags" Target="../tags/tag595.xml"/><Relationship Id="rId57" Type="http://schemas.openxmlformats.org/officeDocument/2006/relationships/tags" Target="../tags/tag603.xml"/><Relationship Id="rId61" Type="http://schemas.openxmlformats.org/officeDocument/2006/relationships/slideLayout" Target="../slideLayouts/slideLayout2.xml"/><Relationship Id="rId10" Type="http://schemas.openxmlformats.org/officeDocument/2006/relationships/tags" Target="../tags/tag556.xml"/><Relationship Id="rId19" Type="http://schemas.openxmlformats.org/officeDocument/2006/relationships/tags" Target="../tags/tag565.xml"/><Relationship Id="rId31" Type="http://schemas.openxmlformats.org/officeDocument/2006/relationships/tags" Target="../tags/tag577.xml"/><Relationship Id="rId44" Type="http://schemas.openxmlformats.org/officeDocument/2006/relationships/tags" Target="../tags/tag590.xml"/><Relationship Id="rId52" Type="http://schemas.openxmlformats.org/officeDocument/2006/relationships/tags" Target="../tags/tag598.xml"/><Relationship Id="rId60" Type="http://schemas.openxmlformats.org/officeDocument/2006/relationships/tags" Target="../tags/tag606.xml"/><Relationship Id="rId4" Type="http://schemas.openxmlformats.org/officeDocument/2006/relationships/tags" Target="../tags/tag550.xml"/><Relationship Id="rId9" Type="http://schemas.openxmlformats.org/officeDocument/2006/relationships/tags" Target="../tags/tag555.xml"/><Relationship Id="rId14" Type="http://schemas.openxmlformats.org/officeDocument/2006/relationships/tags" Target="../tags/tag560.xml"/><Relationship Id="rId22" Type="http://schemas.openxmlformats.org/officeDocument/2006/relationships/tags" Target="../tags/tag568.xml"/><Relationship Id="rId27" Type="http://schemas.openxmlformats.org/officeDocument/2006/relationships/tags" Target="../tags/tag573.xml"/><Relationship Id="rId30" Type="http://schemas.openxmlformats.org/officeDocument/2006/relationships/tags" Target="../tags/tag576.xml"/><Relationship Id="rId35" Type="http://schemas.openxmlformats.org/officeDocument/2006/relationships/tags" Target="../tags/tag581.xml"/><Relationship Id="rId43" Type="http://schemas.openxmlformats.org/officeDocument/2006/relationships/tags" Target="../tags/tag589.xml"/><Relationship Id="rId48" Type="http://schemas.openxmlformats.org/officeDocument/2006/relationships/tags" Target="../tags/tag594.xml"/><Relationship Id="rId56" Type="http://schemas.openxmlformats.org/officeDocument/2006/relationships/tags" Target="../tags/tag602.xml"/><Relationship Id="rId8" Type="http://schemas.openxmlformats.org/officeDocument/2006/relationships/tags" Target="../tags/tag554.xml"/><Relationship Id="rId51" Type="http://schemas.openxmlformats.org/officeDocument/2006/relationships/tags" Target="../tags/tag597.xml"/><Relationship Id="rId3" Type="http://schemas.openxmlformats.org/officeDocument/2006/relationships/tags" Target="../tags/tag549.xml"/><Relationship Id="rId12" Type="http://schemas.openxmlformats.org/officeDocument/2006/relationships/tags" Target="../tags/tag558.xml"/><Relationship Id="rId17" Type="http://schemas.openxmlformats.org/officeDocument/2006/relationships/tags" Target="../tags/tag563.xml"/><Relationship Id="rId25" Type="http://schemas.openxmlformats.org/officeDocument/2006/relationships/tags" Target="../tags/tag571.xml"/><Relationship Id="rId33" Type="http://schemas.openxmlformats.org/officeDocument/2006/relationships/tags" Target="../tags/tag579.xml"/><Relationship Id="rId38" Type="http://schemas.openxmlformats.org/officeDocument/2006/relationships/tags" Target="../tags/tag584.xml"/><Relationship Id="rId46" Type="http://schemas.openxmlformats.org/officeDocument/2006/relationships/tags" Target="../tags/tag592.xml"/><Relationship Id="rId59" Type="http://schemas.openxmlformats.org/officeDocument/2006/relationships/tags" Target="../tags/tag60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614.xml"/><Relationship Id="rId3" Type="http://schemas.openxmlformats.org/officeDocument/2006/relationships/tags" Target="../tags/tag609.xml"/><Relationship Id="rId7" Type="http://schemas.openxmlformats.org/officeDocument/2006/relationships/tags" Target="../tags/tag613.xml"/><Relationship Id="rId12" Type="http://schemas.openxmlformats.org/officeDocument/2006/relationships/notesSlide" Target="../notesSlides/notesSlide35.xml"/><Relationship Id="rId2" Type="http://schemas.openxmlformats.org/officeDocument/2006/relationships/tags" Target="../tags/tag608.xml"/><Relationship Id="rId1" Type="http://schemas.openxmlformats.org/officeDocument/2006/relationships/tags" Target="../tags/tag607.xml"/><Relationship Id="rId6" Type="http://schemas.openxmlformats.org/officeDocument/2006/relationships/tags" Target="../tags/tag61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11.xml"/><Relationship Id="rId10" Type="http://schemas.openxmlformats.org/officeDocument/2006/relationships/tags" Target="../tags/tag616.xml"/><Relationship Id="rId4" Type="http://schemas.openxmlformats.org/officeDocument/2006/relationships/tags" Target="../tags/tag610.xml"/><Relationship Id="rId9" Type="http://schemas.openxmlformats.org/officeDocument/2006/relationships/tags" Target="../tags/tag6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624.xml"/><Relationship Id="rId3" Type="http://schemas.openxmlformats.org/officeDocument/2006/relationships/tags" Target="../tags/tag619.xml"/><Relationship Id="rId7" Type="http://schemas.openxmlformats.org/officeDocument/2006/relationships/tags" Target="../tags/tag623.xml"/><Relationship Id="rId12" Type="http://schemas.openxmlformats.org/officeDocument/2006/relationships/notesSlide" Target="../notesSlides/notesSlide36.xml"/><Relationship Id="rId2" Type="http://schemas.openxmlformats.org/officeDocument/2006/relationships/tags" Target="../tags/tag618.xml"/><Relationship Id="rId1" Type="http://schemas.openxmlformats.org/officeDocument/2006/relationships/tags" Target="../tags/tag617.xml"/><Relationship Id="rId6" Type="http://schemas.openxmlformats.org/officeDocument/2006/relationships/tags" Target="../tags/tag62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21.xml"/><Relationship Id="rId10" Type="http://schemas.openxmlformats.org/officeDocument/2006/relationships/tags" Target="../tags/tag626.xml"/><Relationship Id="rId4" Type="http://schemas.openxmlformats.org/officeDocument/2006/relationships/tags" Target="../tags/tag620.xml"/><Relationship Id="rId9" Type="http://schemas.openxmlformats.org/officeDocument/2006/relationships/tags" Target="../tags/tag62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629.xml"/><Relationship Id="rId2" Type="http://schemas.openxmlformats.org/officeDocument/2006/relationships/tags" Target="../tags/tag628.xml"/><Relationship Id="rId1" Type="http://schemas.openxmlformats.org/officeDocument/2006/relationships/tags" Target="../tags/tag627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633.xml"/><Relationship Id="rId2" Type="http://schemas.openxmlformats.org/officeDocument/2006/relationships/tags" Target="../tags/tag632.xml"/><Relationship Id="rId1" Type="http://schemas.openxmlformats.org/officeDocument/2006/relationships/tags" Target="../tags/tag631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637.xml"/><Relationship Id="rId2" Type="http://schemas.openxmlformats.org/officeDocument/2006/relationships/tags" Target="../tags/tag636.xml"/><Relationship Id="rId1" Type="http://schemas.openxmlformats.org/officeDocument/2006/relationships/tags" Target="../tags/tag635.x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0.xml"/><Relationship Id="rId1" Type="http://schemas.openxmlformats.org/officeDocument/2006/relationships/tags" Target="../tags/tag639.xml"/><Relationship Id="rId4" Type="http://schemas.openxmlformats.org/officeDocument/2006/relationships/notesSlide" Target="../notesSlides/notesSlide4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algostructure.com/sorting/radixsort.php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2.xml"/><Relationship Id="rId1" Type="http://schemas.openxmlformats.org/officeDocument/2006/relationships/tags" Target="../tags/tag641.xml"/><Relationship Id="rId4" Type="http://schemas.openxmlformats.org/officeDocument/2006/relationships/notesSlide" Target="../notesSlides/notesSlide4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b="1" dirty="0" smtClean="0"/>
              <a:t>Chapter 7 Sorting Terminology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Internal </a:t>
            </a:r>
            <a:r>
              <a:rPr lang="en-US" dirty="0"/>
              <a:t>– sort done totally in main memory.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External</a:t>
            </a:r>
            <a:r>
              <a:rPr lang="en-US" dirty="0"/>
              <a:t> – uses auxiliary storage (disk).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Stable </a:t>
            </a:r>
            <a:r>
              <a:rPr lang="en-US" dirty="0"/>
              <a:t>– retains original order if keys are the same.  In asking if a sort is stable, we are asking can it be reasonably coded to be stable.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Adaptive (Non-Oblivious) </a:t>
            </a:r>
            <a:r>
              <a:rPr lang="en-US" dirty="0"/>
              <a:t>– takes advantage of existing order to do less work.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Sort by address </a:t>
            </a:r>
            <a:r>
              <a:rPr lang="en-US" dirty="0"/>
              <a:t>– uses indirect addressing so the record (structure) doesn’t have to be moved.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Inversion</a:t>
            </a:r>
            <a:r>
              <a:rPr lang="en-US" dirty="0" smtClean="0"/>
              <a:t> </a:t>
            </a:r>
            <a:r>
              <a:rPr lang="en-US" dirty="0"/>
              <a:t>– a pair of elements that is out of order.  Important in determining a lower bound.  The number of pairs of elements is  (</a:t>
            </a:r>
            <a:r>
              <a:rPr lang="en-US" i="1" dirty="0"/>
              <a:t>n</a:t>
            </a:r>
            <a:r>
              <a:rPr lang="en-US" dirty="0"/>
              <a:t> ways to pick first,</a:t>
            </a:r>
            <a:r>
              <a:rPr lang="en-US" i="1" dirty="0"/>
              <a:t> n-1</a:t>
            </a:r>
            <a:r>
              <a:rPr lang="en-US" dirty="0"/>
              <a:t> ways to pick the second, divide by two as order isn’t important).  On average, only half of these pairs are out of order, so number of inversions is . 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swaps of adjacent elements are required.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5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 around with the sorting 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Sorting: The Big Picture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76525" y="1594730"/>
            <a:ext cx="1667443" cy="11079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Simple</a:t>
            </a:r>
          </a:p>
          <a:p>
            <a:pPr algn="ctr" eaLnBrk="1" hangingPunct="1"/>
            <a:r>
              <a:rPr lang="en-US" sz="2000" dirty="0">
                <a:latin typeface="+mj-lt"/>
                <a:sym typeface="Symbol" pitchFamily="18" charset="2"/>
              </a:rPr>
              <a:t>algorithms:</a:t>
            </a:r>
          </a:p>
          <a:p>
            <a:pPr algn="ctr" eaLnBrk="1" hangingPunct="1"/>
            <a:r>
              <a:rPr lang="en-US" sz="2000" dirty="0">
                <a:latin typeface="+mj-lt"/>
                <a:sym typeface="Symbol" pitchFamily="18" charset="2"/>
              </a:rPr>
              <a:t>O(</a:t>
            </a:r>
            <a:r>
              <a:rPr lang="en-US" sz="2000" i="1" dirty="0">
                <a:latin typeface="+mj-lt"/>
                <a:sym typeface="Symbol" pitchFamily="18" charset="2"/>
              </a:rPr>
              <a:t>n</a:t>
            </a:r>
            <a:r>
              <a:rPr lang="en-US" sz="2000" baseline="30000" dirty="0">
                <a:latin typeface="+mj-lt"/>
                <a:sym typeface="Symbol" pitchFamily="18" charset="2"/>
              </a:rPr>
              <a:t>2</a:t>
            </a:r>
            <a:r>
              <a:rPr lang="en-US" sz="2000" dirty="0">
                <a:latin typeface="+mj-lt"/>
                <a:sym typeface="Symbol" pitchFamily="18" charset="2"/>
              </a:rPr>
              <a:t>)</a:t>
            </a:r>
          </a:p>
        </p:txBody>
      </p:sp>
      <p:sp>
        <p:nvSpPr>
          <p:cNvPr id="8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38090" y="2351260"/>
            <a:ext cx="1667443" cy="11079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algn="ctr" eaLnBrk="1" hangingPunct="1"/>
            <a:r>
              <a:rPr lang="en-US" sz="2000">
                <a:latin typeface="+mj-lt"/>
              </a:rPr>
              <a:t>Fancier</a:t>
            </a:r>
          </a:p>
          <a:p>
            <a:pPr algn="ctr" eaLnBrk="1" hangingPunct="1"/>
            <a:r>
              <a:rPr lang="en-US" sz="2000">
                <a:latin typeface="+mj-lt"/>
                <a:sym typeface="Symbol" pitchFamily="18" charset="2"/>
              </a:rPr>
              <a:t>algorithms:</a:t>
            </a:r>
          </a:p>
          <a:p>
            <a:pPr algn="ctr" eaLnBrk="1" hangingPunct="1"/>
            <a:r>
              <a:rPr lang="en-US" sz="2000">
                <a:latin typeface="+mj-lt"/>
                <a:sym typeface="Symbol" pitchFamily="18" charset="2"/>
              </a:rPr>
              <a:t>O(</a:t>
            </a:r>
            <a:r>
              <a:rPr lang="en-US" sz="2000" i="1">
                <a:latin typeface="+mj-lt"/>
                <a:sym typeface="Symbol" pitchFamily="18" charset="2"/>
              </a:rPr>
              <a:t>n</a:t>
            </a:r>
            <a:r>
              <a:rPr lang="en-US" sz="2000">
                <a:latin typeface="+mj-lt"/>
                <a:sym typeface="Symbol" pitchFamily="18" charset="2"/>
              </a:rPr>
              <a:t> log </a:t>
            </a:r>
            <a:r>
              <a:rPr lang="en-US" sz="2000" i="1">
                <a:latin typeface="+mj-lt"/>
                <a:sym typeface="Symbol" pitchFamily="18" charset="2"/>
              </a:rPr>
              <a:t>n</a:t>
            </a:r>
            <a:r>
              <a:rPr lang="en-US" sz="2000">
                <a:latin typeface="+mj-lt"/>
                <a:sym typeface="Symbol" pitchFamily="18" charset="2"/>
              </a:rPr>
              <a:t>)</a:t>
            </a:r>
          </a:p>
        </p:txBody>
      </p:sp>
      <p:sp>
        <p:nvSpPr>
          <p:cNvPr id="9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99655" y="3107790"/>
            <a:ext cx="1888658" cy="11079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Comparison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lower bound:</a:t>
            </a:r>
            <a:endParaRPr lang="en-US" sz="2000" dirty="0">
              <a:latin typeface="+mj-lt"/>
              <a:sym typeface="Symbol" pitchFamily="18" charset="2"/>
            </a:endParaRPr>
          </a:p>
          <a:p>
            <a:pPr algn="ctr" eaLnBrk="1" hangingPunct="1"/>
            <a:r>
              <a:rPr lang="en-US" sz="2000" dirty="0">
                <a:latin typeface="+mj-lt"/>
                <a:sym typeface="Symbol" pitchFamily="18" charset="2"/>
              </a:rPr>
              <a:t>(</a:t>
            </a:r>
            <a:r>
              <a:rPr lang="en-US" sz="2000" i="1" dirty="0">
                <a:latin typeface="+mj-lt"/>
                <a:sym typeface="Symbol" pitchFamily="18" charset="2"/>
              </a:rPr>
              <a:t>n</a:t>
            </a:r>
            <a:r>
              <a:rPr lang="en-US" sz="2000" dirty="0">
                <a:latin typeface="+mj-lt"/>
                <a:sym typeface="Symbol" pitchFamily="18" charset="2"/>
              </a:rPr>
              <a:t> log </a:t>
            </a:r>
            <a:r>
              <a:rPr lang="en-US" sz="2000" i="1" dirty="0">
                <a:latin typeface="+mj-lt"/>
                <a:sym typeface="Symbol" pitchFamily="18" charset="2"/>
              </a:rPr>
              <a:t>n</a:t>
            </a:r>
            <a:r>
              <a:rPr lang="en-US" sz="2000" dirty="0">
                <a:latin typeface="+mj-lt"/>
                <a:sym typeface="Symbol" pitchFamily="18" charset="2"/>
              </a:rPr>
              <a:t>)</a:t>
            </a:r>
          </a:p>
        </p:txBody>
      </p:sp>
      <p:sp>
        <p:nvSpPr>
          <p:cNvPr id="10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82435" y="3864321"/>
            <a:ext cx="1667443" cy="11079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Specialized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algorithms:</a:t>
            </a:r>
            <a:endParaRPr lang="en-US" sz="2000" dirty="0">
              <a:latin typeface="+mj-lt"/>
              <a:sym typeface="Symbol" pitchFamily="18" charset="2"/>
            </a:endParaRPr>
          </a:p>
          <a:p>
            <a:pPr algn="ctr" eaLnBrk="1" hangingPunct="1"/>
            <a:r>
              <a:rPr lang="en-US" sz="2000" dirty="0">
                <a:latin typeface="+mj-lt"/>
                <a:sym typeface="Symbol" pitchFamily="18" charset="2"/>
              </a:rPr>
              <a:t>O(</a:t>
            </a:r>
            <a:r>
              <a:rPr lang="en-US" sz="2000" i="1" dirty="0">
                <a:latin typeface="+mj-lt"/>
                <a:sym typeface="Symbol" pitchFamily="18" charset="2"/>
              </a:rPr>
              <a:t>n</a:t>
            </a:r>
            <a:r>
              <a:rPr lang="en-US" sz="2000" dirty="0">
                <a:latin typeface="+mj-lt"/>
                <a:sym typeface="Symbol" pitchFamily="18" charset="2"/>
              </a:rPr>
              <a:t>)</a:t>
            </a:r>
          </a:p>
        </p:txBody>
      </p:sp>
      <p:sp>
        <p:nvSpPr>
          <p:cNvPr id="12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37864" y="3294167"/>
            <a:ext cx="194476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Insertion sort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Selection </a:t>
            </a:r>
            <a:r>
              <a:rPr lang="en-US" sz="2000" dirty="0" smtClean="0">
                <a:latin typeface="+mj-lt"/>
              </a:rPr>
              <a:t>sort</a:t>
            </a:r>
          </a:p>
          <a:p>
            <a:pPr algn="ctr" eaLnBrk="1" hangingPunct="1"/>
            <a:r>
              <a:rPr lang="en-US" sz="2000" dirty="0" smtClean="0">
                <a:solidFill>
                  <a:schemeClr val="bg2"/>
                </a:solidFill>
                <a:latin typeface="+mj-lt"/>
              </a:rPr>
              <a:t>sort</a:t>
            </a:r>
            <a:endParaRPr lang="en-US" sz="2000" dirty="0">
              <a:solidFill>
                <a:schemeClr val="bg2"/>
              </a:solidFill>
              <a:latin typeface="+mj-lt"/>
            </a:endParaRPr>
          </a:p>
          <a:p>
            <a:pPr algn="ctr" eaLnBrk="1" hangingPunct="1"/>
            <a:r>
              <a:rPr lang="en-US" sz="2000" dirty="0">
                <a:solidFill>
                  <a:schemeClr val="bg2"/>
                </a:solidFill>
                <a:latin typeface="+mj-lt"/>
              </a:rPr>
              <a:t>…</a:t>
            </a:r>
          </a:p>
        </p:txBody>
      </p:sp>
      <p:sp>
        <p:nvSpPr>
          <p:cNvPr id="13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31306" y="4310597"/>
            <a:ext cx="22810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Heap sort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Merge sort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Quick </a:t>
            </a:r>
            <a:r>
              <a:rPr lang="en-US" sz="2000" dirty="0" smtClean="0">
                <a:latin typeface="+mj-lt"/>
              </a:rPr>
              <a:t>sort (</a:t>
            </a:r>
            <a:r>
              <a:rPr lang="en-US" sz="2000" dirty="0" err="1" smtClean="0">
                <a:latin typeface="+mj-lt"/>
              </a:rPr>
              <a:t>avg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algn="ctr" eaLnBrk="1" hangingPunct="1"/>
            <a:r>
              <a:rPr lang="en-US" sz="2000" dirty="0">
                <a:latin typeface="+mj-lt"/>
              </a:rPr>
              <a:t>…</a:t>
            </a:r>
          </a:p>
        </p:txBody>
      </p:sp>
      <p:sp>
        <p:nvSpPr>
          <p:cNvPr id="14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92502" y="5464314"/>
            <a:ext cx="16473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Bucket sort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Radix sort</a:t>
            </a:r>
          </a:p>
        </p:txBody>
      </p:sp>
      <p:cxnSp>
        <p:nvCxnSpPr>
          <p:cNvPr id="16" name="AutoShape 13"/>
          <p:cNvCxnSpPr>
            <a:cxnSpLocks noChangeShapeType="1"/>
            <a:stCxn id="7" idx="2"/>
            <a:endCxn id="12" idx="0"/>
          </p:cNvCxnSpPr>
          <p:nvPr>
            <p:custDataLst>
              <p:tags r:id="rId8"/>
            </p:custDataLst>
          </p:nvPr>
        </p:nvCxnSpPr>
        <p:spPr bwMode="auto">
          <a:xfrm flipH="1">
            <a:off x="2710246" y="2702726"/>
            <a:ext cx="1" cy="5914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" name="AutoShape 14"/>
          <p:cNvCxnSpPr>
            <a:cxnSpLocks noChangeShapeType="1"/>
            <a:stCxn id="8" idx="2"/>
            <a:endCxn id="13" idx="0"/>
          </p:cNvCxnSpPr>
          <p:nvPr>
            <p:custDataLst>
              <p:tags r:id="rId9"/>
            </p:custDataLst>
          </p:nvPr>
        </p:nvCxnSpPr>
        <p:spPr bwMode="auto">
          <a:xfrm flipH="1">
            <a:off x="4471811" y="3459256"/>
            <a:ext cx="1" cy="8513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" name="AutoShape 15"/>
          <p:cNvCxnSpPr>
            <a:cxnSpLocks noChangeShapeType="1"/>
            <a:stCxn id="10" idx="2"/>
            <a:endCxn id="14" idx="0"/>
          </p:cNvCxnSpPr>
          <p:nvPr>
            <p:custDataLst>
              <p:tags r:id="rId10"/>
            </p:custDataLst>
          </p:nvPr>
        </p:nvCxnSpPr>
        <p:spPr bwMode="auto">
          <a:xfrm>
            <a:off x="8216157" y="4972317"/>
            <a:ext cx="0" cy="4919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3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676400"/>
          </a:xfrm>
        </p:spPr>
        <p:txBody>
          <a:bodyPr/>
          <a:lstStyle/>
          <a:p>
            <a:r>
              <a:rPr lang="en-US" b="1" dirty="0"/>
              <a:t>Shell Sort  </a:t>
            </a:r>
            <a:r>
              <a:rPr lang="en-US" sz="1800" b="1" dirty="0"/>
              <a:t>(devised by Donald Shell in 1959)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8006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3200" dirty="0"/>
              <a:t>A </a:t>
            </a:r>
            <a:r>
              <a:rPr lang="en-US" sz="3200" dirty="0" err="1"/>
              <a:t>subquadratic</a:t>
            </a:r>
            <a:r>
              <a:rPr lang="en-US" sz="3200" dirty="0"/>
              <a:t> algorithm whose code is only slightly longer than insertion sort, making it the </a:t>
            </a:r>
            <a:r>
              <a:rPr lang="en-US" sz="3200" b="1" dirty="0"/>
              <a:t>simplest of the faster </a:t>
            </a:r>
            <a:r>
              <a:rPr lang="en-US" sz="3200" dirty="0"/>
              <a:t>algorithms.</a:t>
            </a:r>
          </a:p>
          <a:p>
            <a:pPr lvl="0"/>
            <a:r>
              <a:rPr lang="en-US" sz="3200" dirty="0"/>
              <a:t>Avoid large amounts of data movement by:</a:t>
            </a:r>
          </a:p>
          <a:p>
            <a:pPr lvl="1"/>
            <a:r>
              <a:rPr lang="en-US" sz="2800" dirty="0"/>
              <a:t>Comparing elements that are far apart.</a:t>
            </a:r>
          </a:p>
          <a:p>
            <a:pPr lvl="1"/>
            <a:r>
              <a:rPr lang="en-US" sz="2800" dirty="0"/>
              <a:t>Comparing elements that are less far apart.</a:t>
            </a:r>
          </a:p>
          <a:p>
            <a:pPr lvl="1"/>
            <a:r>
              <a:rPr lang="en-US" sz="2800" dirty="0"/>
              <a:t>Gradually shrinks toward insertion sort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/>
              <a:t>Shell sort is known as a </a:t>
            </a:r>
            <a:r>
              <a:rPr lang="en-US" sz="2800" i="1" dirty="0"/>
              <a:t>diminishing </a:t>
            </a:r>
            <a:r>
              <a:rPr lang="en-US" sz="2800" i="1" dirty="0" smtClean="0"/>
              <a:t>increment sort</a:t>
            </a:r>
            <a:r>
              <a:rPr lang="en-US" sz="2800" dirty="0"/>
              <a:t>.</a:t>
            </a:r>
          </a:p>
          <a:p>
            <a:pPr lvl="1"/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Shell sort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121890"/>
              </p:ext>
            </p:extLst>
          </p:nvPr>
        </p:nvGraphicFramePr>
        <p:xfrm>
          <a:off x="152400" y="2057400"/>
          <a:ext cx="845820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41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Original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81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94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96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35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17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95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28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58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41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75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After 5-sort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17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sz="18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00B0F0"/>
                          </a:solidFill>
                          <a:effectLst/>
                        </a:rPr>
                        <a:t>28</a:t>
                      </a: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41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75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15</a:t>
                      </a:r>
                      <a:endParaRPr lang="en-US" sz="18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00B0F0"/>
                          </a:solidFill>
                          <a:effectLst/>
                        </a:rPr>
                        <a:t>96</a:t>
                      </a: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58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81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94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95</a:t>
                      </a:r>
                      <a:endParaRPr lang="en-US" sz="18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After 3-sort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92D050"/>
                          </a:solidFill>
                          <a:effectLst/>
                        </a:rPr>
                        <a:t>12</a:t>
                      </a:r>
                      <a:endParaRPr lang="en-US" sz="1800" dirty="0">
                        <a:solidFill>
                          <a:srgbClr val="92D05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92D050"/>
                          </a:solidFill>
                          <a:effectLst/>
                        </a:rPr>
                        <a:t>15</a:t>
                      </a:r>
                      <a:endParaRPr lang="en-US" sz="1800" dirty="0">
                        <a:solidFill>
                          <a:srgbClr val="92D05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41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58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92D050"/>
                          </a:solidFill>
                          <a:effectLst/>
                        </a:rPr>
                        <a:t>17</a:t>
                      </a:r>
                      <a:endParaRPr lang="en-US" sz="1800" dirty="0">
                        <a:solidFill>
                          <a:srgbClr val="92D05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94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75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92D050"/>
                          </a:solidFill>
                          <a:effectLst/>
                        </a:rPr>
                        <a:t>81</a:t>
                      </a:r>
                      <a:endParaRPr lang="en-US" sz="1800" dirty="0">
                        <a:solidFill>
                          <a:srgbClr val="92D05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96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95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After 1-sort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17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28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35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41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58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75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81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94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95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96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4114800"/>
            <a:ext cx="7525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any line, notice the numbers of the same color are in order.</a:t>
            </a:r>
          </a:p>
          <a:p>
            <a:endParaRPr lang="en-US" dirty="0"/>
          </a:p>
          <a:p>
            <a:r>
              <a:rPr lang="en-US" dirty="0" smtClean="0"/>
              <a:t>Notice too, that after each pass, it is looking more sorted.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Performs multiple insertion 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public static &lt;E extends Comparable&lt;? super E&gt;&gt;</a:t>
            </a:r>
          </a:p>
          <a:p>
            <a:pPr marL="0" indent="0">
              <a:buNone/>
            </a:pPr>
            <a:r>
              <a:rPr lang="en-US" sz="1600" dirty="0"/>
              <a:t>void </a:t>
            </a:r>
            <a:r>
              <a:rPr lang="en-US" sz="1600" dirty="0" err="1"/>
              <a:t>shellsort</a:t>
            </a:r>
            <a:r>
              <a:rPr lang="en-US" sz="1600" dirty="0"/>
              <a:t>( E [ ] a 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j;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for( </a:t>
            </a:r>
            <a:r>
              <a:rPr lang="en-US" sz="1600" dirty="0" err="1"/>
              <a:t>int</a:t>
            </a:r>
            <a:r>
              <a:rPr lang="en-US" sz="1600" dirty="0"/>
              <a:t> gap = </a:t>
            </a:r>
            <a:r>
              <a:rPr lang="en-US" sz="1600" dirty="0" err="1"/>
              <a:t>a.length</a:t>
            </a:r>
            <a:r>
              <a:rPr lang="en-US" sz="1600" dirty="0"/>
              <a:t> / 2; gap &gt; 0; gap /= 2 </a:t>
            </a:r>
            <a:r>
              <a:rPr lang="en-US" sz="1600" dirty="0" smtClean="0"/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//Repeat sort at various gaps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        for(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gap;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a.length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 </a:t>
            </a:r>
            <a:r>
              <a:rPr lang="en-US" sz="1600" dirty="0" smtClean="0"/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//For a fixed gap, sort each item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        {</a:t>
            </a:r>
          </a:p>
          <a:p>
            <a:pPr marL="0" indent="0">
              <a:buNone/>
            </a:pPr>
            <a:r>
              <a:rPr lang="en-US" sz="1600" dirty="0"/>
              <a:t>            E </a:t>
            </a:r>
            <a:r>
              <a:rPr lang="en-US" sz="1600" dirty="0" err="1"/>
              <a:t>tmp</a:t>
            </a:r>
            <a:r>
              <a:rPr lang="en-US" sz="1600" dirty="0"/>
              <a:t> = a[ </a:t>
            </a:r>
            <a:r>
              <a:rPr lang="en-US" sz="1600" dirty="0" err="1"/>
              <a:t>i</a:t>
            </a:r>
            <a:r>
              <a:rPr lang="en-US" sz="1600" dirty="0"/>
              <a:t> ];</a:t>
            </a:r>
          </a:p>
          <a:p>
            <a:pPr marL="0" indent="0">
              <a:buNone/>
            </a:pPr>
            <a:r>
              <a:rPr lang="en-US" sz="1600" dirty="0"/>
              <a:t>            for( j = </a:t>
            </a:r>
            <a:r>
              <a:rPr lang="en-US" sz="1600" dirty="0" err="1"/>
              <a:t>i</a:t>
            </a:r>
            <a:r>
              <a:rPr lang="en-US" sz="1600" dirty="0"/>
              <a:t>; j &gt;= gap &amp;&amp;</a:t>
            </a:r>
          </a:p>
          <a:p>
            <a:pPr marL="0" indent="0">
              <a:buNone/>
            </a:pPr>
            <a:r>
              <a:rPr lang="en-US" sz="1600" dirty="0"/>
              <a:t>                        </a:t>
            </a:r>
            <a:r>
              <a:rPr lang="en-US" sz="1600" dirty="0" err="1"/>
              <a:t>tmp.compareTo</a:t>
            </a:r>
            <a:r>
              <a:rPr lang="en-US" sz="1600" dirty="0"/>
              <a:t>( a[ j - gap ] ) &lt; 0; j -= gap )</a:t>
            </a:r>
          </a:p>
          <a:p>
            <a:pPr marL="0" indent="0">
              <a:buNone/>
            </a:pPr>
            <a:r>
              <a:rPr lang="en-US" sz="1600" dirty="0"/>
              <a:t>                a[ j ] = a[ j - gap ];</a:t>
            </a:r>
          </a:p>
          <a:p>
            <a:pPr marL="0" indent="0">
              <a:buNone/>
            </a:pPr>
            <a:r>
              <a:rPr lang="en-US" sz="1600" dirty="0"/>
              <a:t>            a[ j ] = </a:t>
            </a:r>
            <a:r>
              <a:rPr lang="en-US" sz="1600" dirty="0" err="1"/>
              <a:t>tmp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//Note: we’ve talked about it like it looks at all elements gap away starting at 0 and then all gap away starting at 1, etc.  Actually, it considers them in order (but just looks at those gap away).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Shell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Worst case running time is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  <a:endParaRPr lang="en-US" dirty="0"/>
          </a:p>
          <a:p>
            <a:pPr lvl="0"/>
            <a:r>
              <a:rPr lang="en-US" dirty="0"/>
              <a:t>When the gap goes to 1, the sort is essentially an insertion sort</a:t>
            </a:r>
          </a:p>
          <a:p>
            <a:pPr lvl="0"/>
            <a:r>
              <a:rPr lang="en-US" dirty="0" smtClean="0"/>
              <a:t>The </a:t>
            </a:r>
            <a:r>
              <a:rPr lang="en-US" dirty="0"/>
              <a:t>average running time appears to be between </a:t>
            </a:r>
            <a:r>
              <a:rPr lang="en-US" dirty="0" smtClean="0"/>
              <a:t>O(n</a:t>
            </a:r>
            <a:r>
              <a:rPr lang="en-US" baseline="30000" dirty="0" smtClean="0"/>
              <a:t>1.25</a:t>
            </a:r>
            <a:r>
              <a:rPr lang="en-US" dirty="0" smtClean="0"/>
              <a:t>) and O(n</a:t>
            </a:r>
            <a:r>
              <a:rPr lang="en-US" baseline="30000" dirty="0" smtClean="0"/>
              <a:t>1.17</a:t>
            </a:r>
            <a:r>
              <a:rPr lang="en-US" dirty="0" smtClean="0"/>
              <a:t>)  </a:t>
            </a:r>
            <a:r>
              <a:rPr lang="en-US" dirty="0"/>
              <a:t>if we use a gap of 2.2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Reasonable </a:t>
            </a:r>
            <a:r>
              <a:rPr lang="en-US" dirty="0"/>
              <a:t>sort for large inputs.  Complicated analysis.</a:t>
            </a:r>
          </a:p>
          <a:p>
            <a:pPr lvl="0"/>
            <a:r>
              <a:rPr lang="en-US" b="1" dirty="0"/>
              <a:t>Unstable</a:t>
            </a:r>
            <a:r>
              <a:rPr lang="en-US" dirty="0"/>
              <a:t> – as when your gap is five, you swap elements five apart – ignoring duplicates that lie between.</a:t>
            </a:r>
          </a:p>
          <a:p>
            <a:pPr lvl="0"/>
            <a:r>
              <a:rPr lang="en-US" b="1" dirty="0" smtClean="0"/>
              <a:t>Adaptive</a:t>
            </a:r>
            <a:r>
              <a:rPr lang="en-US" dirty="0" smtClean="0"/>
              <a:t> </a:t>
            </a:r>
            <a:r>
              <a:rPr lang="en-US" dirty="0"/>
              <a:t>– as builds off insertion sort, which is adaptive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 (from a few weeks ago)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buildHeap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 marL="45720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++) 			  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deleteMin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Array shrinks to make room for placement of deleted item.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Worst-case running time: </a:t>
            </a:r>
          </a:p>
          <a:p>
            <a:pPr marL="0" indent="0">
              <a:buNone/>
            </a:pPr>
            <a:endParaRPr lang="en-US" sz="2800" dirty="0" smtClean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Stable?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In-place?</a:t>
            </a:r>
          </a:p>
        </p:txBody>
      </p:sp>
      <p:sp>
        <p:nvSpPr>
          <p:cNvPr id="6" name="Rectangle 5"/>
          <p:cNvSpPr/>
          <p:nvPr/>
        </p:nvSpPr>
        <p:spPr>
          <a:xfrm>
            <a:off x="2933700" y="3962400"/>
            <a:ext cx="3276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O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(</a:t>
            </a:r>
            <a:r>
              <a:rPr lang="en-US" sz="2800" i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n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 log </a:t>
            </a:r>
            <a:r>
              <a:rPr lang="en-US" sz="2800" i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n</a:t>
            </a:r>
            <a:r>
              <a:rPr lang="en-US" sz="2800" dirty="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)  Why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?</a:t>
            </a:r>
            <a:endParaRPr lang="en-US" sz="2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1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DFF2-1B24-4383-91A5-9BD5D0BA4CB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Heap Sort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981200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/>
              <a:t>Input: unordered array </a:t>
            </a:r>
            <a:r>
              <a:rPr lang="en-US" altLang="en-US" dirty="0" smtClean="0"/>
              <a:t>A[0..</a:t>
            </a:r>
            <a:r>
              <a:rPr lang="en-US" altLang="en-US" dirty="0"/>
              <a:t>N]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Build a </a:t>
            </a:r>
            <a:r>
              <a:rPr lang="en-US" altLang="en-US" i="1" dirty="0"/>
              <a:t>max</a:t>
            </a:r>
            <a:r>
              <a:rPr lang="en-US" altLang="en-US" dirty="0"/>
              <a:t> heap (largest element is </a:t>
            </a:r>
            <a:r>
              <a:rPr lang="en-US" altLang="en-US" dirty="0" smtClean="0"/>
              <a:t>A[0])</a:t>
            </a:r>
            <a:endParaRPr lang="en-US" altLang="en-US" dirty="0"/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For </a:t>
            </a:r>
            <a:r>
              <a:rPr lang="en-US" altLang="en-US" dirty="0" err="1"/>
              <a:t>i</a:t>
            </a:r>
            <a:r>
              <a:rPr lang="en-US" altLang="en-US" dirty="0"/>
              <a:t> = </a:t>
            </a:r>
            <a:r>
              <a:rPr lang="en-US" altLang="en-US" dirty="0" smtClean="0"/>
              <a:t>0 </a:t>
            </a:r>
            <a:r>
              <a:rPr lang="en-US" altLang="en-US" dirty="0"/>
              <a:t>to N-1: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 smtClean="0"/>
              <a:t>A[N-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] </a:t>
            </a:r>
            <a:r>
              <a:rPr lang="en-US" altLang="en-US" dirty="0"/>
              <a:t>= </a:t>
            </a:r>
            <a:r>
              <a:rPr lang="en-US" altLang="en-US" dirty="0" err="1" smtClean="0"/>
              <a:t>deleteMax</a:t>
            </a:r>
            <a:r>
              <a:rPr lang="en-US" altLang="en-US" dirty="0"/>
              <a:t>()</a:t>
            </a:r>
          </a:p>
          <a:p>
            <a:pPr marL="1295400" lvl="2" indent="-381000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981200" y="38100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2438400" y="38100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50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2895600" y="38100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22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3352800" y="38100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15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3810000" y="38100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4267200" y="38100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271370" name="Rectangle 10"/>
          <p:cNvSpPr>
            <a:spLocks noChangeArrowheads="1"/>
          </p:cNvSpPr>
          <p:nvPr/>
        </p:nvSpPr>
        <p:spPr bwMode="auto">
          <a:xfrm>
            <a:off x="4724400" y="38100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271371" name="Rectangle 11"/>
          <p:cNvSpPr>
            <a:spLocks noChangeArrowheads="1"/>
          </p:cNvSpPr>
          <p:nvPr/>
        </p:nvSpPr>
        <p:spPr bwMode="auto">
          <a:xfrm>
            <a:off x="5181600" y="38100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271372" name="Rectangle 12"/>
          <p:cNvSpPr>
            <a:spLocks noChangeArrowheads="1"/>
          </p:cNvSpPr>
          <p:nvPr/>
        </p:nvSpPr>
        <p:spPr bwMode="auto">
          <a:xfrm>
            <a:off x="5638800" y="38100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35</a:t>
            </a: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6096000" y="38100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25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1981200" y="43434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50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2438400" y="43434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40</a:t>
            </a:r>
          </a:p>
        </p:txBody>
      </p:sp>
      <p:sp>
        <p:nvSpPr>
          <p:cNvPr id="271376" name="Rectangle 16"/>
          <p:cNvSpPr>
            <a:spLocks noChangeArrowheads="1"/>
          </p:cNvSpPr>
          <p:nvPr/>
        </p:nvSpPr>
        <p:spPr bwMode="auto">
          <a:xfrm>
            <a:off x="2895600" y="43434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20</a:t>
            </a:r>
          </a:p>
        </p:txBody>
      </p:sp>
      <p:sp>
        <p:nvSpPr>
          <p:cNvPr id="271377" name="Rectangle 17"/>
          <p:cNvSpPr>
            <a:spLocks noChangeArrowheads="1"/>
          </p:cNvSpPr>
          <p:nvPr/>
        </p:nvSpPr>
        <p:spPr bwMode="auto">
          <a:xfrm>
            <a:off x="3352800" y="43434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25</a:t>
            </a:r>
          </a:p>
        </p:txBody>
      </p:sp>
      <p:sp>
        <p:nvSpPr>
          <p:cNvPr id="271378" name="Rectangle 18"/>
          <p:cNvSpPr>
            <a:spLocks noChangeArrowheads="1"/>
          </p:cNvSpPr>
          <p:nvPr/>
        </p:nvSpPr>
        <p:spPr bwMode="auto">
          <a:xfrm>
            <a:off x="3810000" y="43434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35</a:t>
            </a:r>
          </a:p>
        </p:txBody>
      </p:sp>
      <p:sp>
        <p:nvSpPr>
          <p:cNvPr id="271379" name="Rectangle 19"/>
          <p:cNvSpPr>
            <a:spLocks noChangeArrowheads="1"/>
          </p:cNvSpPr>
          <p:nvPr/>
        </p:nvSpPr>
        <p:spPr bwMode="auto">
          <a:xfrm>
            <a:off x="4267200" y="43434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15</a:t>
            </a:r>
          </a:p>
        </p:txBody>
      </p:sp>
      <p:sp>
        <p:nvSpPr>
          <p:cNvPr id="271380" name="Rectangle 20"/>
          <p:cNvSpPr>
            <a:spLocks noChangeArrowheads="1"/>
          </p:cNvSpPr>
          <p:nvPr/>
        </p:nvSpPr>
        <p:spPr bwMode="auto">
          <a:xfrm>
            <a:off x="4724400" y="43434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10</a:t>
            </a:r>
          </a:p>
        </p:txBody>
      </p:sp>
      <p:sp>
        <p:nvSpPr>
          <p:cNvPr id="271381" name="Rectangle 21"/>
          <p:cNvSpPr>
            <a:spLocks noChangeArrowheads="1"/>
          </p:cNvSpPr>
          <p:nvPr/>
        </p:nvSpPr>
        <p:spPr bwMode="auto">
          <a:xfrm>
            <a:off x="5181600" y="43434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22</a:t>
            </a:r>
          </a:p>
        </p:txBody>
      </p:sp>
      <p:sp>
        <p:nvSpPr>
          <p:cNvPr id="271382" name="Rectangle 22"/>
          <p:cNvSpPr>
            <a:spLocks noChangeArrowheads="1"/>
          </p:cNvSpPr>
          <p:nvPr/>
        </p:nvSpPr>
        <p:spPr bwMode="auto">
          <a:xfrm>
            <a:off x="5638800" y="43434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271383" name="Rectangle 23"/>
          <p:cNvSpPr>
            <a:spLocks noChangeArrowheads="1"/>
          </p:cNvSpPr>
          <p:nvPr/>
        </p:nvSpPr>
        <p:spPr bwMode="auto">
          <a:xfrm>
            <a:off x="6096000" y="43434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271384" name="Rectangle 24"/>
          <p:cNvSpPr>
            <a:spLocks noChangeArrowheads="1"/>
          </p:cNvSpPr>
          <p:nvPr/>
        </p:nvSpPr>
        <p:spPr bwMode="auto">
          <a:xfrm>
            <a:off x="1981200" y="51816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40</a:t>
            </a:r>
          </a:p>
        </p:txBody>
      </p:sp>
      <p:sp>
        <p:nvSpPr>
          <p:cNvPr id="271385" name="Rectangle 25"/>
          <p:cNvSpPr>
            <a:spLocks noChangeArrowheads="1"/>
          </p:cNvSpPr>
          <p:nvPr/>
        </p:nvSpPr>
        <p:spPr bwMode="auto">
          <a:xfrm>
            <a:off x="2438400" y="51816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35</a:t>
            </a:r>
          </a:p>
        </p:txBody>
      </p:sp>
      <p:sp>
        <p:nvSpPr>
          <p:cNvPr id="271386" name="Rectangle 26"/>
          <p:cNvSpPr>
            <a:spLocks noChangeArrowheads="1"/>
          </p:cNvSpPr>
          <p:nvPr/>
        </p:nvSpPr>
        <p:spPr bwMode="auto">
          <a:xfrm>
            <a:off x="2895600" y="51816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20</a:t>
            </a:r>
          </a:p>
        </p:txBody>
      </p:sp>
      <p:sp>
        <p:nvSpPr>
          <p:cNvPr id="271387" name="Rectangle 27"/>
          <p:cNvSpPr>
            <a:spLocks noChangeArrowheads="1"/>
          </p:cNvSpPr>
          <p:nvPr/>
        </p:nvSpPr>
        <p:spPr bwMode="auto">
          <a:xfrm>
            <a:off x="3352800" y="51816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25</a:t>
            </a:r>
          </a:p>
        </p:txBody>
      </p:sp>
      <p:sp>
        <p:nvSpPr>
          <p:cNvPr id="271388" name="Rectangle 28"/>
          <p:cNvSpPr>
            <a:spLocks noChangeArrowheads="1"/>
          </p:cNvSpPr>
          <p:nvPr/>
        </p:nvSpPr>
        <p:spPr bwMode="auto">
          <a:xfrm>
            <a:off x="3810000" y="51816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271389" name="Rectangle 29"/>
          <p:cNvSpPr>
            <a:spLocks noChangeArrowheads="1"/>
          </p:cNvSpPr>
          <p:nvPr/>
        </p:nvSpPr>
        <p:spPr bwMode="auto">
          <a:xfrm>
            <a:off x="4267200" y="51816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15</a:t>
            </a:r>
          </a:p>
        </p:txBody>
      </p:sp>
      <p:sp>
        <p:nvSpPr>
          <p:cNvPr id="271390" name="Rectangle 30"/>
          <p:cNvSpPr>
            <a:spLocks noChangeArrowheads="1"/>
          </p:cNvSpPr>
          <p:nvPr/>
        </p:nvSpPr>
        <p:spPr bwMode="auto">
          <a:xfrm>
            <a:off x="4724400" y="51816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10</a:t>
            </a:r>
          </a:p>
        </p:txBody>
      </p:sp>
      <p:sp>
        <p:nvSpPr>
          <p:cNvPr id="271391" name="Rectangle 31"/>
          <p:cNvSpPr>
            <a:spLocks noChangeArrowheads="1"/>
          </p:cNvSpPr>
          <p:nvPr/>
        </p:nvSpPr>
        <p:spPr bwMode="auto">
          <a:xfrm>
            <a:off x="5181600" y="51816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22</a:t>
            </a:r>
          </a:p>
        </p:txBody>
      </p:sp>
      <p:sp>
        <p:nvSpPr>
          <p:cNvPr id="271392" name="Rectangle 32"/>
          <p:cNvSpPr>
            <a:spLocks noChangeArrowheads="1"/>
          </p:cNvSpPr>
          <p:nvPr/>
        </p:nvSpPr>
        <p:spPr bwMode="auto">
          <a:xfrm>
            <a:off x="5638800" y="51816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271393" name="Rectangle 33"/>
          <p:cNvSpPr>
            <a:spLocks noChangeArrowheads="1"/>
          </p:cNvSpPr>
          <p:nvPr/>
        </p:nvSpPr>
        <p:spPr bwMode="auto">
          <a:xfrm>
            <a:off x="6096000" y="51816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271394" name="Rectangle 34"/>
          <p:cNvSpPr>
            <a:spLocks noChangeArrowheads="1"/>
          </p:cNvSpPr>
          <p:nvPr/>
        </p:nvSpPr>
        <p:spPr bwMode="auto">
          <a:xfrm>
            <a:off x="1981200" y="6019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35</a:t>
            </a:r>
          </a:p>
        </p:txBody>
      </p:sp>
      <p:sp>
        <p:nvSpPr>
          <p:cNvPr id="271395" name="Rectangle 35"/>
          <p:cNvSpPr>
            <a:spLocks noChangeArrowheads="1"/>
          </p:cNvSpPr>
          <p:nvPr/>
        </p:nvSpPr>
        <p:spPr bwMode="auto">
          <a:xfrm>
            <a:off x="2438400" y="6019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25</a:t>
            </a:r>
          </a:p>
        </p:txBody>
      </p:sp>
      <p:sp>
        <p:nvSpPr>
          <p:cNvPr id="271396" name="Rectangle 36"/>
          <p:cNvSpPr>
            <a:spLocks noChangeArrowheads="1"/>
          </p:cNvSpPr>
          <p:nvPr/>
        </p:nvSpPr>
        <p:spPr bwMode="auto">
          <a:xfrm>
            <a:off x="2895600" y="6019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20</a:t>
            </a:r>
          </a:p>
        </p:txBody>
      </p:sp>
      <p:sp>
        <p:nvSpPr>
          <p:cNvPr id="271397" name="Rectangle 37"/>
          <p:cNvSpPr>
            <a:spLocks noChangeArrowheads="1"/>
          </p:cNvSpPr>
          <p:nvPr/>
        </p:nvSpPr>
        <p:spPr bwMode="auto">
          <a:xfrm>
            <a:off x="3352800" y="6019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22</a:t>
            </a:r>
          </a:p>
        </p:txBody>
      </p:sp>
      <p:sp>
        <p:nvSpPr>
          <p:cNvPr id="271398" name="Rectangle 38"/>
          <p:cNvSpPr>
            <a:spLocks noChangeArrowheads="1"/>
          </p:cNvSpPr>
          <p:nvPr/>
        </p:nvSpPr>
        <p:spPr bwMode="auto">
          <a:xfrm>
            <a:off x="3810000" y="6019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271399" name="Rectangle 39"/>
          <p:cNvSpPr>
            <a:spLocks noChangeArrowheads="1"/>
          </p:cNvSpPr>
          <p:nvPr/>
        </p:nvSpPr>
        <p:spPr bwMode="auto">
          <a:xfrm>
            <a:off x="4267200" y="6019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15</a:t>
            </a:r>
          </a:p>
        </p:txBody>
      </p:sp>
      <p:sp>
        <p:nvSpPr>
          <p:cNvPr id="271400" name="Rectangle 40"/>
          <p:cNvSpPr>
            <a:spLocks noChangeArrowheads="1"/>
          </p:cNvSpPr>
          <p:nvPr/>
        </p:nvSpPr>
        <p:spPr bwMode="auto">
          <a:xfrm>
            <a:off x="4724400" y="6019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10</a:t>
            </a:r>
          </a:p>
        </p:txBody>
      </p:sp>
      <p:sp>
        <p:nvSpPr>
          <p:cNvPr id="271401" name="Rectangle 41"/>
          <p:cNvSpPr>
            <a:spLocks noChangeArrowheads="1"/>
          </p:cNvSpPr>
          <p:nvPr/>
        </p:nvSpPr>
        <p:spPr bwMode="auto">
          <a:xfrm>
            <a:off x="5181600" y="6019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271402" name="Rectangle 42"/>
          <p:cNvSpPr>
            <a:spLocks noChangeArrowheads="1"/>
          </p:cNvSpPr>
          <p:nvPr/>
        </p:nvSpPr>
        <p:spPr bwMode="auto">
          <a:xfrm>
            <a:off x="5638800" y="6019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271403" name="Rectangle 43"/>
          <p:cNvSpPr>
            <a:spLocks noChangeArrowheads="1"/>
          </p:cNvSpPr>
          <p:nvPr/>
        </p:nvSpPr>
        <p:spPr bwMode="auto">
          <a:xfrm>
            <a:off x="6096000" y="6019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271404" name="Freeform 44"/>
          <p:cNvSpPr>
            <a:spLocks/>
          </p:cNvSpPr>
          <p:nvPr/>
        </p:nvSpPr>
        <p:spPr bwMode="auto">
          <a:xfrm>
            <a:off x="1828800" y="4724400"/>
            <a:ext cx="4889500" cy="342900"/>
          </a:xfrm>
          <a:custGeom>
            <a:avLst/>
            <a:gdLst>
              <a:gd name="T0" fmla="*/ 184 w 3080"/>
              <a:gd name="T1" fmla="*/ 24 h 216"/>
              <a:gd name="T2" fmla="*/ 232 w 3080"/>
              <a:gd name="T3" fmla="*/ 120 h 216"/>
              <a:gd name="T4" fmla="*/ 1576 w 3080"/>
              <a:gd name="T5" fmla="*/ 72 h 216"/>
              <a:gd name="T6" fmla="*/ 2872 w 3080"/>
              <a:gd name="T7" fmla="*/ 24 h 216"/>
              <a:gd name="T8" fmla="*/ 2824 w 3080"/>
              <a:gd name="T9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0" h="216">
                <a:moveTo>
                  <a:pt x="184" y="24"/>
                </a:moveTo>
                <a:cubicBezTo>
                  <a:pt x="92" y="68"/>
                  <a:pt x="0" y="112"/>
                  <a:pt x="232" y="120"/>
                </a:cubicBezTo>
                <a:cubicBezTo>
                  <a:pt x="464" y="128"/>
                  <a:pt x="1136" y="88"/>
                  <a:pt x="1576" y="72"/>
                </a:cubicBezTo>
                <a:cubicBezTo>
                  <a:pt x="2016" y="56"/>
                  <a:pt x="2664" y="0"/>
                  <a:pt x="2872" y="24"/>
                </a:cubicBezTo>
                <a:cubicBezTo>
                  <a:pt x="3080" y="48"/>
                  <a:pt x="2952" y="132"/>
                  <a:pt x="2824" y="21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405" name="Freeform 45"/>
          <p:cNvSpPr>
            <a:spLocks/>
          </p:cNvSpPr>
          <p:nvPr/>
        </p:nvSpPr>
        <p:spPr bwMode="auto">
          <a:xfrm>
            <a:off x="2057400" y="5562600"/>
            <a:ext cx="4279900" cy="342900"/>
          </a:xfrm>
          <a:custGeom>
            <a:avLst/>
            <a:gdLst>
              <a:gd name="T0" fmla="*/ 184 w 3080"/>
              <a:gd name="T1" fmla="*/ 24 h 216"/>
              <a:gd name="T2" fmla="*/ 232 w 3080"/>
              <a:gd name="T3" fmla="*/ 120 h 216"/>
              <a:gd name="T4" fmla="*/ 1576 w 3080"/>
              <a:gd name="T5" fmla="*/ 72 h 216"/>
              <a:gd name="T6" fmla="*/ 2872 w 3080"/>
              <a:gd name="T7" fmla="*/ 24 h 216"/>
              <a:gd name="T8" fmla="*/ 2824 w 3080"/>
              <a:gd name="T9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0" h="216">
                <a:moveTo>
                  <a:pt x="184" y="24"/>
                </a:moveTo>
                <a:cubicBezTo>
                  <a:pt x="92" y="68"/>
                  <a:pt x="0" y="112"/>
                  <a:pt x="232" y="120"/>
                </a:cubicBezTo>
                <a:cubicBezTo>
                  <a:pt x="464" y="128"/>
                  <a:pt x="1136" y="88"/>
                  <a:pt x="1576" y="72"/>
                </a:cubicBezTo>
                <a:cubicBezTo>
                  <a:pt x="2016" y="56"/>
                  <a:pt x="2664" y="0"/>
                  <a:pt x="2872" y="24"/>
                </a:cubicBezTo>
                <a:cubicBezTo>
                  <a:pt x="3080" y="48"/>
                  <a:pt x="2952" y="132"/>
                  <a:pt x="2824" y="21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1F84-96CD-4330-967D-E66BF439530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Heap Sort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Worst case time complexity O(</a:t>
            </a:r>
            <a:r>
              <a:rPr lang="en-US" altLang="en-US" i="1" dirty="0"/>
              <a:t>n</a:t>
            </a:r>
            <a:r>
              <a:rPr lang="en-US" altLang="en-US" dirty="0"/>
              <a:t> log 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/>
              <a:t>Build_heap</a:t>
            </a:r>
            <a:r>
              <a:rPr lang="en-US" altLang="en-US" dirty="0"/>
              <a:t> O(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 err="1"/>
              <a:t>Delete_Max’s</a:t>
            </a:r>
            <a:r>
              <a:rPr lang="en-US" altLang="en-US" dirty="0"/>
              <a:t> for O(</a:t>
            </a:r>
            <a:r>
              <a:rPr lang="en-US" altLang="en-US" i="1" dirty="0"/>
              <a:t>n</a:t>
            </a:r>
            <a:r>
              <a:rPr lang="en-US" altLang="en-US" dirty="0"/>
              <a:t> log 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In-place sort – only constant storage beyond the array is </a:t>
            </a:r>
            <a:r>
              <a:rPr lang="en-US" altLang="en-US" dirty="0" smtClean="0"/>
              <a:t>needed  ( no recursion)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8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  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32766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Very important technique in algorithm design</a:t>
            </a:r>
            <a:endParaRPr lang="en-US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Why is it easier to sort a smaller collection?</a:t>
            </a:r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Suppose I am making baskets.  Is it significantly faster if I do all the baskets of type A followed by all the baskets of type B?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8" name="Picture 4" descr="https://wovencommunities.org/wp-content/uploads/2012/11/IMG_3760-200x26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551" y="3657600"/>
            <a:ext cx="1905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ovencommunities.org/wp-content/uploads/2013/02/3.1051-200x1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4160838"/>
            <a:ext cx="2478616" cy="185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54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Concepts /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6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</a:rPr>
              <a:t>In-place sorting</a:t>
            </a:r>
            <a:r>
              <a:rPr lang="en-US" sz="2600" dirty="0" smtClean="0"/>
              <a:t>: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Uses at most </a:t>
            </a:r>
            <a:r>
              <a:rPr lang="en-US" sz="2200" dirty="0"/>
              <a:t>O(1) </a:t>
            </a:r>
            <a:r>
              <a:rPr lang="en-US" sz="2200" dirty="0" smtClean="0"/>
              <a:t>auxiliary space beyond initial array</a:t>
            </a:r>
          </a:p>
          <a:p>
            <a:pPr marL="0" indent="0">
              <a:lnSpc>
                <a:spcPct val="110000"/>
              </a:lnSpc>
              <a:buNone/>
            </a:pPr>
            <a:endParaRPr lang="en-US" sz="6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</a:rPr>
              <a:t>Non-Comparison </a:t>
            </a:r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</a:rPr>
              <a:t>Sorting (not comparing two elements of the list)</a:t>
            </a:r>
            <a:r>
              <a:rPr lang="en-US" sz="2600" dirty="0" smtClean="0"/>
              <a:t>: </a:t>
            </a:r>
            <a:endParaRPr lang="en-US" sz="2600" dirty="0" smtClean="0"/>
          </a:p>
          <a:p>
            <a:pPr>
              <a:lnSpc>
                <a:spcPct val="110000"/>
              </a:lnSpc>
            </a:pPr>
            <a:r>
              <a:rPr lang="en-US" sz="2200" dirty="0" smtClean="0"/>
              <a:t>Bucket/radix sort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Redefining </a:t>
            </a:r>
            <a:r>
              <a:rPr lang="en-US" sz="2200" dirty="0" smtClean="0"/>
              <a:t>the concept of comparison to improve speed</a:t>
            </a:r>
          </a:p>
          <a:p>
            <a:pPr marL="0" indent="0">
              <a:lnSpc>
                <a:spcPct val="110000"/>
              </a:lnSpc>
              <a:buNone/>
            </a:pPr>
            <a:endParaRPr lang="en-US" sz="6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>
                <a:solidFill>
                  <a:schemeClr val="accent5">
                    <a:lumMod val="50000"/>
                  </a:schemeClr>
                </a:solidFill>
              </a:rPr>
              <a:t>Other concepts</a:t>
            </a:r>
            <a:r>
              <a:rPr lang="en-US" sz="2600" dirty="0"/>
              <a:t>: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External Sorting: Too much </a:t>
            </a:r>
            <a:r>
              <a:rPr lang="en-US" sz="2200" dirty="0"/>
              <a:t>data </a:t>
            </a:r>
            <a:r>
              <a:rPr lang="en-US" sz="2200" dirty="0" smtClean="0"/>
              <a:t>to fit </a:t>
            </a:r>
            <a:r>
              <a:rPr lang="en-US" sz="2200" dirty="0"/>
              <a:t>in </a:t>
            </a:r>
            <a:r>
              <a:rPr lang="en-US" sz="2200" dirty="0" smtClean="0"/>
              <a:t>main memory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600" dirty="0" smtClean="0"/>
          </a:p>
          <a:p>
            <a:pPr>
              <a:lnSpc>
                <a:spcPct val="110000"/>
              </a:lnSpc>
            </a:pP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1676400"/>
          </a:xfrm>
        </p:spPr>
        <p:txBody>
          <a:bodyPr/>
          <a:lstStyle/>
          <a:p>
            <a:r>
              <a:rPr lang="en-US" dirty="0" smtClean="0"/>
              <a:t>If I am sorting socks, would it be easier to match if they were divided into five groups (containing pairs)?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50" name="Picture 2" descr="Image result for sorting socks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18" y="2438400"/>
            <a:ext cx="603885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97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  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Very important technique in algorithm design</a:t>
            </a:r>
            <a:endParaRPr lang="en-US" dirty="0" smtClean="0"/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800" dirty="0" smtClean="0"/>
              <a:t>Divide problem into smaller parts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800" dirty="0" smtClean="0"/>
              <a:t>Independently solve the simpler parts</a:t>
            </a:r>
          </a:p>
          <a:p>
            <a:pPr lvl="1">
              <a:spcBef>
                <a:spcPts val="1800"/>
              </a:spcBef>
            </a:pPr>
            <a:r>
              <a:rPr lang="en-US" sz="2800" dirty="0" smtClean="0"/>
              <a:t>recursion</a:t>
            </a:r>
          </a:p>
          <a:p>
            <a:pPr lvl="1">
              <a:spcBef>
                <a:spcPts val="1800"/>
              </a:spcBef>
            </a:pPr>
            <a:r>
              <a:rPr lang="en-US" sz="2800" dirty="0" smtClean="0"/>
              <a:t>potential parallelism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800" dirty="0" smtClean="0"/>
              <a:t>Combine solution of parts to produce overall solution  (conquer)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en-US" sz="2800" dirty="0">
                <a:solidFill>
                  <a:srgbClr val="FF0000"/>
                </a:solidFill>
              </a:rPr>
              <a:t>Note, the work in recursive solutions happens either in dividing the problem in two or in combining the results.  The following algorithms are different in what causes the work.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endParaRPr lang="en-US" sz="2800" dirty="0" smtClean="0"/>
          </a:p>
          <a:p>
            <a:pPr lvl="1">
              <a:spcBef>
                <a:spcPts val="1800"/>
              </a:spcBef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7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4582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To sort array from position</a:t>
            </a:r>
            <a:r>
              <a:rPr lang="en-US" sz="2400" b="1" dirty="0" smtClean="0"/>
              <a:t> lo </a:t>
            </a:r>
            <a:r>
              <a:rPr lang="en-US" sz="2400" dirty="0" smtClean="0"/>
              <a:t>to position </a:t>
            </a:r>
            <a:r>
              <a:rPr lang="en-US" sz="2400" b="1" dirty="0" smtClean="0"/>
              <a:t>hi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If range is 1 element long, it is already sorted! (our base case)</a:t>
            </a:r>
          </a:p>
          <a:p>
            <a:r>
              <a:rPr lang="en-US" sz="2400" dirty="0" smtClean="0"/>
              <a:t>Else, split into two halves: </a:t>
            </a:r>
          </a:p>
          <a:p>
            <a:pPr lvl="1"/>
            <a:r>
              <a:rPr lang="en-US" sz="2400" dirty="0" smtClean="0"/>
              <a:t>mid =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hi+lo</a:t>
            </a:r>
            <a:r>
              <a:rPr lang="en-US" sz="2400" b="1" dirty="0" smtClean="0"/>
              <a:t>)/2</a:t>
            </a:r>
          </a:p>
          <a:p>
            <a:pPr lvl="1"/>
            <a:r>
              <a:rPr lang="en-US" sz="2400" dirty="0" smtClean="0"/>
              <a:t>Sort two halves</a:t>
            </a:r>
            <a:endParaRPr lang="en-US" sz="2400" b="1" dirty="0" smtClean="0"/>
          </a:p>
          <a:p>
            <a:pPr lvl="1"/>
            <a:r>
              <a:rPr lang="en-US" sz="2400" dirty="0" smtClean="0"/>
              <a:t>Merge the two halves together</a:t>
            </a:r>
          </a:p>
          <a:p>
            <a:pPr lvl="1"/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Merging takes two sorted parts and sorts everything</a:t>
            </a:r>
          </a:p>
          <a:p>
            <a:r>
              <a:rPr lang="en-US" sz="2400" dirty="0" smtClean="0"/>
              <a:t>O(n) but requires auxiliary space…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09800" y="1270002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8</a:t>
            </a: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3200" y="1270002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2</a:t>
            </a:r>
          </a:p>
        </p:txBody>
      </p:sp>
      <p:sp>
        <p:nvSpPr>
          <p:cNvPr id="10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76600" y="1270002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9</a:t>
            </a: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0" y="1270002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4</a:t>
            </a:r>
          </a:p>
        </p:txBody>
      </p:sp>
      <p:sp>
        <p:nvSpPr>
          <p:cNvPr id="12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43400" y="1270002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5</a:t>
            </a:r>
          </a:p>
        </p:txBody>
      </p:sp>
      <p:sp>
        <p:nvSpPr>
          <p:cNvPr id="13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76800" y="1270002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14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10200" y="1270002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1</a:t>
            </a:r>
          </a:p>
        </p:txBody>
      </p:sp>
      <p:sp>
        <p:nvSpPr>
          <p:cNvPr id="15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43600" y="1270002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16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343400" y="965202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800" y="1352036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600" y="1849568"/>
            <a:ext cx="762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>
                <a:latin typeface="+mj-lt"/>
              </a:rPr>
              <a:t>hi</a:t>
            </a:r>
            <a:endParaRPr lang="en-US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09800" y="1849568"/>
            <a:ext cx="762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>
                <a:latin typeface="+mj-lt"/>
              </a:rPr>
              <a:t>lo</a:t>
            </a:r>
            <a:endParaRPr lang="en-US" dirty="0">
              <a:latin typeface="+mj-lt"/>
            </a:endParaRPr>
          </a:p>
        </p:txBody>
      </p:sp>
      <p:sp>
        <p:nvSpPr>
          <p:cNvPr id="21" name="Rectangle 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209800" y="736602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/>
            <a:r>
              <a:rPr lang="en-US" sz="2000" dirty="0">
                <a:latin typeface="+mj-lt"/>
              </a:rPr>
              <a:t>0</a:t>
            </a:r>
          </a:p>
        </p:txBody>
      </p:sp>
      <p:sp>
        <p:nvSpPr>
          <p:cNvPr id="22" name="Rectangle 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743200" y="736602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/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23" name="Rectangle 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276600" y="736602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/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24" name="Rectangle 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810000" y="736602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/>
            <a:r>
              <a:rPr lang="en-US" sz="2000" dirty="0" smtClean="0">
                <a:latin typeface="+mj-lt"/>
              </a:rPr>
              <a:t>3</a:t>
            </a:r>
            <a:endParaRPr lang="en-US" sz="2000" dirty="0">
              <a:latin typeface="+mj-lt"/>
            </a:endParaRPr>
          </a:p>
        </p:txBody>
      </p:sp>
      <p:sp>
        <p:nvSpPr>
          <p:cNvPr id="25" name="Rectangle 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343400" y="736602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/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26" name="Rectangle 1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876800" y="736602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/>
            <a:r>
              <a:rPr lang="en-US" sz="2000" dirty="0" smtClean="0">
                <a:latin typeface="+mj-lt"/>
              </a:rPr>
              <a:t>5</a:t>
            </a:r>
            <a:endParaRPr lang="en-US" sz="2000" dirty="0">
              <a:latin typeface="+mj-lt"/>
            </a:endParaRPr>
          </a:p>
        </p:txBody>
      </p:sp>
      <p:sp>
        <p:nvSpPr>
          <p:cNvPr id="27" name="Rectangle 1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10200" y="736602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/>
            <a:r>
              <a:rPr lang="en-US" sz="2000" dirty="0">
                <a:latin typeface="+mj-lt"/>
              </a:rPr>
              <a:t>6</a:t>
            </a:r>
          </a:p>
        </p:txBody>
      </p:sp>
      <p:sp>
        <p:nvSpPr>
          <p:cNvPr id="28" name="Rectangle 1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943600" y="736602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/>
            <a:r>
              <a:rPr lang="en-US" sz="2000" dirty="0" smtClean="0">
                <a:latin typeface="+mj-lt"/>
              </a:rPr>
              <a:t>7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8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Focus on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334"/>
            <a:ext cx="25146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Start with: </a:t>
            </a:r>
            <a:endParaRPr lang="en-US" sz="2400" dirty="0"/>
          </a:p>
        </p:txBody>
      </p:sp>
      <p:sp>
        <p:nvSpPr>
          <p:cNvPr id="1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815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2</a:t>
            </a:r>
            <a:endParaRPr lang="en-US" sz="2000" dirty="0">
              <a:latin typeface="+mj-lt"/>
            </a:endParaRPr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149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4</a:t>
            </a:r>
            <a:endParaRPr lang="en-US" sz="2000" dirty="0">
              <a:latin typeface="+mj-lt"/>
            </a:endParaRPr>
          </a:p>
        </p:txBody>
      </p:sp>
      <p:sp>
        <p:nvSpPr>
          <p:cNvPr id="18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483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8</a:t>
            </a:r>
            <a:endParaRPr lang="en-US" sz="2000" dirty="0">
              <a:latin typeface="+mj-lt"/>
            </a:endParaRPr>
          </a:p>
        </p:txBody>
      </p:sp>
      <p:sp>
        <p:nvSpPr>
          <p:cNvPr id="1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817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9</a:t>
            </a:r>
            <a:endParaRPr lang="en-US" sz="2000" dirty="0">
              <a:latin typeface="+mj-lt"/>
            </a:endParaRPr>
          </a:p>
        </p:txBody>
      </p:sp>
      <p:sp>
        <p:nvSpPr>
          <p:cNvPr id="20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151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</a:t>
            </a:r>
            <a:endParaRPr lang="en-US" sz="2000" dirty="0">
              <a:latin typeface="+mj-lt"/>
            </a:endParaRPr>
          </a:p>
        </p:txBody>
      </p:sp>
      <p:sp>
        <p:nvSpPr>
          <p:cNvPr id="21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485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22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819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5</a:t>
            </a:r>
            <a:endParaRPr lang="en-US" sz="2000" dirty="0">
              <a:latin typeface="+mj-lt"/>
            </a:endParaRPr>
          </a:p>
        </p:txBody>
      </p:sp>
      <p:sp>
        <p:nvSpPr>
          <p:cNvPr id="23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153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457200" y="3051201"/>
            <a:ext cx="322156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Merge: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baseline="0" dirty="0" smtClean="0">
                <a:latin typeface="+mn-lt"/>
              </a:rPr>
              <a:t>Use</a:t>
            </a:r>
            <a:r>
              <a:rPr lang="en-US" sz="2400" b="0" kern="0" dirty="0" smtClean="0">
                <a:latin typeface="+mn-lt"/>
              </a:rPr>
              <a:t> 3 “fingers”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and an extra array</a:t>
            </a:r>
          </a:p>
        </p:txBody>
      </p:sp>
      <p:sp>
        <p:nvSpPr>
          <p:cNvPr id="33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515100" y="1825599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4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381500" y="2587599"/>
            <a:ext cx="228600" cy="304800"/>
          </a:xfrm>
          <a:prstGeom prst="line">
            <a:avLst/>
          </a:prstGeom>
          <a:noFill/>
          <a:ln w="222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5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6515100" y="2587599"/>
            <a:ext cx="228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6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3815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 dirty="0">
              <a:latin typeface="+mj-lt"/>
            </a:endParaRPr>
          </a:p>
        </p:txBody>
      </p:sp>
      <p:sp>
        <p:nvSpPr>
          <p:cNvPr id="37" name="Rectangle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149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38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483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39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9817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0" name="Rectangle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151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1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0485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2" name="Rectangle 2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5819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3" name="Rectangle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1153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4" name="Line 2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43815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54967" y="3505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ourier New" pitchFamily="49" charset="0"/>
              </a:rPr>
              <a:t>aux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33570" y="2060033"/>
            <a:ext cx="31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457200" y="1981200"/>
            <a:ext cx="2971800" cy="60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After recursion: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3815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8</a:t>
            </a:r>
          </a:p>
        </p:txBody>
      </p:sp>
      <p:sp>
        <p:nvSpPr>
          <p:cNvPr id="51" name="Rectangle 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9149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2</a:t>
            </a:r>
          </a:p>
        </p:txBody>
      </p:sp>
      <p:sp>
        <p:nvSpPr>
          <p:cNvPr id="52" name="Rectangle 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4483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9</a:t>
            </a:r>
          </a:p>
        </p:txBody>
      </p:sp>
      <p:sp>
        <p:nvSpPr>
          <p:cNvPr id="53" name="Rectangle 8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9817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4</a:t>
            </a:r>
          </a:p>
        </p:txBody>
      </p:sp>
      <p:sp>
        <p:nvSpPr>
          <p:cNvPr id="54" name="Rectangle 9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5151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5</a:t>
            </a:r>
          </a:p>
        </p:txBody>
      </p:sp>
      <p:sp>
        <p:nvSpPr>
          <p:cNvPr id="55" name="Rectangle 10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0485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56" name="Rectangle 1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5819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1</a:t>
            </a:r>
          </a:p>
        </p:txBody>
      </p:sp>
      <p:sp>
        <p:nvSpPr>
          <p:cNvPr id="57" name="Rectangle 12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1153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33570" y="996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1" y="43434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prstClr val="black"/>
                </a:solidFill>
              </a:rPr>
              <a:t/>
            </a:r>
            <a:br>
              <a:rPr lang="en-US" sz="2400" kern="0" dirty="0">
                <a:solidFill>
                  <a:prstClr val="black"/>
                </a:solidFill>
              </a:rPr>
            </a:br>
            <a:r>
              <a:rPr lang="en-US" sz="2400" kern="0" dirty="0">
                <a:solidFill>
                  <a:prstClr val="black"/>
                </a:solidFill>
              </a:rPr>
              <a:t>After merge, we will copy back to the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36636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Focus on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334"/>
            <a:ext cx="25146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Start with: </a:t>
            </a:r>
            <a:endParaRPr lang="en-US" sz="2400" dirty="0"/>
          </a:p>
        </p:txBody>
      </p:sp>
      <p:sp>
        <p:nvSpPr>
          <p:cNvPr id="1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815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2</a:t>
            </a:r>
            <a:endParaRPr lang="en-US" sz="2000" dirty="0">
              <a:latin typeface="+mj-lt"/>
            </a:endParaRPr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149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4</a:t>
            </a:r>
            <a:endParaRPr lang="en-US" sz="2000" dirty="0">
              <a:latin typeface="+mj-lt"/>
            </a:endParaRPr>
          </a:p>
        </p:txBody>
      </p:sp>
      <p:sp>
        <p:nvSpPr>
          <p:cNvPr id="18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483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8</a:t>
            </a:r>
            <a:endParaRPr lang="en-US" sz="2000" dirty="0">
              <a:latin typeface="+mj-lt"/>
            </a:endParaRPr>
          </a:p>
        </p:txBody>
      </p:sp>
      <p:sp>
        <p:nvSpPr>
          <p:cNvPr id="1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817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9</a:t>
            </a:r>
            <a:endParaRPr lang="en-US" sz="2000" dirty="0">
              <a:latin typeface="+mj-lt"/>
            </a:endParaRPr>
          </a:p>
        </p:txBody>
      </p:sp>
      <p:sp>
        <p:nvSpPr>
          <p:cNvPr id="20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151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</a:t>
            </a:r>
            <a:endParaRPr lang="en-US" sz="2000" dirty="0">
              <a:latin typeface="+mj-lt"/>
            </a:endParaRPr>
          </a:p>
        </p:txBody>
      </p:sp>
      <p:sp>
        <p:nvSpPr>
          <p:cNvPr id="21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485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22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819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5</a:t>
            </a:r>
            <a:endParaRPr lang="en-US" sz="2000" dirty="0">
              <a:latin typeface="+mj-lt"/>
            </a:endParaRPr>
          </a:p>
        </p:txBody>
      </p:sp>
      <p:sp>
        <p:nvSpPr>
          <p:cNvPr id="23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153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457200" y="3051201"/>
            <a:ext cx="322156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Merge: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baseline="0" dirty="0" smtClean="0">
                <a:latin typeface="+mn-lt"/>
              </a:rPr>
              <a:t>Use</a:t>
            </a:r>
            <a:r>
              <a:rPr lang="en-US" sz="2400" b="0" kern="0" dirty="0" smtClean="0">
                <a:latin typeface="+mn-lt"/>
              </a:rPr>
              <a:t> 3 “fingers”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and 1 more array</a:t>
            </a:r>
          </a:p>
        </p:txBody>
      </p:sp>
      <p:sp>
        <p:nvSpPr>
          <p:cNvPr id="33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515100" y="1825599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4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381500" y="2587599"/>
            <a:ext cx="228600" cy="3048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5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7200900" y="2587599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6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3815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1</a:t>
            </a:r>
            <a:endParaRPr lang="en-US" sz="2400" dirty="0">
              <a:latin typeface="+mj-lt"/>
            </a:endParaRPr>
          </a:p>
        </p:txBody>
      </p:sp>
      <p:sp>
        <p:nvSpPr>
          <p:cNvPr id="37" name="Rectangle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149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38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483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39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9817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0" name="Rectangle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151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1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0485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2" name="Rectangle 2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5819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3" name="Rectangle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1153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4" name="Line 2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50673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54967" y="3505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ourier New" pitchFamily="49" charset="0"/>
              </a:rPr>
              <a:t>aux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33570" y="2060033"/>
            <a:ext cx="31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457200" y="1981200"/>
            <a:ext cx="2971800" cy="60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After recursion: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3815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8</a:t>
            </a:r>
          </a:p>
        </p:txBody>
      </p:sp>
      <p:sp>
        <p:nvSpPr>
          <p:cNvPr id="51" name="Rectangle 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9149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2</a:t>
            </a:r>
          </a:p>
        </p:txBody>
      </p:sp>
      <p:sp>
        <p:nvSpPr>
          <p:cNvPr id="52" name="Rectangle 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4483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9</a:t>
            </a:r>
          </a:p>
        </p:txBody>
      </p:sp>
      <p:sp>
        <p:nvSpPr>
          <p:cNvPr id="53" name="Rectangle 8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9817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4</a:t>
            </a:r>
          </a:p>
        </p:txBody>
      </p:sp>
      <p:sp>
        <p:nvSpPr>
          <p:cNvPr id="54" name="Rectangle 9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5151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5</a:t>
            </a:r>
          </a:p>
        </p:txBody>
      </p:sp>
      <p:sp>
        <p:nvSpPr>
          <p:cNvPr id="55" name="Rectangle 10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0485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56" name="Rectangle 1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5819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1</a:t>
            </a:r>
          </a:p>
        </p:txBody>
      </p:sp>
      <p:sp>
        <p:nvSpPr>
          <p:cNvPr id="57" name="Rectangle 12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1153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33570" y="996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1" y="43434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prstClr val="black"/>
                </a:solidFill>
              </a:rPr>
              <a:t/>
            </a:r>
            <a:br>
              <a:rPr lang="en-US" sz="2400" kern="0" dirty="0">
                <a:solidFill>
                  <a:prstClr val="black"/>
                </a:solidFill>
              </a:rPr>
            </a:br>
            <a:r>
              <a:rPr lang="en-US" sz="2400" kern="0" dirty="0">
                <a:solidFill>
                  <a:prstClr val="black"/>
                </a:solidFill>
              </a:rPr>
              <a:t>After merge, we will copy back to the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231854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Focus on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334"/>
            <a:ext cx="25146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Start with: </a:t>
            </a:r>
            <a:endParaRPr lang="en-US" sz="2400" dirty="0"/>
          </a:p>
        </p:txBody>
      </p:sp>
      <p:sp>
        <p:nvSpPr>
          <p:cNvPr id="1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815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2</a:t>
            </a:r>
            <a:endParaRPr lang="en-US" sz="2000" dirty="0">
              <a:latin typeface="+mj-lt"/>
            </a:endParaRPr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149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4</a:t>
            </a:r>
            <a:endParaRPr lang="en-US" sz="2000" dirty="0">
              <a:latin typeface="+mj-lt"/>
            </a:endParaRPr>
          </a:p>
        </p:txBody>
      </p:sp>
      <p:sp>
        <p:nvSpPr>
          <p:cNvPr id="18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483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8</a:t>
            </a:r>
            <a:endParaRPr lang="en-US" sz="2000" dirty="0">
              <a:latin typeface="+mj-lt"/>
            </a:endParaRPr>
          </a:p>
        </p:txBody>
      </p:sp>
      <p:sp>
        <p:nvSpPr>
          <p:cNvPr id="1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817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9</a:t>
            </a:r>
            <a:endParaRPr lang="en-US" sz="2000" dirty="0">
              <a:latin typeface="+mj-lt"/>
            </a:endParaRPr>
          </a:p>
        </p:txBody>
      </p:sp>
      <p:sp>
        <p:nvSpPr>
          <p:cNvPr id="20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151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</a:t>
            </a:r>
            <a:endParaRPr lang="en-US" sz="2000" dirty="0">
              <a:latin typeface="+mj-lt"/>
            </a:endParaRPr>
          </a:p>
        </p:txBody>
      </p:sp>
      <p:sp>
        <p:nvSpPr>
          <p:cNvPr id="21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485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22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819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5</a:t>
            </a:r>
            <a:endParaRPr lang="en-US" sz="2000" dirty="0">
              <a:latin typeface="+mj-lt"/>
            </a:endParaRPr>
          </a:p>
        </p:txBody>
      </p:sp>
      <p:sp>
        <p:nvSpPr>
          <p:cNvPr id="23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153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457200" y="3051201"/>
            <a:ext cx="322156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Merge: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baseline="0" dirty="0" smtClean="0">
                <a:latin typeface="+mn-lt"/>
              </a:rPr>
              <a:t>Use</a:t>
            </a:r>
            <a:r>
              <a:rPr lang="en-US" sz="2400" b="0" kern="0" dirty="0" smtClean="0">
                <a:latin typeface="+mn-lt"/>
              </a:rPr>
              <a:t> 3 “fingers”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and 1 more array</a:t>
            </a:r>
          </a:p>
        </p:txBody>
      </p:sp>
      <p:sp>
        <p:nvSpPr>
          <p:cNvPr id="33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515100" y="1825599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4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5067300" y="2587599"/>
            <a:ext cx="228600" cy="3048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5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7200900" y="2587599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6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3815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1</a:t>
            </a:r>
            <a:endParaRPr lang="en-US" sz="2400" dirty="0">
              <a:latin typeface="+mj-lt"/>
            </a:endParaRPr>
          </a:p>
        </p:txBody>
      </p:sp>
      <p:sp>
        <p:nvSpPr>
          <p:cNvPr id="37" name="Rectangle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149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2</a:t>
            </a:r>
            <a:endParaRPr lang="en-US" sz="2400" dirty="0">
              <a:latin typeface="+mj-lt"/>
            </a:endParaRPr>
          </a:p>
        </p:txBody>
      </p:sp>
      <p:sp>
        <p:nvSpPr>
          <p:cNvPr id="38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483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39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9817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0" name="Rectangle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151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1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0485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2" name="Rectangle 2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5819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3" name="Rectangle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1153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4" name="Line 2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5600700" y="4038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54967" y="3505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ourier New" pitchFamily="49" charset="0"/>
              </a:rPr>
              <a:t>aux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33570" y="2060033"/>
            <a:ext cx="31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457200" y="1981200"/>
            <a:ext cx="2971800" cy="60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After recursion: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3815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8</a:t>
            </a:r>
          </a:p>
        </p:txBody>
      </p:sp>
      <p:sp>
        <p:nvSpPr>
          <p:cNvPr id="51" name="Rectangle 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9149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2</a:t>
            </a:r>
          </a:p>
        </p:txBody>
      </p:sp>
      <p:sp>
        <p:nvSpPr>
          <p:cNvPr id="52" name="Rectangle 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4483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9</a:t>
            </a:r>
          </a:p>
        </p:txBody>
      </p:sp>
      <p:sp>
        <p:nvSpPr>
          <p:cNvPr id="53" name="Rectangle 8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9817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4</a:t>
            </a:r>
          </a:p>
        </p:txBody>
      </p:sp>
      <p:sp>
        <p:nvSpPr>
          <p:cNvPr id="54" name="Rectangle 9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5151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5</a:t>
            </a:r>
          </a:p>
        </p:txBody>
      </p:sp>
      <p:sp>
        <p:nvSpPr>
          <p:cNvPr id="55" name="Rectangle 10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0485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56" name="Rectangle 1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5819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1</a:t>
            </a:r>
          </a:p>
        </p:txBody>
      </p:sp>
      <p:sp>
        <p:nvSpPr>
          <p:cNvPr id="57" name="Rectangle 12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1153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33570" y="996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1" y="43434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prstClr val="black"/>
                </a:solidFill>
              </a:rPr>
              <a:t/>
            </a:r>
            <a:br>
              <a:rPr lang="en-US" sz="2400" kern="0" dirty="0">
                <a:solidFill>
                  <a:prstClr val="black"/>
                </a:solidFill>
              </a:rPr>
            </a:br>
            <a:r>
              <a:rPr lang="en-US" sz="2400" kern="0" dirty="0">
                <a:solidFill>
                  <a:prstClr val="black"/>
                </a:solidFill>
              </a:rPr>
              <a:t>After merge, we will copy back to the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159038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Focus on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334"/>
            <a:ext cx="25146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Start with: </a:t>
            </a:r>
            <a:endParaRPr lang="en-US" sz="2400" dirty="0"/>
          </a:p>
        </p:txBody>
      </p:sp>
      <p:sp>
        <p:nvSpPr>
          <p:cNvPr id="1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815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2</a:t>
            </a:r>
            <a:endParaRPr lang="en-US" sz="2000" dirty="0">
              <a:latin typeface="+mj-lt"/>
            </a:endParaRPr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149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4</a:t>
            </a:r>
            <a:endParaRPr lang="en-US" sz="2000" dirty="0">
              <a:latin typeface="+mj-lt"/>
            </a:endParaRPr>
          </a:p>
        </p:txBody>
      </p:sp>
      <p:sp>
        <p:nvSpPr>
          <p:cNvPr id="18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483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8</a:t>
            </a:r>
            <a:endParaRPr lang="en-US" sz="2000" dirty="0">
              <a:latin typeface="+mj-lt"/>
            </a:endParaRPr>
          </a:p>
        </p:txBody>
      </p:sp>
      <p:sp>
        <p:nvSpPr>
          <p:cNvPr id="1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817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9</a:t>
            </a:r>
            <a:endParaRPr lang="en-US" sz="2000" dirty="0">
              <a:latin typeface="+mj-lt"/>
            </a:endParaRPr>
          </a:p>
        </p:txBody>
      </p:sp>
      <p:sp>
        <p:nvSpPr>
          <p:cNvPr id="20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151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</a:t>
            </a:r>
            <a:endParaRPr lang="en-US" sz="2000" dirty="0">
              <a:latin typeface="+mj-lt"/>
            </a:endParaRPr>
          </a:p>
        </p:txBody>
      </p:sp>
      <p:sp>
        <p:nvSpPr>
          <p:cNvPr id="21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485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22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819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5</a:t>
            </a:r>
            <a:endParaRPr lang="en-US" sz="2000" dirty="0">
              <a:latin typeface="+mj-lt"/>
            </a:endParaRPr>
          </a:p>
        </p:txBody>
      </p:sp>
      <p:sp>
        <p:nvSpPr>
          <p:cNvPr id="23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153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457200" y="3051201"/>
            <a:ext cx="322156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Merge: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baseline="0" dirty="0" smtClean="0">
                <a:latin typeface="+mn-lt"/>
              </a:rPr>
              <a:t>Use</a:t>
            </a:r>
            <a:r>
              <a:rPr lang="en-US" sz="2400" b="0" kern="0" dirty="0" smtClean="0">
                <a:latin typeface="+mn-lt"/>
              </a:rPr>
              <a:t> 3 “fingers”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and 1 more array</a:t>
            </a:r>
          </a:p>
        </p:txBody>
      </p:sp>
      <p:sp>
        <p:nvSpPr>
          <p:cNvPr id="33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515100" y="1825599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4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5067300" y="2587599"/>
            <a:ext cx="228600" cy="3048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5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7734300" y="261826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6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3815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1</a:t>
            </a:r>
            <a:endParaRPr lang="en-US" sz="2400" dirty="0">
              <a:latin typeface="+mj-lt"/>
            </a:endParaRPr>
          </a:p>
        </p:txBody>
      </p:sp>
      <p:sp>
        <p:nvSpPr>
          <p:cNvPr id="37" name="Rectangle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149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2</a:t>
            </a:r>
            <a:endParaRPr lang="en-US" sz="2400" dirty="0">
              <a:latin typeface="+mj-lt"/>
            </a:endParaRPr>
          </a:p>
        </p:txBody>
      </p:sp>
      <p:sp>
        <p:nvSpPr>
          <p:cNvPr id="38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483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3</a:t>
            </a:r>
            <a:endParaRPr lang="en-US" sz="2400" dirty="0">
              <a:latin typeface="+mj-lt"/>
            </a:endParaRPr>
          </a:p>
        </p:txBody>
      </p:sp>
      <p:sp>
        <p:nvSpPr>
          <p:cNvPr id="39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9817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0" name="Rectangle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151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1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0485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2" name="Rectangle 2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5819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3" name="Rectangle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1153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4" name="Line 2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6134100" y="4047067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54967" y="3505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ourier New" pitchFamily="49" charset="0"/>
              </a:rPr>
              <a:t>aux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33570" y="2060033"/>
            <a:ext cx="31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457200" y="1981200"/>
            <a:ext cx="2971800" cy="60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After recursion: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3815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8</a:t>
            </a:r>
          </a:p>
        </p:txBody>
      </p:sp>
      <p:sp>
        <p:nvSpPr>
          <p:cNvPr id="51" name="Rectangle 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9149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2</a:t>
            </a:r>
          </a:p>
        </p:txBody>
      </p:sp>
      <p:sp>
        <p:nvSpPr>
          <p:cNvPr id="52" name="Rectangle 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4483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9</a:t>
            </a:r>
          </a:p>
        </p:txBody>
      </p:sp>
      <p:sp>
        <p:nvSpPr>
          <p:cNvPr id="53" name="Rectangle 8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9817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4</a:t>
            </a:r>
          </a:p>
        </p:txBody>
      </p:sp>
      <p:sp>
        <p:nvSpPr>
          <p:cNvPr id="54" name="Rectangle 9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5151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5</a:t>
            </a:r>
          </a:p>
        </p:txBody>
      </p:sp>
      <p:sp>
        <p:nvSpPr>
          <p:cNvPr id="55" name="Rectangle 10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0485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56" name="Rectangle 1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5819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1</a:t>
            </a:r>
          </a:p>
        </p:txBody>
      </p:sp>
      <p:sp>
        <p:nvSpPr>
          <p:cNvPr id="57" name="Rectangle 12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1153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33570" y="996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1" y="43434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prstClr val="black"/>
                </a:solidFill>
              </a:rPr>
              <a:t/>
            </a:r>
            <a:br>
              <a:rPr lang="en-US" sz="2400" kern="0" dirty="0">
                <a:solidFill>
                  <a:prstClr val="black"/>
                </a:solidFill>
              </a:rPr>
            </a:br>
            <a:r>
              <a:rPr lang="en-US" sz="2400" kern="0" dirty="0">
                <a:solidFill>
                  <a:prstClr val="black"/>
                </a:solidFill>
              </a:rPr>
              <a:t>After merge, we will copy back to the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26005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Focus on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334"/>
            <a:ext cx="25146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Start with: </a:t>
            </a:r>
            <a:endParaRPr lang="en-US" sz="2400" dirty="0"/>
          </a:p>
        </p:txBody>
      </p:sp>
      <p:sp>
        <p:nvSpPr>
          <p:cNvPr id="1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815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2</a:t>
            </a:r>
            <a:endParaRPr lang="en-US" sz="2000" dirty="0">
              <a:latin typeface="+mj-lt"/>
            </a:endParaRPr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149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4</a:t>
            </a:r>
            <a:endParaRPr lang="en-US" sz="2000" dirty="0">
              <a:latin typeface="+mj-lt"/>
            </a:endParaRPr>
          </a:p>
        </p:txBody>
      </p:sp>
      <p:sp>
        <p:nvSpPr>
          <p:cNvPr id="18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483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8</a:t>
            </a:r>
            <a:endParaRPr lang="en-US" sz="2000" dirty="0">
              <a:latin typeface="+mj-lt"/>
            </a:endParaRPr>
          </a:p>
        </p:txBody>
      </p:sp>
      <p:sp>
        <p:nvSpPr>
          <p:cNvPr id="1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817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9</a:t>
            </a:r>
            <a:endParaRPr lang="en-US" sz="2000" dirty="0">
              <a:latin typeface="+mj-lt"/>
            </a:endParaRPr>
          </a:p>
        </p:txBody>
      </p:sp>
      <p:sp>
        <p:nvSpPr>
          <p:cNvPr id="20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151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</a:t>
            </a:r>
            <a:endParaRPr lang="en-US" sz="2000" dirty="0">
              <a:latin typeface="+mj-lt"/>
            </a:endParaRPr>
          </a:p>
        </p:txBody>
      </p:sp>
      <p:sp>
        <p:nvSpPr>
          <p:cNvPr id="21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485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22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819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5</a:t>
            </a:r>
            <a:endParaRPr lang="en-US" sz="2000" dirty="0">
              <a:latin typeface="+mj-lt"/>
            </a:endParaRPr>
          </a:p>
        </p:txBody>
      </p:sp>
      <p:sp>
        <p:nvSpPr>
          <p:cNvPr id="23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153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457200" y="3051201"/>
            <a:ext cx="322156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Merge: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baseline="0" dirty="0" smtClean="0">
                <a:latin typeface="+mn-lt"/>
              </a:rPr>
              <a:t>Use</a:t>
            </a:r>
            <a:r>
              <a:rPr lang="en-US" sz="2400" b="0" kern="0" dirty="0" smtClean="0">
                <a:latin typeface="+mn-lt"/>
              </a:rPr>
              <a:t> 3 “fingers”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and 1 more array</a:t>
            </a:r>
          </a:p>
        </p:txBody>
      </p:sp>
      <p:sp>
        <p:nvSpPr>
          <p:cNvPr id="33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515100" y="1825599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4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5600700" y="2587599"/>
            <a:ext cx="228600" cy="3048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5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7734300" y="261826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6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3815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1</a:t>
            </a:r>
            <a:endParaRPr lang="en-US" sz="2400" dirty="0">
              <a:latin typeface="+mj-lt"/>
            </a:endParaRPr>
          </a:p>
        </p:txBody>
      </p:sp>
      <p:sp>
        <p:nvSpPr>
          <p:cNvPr id="37" name="Rectangle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149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2</a:t>
            </a:r>
            <a:endParaRPr lang="en-US" sz="2400" dirty="0">
              <a:latin typeface="+mj-lt"/>
            </a:endParaRPr>
          </a:p>
        </p:txBody>
      </p:sp>
      <p:sp>
        <p:nvSpPr>
          <p:cNvPr id="38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483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3</a:t>
            </a:r>
            <a:endParaRPr lang="en-US" sz="2400" dirty="0">
              <a:latin typeface="+mj-lt"/>
            </a:endParaRPr>
          </a:p>
        </p:txBody>
      </p:sp>
      <p:sp>
        <p:nvSpPr>
          <p:cNvPr id="39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9817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4</a:t>
            </a:r>
            <a:endParaRPr lang="en-US" sz="2400" dirty="0">
              <a:latin typeface="+mj-lt"/>
            </a:endParaRPr>
          </a:p>
        </p:txBody>
      </p:sp>
      <p:sp>
        <p:nvSpPr>
          <p:cNvPr id="40" name="Rectangle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151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1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0485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2" name="Rectangle 2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5819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3" name="Rectangle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1153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4" name="Line 2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6667500" y="4047067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54967" y="3505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ourier New" pitchFamily="49" charset="0"/>
              </a:rPr>
              <a:t>aux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33570" y="2060033"/>
            <a:ext cx="31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457200" y="1981200"/>
            <a:ext cx="2971800" cy="60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After recursion: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3815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8</a:t>
            </a:r>
          </a:p>
        </p:txBody>
      </p:sp>
      <p:sp>
        <p:nvSpPr>
          <p:cNvPr id="51" name="Rectangle 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9149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2</a:t>
            </a:r>
          </a:p>
        </p:txBody>
      </p:sp>
      <p:sp>
        <p:nvSpPr>
          <p:cNvPr id="52" name="Rectangle 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4483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9</a:t>
            </a:r>
          </a:p>
        </p:txBody>
      </p:sp>
      <p:sp>
        <p:nvSpPr>
          <p:cNvPr id="53" name="Rectangle 8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9817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4</a:t>
            </a:r>
          </a:p>
        </p:txBody>
      </p:sp>
      <p:sp>
        <p:nvSpPr>
          <p:cNvPr id="54" name="Rectangle 9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5151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5</a:t>
            </a:r>
          </a:p>
        </p:txBody>
      </p:sp>
      <p:sp>
        <p:nvSpPr>
          <p:cNvPr id="55" name="Rectangle 10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0485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56" name="Rectangle 1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5819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1</a:t>
            </a:r>
          </a:p>
        </p:txBody>
      </p:sp>
      <p:sp>
        <p:nvSpPr>
          <p:cNvPr id="57" name="Rectangle 12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1153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33570" y="996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1" y="43434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prstClr val="black"/>
                </a:solidFill>
              </a:rPr>
              <a:t/>
            </a:r>
            <a:br>
              <a:rPr lang="en-US" sz="2400" kern="0" dirty="0">
                <a:solidFill>
                  <a:prstClr val="black"/>
                </a:solidFill>
              </a:rPr>
            </a:br>
            <a:r>
              <a:rPr lang="en-US" sz="2400" kern="0" dirty="0">
                <a:solidFill>
                  <a:prstClr val="black"/>
                </a:solidFill>
              </a:rPr>
              <a:t>After merge, we will copy back to the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30561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Focus on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334"/>
            <a:ext cx="25146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Start with: </a:t>
            </a:r>
            <a:endParaRPr lang="en-US" sz="2400" dirty="0"/>
          </a:p>
        </p:txBody>
      </p:sp>
      <p:sp>
        <p:nvSpPr>
          <p:cNvPr id="1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815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2</a:t>
            </a:r>
            <a:endParaRPr lang="en-US" sz="2000" dirty="0">
              <a:latin typeface="+mj-lt"/>
            </a:endParaRPr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149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4</a:t>
            </a:r>
            <a:endParaRPr lang="en-US" sz="2000" dirty="0">
              <a:latin typeface="+mj-lt"/>
            </a:endParaRPr>
          </a:p>
        </p:txBody>
      </p:sp>
      <p:sp>
        <p:nvSpPr>
          <p:cNvPr id="18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483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8</a:t>
            </a:r>
            <a:endParaRPr lang="en-US" sz="2000" dirty="0">
              <a:latin typeface="+mj-lt"/>
            </a:endParaRPr>
          </a:p>
        </p:txBody>
      </p:sp>
      <p:sp>
        <p:nvSpPr>
          <p:cNvPr id="1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817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9</a:t>
            </a:r>
            <a:endParaRPr lang="en-US" sz="2000" dirty="0">
              <a:latin typeface="+mj-lt"/>
            </a:endParaRPr>
          </a:p>
        </p:txBody>
      </p:sp>
      <p:sp>
        <p:nvSpPr>
          <p:cNvPr id="20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151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</a:t>
            </a:r>
            <a:endParaRPr lang="en-US" sz="2000" dirty="0">
              <a:latin typeface="+mj-lt"/>
            </a:endParaRPr>
          </a:p>
        </p:txBody>
      </p:sp>
      <p:sp>
        <p:nvSpPr>
          <p:cNvPr id="21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485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22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819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5</a:t>
            </a:r>
            <a:endParaRPr lang="en-US" sz="2000" dirty="0">
              <a:latin typeface="+mj-lt"/>
            </a:endParaRPr>
          </a:p>
        </p:txBody>
      </p:sp>
      <p:sp>
        <p:nvSpPr>
          <p:cNvPr id="23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153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457200" y="3051201"/>
            <a:ext cx="322156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Merge: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baseline="0" dirty="0" smtClean="0">
                <a:latin typeface="+mn-lt"/>
              </a:rPr>
              <a:t>Use</a:t>
            </a:r>
            <a:r>
              <a:rPr lang="en-US" sz="2400" b="0" kern="0" dirty="0" smtClean="0">
                <a:latin typeface="+mn-lt"/>
              </a:rPr>
              <a:t> 3 “fingers”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and 1 more array</a:t>
            </a:r>
          </a:p>
        </p:txBody>
      </p:sp>
      <p:sp>
        <p:nvSpPr>
          <p:cNvPr id="33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515100" y="1825599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4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5600700" y="2587599"/>
            <a:ext cx="228600" cy="3048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5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8267700" y="261826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6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3815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1</a:t>
            </a:r>
            <a:endParaRPr lang="en-US" sz="2400" dirty="0">
              <a:latin typeface="+mj-lt"/>
            </a:endParaRPr>
          </a:p>
        </p:txBody>
      </p:sp>
      <p:sp>
        <p:nvSpPr>
          <p:cNvPr id="37" name="Rectangle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149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2</a:t>
            </a:r>
            <a:endParaRPr lang="en-US" sz="2400" dirty="0">
              <a:latin typeface="+mj-lt"/>
            </a:endParaRPr>
          </a:p>
        </p:txBody>
      </p:sp>
      <p:sp>
        <p:nvSpPr>
          <p:cNvPr id="38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483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3</a:t>
            </a:r>
            <a:endParaRPr lang="en-US" sz="2400" dirty="0">
              <a:latin typeface="+mj-lt"/>
            </a:endParaRPr>
          </a:p>
        </p:txBody>
      </p:sp>
      <p:sp>
        <p:nvSpPr>
          <p:cNvPr id="39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9817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4</a:t>
            </a:r>
            <a:endParaRPr lang="en-US" sz="2400" dirty="0">
              <a:latin typeface="+mj-lt"/>
            </a:endParaRPr>
          </a:p>
        </p:txBody>
      </p:sp>
      <p:sp>
        <p:nvSpPr>
          <p:cNvPr id="40" name="Rectangle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151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5</a:t>
            </a:r>
            <a:endParaRPr lang="en-US" sz="2400" dirty="0">
              <a:latin typeface="+mj-lt"/>
            </a:endParaRPr>
          </a:p>
        </p:txBody>
      </p:sp>
      <p:sp>
        <p:nvSpPr>
          <p:cNvPr id="41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0485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2" name="Rectangle 2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5819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3" name="Rectangle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1153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4" name="Line 2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7200900" y="4071396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54967" y="3505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ourier New" pitchFamily="49" charset="0"/>
              </a:rPr>
              <a:t>aux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33570" y="2060033"/>
            <a:ext cx="31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457200" y="1981200"/>
            <a:ext cx="2971800" cy="60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After recursion: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3815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8</a:t>
            </a:r>
          </a:p>
        </p:txBody>
      </p:sp>
      <p:sp>
        <p:nvSpPr>
          <p:cNvPr id="51" name="Rectangle 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9149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2</a:t>
            </a:r>
          </a:p>
        </p:txBody>
      </p:sp>
      <p:sp>
        <p:nvSpPr>
          <p:cNvPr id="52" name="Rectangle 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4483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9</a:t>
            </a:r>
          </a:p>
        </p:txBody>
      </p:sp>
      <p:sp>
        <p:nvSpPr>
          <p:cNvPr id="53" name="Rectangle 8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9817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4</a:t>
            </a:r>
          </a:p>
        </p:txBody>
      </p:sp>
      <p:sp>
        <p:nvSpPr>
          <p:cNvPr id="54" name="Rectangle 9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5151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5</a:t>
            </a:r>
          </a:p>
        </p:txBody>
      </p:sp>
      <p:sp>
        <p:nvSpPr>
          <p:cNvPr id="55" name="Rectangle 10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0485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56" name="Rectangle 1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5819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1</a:t>
            </a:r>
          </a:p>
        </p:txBody>
      </p:sp>
      <p:sp>
        <p:nvSpPr>
          <p:cNvPr id="57" name="Rectangle 12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1153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33570" y="996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1" y="43434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prstClr val="black"/>
                </a:solidFill>
              </a:rPr>
              <a:t/>
            </a:r>
            <a:br>
              <a:rPr lang="en-US" sz="2400" kern="0" dirty="0">
                <a:solidFill>
                  <a:prstClr val="black"/>
                </a:solidFill>
              </a:rPr>
            </a:br>
            <a:r>
              <a:rPr lang="en-US" sz="2400" kern="0" dirty="0">
                <a:solidFill>
                  <a:prstClr val="black"/>
                </a:solidFill>
              </a:rPr>
              <a:t>After merge, we will copy back to the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190959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Focus on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334"/>
            <a:ext cx="25146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Start with: </a:t>
            </a:r>
            <a:endParaRPr lang="en-US" sz="2400" dirty="0"/>
          </a:p>
        </p:txBody>
      </p:sp>
      <p:sp>
        <p:nvSpPr>
          <p:cNvPr id="1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815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2</a:t>
            </a:r>
            <a:endParaRPr lang="en-US" sz="2000" dirty="0">
              <a:latin typeface="+mj-lt"/>
            </a:endParaRPr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149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4</a:t>
            </a:r>
            <a:endParaRPr lang="en-US" sz="2000" dirty="0">
              <a:latin typeface="+mj-lt"/>
            </a:endParaRPr>
          </a:p>
        </p:txBody>
      </p:sp>
      <p:sp>
        <p:nvSpPr>
          <p:cNvPr id="18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483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8</a:t>
            </a:r>
            <a:endParaRPr lang="en-US" sz="2000" dirty="0">
              <a:latin typeface="+mj-lt"/>
            </a:endParaRPr>
          </a:p>
        </p:txBody>
      </p:sp>
      <p:sp>
        <p:nvSpPr>
          <p:cNvPr id="1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817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9</a:t>
            </a:r>
            <a:endParaRPr lang="en-US" sz="2000" dirty="0">
              <a:latin typeface="+mj-lt"/>
            </a:endParaRPr>
          </a:p>
        </p:txBody>
      </p:sp>
      <p:sp>
        <p:nvSpPr>
          <p:cNvPr id="20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151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</a:t>
            </a:r>
            <a:endParaRPr lang="en-US" sz="2000" dirty="0">
              <a:latin typeface="+mj-lt"/>
            </a:endParaRPr>
          </a:p>
        </p:txBody>
      </p:sp>
      <p:sp>
        <p:nvSpPr>
          <p:cNvPr id="21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485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22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819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5</a:t>
            </a:r>
            <a:endParaRPr lang="en-US" sz="2000" dirty="0">
              <a:latin typeface="+mj-lt"/>
            </a:endParaRPr>
          </a:p>
        </p:txBody>
      </p:sp>
      <p:sp>
        <p:nvSpPr>
          <p:cNvPr id="23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153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457200" y="3051201"/>
            <a:ext cx="322156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Merge: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baseline="0" dirty="0" smtClean="0">
                <a:latin typeface="+mn-lt"/>
              </a:rPr>
              <a:t>Use</a:t>
            </a:r>
            <a:r>
              <a:rPr lang="en-US" sz="2400" b="0" kern="0" dirty="0" smtClean="0">
                <a:latin typeface="+mn-lt"/>
              </a:rPr>
              <a:t> 3 “fingers”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and 1 more array</a:t>
            </a:r>
          </a:p>
        </p:txBody>
      </p:sp>
      <p:sp>
        <p:nvSpPr>
          <p:cNvPr id="33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515100" y="1825599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4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5600700" y="2587599"/>
            <a:ext cx="228600" cy="3048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5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8648700" y="2601331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6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3815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1</a:t>
            </a:r>
            <a:endParaRPr lang="en-US" sz="2400" dirty="0">
              <a:latin typeface="+mj-lt"/>
            </a:endParaRPr>
          </a:p>
        </p:txBody>
      </p:sp>
      <p:sp>
        <p:nvSpPr>
          <p:cNvPr id="37" name="Rectangle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149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2</a:t>
            </a:r>
            <a:endParaRPr lang="en-US" sz="2400" dirty="0">
              <a:latin typeface="+mj-lt"/>
            </a:endParaRPr>
          </a:p>
        </p:txBody>
      </p:sp>
      <p:sp>
        <p:nvSpPr>
          <p:cNvPr id="38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483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3</a:t>
            </a:r>
            <a:endParaRPr lang="en-US" sz="2400" dirty="0">
              <a:latin typeface="+mj-lt"/>
            </a:endParaRPr>
          </a:p>
        </p:txBody>
      </p:sp>
      <p:sp>
        <p:nvSpPr>
          <p:cNvPr id="39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9817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4</a:t>
            </a:r>
            <a:endParaRPr lang="en-US" sz="2400" dirty="0">
              <a:latin typeface="+mj-lt"/>
            </a:endParaRPr>
          </a:p>
        </p:txBody>
      </p:sp>
      <p:sp>
        <p:nvSpPr>
          <p:cNvPr id="40" name="Rectangle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151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5</a:t>
            </a:r>
            <a:endParaRPr lang="en-US" sz="2400" dirty="0">
              <a:latin typeface="+mj-lt"/>
            </a:endParaRPr>
          </a:p>
        </p:txBody>
      </p:sp>
      <p:sp>
        <p:nvSpPr>
          <p:cNvPr id="41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0485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6</a:t>
            </a:r>
            <a:endParaRPr lang="en-US" sz="2400" dirty="0">
              <a:latin typeface="+mj-lt"/>
            </a:endParaRPr>
          </a:p>
        </p:txBody>
      </p:sp>
      <p:sp>
        <p:nvSpPr>
          <p:cNvPr id="42" name="Rectangle 2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5819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3" name="Rectangle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1153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4" name="Line 2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7734300" y="4047067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54967" y="3505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ourier New" pitchFamily="49" charset="0"/>
              </a:rPr>
              <a:t>aux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33570" y="2060033"/>
            <a:ext cx="31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457200" y="1981200"/>
            <a:ext cx="2971800" cy="60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After recursion: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3815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8</a:t>
            </a:r>
          </a:p>
        </p:txBody>
      </p:sp>
      <p:sp>
        <p:nvSpPr>
          <p:cNvPr id="51" name="Rectangle 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9149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2</a:t>
            </a:r>
          </a:p>
        </p:txBody>
      </p:sp>
      <p:sp>
        <p:nvSpPr>
          <p:cNvPr id="52" name="Rectangle 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4483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9</a:t>
            </a:r>
          </a:p>
        </p:txBody>
      </p:sp>
      <p:sp>
        <p:nvSpPr>
          <p:cNvPr id="53" name="Rectangle 8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9817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4</a:t>
            </a:r>
          </a:p>
        </p:txBody>
      </p:sp>
      <p:sp>
        <p:nvSpPr>
          <p:cNvPr id="54" name="Rectangle 9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5151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5</a:t>
            </a:r>
          </a:p>
        </p:txBody>
      </p:sp>
      <p:sp>
        <p:nvSpPr>
          <p:cNvPr id="55" name="Rectangle 10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0485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56" name="Rectangle 1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5819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1</a:t>
            </a:r>
          </a:p>
        </p:txBody>
      </p:sp>
      <p:sp>
        <p:nvSpPr>
          <p:cNvPr id="57" name="Rectangle 12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1153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33570" y="996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1" y="43434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prstClr val="black"/>
                </a:solidFill>
              </a:rPr>
              <a:t/>
            </a:r>
            <a:br>
              <a:rPr lang="en-US" sz="2400" kern="0" dirty="0">
                <a:solidFill>
                  <a:prstClr val="black"/>
                </a:solidFill>
              </a:rPr>
            </a:br>
            <a:r>
              <a:rPr lang="en-US" sz="2400" kern="0" dirty="0">
                <a:solidFill>
                  <a:prstClr val="black"/>
                </a:solidFill>
              </a:rPr>
              <a:t>After merge, we will copy back to the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9803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Sorting: The Big Picture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76525" y="1594730"/>
            <a:ext cx="1667443" cy="11079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Simple</a:t>
            </a:r>
          </a:p>
          <a:p>
            <a:pPr algn="ctr" eaLnBrk="1" hangingPunct="1"/>
            <a:r>
              <a:rPr lang="en-US" sz="2000" dirty="0">
                <a:latin typeface="+mj-lt"/>
                <a:sym typeface="Symbol" pitchFamily="18" charset="2"/>
              </a:rPr>
              <a:t>algorithms:</a:t>
            </a:r>
          </a:p>
          <a:p>
            <a:pPr algn="ctr" eaLnBrk="1" hangingPunct="1"/>
            <a:r>
              <a:rPr lang="en-US" sz="2000" dirty="0">
                <a:latin typeface="+mj-lt"/>
                <a:sym typeface="Symbol" pitchFamily="18" charset="2"/>
              </a:rPr>
              <a:t>O(</a:t>
            </a:r>
            <a:r>
              <a:rPr lang="en-US" sz="2000" i="1" dirty="0">
                <a:latin typeface="+mj-lt"/>
                <a:sym typeface="Symbol" pitchFamily="18" charset="2"/>
              </a:rPr>
              <a:t>n</a:t>
            </a:r>
            <a:r>
              <a:rPr lang="en-US" sz="2000" baseline="30000" dirty="0">
                <a:latin typeface="+mj-lt"/>
                <a:sym typeface="Symbol" pitchFamily="18" charset="2"/>
              </a:rPr>
              <a:t>2</a:t>
            </a:r>
            <a:r>
              <a:rPr lang="en-US" sz="2000" dirty="0">
                <a:latin typeface="+mj-lt"/>
                <a:sym typeface="Symbol" pitchFamily="18" charset="2"/>
              </a:rPr>
              <a:t>)</a:t>
            </a:r>
          </a:p>
        </p:txBody>
      </p:sp>
      <p:sp>
        <p:nvSpPr>
          <p:cNvPr id="8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38090" y="2351260"/>
            <a:ext cx="1667443" cy="11079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algn="ctr" eaLnBrk="1" hangingPunct="1"/>
            <a:r>
              <a:rPr lang="en-US" sz="2000">
                <a:latin typeface="+mj-lt"/>
              </a:rPr>
              <a:t>Fancier</a:t>
            </a:r>
          </a:p>
          <a:p>
            <a:pPr algn="ctr" eaLnBrk="1" hangingPunct="1"/>
            <a:r>
              <a:rPr lang="en-US" sz="2000">
                <a:latin typeface="+mj-lt"/>
                <a:sym typeface="Symbol" pitchFamily="18" charset="2"/>
              </a:rPr>
              <a:t>algorithms:</a:t>
            </a:r>
          </a:p>
          <a:p>
            <a:pPr algn="ctr" eaLnBrk="1" hangingPunct="1"/>
            <a:r>
              <a:rPr lang="en-US" sz="2000">
                <a:latin typeface="+mj-lt"/>
                <a:sym typeface="Symbol" pitchFamily="18" charset="2"/>
              </a:rPr>
              <a:t>O(</a:t>
            </a:r>
            <a:r>
              <a:rPr lang="en-US" sz="2000" i="1">
                <a:latin typeface="+mj-lt"/>
                <a:sym typeface="Symbol" pitchFamily="18" charset="2"/>
              </a:rPr>
              <a:t>n</a:t>
            </a:r>
            <a:r>
              <a:rPr lang="en-US" sz="2000">
                <a:latin typeface="+mj-lt"/>
                <a:sym typeface="Symbol" pitchFamily="18" charset="2"/>
              </a:rPr>
              <a:t> log </a:t>
            </a:r>
            <a:r>
              <a:rPr lang="en-US" sz="2000" i="1">
                <a:latin typeface="+mj-lt"/>
                <a:sym typeface="Symbol" pitchFamily="18" charset="2"/>
              </a:rPr>
              <a:t>n</a:t>
            </a:r>
            <a:r>
              <a:rPr lang="en-US" sz="2000">
                <a:latin typeface="+mj-lt"/>
                <a:sym typeface="Symbol" pitchFamily="18" charset="2"/>
              </a:rPr>
              <a:t>)</a:t>
            </a:r>
          </a:p>
        </p:txBody>
      </p:sp>
      <p:sp>
        <p:nvSpPr>
          <p:cNvPr id="9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99655" y="3107790"/>
            <a:ext cx="1888658" cy="11079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Comparison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lower bound:</a:t>
            </a:r>
            <a:endParaRPr lang="en-US" sz="2000" dirty="0">
              <a:latin typeface="+mj-lt"/>
              <a:sym typeface="Symbol" pitchFamily="18" charset="2"/>
            </a:endParaRPr>
          </a:p>
          <a:p>
            <a:pPr algn="ctr" eaLnBrk="1" hangingPunct="1"/>
            <a:r>
              <a:rPr lang="en-US" sz="2000" dirty="0">
                <a:latin typeface="+mj-lt"/>
                <a:sym typeface="Symbol" pitchFamily="18" charset="2"/>
              </a:rPr>
              <a:t>(</a:t>
            </a:r>
            <a:r>
              <a:rPr lang="en-US" sz="2000" i="1" dirty="0">
                <a:latin typeface="+mj-lt"/>
                <a:sym typeface="Symbol" pitchFamily="18" charset="2"/>
              </a:rPr>
              <a:t>n</a:t>
            </a:r>
            <a:r>
              <a:rPr lang="en-US" sz="2000" dirty="0">
                <a:latin typeface="+mj-lt"/>
                <a:sym typeface="Symbol" pitchFamily="18" charset="2"/>
              </a:rPr>
              <a:t> log </a:t>
            </a:r>
            <a:r>
              <a:rPr lang="en-US" sz="2000" i="1" dirty="0">
                <a:latin typeface="+mj-lt"/>
                <a:sym typeface="Symbol" pitchFamily="18" charset="2"/>
              </a:rPr>
              <a:t>n</a:t>
            </a:r>
            <a:r>
              <a:rPr lang="en-US" sz="2000" dirty="0">
                <a:latin typeface="+mj-lt"/>
                <a:sym typeface="Symbol" pitchFamily="18" charset="2"/>
              </a:rPr>
              <a:t>)</a:t>
            </a:r>
          </a:p>
        </p:txBody>
      </p:sp>
      <p:sp>
        <p:nvSpPr>
          <p:cNvPr id="10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82435" y="3864321"/>
            <a:ext cx="1667443" cy="11079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Specialized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algorithms:</a:t>
            </a:r>
            <a:endParaRPr lang="en-US" sz="2000" dirty="0">
              <a:latin typeface="+mj-lt"/>
              <a:sym typeface="Symbol" pitchFamily="18" charset="2"/>
            </a:endParaRPr>
          </a:p>
          <a:p>
            <a:pPr algn="ctr" eaLnBrk="1" hangingPunct="1"/>
            <a:r>
              <a:rPr lang="en-US" sz="2000" dirty="0">
                <a:latin typeface="+mj-lt"/>
                <a:sym typeface="Symbol" pitchFamily="18" charset="2"/>
              </a:rPr>
              <a:t>O(</a:t>
            </a:r>
            <a:r>
              <a:rPr lang="en-US" sz="2000" i="1" dirty="0">
                <a:latin typeface="+mj-lt"/>
                <a:sym typeface="Symbol" pitchFamily="18" charset="2"/>
              </a:rPr>
              <a:t>n</a:t>
            </a:r>
            <a:r>
              <a:rPr lang="en-US" sz="2000" dirty="0">
                <a:latin typeface="+mj-lt"/>
                <a:sym typeface="Symbol" pitchFamily="18" charset="2"/>
              </a:rPr>
              <a:t>)</a:t>
            </a:r>
          </a:p>
        </p:txBody>
      </p:sp>
      <p:sp>
        <p:nvSpPr>
          <p:cNvPr id="12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37864" y="3294167"/>
            <a:ext cx="194476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Insertion sort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Selection </a:t>
            </a:r>
            <a:r>
              <a:rPr lang="en-US" sz="2000" dirty="0" smtClean="0">
                <a:latin typeface="+mj-lt"/>
              </a:rPr>
              <a:t>sort</a:t>
            </a:r>
          </a:p>
          <a:p>
            <a:pPr algn="ctr" eaLnBrk="1" hangingPunct="1"/>
            <a:r>
              <a:rPr lang="en-US" sz="2000" dirty="0" smtClean="0">
                <a:latin typeface="+mj-lt"/>
              </a:rPr>
              <a:t>Bubble Sort</a:t>
            </a:r>
            <a:endParaRPr lang="en-US" sz="2000" dirty="0">
              <a:latin typeface="+mj-lt"/>
            </a:endParaRPr>
          </a:p>
          <a:p>
            <a:pPr algn="ctr" eaLnBrk="1" hangingPunct="1"/>
            <a:r>
              <a:rPr lang="en-US" sz="2000" dirty="0" smtClean="0">
                <a:solidFill>
                  <a:schemeClr val="bg2"/>
                </a:solidFill>
                <a:latin typeface="+mj-lt"/>
              </a:rPr>
              <a:t>Shell </a:t>
            </a:r>
            <a:r>
              <a:rPr lang="en-US" sz="2000" dirty="0">
                <a:solidFill>
                  <a:schemeClr val="bg2"/>
                </a:solidFill>
                <a:latin typeface="+mj-lt"/>
              </a:rPr>
              <a:t>sort</a:t>
            </a:r>
          </a:p>
          <a:p>
            <a:pPr algn="ctr" eaLnBrk="1" hangingPunct="1"/>
            <a:r>
              <a:rPr lang="en-US" sz="2000" dirty="0">
                <a:solidFill>
                  <a:schemeClr val="bg2"/>
                </a:solidFill>
                <a:latin typeface="+mj-lt"/>
              </a:rPr>
              <a:t>…</a:t>
            </a:r>
          </a:p>
        </p:txBody>
      </p:sp>
      <p:sp>
        <p:nvSpPr>
          <p:cNvPr id="13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31306" y="4310597"/>
            <a:ext cx="22810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Heap sort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Merge sort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Quick </a:t>
            </a:r>
            <a:r>
              <a:rPr lang="en-US" sz="2000" dirty="0" smtClean="0">
                <a:latin typeface="+mj-lt"/>
              </a:rPr>
              <a:t>sort (</a:t>
            </a:r>
            <a:r>
              <a:rPr lang="en-US" sz="2000" dirty="0" err="1" smtClean="0">
                <a:latin typeface="+mj-lt"/>
              </a:rPr>
              <a:t>avg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algn="ctr" eaLnBrk="1" hangingPunct="1"/>
            <a:r>
              <a:rPr lang="en-US" sz="2000" dirty="0">
                <a:latin typeface="+mj-lt"/>
              </a:rPr>
              <a:t>…</a:t>
            </a:r>
          </a:p>
        </p:txBody>
      </p:sp>
      <p:sp>
        <p:nvSpPr>
          <p:cNvPr id="14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92502" y="5464314"/>
            <a:ext cx="16473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Bucket sort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Radix sort</a:t>
            </a:r>
          </a:p>
        </p:txBody>
      </p:sp>
      <p:cxnSp>
        <p:nvCxnSpPr>
          <p:cNvPr id="16" name="AutoShape 13"/>
          <p:cNvCxnSpPr>
            <a:cxnSpLocks noChangeShapeType="1"/>
            <a:stCxn id="7" idx="2"/>
            <a:endCxn id="12" idx="0"/>
          </p:cNvCxnSpPr>
          <p:nvPr>
            <p:custDataLst>
              <p:tags r:id="rId8"/>
            </p:custDataLst>
          </p:nvPr>
        </p:nvCxnSpPr>
        <p:spPr bwMode="auto">
          <a:xfrm flipH="1">
            <a:off x="2710246" y="2702726"/>
            <a:ext cx="1" cy="5914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" name="AutoShape 14"/>
          <p:cNvCxnSpPr>
            <a:cxnSpLocks noChangeShapeType="1"/>
            <a:stCxn id="8" idx="2"/>
            <a:endCxn id="13" idx="0"/>
          </p:cNvCxnSpPr>
          <p:nvPr>
            <p:custDataLst>
              <p:tags r:id="rId9"/>
            </p:custDataLst>
          </p:nvPr>
        </p:nvCxnSpPr>
        <p:spPr bwMode="auto">
          <a:xfrm flipH="1">
            <a:off x="4471811" y="3459256"/>
            <a:ext cx="1" cy="8513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" name="AutoShape 15"/>
          <p:cNvCxnSpPr>
            <a:cxnSpLocks noChangeShapeType="1"/>
            <a:stCxn id="10" idx="2"/>
            <a:endCxn id="14" idx="0"/>
          </p:cNvCxnSpPr>
          <p:nvPr>
            <p:custDataLst>
              <p:tags r:id="rId10"/>
            </p:custDataLst>
          </p:nvPr>
        </p:nvCxnSpPr>
        <p:spPr bwMode="auto">
          <a:xfrm>
            <a:off x="8216157" y="4972317"/>
            <a:ext cx="0" cy="4919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6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Focus on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334"/>
            <a:ext cx="25146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Start with: </a:t>
            </a:r>
            <a:endParaRPr lang="en-US" sz="2400" dirty="0"/>
          </a:p>
        </p:txBody>
      </p:sp>
      <p:sp>
        <p:nvSpPr>
          <p:cNvPr id="1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815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2</a:t>
            </a:r>
            <a:endParaRPr lang="en-US" sz="2000" dirty="0">
              <a:latin typeface="+mj-lt"/>
            </a:endParaRPr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149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4</a:t>
            </a:r>
            <a:endParaRPr lang="en-US" sz="2000" dirty="0">
              <a:latin typeface="+mj-lt"/>
            </a:endParaRPr>
          </a:p>
        </p:txBody>
      </p:sp>
      <p:sp>
        <p:nvSpPr>
          <p:cNvPr id="18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483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8</a:t>
            </a:r>
            <a:endParaRPr lang="en-US" sz="2000" dirty="0">
              <a:latin typeface="+mj-lt"/>
            </a:endParaRPr>
          </a:p>
        </p:txBody>
      </p:sp>
      <p:sp>
        <p:nvSpPr>
          <p:cNvPr id="1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817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9</a:t>
            </a:r>
            <a:endParaRPr lang="en-US" sz="2000" dirty="0">
              <a:latin typeface="+mj-lt"/>
            </a:endParaRPr>
          </a:p>
        </p:txBody>
      </p:sp>
      <p:sp>
        <p:nvSpPr>
          <p:cNvPr id="20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151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</a:t>
            </a:r>
            <a:endParaRPr lang="en-US" sz="2000" dirty="0">
              <a:latin typeface="+mj-lt"/>
            </a:endParaRPr>
          </a:p>
        </p:txBody>
      </p:sp>
      <p:sp>
        <p:nvSpPr>
          <p:cNvPr id="21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485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22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819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5</a:t>
            </a:r>
            <a:endParaRPr lang="en-US" sz="2000" dirty="0">
              <a:latin typeface="+mj-lt"/>
            </a:endParaRPr>
          </a:p>
        </p:txBody>
      </p:sp>
      <p:sp>
        <p:nvSpPr>
          <p:cNvPr id="23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153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457200" y="3051201"/>
            <a:ext cx="322156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Merge: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baseline="0" dirty="0" smtClean="0">
                <a:latin typeface="+mn-lt"/>
              </a:rPr>
              <a:t>Use</a:t>
            </a:r>
            <a:r>
              <a:rPr lang="en-US" sz="2400" b="0" kern="0" dirty="0" smtClean="0">
                <a:latin typeface="+mn-lt"/>
              </a:rPr>
              <a:t> 3 “fingers”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and 1 more array</a:t>
            </a:r>
          </a:p>
        </p:txBody>
      </p:sp>
      <p:sp>
        <p:nvSpPr>
          <p:cNvPr id="33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515100" y="1825599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4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6134100" y="2601331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5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8648700" y="2601331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6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3815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1</a:t>
            </a:r>
            <a:endParaRPr lang="en-US" sz="2400" dirty="0">
              <a:latin typeface="+mj-lt"/>
            </a:endParaRPr>
          </a:p>
        </p:txBody>
      </p:sp>
      <p:sp>
        <p:nvSpPr>
          <p:cNvPr id="37" name="Rectangle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149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2</a:t>
            </a:r>
            <a:endParaRPr lang="en-US" sz="2400" dirty="0">
              <a:latin typeface="+mj-lt"/>
            </a:endParaRPr>
          </a:p>
        </p:txBody>
      </p:sp>
      <p:sp>
        <p:nvSpPr>
          <p:cNvPr id="38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483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3</a:t>
            </a:r>
            <a:endParaRPr lang="en-US" sz="2400" dirty="0">
              <a:latin typeface="+mj-lt"/>
            </a:endParaRPr>
          </a:p>
        </p:txBody>
      </p:sp>
      <p:sp>
        <p:nvSpPr>
          <p:cNvPr id="39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9817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4</a:t>
            </a:r>
            <a:endParaRPr lang="en-US" sz="2400" dirty="0">
              <a:latin typeface="+mj-lt"/>
            </a:endParaRPr>
          </a:p>
        </p:txBody>
      </p:sp>
      <p:sp>
        <p:nvSpPr>
          <p:cNvPr id="40" name="Rectangle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151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5</a:t>
            </a:r>
            <a:endParaRPr lang="en-US" sz="2400" dirty="0">
              <a:latin typeface="+mj-lt"/>
            </a:endParaRPr>
          </a:p>
        </p:txBody>
      </p:sp>
      <p:sp>
        <p:nvSpPr>
          <p:cNvPr id="41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0485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6</a:t>
            </a:r>
            <a:endParaRPr lang="en-US" sz="2400" dirty="0">
              <a:latin typeface="+mj-lt"/>
            </a:endParaRPr>
          </a:p>
        </p:txBody>
      </p:sp>
      <p:sp>
        <p:nvSpPr>
          <p:cNvPr id="42" name="Rectangle 2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5819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8</a:t>
            </a:r>
            <a:endParaRPr lang="en-US" sz="2400" dirty="0">
              <a:latin typeface="+mj-lt"/>
            </a:endParaRPr>
          </a:p>
        </p:txBody>
      </p:sp>
      <p:sp>
        <p:nvSpPr>
          <p:cNvPr id="43" name="Rectangle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1153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4" name="Line 2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8267700" y="4047067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54967" y="3505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ourier New" pitchFamily="49" charset="0"/>
              </a:rPr>
              <a:t>aux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33570" y="2060033"/>
            <a:ext cx="31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457200" y="1981200"/>
            <a:ext cx="2971800" cy="60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After recursion: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3815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8</a:t>
            </a:r>
          </a:p>
        </p:txBody>
      </p:sp>
      <p:sp>
        <p:nvSpPr>
          <p:cNvPr id="51" name="Rectangle 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9149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2</a:t>
            </a:r>
          </a:p>
        </p:txBody>
      </p:sp>
      <p:sp>
        <p:nvSpPr>
          <p:cNvPr id="52" name="Rectangle 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4483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9</a:t>
            </a:r>
          </a:p>
        </p:txBody>
      </p:sp>
      <p:sp>
        <p:nvSpPr>
          <p:cNvPr id="53" name="Rectangle 8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9817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4</a:t>
            </a:r>
          </a:p>
        </p:txBody>
      </p:sp>
      <p:sp>
        <p:nvSpPr>
          <p:cNvPr id="54" name="Rectangle 9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5151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5</a:t>
            </a:r>
          </a:p>
        </p:txBody>
      </p:sp>
      <p:sp>
        <p:nvSpPr>
          <p:cNvPr id="55" name="Rectangle 10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0485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56" name="Rectangle 1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5819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1</a:t>
            </a:r>
          </a:p>
        </p:txBody>
      </p:sp>
      <p:sp>
        <p:nvSpPr>
          <p:cNvPr id="57" name="Rectangle 12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1153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33570" y="996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1" y="43434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prstClr val="black"/>
                </a:solidFill>
              </a:rPr>
              <a:t/>
            </a:r>
            <a:br>
              <a:rPr lang="en-US" sz="2400" kern="0" dirty="0">
                <a:solidFill>
                  <a:prstClr val="black"/>
                </a:solidFill>
              </a:rPr>
            </a:br>
            <a:r>
              <a:rPr lang="en-US" sz="2400" kern="0" dirty="0">
                <a:solidFill>
                  <a:prstClr val="black"/>
                </a:solidFill>
              </a:rPr>
              <a:t>After merge, we will copy back to the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9239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Focus on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334"/>
            <a:ext cx="25146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Start with: </a:t>
            </a:r>
            <a:endParaRPr lang="en-US" sz="2400" dirty="0"/>
          </a:p>
        </p:txBody>
      </p:sp>
      <p:sp>
        <p:nvSpPr>
          <p:cNvPr id="1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815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2</a:t>
            </a:r>
            <a:endParaRPr lang="en-US" sz="2000" dirty="0">
              <a:latin typeface="+mj-lt"/>
            </a:endParaRPr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149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4</a:t>
            </a:r>
            <a:endParaRPr lang="en-US" sz="2000" dirty="0">
              <a:latin typeface="+mj-lt"/>
            </a:endParaRPr>
          </a:p>
        </p:txBody>
      </p:sp>
      <p:sp>
        <p:nvSpPr>
          <p:cNvPr id="18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483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8</a:t>
            </a:r>
            <a:endParaRPr lang="en-US" sz="2000" dirty="0">
              <a:latin typeface="+mj-lt"/>
            </a:endParaRPr>
          </a:p>
        </p:txBody>
      </p:sp>
      <p:sp>
        <p:nvSpPr>
          <p:cNvPr id="1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817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9</a:t>
            </a:r>
            <a:endParaRPr lang="en-US" sz="2000" dirty="0">
              <a:latin typeface="+mj-lt"/>
            </a:endParaRPr>
          </a:p>
        </p:txBody>
      </p:sp>
      <p:sp>
        <p:nvSpPr>
          <p:cNvPr id="20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151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</a:t>
            </a:r>
            <a:endParaRPr lang="en-US" sz="2000" dirty="0">
              <a:latin typeface="+mj-lt"/>
            </a:endParaRPr>
          </a:p>
        </p:txBody>
      </p:sp>
      <p:sp>
        <p:nvSpPr>
          <p:cNvPr id="21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485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22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819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5</a:t>
            </a:r>
            <a:endParaRPr lang="en-US" sz="2000" dirty="0">
              <a:latin typeface="+mj-lt"/>
            </a:endParaRPr>
          </a:p>
        </p:txBody>
      </p:sp>
      <p:sp>
        <p:nvSpPr>
          <p:cNvPr id="23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153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457200" y="3051201"/>
            <a:ext cx="322156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Merge: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baseline="0" dirty="0" smtClean="0">
                <a:latin typeface="+mn-lt"/>
              </a:rPr>
              <a:t>Use</a:t>
            </a:r>
            <a:r>
              <a:rPr lang="en-US" sz="2400" b="0" kern="0" dirty="0" smtClean="0">
                <a:latin typeface="+mn-lt"/>
              </a:rPr>
              <a:t> 3 “fingers”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and 1 more array</a:t>
            </a:r>
          </a:p>
        </p:txBody>
      </p:sp>
      <p:sp>
        <p:nvSpPr>
          <p:cNvPr id="33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515100" y="1825599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4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6667500" y="2601331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5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8648700" y="2601331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6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3815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1</a:t>
            </a:r>
            <a:endParaRPr lang="en-US" sz="2400" dirty="0">
              <a:latin typeface="+mj-lt"/>
            </a:endParaRPr>
          </a:p>
        </p:txBody>
      </p:sp>
      <p:sp>
        <p:nvSpPr>
          <p:cNvPr id="37" name="Rectangle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149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2</a:t>
            </a:r>
            <a:endParaRPr lang="en-US" sz="2400" dirty="0">
              <a:latin typeface="+mj-lt"/>
            </a:endParaRPr>
          </a:p>
        </p:txBody>
      </p:sp>
      <p:sp>
        <p:nvSpPr>
          <p:cNvPr id="38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483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3</a:t>
            </a:r>
            <a:endParaRPr lang="en-US" sz="2400" dirty="0">
              <a:latin typeface="+mj-lt"/>
            </a:endParaRPr>
          </a:p>
        </p:txBody>
      </p:sp>
      <p:sp>
        <p:nvSpPr>
          <p:cNvPr id="39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9817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4</a:t>
            </a:r>
            <a:endParaRPr lang="en-US" sz="2400" dirty="0">
              <a:latin typeface="+mj-lt"/>
            </a:endParaRPr>
          </a:p>
        </p:txBody>
      </p:sp>
      <p:sp>
        <p:nvSpPr>
          <p:cNvPr id="40" name="Rectangle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151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5</a:t>
            </a:r>
            <a:endParaRPr lang="en-US" sz="2400" dirty="0">
              <a:latin typeface="+mj-lt"/>
            </a:endParaRPr>
          </a:p>
        </p:txBody>
      </p:sp>
      <p:sp>
        <p:nvSpPr>
          <p:cNvPr id="41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0485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6</a:t>
            </a:r>
            <a:endParaRPr lang="en-US" sz="2400" dirty="0">
              <a:latin typeface="+mj-lt"/>
            </a:endParaRPr>
          </a:p>
        </p:txBody>
      </p:sp>
      <p:sp>
        <p:nvSpPr>
          <p:cNvPr id="42" name="Rectangle 2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5819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8</a:t>
            </a:r>
            <a:endParaRPr lang="en-US" sz="2400" dirty="0">
              <a:latin typeface="+mj-lt"/>
            </a:endParaRPr>
          </a:p>
        </p:txBody>
      </p:sp>
      <p:sp>
        <p:nvSpPr>
          <p:cNvPr id="43" name="Rectangle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1153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9</a:t>
            </a:r>
            <a:endParaRPr lang="en-US" sz="2400" dirty="0">
              <a:latin typeface="+mj-lt"/>
            </a:endParaRPr>
          </a:p>
        </p:txBody>
      </p:sp>
      <p:sp>
        <p:nvSpPr>
          <p:cNvPr id="44" name="Line 2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8267700" y="4047067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54967" y="3505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ourier New" pitchFamily="49" charset="0"/>
              </a:rPr>
              <a:t>aux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33570" y="2060033"/>
            <a:ext cx="31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457200" y="1981200"/>
            <a:ext cx="2971800" cy="60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After recursion: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3815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8</a:t>
            </a:r>
          </a:p>
        </p:txBody>
      </p:sp>
      <p:sp>
        <p:nvSpPr>
          <p:cNvPr id="51" name="Rectangle 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9149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2</a:t>
            </a:r>
          </a:p>
        </p:txBody>
      </p:sp>
      <p:sp>
        <p:nvSpPr>
          <p:cNvPr id="52" name="Rectangle 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4483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9</a:t>
            </a:r>
          </a:p>
        </p:txBody>
      </p:sp>
      <p:sp>
        <p:nvSpPr>
          <p:cNvPr id="53" name="Rectangle 8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9817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4</a:t>
            </a:r>
          </a:p>
        </p:txBody>
      </p:sp>
      <p:sp>
        <p:nvSpPr>
          <p:cNvPr id="54" name="Rectangle 9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5151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5</a:t>
            </a:r>
          </a:p>
        </p:txBody>
      </p:sp>
      <p:sp>
        <p:nvSpPr>
          <p:cNvPr id="55" name="Rectangle 10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0485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56" name="Rectangle 1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5819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1</a:t>
            </a:r>
          </a:p>
        </p:txBody>
      </p:sp>
      <p:sp>
        <p:nvSpPr>
          <p:cNvPr id="57" name="Rectangle 12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1153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33570" y="996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1" y="43434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prstClr val="black"/>
                </a:solidFill>
              </a:rPr>
              <a:t/>
            </a:r>
            <a:br>
              <a:rPr lang="en-US" sz="2400" kern="0" dirty="0">
                <a:solidFill>
                  <a:prstClr val="black"/>
                </a:solidFill>
              </a:rPr>
            </a:br>
            <a:r>
              <a:rPr lang="en-US" sz="2400" kern="0" dirty="0">
                <a:solidFill>
                  <a:prstClr val="black"/>
                </a:solidFill>
              </a:rPr>
              <a:t>After merge, we will copy back to the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31049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Focus on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334"/>
            <a:ext cx="25146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Start with: </a:t>
            </a:r>
            <a:endParaRPr lang="en-US" sz="2400" dirty="0"/>
          </a:p>
        </p:txBody>
      </p:sp>
      <p:sp>
        <p:nvSpPr>
          <p:cNvPr id="1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815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2</a:t>
            </a:r>
            <a:endParaRPr lang="en-US" sz="2000" dirty="0">
              <a:latin typeface="+mj-lt"/>
            </a:endParaRPr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149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4</a:t>
            </a:r>
            <a:endParaRPr lang="en-US" sz="2000" dirty="0">
              <a:latin typeface="+mj-lt"/>
            </a:endParaRPr>
          </a:p>
        </p:txBody>
      </p:sp>
      <p:sp>
        <p:nvSpPr>
          <p:cNvPr id="18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483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8</a:t>
            </a:r>
            <a:endParaRPr lang="en-US" sz="2000" dirty="0">
              <a:latin typeface="+mj-lt"/>
            </a:endParaRPr>
          </a:p>
        </p:txBody>
      </p:sp>
      <p:sp>
        <p:nvSpPr>
          <p:cNvPr id="1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817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9</a:t>
            </a:r>
            <a:endParaRPr lang="en-US" sz="2000" dirty="0">
              <a:latin typeface="+mj-lt"/>
            </a:endParaRPr>
          </a:p>
        </p:txBody>
      </p:sp>
      <p:sp>
        <p:nvSpPr>
          <p:cNvPr id="20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151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</a:t>
            </a:r>
            <a:endParaRPr lang="en-US" sz="2000" dirty="0">
              <a:latin typeface="+mj-lt"/>
            </a:endParaRPr>
          </a:p>
        </p:txBody>
      </p:sp>
      <p:sp>
        <p:nvSpPr>
          <p:cNvPr id="21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485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22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819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5</a:t>
            </a:r>
            <a:endParaRPr lang="en-US" sz="2000" dirty="0">
              <a:latin typeface="+mj-lt"/>
            </a:endParaRPr>
          </a:p>
        </p:txBody>
      </p:sp>
      <p:sp>
        <p:nvSpPr>
          <p:cNvPr id="23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15300" y="1977999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457200" y="3051201"/>
            <a:ext cx="322156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Merge: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baseline="0" dirty="0" smtClean="0">
                <a:latin typeface="+mn-lt"/>
              </a:rPr>
              <a:t>Use</a:t>
            </a:r>
            <a:r>
              <a:rPr lang="en-US" sz="2400" b="0" kern="0" dirty="0" smtClean="0">
                <a:latin typeface="+mn-lt"/>
              </a:rPr>
              <a:t> 3 “fingers”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and 1 more array</a:t>
            </a:r>
          </a:p>
        </p:txBody>
      </p:sp>
      <p:sp>
        <p:nvSpPr>
          <p:cNvPr id="33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515100" y="1825599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4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6667500" y="2601331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5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8648700" y="2601331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6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3815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1</a:t>
            </a:r>
            <a:endParaRPr lang="en-US" sz="2400" dirty="0">
              <a:latin typeface="+mj-lt"/>
            </a:endParaRPr>
          </a:p>
        </p:txBody>
      </p:sp>
      <p:sp>
        <p:nvSpPr>
          <p:cNvPr id="37" name="Rectangle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149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2</a:t>
            </a:r>
            <a:endParaRPr lang="en-US" sz="2400" dirty="0">
              <a:latin typeface="+mj-lt"/>
            </a:endParaRPr>
          </a:p>
        </p:txBody>
      </p:sp>
      <p:sp>
        <p:nvSpPr>
          <p:cNvPr id="38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483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3</a:t>
            </a:r>
            <a:endParaRPr lang="en-US" sz="2400" dirty="0">
              <a:latin typeface="+mj-lt"/>
            </a:endParaRPr>
          </a:p>
        </p:txBody>
      </p:sp>
      <p:sp>
        <p:nvSpPr>
          <p:cNvPr id="39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9817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4</a:t>
            </a:r>
            <a:endParaRPr lang="en-US" sz="2400" dirty="0">
              <a:latin typeface="+mj-lt"/>
            </a:endParaRPr>
          </a:p>
        </p:txBody>
      </p:sp>
      <p:sp>
        <p:nvSpPr>
          <p:cNvPr id="40" name="Rectangle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151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5</a:t>
            </a:r>
            <a:endParaRPr lang="en-US" sz="2400" dirty="0">
              <a:latin typeface="+mj-lt"/>
            </a:endParaRPr>
          </a:p>
        </p:txBody>
      </p:sp>
      <p:sp>
        <p:nvSpPr>
          <p:cNvPr id="41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0485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6</a:t>
            </a:r>
            <a:endParaRPr lang="en-US" sz="2400" dirty="0">
              <a:latin typeface="+mj-lt"/>
            </a:endParaRPr>
          </a:p>
        </p:txBody>
      </p:sp>
      <p:sp>
        <p:nvSpPr>
          <p:cNvPr id="42" name="Rectangle 2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5819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8</a:t>
            </a:r>
            <a:endParaRPr lang="en-US" sz="2400" dirty="0">
              <a:latin typeface="+mj-lt"/>
            </a:endParaRPr>
          </a:p>
        </p:txBody>
      </p:sp>
      <p:sp>
        <p:nvSpPr>
          <p:cNvPr id="43" name="Rectangle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1153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9</a:t>
            </a:r>
            <a:endParaRPr lang="en-US" sz="2400" dirty="0">
              <a:latin typeface="+mj-lt"/>
            </a:endParaRPr>
          </a:p>
        </p:txBody>
      </p:sp>
      <p:sp>
        <p:nvSpPr>
          <p:cNvPr id="44" name="Line 2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8267700" y="4047067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54967" y="3505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ourier New" pitchFamily="49" charset="0"/>
              </a:rPr>
              <a:t>aux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33570" y="2060033"/>
            <a:ext cx="31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457200" y="1981200"/>
            <a:ext cx="2971800" cy="60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After recursion: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3815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8</a:t>
            </a:r>
          </a:p>
        </p:txBody>
      </p:sp>
      <p:sp>
        <p:nvSpPr>
          <p:cNvPr id="51" name="Rectangle 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9149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2</a:t>
            </a:r>
          </a:p>
        </p:txBody>
      </p:sp>
      <p:sp>
        <p:nvSpPr>
          <p:cNvPr id="52" name="Rectangle 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4483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9</a:t>
            </a:r>
          </a:p>
        </p:txBody>
      </p:sp>
      <p:sp>
        <p:nvSpPr>
          <p:cNvPr id="53" name="Rectangle 8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9817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4</a:t>
            </a:r>
          </a:p>
        </p:txBody>
      </p:sp>
      <p:sp>
        <p:nvSpPr>
          <p:cNvPr id="54" name="Rectangle 9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5151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5</a:t>
            </a:r>
          </a:p>
        </p:txBody>
      </p:sp>
      <p:sp>
        <p:nvSpPr>
          <p:cNvPr id="55" name="Rectangle 10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0485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56" name="Rectangle 1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5819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1</a:t>
            </a:r>
          </a:p>
        </p:txBody>
      </p:sp>
      <p:sp>
        <p:nvSpPr>
          <p:cNvPr id="57" name="Rectangle 12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115300" y="9144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33570" y="996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1" y="43434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prstClr val="black"/>
                </a:solidFill>
              </a:rPr>
              <a:t/>
            </a:r>
            <a:br>
              <a:rPr lang="en-US" sz="2400" kern="0" dirty="0">
                <a:solidFill>
                  <a:prstClr val="black"/>
                </a:solidFill>
              </a:rPr>
            </a:br>
            <a:r>
              <a:rPr lang="en-US" sz="2400" kern="0" dirty="0">
                <a:solidFill>
                  <a:prstClr val="black"/>
                </a:solidFill>
              </a:rPr>
              <a:t>After merge, we will copy back to the original array</a:t>
            </a:r>
          </a:p>
        </p:txBody>
      </p:sp>
      <p:sp>
        <p:nvSpPr>
          <p:cNvPr id="45" name="Rectangle 15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381500" y="5024060"/>
            <a:ext cx="5334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1</a:t>
            </a:r>
            <a:endParaRPr lang="en-US" sz="2400" dirty="0">
              <a:latin typeface="+mj-lt"/>
            </a:endParaRPr>
          </a:p>
        </p:txBody>
      </p:sp>
      <p:sp>
        <p:nvSpPr>
          <p:cNvPr id="48" name="Rectangle 16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914900" y="5024060"/>
            <a:ext cx="5334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2</a:t>
            </a:r>
            <a:endParaRPr lang="en-US" sz="2400" dirty="0">
              <a:latin typeface="+mj-lt"/>
            </a:endParaRPr>
          </a:p>
        </p:txBody>
      </p:sp>
      <p:sp>
        <p:nvSpPr>
          <p:cNvPr id="59" name="Rectangle 17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448300" y="5024060"/>
            <a:ext cx="5334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3</a:t>
            </a:r>
            <a:endParaRPr lang="en-US" sz="2400" dirty="0">
              <a:latin typeface="+mj-lt"/>
            </a:endParaRPr>
          </a:p>
        </p:txBody>
      </p:sp>
      <p:sp>
        <p:nvSpPr>
          <p:cNvPr id="60" name="Rectangle 18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981700" y="5024060"/>
            <a:ext cx="5334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4</a:t>
            </a:r>
            <a:endParaRPr lang="en-US" sz="2400" dirty="0">
              <a:latin typeface="+mj-lt"/>
            </a:endParaRPr>
          </a:p>
        </p:txBody>
      </p:sp>
      <p:sp>
        <p:nvSpPr>
          <p:cNvPr id="61" name="Rectangle 19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515100" y="5024060"/>
            <a:ext cx="5334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5</a:t>
            </a:r>
            <a:endParaRPr lang="en-US" sz="2400" dirty="0">
              <a:latin typeface="+mj-lt"/>
            </a:endParaRPr>
          </a:p>
        </p:txBody>
      </p:sp>
      <p:sp>
        <p:nvSpPr>
          <p:cNvPr id="62" name="Rectangle 20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048500" y="5024060"/>
            <a:ext cx="5334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6</a:t>
            </a:r>
            <a:endParaRPr lang="en-US" sz="2400" dirty="0">
              <a:latin typeface="+mj-lt"/>
            </a:endParaRPr>
          </a:p>
        </p:txBody>
      </p:sp>
      <p:sp>
        <p:nvSpPr>
          <p:cNvPr id="63" name="Rectangle 21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581900" y="5024060"/>
            <a:ext cx="5334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8</a:t>
            </a:r>
            <a:endParaRPr lang="en-US" sz="2400" dirty="0">
              <a:latin typeface="+mj-lt"/>
            </a:endParaRPr>
          </a:p>
        </p:txBody>
      </p:sp>
      <p:sp>
        <p:nvSpPr>
          <p:cNvPr id="64" name="Rectangle 22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8115300" y="5024060"/>
            <a:ext cx="5334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+mj-lt"/>
              </a:rPr>
              <a:t>9</a:t>
            </a:r>
            <a:endParaRPr lang="en-US" sz="2400" dirty="0">
              <a:latin typeface="+mj-lt"/>
            </a:endParaRPr>
          </a:p>
        </p:txBody>
      </p:sp>
      <p:sp>
        <p:nvSpPr>
          <p:cNvPr id="65" name="Line 24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 flipV="1">
            <a:off x="8267700" y="5642127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33570" y="5106094"/>
            <a:ext cx="31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</a:t>
            </a:r>
            <a:endParaRPr lang="en-US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7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Mergesort</a:t>
            </a:r>
            <a:r>
              <a:rPr lang="en-US" dirty="0" smtClean="0"/>
              <a:t> Recursion</a:t>
            </a:r>
          </a:p>
        </p:txBody>
      </p:sp>
      <p:sp>
        <p:nvSpPr>
          <p:cNvPr id="9216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24125" y="177323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latin typeface="Times New Roman" pitchFamily="18" charset="0"/>
              </a:rPr>
              <a:t>8  2   9   4</a:t>
            </a:r>
          </a:p>
        </p:txBody>
      </p:sp>
      <p:sp>
        <p:nvSpPr>
          <p:cNvPr id="9216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84863" y="1809750"/>
            <a:ext cx="147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latin typeface="Times New Roman" pitchFamily="18" charset="0"/>
              </a:rPr>
              <a:t>5   3   1   6</a:t>
            </a:r>
          </a:p>
        </p:txBody>
      </p:sp>
      <p:sp>
        <p:nvSpPr>
          <p:cNvPr id="92165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58938" y="2566988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latin typeface="Times New Roman" pitchFamily="18" charset="0"/>
              </a:rPr>
              <a:t>8   2</a:t>
            </a:r>
          </a:p>
        </p:txBody>
      </p:sp>
      <p:sp>
        <p:nvSpPr>
          <p:cNvPr id="92166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453313" y="2557463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latin typeface="Times New Roman" pitchFamily="18" charset="0"/>
              </a:rPr>
              <a:t>1   6</a:t>
            </a:r>
          </a:p>
        </p:txBody>
      </p:sp>
      <p:sp>
        <p:nvSpPr>
          <p:cNvPr id="92167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54400" y="2555875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latin typeface="Times New Roman" pitchFamily="18" charset="0"/>
              </a:rPr>
              <a:t>9   4</a:t>
            </a:r>
          </a:p>
        </p:txBody>
      </p:sp>
      <p:sp>
        <p:nvSpPr>
          <p:cNvPr id="92168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94363" y="2574925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latin typeface="Times New Roman" pitchFamily="18" charset="0"/>
              </a:rPr>
              <a:t>5   3</a:t>
            </a:r>
          </a:p>
        </p:txBody>
      </p:sp>
      <p:sp>
        <p:nvSpPr>
          <p:cNvPr id="92169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44638" y="3347010"/>
            <a:ext cx="1046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latin typeface="Times New Roman" pitchFamily="18" charset="0"/>
              </a:rPr>
              <a:t>8</a:t>
            </a:r>
            <a:r>
              <a:rPr lang="en-US" sz="2400">
                <a:latin typeface="Times New Roman" pitchFamily="18" charset="0"/>
              </a:rPr>
              <a:t>     </a:t>
            </a:r>
            <a:r>
              <a:rPr lang="en-US" sz="2400" u="sng">
                <a:latin typeface="Times New Roman" pitchFamily="18" charset="0"/>
              </a:rPr>
              <a:t>2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41450" y="4191000"/>
            <a:ext cx="122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latin typeface="Times New Roman" pitchFamily="18" charset="0"/>
              </a:rPr>
              <a:t>   </a:t>
            </a:r>
            <a:r>
              <a:rPr lang="en-US" sz="2400" u="sng">
                <a:latin typeface="Times New Roman" pitchFamily="18" charset="0"/>
              </a:rPr>
              <a:t>2   8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74800" y="5011737"/>
            <a:ext cx="238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latin typeface="Times New Roman" pitchFamily="18" charset="0"/>
              </a:rPr>
              <a:t>        </a:t>
            </a:r>
            <a:r>
              <a:rPr lang="en-US" sz="2400" u="sng">
                <a:latin typeface="Times New Roman" pitchFamily="18" charset="0"/>
              </a:rPr>
              <a:t>2   4   8   9</a:t>
            </a:r>
          </a:p>
        </p:txBody>
      </p:sp>
      <p:sp>
        <p:nvSpPr>
          <p:cNvPr id="92172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90850" y="5867400"/>
            <a:ext cx="361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latin typeface="Times New Roman" pitchFamily="18" charset="0"/>
              </a:rPr>
              <a:t>        </a:t>
            </a:r>
            <a:r>
              <a:rPr lang="en-US" sz="2400" u="sng" dirty="0">
                <a:latin typeface="Times New Roman" pitchFamily="18" charset="0"/>
              </a:rPr>
              <a:t>1   2   3   4   5   6   8   9</a:t>
            </a:r>
          </a:p>
        </p:txBody>
      </p:sp>
      <p:sp>
        <p:nvSpPr>
          <p:cNvPr id="92173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356100" y="1509713"/>
            <a:ext cx="565150" cy="312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4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434013" y="1509713"/>
            <a:ext cx="585787" cy="312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5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2568575" y="2244725"/>
            <a:ext cx="5746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6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328988" y="2224088"/>
            <a:ext cx="492125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7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6451600" y="2265363"/>
            <a:ext cx="328613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8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7099300" y="2417763"/>
            <a:ext cx="390525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9" name="Line 1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1808163" y="3177148"/>
            <a:ext cx="21590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0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136775" y="3197785"/>
            <a:ext cx="123825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1" name="Line 21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H="1">
            <a:off x="3667125" y="3208898"/>
            <a:ext cx="19526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2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3944938" y="3177148"/>
            <a:ext cx="236537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3" name="Line 2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5824538" y="3208898"/>
            <a:ext cx="195262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4" name="Line 2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6102350" y="3197785"/>
            <a:ext cx="123825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5" name="Line 2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H="1">
            <a:off x="7540625" y="3218423"/>
            <a:ext cx="29845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6" name="Line 2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7931150" y="3218423"/>
            <a:ext cx="174625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7" name="Line 2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684338" y="3902075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8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2054225" y="3902075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9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3532188" y="3900487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0" name="Line 3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>
            <a:off x="3902075" y="3900487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1" name="Line 31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5719763" y="3890962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2" name="Line 32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flipH="1">
            <a:off x="6089650" y="3890962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3" name="Line 33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7486650" y="3910012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4" name="Line 3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H="1">
            <a:off x="7856538" y="3910012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5" name="Line 35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2157413" y="4630738"/>
            <a:ext cx="760412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6" name="Line 36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H="1">
            <a:off x="2947988" y="4621213"/>
            <a:ext cx="955675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7" name="Line 37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6038850" y="4618038"/>
            <a:ext cx="760413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8" name="Line 38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 flipH="1">
            <a:off x="6829425" y="4608513"/>
            <a:ext cx="955675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9" name="Line 39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2979738" y="5451475"/>
            <a:ext cx="2065337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0" name="Line 40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flipH="1">
            <a:off x="5064125" y="5462587"/>
            <a:ext cx="1768475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1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101266" y="3890962"/>
            <a:ext cx="979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latin typeface="Times New Roman" pitchFamily="18" charset="0"/>
              </a:rPr>
              <a:t>Merge</a:t>
            </a:r>
          </a:p>
        </p:txBody>
      </p:sp>
      <p:sp>
        <p:nvSpPr>
          <p:cNvPr id="92202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101266" y="4622827"/>
            <a:ext cx="979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latin typeface="Times New Roman" pitchFamily="18" charset="0"/>
              </a:rPr>
              <a:t>Merge</a:t>
            </a:r>
          </a:p>
        </p:txBody>
      </p:sp>
      <p:sp>
        <p:nvSpPr>
          <p:cNvPr id="92203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101266" y="5473700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latin typeface="Times New Roman" pitchFamily="18" charset="0"/>
              </a:rPr>
              <a:t>Merge</a:t>
            </a:r>
          </a:p>
        </p:txBody>
      </p:sp>
      <p:sp>
        <p:nvSpPr>
          <p:cNvPr id="92204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01266" y="1314841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latin typeface="Times New Roman" pitchFamily="18" charset="0"/>
              </a:rPr>
              <a:t>Divide</a:t>
            </a:r>
          </a:p>
        </p:txBody>
      </p:sp>
      <p:sp>
        <p:nvSpPr>
          <p:cNvPr id="92205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01266" y="2109788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latin typeface="Times New Roman" pitchFamily="18" charset="0"/>
              </a:rPr>
              <a:t>Divide</a:t>
            </a:r>
          </a:p>
        </p:txBody>
      </p:sp>
      <p:sp>
        <p:nvSpPr>
          <p:cNvPr id="92206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01266" y="28956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latin typeface="Times New Roman" pitchFamily="18" charset="0"/>
              </a:rPr>
              <a:t>Divide</a:t>
            </a:r>
          </a:p>
        </p:txBody>
      </p:sp>
      <p:sp>
        <p:nvSpPr>
          <p:cNvPr id="92207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01266" y="3393048"/>
            <a:ext cx="1508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latin typeface="Times New Roman" pitchFamily="18" charset="0"/>
              </a:rPr>
              <a:t>1 </a:t>
            </a:r>
            <a:r>
              <a:rPr lang="en-US" sz="2400" dirty="0" smtClean="0">
                <a:latin typeface="Times New Roman" pitchFamily="18" charset="0"/>
              </a:rPr>
              <a:t>Element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5408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276600" y="9906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15409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733800" y="9906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5410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4191000" y="9906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15411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648200" y="990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5412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105400" y="990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5413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5562600" y="9906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15414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019800" y="990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5415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477000" y="990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58" name="Text Box 9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3373438" y="3343835"/>
            <a:ext cx="1046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latin typeface="Times New Roman" pitchFamily="18" charset="0"/>
              </a:rPr>
              <a:t>9</a:t>
            </a:r>
            <a:r>
              <a:rPr lang="en-US" sz="2400">
                <a:latin typeface="Times New Roman" pitchFamily="18" charset="0"/>
              </a:rPr>
              <a:t>       </a:t>
            </a:r>
            <a:r>
              <a:rPr lang="en-US" sz="2400" u="sng">
                <a:latin typeface="Times New Roman" pitchFamily="18" charset="0"/>
              </a:rPr>
              <a:t>4</a:t>
            </a:r>
          </a:p>
        </p:txBody>
      </p:sp>
      <p:sp>
        <p:nvSpPr>
          <p:cNvPr id="59" name="Text Box 9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5583238" y="3339073"/>
            <a:ext cx="1046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latin typeface="Times New Roman" pitchFamily="18" charset="0"/>
              </a:rPr>
              <a:t>5</a:t>
            </a:r>
            <a:r>
              <a:rPr lang="en-US" sz="2400">
                <a:latin typeface="Times New Roman" pitchFamily="18" charset="0"/>
              </a:rPr>
              <a:t>      </a:t>
            </a:r>
            <a:r>
              <a:rPr lang="en-US" sz="2400" u="sng">
                <a:latin typeface="Times New Roman" pitchFamily="18" charset="0"/>
              </a:rPr>
              <a:t>3</a:t>
            </a:r>
          </a:p>
        </p:txBody>
      </p:sp>
      <p:sp>
        <p:nvSpPr>
          <p:cNvPr id="60" name="Text Box 9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412038" y="3343835"/>
            <a:ext cx="1046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     </a:t>
            </a:r>
            <a:r>
              <a:rPr lang="en-US" sz="2400" u="sng">
                <a:latin typeface="Times New Roman" pitchFamily="18" charset="0"/>
              </a:rPr>
              <a:t>6</a:t>
            </a:r>
          </a:p>
        </p:txBody>
      </p:sp>
      <p:sp>
        <p:nvSpPr>
          <p:cNvPr id="61" name="Text Box 10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3505200" y="4195763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latin typeface="Times New Roman" pitchFamily="18" charset="0"/>
              </a:rPr>
              <a:t>4    9</a:t>
            </a:r>
            <a:r>
              <a:rPr lang="en-US" sz="2400">
                <a:latin typeface="Times New Roman" pitchFamily="18" charset="0"/>
              </a:rPr>
              <a:t>	</a:t>
            </a:r>
            <a:endParaRPr lang="en-US" sz="2400" u="sng">
              <a:latin typeface="Times New Roman" pitchFamily="18" charset="0"/>
            </a:endParaRPr>
          </a:p>
        </p:txBody>
      </p:sp>
      <p:sp>
        <p:nvSpPr>
          <p:cNvPr id="62" name="Text Box 10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784850" y="4195763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latin typeface="Times New Roman" pitchFamily="18" charset="0"/>
              </a:rPr>
              <a:t>3   5</a:t>
            </a:r>
            <a:r>
              <a:rPr lang="en-US" sz="2400">
                <a:latin typeface="Times New Roman" pitchFamily="18" charset="0"/>
              </a:rPr>
              <a:t>	</a:t>
            </a:r>
            <a:endParaRPr lang="en-US" sz="2400" u="sng">
              <a:latin typeface="Times New Roman" pitchFamily="18" charset="0"/>
            </a:endParaRPr>
          </a:p>
        </p:txBody>
      </p:sp>
      <p:sp>
        <p:nvSpPr>
          <p:cNvPr id="63" name="Text Box 10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7569460" y="4195763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latin typeface="Times New Roman" pitchFamily="18" charset="0"/>
              </a:rPr>
              <a:t>1   6</a:t>
            </a:r>
          </a:p>
        </p:txBody>
      </p:sp>
      <p:sp>
        <p:nvSpPr>
          <p:cNvPr id="64" name="Text Box 11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5562600" y="5037137"/>
            <a:ext cx="238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latin typeface="Times New Roman" pitchFamily="18" charset="0"/>
              </a:rPr>
              <a:t>      </a:t>
            </a:r>
            <a:r>
              <a:rPr lang="en-US" sz="2400" u="sng">
                <a:latin typeface="Times New Roman" pitchFamily="18" charset="0"/>
              </a:rPr>
              <a:t>1   3   5   6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  <p:bldP spid="92164" grpId="0"/>
      <p:bldP spid="92165" grpId="0"/>
      <p:bldP spid="92166" grpId="0"/>
      <p:bldP spid="92167" grpId="0"/>
      <p:bldP spid="92168" grpId="0"/>
      <p:bldP spid="92169" grpId="0"/>
      <p:bldP spid="92170" grpId="0"/>
      <p:bldP spid="92171" grpId="0"/>
      <p:bldP spid="92172" grpId="0"/>
      <p:bldP spid="92173" grpId="0" animBg="1"/>
      <p:bldP spid="92174" grpId="0" animBg="1"/>
      <p:bldP spid="92175" grpId="0" animBg="1"/>
      <p:bldP spid="92176" grpId="0" animBg="1"/>
      <p:bldP spid="92177" grpId="0" animBg="1"/>
      <p:bldP spid="92178" grpId="0" animBg="1"/>
      <p:bldP spid="92179" grpId="0" animBg="1"/>
      <p:bldP spid="92180" grpId="0" animBg="1"/>
      <p:bldP spid="92181" grpId="0" animBg="1"/>
      <p:bldP spid="92182" grpId="0" animBg="1"/>
      <p:bldP spid="92183" grpId="0" animBg="1"/>
      <p:bldP spid="92184" grpId="0" animBg="1"/>
      <p:bldP spid="92185" grpId="0" animBg="1"/>
      <p:bldP spid="92186" grpId="0" animBg="1"/>
      <p:bldP spid="92187" grpId="0" animBg="1"/>
      <p:bldP spid="92188" grpId="0" animBg="1"/>
      <p:bldP spid="92189" grpId="0" animBg="1"/>
      <p:bldP spid="92190" grpId="0" animBg="1"/>
      <p:bldP spid="92191" grpId="0" animBg="1"/>
      <p:bldP spid="92192" grpId="0" animBg="1"/>
      <p:bldP spid="92193" grpId="0" animBg="1"/>
      <p:bldP spid="92194" grpId="0" animBg="1"/>
      <p:bldP spid="92195" grpId="0" animBg="1"/>
      <p:bldP spid="92196" grpId="0" animBg="1"/>
      <p:bldP spid="92197" grpId="0" animBg="1"/>
      <p:bldP spid="92198" grpId="0" animBg="1"/>
      <p:bldP spid="92199" grpId="0" animBg="1"/>
      <p:bldP spid="92200" grpId="0" animBg="1"/>
      <p:bldP spid="92201" grpId="0"/>
      <p:bldP spid="92202" grpId="0"/>
      <p:bldP spid="92203" grpId="0"/>
      <p:bldP spid="92204" grpId="0"/>
      <p:bldP spid="92205" grpId="0"/>
      <p:bldP spid="92206" grpId="0"/>
      <p:bldP spid="9220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: Time Saving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if the final steps of our merge looked like this?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wasteful to copy to the auxiliary array just to copy back…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371600" y="2159833"/>
            <a:ext cx="6705600" cy="2412167"/>
            <a:chOff x="2057400" y="2286000"/>
            <a:chExt cx="6705600" cy="2412167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057400" y="2438400"/>
              <a:ext cx="533400" cy="533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</a:rPr>
                <a:t>2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90800" y="2438400"/>
              <a:ext cx="533400" cy="533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</a:rPr>
                <a:t>4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124200" y="2438400"/>
              <a:ext cx="533400" cy="533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5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57600" y="2438400"/>
              <a:ext cx="533400" cy="533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</a:rPr>
                <a:t>6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191000" y="2438400"/>
              <a:ext cx="533400" cy="533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</a:rPr>
                <a:t>1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724400" y="2438400"/>
              <a:ext cx="533400" cy="533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57800" y="2438400"/>
              <a:ext cx="533400" cy="533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8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791200" y="2438400"/>
              <a:ext cx="533400" cy="533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9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4191000" y="2286000"/>
              <a:ext cx="0" cy="9906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4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3962400" y="3048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5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5257800" y="3048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6" name="Rectangle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057400" y="3859967"/>
              <a:ext cx="533400" cy="533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</a:rPr>
                <a:t>1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590800" y="3859967"/>
              <a:ext cx="533400" cy="533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</a:rPr>
                <a:t>2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24200" y="3859967"/>
              <a:ext cx="533400" cy="533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</a:rPr>
                <a:t>3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657600" y="3859967"/>
              <a:ext cx="533400" cy="533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</a:rPr>
                <a:t>4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191000" y="3859967"/>
              <a:ext cx="533400" cy="533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</a:rPr>
                <a:t>5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724400" y="3859967"/>
              <a:ext cx="533400" cy="533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257800" y="3859967"/>
              <a:ext cx="533400" cy="533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791200" y="3859967"/>
              <a:ext cx="533400" cy="533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5334000" y="4393367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7000" y="2590800"/>
              <a:ext cx="2286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Main array</a:t>
              </a:r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r>
                <a:rPr lang="en-US" sz="1800" dirty="0" smtClean="0"/>
                <a:t>Auxiliary array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338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: Time Saving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left-side finishes first, just stop the merge and copy back: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If right-side finishes first, copy remaining into right then copy back: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828800" y="1981200"/>
            <a:ext cx="4876800" cy="1295400"/>
            <a:chOff x="1828800" y="1981200"/>
            <a:chExt cx="4876800" cy="1295400"/>
          </a:xfrm>
        </p:grpSpPr>
        <p:sp>
          <p:nvSpPr>
            <p:cNvPr id="7" name="Rectangle 1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828800" y="1981200"/>
              <a:ext cx="24384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" name="Rectangle 1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267200" y="1981200"/>
              <a:ext cx="24384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9" name="Rectangle 1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828800" y="2743200"/>
              <a:ext cx="4876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0" name="Rectangle 2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410200" y="1981200"/>
              <a:ext cx="1295400" cy="3048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1" name="Rectangle 22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828800" y="2743200"/>
              <a:ext cx="3581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" name="Line 23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4114800" y="22860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3" name="Line 24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5257800" y="30480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4" name="Line 25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V="1">
              <a:off x="5181600" y="22860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7" name="AutoShape 30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429000" y="2362200"/>
              <a:ext cx="152400" cy="3048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8" name="Text Box 31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743200" y="2286000"/>
              <a:ext cx="6976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copy</a:t>
              </a:r>
              <a:endParaRPr lang="en-US" sz="1400" dirty="0"/>
            </a:p>
          </p:txBody>
        </p:sp>
      </p:grpSp>
      <p:sp>
        <p:nvSpPr>
          <p:cNvPr id="1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81187" y="4881563"/>
            <a:ext cx="2438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19587" y="4881563"/>
            <a:ext cx="2438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81187" y="5643563"/>
            <a:ext cx="4953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62387" y="4881563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319587" y="4652963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81187" y="5643563"/>
            <a:ext cx="440372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3633787" y="518636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6056312" y="595947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6529387" y="518636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1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08312" y="5273675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1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98912" y="4511675"/>
            <a:ext cx="2514600" cy="457200"/>
          </a:xfrm>
          <a:custGeom>
            <a:avLst/>
            <a:gdLst>
              <a:gd name="T0" fmla="*/ 132601038 w 21600"/>
              <a:gd name="T1" fmla="*/ 21061 h 21600"/>
              <a:gd name="T2" fmla="*/ 8050446 w 21600"/>
              <a:gd name="T3" fmla="*/ 4838700 h 21600"/>
              <a:gd name="T4" fmla="*/ 134105374 w 21600"/>
              <a:gd name="T5" fmla="*/ 551074 h 21600"/>
              <a:gd name="T6" fmla="*/ 326094723 w 21600"/>
              <a:gd name="T7" fmla="*/ 3705648 h 21600"/>
              <a:gd name="T8" fmla="*/ 290599993 w 21600"/>
              <a:gd name="T9" fmla="*/ 5431895 h 21600"/>
              <a:gd name="T10" fmla="*/ 238380909 w 21600"/>
              <a:gd name="T11" fmla="*/ 425850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0241" y="9000"/>
                </a:moveTo>
                <a:cubicBezTo>
                  <a:pt x="19377" y="4467"/>
                  <a:pt x="15414" y="1188"/>
                  <a:pt x="10800" y="1188"/>
                </a:cubicBezTo>
                <a:cubicBezTo>
                  <a:pt x="5491" y="1188"/>
                  <a:pt x="1188" y="5491"/>
                  <a:pt x="1188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5984" y="0"/>
                  <a:pt x="20438" y="3684"/>
                  <a:pt x="21408" y="8777"/>
                </a:cubicBezTo>
                <a:lnTo>
                  <a:pt x="24061" y="8271"/>
                </a:lnTo>
                <a:lnTo>
                  <a:pt x="21442" y="12124"/>
                </a:lnTo>
                <a:lnTo>
                  <a:pt x="17589" y="9505"/>
                </a:lnTo>
                <a:lnTo>
                  <a:pt x="20241" y="90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781800" y="4495800"/>
            <a:ext cx="6383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first</a:t>
            </a:r>
          </a:p>
        </p:txBody>
      </p:sp>
      <p:sp>
        <p:nvSpPr>
          <p:cNvPr id="34" name="Text Box 1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057400" y="5257800"/>
            <a:ext cx="9252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22467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want to use less space?</a:t>
            </a:r>
          </a:p>
          <a:p>
            <a:r>
              <a:rPr lang="en-US" dirty="0" smtClean="0"/>
              <a:t>only make copy of left section, merge back into original location.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Merging low (works even if halves are not the same size)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07593"/>
            <a:ext cx="62198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6217718"/>
            <a:ext cx="235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Never run out of 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void </a:t>
            </a:r>
            <a:r>
              <a:rPr lang="en-US" sz="2200" dirty="0" err="1"/>
              <a:t>mergeSort</a:t>
            </a:r>
            <a:r>
              <a:rPr lang="en-US" sz="2200" dirty="0"/>
              <a:t>( E [ ] a, E [ ] </a:t>
            </a:r>
            <a:r>
              <a:rPr lang="en-US" sz="2200" dirty="0" err="1"/>
              <a:t>tmpArray</a:t>
            </a:r>
            <a:r>
              <a:rPr lang="en-US" sz="2200" dirty="0"/>
              <a:t>, </a:t>
            </a:r>
            <a:r>
              <a:rPr lang="en-US" sz="2200" dirty="0" err="1"/>
              <a:t>int</a:t>
            </a:r>
            <a:r>
              <a:rPr lang="en-US" sz="2200" dirty="0"/>
              <a:t> left, </a:t>
            </a:r>
            <a:r>
              <a:rPr lang="en-US" sz="2200" dirty="0" err="1"/>
              <a:t>int</a:t>
            </a:r>
            <a:r>
              <a:rPr lang="en-US" sz="2200" dirty="0"/>
              <a:t> right 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 if( left &lt; right )</a:t>
            </a:r>
          </a:p>
          <a:p>
            <a:pPr marL="0" indent="0">
              <a:buNone/>
            </a:pPr>
            <a:r>
              <a:rPr lang="en-US" sz="2200" dirty="0"/>
              <a:t>    {</a:t>
            </a:r>
          </a:p>
          <a:p>
            <a:pPr marL="0" indent="0">
              <a:buNone/>
            </a:pPr>
            <a:r>
              <a:rPr lang="en-US" sz="2200" dirty="0"/>
              <a:t>        </a:t>
            </a:r>
            <a:r>
              <a:rPr lang="en-US" sz="2200" dirty="0" err="1"/>
              <a:t>int</a:t>
            </a:r>
            <a:r>
              <a:rPr lang="en-US" sz="2200" dirty="0"/>
              <a:t> center = ( left + right ) / 2;</a:t>
            </a:r>
          </a:p>
          <a:p>
            <a:pPr marL="0" indent="0">
              <a:buNone/>
            </a:pPr>
            <a:r>
              <a:rPr lang="en-US" sz="2200" dirty="0"/>
              <a:t>        </a:t>
            </a:r>
            <a:r>
              <a:rPr lang="en-US" sz="2200" dirty="0" err="1"/>
              <a:t>mergeSort</a:t>
            </a:r>
            <a:r>
              <a:rPr lang="en-US" sz="2200" dirty="0"/>
              <a:t>( a, </a:t>
            </a:r>
            <a:r>
              <a:rPr lang="en-US" sz="2200" dirty="0" err="1"/>
              <a:t>tmpArray</a:t>
            </a:r>
            <a:r>
              <a:rPr lang="en-US" sz="2200" dirty="0"/>
              <a:t>, left, center );</a:t>
            </a:r>
          </a:p>
          <a:p>
            <a:pPr marL="0" indent="0">
              <a:buNone/>
            </a:pPr>
            <a:r>
              <a:rPr lang="en-US" sz="2200" dirty="0"/>
              <a:t>        </a:t>
            </a:r>
            <a:r>
              <a:rPr lang="en-US" sz="2200" dirty="0" err="1"/>
              <a:t>mergeSort</a:t>
            </a:r>
            <a:r>
              <a:rPr lang="en-US" sz="2200" dirty="0"/>
              <a:t>( a, </a:t>
            </a:r>
            <a:r>
              <a:rPr lang="en-US" sz="2200" dirty="0" err="1"/>
              <a:t>tmpArray</a:t>
            </a:r>
            <a:r>
              <a:rPr lang="en-US" sz="2200" dirty="0"/>
              <a:t>, center + 1, right );</a:t>
            </a:r>
          </a:p>
          <a:p>
            <a:pPr marL="0" indent="0">
              <a:buNone/>
            </a:pPr>
            <a:r>
              <a:rPr lang="en-US" sz="2200" dirty="0"/>
              <a:t>        merge( a, </a:t>
            </a:r>
            <a:r>
              <a:rPr lang="en-US" sz="2200" dirty="0" err="1"/>
              <a:t>tmpArray</a:t>
            </a:r>
            <a:r>
              <a:rPr lang="en-US" sz="2200" dirty="0"/>
              <a:t>, left, center + 1, right );</a:t>
            </a:r>
          </a:p>
          <a:p>
            <a:pPr marL="0" indent="0">
              <a:buNone/>
            </a:pPr>
            <a:r>
              <a:rPr lang="en-US" sz="2200" dirty="0"/>
              <a:t>    }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Complexity?  </a:t>
            </a:r>
            <a:r>
              <a:rPr lang="en-US" dirty="0" smtClean="0">
                <a:solidFill>
                  <a:srgbClr val="FF0000"/>
                </a:solidFill>
              </a:rPr>
              <a:t>(Use your a, b, k)</a:t>
            </a:r>
          </a:p>
          <a:p>
            <a:pPr lvl="0"/>
            <a:r>
              <a:rPr lang="en-US" dirty="0"/>
              <a:t>If merging using files (reading and writing sorted pieces to a file), no problem with storage space. If we have an array of items to be stored, the </a:t>
            </a:r>
            <a:r>
              <a:rPr lang="en-US" dirty="0" err="1"/>
              <a:t>MergeSort</a:t>
            </a:r>
            <a:r>
              <a:rPr lang="en-US" dirty="0"/>
              <a:t> requires an auxiliary storage. </a:t>
            </a:r>
          </a:p>
          <a:p>
            <a:pPr lvl="0"/>
            <a:r>
              <a:rPr lang="en-US" dirty="0"/>
              <a:t>Works well for external sorts (not all data </a:t>
            </a:r>
            <a:r>
              <a:rPr lang="en-US" dirty="0" smtClean="0"/>
              <a:t>needs to be </a:t>
            </a:r>
            <a:r>
              <a:rPr lang="en-US" dirty="0"/>
              <a:t>in memory at the same time) as doesn’t need to see entire data </a:t>
            </a:r>
            <a:r>
              <a:rPr lang="en-US" dirty="0" smtClean="0"/>
              <a:t>as can sort chunks.</a:t>
            </a:r>
            <a:endParaRPr lang="en-US" dirty="0"/>
          </a:p>
          <a:p>
            <a:pPr lvl="0"/>
            <a:r>
              <a:rPr lang="en-US" b="1" dirty="0"/>
              <a:t>Stable</a:t>
            </a:r>
            <a:r>
              <a:rPr lang="en-US" dirty="0"/>
              <a:t>, as control order when merging</a:t>
            </a:r>
          </a:p>
          <a:p>
            <a:pPr lvl="0"/>
            <a:r>
              <a:rPr lang="en-US" b="1" dirty="0"/>
              <a:t>Non-adaptive (Oblivious)</a:t>
            </a:r>
            <a:r>
              <a:rPr lang="en-US" dirty="0"/>
              <a:t> as it does the same amount of work regardless of initial order.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b="1" dirty="0"/>
              <a:t>Insertion </a:t>
            </a:r>
            <a:r>
              <a:rPr lang="en-US" b="1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029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Sorts by inserting records into an already sorted portion of the array. </a:t>
            </a:r>
          </a:p>
          <a:p>
            <a:pPr lvl="0"/>
            <a:r>
              <a:rPr lang="en-US" dirty="0"/>
              <a:t>Two groups of keys - </a:t>
            </a:r>
            <a:r>
              <a:rPr lang="en-US" dirty="0">
                <a:solidFill>
                  <a:srgbClr val="FF0000"/>
                </a:solidFill>
              </a:rPr>
              <a:t>sorted</a:t>
            </a:r>
            <a:r>
              <a:rPr lang="en-US" dirty="0"/>
              <a:t> and unsorted. </a:t>
            </a:r>
          </a:p>
          <a:p>
            <a:pPr lvl="0"/>
            <a:r>
              <a:rPr lang="en-US" dirty="0" smtClean="0"/>
              <a:t>Insert </a:t>
            </a:r>
            <a:r>
              <a:rPr lang="en-US" i="1" dirty="0"/>
              <a:t>n</a:t>
            </a:r>
            <a:r>
              <a:rPr lang="en-US" dirty="0"/>
              <a:t> times - each time have to move about elements to insert.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11 </a:t>
            </a:r>
            <a:r>
              <a:rPr lang="en-US" dirty="0"/>
              <a:t>  5 17  1 21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5   11 </a:t>
            </a:r>
            <a:r>
              <a:rPr lang="en-US" dirty="0"/>
              <a:t>17  1 21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5   11 17  </a:t>
            </a:r>
            <a:r>
              <a:rPr lang="en-US" dirty="0"/>
              <a:t>1 21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1    5 11 17 </a:t>
            </a:r>
            <a:r>
              <a:rPr lang="en-US" dirty="0"/>
              <a:t>21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1    5 11 17 21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a=2, b=2, k=1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800" dirty="0" smtClean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2" y="1524000"/>
            <a:ext cx="9045248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44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code only (not 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tmpArray</a:t>
            </a:r>
            <a:r>
              <a:rPr lang="en-US" dirty="0" smtClean="0"/>
              <a:t> gives us extra space to use (so we don’t have to allocate it every time)</a:t>
            </a:r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static &lt;E extends Comparable&lt;? super E&gt;&gt;</a:t>
            </a:r>
          </a:p>
          <a:p>
            <a:pPr marL="0" indent="0">
              <a:buNone/>
            </a:pPr>
            <a:r>
              <a:rPr lang="en-US" dirty="0"/>
              <a:t>void merge( E [ ] a, E [ ] </a:t>
            </a:r>
            <a:r>
              <a:rPr lang="en-US" dirty="0" err="1" smtClean="0"/>
              <a:t>tmpArray,int</a:t>
            </a:r>
            <a:r>
              <a:rPr lang="en-US" dirty="0" smtClean="0"/>
              <a:t> </a:t>
            </a:r>
            <a:r>
              <a:rPr lang="en-US" dirty="0" err="1"/>
              <a:t>leftPos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rightPos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endSlice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leftEnd</a:t>
            </a:r>
            <a:r>
              <a:rPr lang="en-US" dirty="0"/>
              <a:t> = </a:t>
            </a:r>
            <a:r>
              <a:rPr lang="en-US" dirty="0" err="1"/>
              <a:t>rightPos</a:t>
            </a:r>
            <a:r>
              <a:rPr lang="en-US" dirty="0"/>
              <a:t> - 1;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tmpPos</a:t>
            </a:r>
            <a:r>
              <a:rPr lang="en-US" dirty="0"/>
              <a:t> = </a:t>
            </a:r>
            <a:r>
              <a:rPr lang="en-US" dirty="0" err="1"/>
              <a:t>leftPos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numElements</a:t>
            </a:r>
            <a:r>
              <a:rPr lang="en-US" dirty="0"/>
              <a:t> = </a:t>
            </a:r>
            <a:r>
              <a:rPr lang="en-US" dirty="0" err="1" smtClean="0"/>
              <a:t>endSlice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leftPos</a:t>
            </a:r>
            <a:r>
              <a:rPr lang="en-US" dirty="0"/>
              <a:t> + 1;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// Main </a:t>
            </a:r>
            <a:r>
              <a:rPr lang="en-US" dirty="0" smtClean="0">
                <a:solidFill>
                  <a:srgbClr val="FF0000"/>
                </a:solidFill>
              </a:rPr>
              <a:t>loop.  Stop when either side has been completely merged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while( </a:t>
            </a:r>
            <a:r>
              <a:rPr lang="en-US" dirty="0" err="1"/>
              <a:t>leftPos</a:t>
            </a:r>
            <a:r>
              <a:rPr lang="en-US" dirty="0"/>
              <a:t> &lt;= </a:t>
            </a:r>
            <a:r>
              <a:rPr lang="en-US" dirty="0" err="1"/>
              <a:t>leftEnd</a:t>
            </a:r>
            <a:r>
              <a:rPr lang="en-US" dirty="0"/>
              <a:t> &amp;&amp; </a:t>
            </a:r>
            <a:r>
              <a:rPr lang="en-US" dirty="0" err="1"/>
              <a:t>rightPos</a:t>
            </a:r>
            <a:r>
              <a:rPr lang="en-US" dirty="0"/>
              <a:t> &lt;= </a:t>
            </a:r>
            <a:r>
              <a:rPr lang="en-US" dirty="0" err="1" smtClean="0"/>
              <a:t>endSlice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if( a[ </a:t>
            </a:r>
            <a:r>
              <a:rPr lang="en-US" dirty="0" err="1"/>
              <a:t>leftPos</a:t>
            </a:r>
            <a:r>
              <a:rPr lang="en-US" dirty="0"/>
              <a:t> ].</a:t>
            </a:r>
            <a:r>
              <a:rPr lang="en-US" dirty="0" err="1"/>
              <a:t>compareTo</a:t>
            </a:r>
            <a:r>
              <a:rPr lang="en-US" dirty="0"/>
              <a:t>( a[ </a:t>
            </a:r>
            <a:r>
              <a:rPr lang="en-US" dirty="0" err="1"/>
              <a:t>rightPos</a:t>
            </a:r>
            <a:r>
              <a:rPr lang="en-US" dirty="0"/>
              <a:t> ] ) &lt;= 0 )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tmpArray</a:t>
            </a:r>
            <a:r>
              <a:rPr lang="en-US" dirty="0"/>
              <a:t>[ </a:t>
            </a:r>
            <a:r>
              <a:rPr lang="en-US" dirty="0" err="1"/>
              <a:t>tmpPos</a:t>
            </a:r>
            <a:r>
              <a:rPr lang="en-US" dirty="0"/>
              <a:t>++ ] = a[ </a:t>
            </a:r>
            <a:r>
              <a:rPr lang="en-US" dirty="0" err="1"/>
              <a:t>leftPos</a:t>
            </a:r>
            <a:r>
              <a:rPr lang="en-US" dirty="0"/>
              <a:t>++ ];</a:t>
            </a:r>
          </a:p>
          <a:p>
            <a:pPr marL="0" indent="0">
              <a:buNone/>
            </a:pPr>
            <a:r>
              <a:rPr lang="en-US" dirty="0"/>
              <a:t>        else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tmpArray</a:t>
            </a:r>
            <a:r>
              <a:rPr lang="en-US" dirty="0"/>
              <a:t>[ </a:t>
            </a:r>
            <a:r>
              <a:rPr lang="en-US" dirty="0" err="1"/>
              <a:t>tmpPos</a:t>
            </a:r>
            <a:r>
              <a:rPr lang="en-US" dirty="0"/>
              <a:t>++ ] = a[ </a:t>
            </a:r>
            <a:r>
              <a:rPr lang="en-US" dirty="0" err="1"/>
              <a:t>rightPos</a:t>
            </a:r>
            <a:r>
              <a:rPr lang="en-US" dirty="0"/>
              <a:t>++ 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while( </a:t>
            </a:r>
            <a:r>
              <a:rPr lang="en-US" dirty="0" err="1"/>
              <a:t>leftPos</a:t>
            </a:r>
            <a:r>
              <a:rPr lang="en-US" dirty="0"/>
              <a:t> &lt;= </a:t>
            </a:r>
            <a:r>
              <a:rPr lang="en-US" dirty="0" err="1"/>
              <a:t>leftEnd</a:t>
            </a:r>
            <a:r>
              <a:rPr lang="en-US" dirty="0"/>
              <a:t> )    </a:t>
            </a:r>
            <a:r>
              <a:rPr lang="en-US" dirty="0">
                <a:solidFill>
                  <a:srgbClr val="FF0000"/>
                </a:solidFill>
              </a:rPr>
              <a:t>// Copy rest of first </a:t>
            </a:r>
            <a:r>
              <a:rPr lang="en-US" dirty="0" smtClean="0">
                <a:solidFill>
                  <a:srgbClr val="FF0000"/>
                </a:solidFill>
              </a:rPr>
              <a:t>half if needed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tmpArray</a:t>
            </a:r>
            <a:r>
              <a:rPr lang="en-US" dirty="0"/>
              <a:t>[ </a:t>
            </a:r>
            <a:r>
              <a:rPr lang="en-US" dirty="0" err="1"/>
              <a:t>tmpPos</a:t>
            </a:r>
            <a:r>
              <a:rPr lang="en-US" dirty="0"/>
              <a:t>++ ] = a[ </a:t>
            </a:r>
            <a:r>
              <a:rPr lang="en-US" dirty="0" err="1"/>
              <a:t>leftPos</a:t>
            </a:r>
            <a:r>
              <a:rPr lang="en-US" dirty="0"/>
              <a:t>++ 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while( </a:t>
            </a:r>
            <a:r>
              <a:rPr lang="en-US" dirty="0" err="1"/>
              <a:t>rightPos</a:t>
            </a:r>
            <a:r>
              <a:rPr lang="en-US" dirty="0"/>
              <a:t> &lt;= </a:t>
            </a:r>
            <a:r>
              <a:rPr lang="en-US" dirty="0" err="1" smtClean="0"/>
              <a:t>endSlice</a:t>
            </a:r>
            <a:r>
              <a:rPr lang="en-US" dirty="0" smtClean="0"/>
              <a:t> </a:t>
            </a:r>
            <a:r>
              <a:rPr lang="en-US" dirty="0"/>
              <a:t>)  </a:t>
            </a:r>
            <a:r>
              <a:rPr lang="en-US" dirty="0">
                <a:solidFill>
                  <a:srgbClr val="FF0000"/>
                </a:solidFill>
              </a:rPr>
              <a:t>// Copy rest of right </a:t>
            </a:r>
            <a:r>
              <a:rPr lang="en-US" dirty="0" smtClean="0">
                <a:solidFill>
                  <a:srgbClr val="FF0000"/>
                </a:solidFill>
              </a:rPr>
              <a:t>half if needed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tmpArray</a:t>
            </a:r>
            <a:r>
              <a:rPr lang="en-US" dirty="0"/>
              <a:t>[ </a:t>
            </a:r>
            <a:r>
              <a:rPr lang="en-US" dirty="0" err="1"/>
              <a:t>tmpPos</a:t>
            </a:r>
            <a:r>
              <a:rPr lang="en-US" dirty="0"/>
              <a:t>++ ] = a[ </a:t>
            </a:r>
            <a:r>
              <a:rPr lang="en-US" dirty="0" err="1"/>
              <a:t>rightPos</a:t>
            </a:r>
            <a:r>
              <a:rPr lang="en-US" dirty="0"/>
              <a:t>++ 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Copy </a:t>
            </a:r>
            <a:r>
              <a:rPr lang="en-US" dirty="0" err="1"/>
              <a:t>tmpArray</a:t>
            </a:r>
            <a:r>
              <a:rPr lang="en-US" dirty="0"/>
              <a:t> </a:t>
            </a:r>
            <a:r>
              <a:rPr lang="en-US" dirty="0" smtClean="0"/>
              <a:t>back.  </a:t>
            </a:r>
          </a:p>
          <a:p>
            <a:pPr marL="0" indent="0">
              <a:buNone/>
            </a:pPr>
            <a:r>
              <a:rPr lang="en-US" dirty="0" smtClean="0"/>
              <a:t>    // We go in reverse order because </a:t>
            </a:r>
            <a:r>
              <a:rPr lang="en-US" dirty="0" err="1" smtClean="0"/>
              <a:t>endSlice</a:t>
            </a:r>
            <a:r>
              <a:rPr lang="en-US" dirty="0" smtClean="0"/>
              <a:t> is the only parameter that hasn’t changed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for(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numElements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++, </a:t>
            </a:r>
            <a:r>
              <a:rPr lang="en-US" dirty="0" err="1" smtClean="0"/>
              <a:t>endSlice</a:t>
            </a:r>
            <a:r>
              <a:rPr lang="en-US" dirty="0" smtClean="0"/>
              <a:t>-</a:t>
            </a:r>
            <a:r>
              <a:rPr lang="en-US" dirty="0"/>
              <a:t>- )</a:t>
            </a:r>
          </a:p>
          <a:p>
            <a:pPr marL="0" indent="0">
              <a:buNone/>
            </a:pPr>
            <a:r>
              <a:rPr lang="en-US" dirty="0"/>
              <a:t>        a[ </a:t>
            </a:r>
            <a:r>
              <a:rPr lang="en-US" dirty="0" err="1" smtClean="0"/>
              <a:t>endSlice</a:t>
            </a:r>
            <a:r>
              <a:rPr lang="en-US" dirty="0" smtClean="0"/>
              <a:t> </a:t>
            </a:r>
            <a:r>
              <a:rPr lang="en-US" dirty="0"/>
              <a:t>] = </a:t>
            </a:r>
            <a:r>
              <a:rPr lang="en-US" dirty="0" err="1"/>
              <a:t>tmpArray</a:t>
            </a:r>
            <a:r>
              <a:rPr lang="en-US" dirty="0"/>
              <a:t>[ </a:t>
            </a:r>
            <a:r>
              <a:rPr lang="en-US" dirty="0" err="1" smtClean="0"/>
              <a:t>endSlice</a:t>
            </a:r>
            <a:r>
              <a:rPr lang="en-US" dirty="0" smtClean="0"/>
              <a:t> 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Also uses divide-and-conquer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Recursively divide into (roughly) halves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Instead of doing all the work as we merge together, we will do all the work as we recursively split into halves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Unlike </a:t>
            </a:r>
            <a:r>
              <a:rPr lang="en-US" sz="2200" dirty="0" err="1" smtClean="0"/>
              <a:t>MergeSort</a:t>
            </a:r>
            <a:r>
              <a:rPr lang="en-US" sz="2200" dirty="0" smtClean="0"/>
              <a:t>, does not need auxiliary space</a:t>
            </a:r>
          </a:p>
          <a:p>
            <a:pPr>
              <a:spcBef>
                <a:spcPts val="600"/>
              </a:spcBef>
            </a:pPr>
            <a:endParaRPr lang="en-US" sz="2400" dirty="0" smtClean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00B050"/>
                </a:solidFill>
              </a:rPr>
              <a:t>How can I rearrange the array into smaller values and bigger values and not use any more space to store them?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1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endParaRPr lang="en-US" sz="1400" dirty="0" smtClean="0"/>
          </a:p>
          <a:p>
            <a:pPr>
              <a:spcBef>
                <a:spcPts val="600"/>
              </a:spcBef>
            </a:pPr>
            <a:endParaRPr lang="en-US" sz="1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O(n log n) on average, but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worst-case</a:t>
            </a:r>
          </a:p>
          <a:p>
            <a:pPr>
              <a:spcBef>
                <a:spcPts val="600"/>
              </a:spcBef>
            </a:pPr>
            <a:r>
              <a:rPr lang="en-US" sz="2200" dirty="0" err="1" smtClean="0"/>
              <a:t>MergeSort</a:t>
            </a:r>
            <a:r>
              <a:rPr lang="en-US" sz="2200" dirty="0" smtClean="0"/>
              <a:t> is always O(n log n)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So why use </a:t>
            </a:r>
            <a:r>
              <a:rPr lang="en-US" sz="2200" dirty="0" err="1" smtClean="0"/>
              <a:t>QuickSort</a:t>
            </a:r>
            <a:r>
              <a:rPr lang="en-US" sz="2200" dirty="0" smtClean="0"/>
              <a:t> at all?</a:t>
            </a:r>
          </a:p>
          <a:p>
            <a:pPr>
              <a:spcBef>
                <a:spcPts val="600"/>
              </a:spcBef>
            </a:pPr>
            <a:endParaRPr lang="en-US" sz="1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Can be faster than </a:t>
            </a:r>
            <a:r>
              <a:rPr lang="en-US" sz="2400" dirty="0" err="1" smtClean="0"/>
              <a:t>Mergesort</a:t>
            </a: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200" dirty="0" smtClean="0"/>
              <a:t>Quicksort does fewer copies and more comparisons, so it depends on the relative cost of these two operations!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6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Pick a pivot element</a:t>
            </a:r>
          </a:p>
          <a:p>
            <a:pPr marL="457200" indent="-457200">
              <a:buFont typeface="+mj-lt"/>
              <a:buAutoNum type="arabicPeriod"/>
            </a:pPr>
            <a:endParaRPr lang="en-US" sz="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Partition all the data into: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400" dirty="0" smtClean="0"/>
              <a:t>The elements less than the pivot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400" dirty="0" smtClean="0"/>
              <a:t>The pivot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400" dirty="0" smtClean="0"/>
              <a:t>The elements greater than the pivot</a:t>
            </a:r>
          </a:p>
          <a:p>
            <a:pPr marL="457200" indent="-457200">
              <a:buFont typeface="+mj-lt"/>
              <a:buAutoNum type="arabicPeriod"/>
            </a:pPr>
            <a:endParaRPr lang="en-US" sz="105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Recursively sort A and C</a:t>
            </a:r>
          </a:p>
          <a:p>
            <a:pPr marL="457200" indent="-457200">
              <a:buFont typeface="+mj-lt"/>
              <a:buAutoNum type="arabicPeriod"/>
            </a:pPr>
            <a:endParaRPr lang="en-US" sz="1050" dirty="0" smtClean="0"/>
          </a:p>
          <a:p>
            <a:pPr marL="0" indent="0">
              <a:buNone/>
            </a:pPr>
            <a:r>
              <a:rPr lang="en-US" sz="2800" dirty="0" smtClean="0"/>
              <a:t>Seems easy but the details are tricky!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0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Example: Quicksort Recursion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87662" y="184943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 dirty="0">
                <a:latin typeface="Times New Roman" pitchFamily="18" charset="0"/>
              </a:rPr>
              <a:t>2  4   3   1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08787" y="188595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latin typeface="Times New Roman" pitchFamily="18" charset="0"/>
              </a:rPr>
              <a:t>8   9   6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60587" y="2490788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latin typeface="Times New Roman" pitchFamily="18" charset="0"/>
              </a:rPr>
              <a:t>2   1</a:t>
            </a:r>
          </a:p>
        </p:txBody>
      </p:sp>
      <p:sp>
        <p:nvSpPr>
          <p:cNvPr id="13107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16850" y="24812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solidFill>
                  <a:schemeClr val="accent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1079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65587" y="2479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solidFill>
                  <a:schemeClr val="accent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75387" y="2498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solidFill>
                  <a:schemeClr val="accent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1081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08175" y="3127375"/>
            <a:ext cx="384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latin typeface="Times New Roman" pitchFamily="18" charset="0"/>
              </a:rPr>
              <a:t>        </a:t>
            </a:r>
            <a:r>
              <a:rPr lang="en-US" sz="2400" u="sng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	          	 		</a:t>
            </a:r>
            <a:endParaRPr lang="en-US" sz="2400" u="sng">
              <a:latin typeface="Times New Roman" pitchFamily="18" charset="0"/>
            </a:endParaRPr>
          </a:p>
        </p:txBody>
      </p:sp>
      <p:sp>
        <p:nvSpPr>
          <p:cNvPr id="131082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04987" y="3771900"/>
            <a:ext cx="384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latin typeface="Times New Roman" pitchFamily="18" charset="0"/>
              </a:rPr>
              <a:t>   </a:t>
            </a:r>
            <a:r>
              <a:rPr lang="en-US" sz="2400" u="sng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sz="2400" u="sng" dirty="0">
                <a:latin typeface="Times New Roman" pitchFamily="18" charset="0"/>
              </a:rPr>
              <a:t>   2</a:t>
            </a:r>
            <a:r>
              <a:rPr lang="en-US" sz="2400" dirty="0">
                <a:latin typeface="Times New Roman" pitchFamily="18" charset="0"/>
              </a:rPr>
              <a:t>	               		</a:t>
            </a:r>
            <a:endParaRPr lang="en-US" sz="2400" u="sng" dirty="0">
              <a:latin typeface="Times New Roman" pitchFamily="18" charset="0"/>
            </a:endParaRPr>
          </a:p>
        </p:txBody>
      </p:sp>
      <p:sp>
        <p:nvSpPr>
          <p:cNvPr id="131083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38337" y="4470400"/>
            <a:ext cx="210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latin typeface="Times New Roman" pitchFamily="18" charset="0"/>
              </a:rPr>
              <a:t>        </a:t>
            </a:r>
            <a:r>
              <a:rPr lang="en-US" sz="2400" u="sng">
                <a:latin typeface="Times New Roman" pitchFamily="18" charset="0"/>
              </a:rPr>
              <a:t>1   2   </a:t>
            </a:r>
            <a:r>
              <a:rPr lang="en-US" sz="2400" u="sng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sz="2400" u="sng">
                <a:latin typeface="Times New Roman" pitchFamily="18" charset="0"/>
              </a:rPr>
              <a:t>   4</a:t>
            </a:r>
          </a:p>
        </p:txBody>
      </p:sp>
      <p:sp>
        <p:nvSpPr>
          <p:cNvPr id="131084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354387" y="5175250"/>
            <a:ext cx="361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latin typeface="Times New Roman" pitchFamily="18" charset="0"/>
              </a:rPr>
              <a:t>        </a:t>
            </a:r>
            <a:r>
              <a:rPr lang="en-US" sz="2400" u="sng">
                <a:latin typeface="Times New Roman" pitchFamily="18" charset="0"/>
              </a:rPr>
              <a:t>1   2   3   4   </a:t>
            </a:r>
            <a:r>
              <a:rPr lang="en-US" sz="2400" u="sng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en-US" sz="2400" u="sng">
                <a:latin typeface="Times New Roman" pitchFamily="18" charset="0"/>
              </a:rPr>
              <a:t>   6   8   9</a:t>
            </a:r>
          </a:p>
        </p:txBody>
      </p:sp>
      <p:sp>
        <p:nvSpPr>
          <p:cNvPr id="131085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719637" y="1662113"/>
            <a:ext cx="565150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6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797550" y="1662113"/>
            <a:ext cx="585787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7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2932112" y="2320925"/>
            <a:ext cx="5746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8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692525" y="2300288"/>
            <a:ext cx="492125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9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6815137" y="2341563"/>
            <a:ext cx="328613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0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7462837" y="2341563"/>
            <a:ext cx="390525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1" name="Line 1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2268537" y="3581400"/>
            <a:ext cx="76200" cy="2270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2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500312" y="2978150"/>
            <a:ext cx="123825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6" name="Line 2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6465887" y="2978150"/>
            <a:ext cx="374650" cy="151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7" name="Line 25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7602537" y="2971800"/>
            <a:ext cx="3810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00" name="Line 28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2551112" y="3554413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07" name="Line 35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2520950" y="4211638"/>
            <a:ext cx="357187" cy="284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08" name="Line 36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H="1">
            <a:off x="3868737" y="2971800"/>
            <a:ext cx="3810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11" name="Line 39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3343275" y="4910138"/>
            <a:ext cx="1439862" cy="271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12" name="Line 40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H="1">
            <a:off x="6307137" y="4921250"/>
            <a:ext cx="88900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13" name="Text Box 41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92137" y="3614738"/>
            <a:ext cx="123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latin typeface="Times New Roman" pitchFamily="18" charset="0"/>
              </a:rPr>
              <a:t>Conquer</a:t>
            </a:r>
          </a:p>
        </p:txBody>
      </p:sp>
      <p:sp>
        <p:nvSpPr>
          <p:cNvPr id="131114" name="Text Box 42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368425" y="4279900"/>
            <a:ext cx="1233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latin typeface="Times New Roman" pitchFamily="18" charset="0"/>
              </a:rPr>
              <a:t>Conquer</a:t>
            </a:r>
          </a:p>
        </p:txBody>
      </p:sp>
      <p:sp>
        <p:nvSpPr>
          <p:cNvPr id="131115" name="Text Box 4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478087" y="5021263"/>
            <a:ext cx="123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latin typeface="Times New Roman" pitchFamily="18" charset="0"/>
              </a:rPr>
              <a:t>Conquer</a:t>
            </a:r>
          </a:p>
        </p:txBody>
      </p:sp>
      <p:sp>
        <p:nvSpPr>
          <p:cNvPr id="131116" name="Text Box 44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822450" y="151765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latin typeface="Times New Roman" pitchFamily="18" charset="0"/>
              </a:rPr>
              <a:t>Divide</a:t>
            </a:r>
          </a:p>
        </p:txBody>
      </p:sp>
      <p:sp>
        <p:nvSpPr>
          <p:cNvPr id="131117" name="Text Box 45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349375" y="2090738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latin typeface="Times New Roman" pitchFamily="18" charset="0"/>
              </a:rPr>
              <a:t>Divide</a:t>
            </a:r>
          </a:p>
        </p:txBody>
      </p:sp>
      <p:sp>
        <p:nvSpPr>
          <p:cNvPr id="131118" name="Text Box 46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968375" y="2678113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latin typeface="Times New Roman" pitchFamily="18" charset="0"/>
              </a:rPr>
              <a:t>Divide</a:t>
            </a:r>
          </a:p>
        </p:txBody>
      </p:sp>
      <p:sp>
        <p:nvSpPr>
          <p:cNvPr id="131119" name="Text Box 47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93712" y="3124200"/>
            <a:ext cx="137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1 element</a:t>
            </a:r>
          </a:p>
        </p:txBody>
      </p:sp>
      <p:sp>
        <p:nvSpPr>
          <p:cNvPr id="35875" name="Text Box 48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640137" y="1143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35876" name="Text Box 49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4097337" y="1143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35877" name="Text Box 50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554537" y="1143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35878" name="Text Box 51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011737" y="1143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35879" name="Text Box 52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5468937" y="1143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35880" name="Text Box 53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926137" y="1143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35881" name="Text Box 54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6383337" y="1143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35882" name="Text Box 55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6840537" y="1143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131128" name="Text Box 56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5360987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1129" name="Text Box 57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7145337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1130" name="Text Box 58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335337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1131" name="Text Box 59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2192337" y="3124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31132" name="Line 60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 flipH="1">
            <a:off x="3487737" y="2819400"/>
            <a:ext cx="0" cy="1600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33" name="Line 61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5545137" y="2209800"/>
            <a:ext cx="76200" cy="297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34" name="Line 62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 flipH="1">
            <a:off x="7221537" y="2895600"/>
            <a:ext cx="0" cy="1600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11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6688137" y="44196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>
                <a:latin typeface="Times New Roman" pitchFamily="18" charset="0"/>
              </a:rPr>
              <a:t>6   </a:t>
            </a:r>
            <a:r>
              <a:rPr lang="en-US" sz="2400" u="sng">
                <a:solidFill>
                  <a:srgbClr val="FF0000"/>
                </a:solidFill>
                <a:latin typeface="Times New Roman" pitchFamily="18" charset="0"/>
              </a:rPr>
              <a:t>8</a:t>
            </a:r>
            <a:r>
              <a:rPr lang="en-US" sz="2400" u="sng">
                <a:latin typeface="Times New Roman" pitchFamily="18" charset="0"/>
              </a:rPr>
              <a:t>   9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2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/>
      <p:bldP spid="131076" grpId="0"/>
      <p:bldP spid="131077" grpId="0"/>
      <p:bldP spid="131078" grpId="0"/>
      <p:bldP spid="131079" grpId="0"/>
      <p:bldP spid="131080" grpId="0"/>
      <p:bldP spid="131081" grpId="0"/>
      <p:bldP spid="131082" grpId="0"/>
      <p:bldP spid="131083" grpId="0"/>
      <p:bldP spid="131084" grpId="0"/>
      <p:bldP spid="131085" grpId="0" animBg="1"/>
      <p:bldP spid="131086" grpId="0" animBg="1"/>
      <p:bldP spid="131087" grpId="0" animBg="1"/>
      <p:bldP spid="131088" grpId="0" animBg="1"/>
      <p:bldP spid="131089" grpId="0" animBg="1"/>
      <p:bldP spid="131090" grpId="0" animBg="1"/>
      <p:bldP spid="131091" grpId="0" animBg="1"/>
      <p:bldP spid="131092" grpId="0" animBg="1"/>
      <p:bldP spid="131096" grpId="0" animBg="1"/>
      <p:bldP spid="131097" grpId="0" animBg="1"/>
      <p:bldP spid="131100" grpId="0" animBg="1"/>
      <p:bldP spid="131107" grpId="0" animBg="1"/>
      <p:bldP spid="131108" grpId="0" animBg="1"/>
      <p:bldP spid="131111" grpId="0" animBg="1"/>
      <p:bldP spid="131112" grpId="0" animBg="1"/>
      <p:bldP spid="131113" grpId="0"/>
      <p:bldP spid="131114" grpId="0"/>
      <p:bldP spid="131115" grpId="0"/>
      <p:bldP spid="131116" grpId="0"/>
      <p:bldP spid="131117" grpId="0"/>
      <p:bldP spid="131118" grpId="0"/>
      <p:bldP spid="131119" grpId="0"/>
      <p:bldP spid="131128" grpId="0"/>
      <p:bldP spid="131129" grpId="0"/>
      <p:bldP spid="131130" grpId="0"/>
      <p:bldP spid="131131" grpId="0"/>
      <p:bldP spid="131132" grpId="0" animBg="1"/>
      <p:bldP spid="131133" grpId="0" animBg="1"/>
      <p:bldP spid="131134" grpId="0" animBg="1"/>
      <p:bldP spid="5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We have not explained: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dirty="0" smtClean="0"/>
              <a:t>How to pick the pivot element</a:t>
            </a:r>
          </a:p>
          <a:p>
            <a:pPr lvl="1"/>
            <a:r>
              <a:rPr lang="en-US" dirty="0" smtClean="0"/>
              <a:t>Any choice will work: data will end up sorted</a:t>
            </a:r>
          </a:p>
          <a:p>
            <a:pPr lvl="1"/>
            <a:r>
              <a:rPr lang="en-US" dirty="0" smtClean="0"/>
              <a:t>But we want the two partitions to be about equal in size</a:t>
            </a:r>
          </a:p>
          <a:p>
            <a:endParaRPr lang="en-US" sz="1200" dirty="0" smtClean="0"/>
          </a:p>
          <a:p>
            <a:r>
              <a:rPr lang="en-US" dirty="0" smtClean="0"/>
              <a:t>How to implement partitioning</a:t>
            </a:r>
          </a:p>
          <a:p>
            <a:pPr lvl="1"/>
            <a:r>
              <a:rPr lang="en-US" dirty="0" smtClean="0"/>
              <a:t>In linear time</a:t>
            </a:r>
          </a:p>
          <a:p>
            <a:pPr lvl="1"/>
            <a:r>
              <a:rPr lang="en-US" dirty="0" smtClean="0"/>
              <a:t>In-place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Best pivot?</a:t>
            </a:r>
          </a:p>
          <a:p>
            <a:pPr lvl="1"/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Halve each time</a:t>
            </a:r>
          </a:p>
          <a:p>
            <a:endParaRPr lang="en-US" dirty="0" smtClean="0"/>
          </a:p>
          <a:p>
            <a:r>
              <a:rPr lang="en-US" dirty="0" smtClean="0"/>
              <a:t>Worst pivot?</a:t>
            </a:r>
          </a:p>
          <a:p>
            <a:pPr lvl="1"/>
            <a:r>
              <a:rPr lang="en-US" dirty="0" smtClean="0"/>
              <a:t>Greatest/least element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roblem of size n - 1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814812" y="990600"/>
            <a:ext cx="3502793" cy="887594"/>
            <a:chOff x="5149022" y="533400"/>
            <a:chExt cx="3502793" cy="887594"/>
          </a:xfrm>
        </p:grpSpPr>
        <p:sp>
          <p:nvSpPr>
            <p:cNvPr id="6" name="Text Box 3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149022" y="1081954"/>
              <a:ext cx="869792" cy="310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u="sng">
                  <a:latin typeface="Times New Roman" pitchFamily="18" charset="0"/>
                </a:rPr>
                <a:t>2  4   3   1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966301" y="1110306"/>
              <a:ext cx="685514" cy="310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u="sng" dirty="0">
                  <a:latin typeface="Times New Roman" pitchFamily="18" charset="0"/>
                </a:rPr>
                <a:t>8   9   6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6465273" y="936495"/>
              <a:ext cx="406053" cy="65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7" name="Line 1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7239740" y="936495"/>
              <a:ext cx="420880" cy="65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8" name="Text Box 48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689666" y="533400"/>
              <a:ext cx="328492" cy="298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9" name="Text Box 49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018158" y="533400"/>
              <a:ext cx="328492" cy="298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0" name="Text Box 50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346651" y="533400"/>
              <a:ext cx="328492" cy="298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1" name="Text Box 5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675143" y="533400"/>
              <a:ext cx="328492" cy="2958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2" name="Text Box 5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003636" y="533400"/>
              <a:ext cx="328492" cy="2958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3" name="Text Box 5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332128" y="533400"/>
              <a:ext cx="328492" cy="298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" name="Text Box 5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660620" y="533400"/>
              <a:ext cx="328492" cy="2958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5" name="Text Box 5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989113" y="533400"/>
              <a:ext cx="328492" cy="2958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6" name="Text Box 5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926075" y="947589"/>
              <a:ext cx="224819" cy="310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u="sng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590440" y="3384422"/>
            <a:ext cx="3248760" cy="1111378"/>
            <a:chOff x="5689666" y="533400"/>
            <a:chExt cx="3248760" cy="1111378"/>
          </a:xfrm>
        </p:grpSpPr>
        <p:sp>
          <p:nvSpPr>
            <p:cNvPr id="58" name="Text Box 4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022517" y="1244668"/>
              <a:ext cx="1915909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u="sng" dirty="0" smtClean="0">
                  <a:latin typeface="Times New Roman" pitchFamily="18" charset="0"/>
                </a:rPr>
                <a:t>8  2  </a:t>
              </a:r>
              <a:r>
                <a:rPr lang="en-US" sz="2000" u="sng" dirty="0">
                  <a:latin typeface="Times New Roman" pitchFamily="18" charset="0"/>
                </a:rPr>
                <a:t>9 </a:t>
              </a:r>
              <a:r>
                <a:rPr lang="en-US" sz="2000" u="sng" dirty="0" smtClean="0">
                  <a:latin typeface="Times New Roman" pitchFamily="18" charset="0"/>
                </a:rPr>
                <a:t> 4  5  3  6</a:t>
              </a:r>
              <a:endParaRPr lang="en-US" sz="2000" u="sng" dirty="0">
                <a:latin typeface="Times New Roman" pitchFamily="18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6465273" y="936495"/>
              <a:ext cx="406053" cy="65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0" name="Line 1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7239740" y="936495"/>
              <a:ext cx="420880" cy="65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1" name="Text Box 48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689666" y="533400"/>
              <a:ext cx="328492" cy="298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2" name="Text Box 4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018158" y="533400"/>
              <a:ext cx="328492" cy="298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3" name="Text Box 5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346651" y="533400"/>
              <a:ext cx="328492" cy="298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4" name="Text Box 5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675143" y="533400"/>
              <a:ext cx="328492" cy="2958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5" name="Text Box 5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003636" y="533400"/>
              <a:ext cx="328492" cy="2958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332128" y="533400"/>
              <a:ext cx="328492" cy="298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7" name="Text Box 54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660620" y="533400"/>
              <a:ext cx="328492" cy="2958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8" name="Text Box 55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89113" y="533400"/>
              <a:ext cx="328492" cy="2958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9" name="Text Box 56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926075" y="947589"/>
              <a:ext cx="31290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u="sng" dirty="0" smtClean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lang="en-US" sz="2000" u="sng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</a:t>
            </a:r>
            <a:r>
              <a:rPr lang="en-US" dirty="0" smtClean="0">
                <a:solidFill>
                  <a:srgbClr val="FF0000"/>
                </a:solidFill>
              </a:rPr>
              <a:t>Potential</a:t>
            </a:r>
            <a:r>
              <a:rPr lang="en-US" dirty="0" smtClean="0"/>
              <a:t> Pivot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When working on range a[lo] to a [hi-1]</a:t>
            </a:r>
          </a:p>
          <a:p>
            <a:pPr marL="0" indent="0">
              <a:spcBef>
                <a:spcPts val="600"/>
              </a:spcBef>
              <a:buNone/>
            </a:pPr>
            <a:endParaRPr lang="en-US" sz="6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Pick a[lo] or a[hi-1]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Fast but worst-case occurs with nearly sorted input</a:t>
            </a:r>
          </a:p>
          <a:p>
            <a:pPr marL="57150" indent="0">
              <a:spcBef>
                <a:spcPts val="600"/>
              </a:spcBef>
              <a:buNone/>
            </a:pPr>
            <a:endParaRPr lang="en-US" sz="6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Pick random element in the range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Does as well as any technique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But random number generation can be slow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Still probably the most elegant approach</a:t>
            </a:r>
          </a:p>
          <a:p>
            <a:pPr marL="0" indent="0">
              <a:spcBef>
                <a:spcPts val="600"/>
              </a:spcBef>
              <a:buNone/>
            </a:pPr>
            <a:endParaRPr lang="en-US" sz="600" dirty="0"/>
          </a:p>
          <a:p>
            <a:pPr marL="57150" indent="0">
              <a:spcBef>
                <a:spcPts val="600"/>
              </a:spcBef>
              <a:buNone/>
            </a:pPr>
            <a:endParaRPr lang="en-US" sz="6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Median of 3, (e.g., a[lo], a[hi-1], a[(</a:t>
            </a:r>
            <a:r>
              <a:rPr lang="en-US" sz="2400" dirty="0" err="1" smtClean="0"/>
              <a:t>hi+lo</a:t>
            </a:r>
            <a:r>
              <a:rPr lang="en-US" sz="2400" dirty="0" smtClean="0"/>
              <a:t>)/2])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Common heuristic that tends to work well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2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/>
              <a:t>Conceptually easy, but hard to correctly code</a:t>
            </a:r>
          </a:p>
          <a:p>
            <a:r>
              <a:rPr lang="en-US" sz="2400" dirty="0" smtClean="0"/>
              <a:t>Need to partition in linear time </a:t>
            </a:r>
            <a:r>
              <a:rPr lang="en-US" sz="2400" i="1" dirty="0" smtClean="0">
                <a:solidFill>
                  <a:schemeClr val="accent2"/>
                </a:solidFill>
              </a:rPr>
              <a:t>in-place  (no extra space)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4648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static &lt;</a:t>
            </a:r>
            <a:r>
              <a:rPr lang="en-US" dirty="0" err="1"/>
              <a:t>AnyType</a:t>
            </a:r>
            <a:r>
              <a:rPr lang="en-US" dirty="0"/>
              <a:t> extends Comparable&lt;? super </a:t>
            </a:r>
            <a:r>
              <a:rPr lang="en-US" dirty="0" err="1"/>
              <a:t>AnyType</a:t>
            </a:r>
            <a:r>
              <a:rPr lang="en-US" dirty="0"/>
              <a:t>&gt;&gt;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insertionSort</a:t>
            </a:r>
            <a:r>
              <a:rPr lang="en-US" dirty="0"/>
              <a:t>( </a:t>
            </a:r>
            <a:r>
              <a:rPr lang="en-US" dirty="0" err="1"/>
              <a:t>AnyType</a:t>
            </a:r>
            <a:r>
              <a:rPr lang="en-US" dirty="0"/>
              <a:t>  [ ] a )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err="1"/>
              <a:t>int</a:t>
            </a:r>
            <a:r>
              <a:rPr lang="en-US" dirty="0"/>
              <a:t> j;</a:t>
            </a:r>
          </a:p>
          <a:p>
            <a:pPr marL="0" indent="0">
              <a:buNone/>
            </a:pPr>
            <a:r>
              <a:rPr lang="en-US" dirty="0"/>
              <a:t>  for( </a:t>
            </a:r>
            <a:r>
              <a:rPr lang="en-US" dirty="0" err="1"/>
              <a:t>int</a:t>
            </a:r>
            <a:r>
              <a:rPr lang="en-US" dirty="0"/>
              <a:t> p = 1; p &lt; </a:t>
            </a:r>
            <a:r>
              <a:rPr lang="en-US" dirty="0" err="1"/>
              <a:t>a.length</a:t>
            </a:r>
            <a:r>
              <a:rPr lang="en-US" dirty="0"/>
              <a:t>; p++ 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AnyType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a[ p </a:t>
            </a:r>
            <a:r>
              <a:rPr lang="en-US" dirty="0" smtClean="0"/>
              <a:t>];  </a:t>
            </a:r>
            <a:r>
              <a:rPr lang="en-US" dirty="0" smtClean="0">
                <a:solidFill>
                  <a:srgbClr val="FF0000"/>
                </a:solidFill>
              </a:rPr>
              <a:t>//grab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for( j = p</a:t>
            </a:r>
            <a:r>
              <a:rPr lang="en-US" dirty="0" smtClean="0"/>
              <a:t>; </a:t>
            </a:r>
            <a:r>
              <a:rPr lang="en-US" dirty="0"/>
              <a:t>j </a:t>
            </a:r>
            <a:r>
              <a:rPr lang="en-US" dirty="0" smtClean="0"/>
              <a:t>&gt;0&amp;&amp; </a:t>
            </a:r>
            <a:r>
              <a:rPr lang="en-US" dirty="0" err="1" smtClean="0"/>
              <a:t>tmp.compareTo</a:t>
            </a:r>
            <a:r>
              <a:rPr lang="en-US" dirty="0" smtClean="0"/>
              <a:t>(a[j-1]) </a:t>
            </a:r>
            <a:r>
              <a:rPr lang="en-US" dirty="0"/>
              <a:t>&lt; 0; j-- )</a:t>
            </a:r>
          </a:p>
          <a:p>
            <a:pPr marL="0" indent="0">
              <a:buNone/>
            </a:pPr>
            <a:r>
              <a:rPr lang="en-US" dirty="0"/>
              <a:t>         a[ j ] = a[ j - 1 </a:t>
            </a:r>
            <a:r>
              <a:rPr lang="en-US" dirty="0" smtClean="0"/>
              <a:t>];</a:t>
            </a:r>
            <a:r>
              <a:rPr lang="en-US" dirty="0">
                <a:solidFill>
                  <a:srgbClr val="FF0000"/>
                </a:solidFill>
              </a:rPr>
              <a:t> //slide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a[ j ] = </a:t>
            </a:r>
            <a:r>
              <a:rPr lang="en-US" dirty="0" err="1"/>
              <a:t>tmp</a:t>
            </a:r>
            <a:r>
              <a:rPr lang="en-US" dirty="0" smtClean="0"/>
              <a:t>;  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5029200"/>
            <a:ext cx="7810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 smtClean="0"/>
              <a:t>Notice grabbing the new element t, and sliding everything to make room for it, is faster than lots of swapping (</a:t>
            </a:r>
            <a:r>
              <a:rPr lang="en-US" sz="2400" kern="0" dirty="0"/>
              <a:t>impacts constant </a:t>
            </a:r>
            <a:r>
              <a:rPr lang="en-US" sz="2400" kern="0" dirty="0" smtClean="0"/>
              <a:t>factor)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9185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pivot which is median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/**</a:t>
            </a:r>
          </a:p>
          <a:p>
            <a:pPr marL="0" indent="0">
              <a:buNone/>
            </a:pPr>
            <a:r>
              <a:rPr lang="en-US" sz="1800" dirty="0"/>
              <a:t> * Return median of left, center, and right.</a:t>
            </a:r>
          </a:p>
          <a:p>
            <a:pPr marL="0" indent="0">
              <a:buNone/>
            </a:pPr>
            <a:r>
              <a:rPr lang="en-US" sz="1800" dirty="0"/>
              <a:t> * Order </a:t>
            </a:r>
            <a:r>
              <a:rPr lang="en-US" sz="1800" dirty="0" smtClean="0"/>
              <a:t>these three positions </a:t>
            </a:r>
            <a:r>
              <a:rPr lang="en-US" sz="1800" dirty="0"/>
              <a:t>and </a:t>
            </a:r>
            <a:r>
              <a:rPr lang="en-US" sz="1800" dirty="0" smtClean="0"/>
              <a:t>put pivot on right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*/</a:t>
            </a:r>
          </a:p>
          <a:p>
            <a:pPr marL="0" indent="0">
              <a:buNone/>
            </a:pPr>
            <a:r>
              <a:rPr lang="en-US" sz="1800" dirty="0"/>
              <a:t>private static &lt;E extends Comparable&lt;? super E&gt;&gt;</a:t>
            </a:r>
          </a:p>
          <a:p>
            <a:pPr marL="0" indent="0">
              <a:buNone/>
            </a:pPr>
            <a:r>
              <a:rPr lang="en-US" sz="1800" dirty="0"/>
              <a:t>E median3( E [ ] a, </a:t>
            </a:r>
            <a:r>
              <a:rPr lang="en-US" sz="1800" dirty="0" err="1"/>
              <a:t>int</a:t>
            </a:r>
            <a:r>
              <a:rPr lang="en-US" sz="1800" dirty="0"/>
              <a:t> left, </a:t>
            </a:r>
            <a:r>
              <a:rPr lang="en-US" sz="1800" dirty="0" err="1"/>
              <a:t>int</a:t>
            </a:r>
            <a:r>
              <a:rPr lang="en-US" sz="1800" dirty="0"/>
              <a:t> right 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center = ( left + right ) / 2;</a:t>
            </a:r>
          </a:p>
          <a:p>
            <a:pPr marL="0" indent="0">
              <a:buNone/>
            </a:pPr>
            <a:r>
              <a:rPr lang="en-US" sz="1800" dirty="0"/>
              <a:t>    if( a[ center ].</a:t>
            </a:r>
            <a:r>
              <a:rPr lang="en-US" sz="1800" dirty="0" err="1"/>
              <a:t>compareTo</a:t>
            </a:r>
            <a:r>
              <a:rPr lang="en-US" sz="1800" dirty="0"/>
              <a:t>( a[ left  ] ) &lt; 0 )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swapReferences</a:t>
            </a:r>
            <a:r>
              <a:rPr lang="en-US" sz="1800" dirty="0"/>
              <a:t>( a, left, center </a:t>
            </a:r>
            <a:r>
              <a:rPr lang="en-US" sz="1800" dirty="0" smtClean="0"/>
              <a:t>); // smaller is put at left.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if( a[ right ].</a:t>
            </a:r>
            <a:r>
              <a:rPr lang="en-US" sz="1800" dirty="0" err="1"/>
              <a:t>compareTo</a:t>
            </a:r>
            <a:r>
              <a:rPr lang="en-US" sz="1800" dirty="0"/>
              <a:t>( a[ left ] ) &lt; 0 </a:t>
            </a:r>
            <a:r>
              <a:rPr lang="en-US" sz="1800" dirty="0" smtClean="0"/>
              <a:t>) //smallest of all 3 is at left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swapReferences</a:t>
            </a:r>
            <a:r>
              <a:rPr lang="en-US" sz="1800" dirty="0"/>
              <a:t>( a, left, right );</a:t>
            </a:r>
          </a:p>
          <a:p>
            <a:pPr marL="0" indent="0">
              <a:buNone/>
            </a:pPr>
            <a:r>
              <a:rPr lang="en-US" sz="1800" dirty="0"/>
              <a:t>    if( a[ right ].</a:t>
            </a:r>
            <a:r>
              <a:rPr lang="en-US" sz="1800" dirty="0" err="1"/>
              <a:t>compareTo</a:t>
            </a:r>
            <a:r>
              <a:rPr lang="en-US" sz="1800" dirty="0"/>
              <a:t>( a[ center ] ) </a:t>
            </a:r>
            <a:r>
              <a:rPr lang="en-US" sz="1800" dirty="0" smtClean="0"/>
              <a:t>&gt; </a:t>
            </a:r>
            <a:r>
              <a:rPr lang="en-US" sz="1800" dirty="0"/>
              <a:t>0 </a:t>
            </a:r>
            <a:r>
              <a:rPr lang="en-US" sz="1800" dirty="0" smtClean="0"/>
              <a:t>) //center contains median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swapReferences</a:t>
            </a:r>
            <a:r>
              <a:rPr lang="en-US" sz="1800" dirty="0"/>
              <a:t>( a, center, right </a:t>
            </a:r>
            <a:r>
              <a:rPr lang="en-US" sz="1800" dirty="0" smtClean="0"/>
              <a:t>); 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return </a:t>
            </a:r>
            <a:r>
              <a:rPr lang="en-US" sz="1800" dirty="0"/>
              <a:t>a[ </a:t>
            </a:r>
            <a:r>
              <a:rPr lang="en-US" sz="1800" dirty="0" smtClean="0"/>
              <a:t>right ];  //right contains median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12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private static &lt;E extends Comparable&lt;? super E&gt;&gt;</a:t>
            </a:r>
          </a:p>
          <a:p>
            <a:pPr marL="0" indent="0">
              <a:buNone/>
            </a:pPr>
            <a:r>
              <a:rPr lang="en-US" dirty="0"/>
              <a:t>void quicksort( E [ ] a, </a:t>
            </a:r>
            <a:r>
              <a:rPr lang="en-US" dirty="0" err="1"/>
              <a:t>int</a:t>
            </a:r>
            <a:r>
              <a:rPr lang="en-US" dirty="0"/>
              <a:t> left, </a:t>
            </a:r>
            <a:r>
              <a:rPr lang="en-US" dirty="0" err="1"/>
              <a:t>int</a:t>
            </a:r>
            <a:r>
              <a:rPr lang="en-US" dirty="0"/>
              <a:t> right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if( left + CUTOFF &lt;= right 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E pivot = median3( a, left, right </a:t>
            </a:r>
            <a:r>
              <a:rPr lang="en-US" dirty="0" smtClean="0"/>
              <a:t>);  // Pivot is now at right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// Begin partitioning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left-1, </a:t>
            </a:r>
            <a:r>
              <a:rPr lang="en-US" dirty="0"/>
              <a:t>j = </a:t>
            </a:r>
            <a:r>
              <a:rPr lang="en-US" dirty="0" smtClean="0"/>
              <a:t>right;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for( ; ; 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while( a</a:t>
            </a:r>
            <a:r>
              <a:rPr lang="en-US" dirty="0" smtClean="0"/>
              <a:t>[++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/>
              <a:t>compareTo</a:t>
            </a:r>
            <a:r>
              <a:rPr lang="en-US" dirty="0"/>
              <a:t>( pivot ) &lt; 0 ) { }</a:t>
            </a:r>
          </a:p>
          <a:p>
            <a:pPr marL="0" indent="0">
              <a:buNone/>
            </a:pPr>
            <a:r>
              <a:rPr lang="en-US" dirty="0"/>
              <a:t>            while( a</a:t>
            </a:r>
            <a:r>
              <a:rPr lang="en-US" dirty="0" smtClean="0"/>
              <a:t>[--j </a:t>
            </a:r>
            <a:r>
              <a:rPr lang="en-US" dirty="0"/>
              <a:t>].</a:t>
            </a:r>
            <a:r>
              <a:rPr lang="en-US" dirty="0" err="1"/>
              <a:t>compareTo</a:t>
            </a:r>
            <a:r>
              <a:rPr lang="en-US" dirty="0"/>
              <a:t>( pivot ) &gt; 0 ) { }</a:t>
            </a:r>
          </a:p>
          <a:p>
            <a:pPr marL="0" indent="0">
              <a:buNone/>
            </a:pPr>
            <a:r>
              <a:rPr lang="en-US" dirty="0"/>
              <a:t>            if( </a:t>
            </a:r>
            <a:r>
              <a:rPr lang="en-US" dirty="0" err="1"/>
              <a:t>i</a:t>
            </a:r>
            <a:r>
              <a:rPr lang="en-US" dirty="0"/>
              <a:t> &lt; j )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swapReferences</a:t>
            </a:r>
            <a:r>
              <a:rPr lang="en-US" dirty="0"/>
              <a:t>( a, </a:t>
            </a:r>
            <a:r>
              <a:rPr lang="en-US" dirty="0" err="1"/>
              <a:t>i</a:t>
            </a:r>
            <a:r>
              <a:rPr lang="en-US" dirty="0"/>
              <a:t>, j );</a:t>
            </a:r>
          </a:p>
          <a:p>
            <a:pPr marL="0" indent="0">
              <a:buNone/>
            </a:pPr>
            <a:r>
              <a:rPr lang="en-US" dirty="0"/>
              <a:t>            else</a:t>
            </a:r>
          </a:p>
          <a:p>
            <a:pPr marL="0" indent="0">
              <a:buNone/>
            </a:pPr>
            <a:r>
              <a:rPr lang="en-US" dirty="0"/>
              <a:t>                break;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swapReferences</a:t>
            </a:r>
            <a:r>
              <a:rPr lang="en-US" dirty="0"/>
              <a:t>( a,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smtClean="0"/>
              <a:t>right </a:t>
            </a:r>
            <a:r>
              <a:rPr lang="en-US" dirty="0"/>
              <a:t>);     </a:t>
            </a:r>
            <a:r>
              <a:rPr lang="en-US" dirty="0">
                <a:solidFill>
                  <a:srgbClr val="FF0000"/>
                </a:solidFill>
              </a:rPr>
              <a:t>// Restore </a:t>
            </a:r>
            <a:r>
              <a:rPr lang="en-US" dirty="0" smtClean="0">
                <a:solidFill>
                  <a:srgbClr val="FF0000"/>
                </a:solidFill>
              </a:rPr>
              <a:t>pivot from where median3 put it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quicksort( a, left,  </a:t>
            </a:r>
            <a:r>
              <a:rPr lang="en-US" dirty="0" err="1"/>
              <a:t>i</a:t>
            </a:r>
            <a:r>
              <a:rPr lang="en-US" dirty="0"/>
              <a:t> - 1 );     // Sort small elements</a:t>
            </a:r>
          </a:p>
          <a:p>
            <a:pPr marL="0" indent="0">
              <a:buNone/>
            </a:pPr>
            <a:r>
              <a:rPr lang="en-US" dirty="0"/>
              <a:t>        quicksort( a, </a:t>
            </a:r>
            <a:r>
              <a:rPr lang="en-US" dirty="0" err="1"/>
              <a:t>i</a:t>
            </a:r>
            <a:r>
              <a:rPr lang="en-US" dirty="0"/>
              <a:t> + 1, right );     // Sort large elements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else  // Do an insertion sort on the subarray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insertionSort</a:t>
            </a:r>
            <a:r>
              <a:rPr lang="en-US" dirty="0"/>
              <a:t>( a, left, right 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29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/>
          <a:p>
            <a:r>
              <a:rPr lang="en-US" smtClean="0"/>
              <a:t>Quicksort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One: </a:t>
            </a:r>
            <a:br>
              <a:rPr lang="en-US" dirty="0" smtClean="0"/>
            </a:br>
            <a:r>
              <a:rPr lang="en-US" dirty="0" smtClean="0"/>
              <a:t>Pick Pivot as Median of 3</a:t>
            </a:r>
          </a:p>
          <a:p>
            <a:pPr marL="0" indent="0">
              <a:buNone/>
            </a:pPr>
            <a:r>
              <a:rPr lang="en-US" dirty="0" smtClean="0"/>
              <a:t>left = 0, right = 9</a:t>
            </a:r>
          </a:p>
          <a:p>
            <a:pPr marL="0" indent="0">
              <a:buNone/>
            </a:pPr>
            <a:endParaRPr lang="en-US" dirty="0"/>
          </a:p>
          <a:p>
            <a:pPr marL="0" lvl="0" indent="0" fontAlgn="base">
              <a:spcAft>
                <a:spcPct val="0"/>
              </a:spcAft>
              <a:buClrTx/>
              <a:buNone/>
              <a:defRPr/>
            </a:pPr>
            <a:endParaRPr lang="en-US" sz="3200" kern="0" dirty="0" smtClean="0"/>
          </a:p>
          <a:p>
            <a:pPr marL="0" lvl="0" indent="0" fontAlgn="base">
              <a:spcAft>
                <a:spcPct val="0"/>
              </a:spcAft>
              <a:buClrTx/>
              <a:buNone/>
              <a:defRPr/>
            </a:pPr>
            <a:endParaRPr lang="en-US" sz="2000" kern="0" dirty="0"/>
          </a:p>
          <a:p>
            <a:pPr marL="0" lvl="0" indent="0" fontAlgn="base">
              <a:spcAft>
                <a:spcPct val="0"/>
              </a:spcAft>
              <a:buClrTx/>
              <a:buNone/>
              <a:defRPr/>
            </a:pPr>
            <a:r>
              <a:rPr lang="en-US" sz="3200" kern="0" dirty="0" smtClean="0"/>
              <a:t>Step </a:t>
            </a:r>
            <a:r>
              <a:rPr lang="en-US" sz="3200" kern="0" dirty="0"/>
              <a:t>Two: Move Pivot to the </a:t>
            </a:r>
            <a:r>
              <a:rPr lang="en-US" sz="3200" kern="0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3200" kern="0" dirty="0" smtClean="0"/>
              <a:t>Position</a:t>
            </a:r>
            <a:endParaRPr lang="en-US" sz="3200" kern="0" dirty="0"/>
          </a:p>
          <a:p>
            <a:pPr lvl="0" fontAlgn="base">
              <a:spcAft>
                <a:spcPct val="0"/>
              </a:spcAft>
              <a:buClrTx/>
              <a:buFontTx/>
              <a:buChar char="•"/>
              <a:defRPr/>
            </a:pPr>
            <a:endParaRPr lang="en-US" sz="3200" kern="0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781300" y="4724400"/>
            <a:ext cx="3810000" cy="1066800"/>
            <a:chOff x="2743200" y="4419600"/>
            <a:chExt cx="3810000" cy="1066800"/>
          </a:xfrm>
        </p:grpSpPr>
        <p:sp>
          <p:nvSpPr>
            <p:cNvPr id="7" name="Text Box 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743200" y="4724400"/>
              <a:ext cx="381000" cy="381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8</a:t>
              </a:r>
              <a:endParaRPr lang="en-US" sz="4000" dirty="0">
                <a:latin typeface="Times New Roman" pitchFamily="18" charset="0"/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124200" y="4724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1</a:t>
              </a:r>
              <a:endParaRPr lang="en-US" sz="4000" dirty="0">
                <a:latin typeface="Times New Roman" pitchFamily="18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505200" y="4724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4</a:t>
              </a:r>
              <a:endParaRPr lang="en-US" sz="4000" dirty="0">
                <a:latin typeface="Times New Roman" pitchFamily="18" charset="0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886200" y="4724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9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267200" y="4724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0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648200" y="4724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3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5029200" y="4724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5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410200" y="4724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2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5791200" y="4724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7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6" name="Text Box 11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172200" y="4724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743200" y="44196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24200" y="44196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9" name="Text Box 14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05200" y="44196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urier New" pitchFamily="49" charset="0"/>
                </a:rPr>
                <a:t>2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886200" y="44196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Courier New" pitchFamily="49" charset="0"/>
                </a:rPr>
                <a:t>3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67200" y="44196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urier New" pitchFamily="49" charset="0"/>
                </a:rPr>
                <a:t>4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2" name="Text Box 17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648200" y="44196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urier New" pitchFamily="49" charset="0"/>
                </a:rPr>
                <a:t>5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3" name="Text Box 18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5029200" y="44196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urier New" pitchFamily="49" charset="0"/>
                </a:rPr>
                <a:t>6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4" name="Text Box 19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5410200" y="44196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urier New" pitchFamily="49" charset="0"/>
                </a:rPr>
                <a:t>7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5" name="Text Box 20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5791200" y="44196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urier New" pitchFamily="49" charset="0"/>
                </a:rPr>
                <a:t>8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6172200" y="44196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urier New" pitchFamily="49" charset="0"/>
                </a:rPr>
                <a:t>9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V="1">
              <a:off x="3048000" y="5181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3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 flipV="1">
              <a:off x="6096000" y="5105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81300" y="2514600"/>
            <a:ext cx="3810000" cy="685800"/>
            <a:chOff x="2819400" y="2514600"/>
            <a:chExt cx="3810000" cy="685800"/>
          </a:xfrm>
        </p:grpSpPr>
        <p:sp>
          <p:nvSpPr>
            <p:cNvPr id="50" name="Text Box 2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819400" y="2819400"/>
              <a:ext cx="381000" cy="381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8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51" name="Text Box 3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200400" y="2819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1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52" name="Text Box 4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581400" y="2819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4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53" name="Text Box 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62400" y="2819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9</a:t>
              </a:r>
              <a:endParaRPr lang="en-US" sz="4000" dirty="0">
                <a:latin typeface="Times New Roman" pitchFamily="18" charset="0"/>
              </a:endParaRPr>
            </a:p>
          </p:txBody>
        </p:sp>
        <p:sp>
          <p:nvSpPr>
            <p:cNvPr id="54" name="Text Box 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343400" y="2819400"/>
              <a:ext cx="381000" cy="381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ourier New" pitchFamily="49" charset="0"/>
                </a:rPr>
                <a:t>6</a:t>
              </a:r>
              <a:endParaRPr lang="en-US" sz="4000" dirty="0">
                <a:latin typeface="Times New Roman" pitchFamily="18" charset="0"/>
              </a:endParaRPr>
            </a:p>
          </p:txBody>
        </p:sp>
        <p:sp>
          <p:nvSpPr>
            <p:cNvPr id="55" name="Text Box 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724400" y="2819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3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56" name="Text Box 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105400" y="2819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5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57" name="Text Box 9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486400" y="2819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2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58" name="Text Box 10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867400" y="2819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7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59" name="Text Box 1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248400" y="2819400"/>
              <a:ext cx="381000" cy="381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60" name="Text Box 1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819400" y="25146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61" name="Text Box 1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200400" y="25146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62" name="Text Box 14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581400" y="25146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urier New" pitchFamily="49" charset="0"/>
                </a:rPr>
                <a:t>2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63" name="Text Box 1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962400" y="25146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urier New" pitchFamily="49" charset="0"/>
                </a:rPr>
                <a:t>3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64" name="Text Box 1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343400" y="25146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urier New" pitchFamily="49" charset="0"/>
                </a:rPr>
                <a:t>4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65" name="Text Box 17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724400" y="25146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urier New" pitchFamily="49" charset="0"/>
                </a:rPr>
                <a:t>5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66" name="Text Box 18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105400" y="25146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urier New" pitchFamily="49" charset="0"/>
                </a:rPr>
                <a:t>6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67" name="Text Box 19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486400" y="25146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urier New" pitchFamily="49" charset="0"/>
                </a:rPr>
                <a:t>7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68" name="Text Box 20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867400" y="25146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urier New" pitchFamily="49" charset="0"/>
                </a:rPr>
                <a:t>8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69" name="Text Box 2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248400" y="25146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urier New" pitchFamily="49" charset="0"/>
                </a:rPr>
                <a:t>9</a:t>
              </a:r>
              <a:endParaRPr lang="en-US" sz="20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588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33528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Move pivot to end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Now partition in place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Swap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Swap again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M</a:t>
            </a:r>
            <a:r>
              <a:rPr lang="en-US" sz="2400" dirty="0" smtClean="0"/>
              <a:t>ove pivot</a:t>
            </a:r>
          </a:p>
          <a:p>
            <a:pPr marL="0" indent="0"/>
            <a:endParaRPr lang="en-US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4051024" y="761182"/>
            <a:ext cx="3785152" cy="713947"/>
            <a:chOff x="3505200" y="1676400"/>
            <a:chExt cx="3785152" cy="713947"/>
          </a:xfrm>
        </p:grpSpPr>
        <p:sp>
          <p:nvSpPr>
            <p:cNvPr id="7" name="Text Box 2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3505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8</a:t>
              </a:r>
              <a:endParaRPr lang="en-US" sz="4000" dirty="0">
                <a:latin typeface="Times New Roman" pitchFamily="18" charset="0"/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3886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1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267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4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648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9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5029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</a:rPr>
                <a:t>6</a:t>
              </a:r>
              <a:endParaRPr lang="en-US" sz="4000" dirty="0">
                <a:latin typeface="Times New Roman" pitchFamily="18" charset="0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5410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3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791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5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6172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2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6553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7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6" name="Text Box 11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6909352" y="1684762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</a:rPr>
                <a:t>0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 flipV="1">
              <a:off x="3581400" y="2065762"/>
              <a:ext cx="228600" cy="304800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3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 flipV="1">
              <a:off x="6604552" y="2085547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838200" y="5334000"/>
            <a:ext cx="7391400" cy="5539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tIns="91440" bIns="91440" rtlCol="0">
            <a:spAutoFit/>
          </a:bodyPr>
          <a:lstStyle/>
          <a:p>
            <a:endParaRPr lang="en-US" sz="24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4038600" y="1532362"/>
            <a:ext cx="3810000" cy="742095"/>
            <a:chOff x="3505200" y="1676400"/>
            <a:chExt cx="3810000" cy="742095"/>
          </a:xfrm>
        </p:grpSpPr>
        <p:sp>
          <p:nvSpPr>
            <p:cNvPr id="95" name="Text Box 2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505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8</a:t>
              </a:r>
              <a:endParaRPr lang="en-US" sz="4000" dirty="0">
                <a:latin typeface="Times New Roman" pitchFamily="18" charset="0"/>
              </a:endParaRPr>
            </a:p>
          </p:txBody>
        </p:sp>
        <p:sp>
          <p:nvSpPr>
            <p:cNvPr id="96" name="Text Box 3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3886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1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97" name="Text Box 4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267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4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98" name="Text Box 5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648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9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99" name="Text Box 6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5029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0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00" name="Text Box 7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5410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3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01" name="Text Box 8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5791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5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02" name="Text Box 9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6172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2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03" name="Text Box 10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6553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7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04" name="Text Box 11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6934200" y="16764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</a:rPr>
                <a:t>6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105" name="Line 13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 flipV="1">
              <a:off x="3581400" y="2024614"/>
              <a:ext cx="228600" cy="304800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3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 flipV="1">
              <a:off x="6057900" y="2113695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962400" y="2325490"/>
            <a:ext cx="3810000" cy="723853"/>
            <a:chOff x="3505200" y="1676400"/>
            <a:chExt cx="3810000" cy="723853"/>
          </a:xfrm>
        </p:grpSpPr>
        <p:sp>
          <p:nvSpPr>
            <p:cNvPr id="120" name="Text Box 2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505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urier New" pitchFamily="49" charset="0"/>
                </a:rPr>
                <a:t>2</a:t>
              </a:r>
              <a:endParaRPr lang="en-US" sz="4000" dirty="0">
                <a:latin typeface="Times New Roman" pitchFamily="18" charset="0"/>
              </a:endParaRPr>
            </a:p>
          </p:txBody>
        </p:sp>
        <p:sp>
          <p:nvSpPr>
            <p:cNvPr id="121" name="Text Box 3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886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1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22" name="Text Box 4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267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4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23" name="Text Box 5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648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9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24" name="Text Box 6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5029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0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25" name="Text Box 7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410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3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26" name="Text Box 8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5791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5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27" name="Text Box 9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172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8</a:t>
              </a:r>
              <a:endParaRPr lang="en-US" sz="4000" dirty="0">
                <a:latin typeface="Times New Roman" pitchFamily="18" charset="0"/>
              </a:endParaRPr>
            </a:p>
          </p:txBody>
        </p:sp>
        <p:sp>
          <p:nvSpPr>
            <p:cNvPr id="128" name="Text Box 10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553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7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29" name="Text Box 11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6934200" y="16764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</a:rPr>
                <a:t>6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146" name="Line 13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4647372" y="2066968"/>
              <a:ext cx="228600" cy="304800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3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V="1">
              <a:off x="5791200" y="2095453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823252" y="3019652"/>
            <a:ext cx="3810000" cy="696474"/>
            <a:chOff x="3505200" y="1676400"/>
            <a:chExt cx="3810000" cy="696474"/>
          </a:xfrm>
        </p:grpSpPr>
        <p:sp>
          <p:nvSpPr>
            <p:cNvPr id="149" name="Text Box 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505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urier New" pitchFamily="49" charset="0"/>
                </a:rPr>
                <a:t>2</a:t>
              </a:r>
              <a:endParaRPr lang="en-US" sz="4000" dirty="0">
                <a:latin typeface="Times New Roman" pitchFamily="18" charset="0"/>
              </a:endParaRPr>
            </a:p>
          </p:txBody>
        </p:sp>
        <p:sp>
          <p:nvSpPr>
            <p:cNvPr id="150" name="Text Box 3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886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1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51" name="Text Box 4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267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4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52" name="Text Box 5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648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5</a:t>
              </a:r>
              <a:endParaRPr lang="en-US" sz="4000" dirty="0">
                <a:latin typeface="Times New Roman" pitchFamily="18" charset="0"/>
              </a:endParaRPr>
            </a:p>
          </p:txBody>
        </p:sp>
        <p:sp>
          <p:nvSpPr>
            <p:cNvPr id="153" name="Text Box 6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029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0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54" name="Text Box 7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410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3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55" name="Text Box 8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791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9</a:t>
              </a:r>
              <a:endParaRPr lang="en-US" sz="4000" dirty="0">
                <a:latin typeface="Times New Roman" pitchFamily="18" charset="0"/>
              </a:endParaRPr>
            </a:p>
          </p:txBody>
        </p:sp>
        <p:sp>
          <p:nvSpPr>
            <p:cNvPr id="156" name="Text Box 9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172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8</a:t>
              </a:r>
              <a:endParaRPr lang="en-US" sz="4000" dirty="0">
                <a:latin typeface="Times New Roman" pitchFamily="18" charset="0"/>
              </a:endParaRPr>
            </a:p>
          </p:txBody>
        </p:sp>
        <p:sp>
          <p:nvSpPr>
            <p:cNvPr id="157" name="Text Box 10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553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7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58" name="Text Box 11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934200" y="16764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</a:rPr>
                <a:t>6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159" name="Line 13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5707546" y="2068074"/>
              <a:ext cx="228600" cy="304800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3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V="1">
              <a:off x="5454098" y="2048963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800061" y="4051963"/>
            <a:ext cx="3833191" cy="704911"/>
            <a:chOff x="3482009" y="1667963"/>
            <a:chExt cx="3833191" cy="704911"/>
          </a:xfrm>
        </p:grpSpPr>
        <p:sp>
          <p:nvSpPr>
            <p:cNvPr id="162" name="Text Box 2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82009" y="1667963"/>
              <a:ext cx="3810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urier New" pitchFamily="49" charset="0"/>
                </a:rPr>
                <a:t>2</a:t>
              </a:r>
              <a:endParaRPr lang="en-US" sz="4000" dirty="0">
                <a:latin typeface="Times New Roman" pitchFamily="18" charset="0"/>
              </a:endParaRPr>
            </a:p>
          </p:txBody>
        </p:sp>
        <p:sp>
          <p:nvSpPr>
            <p:cNvPr id="163" name="Text Box 3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886200" y="1676400"/>
              <a:ext cx="3810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1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64" name="Text Box 4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267200" y="1676400"/>
              <a:ext cx="3810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4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65" name="Text Box 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648200" y="1676400"/>
              <a:ext cx="3810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5</a:t>
              </a:r>
              <a:endParaRPr lang="en-US" sz="4000" dirty="0">
                <a:latin typeface="Times New Roman" pitchFamily="18" charset="0"/>
              </a:endParaRPr>
            </a:p>
          </p:txBody>
        </p:sp>
        <p:sp>
          <p:nvSpPr>
            <p:cNvPr id="166" name="Text Box 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029200" y="1676400"/>
              <a:ext cx="3810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0</a:t>
              </a:r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167" name="Text Box 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410200" y="1676400"/>
              <a:ext cx="3810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3</a:t>
              </a:r>
              <a:endParaRPr lang="en-US" sz="4000" dirty="0">
                <a:latin typeface="Times New Roman" pitchFamily="18" charset="0"/>
              </a:endParaRPr>
            </a:p>
          </p:txBody>
        </p:sp>
        <p:sp>
          <p:nvSpPr>
            <p:cNvPr id="168" name="Text Box 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791200" y="16764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69" name="Text Box 9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172200" y="1676400"/>
              <a:ext cx="381000" cy="3810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8</a:t>
              </a:r>
              <a:endParaRPr lang="en-US" sz="4000" dirty="0">
                <a:latin typeface="Times New Roman" pitchFamily="18" charset="0"/>
              </a:endParaRPr>
            </a:p>
          </p:txBody>
        </p:sp>
        <p:sp>
          <p:nvSpPr>
            <p:cNvPr id="170" name="Text Box 10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553200" y="1676400"/>
              <a:ext cx="381000" cy="3810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7</a:t>
              </a:r>
              <a:endParaRPr lang="en-US" sz="4000" dirty="0">
                <a:latin typeface="Times New Roman" pitchFamily="18" charset="0"/>
              </a:endParaRPr>
            </a:p>
          </p:txBody>
        </p:sp>
        <p:sp>
          <p:nvSpPr>
            <p:cNvPr id="171" name="Text Box 1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934200" y="1676400"/>
              <a:ext cx="381000" cy="3810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</a:rPr>
                <a:t>9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172" name="Line 13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5707546" y="2068074"/>
              <a:ext cx="228600" cy="304800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13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5454098" y="2048963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678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tabLst>
                <a:tab pos="576263" algn="l"/>
              </a:tabLst>
            </a:pPr>
            <a:r>
              <a:rPr lang="en-US" sz="2400" dirty="0" smtClean="0"/>
              <a:t>Best-case: Pivot is always the median</a:t>
            </a:r>
          </a:p>
          <a:p>
            <a:pPr>
              <a:buNone/>
              <a:tabLst>
                <a:tab pos="576263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	T(0)=T(1)=1   //Time when slice has 0 or 1 element</a:t>
            </a:r>
          </a:p>
          <a:p>
            <a:pPr>
              <a:buNone/>
              <a:tabLst>
                <a:tab pos="576263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	T(</a:t>
            </a:r>
            <a:r>
              <a:rPr lang="en-US" sz="2400" i="1" dirty="0" smtClean="0"/>
              <a:t>n</a:t>
            </a:r>
            <a:r>
              <a:rPr lang="en-US" sz="2400" dirty="0" smtClean="0"/>
              <a:t>)=2T(</a:t>
            </a:r>
            <a:r>
              <a:rPr lang="en-US" sz="2400" i="1" dirty="0" smtClean="0"/>
              <a:t>n</a:t>
            </a:r>
            <a:r>
              <a:rPr lang="en-US" sz="2400" dirty="0" smtClean="0"/>
              <a:t>/2) + </a:t>
            </a:r>
            <a:r>
              <a:rPr lang="en-US" sz="2400" i="1" dirty="0" smtClean="0"/>
              <a:t>n</a:t>
            </a:r>
            <a:r>
              <a:rPr lang="en-US" sz="2400" dirty="0" smtClean="0"/>
              <a:t>            linear-time partition</a:t>
            </a:r>
          </a:p>
          <a:p>
            <a:pPr>
              <a:buNone/>
              <a:tabLst>
                <a:tab pos="576263" algn="l"/>
              </a:tabLst>
            </a:pPr>
            <a:r>
              <a:rPr lang="en-US" sz="2400" dirty="0" smtClean="0"/>
              <a:t>Same recurrence as </a:t>
            </a:r>
            <a:r>
              <a:rPr lang="en-US" sz="2400" dirty="0" err="1"/>
              <a:t>M</a:t>
            </a:r>
            <a:r>
              <a:rPr lang="en-US" sz="2400" dirty="0" err="1" smtClean="0"/>
              <a:t>ergesort</a:t>
            </a:r>
            <a:r>
              <a:rPr lang="en-US" sz="2400" dirty="0" smtClean="0"/>
              <a:t>: </a:t>
            </a:r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)</a:t>
            </a:r>
          </a:p>
          <a:p>
            <a:pPr>
              <a:buNone/>
              <a:tabLst>
                <a:tab pos="576263" algn="l"/>
              </a:tabLst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a=2, b=2, k=1</a:t>
            </a:r>
          </a:p>
          <a:p>
            <a:pPr>
              <a:buNone/>
              <a:tabLst>
                <a:tab pos="576263" algn="l"/>
              </a:tabLst>
            </a:pPr>
            <a:endParaRPr lang="en-US" sz="1400" dirty="0" smtClean="0"/>
          </a:p>
          <a:p>
            <a:pPr marL="0" indent="0">
              <a:buNone/>
              <a:tabLst>
                <a:tab pos="576263" algn="l"/>
              </a:tabLst>
            </a:pPr>
            <a:r>
              <a:rPr lang="en-US" sz="2400" dirty="0" smtClean="0"/>
              <a:t>Worst-case: Pivot is always smallest or largest </a:t>
            </a:r>
          </a:p>
          <a:p>
            <a:pPr marL="0" indent="0">
              <a:buNone/>
              <a:tabLst>
                <a:tab pos="576263" algn="l"/>
              </a:tabLst>
            </a:pPr>
            <a:r>
              <a:rPr lang="en-US" sz="2400" dirty="0" smtClean="0"/>
              <a:t>	T(0)=T(1)=1</a:t>
            </a:r>
          </a:p>
          <a:p>
            <a:pPr>
              <a:buNone/>
              <a:tabLst>
                <a:tab pos="576263" algn="l"/>
              </a:tabLst>
            </a:pPr>
            <a:r>
              <a:rPr lang="en-US" sz="2400" dirty="0" smtClean="0"/>
              <a:t>		T(</a:t>
            </a:r>
            <a:r>
              <a:rPr lang="en-US" sz="2400" i="1" dirty="0" smtClean="0"/>
              <a:t>n</a:t>
            </a:r>
            <a:r>
              <a:rPr lang="en-US" sz="2400" dirty="0" smtClean="0"/>
              <a:t>) = 1T(</a:t>
            </a:r>
            <a:r>
              <a:rPr lang="en-US" sz="2400" i="1" dirty="0" smtClean="0"/>
              <a:t>n</a:t>
            </a:r>
            <a:r>
              <a:rPr lang="en-US" sz="2400" dirty="0" smtClean="0"/>
              <a:t>-1)  + </a:t>
            </a:r>
            <a:r>
              <a:rPr lang="en-US" sz="2400" i="1" dirty="0" smtClean="0"/>
              <a:t>n</a:t>
            </a:r>
            <a:r>
              <a:rPr lang="en-US" sz="2400" dirty="0" smtClean="0"/>
              <a:t>   </a:t>
            </a:r>
          </a:p>
          <a:p>
            <a:pPr>
              <a:buNone/>
              <a:tabLst>
                <a:tab pos="576263" algn="l"/>
              </a:tabLst>
            </a:pPr>
            <a:r>
              <a:rPr lang="en-US" sz="2400" dirty="0" smtClean="0"/>
              <a:t>Basically same recurrence as Selection Sort: O(</a:t>
            </a:r>
            <a:r>
              <a:rPr lang="en-US" sz="2400" i="1" dirty="0" smtClean="0"/>
              <a:t>n</a:t>
            </a:r>
            <a:r>
              <a:rPr lang="en-US" sz="2400" b="1" baseline="30000" dirty="0" smtClean="0"/>
              <a:t>2</a:t>
            </a:r>
            <a:r>
              <a:rPr lang="en-US" sz="2400" dirty="0" smtClean="0"/>
              <a:t>)</a:t>
            </a:r>
          </a:p>
          <a:p>
            <a:pPr>
              <a:buNone/>
              <a:tabLst>
                <a:tab pos="576263" algn="l"/>
              </a:tabLst>
            </a:pPr>
            <a:endParaRPr lang="en-US" sz="1400" dirty="0" smtClean="0"/>
          </a:p>
          <a:p>
            <a:pPr marL="0" indent="0">
              <a:buNone/>
              <a:tabLst>
                <a:tab pos="576263" algn="l"/>
              </a:tabLst>
            </a:pPr>
            <a:r>
              <a:rPr lang="en-US" sz="2400" dirty="0" smtClean="0"/>
              <a:t>Average-case (e.g., with random pivot):</a:t>
            </a:r>
          </a:p>
          <a:p>
            <a:pPr marL="0" indent="0">
              <a:buNone/>
              <a:tabLst>
                <a:tab pos="576263" algn="l"/>
              </a:tabLst>
            </a:pPr>
            <a:r>
              <a:rPr lang="en-US" sz="2400" dirty="0" smtClean="0"/>
              <a:t>	O(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) (see text)</a:t>
            </a:r>
          </a:p>
          <a:p>
            <a:pPr marL="0" indent="0">
              <a:buNone/>
              <a:tabLst>
                <a:tab pos="576263" algn="l"/>
              </a:tabLst>
            </a:pPr>
            <a:r>
              <a:rPr lang="en-US" sz="2400" dirty="0" smtClean="0"/>
              <a:t>Unstable: because of all the swapping</a:t>
            </a:r>
          </a:p>
          <a:p>
            <a:pPr marL="0" indent="0">
              <a:buNone/>
              <a:tabLst>
                <a:tab pos="576263" algn="l"/>
              </a:tabLst>
            </a:pPr>
            <a:endParaRPr lang="en-US" sz="2400" dirty="0" smtClean="0"/>
          </a:p>
          <a:p>
            <a:pPr>
              <a:buNone/>
              <a:tabLst>
                <a:tab pos="576263" algn="l"/>
              </a:tabLst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8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Oblivious:  quicksort does NOT </a:t>
            </a:r>
            <a:r>
              <a:rPr lang="en-US" dirty="0"/>
              <a:t>take advantage of partial </a:t>
            </a:r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778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Quicksort Cutoffs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For small n, recursion tends to cost more than a quadratic sort</a:t>
            </a:r>
          </a:p>
          <a:p>
            <a:r>
              <a:rPr lang="en-US" sz="2400" dirty="0" smtClean="0"/>
              <a:t>Remember asymptotic complexity is for </a:t>
            </a:r>
            <a:r>
              <a:rPr lang="en-US" sz="2400" i="1" dirty="0" smtClean="0"/>
              <a:t>large</a:t>
            </a:r>
            <a:r>
              <a:rPr lang="en-US" sz="2400" dirty="0" smtClean="0"/>
              <a:t> n</a:t>
            </a:r>
          </a:p>
          <a:p>
            <a:r>
              <a:rPr lang="en-US" sz="2400" dirty="0" smtClean="0"/>
              <a:t>Recursive calls add a lot of overhead for small n</a:t>
            </a:r>
          </a:p>
          <a:p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Common technique: Once pieces get small, stop the quicksort and use a </a:t>
            </a:r>
            <a:r>
              <a:rPr lang="en-US" sz="2400" dirty="0"/>
              <a:t>simple insertion </a:t>
            </a:r>
            <a:r>
              <a:rPr lang="en-US" sz="2400" dirty="0" smtClean="0"/>
              <a:t>sort.</a:t>
            </a:r>
          </a:p>
          <a:p>
            <a:pPr marL="0" indent="0">
              <a:buNone/>
            </a:pPr>
            <a:r>
              <a:rPr lang="en-US" sz="2400" dirty="0" smtClean="0"/>
              <a:t>Rule of thumb: use insertion sort for n &lt; 20</a:t>
            </a:r>
          </a:p>
          <a:p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Notes:</a:t>
            </a:r>
          </a:p>
          <a:p>
            <a:r>
              <a:rPr lang="en-US" sz="2400" dirty="0" smtClean="0"/>
              <a:t>Could also use a cutoff for merge sort</a:t>
            </a:r>
          </a:p>
          <a:p>
            <a:r>
              <a:rPr lang="en-US" sz="2400" dirty="0" smtClean="0"/>
              <a:t>None of this affects asymptotic complexity, just real-world performance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8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Cutoff Skeleton</a:t>
            </a:r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9600" y="914400"/>
            <a:ext cx="7848600" cy="252069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sz="2400" b="1" dirty="0" err="1" smtClean="0">
                <a:solidFill>
                  <a:srgbClr val="008000"/>
                </a:solidFill>
                <a:latin typeface="Courier New" pitchFamily="49" charset="0"/>
              </a:rPr>
              <a:t>quicksort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[] </a:t>
            </a:r>
            <a:r>
              <a:rPr lang="en-US" sz="2400" dirty="0" err="1" smtClean="0">
                <a:solidFill>
                  <a:srgbClr val="119F33"/>
                </a:solidFill>
                <a:latin typeface="Courier New" pitchFamily="49" charset="0"/>
              </a:rPr>
              <a:t>arr</a:t>
            </a:r>
            <a:r>
              <a:rPr lang="en-US" sz="2400" dirty="0" smtClean="0">
                <a:latin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119F33"/>
                </a:solidFill>
                <a:latin typeface="Courier New" pitchFamily="49" charset="0"/>
              </a:rPr>
              <a:t>lo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119F33"/>
                </a:solidFill>
                <a:latin typeface="Courier New" pitchFamily="49" charset="0"/>
              </a:rPr>
              <a:t>hi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</a:rPr>
              <a:t>(hi – lo &lt; CUTOFF)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     </a:t>
            </a:r>
            <a:r>
              <a:rPr lang="en-US" sz="2400" dirty="0" err="1" smtClean="0">
                <a:latin typeface="Courier New" pitchFamily="49" charset="0"/>
              </a:rPr>
              <a:t>insertionSort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arr,lo,hi</a:t>
            </a:r>
            <a:r>
              <a:rPr lang="en-US" sz="24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</a:rPr>
              <a:t>else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</a:rPr>
              <a:t>     …</a:t>
            </a:r>
          </a:p>
          <a:p>
            <a:pPr algn="l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587490"/>
            <a:ext cx="8458200" cy="2660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This cuts out the vast majority of the recursive calls </a:t>
            </a:r>
          </a:p>
          <a:p>
            <a:r>
              <a:rPr lang="en-US" sz="2400" dirty="0" smtClean="0"/>
              <a:t>Think of the recursive calls to quicksort as a tree</a:t>
            </a:r>
          </a:p>
          <a:p>
            <a:r>
              <a:rPr lang="en-US" sz="2400" dirty="0" smtClean="0"/>
              <a:t>Trims out the bottom layers of the tree</a:t>
            </a:r>
          </a:p>
          <a:p>
            <a:r>
              <a:rPr lang="en-US" sz="2400" dirty="0" smtClean="0"/>
              <a:t>Smaller arrays are more likely to be nearly sorted  (so insertion sort can handle quickly)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699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CONCERN:  If have a lot of duplicates, pivot won’t divide in  half.…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576" y="892362"/>
            <a:ext cx="701884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98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 smtClean="0"/>
          </a:p>
          <a:p>
            <a:pPr marL="0" indent="0">
              <a:buNone/>
            </a:pPr>
            <a:r>
              <a:rPr lang="en-US" sz="2400" dirty="0" err="1" smtClean="0"/>
              <a:t>Mergesort</a:t>
            </a:r>
            <a:r>
              <a:rPr lang="en-US" sz="2400" dirty="0" smtClean="0"/>
              <a:t> is the sort of choice for external sorting</a:t>
            </a:r>
          </a:p>
          <a:p>
            <a:r>
              <a:rPr lang="en-US" sz="2400" dirty="0" smtClean="0"/>
              <a:t>Quicksort and </a:t>
            </a:r>
            <a:r>
              <a:rPr lang="en-US" sz="2400" dirty="0" err="1" smtClean="0"/>
              <a:t>Heapsort</a:t>
            </a:r>
            <a:r>
              <a:rPr lang="en-US" sz="2400" dirty="0" smtClean="0"/>
              <a:t> jump all over the array</a:t>
            </a:r>
          </a:p>
          <a:p>
            <a:r>
              <a:rPr lang="en-US" sz="2400" dirty="0" err="1" smtClean="0"/>
              <a:t>Mergesort</a:t>
            </a:r>
            <a:r>
              <a:rPr lang="en-US" sz="2400" dirty="0" smtClean="0"/>
              <a:t> scans linearly through arrays</a:t>
            </a:r>
          </a:p>
          <a:p>
            <a:r>
              <a:rPr lang="en-US" sz="2400" dirty="0" smtClean="0"/>
              <a:t>In-memory sorting of blocks can be combined with larger sorts</a:t>
            </a:r>
          </a:p>
          <a:p>
            <a:r>
              <a:rPr lang="en-US" sz="2400" dirty="0" err="1" smtClean="0"/>
              <a:t>Mergesort</a:t>
            </a:r>
            <a:r>
              <a:rPr lang="en-US" sz="2400" dirty="0" smtClean="0"/>
              <a:t> can leverage multiple disks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3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Performs better when the degree of </a:t>
            </a:r>
            <a:r>
              <a:rPr lang="en-US" dirty="0" err="1"/>
              <a:t>unsortedness</a:t>
            </a:r>
            <a:r>
              <a:rPr lang="en-US" dirty="0"/>
              <a:t> is low – recommended for data that is nearly sorted. </a:t>
            </a:r>
            <a:r>
              <a:rPr lang="en-US" dirty="0" smtClean="0">
                <a:solidFill>
                  <a:srgbClr val="00B050"/>
                </a:solidFill>
              </a:rPr>
              <a:t>Why?</a:t>
            </a:r>
          </a:p>
          <a:p>
            <a:pPr lvl="0"/>
            <a:r>
              <a:rPr lang="en-US" b="1" dirty="0" smtClean="0">
                <a:solidFill>
                  <a:srgbClr val="FF0000"/>
                </a:solidFill>
              </a:rPr>
              <a:t>Adaptive </a:t>
            </a:r>
            <a:r>
              <a:rPr lang="en-US" dirty="0" smtClean="0"/>
              <a:t>as </a:t>
            </a:r>
            <a:r>
              <a:rPr lang="en-US" dirty="0"/>
              <a:t>if new element to be added is greater than last element of sorted part, we do not have to look at anything else.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Stable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as never swap with other than an adjacent element</a:t>
            </a:r>
          </a:p>
          <a:p>
            <a:pPr lvl="0"/>
            <a:r>
              <a:rPr lang="en-US" dirty="0"/>
              <a:t>Improvements </a:t>
            </a:r>
          </a:p>
          <a:p>
            <a:pPr lvl="1"/>
            <a:r>
              <a:rPr lang="en-US" dirty="0"/>
              <a:t>Use binary search  compares, but number of moves doesn’t change so no real gain. </a:t>
            </a:r>
          </a:p>
          <a:p>
            <a:pPr lvl="1"/>
            <a:r>
              <a:rPr lang="en-US" dirty="0"/>
              <a:t>Linked list storage – can’t use binary search – still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/>
              <a:t>Could use sentinel containing the key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j = 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dirty="0">
                <a:solidFill>
                  <a:srgbClr val="FF0000"/>
                </a:solidFill>
              </a:rPr>
              <a:t>j &gt; 0 &amp;&amp; </a:t>
            </a:r>
            <a:r>
              <a:rPr lang="en-US" dirty="0"/>
              <a:t>t &lt; a[j-1]; j-</a:t>
            </a:r>
            <a:r>
              <a:rPr lang="en-US" dirty="0" smtClean="0"/>
              <a:t>-)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dirty="0" smtClean="0"/>
              <a:t>t </a:t>
            </a:r>
            <a:r>
              <a:rPr lang="en-US" dirty="0"/>
              <a:t>&lt; a[j-1]; j--)</a:t>
            </a:r>
          </a:p>
          <a:p>
            <a:pPr lvl="1"/>
            <a:r>
              <a:rPr lang="en-US" b="1" dirty="0" smtClean="0"/>
              <a:t>Sentinel</a:t>
            </a:r>
            <a:r>
              <a:rPr lang="en-US" dirty="0" smtClean="0"/>
              <a:t> </a:t>
            </a:r>
            <a:r>
              <a:rPr lang="en-US" dirty="0"/>
              <a:t>is extra item added to one end of the list so ensure that the loop terminates without having to include a separate check.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85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Sorting: The Big Picture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76525" y="1594730"/>
            <a:ext cx="1667443" cy="11079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Simple</a:t>
            </a:r>
          </a:p>
          <a:p>
            <a:pPr algn="ctr" eaLnBrk="1" hangingPunct="1"/>
            <a:r>
              <a:rPr lang="en-US" sz="2000" dirty="0">
                <a:latin typeface="+mj-lt"/>
                <a:sym typeface="Symbol" pitchFamily="18" charset="2"/>
              </a:rPr>
              <a:t>algorithms:</a:t>
            </a:r>
          </a:p>
          <a:p>
            <a:pPr algn="ctr" eaLnBrk="1" hangingPunct="1"/>
            <a:r>
              <a:rPr lang="en-US" sz="2000" dirty="0">
                <a:latin typeface="+mj-lt"/>
                <a:sym typeface="Symbol" pitchFamily="18" charset="2"/>
              </a:rPr>
              <a:t>O(</a:t>
            </a:r>
            <a:r>
              <a:rPr lang="en-US" sz="2000" i="1" dirty="0">
                <a:latin typeface="+mj-lt"/>
                <a:sym typeface="Symbol" pitchFamily="18" charset="2"/>
              </a:rPr>
              <a:t>n</a:t>
            </a:r>
            <a:r>
              <a:rPr lang="en-US" sz="2000" baseline="30000" dirty="0">
                <a:latin typeface="+mj-lt"/>
                <a:sym typeface="Symbol" pitchFamily="18" charset="2"/>
              </a:rPr>
              <a:t>2</a:t>
            </a:r>
            <a:r>
              <a:rPr lang="en-US" sz="2000" dirty="0">
                <a:latin typeface="+mj-lt"/>
                <a:sym typeface="Symbol" pitchFamily="18" charset="2"/>
              </a:rPr>
              <a:t>)</a:t>
            </a:r>
          </a:p>
        </p:txBody>
      </p:sp>
      <p:sp>
        <p:nvSpPr>
          <p:cNvPr id="8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38090" y="2351260"/>
            <a:ext cx="1667443" cy="11079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algn="ctr" eaLnBrk="1" hangingPunct="1"/>
            <a:r>
              <a:rPr lang="en-US" sz="2000">
                <a:latin typeface="+mj-lt"/>
              </a:rPr>
              <a:t>Fancier</a:t>
            </a:r>
          </a:p>
          <a:p>
            <a:pPr algn="ctr" eaLnBrk="1" hangingPunct="1"/>
            <a:r>
              <a:rPr lang="en-US" sz="2000">
                <a:latin typeface="+mj-lt"/>
                <a:sym typeface="Symbol" pitchFamily="18" charset="2"/>
              </a:rPr>
              <a:t>algorithms:</a:t>
            </a:r>
          </a:p>
          <a:p>
            <a:pPr algn="ctr" eaLnBrk="1" hangingPunct="1"/>
            <a:r>
              <a:rPr lang="en-US" sz="2000">
                <a:latin typeface="+mj-lt"/>
                <a:sym typeface="Symbol" pitchFamily="18" charset="2"/>
              </a:rPr>
              <a:t>O(</a:t>
            </a:r>
            <a:r>
              <a:rPr lang="en-US" sz="2000" i="1">
                <a:latin typeface="+mj-lt"/>
                <a:sym typeface="Symbol" pitchFamily="18" charset="2"/>
              </a:rPr>
              <a:t>n</a:t>
            </a:r>
            <a:r>
              <a:rPr lang="en-US" sz="2000">
                <a:latin typeface="+mj-lt"/>
                <a:sym typeface="Symbol" pitchFamily="18" charset="2"/>
              </a:rPr>
              <a:t> log </a:t>
            </a:r>
            <a:r>
              <a:rPr lang="en-US" sz="2000" i="1">
                <a:latin typeface="+mj-lt"/>
                <a:sym typeface="Symbol" pitchFamily="18" charset="2"/>
              </a:rPr>
              <a:t>n</a:t>
            </a:r>
            <a:r>
              <a:rPr lang="en-US" sz="2000">
                <a:latin typeface="+mj-lt"/>
                <a:sym typeface="Symbol" pitchFamily="18" charset="2"/>
              </a:rPr>
              <a:t>)</a:t>
            </a:r>
          </a:p>
        </p:txBody>
      </p:sp>
      <p:sp>
        <p:nvSpPr>
          <p:cNvPr id="9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99655" y="3107790"/>
            <a:ext cx="1888658" cy="11079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Comparison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lower bound:</a:t>
            </a:r>
            <a:endParaRPr lang="en-US" sz="2000" dirty="0">
              <a:latin typeface="+mj-lt"/>
              <a:sym typeface="Symbol" pitchFamily="18" charset="2"/>
            </a:endParaRPr>
          </a:p>
          <a:p>
            <a:pPr algn="ctr" eaLnBrk="1" hangingPunct="1"/>
            <a:r>
              <a:rPr lang="en-US" sz="2000" dirty="0">
                <a:latin typeface="+mj-lt"/>
                <a:sym typeface="Symbol" pitchFamily="18" charset="2"/>
              </a:rPr>
              <a:t>(</a:t>
            </a:r>
            <a:r>
              <a:rPr lang="en-US" sz="2000" i="1" dirty="0">
                <a:latin typeface="+mj-lt"/>
                <a:sym typeface="Symbol" pitchFamily="18" charset="2"/>
              </a:rPr>
              <a:t>n</a:t>
            </a:r>
            <a:r>
              <a:rPr lang="en-US" sz="2000" dirty="0">
                <a:latin typeface="+mj-lt"/>
                <a:sym typeface="Symbol" pitchFamily="18" charset="2"/>
              </a:rPr>
              <a:t> log </a:t>
            </a:r>
            <a:r>
              <a:rPr lang="en-US" sz="2000" i="1" dirty="0">
                <a:latin typeface="+mj-lt"/>
                <a:sym typeface="Symbol" pitchFamily="18" charset="2"/>
              </a:rPr>
              <a:t>n</a:t>
            </a:r>
            <a:r>
              <a:rPr lang="en-US" sz="2000" dirty="0">
                <a:latin typeface="+mj-lt"/>
                <a:sym typeface="Symbol" pitchFamily="18" charset="2"/>
              </a:rPr>
              <a:t>)</a:t>
            </a:r>
          </a:p>
        </p:txBody>
      </p:sp>
      <p:sp>
        <p:nvSpPr>
          <p:cNvPr id="10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82435" y="3864321"/>
            <a:ext cx="1667443" cy="11079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Specialized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algorithms:</a:t>
            </a:r>
            <a:endParaRPr lang="en-US" sz="2000" dirty="0">
              <a:latin typeface="+mj-lt"/>
              <a:sym typeface="Symbol" pitchFamily="18" charset="2"/>
            </a:endParaRPr>
          </a:p>
          <a:p>
            <a:pPr algn="ctr" eaLnBrk="1" hangingPunct="1"/>
            <a:r>
              <a:rPr lang="en-US" sz="2000" dirty="0">
                <a:latin typeface="+mj-lt"/>
                <a:sym typeface="Symbol" pitchFamily="18" charset="2"/>
              </a:rPr>
              <a:t>O(</a:t>
            </a:r>
            <a:r>
              <a:rPr lang="en-US" sz="2000" i="1" dirty="0">
                <a:latin typeface="+mj-lt"/>
                <a:sym typeface="Symbol" pitchFamily="18" charset="2"/>
              </a:rPr>
              <a:t>n</a:t>
            </a:r>
            <a:r>
              <a:rPr lang="en-US" sz="2000" dirty="0">
                <a:latin typeface="+mj-lt"/>
                <a:sym typeface="Symbol" pitchFamily="18" charset="2"/>
              </a:rPr>
              <a:t>)</a:t>
            </a:r>
          </a:p>
        </p:txBody>
      </p:sp>
      <p:sp>
        <p:nvSpPr>
          <p:cNvPr id="12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37864" y="3294167"/>
            <a:ext cx="194476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Insertion sort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Selection </a:t>
            </a:r>
            <a:r>
              <a:rPr lang="en-US" sz="2000" dirty="0" smtClean="0">
                <a:latin typeface="+mj-lt"/>
              </a:rPr>
              <a:t>sort</a:t>
            </a:r>
          </a:p>
          <a:p>
            <a:pPr algn="ctr" eaLnBrk="1" hangingPunct="1"/>
            <a:r>
              <a:rPr lang="en-US" sz="2000" dirty="0" smtClean="0">
                <a:latin typeface="+mj-lt"/>
              </a:rPr>
              <a:t>Bubble Sort</a:t>
            </a:r>
            <a:endParaRPr lang="en-US" sz="2000" dirty="0">
              <a:latin typeface="+mj-lt"/>
            </a:endParaRPr>
          </a:p>
          <a:p>
            <a:pPr algn="ctr" eaLnBrk="1" hangingPunct="1"/>
            <a:r>
              <a:rPr lang="en-US" sz="2000" dirty="0" smtClean="0">
                <a:solidFill>
                  <a:schemeClr val="bg2"/>
                </a:solidFill>
                <a:latin typeface="+mj-lt"/>
              </a:rPr>
              <a:t>Shell </a:t>
            </a:r>
            <a:r>
              <a:rPr lang="en-US" sz="2000" dirty="0">
                <a:solidFill>
                  <a:schemeClr val="bg2"/>
                </a:solidFill>
                <a:latin typeface="+mj-lt"/>
              </a:rPr>
              <a:t>sort</a:t>
            </a:r>
          </a:p>
          <a:p>
            <a:pPr algn="ctr" eaLnBrk="1" hangingPunct="1"/>
            <a:r>
              <a:rPr lang="en-US" sz="2000" dirty="0">
                <a:solidFill>
                  <a:schemeClr val="bg2"/>
                </a:solidFill>
                <a:latin typeface="+mj-lt"/>
              </a:rPr>
              <a:t>…</a:t>
            </a:r>
          </a:p>
        </p:txBody>
      </p:sp>
      <p:sp>
        <p:nvSpPr>
          <p:cNvPr id="13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31306" y="4310597"/>
            <a:ext cx="22810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Heap sort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Merge sort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Quick </a:t>
            </a:r>
            <a:r>
              <a:rPr lang="en-US" sz="2000" dirty="0" smtClean="0">
                <a:latin typeface="+mj-lt"/>
              </a:rPr>
              <a:t>sort (</a:t>
            </a:r>
            <a:r>
              <a:rPr lang="en-US" sz="2000" dirty="0" err="1" smtClean="0">
                <a:latin typeface="+mj-lt"/>
              </a:rPr>
              <a:t>avg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algn="ctr" eaLnBrk="1" hangingPunct="1"/>
            <a:r>
              <a:rPr lang="en-US" sz="2000" dirty="0">
                <a:latin typeface="+mj-lt"/>
              </a:rPr>
              <a:t>…</a:t>
            </a:r>
          </a:p>
        </p:txBody>
      </p:sp>
      <p:sp>
        <p:nvSpPr>
          <p:cNvPr id="14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92502" y="5464314"/>
            <a:ext cx="16473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Bucket sort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Radix sort</a:t>
            </a:r>
          </a:p>
        </p:txBody>
      </p:sp>
      <p:cxnSp>
        <p:nvCxnSpPr>
          <p:cNvPr id="16" name="AutoShape 13"/>
          <p:cNvCxnSpPr>
            <a:cxnSpLocks noChangeShapeType="1"/>
            <a:stCxn id="7" idx="2"/>
            <a:endCxn id="12" idx="0"/>
          </p:cNvCxnSpPr>
          <p:nvPr>
            <p:custDataLst>
              <p:tags r:id="rId8"/>
            </p:custDataLst>
          </p:nvPr>
        </p:nvCxnSpPr>
        <p:spPr bwMode="auto">
          <a:xfrm flipH="1">
            <a:off x="2710246" y="2702726"/>
            <a:ext cx="1" cy="5914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" name="AutoShape 14"/>
          <p:cNvCxnSpPr>
            <a:cxnSpLocks noChangeShapeType="1"/>
            <a:stCxn id="8" idx="2"/>
            <a:endCxn id="13" idx="0"/>
          </p:cNvCxnSpPr>
          <p:nvPr>
            <p:custDataLst>
              <p:tags r:id="rId9"/>
            </p:custDataLst>
          </p:nvPr>
        </p:nvCxnSpPr>
        <p:spPr bwMode="auto">
          <a:xfrm flipH="1">
            <a:off x="4471811" y="3459256"/>
            <a:ext cx="1" cy="8513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" name="AutoShape 15"/>
          <p:cNvCxnSpPr>
            <a:cxnSpLocks noChangeShapeType="1"/>
            <a:stCxn id="10" idx="2"/>
            <a:endCxn id="14" idx="0"/>
          </p:cNvCxnSpPr>
          <p:nvPr>
            <p:custDataLst>
              <p:tags r:id="rId10"/>
            </p:custDataLst>
          </p:nvPr>
        </p:nvCxnSpPr>
        <p:spPr bwMode="auto">
          <a:xfrm>
            <a:off x="8216157" y="4972317"/>
            <a:ext cx="0" cy="4919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0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Breaking the </a:t>
            </a:r>
            <a:r>
              <a:rPr lang="el-GR" sz="3800" dirty="0" smtClean="0"/>
              <a:t>Ω</a:t>
            </a:r>
            <a:r>
              <a:rPr lang="en-US" sz="3800" dirty="0" smtClean="0"/>
              <a:t>(n LOG N) BARRIER for Sorting</a:t>
            </a:r>
            <a:endParaRPr lang="en-US" sz="3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is ever straightforward in computer science…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Sorting: The Big Picture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76525" y="1594730"/>
            <a:ext cx="1667443" cy="11079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Simple</a:t>
            </a:r>
          </a:p>
          <a:p>
            <a:pPr algn="ctr" eaLnBrk="1" hangingPunct="1"/>
            <a:r>
              <a:rPr lang="en-US" sz="2000" dirty="0">
                <a:latin typeface="+mj-lt"/>
                <a:sym typeface="Symbol" pitchFamily="18" charset="2"/>
              </a:rPr>
              <a:t>algorithms:</a:t>
            </a:r>
          </a:p>
          <a:p>
            <a:pPr algn="ctr" eaLnBrk="1" hangingPunct="1"/>
            <a:r>
              <a:rPr lang="en-US" sz="2000" dirty="0">
                <a:latin typeface="+mj-lt"/>
                <a:sym typeface="Symbol" pitchFamily="18" charset="2"/>
              </a:rPr>
              <a:t>O(</a:t>
            </a:r>
            <a:r>
              <a:rPr lang="en-US" sz="2000" i="1" dirty="0">
                <a:latin typeface="+mj-lt"/>
                <a:sym typeface="Symbol" pitchFamily="18" charset="2"/>
              </a:rPr>
              <a:t>n</a:t>
            </a:r>
            <a:r>
              <a:rPr lang="en-US" sz="2000" baseline="30000" dirty="0">
                <a:latin typeface="+mj-lt"/>
                <a:sym typeface="Symbol" pitchFamily="18" charset="2"/>
              </a:rPr>
              <a:t>2</a:t>
            </a:r>
            <a:r>
              <a:rPr lang="en-US" sz="2000" dirty="0">
                <a:latin typeface="+mj-lt"/>
                <a:sym typeface="Symbol" pitchFamily="18" charset="2"/>
              </a:rPr>
              <a:t>)</a:t>
            </a:r>
          </a:p>
        </p:txBody>
      </p:sp>
      <p:sp>
        <p:nvSpPr>
          <p:cNvPr id="8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38090" y="2351260"/>
            <a:ext cx="1667443" cy="11079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algn="ctr" eaLnBrk="1" hangingPunct="1"/>
            <a:r>
              <a:rPr lang="en-US" sz="2000">
                <a:latin typeface="+mj-lt"/>
              </a:rPr>
              <a:t>Fancier</a:t>
            </a:r>
          </a:p>
          <a:p>
            <a:pPr algn="ctr" eaLnBrk="1" hangingPunct="1"/>
            <a:r>
              <a:rPr lang="en-US" sz="2000">
                <a:latin typeface="+mj-lt"/>
                <a:sym typeface="Symbol" pitchFamily="18" charset="2"/>
              </a:rPr>
              <a:t>algorithms:</a:t>
            </a:r>
          </a:p>
          <a:p>
            <a:pPr algn="ctr" eaLnBrk="1" hangingPunct="1"/>
            <a:r>
              <a:rPr lang="en-US" sz="2000">
                <a:latin typeface="+mj-lt"/>
                <a:sym typeface="Symbol" pitchFamily="18" charset="2"/>
              </a:rPr>
              <a:t>O(</a:t>
            </a:r>
            <a:r>
              <a:rPr lang="en-US" sz="2000" i="1">
                <a:latin typeface="+mj-lt"/>
                <a:sym typeface="Symbol" pitchFamily="18" charset="2"/>
              </a:rPr>
              <a:t>n</a:t>
            </a:r>
            <a:r>
              <a:rPr lang="en-US" sz="2000">
                <a:latin typeface="+mj-lt"/>
                <a:sym typeface="Symbol" pitchFamily="18" charset="2"/>
              </a:rPr>
              <a:t> log </a:t>
            </a:r>
            <a:r>
              <a:rPr lang="en-US" sz="2000" i="1">
                <a:latin typeface="+mj-lt"/>
                <a:sym typeface="Symbol" pitchFamily="18" charset="2"/>
              </a:rPr>
              <a:t>n</a:t>
            </a:r>
            <a:r>
              <a:rPr lang="en-US" sz="2000">
                <a:latin typeface="+mj-lt"/>
                <a:sym typeface="Symbol" pitchFamily="18" charset="2"/>
              </a:rPr>
              <a:t>)</a:t>
            </a:r>
          </a:p>
        </p:txBody>
      </p:sp>
      <p:sp>
        <p:nvSpPr>
          <p:cNvPr id="9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99655" y="3107790"/>
            <a:ext cx="1888658" cy="11079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Comparison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lower bound:</a:t>
            </a:r>
            <a:endParaRPr lang="en-US" sz="2000" dirty="0">
              <a:latin typeface="+mj-lt"/>
              <a:sym typeface="Symbol" pitchFamily="18" charset="2"/>
            </a:endParaRPr>
          </a:p>
          <a:p>
            <a:pPr algn="ctr" eaLnBrk="1" hangingPunct="1"/>
            <a:r>
              <a:rPr lang="en-US" sz="2000" dirty="0">
                <a:latin typeface="+mj-lt"/>
                <a:sym typeface="Symbol" pitchFamily="18" charset="2"/>
              </a:rPr>
              <a:t>(</a:t>
            </a:r>
            <a:r>
              <a:rPr lang="en-US" sz="2000" i="1" dirty="0">
                <a:latin typeface="+mj-lt"/>
                <a:sym typeface="Symbol" pitchFamily="18" charset="2"/>
              </a:rPr>
              <a:t>n</a:t>
            </a:r>
            <a:r>
              <a:rPr lang="en-US" sz="2000" dirty="0">
                <a:latin typeface="+mj-lt"/>
                <a:sym typeface="Symbol" pitchFamily="18" charset="2"/>
              </a:rPr>
              <a:t> log </a:t>
            </a:r>
            <a:r>
              <a:rPr lang="en-US" sz="2000" i="1" dirty="0">
                <a:latin typeface="+mj-lt"/>
                <a:sym typeface="Symbol" pitchFamily="18" charset="2"/>
              </a:rPr>
              <a:t>n</a:t>
            </a:r>
            <a:r>
              <a:rPr lang="en-US" sz="2000" dirty="0">
                <a:latin typeface="+mj-lt"/>
                <a:sym typeface="Symbol" pitchFamily="18" charset="2"/>
              </a:rPr>
              <a:t>)</a:t>
            </a:r>
          </a:p>
        </p:txBody>
      </p:sp>
      <p:sp>
        <p:nvSpPr>
          <p:cNvPr id="10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82435" y="3864321"/>
            <a:ext cx="1667443" cy="11079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Specialized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algorithms:</a:t>
            </a:r>
            <a:endParaRPr lang="en-US" sz="2000" dirty="0">
              <a:latin typeface="+mj-lt"/>
              <a:sym typeface="Symbol" pitchFamily="18" charset="2"/>
            </a:endParaRPr>
          </a:p>
          <a:p>
            <a:pPr algn="ctr" eaLnBrk="1" hangingPunct="1"/>
            <a:r>
              <a:rPr lang="en-US" sz="2000" dirty="0">
                <a:latin typeface="+mj-lt"/>
                <a:sym typeface="Symbol" pitchFamily="18" charset="2"/>
              </a:rPr>
              <a:t>O(</a:t>
            </a:r>
            <a:r>
              <a:rPr lang="en-US" sz="2000" i="1" dirty="0">
                <a:latin typeface="+mj-lt"/>
                <a:sym typeface="Symbol" pitchFamily="18" charset="2"/>
              </a:rPr>
              <a:t>n</a:t>
            </a:r>
            <a:r>
              <a:rPr lang="en-US" sz="2000" dirty="0">
                <a:latin typeface="+mj-lt"/>
                <a:sym typeface="Symbol" pitchFamily="18" charset="2"/>
              </a:rPr>
              <a:t>)</a:t>
            </a:r>
          </a:p>
        </p:txBody>
      </p:sp>
      <p:sp>
        <p:nvSpPr>
          <p:cNvPr id="12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37864" y="3294167"/>
            <a:ext cx="194476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Insertion sort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Selection </a:t>
            </a:r>
            <a:r>
              <a:rPr lang="en-US" sz="2000" dirty="0" smtClean="0">
                <a:latin typeface="+mj-lt"/>
              </a:rPr>
              <a:t>sort</a:t>
            </a:r>
          </a:p>
          <a:p>
            <a:pPr algn="ctr" eaLnBrk="1" hangingPunct="1"/>
            <a:r>
              <a:rPr lang="en-US" sz="2000" dirty="0" smtClean="0">
                <a:latin typeface="+mj-lt"/>
              </a:rPr>
              <a:t>Bubble Sort</a:t>
            </a:r>
            <a:endParaRPr lang="en-US" sz="2000" dirty="0">
              <a:latin typeface="+mj-lt"/>
            </a:endParaRPr>
          </a:p>
          <a:p>
            <a:pPr algn="ctr" eaLnBrk="1" hangingPunct="1"/>
            <a:r>
              <a:rPr lang="en-US" sz="2000" dirty="0" smtClean="0">
                <a:solidFill>
                  <a:schemeClr val="bg2"/>
                </a:solidFill>
                <a:latin typeface="+mj-lt"/>
              </a:rPr>
              <a:t>Shell </a:t>
            </a:r>
            <a:r>
              <a:rPr lang="en-US" sz="2000" dirty="0">
                <a:solidFill>
                  <a:schemeClr val="bg2"/>
                </a:solidFill>
                <a:latin typeface="+mj-lt"/>
              </a:rPr>
              <a:t>sort</a:t>
            </a:r>
          </a:p>
          <a:p>
            <a:pPr algn="ctr" eaLnBrk="1" hangingPunct="1"/>
            <a:r>
              <a:rPr lang="en-US" sz="2000" dirty="0">
                <a:solidFill>
                  <a:schemeClr val="bg2"/>
                </a:solidFill>
                <a:latin typeface="+mj-lt"/>
              </a:rPr>
              <a:t>…</a:t>
            </a:r>
          </a:p>
        </p:txBody>
      </p:sp>
      <p:sp>
        <p:nvSpPr>
          <p:cNvPr id="13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31306" y="4310597"/>
            <a:ext cx="22810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Heap sort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Merge sort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Quick </a:t>
            </a:r>
            <a:r>
              <a:rPr lang="en-US" sz="2000" dirty="0" smtClean="0">
                <a:latin typeface="+mj-lt"/>
              </a:rPr>
              <a:t>sort (</a:t>
            </a:r>
            <a:r>
              <a:rPr lang="en-US" sz="2000" dirty="0" err="1" smtClean="0">
                <a:latin typeface="+mj-lt"/>
              </a:rPr>
              <a:t>avg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algn="ctr" eaLnBrk="1" hangingPunct="1"/>
            <a:r>
              <a:rPr lang="en-US" sz="2000" dirty="0">
                <a:latin typeface="+mj-lt"/>
              </a:rPr>
              <a:t>…</a:t>
            </a:r>
          </a:p>
        </p:txBody>
      </p:sp>
      <p:sp>
        <p:nvSpPr>
          <p:cNvPr id="14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92502" y="5464314"/>
            <a:ext cx="16473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latin typeface="+mj-lt"/>
              </a:rPr>
              <a:t>Bucket sort</a:t>
            </a:r>
          </a:p>
          <a:p>
            <a:pPr algn="ctr" eaLnBrk="1" hangingPunct="1"/>
            <a:r>
              <a:rPr lang="en-US" sz="2000" dirty="0">
                <a:latin typeface="+mj-lt"/>
              </a:rPr>
              <a:t>Radix sort</a:t>
            </a:r>
          </a:p>
        </p:txBody>
      </p:sp>
      <p:cxnSp>
        <p:nvCxnSpPr>
          <p:cNvPr id="16" name="AutoShape 13"/>
          <p:cNvCxnSpPr>
            <a:cxnSpLocks noChangeShapeType="1"/>
            <a:stCxn id="7" idx="2"/>
            <a:endCxn id="12" idx="0"/>
          </p:cNvCxnSpPr>
          <p:nvPr>
            <p:custDataLst>
              <p:tags r:id="rId8"/>
            </p:custDataLst>
          </p:nvPr>
        </p:nvCxnSpPr>
        <p:spPr bwMode="auto">
          <a:xfrm flipH="1">
            <a:off x="2710246" y="2702726"/>
            <a:ext cx="1" cy="5914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" name="AutoShape 14"/>
          <p:cNvCxnSpPr>
            <a:cxnSpLocks noChangeShapeType="1"/>
            <a:stCxn id="8" idx="2"/>
            <a:endCxn id="13" idx="0"/>
          </p:cNvCxnSpPr>
          <p:nvPr>
            <p:custDataLst>
              <p:tags r:id="rId9"/>
            </p:custDataLst>
          </p:nvPr>
        </p:nvCxnSpPr>
        <p:spPr bwMode="auto">
          <a:xfrm flipH="1">
            <a:off x="4471811" y="3459256"/>
            <a:ext cx="1" cy="8513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" name="AutoShape 15"/>
          <p:cNvCxnSpPr>
            <a:cxnSpLocks noChangeShapeType="1"/>
            <a:stCxn id="10" idx="2"/>
            <a:endCxn id="14" idx="0"/>
          </p:cNvCxnSpPr>
          <p:nvPr>
            <p:custDataLst>
              <p:tags r:id="rId10"/>
            </p:custDataLst>
          </p:nvPr>
        </p:nvCxnSpPr>
        <p:spPr bwMode="auto">
          <a:xfrm>
            <a:off x="8216157" y="4972317"/>
            <a:ext cx="0" cy="4919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BucketSort</a:t>
            </a:r>
            <a:r>
              <a:rPr lang="en-US" dirty="0" smtClean="0"/>
              <a:t> (aka </a:t>
            </a:r>
            <a:r>
              <a:rPr lang="en-US" dirty="0" err="1" smtClean="0"/>
              <a:t>BinSort</a:t>
            </a:r>
            <a:r>
              <a:rPr lang="en-US" dirty="0" smtClean="0"/>
              <a:t>)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762000"/>
            <a:ext cx="8458200" cy="2819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Suppose I give you each a unique ID from 0 to </a:t>
            </a:r>
            <a:r>
              <a:rPr lang="en-US" sz="2400" dirty="0"/>
              <a:t>K</a:t>
            </a:r>
            <a:r>
              <a:rPr lang="en-US" sz="2400" dirty="0" smtClean="0"/>
              <a:t>  such that the ID puts you in alphabetic order.</a:t>
            </a:r>
          </a:p>
          <a:p>
            <a:pPr marL="0" indent="0">
              <a:buNone/>
            </a:pPr>
            <a:r>
              <a:rPr lang="en-US" sz="2400" dirty="0" smtClean="0"/>
              <a:t>If all values have keys which are integers between 0 and K (or any small range), </a:t>
            </a:r>
          </a:p>
          <a:p>
            <a:pPr marL="457200" lvl="1" indent="0">
              <a:buNone/>
            </a:pPr>
            <a:r>
              <a:rPr lang="en-US" sz="2400" dirty="0" smtClean="0"/>
              <a:t>Create an array of size K +1 </a:t>
            </a:r>
          </a:p>
          <a:p>
            <a:pPr marL="457200" lvl="1" indent="0">
              <a:buNone/>
            </a:pPr>
            <a:r>
              <a:rPr lang="en-US" sz="2400" dirty="0" smtClean="0"/>
              <a:t>Put each element in its proper </a:t>
            </a:r>
            <a:r>
              <a:rPr lang="en-US" sz="2400" dirty="0" smtClean="0">
                <a:solidFill>
                  <a:schemeClr val="accent2"/>
                </a:solidFill>
              </a:rPr>
              <a:t>bucket (aka. bin)</a:t>
            </a:r>
          </a:p>
          <a:p>
            <a:pPr marL="0" indent="0">
              <a:buNone/>
            </a:pPr>
            <a:r>
              <a:rPr lang="en-US" sz="2400" dirty="0" smtClean="0"/>
              <a:t>Output result via linear pass through array of buckets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72678611"/>
              </p:ext>
            </p:extLst>
          </p:nvPr>
        </p:nvGraphicFramePr>
        <p:xfrm>
          <a:off x="457200" y="3674533"/>
          <a:ext cx="1600200" cy="29337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Sub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array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Alli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Garret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Melia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2057400" y="3683001"/>
            <a:ext cx="685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b="0" kern="0" dirty="0">
                <a:latin typeface="+mn-lt"/>
              </a:rPr>
              <a:t>Example: 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000" b="0" kern="0" dirty="0">
                <a:latin typeface="+mn-lt"/>
              </a:rPr>
              <a:t>K=5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000" b="0" kern="0" dirty="0">
                <a:latin typeface="+mn-lt"/>
              </a:rPr>
              <a:t>Input:  (</a:t>
            </a:r>
            <a:r>
              <a:rPr lang="en-US" sz="2000" b="0" kern="0" dirty="0" smtClean="0">
                <a:latin typeface="+mn-lt"/>
              </a:rPr>
              <a:t>5 Rob , 1 Chris  , 2 Garret  , 4 Peter , 3 </a:t>
            </a:r>
            <a:r>
              <a:rPr lang="en-US" sz="2000" b="0" kern="0" dirty="0" err="1" smtClean="0">
                <a:latin typeface="+mn-lt"/>
              </a:rPr>
              <a:t>Melia</a:t>
            </a:r>
            <a:r>
              <a:rPr lang="en-US" sz="2000" b="0" kern="0" dirty="0" smtClean="0">
                <a:latin typeface="+mn-lt"/>
              </a:rPr>
              <a:t>, 0 </a:t>
            </a:r>
            <a:r>
              <a:rPr lang="en-US" sz="2000" b="0" kern="0" dirty="0" err="1" smtClean="0">
                <a:latin typeface="+mn-lt"/>
              </a:rPr>
              <a:t>Alli</a:t>
            </a:r>
            <a:r>
              <a:rPr lang="en-US" sz="2000" b="0" kern="0" dirty="0" smtClean="0">
                <a:latin typeface="+mn-lt"/>
              </a:rPr>
              <a:t>)</a:t>
            </a:r>
            <a:endParaRPr lang="en-US" sz="2000" b="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b="0" kern="0" dirty="0">
                <a:latin typeface="+mn-lt"/>
              </a:rPr>
              <a:t>	 </a:t>
            </a:r>
            <a:r>
              <a:rPr lang="en-US" sz="2000" b="0" kern="0" dirty="0" smtClean="0">
                <a:latin typeface="+mn-lt"/>
              </a:rPr>
              <a:t>Output</a:t>
            </a:r>
            <a:r>
              <a:rPr lang="en-US" sz="2000" b="0" kern="0" dirty="0">
                <a:latin typeface="+mn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4389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fast can I sort data of this form?</a:t>
            </a:r>
          </a:p>
          <a:p>
            <a:endParaRPr lang="en-US" dirty="0"/>
          </a:p>
          <a:p>
            <a:r>
              <a:rPr lang="en-US" dirty="0" smtClean="0"/>
              <a:t>How much time does the following operation take: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sub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inf.readLine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String word = </a:t>
            </a:r>
            <a:r>
              <a:rPr lang="en-US" dirty="0" err="1" smtClean="0"/>
              <a:t>inf.readLine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A[sub] = 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BucketSort</a:t>
            </a:r>
            <a:endParaRPr lang="en-US" dirty="0" smtClean="0"/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762000"/>
            <a:ext cx="84582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If all values are integers, but there are multiples.</a:t>
            </a:r>
          </a:p>
          <a:p>
            <a:pPr marL="457200" lvl="1" indent="0">
              <a:buNone/>
            </a:pPr>
            <a:r>
              <a:rPr lang="en-US" sz="2400" dirty="0" smtClean="0"/>
              <a:t>Create an array of size K </a:t>
            </a:r>
          </a:p>
          <a:p>
            <a:pPr marL="457200" lvl="1" indent="0">
              <a:buNone/>
            </a:pPr>
            <a:r>
              <a:rPr lang="en-US" sz="2400" dirty="0" smtClean="0"/>
              <a:t>Only need to store the  count of how many times that bucket has been used</a:t>
            </a:r>
          </a:p>
          <a:p>
            <a:pPr marL="0" indent="0">
              <a:buNone/>
            </a:pPr>
            <a:r>
              <a:rPr lang="en-US" sz="2400" dirty="0" smtClean="0"/>
              <a:t>Output result via linear pass through array of buckets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65</a:t>
            </a:fld>
            <a:endParaRPr lang="en-US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1074719"/>
              </p:ext>
            </p:extLst>
          </p:nvPr>
        </p:nvGraphicFramePr>
        <p:xfrm>
          <a:off x="469037" y="2895600"/>
          <a:ext cx="1600200" cy="37719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Sub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array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2069237" y="3276600"/>
            <a:ext cx="685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b="0" kern="0" dirty="0">
                <a:latin typeface="+mn-lt"/>
              </a:rPr>
              <a:t>Example: 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000" b="0" kern="0" dirty="0" smtClean="0">
                <a:latin typeface="+mn-lt"/>
              </a:rPr>
              <a:t>K=8</a:t>
            </a:r>
            <a:endParaRPr lang="en-US" sz="2000" b="0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000" b="0" kern="0" dirty="0">
                <a:latin typeface="+mn-lt"/>
              </a:rPr>
              <a:t>Input:  (5</a:t>
            </a:r>
            <a:r>
              <a:rPr lang="en-US" sz="2000" b="0" kern="0" dirty="0" smtClean="0">
                <a:latin typeface="+mn-lt"/>
              </a:rPr>
              <a:t>, 1, 3, 4, 7, 3, 2, 1, 1, 5, 4, 5</a:t>
            </a:r>
            <a:r>
              <a:rPr lang="en-US" sz="2000" b="0" kern="0" dirty="0"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b="0" kern="0" dirty="0">
                <a:latin typeface="+mn-lt"/>
              </a:rPr>
              <a:t>	 </a:t>
            </a:r>
            <a:r>
              <a:rPr lang="en-US" sz="2000" b="0" kern="0" dirty="0" smtClean="0">
                <a:latin typeface="+mn-lt"/>
              </a:rPr>
              <a:t>Output</a:t>
            </a:r>
            <a:r>
              <a:rPr lang="en-US" sz="2000" b="0" kern="0" dirty="0">
                <a:latin typeface="+mn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3426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BucketSort</a:t>
            </a:r>
            <a:endParaRPr lang="en-US" dirty="0" smtClean="0"/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762000"/>
            <a:ext cx="84582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If all values are integers, but there are multiples.</a:t>
            </a:r>
          </a:p>
          <a:p>
            <a:pPr marL="457200" lvl="1" indent="0">
              <a:buNone/>
            </a:pPr>
            <a:r>
              <a:rPr lang="en-US" sz="2400" dirty="0" smtClean="0"/>
              <a:t>Create an array of size K </a:t>
            </a:r>
          </a:p>
          <a:p>
            <a:pPr marL="457200" lvl="1" indent="0">
              <a:buNone/>
            </a:pPr>
            <a:r>
              <a:rPr lang="en-US" sz="2400" dirty="0" smtClean="0"/>
              <a:t>Only need to store the  count of how times that bucket has been used</a:t>
            </a:r>
          </a:p>
          <a:p>
            <a:pPr marL="0" indent="0">
              <a:buNone/>
            </a:pPr>
            <a:r>
              <a:rPr lang="en-US" sz="2400" dirty="0" smtClean="0"/>
              <a:t>Output result via linear pass through array of buckets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66</a:t>
            </a:fld>
            <a:endParaRPr lang="en-US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57928978"/>
              </p:ext>
            </p:extLst>
          </p:nvPr>
        </p:nvGraphicFramePr>
        <p:xfrm>
          <a:off x="469037" y="2895600"/>
          <a:ext cx="1600200" cy="37719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Sub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array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2069237" y="3276600"/>
            <a:ext cx="685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b="0" kern="0" dirty="0">
                <a:latin typeface="+mn-lt"/>
              </a:rPr>
              <a:t>Example: 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000" b="0" kern="0" dirty="0" smtClean="0">
                <a:latin typeface="+mn-lt"/>
              </a:rPr>
              <a:t>K=8</a:t>
            </a:r>
            <a:endParaRPr lang="en-US" sz="2000" b="0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000" b="0" kern="0" dirty="0">
                <a:latin typeface="+mn-lt"/>
              </a:rPr>
              <a:t>Input:  (5</a:t>
            </a:r>
            <a:r>
              <a:rPr lang="en-US" sz="2000" b="0" kern="0" dirty="0" smtClean="0">
                <a:latin typeface="+mn-lt"/>
              </a:rPr>
              <a:t>, 1, 3, 4, 7, 3, 2, 1, 1, 5, 4, 5</a:t>
            </a:r>
            <a:r>
              <a:rPr lang="en-US" sz="2000" b="0" kern="0" dirty="0"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b="0" kern="0" dirty="0">
                <a:latin typeface="+mn-lt"/>
              </a:rPr>
              <a:t>	 </a:t>
            </a:r>
            <a:r>
              <a:rPr lang="en-US" sz="2000" b="0" kern="0" dirty="0" smtClean="0">
                <a:latin typeface="+mn-lt"/>
              </a:rPr>
              <a:t>Output:1 1 1 2 3 3 4 4 5 5 5 7</a:t>
            </a:r>
            <a:endParaRPr lang="en-US" sz="2000" b="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423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Analyzing Bucket Sort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Overall: O(</a:t>
            </a:r>
            <a:r>
              <a:rPr lang="en-US" sz="2400" dirty="0" err="1" smtClean="0"/>
              <a:t>n+K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Linear in n, but also linear in K</a:t>
            </a:r>
          </a:p>
          <a:p>
            <a:r>
              <a:rPr lang="en-US" sz="2400" dirty="0" smtClean="0"/>
              <a:t>(What if we used this to sort you by social security number?  Finding you in a sparse array is time consuming.)</a:t>
            </a:r>
          </a:p>
          <a:p>
            <a:r>
              <a:rPr lang="en-US" sz="2400" dirty="0" smtClean="0">
                <a:sym typeface="Symbol" pitchFamily="18" charset="2"/>
              </a:rPr>
              <a:t>(n log n) lower bound does not apply because this is not a comparison sort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Good when K is small  (or not much larger) than n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Bad when K is much larger than n</a:t>
            </a:r>
          </a:p>
          <a:p>
            <a:r>
              <a:rPr lang="en-US" sz="2400" dirty="0" smtClean="0"/>
              <a:t>Wasted space / time during final linear O(K) pass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Time Space tradeoff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Radix sort is sometimes known as </a:t>
            </a:r>
            <a:r>
              <a:rPr lang="en-US" sz="2400" dirty="0" smtClean="0"/>
              <a:t>a punched card </a:t>
            </a:r>
            <a:r>
              <a:rPr lang="en-US" sz="2400" dirty="0"/>
              <a:t>sort because it was used until the advent of modern computers to sort old-style punch </a:t>
            </a:r>
            <a:r>
              <a:rPr lang="en-US" sz="2400" dirty="0" smtClean="0"/>
              <a:t>cards</a:t>
            </a:r>
          </a:p>
          <a:p>
            <a:r>
              <a:rPr lang="en-US" sz="2400" dirty="0" smtClean="0"/>
              <a:t>Was part of my job as an undergrad.  Cow data needed to be sorted. Physically hauled cards to card sort machine.</a:t>
            </a:r>
          </a:p>
          <a:p>
            <a:r>
              <a:rPr lang="en-US" sz="2400" dirty="0"/>
              <a:t>Suppose we have 10 numbers in the range 0 to 999 that we would like to sort. In general this is </a:t>
            </a:r>
            <a:r>
              <a:rPr lang="en-US" sz="2400" i="1" dirty="0"/>
              <a:t>N</a:t>
            </a:r>
            <a:r>
              <a:rPr lang="en-US" sz="2400" dirty="0"/>
              <a:t> numbers in the range 0 to </a:t>
            </a:r>
            <a:r>
              <a:rPr lang="en-US" sz="2400" i="1" dirty="0" err="1"/>
              <a:t>b</a:t>
            </a:r>
            <a:r>
              <a:rPr lang="en-US" sz="2400" i="1" baseline="30000" dirty="0" err="1"/>
              <a:t>p</a:t>
            </a:r>
            <a:r>
              <a:rPr lang="en-US" sz="2400" dirty="0"/>
              <a:t> − 1 for some constant </a:t>
            </a:r>
            <a:r>
              <a:rPr lang="en-US" sz="2400" i="1" dirty="0"/>
              <a:t>p</a:t>
            </a:r>
            <a:r>
              <a:rPr lang="en-US" sz="2400" dirty="0"/>
              <a:t>. Obviously we cannot use bucket sort; there would be too many buckets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Use several passes.  Start with least significant bit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52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1981200"/>
            <a:ext cx="8334375" cy="2228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066800" y="475488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Radix Sort 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4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tabLst>
                <a:tab pos="854075" algn="l"/>
              </a:tabLst>
            </a:pPr>
            <a:r>
              <a:rPr lang="en-US" sz="2000" dirty="0" smtClean="0"/>
              <a:t>Alternate way of saying this:</a:t>
            </a:r>
          </a:p>
          <a:p>
            <a:pPr marL="225425" indent="-225425">
              <a:tabLst>
                <a:tab pos="854075" algn="l"/>
              </a:tabLst>
            </a:pPr>
            <a:r>
              <a:rPr lang="en-US" sz="2000" dirty="0" smtClean="0"/>
              <a:t>Find largest element, put it last</a:t>
            </a:r>
          </a:p>
          <a:p>
            <a:pPr marL="225425" indent="-225425">
              <a:tabLst>
                <a:tab pos="854075" algn="l"/>
              </a:tabLst>
            </a:pPr>
            <a:r>
              <a:rPr lang="en-US" sz="2000" dirty="0" smtClean="0"/>
              <a:t>Find next largest element, put it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last</a:t>
            </a:r>
          </a:p>
          <a:p>
            <a:pPr marL="225425" indent="-225425">
              <a:tabLst>
                <a:tab pos="854075" algn="l"/>
              </a:tabLst>
            </a:pPr>
            <a:r>
              <a:rPr lang="en-US" sz="2000" dirty="0" smtClean="0"/>
              <a:t>Find next largest element, put it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last</a:t>
            </a:r>
          </a:p>
          <a:p>
            <a:pPr marL="225425" indent="-225425">
              <a:tabLst>
                <a:tab pos="854075" algn="l"/>
              </a:tabLst>
            </a:pPr>
            <a:r>
              <a:rPr lang="en-US" sz="2000" dirty="0" smtClean="0"/>
              <a:t>…</a:t>
            </a:r>
          </a:p>
          <a:p>
            <a:pPr marL="0" indent="0">
              <a:buNone/>
              <a:tabLst>
                <a:tab pos="854075" algn="l"/>
              </a:tabLst>
            </a:pPr>
            <a:endParaRPr lang="en-US" sz="1000" dirty="0" smtClean="0"/>
          </a:p>
          <a:p>
            <a:pPr marL="0" indent="0">
              <a:buNone/>
              <a:tabLst>
                <a:tab pos="854075" algn="l"/>
              </a:tabLst>
            </a:pPr>
            <a:r>
              <a:rPr lang="en-US" sz="2000" dirty="0" smtClean="0"/>
              <a:t>Loop invariant: </a:t>
            </a:r>
            <a:br>
              <a:rPr lang="en-US" sz="2000" dirty="0" smtClean="0"/>
            </a:br>
            <a:r>
              <a:rPr lang="en-US" sz="2000" dirty="0" smtClean="0"/>
              <a:t>	When loop index is </a:t>
            </a:r>
            <a:r>
              <a:rPr lang="en-US" sz="2000" dirty="0" err="1" smtClean="0"/>
              <a:t>i</a:t>
            </a:r>
            <a:r>
              <a:rPr lang="en-US" sz="2000" dirty="0" smtClean="0"/>
              <a:t>, the last </a:t>
            </a:r>
            <a:r>
              <a:rPr lang="en-US" sz="2000" dirty="0" err="1" smtClean="0"/>
              <a:t>i</a:t>
            </a:r>
            <a:r>
              <a:rPr lang="en-US" sz="2000" dirty="0" smtClean="0"/>
              <a:t> elements are the </a:t>
            </a:r>
            <a:r>
              <a:rPr lang="en-US" sz="2000" dirty="0" err="1" smtClean="0"/>
              <a:t>i</a:t>
            </a:r>
            <a:r>
              <a:rPr lang="en-US" sz="2000" dirty="0" smtClean="0"/>
              <a:t> 	largest elements in sorted order</a:t>
            </a:r>
          </a:p>
          <a:p>
            <a:pPr marL="0" indent="0">
              <a:buNone/>
              <a:tabLst>
                <a:tab pos="854075" algn="l"/>
              </a:tabLst>
            </a:pPr>
            <a:endParaRPr lang="en-US" sz="1000" dirty="0" smtClean="0"/>
          </a:p>
          <a:p>
            <a:pPr marL="0" indent="0">
              <a:buNone/>
              <a:tabLst>
                <a:tab pos="854075" algn="l"/>
              </a:tabLst>
            </a:pPr>
            <a:r>
              <a:rPr lang="en-US" sz="2000" dirty="0" smtClean="0"/>
              <a:t>Time?</a:t>
            </a:r>
          </a:p>
          <a:p>
            <a:pPr marL="0" indent="0" algn="ctr">
              <a:buNone/>
              <a:tabLst>
                <a:tab pos="854075" algn="l"/>
              </a:tabLst>
            </a:pPr>
            <a:r>
              <a:rPr lang="en-US" sz="2000" dirty="0" smtClean="0"/>
              <a:t>Best: _____     Worst</a:t>
            </a:r>
            <a:r>
              <a:rPr lang="en-US" sz="2000" dirty="0"/>
              <a:t>: _____ </a:t>
            </a:r>
            <a:r>
              <a:rPr lang="en-US" sz="2000" dirty="0" smtClean="0"/>
              <a:t>    Average</a:t>
            </a:r>
            <a:r>
              <a:rPr lang="en-US" sz="2000" dirty="0"/>
              <a:t>: _____ </a:t>
            </a:r>
            <a:endParaRPr lang="en-US" sz="2000" dirty="0" smtClean="0"/>
          </a:p>
          <a:p>
            <a:pPr>
              <a:tabLst>
                <a:tab pos="854075" algn="l"/>
              </a:tabLst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public static void </a:t>
            </a:r>
            <a:r>
              <a:rPr lang="en-US" dirty="0" err="1"/>
              <a:t>radixSortA</a:t>
            </a:r>
            <a:r>
              <a:rPr lang="en-US" dirty="0"/>
              <a:t>( String [ ] 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stringLen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final </a:t>
            </a:r>
            <a:r>
              <a:rPr lang="en-US" dirty="0" err="1"/>
              <a:t>int</a:t>
            </a:r>
            <a:r>
              <a:rPr lang="en-US" dirty="0"/>
              <a:t> BUCKETS = 256;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ArrayList</a:t>
            </a:r>
            <a:r>
              <a:rPr lang="en-US" dirty="0"/>
              <a:t>&lt;String&gt; [ ] buckets = new </a:t>
            </a:r>
            <a:r>
              <a:rPr lang="en-US" dirty="0" err="1"/>
              <a:t>ArrayList</a:t>
            </a:r>
            <a:r>
              <a:rPr lang="en-US" dirty="0"/>
              <a:t>&lt;&gt;[ BUCKETS 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for(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BUCKETS; </a:t>
            </a:r>
            <a:r>
              <a:rPr lang="en-US" dirty="0" err="1"/>
              <a:t>i</a:t>
            </a:r>
            <a:r>
              <a:rPr lang="en-US" dirty="0"/>
              <a:t>++ )</a:t>
            </a:r>
          </a:p>
          <a:p>
            <a:pPr marL="0" indent="0">
              <a:buNone/>
            </a:pPr>
            <a:r>
              <a:rPr lang="en-US" dirty="0"/>
              <a:t>          buckets[  </a:t>
            </a:r>
            <a:r>
              <a:rPr lang="en-US" dirty="0" err="1"/>
              <a:t>i</a:t>
            </a:r>
            <a:r>
              <a:rPr lang="en-US" dirty="0"/>
              <a:t> ] = new </a:t>
            </a:r>
            <a:r>
              <a:rPr lang="en-US" dirty="0" err="1"/>
              <a:t>ArrayList</a:t>
            </a:r>
            <a:r>
              <a:rPr lang="en-US" dirty="0"/>
              <a:t>&lt;&gt;(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for(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= </a:t>
            </a:r>
            <a:r>
              <a:rPr lang="en-US" dirty="0" err="1"/>
              <a:t>stringLen</a:t>
            </a:r>
            <a:r>
              <a:rPr lang="en-US" dirty="0"/>
              <a:t> - 1; </a:t>
            </a:r>
            <a:r>
              <a:rPr lang="en-US" dirty="0" err="1"/>
              <a:t>pos</a:t>
            </a:r>
            <a:r>
              <a:rPr lang="en-US" dirty="0"/>
              <a:t> &gt;= 0; </a:t>
            </a:r>
            <a:r>
              <a:rPr lang="en-US" dirty="0" err="1"/>
              <a:t>pos</a:t>
            </a:r>
            <a:r>
              <a:rPr lang="en-US" dirty="0"/>
              <a:t>-- )</a:t>
            </a:r>
          </a:p>
          <a:p>
            <a:pPr marL="0" indent="0">
              <a:buNone/>
            </a:pPr>
            <a:r>
              <a:rPr lang="en-US" dirty="0"/>
              <a:t>      {</a:t>
            </a:r>
          </a:p>
          <a:p>
            <a:pPr marL="0" indent="0">
              <a:buNone/>
            </a:pPr>
            <a:r>
              <a:rPr lang="en-US" dirty="0"/>
              <a:t>          for( String s : </a:t>
            </a:r>
            <a:r>
              <a:rPr lang="en-US" dirty="0" err="1"/>
              <a:t>arr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             buckets[ </a:t>
            </a:r>
            <a:r>
              <a:rPr lang="en-US" dirty="0" err="1"/>
              <a:t>s.charAt</a:t>
            </a:r>
            <a:r>
              <a:rPr lang="en-US" dirty="0"/>
              <a:t>( </a:t>
            </a:r>
            <a:r>
              <a:rPr lang="en-US" dirty="0" err="1"/>
              <a:t>pos</a:t>
            </a:r>
            <a:r>
              <a:rPr lang="en-US" dirty="0"/>
              <a:t> ) ].add( s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        for( </a:t>
            </a:r>
            <a:r>
              <a:rPr lang="en-US" dirty="0" err="1"/>
              <a:t>ArrayList</a:t>
            </a:r>
            <a:r>
              <a:rPr lang="en-US" dirty="0"/>
              <a:t>&lt;String&gt; </a:t>
            </a:r>
            <a:r>
              <a:rPr lang="en-US" dirty="0" err="1"/>
              <a:t>thisBucket</a:t>
            </a:r>
            <a:r>
              <a:rPr lang="en-US" dirty="0"/>
              <a:t> : buckets )</a:t>
            </a:r>
          </a:p>
          <a:p>
            <a:pPr marL="0" indent="0">
              <a:buNone/>
            </a:pPr>
            <a:r>
              <a:rPr lang="en-US" dirty="0"/>
              <a:t>          {</a:t>
            </a:r>
          </a:p>
          <a:p>
            <a:pPr marL="0" indent="0">
              <a:buNone/>
            </a:pPr>
            <a:r>
              <a:rPr lang="en-US" dirty="0"/>
              <a:t>              for( String s : </a:t>
            </a:r>
            <a:r>
              <a:rPr lang="en-US" dirty="0" err="1"/>
              <a:t>thisBucket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arr</a:t>
            </a:r>
            <a:r>
              <a:rPr lang="en-US" dirty="0"/>
              <a:t>[ </a:t>
            </a:r>
            <a:r>
              <a:rPr lang="en-US" dirty="0" err="1"/>
              <a:t>idx</a:t>
            </a:r>
            <a:r>
              <a:rPr lang="en-US" dirty="0"/>
              <a:t>++ ] = 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thisBucket.clear</a:t>
            </a:r>
            <a:r>
              <a:rPr lang="en-US" dirty="0"/>
              <a:t>( );</a:t>
            </a:r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35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Sorting Summary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Simple 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 sorts can be fastest for small n</a:t>
            </a:r>
          </a:p>
          <a:p>
            <a:r>
              <a:rPr lang="en-US" sz="2000" dirty="0" smtClean="0"/>
              <a:t>Selection sort, Insertion sort (is linear for nearly-sorted)</a:t>
            </a:r>
          </a:p>
          <a:p>
            <a:r>
              <a:rPr lang="en-US" sz="2000" dirty="0" smtClean="0"/>
              <a:t>Both in-place.   Insertion is stable, but selection is not.</a:t>
            </a:r>
          </a:p>
          <a:p>
            <a:r>
              <a:rPr lang="en-US" sz="2000" dirty="0" smtClean="0"/>
              <a:t>Good in conjunction with divide and conquer sorts… “below a cut-off”</a:t>
            </a:r>
            <a:endParaRPr lang="en-US" sz="1000" dirty="0" smtClean="0"/>
          </a:p>
          <a:p>
            <a:pPr marL="0" indent="0">
              <a:buNone/>
            </a:pPr>
            <a:r>
              <a:rPr lang="en-US" sz="2000" dirty="0" smtClean="0"/>
              <a:t>O(n log n) sorts</a:t>
            </a:r>
          </a:p>
          <a:p>
            <a:r>
              <a:rPr lang="en-US" sz="2000" dirty="0" smtClean="0"/>
              <a:t>Heapsort, in-place but not stable </a:t>
            </a:r>
          </a:p>
          <a:p>
            <a:r>
              <a:rPr lang="en-US" sz="2000" dirty="0" err="1" smtClean="0"/>
              <a:t>Mergesort</a:t>
            </a:r>
            <a:r>
              <a:rPr lang="en-US" sz="2000" dirty="0" smtClean="0"/>
              <a:t>, not in-place but stable and works as external sort</a:t>
            </a:r>
          </a:p>
          <a:p>
            <a:r>
              <a:rPr lang="en-US" sz="2000" dirty="0" smtClean="0"/>
              <a:t>Quicksort, in-place but not stable and 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 in worst-case</a:t>
            </a:r>
            <a:br>
              <a:rPr lang="en-US" sz="2000" dirty="0" smtClean="0"/>
            </a:br>
            <a:r>
              <a:rPr lang="en-US" sz="2000" dirty="0" smtClean="0"/>
              <a:t>Often fastest, but depends on costs of comparisons/copies</a:t>
            </a:r>
          </a:p>
          <a:p>
            <a:pPr marL="11430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dirty="0">
                <a:sym typeface="Symbol" pitchFamily="16" charset="2"/>
              </a:rPr>
              <a:t>Ω</a:t>
            </a:r>
            <a:r>
              <a:rPr lang="en-US" sz="2000" dirty="0" smtClean="0">
                <a:sym typeface="Symbol" pitchFamily="16" charset="2"/>
              </a:rPr>
              <a:t>(</a:t>
            </a:r>
            <a:r>
              <a:rPr lang="en-US" sz="2000" dirty="0" smtClean="0"/>
              <a:t>n log n) worst and average bound for comparison sorting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dirty="0" smtClean="0"/>
              <a:t>Non-comparison sorts</a:t>
            </a:r>
          </a:p>
          <a:p>
            <a:r>
              <a:rPr lang="en-US" sz="2000" dirty="0" smtClean="0"/>
              <a:t>Bucket sort good for small range of key values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762000"/>
          </a:xfrm>
        </p:spPr>
        <p:txBody>
          <a:bodyPr/>
          <a:lstStyle/>
          <a:p>
            <a:r>
              <a:rPr lang="en-US" b="1" dirty="0"/>
              <a:t>Indirect </a:t>
            </a:r>
            <a:r>
              <a:rPr lang="en-US" b="1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054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3200" dirty="0"/>
              <a:t>If we are sorting an array whose elements are large, </a:t>
            </a:r>
            <a:r>
              <a:rPr lang="en-US" sz="3200" dirty="0" smtClean="0"/>
              <a:t>moving the </a:t>
            </a:r>
            <a:r>
              <a:rPr lang="en-US" sz="3200" dirty="0"/>
              <a:t>items can be very expensive.</a:t>
            </a:r>
          </a:p>
          <a:p>
            <a:pPr lvl="0"/>
            <a:r>
              <a:rPr lang="en-US" sz="3200" dirty="0"/>
              <a:t>Not all of our sorts did the same amount of moving of data.  Which ones were particularly good about limiting the amount of moving?</a:t>
            </a:r>
          </a:p>
          <a:p>
            <a:pPr lvl="0"/>
            <a:r>
              <a:rPr lang="en-US" sz="3200" dirty="0"/>
              <a:t>We can get around this by doing </a:t>
            </a:r>
            <a:r>
              <a:rPr lang="en-US" sz="3200" i="1" dirty="0"/>
              <a:t>indirect sorting</a:t>
            </a:r>
            <a:r>
              <a:rPr lang="en-US" sz="3200" dirty="0"/>
              <a:t>.</a:t>
            </a:r>
          </a:p>
          <a:p>
            <a:pPr lvl="1"/>
            <a:r>
              <a:rPr lang="en-US" sz="2800" dirty="0"/>
              <a:t>We have an additional array of pointers where each element of the pointer array points to an element in the original array.</a:t>
            </a:r>
          </a:p>
          <a:p>
            <a:pPr lvl="1"/>
            <a:r>
              <a:rPr lang="en-US" sz="2800" dirty="0"/>
              <a:t>When sorting, we compare keys in the original array but we swap the element in the pointer array.</a:t>
            </a:r>
          </a:p>
          <a:p>
            <a:pPr lvl="0"/>
            <a:r>
              <a:rPr lang="en-US" sz="3200" dirty="0"/>
              <a:t>This saves a lot of copying at the expense of indirect references to the elements of the original array.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0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sort  (before sorting)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73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956672"/>
              </p:ext>
            </p:extLst>
          </p:nvPr>
        </p:nvGraphicFramePr>
        <p:xfrm>
          <a:off x="762000" y="990600"/>
          <a:ext cx="609600" cy="4038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Samuel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Russell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Justin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Nicholas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Kaleb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McKay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Jeremy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Justin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45325"/>
              </p:ext>
            </p:extLst>
          </p:nvPr>
        </p:nvGraphicFramePr>
        <p:xfrm>
          <a:off x="2362200" y="1143000"/>
          <a:ext cx="762000" cy="3886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1447800" y="12192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85900" y="1752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442519" y="14478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524000" y="35814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524000" y="38100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485900" y="41148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524000" y="43434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85900" y="46482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442519" y="48768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539089" y="22860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524000" y="28194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539089" y="30480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524000" y="3276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524000" y="2514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539089" y="20574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0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sort  (after sorting)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956672"/>
              </p:ext>
            </p:extLst>
          </p:nvPr>
        </p:nvGraphicFramePr>
        <p:xfrm>
          <a:off x="762000" y="990600"/>
          <a:ext cx="609600" cy="4038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Samuel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Russell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Justin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Nicholas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Kaleb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McKay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Jeremy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Justin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22682"/>
              </p:ext>
            </p:extLst>
          </p:nvPr>
        </p:nvGraphicFramePr>
        <p:xfrm>
          <a:off x="2362200" y="1143000"/>
          <a:ext cx="762000" cy="3886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 flipV="1">
            <a:off x="1447800" y="1219200"/>
            <a:ext cx="876300" cy="37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85900" y="1295400"/>
            <a:ext cx="8382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442519" y="14478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524000" y="2971799"/>
            <a:ext cx="792556" cy="11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416113" y="3765865"/>
            <a:ext cx="961176" cy="12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485900" y="2590800"/>
            <a:ext cx="8382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485900" y="1752600"/>
            <a:ext cx="876300" cy="259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371600" y="3292444"/>
            <a:ext cx="983810" cy="134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457609" y="3619500"/>
            <a:ext cx="866491" cy="133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539089" y="22860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524000" y="2057400"/>
            <a:ext cx="8382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524000" y="3048000"/>
            <a:ext cx="8001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524000" y="3276600"/>
            <a:ext cx="8001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485900" y="2514600"/>
            <a:ext cx="838200" cy="32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539089" y="2057400"/>
            <a:ext cx="785011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Best way to sort</a:t>
            </a:r>
            <a:r>
              <a:rPr lang="en-US" sz="6600" dirty="0" smtClean="0"/>
              <a:t>?</a:t>
            </a:r>
          </a:p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 smtClean="0"/>
              <a:t>It </a:t>
            </a:r>
            <a:r>
              <a:rPr lang="en-US" sz="6600" dirty="0"/>
              <a:t>depends</a:t>
            </a:r>
            <a:r>
              <a:rPr lang="en-US" sz="6600" dirty="0" smtClean="0"/>
              <a:t>!</a:t>
            </a: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2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/>
          </a:bodyPr>
          <a:lstStyle/>
          <a:p>
            <a:r>
              <a:rPr lang="en-US" dirty="0" err="1" smtClean="0"/>
              <a:t>Timsort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Hybrid sort: insertion and adaptive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Clever use of knowledge of real world cases</a:t>
            </a:r>
          </a:p>
          <a:p>
            <a:r>
              <a:rPr lang="en-US" dirty="0" smtClean="0"/>
              <a:t>Many times data is mainly ordered (add new students to existing sorted class, combine</a:t>
            </a:r>
          </a:p>
          <a:p>
            <a:r>
              <a:rPr lang="en-US" dirty="0" smtClean="0"/>
              <a:t> two sections both of which are already sorted)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Still worst case O(n log n), but on real-world data, often requires far fewer comparison.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58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Natural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382000" cy="144779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Must take advantage of special cases WITHOUT making non-special cases worse.</a:t>
            </a:r>
          </a:p>
          <a:p>
            <a:endParaRPr lang="en-US" dirty="0" smtClean="0"/>
          </a:p>
          <a:p>
            <a:r>
              <a:rPr lang="en-US" dirty="0" smtClean="0"/>
              <a:t>Takes advantage of existing order.  How much work is involved?</a:t>
            </a:r>
          </a:p>
          <a:p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7239000" y="1904998"/>
            <a:ext cx="609602" cy="2895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569074"/>
              </p:ext>
            </p:extLst>
          </p:nvPr>
        </p:nvGraphicFramePr>
        <p:xfrm>
          <a:off x="0" y="3886200"/>
          <a:ext cx="9144002" cy="1150995"/>
        </p:xfrm>
        <a:graphic>
          <a:graphicData uri="http://schemas.openxmlformats.org/drawingml/2006/table">
            <a:tbl>
              <a:tblPr/>
              <a:tblGrid>
                <a:gridCol w="208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73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070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84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73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09026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29632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27568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76202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</a:tblGrid>
              <a:tr h="5712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409" marR="6409" marT="6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7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Natural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4709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Takes advantage of existing order.</a:t>
            </a:r>
          </a:p>
          <a:p>
            <a:r>
              <a:rPr lang="en-US" dirty="0" smtClean="0"/>
              <a:t>Want to take advantage of values that are in memory.  </a:t>
            </a:r>
          </a:p>
          <a:p>
            <a:r>
              <a:rPr lang="en-US" dirty="0" smtClean="0"/>
              <a:t>If lots of small runs, what happens to run time?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Height of “work block” is dependent on number of runs.</a:t>
            </a:r>
          </a:p>
          <a:p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82534"/>
              </p:ext>
            </p:extLst>
          </p:nvPr>
        </p:nvGraphicFramePr>
        <p:xfrm>
          <a:off x="76200" y="4191000"/>
          <a:ext cx="8686787" cy="1226950"/>
        </p:xfrm>
        <a:graphic>
          <a:graphicData uri="http://schemas.openxmlformats.org/drawingml/2006/table">
            <a:tbl>
              <a:tblPr/>
              <a:tblGrid>
                <a:gridCol w="205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320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571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7638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461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582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320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05218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</a:tblGrid>
              <a:tr h="245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D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D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D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D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D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D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18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small runs - </a:t>
            </a:r>
            <a:r>
              <a:rPr lang="en-US" dirty="0" err="1" smtClean="0"/>
              <a:t>MinRun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runs are too small, increase the size by using Insertion Sort on small pieces.</a:t>
            </a:r>
          </a:p>
          <a:p>
            <a:r>
              <a:rPr lang="en-US" dirty="0" smtClean="0"/>
              <a:t>For files less than 64, </a:t>
            </a:r>
            <a:r>
              <a:rPr lang="en-US" dirty="0" err="1" smtClean="0"/>
              <a:t>minrun</a:t>
            </a:r>
            <a:r>
              <a:rPr lang="en-US" dirty="0" smtClean="0"/>
              <a:t> is just 64.  We do just a single insertion sort.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70396"/>
              </p:ext>
            </p:extLst>
          </p:nvPr>
        </p:nvGraphicFramePr>
        <p:xfrm>
          <a:off x="152393" y="3780311"/>
          <a:ext cx="8534400" cy="219990"/>
        </p:xfrm>
        <a:graphic>
          <a:graphicData uri="http://schemas.openxmlformats.org/drawingml/2006/table">
            <a:tbl>
              <a:tblPr/>
              <a:tblGrid>
                <a:gridCol w="201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911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307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29112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01618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</a:tblGrid>
              <a:tr h="165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65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public static &lt;</a:t>
            </a:r>
            <a:r>
              <a:rPr lang="en-US" dirty="0" err="1"/>
              <a:t>AnyType</a:t>
            </a:r>
            <a:r>
              <a:rPr lang="en-US" dirty="0"/>
              <a:t> extends Comparable&lt;? super </a:t>
            </a:r>
            <a:r>
              <a:rPr lang="en-US" dirty="0" err="1"/>
              <a:t>AnyType</a:t>
            </a:r>
            <a:r>
              <a:rPr lang="en-US" dirty="0"/>
              <a:t>&gt;&gt;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SelectionSort</a:t>
            </a:r>
            <a:r>
              <a:rPr lang="en-US" dirty="0"/>
              <a:t>(T a[],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0" lvl="0" indent="0">
              <a:buNone/>
            </a:pPr>
            <a:r>
              <a:rPr lang="en-US" dirty="0"/>
              <a:t>{// Sort the n elements a[0:n-1].</a:t>
            </a:r>
          </a:p>
          <a:p>
            <a:pPr marL="0" lvl="0" indent="0">
              <a:buNone/>
            </a:pPr>
            <a:r>
              <a:rPr lang="en-US" dirty="0"/>
              <a:t>   for (</a:t>
            </a:r>
            <a:r>
              <a:rPr lang="en-US" dirty="0" err="1"/>
              <a:t>int</a:t>
            </a:r>
            <a:r>
              <a:rPr lang="en-US" dirty="0"/>
              <a:t> size = </a:t>
            </a:r>
            <a:r>
              <a:rPr lang="en-US" dirty="0" smtClean="0"/>
              <a:t>n-1; </a:t>
            </a:r>
            <a:r>
              <a:rPr lang="en-US" dirty="0"/>
              <a:t>size &gt; </a:t>
            </a:r>
            <a:r>
              <a:rPr lang="en-US" dirty="0" smtClean="0"/>
              <a:t>0; </a:t>
            </a:r>
            <a:r>
              <a:rPr lang="en-US" dirty="0"/>
              <a:t>size--) </a:t>
            </a:r>
          </a:p>
          <a:p>
            <a:pPr marL="0" lvl="0" indent="0">
              <a:buNone/>
            </a:pPr>
            <a:r>
              <a:rPr lang="en-US" dirty="0"/>
              <a:t>   {  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 smtClean="0"/>
              <a:t>findMax</a:t>
            </a:r>
            <a:r>
              <a:rPr lang="en-US" dirty="0" smtClean="0"/>
              <a:t>(a</a:t>
            </a:r>
            <a:r>
              <a:rPr lang="en-US" dirty="0"/>
              <a:t>, </a:t>
            </a:r>
            <a:r>
              <a:rPr lang="en-US" dirty="0" smtClean="0"/>
              <a:t>0,size</a:t>
            </a:r>
            <a:r>
              <a:rPr lang="en-US" dirty="0"/>
              <a:t>);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  swap(a[j</a:t>
            </a:r>
            <a:r>
              <a:rPr lang="en-US" dirty="0"/>
              <a:t>], </a:t>
            </a:r>
            <a:r>
              <a:rPr lang="en-US" dirty="0" smtClean="0"/>
              <a:t>a[size]);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   } // for</a:t>
            </a:r>
          </a:p>
          <a:p>
            <a:pPr marL="0" lvl="0" indent="0">
              <a:buNone/>
            </a:pPr>
            <a:r>
              <a:rPr lang="en-US" dirty="0"/>
              <a:t>}  // </a:t>
            </a:r>
            <a:r>
              <a:rPr lang="en-US" dirty="0" err="1" smtClean="0"/>
              <a:t>SelectionSort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adaptive? stable?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395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of lengths: 310 264 610</a:t>
            </a:r>
          </a:p>
          <a:p>
            <a:r>
              <a:rPr lang="en-US" dirty="0" smtClean="0"/>
              <a:t>should that be combined as (310+264) + 610</a:t>
            </a:r>
          </a:p>
          <a:p>
            <a:r>
              <a:rPr lang="en-US" dirty="0" smtClean="0"/>
              <a:t>or (310 + (264+610))</a:t>
            </a:r>
          </a:p>
          <a:p>
            <a:r>
              <a:rPr lang="en-US" dirty="0" smtClean="0"/>
              <a:t>Does it matter?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9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394700" cy="1828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If we wanted to decrease total run time, what order would we merge the pieces below?</a:t>
            </a:r>
          </a:p>
          <a:p>
            <a:pPr marL="0" indent="0">
              <a:buNone/>
            </a:pPr>
            <a:r>
              <a:rPr lang="en-US" dirty="0" smtClean="0"/>
              <a:t>What if some pieces weren’t merged as many times as other pieces?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Regular Way</a:t>
            </a:r>
          </a:p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751"/>
              </p:ext>
            </p:extLst>
          </p:nvPr>
        </p:nvGraphicFramePr>
        <p:xfrm>
          <a:off x="-76200" y="3505200"/>
          <a:ext cx="9144022" cy="1203684"/>
        </p:xfrm>
        <a:graphic>
          <a:graphicData uri="http://schemas.openxmlformats.org/drawingml/2006/table">
            <a:tbl>
              <a:tblPr/>
              <a:tblGrid>
                <a:gridCol w="14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53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54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55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56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57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58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59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60"/>
                    </a:ext>
                  </a:extLst>
                </a:gridCol>
              </a:tblGrid>
              <a:tr h="3009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45439" y="4708882"/>
            <a:ext cx="695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Modified order  - Note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prstClr val="black"/>
                </a:solidFill>
              </a:rPr>
              <a:t> all elements are touched in each row of work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15021"/>
              </p:ext>
            </p:extLst>
          </p:nvPr>
        </p:nvGraphicFramePr>
        <p:xfrm>
          <a:off x="0" y="5093454"/>
          <a:ext cx="9067772" cy="1383545"/>
        </p:xfrm>
        <a:graphic>
          <a:graphicData uri="http://schemas.openxmlformats.org/drawingml/2006/table">
            <a:tbl>
              <a:tblPr/>
              <a:tblGrid>
                <a:gridCol w="148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459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270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53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54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55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56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57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58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59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60"/>
                    </a:ext>
                  </a:extLst>
                </a:gridCol>
              </a:tblGrid>
              <a:tr h="27670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70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70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70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70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66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394700" cy="1828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Takes advantage of existing order  </a:t>
            </a:r>
          </a:p>
          <a:p>
            <a:pPr marL="0" indent="0">
              <a:buNone/>
            </a:pPr>
            <a:r>
              <a:rPr lang="en-US" dirty="0"/>
              <a:t>If we wanted to decrease total run time, what order would we merge the pieces below?</a:t>
            </a:r>
          </a:p>
          <a:p>
            <a:pPr marL="0" indent="0">
              <a:buNone/>
            </a:pPr>
            <a:r>
              <a:rPr lang="en-US" dirty="0"/>
              <a:t>What if some pieces weren’t merged as many times as other pieces?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Regular Way</a:t>
            </a:r>
          </a:p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691788"/>
              </p:ext>
            </p:extLst>
          </p:nvPr>
        </p:nvGraphicFramePr>
        <p:xfrm>
          <a:off x="-76200" y="3505200"/>
          <a:ext cx="9144022" cy="1203684"/>
        </p:xfrm>
        <a:graphic>
          <a:graphicData uri="http://schemas.openxmlformats.org/drawingml/2006/table">
            <a:tbl>
              <a:tblPr/>
              <a:tblGrid>
                <a:gridCol w="14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53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54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55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56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57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58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59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0060"/>
                    </a:ext>
                  </a:extLst>
                </a:gridCol>
              </a:tblGrid>
              <a:tr h="3009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45439" y="4708882"/>
            <a:ext cx="695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Modified order  - Note not all elements are touched in each row of work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26557"/>
              </p:ext>
            </p:extLst>
          </p:nvPr>
        </p:nvGraphicFramePr>
        <p:xfrm>
          <a:off x="0" y="5093454"/>
          <a:ext cx="9067772" cy="1383545"/>
        </p:xfrm>
        <a:graphic>
          <a:graphicData uri="http://schemas.openxmlformats.org/drawingml/2006/table">
            <a:tbl>
              <a:tblPr/>
              <a:tblGrid>
                <a:gridCol w="148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459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270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53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54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55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56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57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58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59"/>
                    </a:ext>
                  </a:extLst>
                </a:gridCol>
                <a:gridCol w="148652">
                  <a:extLst>
                    <a:ext uri="{9D8B030D-6E8A-4147-A177-3AD203B41FA5}">
                      <a16:colId xmlns:a16="http://schemas.microsoft.com/office/drawing/2014/main" val="20060"/>
                    </a:ext>
                  </a:extLst>
                </a:gridCol>
              </a:tblGrid>
              <a:tr h="27670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70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70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70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70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99" marR="4599" marT="45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-228600" y="5078214"/>
            <a:ext cx="4191000" cy="14749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676400"/>
          </a:xfrm>
        </p:spPr>
        <p:txBody>
          <a:bodyPr/>
          <a:lstStyle/>
          <a:p>
            <a:r>
              <a:rPr lang="en-US" sz="2800" dirty="0" smtClean="0"/>
              <a:t>To control merge order:</a:t>
            </a:r>
            <a:br>
              <a:rPr lang="en-US" sz="2800" dirty="0" smtClean="0"/>
            </a:br>
            <a:r>
              <a:rPr lang="en-US" sz="2800" dirty="0" smtClean="0"/>
              <a:t>Runs are added to stack as they are seen. The following is called after each new run is found.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1828800"/>
            <a:ext cx="8763000" cy="4419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smtClean="0"/>
              <a:t>(stack has at least three items): </a:t>
            </a:r>
          </a:p>
          <a:p>
            <a:pPr marL="0" indent="0">
              <a:buNone/>
            </a:pPr>
            <a:r>
              <a:rPr lang="en-US" dirty="0" smtClean="0"/>
              <a:t>let C </a:t>
            </a:r>
            <a:r>
              <a:rPr lang="en-US" dirty="0"/>
              <a:t>= pop(stack);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B = pop(stack);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 A </a:t>
            </a:r>
            <a:r>
              <a:rPr lang="en-US" dirty="0"/>
              <a:t>= pop(stack);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|A| &lt; |B|+|C|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push(merge(A, B));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push(C); </a:t>
            </a:r>
          </a:p>
          <a:p>
            <a:pPr marL="0" indent="0">
              <a:buNone/>
            </a:pPr>
            <a:r>
              <a:rPr lang="en-US" dirty="0" smtClean="0"/>
              <a:t>Else </a:t>
            </a:r>
            <a:r>
              <a:rPr lang="en-US" dirty="0"/>
              <a:t>If </a:t>
            </a:r>
            <a:r>
              <a:rPr lang="en-US" dirty="0" smtClean="0"/>
              <a:t>|B|&lt; |C|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push(A); </a:t>
            </a:r>
          </a:p>
          <a:p>
            <a:pPr marL="400050" lvl="1" indent="0">
              <a:buNone/>
            </a:pPr>
            <a:r>
              <a:rPr lang="en-US" sz="3100" dirty="0" smtClean="0"/>
              <a:t>push(merge(B,C); 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  <a:r>
              <a:rPr lang="en-US" dirty="0"/>
              <a:t>: break;</a:t>
            </a:r>
          </a:p>
        </p:txBody>
      </p:sp>
    </p:spTree>
    <p:extLst>
      <p:ext uri="{BB962C8B-B14F-4D97-AF65-F5344CB8AC3E}">
        <p14:creationId xmlns:p14="http://schemas.microsoft.com/office/powerpoint/2010/main" val="108804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 the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983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 |A </a:t>
            </a:r>
            <a:r>
              <a:rPr lang="en-US" dirty="0" smtClean="0"/>
              <a:t>|&lt;|</a:t>
            </a:r>
            <a:r>
              <a:rPr lang="en-US" dirty="0"/>
              <a:t>B|+|C|  </a:t>
            </a:r>
            <a:r>
              <a:rPr lang="en-US" dirty="0" smtClean="0"/>
              <a:t>(merge A B)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 |B| </a:t>
            </a:r>
            <a:r>
              <a:rPr lang="en-US" dirty="0" smtClean="0"/>
              <a:t>&lt;|</a:t>
            </a:r>
            <a:r>
              <a:rPr lang="en-US" dirty="0"/>
              <a:t>C|  </a:t>
            </a:r>
            <a:r>
              <a:rPr lang="en-US" dirty="0" smtClean="0"/>
              <a:t>(merge B C)</a:t>
            </a:r>
          </a:p>
          <a:p>
            <a:pPr marL="0" indent="0">
              <a:buNone/>
            </a:pPr>
            <a:r>
              <a:rPr lang="en-US" dirty="0" smtClean="0"/>
              <a:t>What would you do if these were the sizes of the runs: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6 1 2 </a:t>
            </a:r>
            <a:r>
              <a:rPr lang="en-US" dirty="0" smtClean="0"/>
              <a:t>1 7 3 4 (rule 2)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6 3 1</a:t>
            </a:r>
            <a:r>
              <a:rPr lang="en-US" dirty="0" smtClean="0"/>
              <a:t> 7 3 4   happy add next item to stack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6 </a:t>
            </a:r>
            <a:r>
              <a:rPr lang="en-US" b="1" dirty="0" smtClean="0">
                <a:solidFill>
                  <a:srgbClr val="FF0000"/>
                </a:solidFill>
              </a:rPr>
              <a:t>3 1 </a:t>
            </a:r>
            <a:r>
              <a:rPr lang="en-US" b="1" dirty="0">
                <a:solidFill>
                  <a:srgbClr val="FF0000"/>
                </a:solidFill>
              </a:rPr>
              <a:t>7 </a:t>
            </a:r>
            <a:r>
              <a:rPr lang="en-US" dirty="0" smtClean="0"/>
              <a:t>3 4 (</a:t>
            </a:r>
            <a:r>
              <a:rPr lang="en-US" dirty="0"/>
              <a:t>rule 1</a:t>
            </a:r>
            <a:r>
              <a:rPr lang="en-US" dirty="0" smtClean="0"/>
              <a:t>)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6 4 7 </a:t>
            </a:r>
            <a:r>
              <a:rPr lang="en-US" dirty="0" smtClean="0"/>
              <a:t>3 4    (</a:t>
            </a:r>
            <a:r>
              <a:rPr lang="en-US" dirty="0"/>
              <a:t>rule 1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10 7 3 </a:t>
            </a:r>
            <a:r>
              <a:rPr lang="en-US" dirty="0" smtClean="0"/>
              <a:t>4      happy </a:t>
            </a:r>
          </a:p>
          <a:p>
            <a:r>
              <a:rPr lang="en-US" dirty="0">
                <a:solidFill>
                  <a:srgbClr val="FF0000"/>
                </a:solidFill>
              </a:rPr>
              <a:t>10 </a:t>
            </a:r>
            <a:r>
              <a:rPr lang="en-US" b="1" dirty="0">
                <a:solidFill>
                  <a:srgbClr val="FF0000"/>
                </a:solidFill>
              </a:rPr>
              <a:t>7 3 4</a:t>
            </a: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en-US" dirty="0" smtClean="0"/>
              <a:t>(rule 2)</a:t>
            </a:r>
          </a:p>
          <a:p>
            <a:r>
              <a:rPr lang="en-US" b="1" dirty="0">
                <a:solidFill>
                  <a:srgbClr val="FF0000"/>
                </a:solidFill>
              </a:rPr>
              <a:t> 10 7 </a:t>
            </a:r>
            <a:r>
              <a:rPr lang="en-US" b="1" dirty="0" smtClean="0">
                <a:solidFill>
                  <a:srgbClr val="FF0000"/>
                </a:solidFill>
              </a:rPr>
              <a:t>7     </a:t>
            </a:r>
            <a:r>
              <a:rPr lang="en-US" dirty="0" smtClean="0"/>
              <a:t>(</a:t>
            </a:r>
            <a:r>
              <a:rPr lang="en-US" dirty="0"/>
              <a:t>rule 1</a:t>
            </a:r>
            <a:r>
              <a:rPr lang="en-US" dirty="0" smtClean="0"/>
              <a:t>)</a:t>
            </a:r>
          </a:p>
          <a:p>
            <a:r>
              <a:rPr lang="en-US" dirty="0" smtClean="0"/>
              <a:t> 17 7 </a:t>
            </a:r>
          </a:p>
          <a:p>
            <a:r>
              <a:rPr lang="en-US" dirty="0" smtClean="0"/>
              <a:t>24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8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work was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983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 |A </a:t>
            </a:r>
            <a:r>
              <a:rPr lang="en-US" dirty="0" smtClean="0"/>
              <a:t>|&lt;|</a:t>
            </a:r>
            <a:r>
              <a:rPr lang="en-US" dirty="0"/>
              <a:t>B|+|C|  </a:t>
            </a:r>
            <a:r>
              <a:rPr lang="en-US" dirty="0" smtClean="0"/>
              <a:t>(merge A B)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 |B| </a:t>
            </a:r>
            <a:r>
              <a:rPr lang="en-US" dirty="0" smtClean="0"/>
              <a:t>&lt;|</a:t>
            </a:r>
            <a:r>
              <a:rPr lang="en-US" dirty="0"/>
              <a:t>C|  </a:t>
            </a:r>
            <a:r>
              <a:rPr lang="en-US" dirty="0" smtClean="0"/>
              <a:t>(merge B C)</a:t>
            </a:r>
          </a:p>
          <a:p>
            <a:pPr marL="0" indent="0">
              <a:buNone/>
            </a:pPr>
            <a:r>
              <a:rPr lang="en-US" dirty="0" smtClean="0"/>
              <a:t>What would you do if these were the sizes of the runs: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6 (1 2) </a:t>
            </a:r>
            <a:r>
              <a:rPr lang="en-US" dirty="0" smtClean="0"/>
              <a:t>1 7 3 4  unhappy (rule 2)  </a:t>
            </a:r>
            <a:r>
              <a:rPr lang="en-US" dirty="0" smtClean="0">
                <a:solidFill>
                  <a:srgbClr val="00B0F0"/>
                </a:solidFill>
              </a:rPr>
              <a:t>3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6 3 1</a:t>
            </a:r>
            <a:r>
              <a:rPr lang="en-US" dirty="0" smtClean="0"/>
              <a:t> 7 3 4   happy add next item to stack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6 (</a:t>
            </a:r>
            <a:r>
              <a:rPr lang="en-US" b="1" dirty="0" smtClean="0">
                <a:solidFill>
                  <a:srgbClr val="FF0000"/>
                </a:solidFill>
              </a:rPr>
              <a:t>3 1) </a:t>
            </a:r>
            <a:r>
              <a:rPr lang="en-US" b="1" dirty="0">
                <a:solidFill>
                  <a:srgbClr val="FF0000"/>
                </a:solidFill>
              </a:rPr>
              <a:t>7 </a:t>
            </a:r>
            <a:r>
              <a:rPr lang="en-US" dirty="0" smtClean="0"/>
              <a:t>3 4  </a:t>
            </a:r>
            <a:r>
              <a:rPr lang="en-US" dirty="0"/>
              <a:t> unhappy(rule 1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B0F0"/>
                </a:solidFill>
              </a:rPr>
              <a:t>4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(6 4) 7 </a:t>
            </a:r>
            <a:r>
              <a:rPr lang="en-US" dirty="0" smtClean="0"/>
              <a:t>3 4  unhappy (</a:t>
            </a:r>
            <a:r>
              <a:rPr lang="en-US" dirty="0"/>
              <a:t>rule 1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B0F0"/>
                </a:solidFill>
              </a:rPr>
              <a:t>10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10 7 3 </a:t>
            </a:r>
            <a:r>
              <a:rPr lang="en-US" dirty="0" smtClean="0"/>
              <a:t>4      happy </a:t>
            </a:r>
          </a:p>
          <a:p>
            <a:r>
              <a:rPr lang="en-US" dirty="0">
                <a:solidFill>
                  <a:srgbClr val="FF0000"/>
                </a:solidFill>
              </a:rPr>
              <a:t>10 </a:t>
            </a:r>
            <a:r>
              <a:rPr lang="en-US" b="1" dirty="0">
                <a:solidFill>
                  <a:srgbClr val="FF0000"/>
                </a:solidFill>
              </a:rPr>
              <a:t>7 </a:t>
            </a:r>
            <a:r>
              <a:rPr lang="en-US" b="1" dirty="0" smtClean="0">
                <a:solidFill>
                  <a:srgbClr val="FF0000"/>
                </a:solidFill>
              </a:rPr>
              <a:t>(3 4) </a:t>
            </a:r>
            <a:r>
              <a:rPr lang="en-US" dirty="0" smtClean="0"/>
              <a:t>unhappy  (rule 2) </a:t>
            </a:r>
            <a:r>
              <a:rPr lang="en-US" dirty="0" smtClean="0">
                <a:solidFill>
                  <a:srgbClr val="00B0F0"/>
                </a:solidFill>
              </a:rPr>
              <a:t>7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(10 7) 7 </a:t>
            </a:r>
            <a:r>
              <a:rPr lang="en-US" dirty="0" smtClean="0"/>
              <a:t>unhappy </a:t>
            </a:r>
            <a:r>
              <a:rPr lang="en-US" dirty="0"/>
              <a:t>(rule 1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B0F0"/>
                </a:solidFill>
              </a:rPr>
              <a:t>17</a:t>
            </a:r>
          </a:p>
          <a:p>
            <a:r>
              <a:rPr lang="en-US" dirty="0" smtClean="0"/>
              <a:t> (17 7)           </a:t>
            </a:r>
            <a:r>
              <a:rPr lang="en-US" dirty="0" smtClean="0">
                <a:solidFill>
                  <a:srgbClr val="00B0F0"/>
                </a:solidFill>
              </a:rPr>
              <a:t>24</a:t>
            </a:r>
          </a:p>
          <a:p>
            <a:r>
              <a:rPr lang="en-US" dirty="0" smtClean="0"/>
              <a:t>24      </a:t>
            </a:r>
            <a:r>
              <a:rPr lang="en-US" dirty="0" smtClean="0">
                <a:solidFill>
                  <a:srgbClr val="00B0F0"/>
                </a:solidFill>
              </a:rPr>
              <a:t>65 total</a:t>
            </a:r>
          </a:p>
          <a:p>
            <a:r>
              <a:rPr lang="en-US" dirty="0" smtClean="0"/>
              <a:t>Isn’t the best possible, but little work to decide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8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Inverted Order?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get a section that is in </a:t>
            </a:r>
            <a:r>
              <a:rPr lang="en-US" dirty="0" smtClean="0">
                <a:solidFill>
                  <a:srgbClr val="FF0000"/>
                </a:solidFill>
              </a:rPr>
              <a:t>strictly </a:t>
            </a:r>
            <a:r>
              <a:rPr lang="en-US" dirty="0" smtClean="0"/>
              <a:t>inverse order?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would we need to insist on strictly decreasing order?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73218"/>
              </p:ext>
            </p:extLst>
          </p:nvPr>
        </p:nvGraphicFramePr>
        <p:xfrm>
          <a:off x="228584" y="2743200"/>
          <a:ext cx="8534400" cy="1470675"/>
        </p:xfrm>
        <a:graphic>
          <a:graphicData uri="http://schemas.openxmlformats.org/drawingml/2006/table">
            <a:tbl>
              <a:tblPr/>
              <a:tblGrid>
                <a:gridCol w="24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</a:tblGrid>
              <a:tr h="42481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1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1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7" marR="8767" marT="87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1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8767" marR="8767" marT="87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3733800" y="2514600"/>
            <a:ext cx="3124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0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10" name="AutoShape 6"/>
          <p:cNvSpPr>
            <a:spLocks noChangeShapeType="1"/>
          </p:cNvSpPr>
          <p:nvPr/>
        </p:nvSpPr>
        <p:spPr bwMode="auto">
          <a:xfrm flipV="1">
            <a:off x="990600" y="4876800"/>
            <a:ext cx="0" cy="1825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AutoShape 5"/>
          <p:cNvSpPr>
            <a:spLocks noChangeShapeType="1"/>
          </p:cNvSpPr>
          <p:nvPr/>
        </p:nvSpPr>
        <p:spPr bwMode="auto">
          <a:xfrm flipH="1" flipV="1">
            <a:off x="7162800" y="4876800"/>
            <a:ext cx="7938" cy="1825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32080" y="977894"/>
            <a:ext cx="8554720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Merging adjacent runs of lengths X and Y in-place is very difficult, but if we have temp memory equal to min(|X|, |Y|), it's easy.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 dirty="0" smtClean="0">
              <a:solidFill>
                <a:prstClr val="black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We only need to copy the one chunk</a:t>
            </a:r>
            <a:endParaRPr lang="en-US" alt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If X is the smaller-sized chunk (function </a:t>
            </a:r>
            <a:r>
              <a:rPr lang="en-US" altLang="en-US" sz="2400" dirty="0" err="1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merge_low</a:t>
            </a:r>
            <a:r>
              <a:rPr lang="en-US" altLang="en-US" sz="24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),   Copy X to a temp array, leave Y alone, and then we can do the normal merge algorithm.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There's always a free area in the original area equal to the number not yet  merged from the copied array.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lang="en-US" altLang="en-US" sz="1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447800" y="4167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023938"/>
            <a:ext cx="62198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6019800"/>
            <a:ext cx="235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Never run out of 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8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447800"/>
          </a:xfrm>
        </p:spPr>
        <p:txBody>
          <a:bodyPr/>
          <a:lstStyle/>
          <a:p>
            <a:r>
              <a:rPr lang="en-US" dirty="0" smtClean="0"/>
              <a:t>What about if left side is bigger?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534400" cy="4572000"/>
          </a:xfrm>
        </p:spPr>
        <p:txBody>
          <a:bodyPr/>
          <a:lstStyle/>
          <a:p>
            <a:r>
              <a:rPr lang="en-US" dirty="0"/>
              <a:t>We don’t want to move the bigger piece.  What can we do?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9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1066800"/>
          </a:xfrm>
        </p:spPr>
        <p:txBody>
          <a:bodyPr/>
          <a:lstStyle/>
          <a:p>
            <a:pPr lvl="0"/>
            <a:r>
              <a:rPr lang="en-US" dirty="0" smtClean="0"/>
              <a:t>Analysis</a:t>
            </a:r>
            <a:r>
              <a:rPr lang="en-US" dirty="0"/>
              <a:t> </a:t>
            </a:r>
            <a:r>
              <a:rPr lang="en-US" dirty="0" smtClean="0"/>
              <a:t>of Selection Sort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7244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Analysis Only </a:t>
            </a:r>
            <a:r>
              <a:rPr lang="en-US" i="1" dirty="0"/>
              <a:t>n</a:t>
            </a:r>
            <a:r>
              <a:rPr lang="en-US" dirty="0"/>
              <a:t> moves – </a:t>
            </a:r>
            <a:r>
              <a:rPr lang="en-US" dirty="0" smtClean="0"/>
              <a:t>good </a:t>
            </a:r>
            <a:r>
              <a:rPr lang="en-US" dirty="0"/>
              <a:t>when records </a:t>
            </a:r>
            <a:r>
              <a:rPr lang="en-US" dirty="0" smtClean="0"/>
              <a:t>are </a:t>
            </a:r>
            <a:r>
              <a:rPr lang="en-US" dirty="0"/>
              <a:t>long.</a:t>
            </a:r>
          </a:p>
          <a:p>
            <a:pPr lvl="0"/>
            <a:r>
              <a:rPr lang="en-US" dirty="0"/>
              <a:t>Requires 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/2 compares </a:t>
            </a:r>
            <a:r>
              <a:rPr lang="en-US" dirty="0"/>
              <a:t>even when almost already sorted – </a:t>
            </a:r>
            <a:r>
              <a:rPr lang="en-US" b="1" dirty="0" smtClean="0"/>
              <a:t>non-adaptive </a:t>
            </a:r>
            <a:r>
              <a:rPr lang="en-US" dirty="0" smtClean="0"/>
              <a:t>(</a:t>
            </a:r>
            <a:r>
              <a:rPr lang="en-US" b="1" dirty="0" smtClean="0"/>
              <a:t>Oblivious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Unstable</a:t>
            </a:r>
            <a:r>
              <a:rPr lang="en-US" dirty="0"/>
              <a:t> – </a:t>
            </a:r>
            <a:r>
              <a:rPr lang="en-US" dirty="0" smtClean="0"/>
              <a:t>Even if </a:t>
            </a:r>
            <a:r>
              <a:rPr lang="en-US" dirty="0" err="1" smtClean="0"/>
              <a:t>findMax</a:t>
            </a:r>
            <a:r>
              <a:rPr lang="en-US" dirty="0" smtClean="0"/>
              <a:t> finds the last one, selection sort is unstable because </a:t>
            </a:r>
            <a:r>
              <a:rPr lang="en-US" dirty="0"/>
              <a:t>it may swap the element in the last location past other instances of itself</a:t>
            </a:r>
            <a:r>
              <a:rPr lang="en-US" dirty="0" smtClean="0"/>
              <a:t>. [It isn’t the max element that switches original order, but the others.]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Other Refinements Merging</a:t>
            </a:r>
            <a:endParaRPr lang="en-US" dirty="0"/>
          </a:p>
        </p:txBody>
      </p:sp>
      <p:sp>
        <p:nvSpPr>
          <p:cNvPr id="10" name="AutoShape 6"/>
          <p:cNvSpPr>
            <a:spLocks noChangeShapeType="1"/>
          </p:cNvSpPr>
          <p:nvPr/>
        </p:nvSpPr>
        <p:spPr bwMode="auto">
          <a:xfrm flipV="1">
            <a:off x="1035627" y="4167188"/>
            <a:ext cx="0" cy="1825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AutoShape 5"/>
          <p:cNvSpPr>
            <a:spLocks noChangeShapeType="1"/>
          </p:cNvSpPr>
          <p:nvPr/>
        </p:nvSpPr>
        <p:spPr bwMode="auto">
          <a:xfrm flipH="1" flipV="1">
            <a:off x="7174202" y="4168414"/>
            <a:ext cx="7938" cy="1825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32080" y="1784122"/>
            <a:ext cx="855472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lang="en-US" altLang="en-US" sz="1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 binary search examines A to find the first position larger than the first element of B (a').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Note that A and B are already sorted individually. When a' is found, the algorithm can ignore elements before that position while inserting B. Similarly, the algorithm also looks for the smallest element in B (b')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greater than the largest element in A (a</a:t>
            </a:r>
            <a:r>
              <a:rPr lang="en-US" altLang="en-US" sz="1400" i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). The elements after b' can also be ignored for the merging.</a:t>
            </a:r>
            <a:endParaRPr lang="en-US" altLang="en-US" sz="1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447800" y="4167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19543"/>
              </p:ext>
            </p:extLst>
          </p:nvPr>
        </p:nvGraphicFramePr>
        <p:xfrm>
          <a:off x="381000" y="3657600"/>
          <a:ext cx="7772398" cy="509588"/>
        </p:xfrm>
        <a:graphic>
          <a:graphicData uri="http://schemas.openxmlformats.org/drawingml/2006/table">
            <a:tbl>
              <a:tblPr firstRow="1" firstCol="1" bandRow="1"/>
              <a:tblGrid>
                <a:gridCol w="324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5095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31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34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35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37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38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41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44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46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57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28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30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33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36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40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41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42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48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49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61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62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65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24911"/>
              </p:ext>
            </p:extLst>
          </p:nvPr>
        </p:nvGraphicFramePr>
        <p:xfrm>
          <a:off x="381000" y="4953000"/>
          <a:ext cx="7772398" cy="509588"/>
        </p:xfrm>
        <a:graphic>
          <a:graphicData uri="http://schemas.openxmlformats.org/drawingml/2006/table">
            <a:tbl>
              <a:tblPr firstRow="1" firstCol="1" bandRow="1"/>
              <a:tblGrid>
                <a:gridCol w="324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381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5095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31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34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35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37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38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41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44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46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57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28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30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33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36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40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41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42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48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49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61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62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65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67346" y="5818909"/>
            <a:ext cx="4702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Ignore the ends and just merge the middle runs.</a:t>
            </a:r>
          </a:p>
          <a:p>
            <a:r>
              <a:rPr lang="en-US" dirty="0" smtClean="0"/>
              <a:t>How to find the ends?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1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55" y="1143000"/>
            <a:ext cx="8440445" cy="49831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We may notice that looking at each pair is inefficient</a:t>
            </a:r>
          </a:p>
          <a:p>
            <a:r>
              <a:rPr lang="en-US" dirty="0" smtClean="0"/>
              <a:t>Let X be the yellow run and Y be the green run.</a:t>
            </a:r>
          </a:p>
          <a:p>
            <a:r>
              <a:rPr lang="en-US" dirty="0" smtClean="0"/>
              <a:t>We want to find X[0] in the array Y</a:t>
            </a:r>
          </a:p>
          <a:p>
            <a:r>
              <a:rPr lang="en-US" dirty="0" smtClean="0"/>
              <a:t>We could use a modified binary search:</a:t>
            </a:r>
          </a:p>
          <a:p>
            <a:r>
              <a:rPr lang="en-US" dirty="0" smtClean="0"/>
              <a:t>Y[0], Y[1], Y[3], Y[7], Y[15]</a:t>
            </a:r>
          </a:p>
          <a:p>
            <a:r>
              <a:rPr lang="en-US" dirty="0" smtClean="0"/>
              <a:t>Better if location is nearer the beginning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7" y="1371600"/>
            <a:ext cx="89154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22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 chunk that  you can move together (without looking at every value)</a:t>
            </a:r>
          </a:p>
          <a:p>
            <a:r>
              <a:rPr lang="en-US" dirty="0" smtClean="0"/>
              <a:t>We </a:t>
            </a:r>
            <a:r>
              <a:rPr lang="en-US" dirty="0"/>
              <a:t>enter galloping mode when we keep taking elements from </a:t>
            </a:r>
            <a:r>
              <a:rPr lang="en-US" dirty="0" smtClean="0"/>
              <a:t>Y.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4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F1343"/>
      </a:dk2>
      <a:lt2>
        <a:srgbClr val="F9FDEF"/>
      </a:lt2>
      <a:accent1>
        <a:srgbClr val="53AFC5"/>
      </a:accent1>
      <a:accent2>
        <a:srgbClr val="D62D31"/>
      </a:accent2>
      <a:accent3>
        <a:srgbClr val="FEB80A"/>
      </a:accent3>
      <a:accent4>
        <a:srgbClr val="4F271C"/>
      </a:accent4>
      <a:accent5>
        <a:srgbClr val="72E540"/>
      </a:accent5>
      <a:accent6>
        <a:srgbClr val="475A8D"/>
      </a:accent6>
      <a:hlink>
        <a:srgbClr val="8DC765"/>
      </a:hlink>
      <a:folHlink>
        <a:srgbClr val="CB5B07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6222</Words>
  <Application>Microsoft Office PowerPoint</Application>
  <PresentationFormat>On-screen Show (4:3)</PresentationFormat>
  <Paragraphs>3137</Paragraphs>
  <Slides>92</Slides>
  <Notes>45</Notes>
  <HiddenSlides>29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92</vt:i4>
      </vt:variant>
    </vt:vector>
  </HeadingPairs>
  <TitlesOfParts>
    <vt:vector size="111" baseType="lpstr">
      <vt:lpstr>Arial</vt:lpstr>
      <vt:lpstr>Calibri</vt:lpstr>
      <vt:lpstr>Courier New</vt:lpstr>
      <vt:lpstr>Symbol</vt:lpstr>
      <vt:lpstr>Times New Roman</vt:lpstr>
      <vt:lpstr>Verdana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9_Office Theme</vt:lpstr>
      <vt:lpstr>10_Office Theme</vt:lpstr>
      <vt:lpstr>11_Office Theme</vt:lpstr>
      <vt:lpstr>12_Office Theme</vt:lpstr>
      <vt:lpstr>13_Office Theme</vt:lpstr>
      <vt:lpstr>Chapter 7 Sorting Terminology </vt:lpstr>
      <vt:lpstr>Further Concepts / Extensions</vt:lpstr>
      <vt:lpstr>Sorting: The Big Picture</vt:lpstr>
      <vt:lpstr>Insertion Sort</vt:lpstr>
      <vt:lpstr>PowerPoint Presentation</vt:lpstr>
      <vt:lpstr>PowerPoint Presentation</vt:lpstr>
      <vt:lpstr>Selection Sort</vt:lpstr>
      <vt:lpstr>PowerPoint Presentation</vt:lpstr>
      <vt:lpstr>Analysis of Selection Sort    </vt:lpstr>
      <vt:lpstr>Play around with the sorting animation</vt:lpstr>
      <vt:lpstr>Sorting: The Big Picture</vt:lpstr>
      <vt:lpstr>Shell Sort  (devised by Donald Shell in 1959) </vt:lpstr>
      <vt:lpstr>Example of Shell sort</vt:lpstr>
      <vt:lpstr>Performs multiple insertion sorts</vt:lpstr>
      <vt:lpstr>Analysis of Shell Sort</vt:lpstr>
      <vt:lpstr>Heap Sort  (from a few weeks ago)</vt:lpstr>
      <vt:lpstr>Heap Sort</vt:lpstr>
      <vt:lpstr>Properties of Heap Sort</vt:lpstr>
      <vt:lpstr>Idea:  Divide and Conquer</vt:lpstr>
      <vt:lpstr>PowerPoint Presentation</vt:lpstr>
      <vt:lpstr>Idea:  Divide and Conquer</vt:lpstr>
      <vt:lpstr>Mergesort</vt:lpstr>
      <vt:lpstr>Example: Focus on Merging</vt:lpstr>
      <vt:lpstr>Example: Focus on Merging</vt:lpstr>
      <vt:lpstr>Example: Focus on Merging</vt:lpstr>
      <vt:lpstr>Example: Focus on Merging</vt:lpstr>
      <vt:lpstr>Example: Focus on Merging</vt:lpstr>
      <vt:lpstr>Example: Focus on Merging</vt:lpstr>
      <vt:lpstr>Example: Focus on Merging</vt:lpstr>
      <vt:lpstr>Example: Focus on Merging</vt:lpstr>
      <vt:lpstr>Example: Focus on Merging</vt:lpstr>
      <vt:lpstr>Example: Focus on Merging</vt:lpstr>
      <vt:lpstr>Example: Mergesort Recursion</vt:lpstr>
      <vt:lpstr>Mergesort: Time Saving Details</vt:lpstr>
      <vt:lpstr>Mergesort: Time Saving Details</vt:lpstr>
      <vt:lpstr>PowerPoint Presentation</vt:lpstr>
      <vt:lpstr>Merging low (works even if halves are not the same size)</vt:lpstr>
      <vt:lpstr>MergeSort</vt:lpstr>
      <vt:lpstr>PowerPoint Presentation</vt:lpstr>
      <vt:lpstr>a=2, b=2, k=1</vt:lpstr>
      <vt:lpstr>Merge code only (not sort)</vt:lpstr>
      <vt:lpstr>Quicksort</vt:lpstr>
      <vt:lpstr>Quicksort</vt:lpstr>
      <vt:lpstr>Quicksort Overview</vt:lpstr>
      <vt:lpstr>Example: Quicksort Recursion</vt:lpstr>
      <vt:lpstr>Quicksort Details</vt:lpstr>
      <vt:lpstr>Pivots</vt:lpstr>
      <vt:lpstr>Quicksort: Potential Pivot Rules</vt:lpstr>
      <vt:lpstr>Partitioning</vt:lpstr>
      <vt:lpstr>Find pivot which is median of 3</vt:lpstr>
      <vt:lpstr>PowerPoint Presentation</vt:lpstr>
      <vt:lpstr>Quicksort Example</vt:lpstr>
      <vt:lpstr>Quicksort Example</vt:lpstr>
      <vt:lpstr>Quicksort Analysis</vt:lpstr>
      <vt:lpstr>PowerPoint Presentation</vt:lpstr>
      <vt:lpstr>Quicksort Cutoffs</vt:lpstr>
      <vt:lpstr>Quicksort Cutoff Skeleton</vt:lpstr>
      <vt:lpstr>CONCERN:  If have a lot of duplicates, pivot won’t divide in  half.…</vt:lpstr>
      <vt:lpstr>Big Data</vt:lpstr>
      <vt:lpstr>Sorting: The Big Picture</vt:lpstr>
      <vt:lpstr>Breaking the Ω(n LOG N) BARRIER for Sorting</vt:lpstr>
      <vt:lpstr>Sorting: The Big Picture</vt:lpstr>
      <vt:lpstr>BucketSort (aka BinSort)</vt:lpstr>
      <vt:lpstr>Complexity?</vt:lpstr>
      <vt:lpstr>BucketSort</vt:lpstr>
      <vt:lpstr>BucketSort</vt:lpstr>
      <vt:lpstr>Analyzing Bucket Sort</vt:lpstr>
      <vt:lpstr>Radix Sort</vt:lpstr>
      <vt:lpstr>PowerPoint Presentation</vt:lpstr>
      <vt:lpstr>PowerPoint Presentation</vt:lpstr>
      <vt:lpstr>Sorting Summary</vt:lpstr>
      <vt:lpstr>Indirect Sorting</vt:lpstr>
      <vt:lpstr>Indirect sort  (before sorting)</vt:lpstr>
      <vt:lpstr>Indirect sort  (after sorting)</vt:lpstr>
      <vt:lpstr>PowerPoint Presentation</vt:lpstr>
      <vt:lpstr>Timsort Hybrid sort: insertion and adaptive mergesort</vt:lpstr>
      <vt:lpstr>Uses Natural mergesort</vt:lpstr>
      <vt:lpstr>Uses Natural mergesort</vt:lpstr>
      <vt:lpstr>Extend small runs - MinRun</vt:lpstr>
      <vt:lpstr>Idea</vt:lpstr>
      <vt:lpstr>Order of merging</vt:lpstr>
      <vt:lpstr>Order of merging</vt:lpstr>
      <vt:lpstr>To control merge order: Runs are added to stack as they are seen. The following is called after each new run is found. </vt:lpstr>
      <vt:lpstr>Require the rules</vt:lpstr>
      <vt:lpstr>How much work was done</vt:lpstr>
      <vt:lpstr>What about Inverted Order?</vt:lpstr>
      <vt:lpstr>Merging</vt:lpstr>
      <vt:lpstr>Merging low</vt:lpstr>
      <vt:lpstr>What about if left side is bigger?</vt:lpstr>
      <vt:lpstr> Other Refinements Merging</vt:lpstr>
      <vt:lpstr>Galloping</vt:lpstr>
      <vt:lpstr>Galloping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deibel</dc:creator>
  <cp:lastModifiedBy>Vicki Allan</cp:lastModifiedBy>
  <cp:revision>131</cp:revision>
  <dcterms:created xsi:type="dcterms:W3CDTF">2015-10-29T13:46:45Z</dcterms:created>
  <dcterms:modified xsi:type="dcterms:W3CDTF">2019-10-15T19:59:10Z</dcterms:modified>
</cp:coreProperties>
</file>