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027b4ac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027b4ac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3169a826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3169a826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3169a826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3169a826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169a826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3169a826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3169a826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3169a826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027b4ac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027b4ac9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27b4ac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27b4ac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3169a826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3169a826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3169a826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3169a826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3169a82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3169a82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3169a826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3169a826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3169a826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3169a826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3169a826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3169a826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027b4ac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027b4ac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027b4ac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027b4ac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027b4ac9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027b4ac9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27b4ac9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27b4ac9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GTfDTiERkjM" TargetMode="External"/><Relationship Id="rId4" Type="http://schemas.openxmlformats.org/officeDocument/2006/relationships/image" Target="../media/image9.jpg"/><Relationship Id="rId5" Type="http://schemas.openxmlformats.org/officeDocument/2006/relationships/hyperlink" Target="http://www.youtube.com/watch?v=jWC-DBMOEzw" TargetMode="External"/><Relationship Id="rId6"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aTOaf52imcI" TargetMode="Externa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ZTT20UK2X4c"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zxBTGaYgA0c" TargetMode="External"/><Relationship Id="rId4" Type="http://schemas.openxmlformats.org/officeDocument/2006/relationships/image" Target="../media/image11.jpg"/><Relationship Id="rId5" Type="http://schemas.openxmlformats.org/officeDocument/2006/relationships/hyperlink" Target="http://www.youtube.com/watch?v=zeKRwzKWOVQ" TargetMode="External"/><Relationship Id="rId6"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5GcQtLDGXy8" TargetMode="External"/><Relationship Id="rId4" Type="http://schemas.openxmlformats.org/officeDocument/2006/relationships/hyperlink" Target="https://www.django-rest-framework.org/" TargetMode="External"/><Relationship Id="rId5" Type="http://schemas.openxmlformats.org/officeDocument/2006/relationships/hyperlink" Target="https://reactjs.org/" TargetMode="External"/><Relationship Id="rId6" Type="http://schemas.openxmlformats.org/officeDocument/2006/relationships/hyperlink" Target="https://getbootstrap.com/" TargetMode="External"/><Relationship Id="rId7" Type="http://schemas.openxmlformats.org/officeDocument/2006/relationships/hyperlink" Target="https://www.youtube.com/watch?v=w7ejDZ8SWv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Rubber Ducky Parking</a:t>
            </a:r>
            <a:endParaRPr/>
          </a:p>
          <a:p>
            <a:pPr indent="0" lvl="0" marL="0" rtl="0" algn="ctr">
              <a:spcBef>
                <a:spcPts val="0"/>
              </a:spcBef>
              <a:spcAft>
                <a:spcPts val="0"/>
              </a:spcAft>
              <a:buNone/>
            </a:pPr>
            <a:r>
              <a:rPr lang="en" sz="2200"/>
              <a:t>Implementing a Parking App with Django Rest-API and React.js</a:t>
            </a:r>
            <a:endParaRPr sz="2200"/>
          </a:p>
        </p:txBody>
      </p:sp>
      <p:sp>
        <p:nvSpPr>
          <p:cNvPr id="64" name="Google Shape;64;p13"/>
          <p:cNvSpPr txBox="1"/>
          <p:nvPr>
            <p:ph idx="1" type="subTitle"/>
          </p:nvPr>
        </p:nvSpPr>
        <p:spPr>
          <a:xfrm>
            <a:off x="1680300" y="3049450"/>
            <a:ext cx="5783400" cy="14574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 sz="2610"/>
              <a:t>Group 6</a:t>
            </a:r>
            <a:endParaRPr b="1" sz="2610"/>
          </a:p>
          <a:p>
            <a:pPr indent="0" lvl="0" marL="0" rtl="0" algn="ctr">
              <a:spcBef>
                <a:spcPts val="0"/>
              </a:spcBef>
              <a:spcAft>
                <a:spcPts val="0"/>
              </a:spcAft>
              <a:buNone/>
            </a:pPr>
            <a:r>
              <a:t/>
            </a:r>
            <a:endParaRPr b="1" sz="2610"/>
          </a:p>
          <a:p>
            <a:pPr indent="0" lvl="0" marL="0" rtl="0" algn="ctr">
              <a:spcBef>
                <a:spcPts val="0"/>
              </a:spcBef>
              <a:spcAft>
                <a:spcPts val="0"/>
              </a:spcAft>
              <a:buNone/>
            </a:pPr>
            <a:r>
              <a:rPr lang="en"/>
              <a:t>Peyton Kiel</a:t>
            </a:r>
            <a:endParaRPr/>
          </a:p>
          <a:p>
            <a:pPr indent="0" lvl="0" marL="0" rtl="0" algn="ctr">
              <a:spcBef>
                <a:spcPts val="0"/>
              </a:spcBef>
              <a:spcAft>
                <a:spcPts val="0"/>
              </a:spcAft>
              <a:buNone/>
            </a:pPr>
            <a:r>
              <a:rPr lang="en"/>
              <a:t>Bryson Meiling</a:t>
            </a:r>
            <a:endParaRPr/>
          </a:p>
          <a:p>
            <a:pPr indent="0" lvl="0" marL="0" rtl="0" algn="ctr">
              <a:spcBef>
                <a:spcPts val="0"/>
              </a:spcBef>
              <a:spcAft>
                <a:spcPts val="0"/>
              </a:spcAft>
              <a:buNone/>
            </a:pPr>
            <a:r>
              <a:rPr lang="en"/>
              <a:t>Andrew Rasmussen</a:t>
            </a:r>
            <a:endParaRPr/>
          </a:p>
          <a:p>
            <a:pPr indent="0" lvl="0" marL="0" rtl="0" algn="ctr">
              <a:spcBef>
                <a:spcPts val="0"/>
              </a:spcBef>
              <a:spcAft>
                <a:spcPts val="0"/>
              </a:spcAft>
              <a:buNone/>
            </a:pPr>
            <a:r>
              <a:rPr lang="en"/>
              <a:t>Brandon Garrett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 #3 - Fav Parking Spots</a:t>
            </a:r>
            <a:endParaRPr/>
          </a:p>
        </p:txBody>
      </p:sp>
      <p:sp>
        <p:nvSpPr>
          <p:cNvPr id="124" name="Google Shape;124;p22"/>
          <p:cNvSpPr txBox="1"/>
          <p:nvPr>
            <p:ph idx="1" type="body"/>
          </p:nvPr>
        </p:nvSpPr>
        <p:spPr>
          <a:xfrm>
            <a:off x="631850" y="3311000"/>
            <a:ext cx="7886400" cy="1775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Req. 1.3.1 : The user COULD be allowed to ’fav’ parking spots which would show a red heart when searching for parking spots.</a:t>
            </a:r>
            <a:endParaRPr/>
          </a:p>
          <a:p>
            <a:pPr indent="0" lvl="0" marL="0" rtl="0" algn="l">
              <a:spcBef>
                <a:spcPts val="1200"/>
              </a:spcBef>
              <a:spcAft>
                <a:spcPts val="0"/>
              </a:spcAft>
              <a:buNone/>
            </a:pPr>
            <a:r>
              <a:rPr lang="en"/>
              <a:t>FURPS: This adds </a:t>
            </a:r>
            <a:r>
              <a:rPr lang="en"/>
              <a:t>functionally</a:t>
            </a:r>
            <a:r>
              <a:rPr lang="en"/>
              <a:t> to the user since they can keep track of spots they’ve looked at. This adds greatly to the usability and User Experience of the website. There is not a log of support that needs to be changed in order to use this so </a:t>
            </a:r>
            <a:r>
              <a:rPr lang="en"/>
              <a:t>it's</a:t>
            </a:r>
            <a:r>
              <a:rPr lang="en"/>
              <a:t> not going to cause future </a:t>
            </a:r>
            <a:r>
              <a:rPr lang="en"/>
              <a:t>problems</a:t>
            </a:r>
            <a:r>
              <a:rPr lang="en"/>
              <a:t>.</a:t>
            </a:r>
            <a:endParaRPr/>
          </a:p>
          <a:p>
            <a:pPr indent="0" lvl="0" marL="0" rtl="0" algn="l">
              <a:spcBef>
                <a:spcPts val="1200"/>
              </a:spcBef>
              <a:spcAft>
                <a:spcPts val="1200"/>
              </a:spcAft>
              <a:buNone/>
            </a:pPr>
            <a:r>
              <a:t/>
            </a:r>
            <a:endParaRPr/>
          </a:p>
        </p:txBody>
      </p:sp>
      <p:pic>
        <p:nvPicPr>
          <p:cNvPr id="125" name="Google Shape;125;p22"/>
          <p:cNvPicPr preferRelativeResize="0"/>
          <p:nvPr/>
        </p:nvPicPr>
        <p:blipFill>
          <a:blip r:embed="rId3">
            <a:alphaModFix/>
          </a:blip>
          <a:stretch>
            <a:fillRect/>
          </a:stretch>
        </p:blipFill>
        <p:spPr>
          <a:xfrm>
            <a:off x="991450" y="1535251"/>
            <a:ext cx="3946351" cy="1676291"/>
          </a:xfrm>
          <a:prstGeom prst="rect">
            <a:avLst/>
          </a:prstGeom>
          <a:noFill/>
          <a:ln>
            <a:noFill/>
          </a:ln>
        </p:spPr>
      </p:pic>
      <p:pic>
        <p:nvPicPr>
          <p:cNvPr id="126" name="Google Shape;126;p22"/>
          <p:cNvPicPr preferRelativeResize="0"/>
          <p:nvPr/>
        </p:nvPicPr>
        <p:blipFill>
          <a:blip r:embed="rId4">
            <a:alphaModFix/>
          </a:blip>
          <a:stretch>
            <a:fillRect/>
          </a:stretch>
        </p:blipFill>
        <p:spPr>
          <a:xfrm>
            <a:off x="6505275" y="1535250"/>
            <a:ext cx="1043600" cy="177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 Case #1 - Creating account, making res.</a:t>
            </a:r>
            <a:endParaRPr/>
          </a:p>
        </p:txBody>
      </p:sp>
      <p:sp>
        <p:nvSpPr>
          <p:cNvPr id="132" name="Google Shape;132;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Creating an Account								Making a Reservation</a:t>
            </a:r>
            <a:endParaRPr/>
          </a:p>
        </p:txBody>
      </p:sp>
      <p:pic>
        <p:nvPicPr>
          <p:cNvPr id="133" name="Google Shape;133;p23" title="React App   Google Chrome   Signup  2021 04 20 10 43 49">
            <a:hlinkClick r:id="rId3"/>
          </p:cNvPr>
          <p:cNvPicPr preferRelativeResize="0"/>
          <p:nvPr/>
        </p:nvPicPr>
        <p:blipFill>
          <a:blip r:embed="rId4">
            <a:alphaModFix/>
          </a:blip>
          <a:stretch>
            <a:fillRect/>
          </a:stretch>
        </p:blipFill>
        <p:spPr>
          <a:xfrm>
            <a:off x="387900" y="2149513"/>
            <a:ext cx="2788500" cy="2091375"/>
          </a:xfrm>
          <a:prstGeom prst="rect">
            <a:avLst/>
          </a:prstGeom>
          <a:noFill/>
          <a:ln>
            <a:noFill/>
          </a:ln>
        </p:spPr>
      </p:pic>
      <p:pic>
        <p:nvPicPr>
          <p:cNvPr id="134" name="Google Shape;134;p23" title="React App   Google Chrome   reservation   2021 04 20 10 46 46">
            <a:hlinkClick r:id="rId5"/>
          </p:cNvPr>
          <p:cNvPicPr preferRelativeResize="0"/>
          <p:nvPr/>
        </p:nvPicPr>
        <p:blipFill>
          <a:blip r:embed="rId6">
            <a:alphaModFix/>
          </a:blip>
          <a:stretch>
            <a:fillRect/>
          </a:stretch>
        </p:blipFill>
        <p:spPr>
          <a:xfrm>
            <a:off x="5918075" y="2094100"/>
            <a:ext cx="2788500" cy="20913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 Case #2 - Becoming host</a:t>
            </a:r>
            <a:endParaRPr/>
          </a:p>
        </p:txBody>
      </p:sp>
      <p:sp>
        <p:nvSpPr>
          <p:cNvPr id="140" name="Google Shape;14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Becoming a Host	</a:t>
            </a:r>
            <a:endParaRPr/>
          </a:p>
        </p:txBody>
      </p:sp>
      <p:pic>
        <p:nvPicPr>
          <p:cNvPr id="141" name="Google Shape;141;p24" title="React App   Google Chrome   becomehost   2021 04 20 10 48 40">
            <a:hlinkClick r:id="rId3"/>
          </p:cNvPr>
          <p:cNvPicPr preferRelativeResize="0"/>
          <p:nvPr/>
        </p:nvPicPr>
        <p:blipFill>
          <a:blip r:embed="rId4">
            <a:alphaModFix/>
          </a:blip>
          <a:stretch>
            <a:fillRect/>
          </a:stretch>
        </p:blipFill>
        <p:spPr>
          <a:xfrm>
            <a:off x="3258950" y="2125750"/>
            <a:ext cx="2846675" cy="213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 Case #3 - Becoming Attendant</a:t>
            </a:r>
            <a:endParaRPr/>
          </a:p>
        </p:txBody>
      </p:sp>
      <p:sp>
        <p:nvSpPr>
          <p:cNvPr id="147" name="Google Shape;147;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title="React App   Google Chrome   becomeattendant   2021 04 20 10 51 22">
            <a:hlinkClick r:id="rId3"/>
          </p:cNvPr>
          <p:cNvPicPr preferRelativeResize="0"/>
          <p:nvPr/>
        </p:nvPicPr>
        <p:blipFill>
          <a:blip r:embed="rId4">
            <a:alphaModFix/>
          </a:blip>
          <a:stretch>
            <a:fillRect/>
          </a:stretch>
        </p:blipFill>
        <p:spPr>
          <a:xfrm>
            <a:off x="3513900" y="2254700"/>
            <a:ext cx="2547125" cy="1910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Use Case #4 - Using Host/Attendant Dashboards</a:t>
            </a:r>
            <a:endParaRPr/>
          </a:p>
        </p:txBody>
      </p:sp>
      <p:sp>
        <p:nvSpPr>
          <p:cNvPr id="154" name="Google Shape;15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Host Dashboard									Attendant Dashboard</a:t>
            </a:r>
            <a:endParaRPr/>
          </a:p>
        </p:txBody>
      </p:sp>
      <p:pic>
        <p:nvPicPr>
          <p:cNvPr id="155" name="Google Shape;155;p26" title="React App   Google Chrome   using attendant dashboard   2021 04 20 10 52 50">
            <a:hlinkClick r:id="rId3"/>
          </p:cNvPr>
          <p:cNvPicPr preferRelativeResize="0"/>
          <p:nvPr/>
        </p:nvPicPr>
        <p:blipFill>
          <a:blip r:embed="rId4">
            <a:alphaModFix/>
          </a:blip>
          <a:stretch>
            <a:fillRect/>
          </a:stretch>
        </p:blipFill>
        <p:spPr>
          <a:xfrm>
            <a:off x="6208950" y="2143850"/>
            <a:ext cx="2547139" cy="1910350"/>
          </a:xfrm>
          <a:prstGeom prst="rect">
            <a:avLst/>
          </a:prstGeom>
          <a:noFill/>
          <a:ln>
            <a:noFill/>
          </a:ln>
        </p:spPr>
      </p:pic>
      <p:pic>
        <p:nvPicPr>
          <p:cNvPr id="156" name="Google Shape;156;p26" title="React App   Google Chrome   using host dashboard  2021 04 20 10 54 27">
            <a:hlinkClick r:id="rId5"/>
          </p:cNvPr>
          <p:cNvPicPr preferRelativeResize="0"/>
          <p:nvPr/>
        </p:nvPicPr>
        <p:blipFill>
          <a:blip r:embed="rId6">
            <a:alphaModFix/>
          </a:blip>
          <a:stretch>
            <a:fillRect/>
          </a:stretch>
        </p:blipFill>
        <p:spPr>
          <a:xfrm>
            <a:off x="499875" y="2143850"/>
            <a:ext cx="2846675" cy="21350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Burn Down Chart</a:t>
            </a:r>
            <a:endParaRPr/>
          </a:p>
        </p:txBody>
      </p:sp>
      <p:pic>
        <p:nvPicPr>
          <p:cNvPr id="162" name="Google Shape;162;p27"/>
          <p:cNvPicPr preferRelativeResize="0"/>
          <p:nvPr/>
        </p:nvPicPr>
        <p:blipFill>
          <a:blip r:embed="rId3">
            <a:alphaModFix/>
          </a:blip>
          <a:stretch>
            <a:fillRect/>
          </a:stretch>
        </p:blipFill>
        <p:spPr>
          <a:xfrm>
            <a:off x="1388000" y="1215950"/>
            <a:ext cx="6731832" cy="369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Timeline (Milestone #4)</a:t>
            </a:r>
            <a:endParaRPr/>
          </a:p>
        </p:txBody>
      </p:sp>
      <p:sp>
        <p:nvSpPr>
          <p:cNvPr id="168" name="Google Shape;168;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14th - Milestone #3 Due</a:t>
            </a:r>
            <a:endParaRPr/>
          </a:p>
          <a:p>
            <a:pPr indent="0" lvl="0" marL="0" rtl="0" algn="l">
              <a:spcBef>
                <a:spcPts val="1200"/>
              </a:spcBef>
              <a:spcAft>
                <a:spcPts val="0"/>
              </a:spcAft>
              <a:buNone/>
            </a:pPr>
            <a:r>
              <a:rPr lang="en"/>
              <a:t>15th - Pull </a:t>
            </a:r>
            <a:r>
              <a:rPr lang="en"/>
              <a:t>together dashboards and modal confirmation windows into profile</a:t>
            </a:r>
            <a:endParaRPr/>
          </a:p>
          <a:p>
            <a:pPr indent="0" lvl="0" marL="0" rtl="0" algn="l">
              <a:spcBef>
                <a:spcPts val="1200"/>
              </a:spcBef>
              <a:spcAft>
                <a:spcPts val="0"/>
              </a:spcAft>
              <a:buNone/>
            </a:pPr>
            <a:r>
              <a:rPr lang="en"/>
              <a:t>17th - Complete Testing for the main use case routes</a:t>
            </a:r>
            <a:endParaRPr/>
          </a:p>
          <a:p>
            <a:pPr indent="0" lvl="0" marL="0" rtl="0" algn="l">
              <a:spcBef>
                <a:spcPts val="1200"/>
              </a:spcBef>
              <a:spcAft>
                <a:spcPts val="0"/>
              </a:spcAft>
              <a:buNone/>
            </a:pPr>
            <a:r>
              <a:rPr lang="en"/>
              <a:t>19th - Finish code and attendant routes</a:t>
            </a:r>
            <a:endParaRPr/>
          </a:p>
          <a:p>
            <a:pPr indent="0" lvl="0" marL="0" rtl="0" algn="l">
              <a:spcBef>
                <a:spcPts val="1200"/>
              </a:spcBef>
              <a:spcAft>
                <a:spcPts val="0"/>
              </a:spcAft>
              <a:buNone/>
            </a:pPr>
            <a:r>
              <a:rPr lang="en"/>
              <a:t>20th - Complete Slideshow and Documents</a:t>
            </a:r>
            <a:endParaRPr/>
          </a:p>
          <a:p>
            <a:pPr indent="0" lvl="0" marL="0" rtl="0" algn="l">
              <a:spcBef>
                <a:spcPts val="1200"/>
              </a:spcBef>
              <a:spcAft>
                <a:spcPts val="1200"/>
              </a:spcAft>
              <a:buNone/>
            </a:pPr>
            <a:r>
              <a:rPr lang="en"/>
              <a:t>21st - Milestone #4 Due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174" name="Google Shape;174;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Bootstrap Beginner Crash Course. YouTube. (2017). YouTube. </a:t>
            </a:r>
            <a:r>
              <a:rPr lang="en" u="sng">
                <a:solidFill>
                  <a:schemeClr val="accent5"/>
                </a:solidFill>
                <a:hlinkClick r:id="rId3">
                  <a:extLst>
                    <a:ext uri="{A12FA001-AC4F-418D-AE19-62706E023703}">
                      <ahyp:hlinkClr val="tx"/>
                    </a:ext>
                  </a:extLst>
                </a:hlinkClick>
              </a:rPr>
              <a:t>https://www.youtube.com/watch?v=5GcQtLDGXy8</a:t>
            </a:r>
            <a:r>
              <a:rPr lang="en"/>
              <a:t>.</a:t>
            </a:r>
            <a:endParaRPr/>
          </a:p>
          <a:p>
            <a:pPr indent="0" lvl="0" marL="0" rtl="0" algn="l">
              <a:spcBef>
                <a:spcPts val="1200"/>
              </a:spcBef>
              <a:spcAft>
                <a:spcPts val="0"/>
              </a:spcAft>
              <a:buNone/>
            </a:pPr>
            <a:r>
              <a:rPr lang="en"/>
              <a:t>Christie, T. (2021, April 1). Django REST Framework. Home - Django REST framework. </a:t>
            </a:r>
            <a:r>
              <a:rPr lang="en" u="sng">
                <a:solidFill>
                  <a:schemeClr val="hlink"/>
                </a:solidFill>
                <a:hlinkClick r:id="rId4"/>
              </a:rPr>
              <a:t>https://www.django-rest-framework.org/</a:t>
            </a:r>
            <a:r>
              <a:rPr lang="en"/>
              <a:t>.</a:t>
            </a:r>
            <a:endParaRPr/>
          </a:p>
          <a:p>
            <a:pPr indent="0" lvl="0" marL="0" rtl="0" algn="l">
              <a:spcBef>
                <a:spcPts val="1200"/>
              </a:spcBef>
              <a:spcAft>
                <a:spcPts val="0"/>
              </a:spcAft>
              <a:buNone/>
            </a:pPr>
            <a:r>
              <a:rPr lang="en"/>
              <a:t>Django Rest Framework Authentication Crash Course. (2019). YouTube. https://youtu.be/ddB83a4jKSY.</a:t>
            </a:r>
            <a:endParaRPr/>
          </a:p>
          <a:p>
            <a:pPr indent="0" lvl="0" marL="0" rtl="0" algn="l">
              <a:spcBef>
                <a:spcPts val="1200"/>
              </a:spcBef>
              <a:spcAft>
                <a:spcPts val="0"/>
              </a:spcAft>
              <a:buNone/>
            </a:pPr>
            <a:r>
              <a:rPr lang="en"/>
              <a:t>Facebook. (n.d.). React – A JavaScript library for building user interfaces. – A JavaScript library for building user interfaces. </a:t>
            </a:r>
            <a:r>
              <a:rPr lang="en" u="sng">
                <a:solidFill>
                  <a:schemeClr val="hlink"/>
                </a:solidFill>
                <a:hlinkClick r:id="rId5"/>
              </a:rPr>
              <a:t>https://reactjs.org/</a:t>
            </a:r>
            <a:r>
              <a:rPr lang="en"/>
              <a:t>.</a:t>
            </a:r>
            <a:endParaRPr/>
          </a:p>
          <a:p>
            <a:pPr indent="0" lvl="0" marL="0" rtl="0" algn="l">
              <a:spcBef>
                <a:spcPts val="1200"/>
              </a:spcBef>
              <a:spcAft>
                <a:spcPts val="0"/>
              </a:spcAft>
              <a:buNone/>
            </a:pPr>
            <a:r>
              <a:rPr lang="en"/>
              <a:t>Mark Otto, J. T. (n.d.). Bootstrap. Bootstrap · The most popular HTML, CSS, and JS library in the world. </a:t>
            </a:r>
            <a:r>
              <a:rPr lang="en" u="sng">
                <a:solidFill>
                  <a:schemeClr val="hlink"/>
                </a:solidFill>
                <a:hlinkClick r:id="rId6"/>
              </a:rPr>
              <a:t>https://getbootstrap.com/</a:t>
            </a:r>
            <a:r>
              <a:rPr lang="en"/>
              <a:t>.</a:t>
            </a:r>
            <a:endParaRPr/>
          </a:p>
          <a:p>
            <a:pPr indent="0" lvl="0" marL="0" rtl="0" algn="l">
              <a:spcBef>
                <a:spcPts val="1200"/>
              </a:spcBef>
              <a:spcAft>
                <a:spcPts val="1200"/>
              </a:spcAft>
              <a:buNone/>
            </a:pPr>
            <a:r>
              <a:rPr lang="en"/>
              <a:t>React Js Crash Course 2021. YouTube. (2021). YouTube. </a:t>
            </a:r>
            <a:r>
              <a:rPr lang="en" u="sng">
                <a:solidFill>
                  <a:schemeClr val="accent5"/>
                </a:solidFill>
                <a:hlinkClick r:id="rId7">
                  <a:extLst>
                    <a:ext uri="{A12FA001-AC4F-418D-AE19-62706E023703}">
                      <ahyp:hlinkClr val="tx"/>
                    </a:ext>
                  </a:extLst>
                </a:hlinkClick>
              </a:rPr>
              <a:t>https://www.youtube.com/watch?v=w7ejDZ8SWv8</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87900" y="1803300"/>
            <a:ext cx="8368200" cy="15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Q &amp; A</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an implementation of a ‘AirBnB’ like app that allows people to rent parking spots from a </a:t>
            </a:r>
            <a:r>
              <a:rPr lang="en"/>
              <a:t>convenient</a:t>
            </a:r>
            <a:r>
              <a:rPr lang="en"/>
              <a:t> website, bypassing the </a:t>
            </a:r>
            <a:r>
              <a:rPr lang="en"/>
              <a:t>hassle</a:t>
            </a:r>
            <a:r>
              <a:rPr lang="en"/>
              <a:t> of looking for parking spots during events, works, shopping, etc.</a:t>
            </a:r>
            <a:endParaRPr/>
          </a:p>
          <a:p>
            <a:pPr indent="0" lvl="0" marL="0" rtl="0" algn="l">
              <a:spcBef>
                <a:spcPts val="1200"/>
              </a:spcBef>
              <a:spcAft>
                <a:spcPts val="0"/>
              </a:spcAft>
              <a:buNone/>
            </a:pPr>
            <a:r>
              <a:rPr lang="en"/>
              <a:t>The front end uses a React.js development </a:t>
            </a:r>
            <a:r>
              <a:rPr lang="en"/>
              <a:t>web server</a:t>
            </a:r>
            <a:r>
              <a:rPr lang="en"/>
              <a:t> and uses react.js to track the state of the website. Stylizing mainly uses bootstrap and custom stylings.</a:t>
            </a:r>
            <a:endParaRPr/>
          </a:p>
          <a:p>
            <a:pPr indent="0" lvl="0" marL="0" rtl="0" algn="l">
              <a:spcBef>
                <a:spcPts val="1200"/>
              </a:spcBef>
              <a:spcAft>
                <a:spcPts val="1200"/>
              </a:spcAft>
              <a:buNone/>
            </a:pPr>
            <a:r>
              <a:rPr lang="en"/>
              <a:t>The back end uses Django REST Framework </a:t>
            </a:r>
            <a:r>
              <a:rPr lang="en"/>
              <a:t>that</a:t>
            </a:r>
            <a:r>
              <a:rPr lang="en"/>
              <a:t> communicates with the react.js frontend using standard CRUD API calls. This sped up api url route development and brought many built in features that weren’t available in just Django.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Major Design Decisions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React.js - This sped up the development of the front end. Not only did it allow us to make more interactive forms, modal windows, and overall better experience, but also it is in high demand for the job market. We wanted to </a:t>
            </a:r>
            <a:r>
              <a:rPr lang="en"/>
              <a:t>improve</a:t>
            </a:r>
            <a:r>
              <a:rPr lang="en"/>
              <a:t> our own skills and makes ourselves more marketable.</a:t>
            </a:r>
            <a:endParaRPr/>
          </a:p>
          <a:p>
            <a:pPr indent="0" lvl="0" marL="0" rtl="0" algn="l">
              <a:spcBef>
                <a:spcPts val="1200"/>
              </a:spcBef>
              <a:spcAft>
                <a:spcPts val="1200"/>
              </a:spcAft>
              <a:buNone/>
            </a:pPr>
            <a:r>
              <a:rPr lang="en"/>
              <a:t>Django REST Framework - We were all </a:t>
            </a:r>
            <a:r>
              <a:rPr lang="en"/>
              <a:t>comfortable</a:t>
            </a:r>
            <a:r>
              <a:rPr lang="en"/>
              <a:t> with Django, and this was a natural extension of this. This library adds function-based views and better authentication models for our different classes of users (base, host, </a:t>
            </a:r>
            <a:r>
              <a:rPr lang="en"/>
              <a:t>attendant</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Agile Development Process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used Github </a:t>
            </a:r>
            <a:r>
              <a:rPr lang="en"/>
              <a:t>extensively</a:t>
            </a:r>
            <a:r>
              <a:rPr lang="en"/>
              <a:t> to track code, and issues, Kanban boards. By uses these tools, we were able to pivot course if one of our branches was not working well with previously written code. </a:t>
            </a:r>
            <a:endParaRPr/>
          </a:p>
          <a:p>
            <a:pPr indent="0" lvl="0" marL="0" rtl="0" algn="l">
              <a:spcBef>
                <a:spcPts val="1200"/>
              </a:spcBef>
              <a:spcAft>
                <a:spcPts val="0"/>
              </a:spcAft>
              <a:buNone/>
            </a:pPr>
            <a:r>
              <a:rPr lang="en"/>
              <a:t>We actively were going through development, </a:t>
            </a:r>
            <a:r>
              <a:rPr lang="en"/>
              <a:t>implementation</a:t>
            </a:r>
            <a:r>
              <a:rPr lang="en"/>
              <a:t>, testing, and revision mini-processes that helped get us to the final product.</a:t>
            </a:r>
            <a:endParaRPr/>
          </a:p>
          <a:p>
            <a:pPr indent="0" lvl="0" marL="0" rtl="0" algn="l">
              <a:spcBef>
                <a:spcPts val="1200"/>
              </a:spcBef>
              <a:spcAft>
                <a:spcPts val="1200"/>
              </a:spcAft>
              <a:buNone/>
            </a:pPr>
            <a:r>
              <a:rPr lang="en"/>
              <a:t>By using the agile process, we would focus on creating pages, routes, and content and then worrying about how to connect them. It allowed for faster development and not as much worry of messing up code because we had Git and Github.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 #1 - Easy Sign up</a:t>
            </a:r>
            <a:endParaRPr/>
          </a:p>
        </p:txBody>
      </p:sp>
      <p:sp>
        <p:nvSpPr>
          <p:cNvPr id="88" name="Google Shape;88;p17"/>
          <p:cNvSpPr txBox="1"/>
          <p:nvPr>
            <p:ph idx="1" type="body"/>
          </p:nvPr>
        </p:nvSpPr>
        <p:spPr>
          <a:xfrm>
            <a:off x="387900" y="3181425"/>
            <a:ext cx="4777800" cy="138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This first version was worked but didn’t have the capability of front end type checking and sent </a:t>
            </a:r>
            <a:r>
              <a:rPr lang="en"/>
              <a:t>everything</a:t>
            </a:r>
            <a:r>
              <a:rPr lang="en"/>
              <a:t> back to the django frame for everything. It was static and wasn’t pretty</a:t>
            </a:r>
            <a:endParaRPr/>
          </a:p>
        </p:txBody>
      </p:sp>
      <p:pic>
        <p:nvPicPr>
          <p:cNvPr id="89" name="Google Shape;89;p17"/>
          <p:cNvPicPr preferRelativeResize="0"/>
          <p:nvPr/>
        </p:nvPicPr>
        <p:blipFill>
          <a:blip r:embed="rId3">
            <a:alphaModFix/>
          </a:blip>
          <a:stretch>
            <a:fillRect/>
          </a:stretch>
        </p:blipFill>
        <p:spPr>
          <a:xfrm>
            <a:off x="5433400" y="1355300"/>
            <a:ext cx="2969125" cy="3371776"/>
          </a:xfrm>
          <a:prstGeom prst="rect">
            <a:avLst/>
          </a:prstGeom>
          <a:noFill/>
          <a:ln>
            <a:noFill/>
          </a:ln>
        </p:spPr>
      </p:pic>
      <p:sp>
        <p:nvSpPr>
          <p:cNvPr id="90" name="Google Shape;90;p17"/>
          <p:cNvSpPr txBox="1"/>
          <p:nvPr/>
        </p:nvSpPr>
        <p:spPr>
          <a:xfrm>
            <a:off x="687275" y="1585175"/>
            <a:ext cx="4245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Req 4.1.2: The sign up process MUST be user friendly, check for data input errors, and self explanatory.</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 #1 - Cont.</a:t>
            </a:r>
            <a:endParaRPr/>
          </a:p>
        </p:txBody>
      </p:sp>
      <p:sp>
        <p:nvSpPr>
          <p:cNvPr id="96" name="Google Shape;96;p18"/>
          <p:cNvSpPr txBox="1"/>
          <p:nvPr>
            <p:ph idx="1" type="body"/>
          </p:nvPr>
        </p:nvSpPr>
        <p:spPr>
          <a:xfrm>
            <a:off x="387900" y="1489825"/>
            <a:ext cx="33699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FURPS: The final version is much more user </a:t>
            </a:r>
            <a:r>
              <a:rPr lang="en"/>
              <a:t>friendly</a:t>
            </a:r>
            <a:r>
              <a:rPr lang="en"/>
              <a:t>, checks the data before sending it to the api, and can handle more interaction. This means that when a user hits enter while in a box, it will check to see if everything is ready to send or will give a notification. </a:t>
            </a:r>
            <a:r>
              <a:rPr lang="en"/>
              <a:t>It's</a:t>
            </a:r>
            <a:r>
              <a:rPr lang="en"/>
              <a:t> more functional, more preformant (not sending everything to api for checking), and more secure from </a:t>
            </a:r>
            <a:r>
              <a:rPr lang="en"/>
              <a:t>malicious</a:t>
            </a:r>
            <a:r>
              <a:rPr lang="en"/>
              <a:t> data input.</a:t>
            </a:r>
            <a:endParaRPr/>
          </a:p>
        </p:txBody>
      </p:sp>
      <p:pic>
        <p:nvPicPr>
          <p:cNvPr id="97" name="Google Shape;97;p18"/>
          <p:cNvPicPr preferRelativeResize="0"/>
          <p:nvPr/>
        </p:nvPicPr>
        <p:blipFill>
          <a:blip r:embed="rId3">
            <a:alphaModFix/>
          </a:blip>
          <a:stretch>
            <a:fillRect/>
          </a:stretch>
        </p:blipFill>
        <p:spPr>
          <a:xfrm>
            <a:off x="3829625" y="1671425"/>
            <a:ext cx="4926473" cy="228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 #2 - </a:t>
            </a:r>
            <a:r>
              <a:rPr lang="en"/>
              <a:t>Token Authentication</a:t>
            </a:r>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 </a:t>
            </a:r>
            <a:r>
              <a:rPr lang="en"/>
              <a:t>3.2.1 - The System SHOULD create a Token to authenticate users. </a:t>
            </a:r>
            <a:r>
              <a:rPr lang="en"/>
              <a:t>This is a Must-Have requirement. </a:t>
            </a:r>
            <a:endParaRPr/>
          </a:p>
          <a:p>
            <a:pPr indent="0" lvl="0" marL="0" rtl="0" algn="l">
              <a:spcBef>
                <a:spcPts val="1200"/>
              </a:spcBef>
              <a:spcAft>
                <a:spcPts val="1200"/>
              </a:spcAft>
              <a:buNone/>
            </a:pPr>
            <a:r>
              <a:rPr lang="en"/>
              <a:t>FURPS: Users must be signed into different tiers of usability and the front end renders out the page differently depending if the user is normal, a host, or attendant. Using a generated </a:t>
            </a:r>
            <a:r>
              <a:rPr lang="en"/>
              <a:t>token</a:t>
            </a:r>
            <a:r>
              <a:rPr lang="en"/>
              <a:t> from Django would allow for a better user support and </a:t>
            </a:r>
            <a:r>
              <a:rPr lang="en"/>
              <a:t>reliability</a:t>
            </a:r>
            <a:r>
              <a:rPr lang="en"/>
              <a:t> since the user would know what pages to expect. The Functionality and Secure of O Token authentication is extremely important also.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 #2 - Cont.</a:t>
            </a:r>
            <a:endParaRPr/>
          </a:p>
        </p:txBody>
      </p:sp>
      <p:sp>
        <p:nvSpPr>
          <p:cNvPr id="109" name="Google Shape;109;p20"/>
          <p:cNvSpPr txBox="1"/>
          <p:nvPr>
            <p:ph idx="1" type="body"/>
          </p:nvPr>
        </p:nvSpPr>
        <p:spPr>
          <a:xfrm>
            <a:off x="387900" y="1489825"/>
            <a:ext cx="32814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we </a:t>
            </a:r>
            <a:r>
              <a:rPr lang="en"/>
              <a:t>only</a:t>
            </a:r>
            <a:r>
              <a:rPr lang="en"/>
              <a:t> had capability to know if a user was authenticated or not. This screenshot shows the django template where it asks if user.is_authenticated. This process is okay, but now as </a:t>
            </a:r>
            <a:r>
              <a:rPr lang="en"/>
              <a:t>flexible</a:t>
            </a:r>
            <a:r>
              <a:rPr lang="en"/>
              <a:t> as react.js and its JSX language.</a:t>
            </a:r>
            <a:endParaRPr/>
          </a:p>
        </p:txBody>
      </p:sp>
      <p:pic>
        <p:nvPicPr>
          <p:cNvPr id="110" name="Google Shape;110;p20"/>
          <p:cNvPicPr preferRelativeResize="0"/>
          <p:nvPr/>
        </p:nvPicPr>
        <p:blipFill>
          <a:blip r:embed="rId3">
            <a:alphaModFix/>
          </a:blip>
          <a:stretch>
            <a:fillRect/>
          </a:stretch>
        </p:blipFill>
        <p:spPr>
          <a:xfrm>
            <a:off x="4023675" y="1744775"/>
            <a:ext cx="4732425" cy="230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 #2 - Cont.</a:t>
            </a:r>
            <a:endParaRPr/>
          </a:p>
        </p:txBody>
      </p:sp>
      <p:sp>
        <p:nvSpPr>
          <p:cNvPr id="116" name="Google Shape;116;p21"/>
          <p:cNvSpPr txBox="1"/>
          <p:nvPr>
            <p:ph idx="1" type="body"/>
          </p:nvPr>
        </p:nvSpPr>
        <p:spPr>
          <a:xfrm>
            <a:off x="387900" y="1489825"/>
            <a:ext cx="32814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JSX in react.js, we were able to have state variables that cause a page re-render when they are changed. Depending on their state, we can render different parts of the page on the clients browser.</a:t>
            </a:r>
            <a:endParaRPr/>
          </a:p>
        </p:txBody>
      </p:sp>
      <p:pic>
        <p:nvPicPr>
          <p:cNvPr id="117" name="Google Shape;117;p21"/>
          <p:cNvPicPr preferRelativeResize="0"/>
          <p:nvPr/>
        </p:nvPicPr>
        <p:blipFill>
          <a:blip r:embed="rId3">
            <a:alphaModFix/>
          </a:blip>
          <a:stretch>
            <a:fillRect/>
          </a:stretch>
        </p:blipFill>
        <p:spPr>
          <a:xfrm>
            <a:off x="3924125" y="1489825"/>
            <a:ext cx="5027800" cy="863675"/>
          </a:xfrm>
          <a:prstGeom prst="rect">
            <a:avLst/>
          </a:prstGeom>
          <a:noFill/>
          <a:ln>
            <a:noFill/>
          </a:ln>
        </p:spPr>
      </p:pic>
      <p:pic>
        <p:nvPicPr>
          <p:cNvPr id="118" name="Google Shape;118;p21"/>
          <p:cNvPicPr preferRelativeResize="0"/>
          <p:nvPr/>
        </p:nvPicPr>
        <p:blipFill>
          <a:blip r:embed="rId4">
            <a:alphaModFix/>
          </a:blip>
          <a:stretch>
            <a:fillRect/>
          </a:stretch>
        </p:blipFill>
        <p:spPr>
          <a:xfrm>
            <a:off x="3924125" y="2817381"/>
            <a:ext cx="5027799" cy="6437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