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5IBxA-bZZH8" TargetMode="External"/><Relationship Id="rId2" Type="http://schemas.openxmlformats.org/officeDocument/2006/relationships/hyperlink" Target="https://www.youtube.com/watch?v=A3JZinzkMpk" TargetMode="External"/><Relationship Id="rId1" Type="http://schemas.openxmlformats.org/officeDocument/2006/relationships/slideLayout" Target="../slideLayouts/slideLayout2.xml"/><Relationship Id="rId6" Type="http://schemas.openxmlformats.org/officeDocument/2006/relationships/hyperlink" Target="https://ocw.mit.edu/courses/electrical-engineering-and-computer-science/6-046j-introduction-to-algorithms-sma-5503-fall-2005/video-lectures/lecture-10-red-black-trees-rotations-insertions-deletions/lec10.pdf" TargetMode="External"/><Relationship Id="rId5" Type="http://schemas.openxmlformats.org/officeDocument/2006/relationships/hyperlink" Target="https://www.youtube.com/watch?v=HlwQ_n56MHQ" TargetMode="External"/><Relationship Id="rId4" Type="http://schemas.openxmlformats.org/officeDocument/2006/relationships/hyperlink" Target="https://www.youtube.com/watch?v=95s3ndZRGb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auss.ececs.uc.edu/RedBlack/redblack.html" TargetMode="External"/><Relationship Id="rId2" Type="http://schemas.openxmlformats.org/officeDocument/2006/relationships/hyperlink" Target="http://www.cs.armstrong.edu/liang/animation/web/RBTree.html" TargetMode="External"/><Relationship Id="rId1" Type="http://schemas.openxmlformats.org/officeDocument/2006/relationships/slideLayout" Target="../slideLayouts/slideLayout2.xml"/><Relationship Id="rId5" Type="http://schemas.openxmlformats.org/officeDocument/2006/relationships/hyperlink" Target="http://grahamstratton.org/redblacktree.html" TargetMode="External"/><Relationship Id="rId4" Type="http://schemas.openxmlformats.org/officeDocument/2006/relationships/hyperlink" Target="https://referencesource.microsoft.com/#PresentationFramework/src/Framework/MS/Internal/Data/RBTree.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Red-black trees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956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 operations</a:t>
            </a:r>
            <a:endParaRPr lang="en-US" dirty="0"/>
          </a:p>
        </p:txBody>
      </p:sp>
      <p:sp>
        <p:nvSpPr>
          <p:cNvPr id="3" name="Content Placeholder 2"/>
          <p:cNvSpPr>
            <a:spLocks noGrp="1"/>
          </p:cNvSpPr>
          <p:nvPr>
            <p:ph idx="1"/>
          </p:nvPr>
        </p:nvSpPr>
        <p:spPr/>
        <p:txBody>
          <a:bodyPr>
            <a:normAutofit/>
          </a:bodyPr>
          <a:lstStyle/>
          <a:p>
            <a:r>
              <a:rPr lang="en-US" dirty="0" smtClean="0"/>
              <a:t>Insertion: </a:t>
            </a:r>
            <a:r>
              <a:rPr lang="en-US" dirty="0" smtClean="0">
                <a:hlinkClick r:id="rId2"/>
              </a:rPr>
              <a:t>https</a:t>
            </a:r>
            <a:r>
              <a:rPr lang="en-US" dirty="0">
                <a:hlinkClick r:id="rId2"/>
              </a:rPr>
              <a:t>://www.youtube.com/watch?v=A3JZinzkMpk</a:t>
            </a:r>
            <a:endParaRPr lang="en-US" dirty="0" smtClean="0"/>
          </a:p>
          <a:p>
            <a:r>
              <a:rPr lang="en-US" dirty="0" smtClean="0"/>
              <a:t>Rotations: </a:t>
            </a:r>
            <a:r>
              <a:rPr lang="en-US" dirty="0">
                <a:hlinkClick r:id="rId3"/>
              </a:rPr>
              <a:t>https://</a:t>
            </a:r>
            <a:r>
              <a:rPr lang="en-US" dirty="0" smtClean="0">
                <a:hlinkClick r:id="rId3"/>
              </a:rPr>
              <a:t>www.youtube.com/watch?v=5IBxA-bZZH8</a:t>
            </a:r>
            <a:endParaRPr lang="en-US" dirty="0" smtClean="0"/>
          </a:p>
          <a:p>
            <a:pPr lvl="2"/>
            <a:r>
              <a:rPr lang="en-US" dirty="0" smtClean="0">
                <a:hlinkClick r:id="rId4"/>
              </a:rPr>
              <a:t>https</a:t>
            </a:r>
            <a:r>
              <a:rPr lang="en-US" dirty="0">
                <a:hlinkClick r:id="rId4"/>
              </a:rPr>
              <a:t>://www.youtube.com/watch?v=95s3ndZRGbk</a:t>
            </a:r>
            <a:endParaRPr lang="en-US" dirty="0" smtClean="0"/>
          </a:p>
          <a:p>
            <a:r>
              <a:rPr lang="en-US" dirty="0" smtClean="0"/>
              <a:t>Insertion and Deletions: </a:t>
            </a:r>
            <a:r>
              <a:rPr lang="en-US" dirty="0">
                <a:hlinkClick r:id="rId5"/>
              </a:rPr>
              <a:t>https://www.youtube.com/watch?v=HlwQ_n56MHQ</a:t>
            </a:r>
            <a:endParaRPr lang="en-US" dirty="0" smtClean="0"/>
          </a:p>
          <a:p>
            <a:r>
              <a:rPr lang="en-US" dirty="0" smtClean="0"/>
              <a:t>MIT Lecture: </a:t>
            </a:r>
            <a:r>
              <a:rPr lang="en-US" dirty="0">
                <a:hlinkClick r:id="rId6"/>
              </a:rPr>
              <a:t>https://ocw.mit.edu/courses/electrical-engineering-and-computer-science/6-046j-introduction-to-algorithms-sma-5503-fall-2005/video-lectures/lecture-10-red-black-trees-rotations-insertions-deletions/lec10.pdf</a:t>
            </a:r>
            <a:endParaRPr lang="en-US" dirty="0"/>
          </a:p>
        </p:txBody>
      </p:sp>
    </p:spTree>
    <p:extLst>
      <p:ext uri="{BB962C8B-B14F-4D97-AF65-F5344CB8AC3E}">
        <p14:creationId xmlns:p14="http://schemas.microsoft.com/office/powerpoint/2010/main" val="147067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 tools</a:t>
            </a:r>
            <a:endParaRPr lang="en-US" dirty="0"/>
          </a:p>
        </p:txBody>
      </p:sp>
      <p:sp>
        <p:nvSpPr>
          <p:cNvPr id="3" name="Content Placeholder 2"/>
          <p:cNvSpPr>
            <a:spLocks noGrp="1"/>
          </p:cNvSpPr>
          <p:nvPr>
            <p:ph idx="1"/>
          </p:nvPr>
        </p:nvSpPr>
        <p:spPr/>
        <p:txBody>
          <a:bodyPr/>
          <a:lstStyle/>
          <a:p>
            <a:r>
              <a:rPr lang="en-US" dirty="0" smtClean="0"/>
              <a:t>Animation: </a:t>
            </a:r>
            <a:r>
              <a:rPr lang="en-US" dirty="0">
                <a:hlinkClick r:id="rId2"/>
              </a:rPr>
              <a:t>http://</a:t>
            </a:r>
            <a:r>
              <a:rPr lang="en-US" dirty="0" smtClean="0">
                <a:hlinkClick r:id="rId2"/>
              </a:rPr>
              <a:t>www.cs.armstrong.edu/liang/animation/web/RBTree.html</a:t>
            </a:r>
            <a:endParaRPr lang="en-US" dirty="0" smtClean="0"/>
          </a:p>
          <a:p>
            <a:r>
              <a:rPr lang="en-US" dirty="0" smtClean="0"/>
              <a:t>Animation with source code: </a:t>
            </a:r>
            <a:r>
              <a:rPr lang="en-US" dirty="0">
                <a:hlinkClick r:id="rId3"/>
              </a:rPr>
              <a:t>http://</a:t>
            </a:r>
            <a:r>
              <a:rPr lang="en-US" dirty="0" smtClean="0">
                <a:hlinkClick r:id="rId3"/>
              </a:rPr>
              <a:t>gauss.ececs.uc.edu/RedBlack/redblack.html</a:t>
            </a:r>
            <a:endParaRPr lang="en-US" dirty="0" smtClean="0"/>
          </a:p>
          <a:p>
            <a:r>
              <a:rPr lang="en-US" dirty="0" smtClean="0"/>
              <a:t>Microsoft source code (C++): </a:t>
            </a:r>
            <a:r>
              <a:rPr lang="en-US" dirty="0">
                <a:hlinkClick r:id="rId4"/>
              </a:rPr>
              <a:t>https://referencesource.microsoft.com/#</a:t>
            </a:r>
            <a:r>
              <a:rPr lang="en-US" dirty="0" smtClean="0">
                <a:hlinkClick r:id="rId4"/>
              </a:rPr>
              <a:t>PresentationFramework/src/Framework/MS/Internal/Data/RBTree.cs</a:t>
            </a:r>
            <a:endParaRPr lang="en-US" dirty="0" smtClean="0"/>
          </a:p>
          <a:p>
            <a:r>
              <a:rPr lang="en-US" dirty="0" smtClean="0"/>
              <a:t>Animation: </a:t>
            </a:r>
            <a:r>
              <a:rPr lang="en-US" dirty="0">
                <a:hlinkClick r:id="rId5"/>
              </a:rPr>
              <a:t>http://grahamstratton.org/redblacktree.html</a:t>
            </a:r>
            <a:endParaRPr lang="en-US" dirty="0"/>
          </a:p>
        </p:txBody>
      </p:sp>
    </p:spTree>
    <p:extLst>
      <p:ext uri="{BB962C8B-B14F-4D97-AF65-F5344CB8AC3E}">
        <p14:creationId xmlns:p14="http://schemas.microsoft.com/office/powerpoint/2010/main" val="378489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red–black tree</a:t>
            </a:r>
            <a:r>
              <a:rPr lang="en-US" dirty="0"/>
              <a:t> is a kind of self-balancing binary search tree in computer science. </a:t>
            </a:r>
            <a:endParaRPr lang="en-US" dirty="0" smtClean="0"/>
          </a:p>
          <a:p>
            <a:pPr lvl="1"/>
            <a:r>
              <a:rPr lang="en-US" dirty="0" smtClean="0"/>
              <a:t>Each </a:t>
            </a:r>
            <a:r>
              <a:rPr lang="en-US" dirty="0"/>
              <a:t>node of the binary tree has an extra bit, and that bit is often interpreted as the color (red or black) of the node. </a:t>
            </a:r>
            <a:endParaRPr lang="en-US" dirty="0" smtClean="0"/>
          </a:p>
          <a:p>
            <a:pPr lvl="1"/>
            <a:r>
              <a:rPr lang="en-US" dirty="0" smtClean="0"/>
              <a:t>These </a:t>
            </a:r>
            <a:r>
              <a:rPr lang="en-US" dirty="0"/>
              <a:t>color bits are used to ensure the tree remains </a:t>
            </a:r>
            <a:r>
              <a:rPr lang="en-US" i="1" dirty="0"/>
              <a:t>approximately</a:t>
            </a:r>
            <a:r>
              <a:rPr lang="en-US" dirty="0"/>
              <a:t> balanced during insertions and deletions</a:t>
            </a:r>
            <a:r>
              <a:rPr lang="en-US" dirty="0" smtClean="0"/>
              <a:t>.</a:t>
            </a:r>
            <a:endParaRPr lang="en-US" baseline="30000" dirty="0"/>
          </a:p>
          <a:p>
            <a:pPr lvl="2"/>
            <a:r>
              <a:rPr lang="en-US" dirty="0"/>
              <a:t>Balance is preserved by painting each node of the tree with one of two colors in a way that satisfies certain properties, which collectively constrain how unbalanced the tree can become in the worst case. </a:t>
            </a:r>
            <a:r>
              <a:rPr lang="en-US" dirty="0" smtClean="0"/>
              <a:t>	</a:t>
            </a:r>
          </a:p>
          <a:p>
            <a:pPr lvl="2"/>
            <a:r>
              <a:rPr lang="en-US" dirty="0"/>
              <a:t>he balancing of the tree is not perfect, but it is good enough to allow it to guarantee searching in O(log </a:t>
            </a:r>
            <a:r>
              <a:rPr lang="en-US" i="1" dirty="0"/>
              <a:t>n</a:t>
            </a:r>
            <a:r>
              <a:rPr lang="en-US" dirty="0"/>
              <a:t>) time</a:t>
            </a:r>
            <a:endParaRPr lang="en-US" dirty="0"/>
          </a:p>
        </p:txBody>
      </p:sp>
    </p:spTree>
    <p:extLst>
      <p:ext uri="{BB962C8B-B14F-4D97-AF65-F5344CB8AC3E}">
        <p14:creationId xmlns:p14="http://schemas.microsoft.com/office/powerpoint/2010/main" val="421612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1972, Rudolf </a:t>
            </a:r>
            <a:r>
              <a:rPr lang="en-US" dirty="0" smtClean="0"/>
              <a:t>Bayer</a:t>
            </a:r>
            <a:r>
              <a:rPr lang="en-US" dirty="0"/>
              <a:t> invented a data structure that was a special order-4 case of a B-tree. </a:t>
            </a:r>
            <a:endParaRPr lang="en-US" dirty="0" smtClean="0"/>
          </a:p>
          <a:p>
            <a:pPr lvl="1"/>
            <a:r>
              <a:rPr lang="en-US" dirty="0" smtClean="0"/>
              <a:t>These </a:t>
            </a:r>
            <a:r>
              <a:rPr lang="en-US" dirty="0"/>
              <a:t>trees maintained all paths from root to leaf with the same number of nodes, creating perfectly balanced trees. </a:t>
            </a:r>
            <a:endParaRPr lang="en-US" dirty="0" smtClean="0"/>
          </a:p>
          <a:p>
            <a:pPr lvl="2"/>
            <a:r>
              <a:rPr lang="en-US" dirty="0" smtClean="0"/>
              <a:t>However</a:t>
            </a:r>
            <a:r>
              <a:rPr lang="en-US" dirty="0"/>
              <a:t>, they were not binary search trees</a:t>
            </a:r>
            <a:r>
              <a:rPr lang="en-US" dirty="0" smtClean="0"/>
              <a:t>.</a:t>
            </a:r>
          </a:p>
          <a:p>
            <a:pPr lvl="1"/>
            <a:r>
              <a:rPr lang="en-US" dirty="0" smtClean="0"/>
              <a:t> </a:t>
            </a:r>
            <a:r>
              <a:rPr lang="en-US" dirty="0"/>
              <a:t>Bayer called them a "symmetric binary B-tree" in his paper and later they became popular as 2-3-4 trees or just 2-4 trees</a:t>
            </a:r>
            <a:r>
              <a:rPr lang="en-US" dirty="0" smtClean="0"/>
              <a:t>.</a:t>
            </a:r>
            <a:endParaRPr lang="en-US" dirty="0"/>
          </a:p>
          <a:p>
            <a:r>
              <a:rPr lang="en-US" dirty="0"/>
              <a:t>In a 1978 paper, "A Dichromatic Framework for Balanced Trees</a:t>
            </a:r>
            <a:r>
              <a:rPr lang="en-US" dirty="0" smtClean="0"/>
              <a:t>",</a:t>
            </a:r>
            <a:r>
              <a:rPr lang="en-US" dirty="0"/>
              <a:t> Leonidas J. </a:t>
            </a:r>
            <a:r>
              <a:rPr lang="en-US" dirty="0" err="1"/>
              <a:t>Guibas</a:t>
            </a:r>
            <a:r>
              <a:rPr lang="en-US" dirty="0"/>
              <a:t> and Robert Sedgewick derived the red-black tree from the symmetric binary </a:t>
            </a:r>
            <a:r>
              <a:rPr lang="en-US" dirty="0" smtClean="0"/>
              <a:t>B-tree.</a:t>
            </a:r>
            <a:endParaRPr lang="en-US" baseline="30000" dirty="0"/>
          </a:p>
          <a:p>
            <a:pPr lvl="1"/>
            <a:r>
              <a:rPr lang="en-US" dirty="0" smtClean="0"/>
              <a:t>The </a:t>
            </a:r>
            <a:r>
              <a:rPr lang="en-US" dirty="0"/>
              <a:t>color "red" was chosen because it was the best-looking color produced by the color laser printer available to the authors while working at Xerox </a:t>
            </a:r>
            <a:r>
              <a:rPr lang="en-US" dirty="0" smtClean="0"/>
              <a:t>PARC</a:t>
            </a:r>
          </a:p>
          <a:p>
            <a:pPr lvl="2"/>
            <a:r>
              <a:rPr lang="en-US" dirty="0" smtClean="0"/>
              <a:t>.</a:t>
            </a:r>
            <a:r>
              <a:rPr lang="en-US" dirty="0"/>
              <a:t> Another response from </a:t>
            </a:r>
            <a:r>
              <a:rPr lang="en-US" dirty="0" err="1"/>
              <a:t>Guibas</a:t>
            </a:r>
            <a:r>
              <a:rPr lang="en-US" dirty="0"/>
              <a:t> states that it was because of the red and black pens available to them to draw the </a:t>
            </a:r>
            <a:r>
              <a:rPr lang="en-US" dirty="0" smtClean="0"/>
              <a:t>trees</a:t>
            </a:r>
            <a:endParaRPr lang="en-US" dirty="0"/>
          </a:p>
          <a:p>
            <a:r>
              <a:rPr lang="en-US" dirty="0"/>
              <a:t>In 1993, Arne </a:t>
            </a:r>
            <a:r>
              <a:rPr lang="en-US" dirty="0" err="1"/>
              <a:t>Andersson</a:t>
            </a:r>
            <a:r>
              <a:rPr lang="en-US" dirty="0"/>
              <a:t> introduced the idea of right leaning tree to simplify insert and delete operations</a:t>
            </a:r>
            <a:r>
              <a:rPr lang="en-US" dirty="0" smtClean="0"/>
              <a:t>.</a:t>
            </a:r>
            <a:endParaRPr lang="en-US" dirty="0"/>
          </a:p>
          <a:p>
            <a:r>
              <a:rPr lang="en-US" dirty="0"/>
              <a:t>In 1999, Chris </a:t>
            </a:r>
            <a:r>
              <a:rPr lang="en-US" dirty="0" err="1"/>
              <a:t>Okasaki</a:t>
            </a:r>
            <a:r>
              <a:rPr lang="en-US" dirty="0"/>
              <a:t> showed how to make the insert operation purely functional. </a:t>
            </a:r>
            <a:endParaRPr lang="en-US" dirty="0" smtClean="0"/>
          </a:p>
          <a:p>
            <a:pPr lvl="1"/>
            <a:r>
              <a:rPr lang="en-US" dirty="0" smtClean="0"/>
              <a:t>Its </a:t>
            </a:r>
            <a:r>
              <a:rPr lang="en-US" dirty="0"/>
              <a:t>balance function needed to take care of only 4 unbalanced cases and one default balanced </a:t>
            </a:r>
            <a:r>
              <a:rPr lang="en-US" dirty="0" smtClean="0"/>
              <a:t>case.</a:t>
            </a:r>
            <a:endParaRPr lang="en-US" dirty="0"/>
          </a:p>
          <a:p>
            <a:endParaRPr lang="en-US" dirty="0"/>
          </a:p>
        </p:txBody>
      </p:sp>
    </p:spTree>
    <p:extLst>
      <p:ext uri="{BB962C8B-B14F-4D97-AF65-F5344CB8AC3E}">
        <p14:creationId xmlns:p14="http://schemas.microsoft.com/office/powerpoint/2010/main" val="160003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original algorithm used 8 unbalanced cases, but </a:t>
            </a:r>
            <a:r>
              <a:rPr lang="en-US" dirty="0" err="1"/>
              <a:t>Cormen</a:t>
            </a:r>
            <a:r>
              <a:rPr lang="en-US" dirty="0"/>
              <a:t> et al. (2001) reduced that to 6 unbalanced </a:t>
            </a:r>
            <a:r>
              <a:rPr lang="en-US" dirty="0" smtClean="0"/>
              <a:t>cases.</a:t>
            </a:r>
          </a:p>
          <a:p>
            <a:r>
              <a:rPr lang="en-US" dirty="0" smtClean="0"/>
              <a:t>Sedgewick </a:t>
            </a:r>
            <a:r>
              <a:rPr lang="en-US" dirty="0"/>
              <a:t>showed that the insert operation can be implemented in just 46 lines of Java code</a:t>
            </a:r>
            <a:r>
              <a:rPr lang="en-US" dirty="0" smtClean="0"/>
              <a:t>.</a:t>
            </a:r>
            <a:r>
              <a:rPr lang="en-US" baseline="30000" dirty="0" smtClean="0"/>
              <a:t> </a:t>
            </a:r>
            <a:r>
              <a:rPr lang="en-US" dirty="0"/>
              <a:t> In 2008, </a:t>
            </a:r>
            <a:r>
              <a:rPr lang="en-US" dirty="0" smtClean="0"/>
              <a:t>S</a:t>
            </a:r>
          </a:p>
          <a:p>
            <a:pPr lvl="1"/>
            <a:r>
              <a:rPr lang="en-US" dirty="0" err="1" smtClean="0"/>
              <a:t>edgewick</a:t>
            </a:r>
            <a:r>
              <a:rPr lang="en-US" dirty="0" smtClean="0"/>
              <a:t> </a:t>
            </a:r>
            <a:r>
              <a:rPr lang="en-US" dirty="0"/>
              <a:t>proposed the left-leaning red–black tree, leveraging </a:t>
            </a:r>
            <a:r>
              <a:rPr lang="en-US" dirty="0" err="1"/>
              <a:t>Andersson's</a:t>
            </a:r>
            <a:r>
              <a:rPr lang="en-US" dirty="0"/>
              <a:t> idea that simplified algorithms</a:t>
            </a:r>
            <a:r>
              <a:rPr lang="en-US" dirty="0" smtClean="0"/>
              <a:t>.</a:t>
            </a:r>
          </a:p>
          <a:p>
            <a:pPr lvl="1"/>
            <a:r>
              <a:rPr lang="en-US" dirty="0" smtClean="0"/>
              <a:t> </a:t>
            </a:r>
            <a:r>
              <a:rPr lang="en-US" dirty="0"/>
              <a:t>Sedgewick originally allowed nodes whose two children are red, making his trees more like 2-3-4 trees, but later this restriction was added, making new trees more like 2-3 trees. </a:t>
            </a:r>
            <a:endParaRPr lang="en-US" dirty="0" smtClean="0"/>
          </a:p>
          <a:p>
            <a:pPr lvl="1"/>
            <a:r>
              <a:rPr lang="en-US" dirty="0" smtClean="0"/>
              <a:t>Sedgewick </a:t>
            </a:r>
            <a:r>
              <a:rPr lang="en-US" dirty="0"/>
              <a:t>implemented the insert algorithm in just 33 lines, significantly shortening his original 46 lines of </a:t>
            </a:r>
            <a:r>
              <a:rPr lang="en-US" dirty="0" smtClean="0"/>
              <a:t>code.</a:t>
            </a:r>
            <a:endParaRPr lang="en-US" dirty="0"/>
          </a:p>
        </p:txBody>
      </p:sp>
    </p:spTree>
    <p:extLst>
      <p:ext uri="{BB962C8B-B14F-4D97-AF65-F5344CB8AC3E}">
        <p14:creationId xmlns:p14="http://schemas.microsoft.com/office/powerpoint/2010/main" val="101002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A red–black tree is a special type of binary tree, </a:t>
            </a:r>
            <a:r>
              <a:rPr lang="en-US" dirty="0" smtClean="0"/>
              <a:t>used</a:t>
            </a:r>
            <a:r>
              <a:rPr lang="en-US" dirty="0"/>
              <a:t> to organize pieces </a:t>
            </a:r>
            <a:r>
              <a:rPr lang="en-US" dirty="0" smtClean="0"/>
              <a:t>of comparable</a:t>
            </a:r>
            <a:r>
              <a:rPr lang="en-US" dirty="0"/>
              <a:t> </a:t>
            </a:r>
            <a:r>
              <a:rPr lang="en-US" dirty="0" smtClean="0"/>
              <a:t>data.</a:t>
            </a:r>
          </a:p>
          <a:p>
            <a:r>
              <a:rPr lang="en-US" dirty="0"/>
              <a:t>The leaf nodes of red–black trees do not contain data. </a:t>
            </a:r>
            <a:endParaRPr lang="en-US" dirty="0" smtClean="0"/>
          </a:p>
          <a:p>
            <a:pPr lvl="1"/>
            <a:r>
              <a:rPr lang="en-US" dirty="0" smtClean="0"/>
              <a:t>“Leaf nodes” are really just the NULL pointer from the “leaf’s” parent</a:t>
            </a:r>
          </a:p>
          <a:p>
            <a:pPr lvl="1"/>
            <a:r>
              <a:rPr lang="en-US" dirty="0" smtClean="0"/>
              <a:t>Leafs are always considered to be black.</a:t>
            </a:r>
            <a:endParaRPr lang="en-US" dirty="0"/>
          </a:p>
        </p:txBody>
      </p:sp>
    </p:spTree>
    <p:extLst>
      <p:ext uri="{BB962C8B-B14F-4D97-AF65-F5344CB8AC3E}">
        <p14:creationId xmlns:p14="http://schemas.microsoft.com/office/powerpoint/2010/main" val="327448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red-black tree</a:t>
            </a:r>
            <a:endParaRPr lang="en-US" dirty="0"/>
          </a:p>
        </p:txBody>
      </p:sp>
      <p:pic>
        <p:nvPicPr>
          <p:cNvPr id="1026" name="Picture 2" descr="Diagram of binary tree. The black root node has two red children and four black grandchildren. The child nodes of the grandchildren are black nil pointers or red nodes with black nil point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1912" y="2593181"/>
            <a:ext cx="476250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38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addition to the requirements imposed on a binary search </a:t>
            </a:r>
            <a:r>
              <a:rPr lang="en-US" dirty="0" smtClean="0"/>
              <a:t>tree the </a:t>
            </a:r>
            <a:r>
              <a:rPr lang="en-US" dirty="0"/>
              <a:t>following must be satisfied by a red–black tree</a:t>
            </a:r>
            <a:r>
              <a:rPr lang="en-US" dirty="0" smtClean="0"/>
              <a:t>:</a:t>
            </a:r>
            <a:endParaRPr lang="en-US" dirty="0"/>
          </a:p>
          <a:p>
            <a:pPr marL="800100" lvl="1" indent="-342900">
              <a:buFont typeface="+mj-lt"/>
              <a:buAutoNum type="arabicPeriod"/>
            </a:pPr>
            <a:r>
              <a:rPr lang="en-US" dirty="0"/>
              <a:t>Each node is either red or black.</a:t>
            </a:r>
          </a:p>
          <a:p>
            <a:pPr marL="800100" lvl="1" indent="-342900">
              <a:buFont typeface="+mj-lt"/>
              <a:buAutoNum type="arabicPeriod"/>
            </a:pPr>
            <a:r>
              <a:rPr lang="en-US" dirty="0"/>
              <a:t>The root is black. </a:t>
            </a:r>
            <a:endParaRPr lang="en-US" dirty="0" smtClean="0"/>
          </a:p>
          <a:p>
            <a:pPr marL="1257300" lvl="2" indent="-342900">
              <a:buFont typeface="+mj-lt"/>
              <a:buAutoNum type="arabicPeriod"/>
            </a:pPr>
            <a:r>
              <a:rPr lang="en-US" dirty="0" smtClean="0"/>
              <a:t>This </a:t>
            </a:r>
            <a:r>
              <a:rPr lang="en-US" dirty="0"/>
              <a:t>rule is sometimes omitted. Since the root can always be changed from red to black, but not necessarily vice versa, this rule has little effect on analysis.</a:t>
            </a:r>
          </a:p>
          <a:p>
            <a:pPr marL="800100" lvl="1" indent="-342900">
              <a:buFont typeface="+mj-lt"/>
              <a:buAutoNum type="arabicPeriod"/>
            </a:pPr>
            <a:r>
              <a:rPr lang="en-US" dirty="0"/>
              <a:t>All leaves (</a:t>
            </a:r>
            <a:r>
              <a:rPr lang="en-US" dirty="0" smtClean="0"/>
              <a:t>NULL) </a:t>
            </a:r>
            <a:r>
              <a:rPr lang="en-US" dirty="0"/>
              <a:t>are black.</a:t>
            </a:r>
          </a:p>
          <a:p>
            <a:pPr marL="800100" lvl="1" indent="-342900">
              <a:buFont typeface="+mj-lt"/>
              <a:buAutoNum type="arabicPeriod"/>
            </a:pPr>
            <a:r>
              <a:rPr lang="en-US" dirty="0"/>
              <a:t>If a node is red, then both its children are black.</a:t>
            </a:r>
          </a:p>
          <a:p>
            <a:pPr marL="800100" lvl="1" indent="-342900">
              <a:buFont typeface="+mj-lt"/>
              <a:buAutoNum type="arabicPeriod"/>
            </a:pPr>
            <a:r>
              <a:rPr lang="en-US" dirty="0"/>
              <a:t>Every path from a given node to any of its descendant </a:t>
            </a:r>
            <a:r>
              <a:rPr lang="en-US" dirty="0" smtClean="0"/>
              <a:t>NULL </a:t>
            </a:r>
            <a:r>
              <a:rPr lang="en-US" dirty="0"/>
              <a:t>nodes goes through the same number of black nodes.</a:t>
            </a:r>
          </a:p>
          <a:p>
            <a:r>
              <a:rPr lang="en-US" dirty="0"/>
              <a:t>Note that, except from the fifth constraint, there is no restriction imposed on the children of black nodes. </a:t>
            </a:r>
            <a:endParaRPr lang="en-US" dirty="0"/>
          </a:p>
          <a:p>
            <a:pPr lvl="1"/>
            <a:r>
              <a:rPr lang="en-US" dirty="0" smtClean="0"/>
              <a:t>In </a:t>
            </a:r>
            <a:r>
              <a:rPr lang="en-US" dirty="0"/>
              <a:t>particular, a black node (like a leaf node) can be a child of a black node; for example, every perfect binary tree that consists only of black nodes is a red-black tree.</a:t>
            </a:r>
          </a:p>
          <a:p>
            <a:endParaRPr lang="en-US" dirty="0"/>
          </a:p>
        </p:txBody>
      </p:sp>
    </p:spTree>
    <p:extLst>
      <p:ext uri="{BB962C8B-B14F-4D97-AF65-F5344CB8AC3E}">
        <p14:creationId xmlns:p14="http://schemas.microsoft.com/office/powerpoint/2010/main" val="2518257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black depth</a:t>
            </a:r>
            <a:r>
              <a:rPr lang="en-US" dirty="0"/>
              <a:t> of a node is defined as the number of black nodes from the root to that node (i.e. the number of black ancestors). </a:t>
            </a:r>
            <a:endParaRPr lang="en-US" dirty="0" smtClean="0"/>
          </a:p>
          <a:p>
            <a:r>
              <a:rPr lang="en-US" dirty="0" smtClean="0"/>
              <a:t>The</a:t>
            </a:r>
            <a:r>
              <a:rPr lang="en-US" dirty="0"/>
              <a:t> </a:t>
            </a:r>
            <a:r>
              <a:rPr lang="en-US" b="1" dirty="0"/>
              <a:t>black height</a:t>
            </a:r>
            <a:r>
              <a:rPr lang="en-US" dirty="0"/>
              <a:t> of a red–black tree is the number of black nodes in any path from the root to the leaves, which, by the fifth constraint, is constant (alternatively, it could be defined as the black depth of any leaf node</a:t>
            </a:r>
            <a:r>
              <a:rPr lang="en-US" dirty="0" smtClean="0"/>
              <a:t>).</a:t>
            </a:r>
            <a:endParaRPr lang="en-US" dirty="0"/>
          </a:p>
          <a:p>
            <a:r>
              <a:rPr lang="en-US" dirty="0"/>
              <a:t>These constraints enforce a critical property of red–black trees: </a:t>
            </a:r>
            <a:r>
              <a:rPr lang="en-US" i="1" dirty="0"/>
              <a:t>the path from the root to the farthest leaf is no more than twice as long as the path from the root to the nearest leaf</a:t>
            </a:r>
            <a:r>
              <a:rPr lang="en-US" dirty="0"/>
              <a:t>. </a:t>
            </a:r>
            <a:endParaRPr lang="en-US" dirty="0" smtClean="0"/>
          </a:p>
          <a:p>
            <a:pPr lvl="1"/>
            <a:r>
              <a:rPr lang="en-US" dirty="0" smtClean="0"/>
              <a:t>The </a:t>
            </a:r>
            <a:r>
              <a:rPr lang="en-US" dirty="0"/>
              <a:t>result is that the </a:t>
            </a:r>
            <a:r>
              <a:rPr lang="en-US" b="1" i="1" u="sng" dirty="0"/>
              <a:t>tree is roughly height-balanced</a:t>
            </a:r>
            <a:r>
              <a:rPr lang="en-US" dirty="0"/>
              <a:t>. </a:t>
            </a:r>
            <a:endParaRPr lang="en-US" dirty="0" smtClean="0"/>
          </a:p>
          <a:p>
            <a:pPr lvl="1"/>
            <a:r>
              <a:rPr lang="en-US" dirty="0" smtClean="0"/>
              <a:t>Since </a:t>
            </a:r>
            <a:r>
              <a:rPr lang="en-US" dirty="0"/>
              <a:t>operations such as inserting, deleting, and finding values require worst-case time proportional to the height of the tree, this theoretical upper bound on the height allows red–black trees to be efficient in the worst case, unlike ordinary binary search trees.</a:t>
            </a:r>
          </a:p>
          <a:p>
            <a:endParaRPr lang="en-US" dirty="0"/>
          </a:p>
        </p:txBody>
      </p:sp>
    </p:spTree>
    <p:extLst>
      <p:ext uri="{BB962C8B-B14F-4D97-AF65-F5344CB8AC3E}">
        <p14:creationId xmlns:p14="http://schemas.microsoft.com/office/powerpoint/2010/main" val="2064666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i="1" dirty="0"/>
              <a:t>The shortest possible path has all black nodes, and the longest possible path alternates between red and black nodes</a:t>
            </a:r>
            <a:r>
              <a:rPr lang="en-US" dirty="0"/>
              <a:t>. </a:t>
            </a:r>
            <a:endParaRPr lang="en-US" dirty="0" smtClean="0"/>
          </a:p>
          <a:p>
            <a:pPr lvl="1"/>
            <a:r>
              <a:rPr lang="en-US" dirty="0" smtClean="0"/>
              <a:t>Since </a:t>
            </a:r>
            <a:r>
              <a:rPr lang="en-US" dirty="0"/>
              <a:t>all maximal paths have the same number of black nodes, by property 5, this shows that </a:t>
            </a:r>
            <a:r>
              <a:rPr lang="en-US" i="1" dirty="0"/>
              <a:t>no path is more than twice as long as any other path</a:t>
            </a:r>
            <a:r>
              <a:rPr lang="en-US" dirty="0" smtClean="0"/>
              <a:t>.</a:t>
            </a:r>
          </a:p>
          <a:p>
            <a:r>
              <a:rPr lang="en-US" dirty="0"/>
              <a:t>AVL trees can be colored red-black, thus are a subset of RB trees. </a:t>
            </a:r>
            <a:endParaRPr lang="en-US" dirty="0" smtClean="0"/>
          </a:p>
          <a:p>
            <a:pPr lvl="1"/>
            <a:r>
              <a:rPr lang="en-US" dirty="0" smtClean="0"/>
              <a:t>Worst-case </a:t>
            </a:r>
            <a:r>
              <a:rPr lang="en-US" dirty="0"/>
              <a:t>height is 0.720 times the worst-case height of RB trees, so AVL trees are more rigidly balanced. </a:t>
            </a:r>
            <a:endParaRPr lang="en-US" dirty="0"/>
          </a:p>
        </p:txBody>
      </p:sp>
    </p:spTree>
    <p:extLst>
      <p:ext uri="{BB962C8B-B14F-4D97-AF65-F5344CB8AC3E}">
        <p14:creationId xmlns:p14="http://schemas.microsoft.com/office/powerpoint/2010/main" val="2882186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7D154A9B6B4745A92074A700A40869" ma:contentTypeVersion="14" ma:contentTypeDescription="Create a new document." ma:contentTypeScope="" ma:versionID="3109fda4e6f8ce3588d9e2c5a71a8eed">
  <xsd:schema xmlns:xsd="http://www.w3.org/2001/XMLSchema" xmlns:xs="http://www.w3.org/2001/XMLSchema" xmlns:p="http://schemas.microsoft.com/office/2006/metadata/properties" xmlns:ns1="http://schemas.microsoft.com/sharepoint/v3" xmlns:ns2="fcae3b96-bd14-4ee2-8386-a94084e60018" xmlns:ns3="56f87f42-bac6-49e2-b9d5-04744cb514ee" targetNamespace="http://schemas.microsoft.com/office/2006/metadata/properties" ma:root="true" ma:fieldsID="2ba6b9ebbe683be33361f6d78b6d0537" ns1:_="" ns2:_="" ns3:_="">
    <xsd:import namespace="http://schemas.microsoft.com/sharepoint/v3"/>
    <xsd:import namespace="fcae3b96-bd14-4ee2-8386-a94084e60018"/>
    <xsd:import namespace="56f87f42-bac6-49e2-b9d5-04744cb514ee"/>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ae3b96-bd14-4ee2-8386-a94084e6001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f87f42-bac6-49e2-b9d5-04744cb514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0D80F68-E6FB-4428-A053-7ED3FB317C32}"/>
</file>

<file path=customXml/itemProps2.xml><?xml version="1.0" encoding="utf-8"?>
<ds:datastoreItem xmlns:ds="http://schemas.openxmlformats.org/officeDocument/2006/customXml" ds:itemID="{950C24B1-CD24-4407-8C5F-246ABDA73E6E}"/>
</file>

<file path=customXml/itemProps3.xml><?xml version="1.0" encoding="utf-8"?>
<ds:datastoreItem xmlns:ds="http://schemas.openxmlformats.org/officeDocument/2006/customXml" ds:itemID="{6C73DFB3-FCAC-4027-B3EA-EED3A3B34A25}"/>
</file>

<file path=docProps/app.xml><?xml version="1.0" encoding="utf-8"?>
<Properties xmlns="http://schemas.openxmlformats.org/officeDocument/2006/extended-properties" xmlns:vt="http://schemas.openxmlformats.org/officeDocument/2006/docPropsVTypes">
  <Template>TM10001114[[fn=Gallery]]</Template>
  <TotalTime>211</TotalTime>
  <Words>1041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Red-black trees</vt:lpstr>
      <vt:lpstr>Definition</vt:lpstr>
      <vt:lpstr>History</vt:lpstr>
      <vt:lpstr>History</vt:lpstr>
      <vt:lpstr>TERMINOLOGY</vt:lpstr>
      <vt:lpstr>A red-black tree</vt:lpstr>
      <vt:lpstr>properties</vt:lpstr>
      <vt:lpstr>properties</vt:lpstr>
      <vt:lpstr>Properties</vt:lpstr>
      <vt:lpstr>Red-black tree operations</vt:lpstr>
      <vt:lpstr>Red-black tree tools</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trees</dc:title>
  <dc:creator>Wilkinson, Paul J. Civ USAF USAFA USAFA/DFCS</dc:creator>
  <cp:lastModifiedBy>Wilkinson, Paul J. Civ USAF USAFA USAFA/DFCS</cp:lastModifiedBy>
  <cp:revision>8</cp:revision>
  <dcterms:created xsi:type="dcterms:W3CDTF">2020-03-11T14:01:31Z</dcterms:created>
  <dcterms:modified xsi:type="dcterms:W3CDTF">2020-03-11T17:32:38Z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0x0101006A7D154A9B6B4745A92074A700A40869</vt:lpwstr>
  </property>
</Properties>
</file>