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70" r:id="rId5"/>
    <p:sldId id="271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73" autoAdjust="0"/>
    <p:restoredTop sz="86439" autoAdjust="0"/>
  </p:normalViewPr>
  <p:slideViewPr>
    <p:cSldViewPr snapToGrid="0">
      <p:cViewPr varScale="1">
        <p:scale>
          <a:sx n="100" d="100"/>
          <a:sy n="100" d="100"/>
        </p:scale>
        <p:origin x="21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48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B1E36F2-851C-4F91-8AF2-4402359FADC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9DE3E0F-82F6-47E0-869F-1F20DBAF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FDD4C-AC76-4F75-BC59-1192B529996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CC4A-22BD-4A37-98A3-D41F05DF8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5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In-place: Most common merge sort implementation is not in-place (neither</a:t>
            </a:r>
            <a:r>
              <a:rPr lang="en-US" baseline="0" dirty="0" smtClean="0"/>
              <a:t> is the </a:t>
            </a:r>
            <a:r>
              <a:rPr lang="en-US" baseline="0" smtClean="0"/>
              <a:t>one shown)</a:t>
            </a:r>
            <a:endParaRPr lang="en-US" dirty="0" smtClean="0"/>
          </a:p>
          <a:p>
            <a:r>
              <a:rPr lang="en-US" dirty="0" smtClean="0"/>
              <a:t>Stable: 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C4A-22BD-4A37-98A3-D41F05DF8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6B39-40CB-41EC-B101-211F0A8400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40" y="90684"/>
            <a:ext cx="492250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Merge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numbers[], </a:t>
            </a:r>
            <a:r>
              <a:rPr lang="en-US" sz="1000" dirty="0" err="1" smtClean="0"/>
              <a:t>int</a:t>
            </a:r>
            <a:r>
              <a:rPr lang="en-US" sz="1000" dirty="0" smtClean="0"/>
              <a:t> i</a:t>
            </a:r>
            <a:r>
              <a:rPr lang="en-US" sz="1000" dirty="0"/>
              <a:t>, </a:t>
            </a:r>
            <a:r>
              <a:rPr lang="en-US" sz="1000" dirty="0" err="1" smtClean="0"/>
              <a:t>int</a:t>
            </a:r>
            <a:r>
              <a:rPr lang="en-US" sz="1000" dirty="0" smtClean="0"/>
              <a:t> j</a:t>
            </a:r>
            <a:r>
              <a:rPr lang="en-US" sz="1000" dirty="0"/>
              <a:t>, </a:t>
            </a:r>
            <a:r>
              <a:rPr lang="en-US" sz="1000" dirty="0" err="1" smtClean="0"/>
              <a:t>int</a:t>
            </a:r>
            <a:r>
              <a:rPr lang="en-US" sz="1000" dirty="0" smtClean="0"/>
              <a:t> k</a:t>
            </a:r>
            <a:r>
              <a:rPr lang="en-US" sz="1000" dirty="0"/>
              <a:t>) {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   </a:t>
            </a:r>
            <a:r>
              <a:rPr lang="en-US" sz="1000" dirty="0" err="1" smtClean="0"/>
              <a:t>mergedSize</a:t>
            </a:r>
            <a:r>
              <a:rPr lang="en-US" sz="1000" dirty="0" smtClean="0"/>
              <a:t> </a:t>
            </a:r>
            <a:r>
              <a:rPr lang="en-US" sz="1000" dirty="0"/>
              <a:t>= k - i + 1                </a:t>
            </a:r>
            <a:r>
              <a:rPr lang="en-US" sz="1000" i="1" dirty="0"/>
              <a:t>// Size of merged partition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    </a:t>
            </a:r>
            <a:r>
              <a:rPr lang="en-US" sz="1000" dirty="0" err="1"/>
              <a:t>mergePos</a:t>
            </a:r>
            <a:r>
              <a:rPr lang="en-US" sz="1000" dirty="0"/>
              <a:t> = 0                          </a:t>
            </a:r>
            <a:r>
              <a:rPr lang="en-US" sz="1000" i="1" dirty="0" smtClean="0"/>
              <a:t>// Position to insert merged number</a:t>
            </a:r>
            <a:endParaRPr lang="en-US" sz="1000" i="1" dirty="0"/>
          </a:p>
          <a:p>
            <a:r>
              <a:rPr lang="en-US" sz="1000" dirty="0"/>
              <a:t>   </a:t>
            </a:r>
            <a:r>
              <a:rPr lang="en-US" sz="1000" dirty="0" smtClean="0"/>
              <a:t>   </a:t>
            </a:r>
            <a:r>
              <a:rPr lang="en-US" sz="1000" dirty="0" err="1" smtClean="0"/>
              <a:t>leftPos</a:t>
            </a:r>
            <a:r>
              <a:rPr lang="en-US" sz="1000" dirty="0" smtClean="0"/>
              <a:t> </a:t>
            </a:r>
            <a:r>
              <a:rPr lang="en-US" sz="1000" dirty="0"/>
              <a:t>= 0                           </a:t>
            </a:r>
            <a:r>
              <a:rPr lang="en-US" sz="1000" i="1" dirty="0"/>
              <a:t>// Position of elements in left partition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    </a:t>
            </a:r>
            <a:r>
              <a:rPr lang="en-US" sz="1000" dirty="0" err="1"/>
              <a:t>rightPos</a:t>
            </a:r>
            <a:r>
              <a:rPr lang="en-US" sz="1000" dirty="0"/>
              <a:t> = 0                          </a:t>
            </a:r>
            <a:r>
              <a:rPr lang="en-US" sz="1000" i="1" dirty="0"/>
              <a:t>// Position of elements in right partition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   </a:t>
            </a:r>
            <a:r>
              <a:rPr lang="en-US" sz="1000" dirty="0" err="1" smtClean="0"/>
              <a:t>mergedNumbers</a:t>
            </a:r>
            <a:r>
              <a:rPr lang="en-US" sz="1000" dirty="0" smtClean="0"/>
              <a:t> </a:t>
            </a:r>
            <a:r>
              <a:rPr lang="en-US" sz="1000" dirty="0"/>
              <a:t>= new </a:t>
            </a:r>
            <a:r>
              <a:rPr lang="en-US" sz="1000" dirty="0" err="1"/>
              <a:t>int</a:t>
            </a:r>
            <a:r>
              <a:rPr lang="en-US" sz="1000" dirty="0"/>
              <a:t>[</a:t>
            </a:r>
            <a:r>
              <a:rPr lang="en-US" sz="1000" dirty="0" err="1"/>
              <a:t>mergedSize</a:t>
            </a:r>
            <a:r>
              <a:rPr lang="en-US" sz="1000" dirty="0"/>
              <a:t>]   </a:t>
            </a:r>
            <a:r>
              <a:rPr lang="en-US" sz="1000" i="1" dirty="0"/>
              <a:t>// Dynamically allocates temporary array</a:t>
            </a:r>
          </a:p>
          <a:p>
            <a:r>
              <a:rPr lang="en-US" sz="1000" dirty="0"/>
              <a:t>                                         </a:t>
            </a:r>
            <a:r>
              <a:rPr lang="en-US" sz="1000" dirty="0" smtClean="0"/>
              <a:t>                                        </a:t>
            </a:r>
            <a:r>
              <a:rPr lang="en-US" sz="1000" i="1" dirty="0" smtClean="0"/>
              <a:t>// </a:t>
            </a:r>
            <a:r>
              <a:rPr lang="en-US" sz="1000" i="1" dirty="0"/>
              <a:t>for merged numbers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   </a:t>
            </a:r>
            <a:r>
              <a:rPr lang="en-US" sz="1000" dirty="0" err="1" smtClean="0"/>
              <a:t>leftPos</a:t>
            </a:r>
            <a:r>
              <a:rPr lang="en-US" sz="1000" dirty="0" smtClean="0"/>
              <a:t> </a:t>
            </a:r>
            <a:r>
              <a:rPr lang="en-US" sz="1000" dirty="0"/>
              <a:t>= i                           </a:t>
            </a:r>
            <a:r>
              <a:rPr lang="en-US" sz="1000" i="1" dirty="0"/>
              <a:t>// Initialize left partition position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    </a:t>
            </a:r>
            <a:r>
              <a:rPr lang="en-US" sz="1000" dirty="0" err="1"/>
              <a:t>rightPos</a:t>
            </a:r>
            <a:r>
              <a:rPr lang="en-US" sz="1000" dirty="0"/>
              <a:t> = j + 1                      </a:t>
            </a:r>
            <a:r>
              <a:rPr lang="en-US" sz="1000" i="1" dirty="0"/>
              <a:t>// Initialize right partition position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   </a:t>
            </a:r>
            <a:r>
              <a:rPr lang="en-US" sz="1000" i="1" dirty="0" smtClean="0"/>
              <a:t>// Add smallest element from left or right partition to merged numbers</a:t>
            </a:r>
            <a:endParaRPr lang="en-US" sz="1000" i="1" dirty="0"/>
          </a:p>
          <a:p>
            <a:r>
              <a:rPr lang="en-US" sz="1000" dirty="0"/>
              <a:t>   </a:t>
            </a:r>
            <a:r>
              <a:rPr lang="en-US" sz="1000" dirty="0" smtClean="0"/>
              <a:t>   </a:t>
            </a:r>
            <a:r>
              <a:rPr lang="en-US" sz="1000" b="1" dirty="0" smtClean="0">
                <a:solidFill>
                  <a:srgbClr val="0070C0"/>
                </a:solidFill>
              </a:rPr>
              <a:t>while</a:t>
            </a:r>
            <a:r>
              <a:rPr lang="en-US" sz="1000" dirty="0" smtClean="0"/>
              <a:t> </a:t>
            </a:r>
            <a:r>
              <a:rPr lang="en-US" sz="1000" dirty="0"/>
              <a:t>(</a:t>
            </a:r>
            <a:r>
              <a:rPr lang="en-US" sz="1000" dirty="0" err="1"/>
              <a:t>leftPos</a:t>
            </a:r>
            <a:r>
              <a:rPr lang="en-US" sz="1000" dirty="0"/>
              <a:t> &lt;= j &amp;&amp; </a:t>
            </a:r>
            <a:r>
              <a:rPr lang="en-US" sz="1000" dirty="0" err="1"/>
              <a:t>rightPos</a:t>
            </a:r>
            <a:r>
              <a:rPr lang="en-US" sz="1000" dirty="0"/>
              <a:t> &lt;= k) {</a:t>
            </a:r>
          </a:p>
          <a:p>
            <a:r>
              <a:rPr lang="en-US" sz="1000" dirty="0"/>
              <a:t>     </a:t>
            </a:r>
            <a:r>
              <a:rPr lang="en-US" sz="1000" dirty="0" smtClean="0"/>
              <a:t>      </a:t>
            </a:r>
            <a:r>
              <a:rPr lang="en-US" sz="1000" b="1" dirty="0">
                <a:solidFill>
                  <a:srgbClr val="0070C0"/>
                </a:solidFill>
              </a:rPr>
              <a:t>if</a:t>
            </a:r>
            <a:r>
              <a:rPr lang="en-US" sz="1000" dirty="0"/>
              <a:t> (numbers[</a:t>
            </a:r>
            <a:r>
              <a:rPr lang="en-US" sz="1000" dirty="0" err="1"/>
              <a:t>leftPos</a:t>
            </a:r>
            <a:r>
              <a:rPr lang="en-US" sz="1000" dirty="0"/>
              <a:t>] &lt;= numbers[</a:t>
            </a:r>
            <a:r>
              <a:rPr lang="en-US" sz="1000" dirty="0" err="1"/>
              <a:t>rightPos</a:t>
            </a:r>
            <a:r>
              <a:rPr lang="en-US" sz="1000" dirty="0"/>
              <a:t>]) {</a:t>
            </a:r>
          </a:p>
          <a:p>
            <a:r>
              <a:rPr lang="en-US" sz="1000" dirty="0"/>
              <a:t>        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mergedNumbers</a:t>
            </a:r>
            <a:r>
              <a:rPr lang="en-US" sz="1000" dirty="0" smtClean="0"/>
              <a:t>[</a:t>
            </a:r>
            <a:r>
              <a:rPr lang="en-US" sz="1000" dirty="0" err="1" smtClean="0"/>
              <a:t>mergePos</a:t>
            </a:r>
            <a:r>
              <a:rPr lang="en-US" sz="1000" dirty="0"/>
              <a:t>] = numbers[</a:t>
            </a:r>
            <a:r>
              <a:rPr lang="en-US" sz="1000" dirty="0" err="1"/>
              <a:t>leftPos</a:t>
            </a:r>
            <a:r>
              <a:rPr lang="en-US" sz="1000" dirty="0"/>
              <a:t>]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        </a:t>
            </a:r>
            <a:r>
              <a:rPr lang="en-US" sz="1000" dirty="0"/>
              <a:t>++</a:t>
            </a:r>
            <a:r>
              <a:rPr lang="en-US" sz="1000" dirty="0" err="1"/>
              <a:t>leftPos</a:t>
            </a:r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dirty="0" smtClean="0"/>
              <a:t>      </a:t>
            </a:r>
            <a:r>
              <a:rPr lang="en-US" sz="1000" dirty="0"/>
              <a:t>}</a:t>
            </a:r>
          </a:p>
          <a:p>
            <a:r>
              <a:rPr lang="en-US" sz="1000" dirty="0"/>
              <a:t>      </a:t>
            </a:r>
            <a:r>
              <a:rPr lang="en-US" sz="1000" dirty="0" smtClean="0"/>
              <a:t>     </a:t>
            </a:r>
            <a:r>
              <a:rPr lang="en-US" sz="1000" b="1" dirty="0" smtClean="0">
                <a:solidFill>
                  <a:srgbClr val="0070C0"/>
                </a:solidFill>
              </a:rPr>
              <a:t>else</a:t>
            </a:r>
            <a:r>
              <a:rPr lang="en-US" sz="1000" dirty="0" smtClean="0"/>
              <a:t> </a:t>
            </a:r>
            <a:r>
              <a:rPr lang="en-US" sz="1000" dirty="0"/>
              <a:t>{</a:t>
            </a:r>
          </a:p>
          <a:p>
            <a:r>
              <a:rPr lang="en-US" sz="1000" dirty="0"/>
              <a:t>        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mergedNumbers</a:t>
            </a:r>
            <a:r>
              <a:rPr lang="en-US" sz="1000" dirty="0" smtClean="0"/>
              <a:t>[</a:t>
            </a:r>
            <a:r>
              <a:rPr lang="en-US" sz="1000" dirty="0" err="1" smtClean="0"/>
              <a:t>mergePos</a:t>
            </a:r>
            <a:r>
              <a:rPr lang="en-US" sz="1000" dirty="0"/>
              <a:t>] = numbers[</a:t>
            </a:r>
            <a:r>
              <a:rPr lang="en-US" sz="1000" dirty="0" err="1"/>
              <a:t>rightPos</a:t>
            </a:r>
            <a:r>
              <a:rPr lang="en-US" sz="1000" dirty="0"/>
              <a:t>]</a:t>
            </a:r>
          </a:p>
          <a:p>
            <a:r>
              <a:rPr lang="en-US" sz="1000" dirty="0"/>
              <a:t>         </a:t>
            </a:r>
            <a:r>
              <a:rPr lang="en-US" sz="1000" dirty="0" smtClean="0"/>
              <a:t>       ++</a:t>
            </a:r>
            <a:r>
              <a:rPr lang="en-US" sz="1000" dirty="0" err="1" smtClean="0"/>
              <a:t>rightPos</a:t>
            </a:r>
            <a:endParaRPr lang="en-US" sz="1000" dirty="0"/>
          </a:p>
          <a:p>
            <a:r>
              <a:rPr lang="en-US" sz="1000" dirty="0"/>
              <a:t>      </a:t>
            </a:r>
            <a:r>
              <a:rPr lang="en-US" sz="1000" dirty="0" smtClean="0"/>
              <a:t>      }</a:t>
            </a:r>
            <a:endParaRPr lang="en-US" sz="1000" dirty="0"/>
          </a:p>
          <a:p>
            <a:r>
              <a:rPr lang="en-US" sz="1000" dirty="0"/>
              <a:t>      </a:t>
            </a:r>
            <a:r>
              <a:rPr lang="en-US" sz="1000" dirty="0" smtClean="0"/>
              <a:t>      ++</a:t>
            </a:r>
            <a:r>
              <a:rPr lang="en-US" sz="1000" dirty="0" err="1"/>
              <a:t>mergePos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smtClean="0"/>
              <a:t>     </a:t>
            </a:r>
            <a:r>
              <a:rPr lang="en-US" sz="1000" dirty="0"/>
              <a:t>}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      </a:t>
            </a:r>
            <a:r>
              <a:rPr lang="en-US" sz="1000" i="1" dirty="0" smtClean="0"/>
              <a:t>// </a:t>
            </a:r>
            <a:r>
              <a:rPr lang="en-US" sz="1000" i="1" dirty="0"/>
              <a:t>If left partition is not empty, add remaining elements to merged numbers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    </a:t>
            </a:r>
            <a:r>
              <a:rPr lang="en-US" sz="1000" b="1" dirty="0" smtClean="0">
                <a:solidFill>
                  <a:srgbClr val="0070C0"/>
                </a:solidFill>
              </a:rPr>
              <a:t>while</a:t>
            </a:r>
            <a:r>
              <a:rPr lang="en-US" sz="1000" dirty="0" smtClean="0"/>
              <a:t> </a:t>
            </a:r>
            <a:r>
              <a:rPr lang="en-US" sz="1000" dirty="0"/>
              <a:t>(</a:t>
            </a:r>
            <a:r>
              <a:rPr lang="en-US" sz="1000" dirty="0" err="1"/>
              <a:t>leftPos</a:t>
            </a:r>
            <a:r>
              <a:rPr lang="en-US" sz="1000" dirty="0"/>
              <a:t> &lt;= j) {</a:t>
            </a:r>
          </a:p>
          <a:p>
            <a:r>
              <a:rPr lang="en-US" sz="1000" dirty="0"/>
              <a:t>      </a:t>
            </a:r>
            <a:r>
              <a:rPr lang="en-US" sz="1000" dirty="0" smtClean="0"/>
              <a:t>     </a:t>
            </a:r>
            <a:r>
              <a:rPr lang="en-US" sz="1000" dirty="0" err="1" smtClean="0"/>
              <a:t>mergedNumbers</a:t>
            </a:r>
            <a:r>
              <a:rPr lang="en-US" sz="1000" dirty="0" smtClean="0"/>
              <a:t>[</a:t>
            </a:r>
            <a:r>
              <a:rPr lang="en-US" sz="1000" dirty="0" err="1" smtClean="0"/>
              <a:t>mergePos</a:t>
            </a:r>
            <a:r>
              <a:rPr lang="en-US" sz="1000" dirty="0"/>
              <a:t>] = numbers[</a:t>
            </a:r>
            <a:r>
              <a:rPr lang="en-US" sz="1000" dirty="0" err="1"/>
              <a:t>leftPos</a:t>
            </a:r>
            <a:r>
              <a:rPr lang="en-US" sz="1000" dirty="0"/>
              <a:t>]</a:t>
            </a:r>
          </a:p>
          <a:p>
            <a:r>
              <a:rPr lang="en-US" sz="1000" dirty="0"/>
              <a:t>      </a:t>
            </a:r>
            <a:r>
              <a:rPr lang="en-US" sz="1000" dirty="0" smtClean="0"/>
              <a:t>     ++</a:t>
            </a:r>
            <a:r>
              <a:rPr lang="en-US" sz="1000" dirty="0" err="1"/>
              <a:t>leftPos</a:t>
            </a:r>
            <a:endParaRPr lang="en-US" sz="1000" dirty="0"/>
          </a:p>
          <a:p>
            <a:r>
              <a:rPr lang="en-US" sz="1000" dirty="0"/>
              <a:t>      </a:t>
            </a:r>
            <a:r>
              <a:rPr lang="en-US" sz="1000" dirty="0" smtClean="0"/>
              <a:t>     ++</a:t>
            </a:r>
            <a:r>
              <a:rPr lang="en-US" sz="1000" dirty="0" err="1"/>
              <a:t>mergePos</a:t>
            </a:r>
            <a:endParaRPr lang="en-US" sz="1000" dirty="0"/>
          </a:p>
          <a:p>
            <a:r>
              <a:rPr lang="en-US" sz="1000" dirty="0"/>
              <a:t>   </a:t>
            </a:r>
            <a:r>
              <a:rPr lang="en-US" sz="1000" dirty="0" smtClean="0"/>
              <a:t>     }</a:t>
            </a:r>
            <a:endParaRPr lang="en-US" sz="1000" dirty="0"/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      </a:t>
            </a:r>
            <a:r>
              <a:rPr lang="en-US" sz="1000" i="1" dirty="0"/>
              <a:t>// If right partition is not empty, add remaining elements to merged numbers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    </a:t>
            </a:r>
            <a:r>
              <a:rPr lang="en-US" sz="1000" b="1" dirty="0" smtClean="0">
                <a:solidFill>
                  <a:srgbClr val="0070C0"/>
                </a:solidFill>
              </a:rPr>
              <a:t>while</a:t>
            </a:r>
            <a:r>
              <a:rPr lang="en-US" sz="1000" dirty="0" smtClean="0"/>
              <a:t> </a:t>
            </a:r>
            <a:r>
              <a:rPr lang="en-US" sz="1000" dirty="0"/>
              <a:t>(</a:t>
            </a:r>
            <a:r>
              <a:rPr lang="en-US" sz="1000" dirty="0" err="1"/>
              <a:t>rightPos</a:t>
            </a:r>
            <a:r>
              <a:rPr lang="en-US" sz="1000" dirty="0"/>
              <a:t> &lt;= k) {</a:t>
            </a:r>
          </a:p>
          <a:p>
            <a:r>
              <a:rPr lang="en-US" sz="1000" dirty="0"/>
              <a:t>      </a:t>
            </a:r>
            <a:r>
              <a:rPr lang="en-US" sz="1000" dirty="0" smtClean="0"/>
              <a:t>      </a:t>
            </a:r>
            <a:r>
              <a:rPr lang="en-US" sz="1000" dirty="0" err="1" smtClean="0"/>
              <a:t>mergedNumbers</a:t>
            </a:r>
            <a:r>
              <a:rPr lang="en-US" sz="1000" dirty="0" smtClean="0"/>
              <a:t>[</a:t>
            </a:r>
            <a:r>
              <a:rPr lang="en-US" sz="1000" dirty="0" err="1" smtClean="0"/>
              <a:t>mergePos</a:t>
            </a:r>
            <a:r>
              <a:rPr lang="en-US" sz="1000" dirty="0"/>
              <a:t>] = numbers[</a:t>
            </a:r>
            <a:r>
              <a:rPr lang="en-US" sz="1000" dirty="0" err="1"/>
              <a:t>rightPos</a:t>
            </a:r>
            <a:r>
              <a:rPr lang="en-US" sz="1000" dirty="0"/>
              <a:t>]</a:t>
            </a:r>
          </a:p>
          <a:p>
            <a:r>
              <a:rPr lang="en-US" sz="1000" dirty="0"/>
              <a:t>      </a:t>
            </a:r>
            <a:r>
              <a:rPr lang="en-US" sz="1000" dirty="0" smtClean="0"/>
              <a:t>     ++</a:t>
            </a:r>
            <a:r>
              <a:rPr lang="en-US" sz="1000" dirty="0" err="1"/>
              <a:t>rightPos</a:t>
            </a:r>
            <a:endParaRPr lang="en-US" sz="1000" dirty="0"/>
          </a:p>
          <a:p>
            <a:r>
              <a:rPr lang="en-US" sz="1000" dirty="0"/>
              <a:t>      </a:t>
            </a:r>
            <a:r>
              <a:rPr lang="en-US" sz="1000" dirty="0" smtClean="0"/>
              <a:t>     ++</a:t>
            </a:r>
            <a:r>
              <a:rPr lang="en-US" sz="1000" dirty="0" err="1"/>
              <a:t>mergePos</a:t>
            </a:r>
            <a:endParaRPr lang="en-US" sz="1000" dirty="0"/>
          </a:p>
          <a:p>
            <a:r>
              <a:rPr lang="en-US" sz="1000" dirty="0"/>
              <a:t>   </a:t>
            </a:r>
            <a:r>
              <a:rPr lang="en-US" sz="1000" dirty="0" smtClean="0"/>
              <a:t>     }</a:t>
            </a:r>
            <a:endParaRPr lang="en-US" sz="1000" dirty="0"/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    </a:t>
            </a:r>
            <a:r>
              <a:rPr lang="en-US" sz="1000" i="1" dirty="0" smtClean="0"/>
              <a:t>// </a:t>
            </a:r>
            <a:r>
              <a:rPr lang="en-US" sz="1000" i="1" dirty="0"/>
              <a:t>Copy merge number back to numbers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   </a:t>
            </a:r>
            <a:r>
              <a:rPr lang="en-US" sz="1000" b="1" dirty="0" smtClean="0">
                <a:solidFill>
                  <a:srgbClr val="0070C0"/>
                </a:solidFill>
              </a:rPr>
              <a:t>for</a:t>
            </a:r>
            <a:r>
              <a:rPr lang="en-US" sz="1000" dirty="0" smtClean="0"/>
              <a:t> </a:t>
            </a:r>
            <a:r>
              <a:rPr lang="en-US" sz="1000" dirty="0"/>
              <a:t>(</a:t>
            </a:r>
            <a:r>
              <a:rPr lang="en-US" sz="1000" dirty="0" err="1"/>
              <a:t>mergePos</a:t>
            </a:r>
            <a:r>
              <a:rPr lang="en-US" sz="1000" dirty="0"/>
              <a:t> = 0; </a:t>
            </a:r>
            <a:r>
              <a:rPr lang="en-US" sz="1000" dirty="0" err="1"/>
              <a:t>mergePos</a:t>
            </a:r>
            <a:r>
              <a:rPr lang="en-US" sz="1000" dirty="0"/>
              <a:t> &lt; </a:t>
            </a:r>
            <a:r>
              <a:rPr lang="en-US" sz="1000" dirty="0" err="1"/>
              <a:t>mergedSize</a:t>
            </a:r>
            <a:r>
              <a:rPr lang="en-US" sz="1000" dirty="0"/>
              <a:t>; ++</a:t>
            </a:r>
            <a:r>
              <a:rPr lang="en-US" sz="1000" dirty="0" err="1"/>
              <a:t>mergePos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</a:t>
            </a:r>
            <a:r>
              <a:rPr lang="en-US" sz="1000" dirty="0" smtClean="0"/>
              <a:t>     numbers[i </a:t>
            </a:r>
            <a:r>
              <a:rPr lang="en-US" sz="1000" dirty="0"/>
              <a:t>+ </a:t>
            </a:r>
            <a:r>
              <a:rPr lang="en-US" sz="1000" dirty="0" err="1"/>
              <a:t>mergePos</a:t>
            </a:r>
            <a:r>
              <a:rPr lang="en-US" sz="1000" dirty="0"/>
              <a:t>] = </a:t>
            </a:r>
            <a:r>
              <a:rPr lang="en-US" sz="1000" dirty="0" err="1"/>
              <a:t>mergedNumbers</a:t>
            </a:r>
            <a:r>
              <a:rPr lang="en-US" sz="1000" dirty="0"/>
              <a:t>[</a:t>
            </a:r>
            <a:r>
              <a:rPr lang="en-US" sz="1000" dirty="0" err="1"/>
              <a:t>mergePos</a:t>
            </a:r>
            <a:r>
              <a:rPr lang="en-US" sz="1000" dirty="0"/>
              <a:t>]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   }</a:t>
            </a:r>
            <a:endParaRPr lang="en-US" sz="1000" dirty="0"/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234268"/>
            <a:ext cx="330090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/>
              <a:t>MergeSort</a:t>
            </a:r>
            <a:r>
              <a:rPr lang="en-US" sz="1100" dirty="0" smtClean="0"/>
              <a:t>(</a:t>
            </a:r>
            <a:r>
              <a:rPr lang="en-US" sz="1100" dirty="0" err="1" smtClean="0"/>
              <a:t>int</a:t>
            </a:r>
            <a:r>
              <a:rPr lang="en-US" sz="1100" dirty="0" smtClean="0"/>
              <a:t> numbers[], </a:t>
            </a:r>
            <a:r>
              <a:rPr lang="en-US" sz="1100" dirty="0" err="1" smtClean="0"/>
              <a:t>int</a:t>
            </a:r>
            <a:r>
              <a:rPr lang="en-US" sz="1100" dirty="0" smtClean="0"/>
              <a:t> i</a:t>
            </a:r>
            <a:r>
              <a:rPr lang="en-US" sz="1100" dirty="0"/>
              <a:t>, </a:t>
            </a:r>
            <a:r>
              <a:rPr lang="en-US" sz="1100" dirty="0" err="1" smtClean="0"/>
              <a:t>int</a:t>
            </a:r>
            <a:r>
              <a:rPr lang="en-US" sz="1100" dirty="0" smtClean="0"/>
              <a:t> k</a:t>
            </a:r>
            <a:r>
              <a:rPr lang="en-US" sz="1100" dirty="0"/>
              <a:t>) {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j </a:t>
            </a:r>
            <a:r>
              <a:rPr lang="en-US" sz="1100" dirty="0"/>
              <a:t>= 0</a:t>
            </a:r>
          </a:p>
          <a:p>
            <a:r>
              <a:rPr lang="en-US" sz="1100" dirty="0"/>
              <a:t>   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</a:t>
            </a:r>
            <a:r>
              <a:rPr lang="en-US" sz="1100" b="1" dirty="0" smtClean="0">
                <a:solidFill>
                  <a:srgbClr val="0070C0"/>
                </a:solidFill>
              </a:rPr>
              <a:t>if</a:t>
            </a:r>
            <a:r>
              <a:rPr lang="en-US" sz="1100" dirty="0" smtClean="0"/>
              <a:t> </a:t>
            </a:r>
            <a:r>
              <a:rPr lang="en-US" sz="1100" dirty="0"/>
              <a:t>(i &lt; k) {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j </a:t>
            </a:r>
            <a:r>
              <a:rPr lang="en-US" sz="1100" dirty="0"/>
              <a:t>= (i + k) / 2  </a:t>
            </a:r>
            <a:r>
              <a:rPr lang="en-US" sz="1100" i="1" dirty="0" smtClean="0"/>
              <a:t>// Find the midpoint in the partition</a:t>
            </a:r>
            <a:endParaRPr lang="en-US" sz="1100" i="1" dirty="0"/>
          </a:p>
          <a:p>
            <a:r>
              <a:rPr lang="en-US" sz="1100" dirty="0"/>
              <a:t>      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/</a:t>
            </a:r>
            <a:r>
              <a:rPr lang="en-US" sz="1100" i="1" dirty="0" smtClean="0"/>
              <a:t>/ </a:t>
            </a:r>
            <a:r>
              <a:rPr lang="en-US" sz="1100" i="1" dirty="0"/>
              <a:t>Recursively sort left and right partitions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</a:t>
            </a:r>
            <a:r>
              <a:rPr lang="en-US" sz="1100" b="1" dirty="0" err="1" smtClean="0"/>
              <a:t>MergeSort</a:t>
            </a:r>
            <a:r>
              <a:rPr lang="en-US" sz="1100" dirty="0" smtClean="0"/>
              <a:t>(numbers</a:t>
            </a:r>
            <a:r>
              <a:rPr lang="en-US" sz="1100" dirty="0"/>
              <a:t>, i, j)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</a:t>
            </a:r>
            <a:r>
              <a:rPr lang="en-US" sz="1100" b="1" dirty="0" err="1" smtClean="0"/>
              <a:t>MergeSor</a:t>
            </a:r>
            <a:r>
              <a:rPr lang="en-US" sz="1100" dirty="0" err="1" smtClean="0"/>
              <a:t>t</a:t>
            </a:r>
            <a:r>
              <a:rPr lang="en-US" sz="1100" dirty="0" smtClean="0"/>
              <a:t>(numbers</a:t>
            </a:r>
            <a:r>
              <a:rPr lang="en-US" sz="1100" dirty="0"/>
              <a:t>, j + 1, k)</a:t>
            </a:r>
          </a:p>
          <a:p>
            <a:r>
              <a:rPr lang="en-US" sz="1100" dirty="0"/>
              <a:t>      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</a:t>
            </a:r>
            <a:r>
              <a:rPr lang="en-US" sz="1100" i="1" dirty="0" smtClean="0"/>
              <a:t>// </a:t>
            </a:r>
            <a:r>
              <a:rPr lang="en-US" sz="1100" i="1" dirty="0"/>
              <a:t>Merge left and right partition in sorted order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</a:t>
            </a:r>
            <a:r>
              <a:rPr lang="en-US" sz="1100" b="1" dirty="0" smtClean="0"/>
              <a:t>Merge</a:t>
            </a:r>
            <a:r>
              <a:rPr lang="en-US" sz="1100" dirty="0" smtClean="0"/>
              <a:t>(numbers</a:t>
            </a:r>
            <a:r>
              <a:rPr lang="en-US" sz="1100" dirty="0"/>
              <a:t>, i, j, k)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 }</a:t>
            </a:r>
            <a:endParaRPr lang="en-US" sz="1100" dirty="0"/>
          </a:p>
          <a:p>
            <a:r>
              <a:rPr lang="en-US" sz="1100" dirty="0"/>
              <a:t>}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186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Properties of Merge Sort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In-place? Stable?</a:t>
            </a:r>
          </a:p>
          <a:p>
            <a:r>
              <a:rPr lang="en-US" dirty="0" smtClean="0"/>
              <a:t>A pass of merge sort is complete when </a:t>
            </a:r>
            <a:r>
              <a:rPr lang="en-US" dirty="0"/>
              <a:t>a call to merge returns on lists of size 1 or greater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7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B090D3-CA80-4996-838C-10EA75A1C87D}">
  <ds:schemaRefs>
    <ds:schemaRef ds:uri="http://www.w3.org/XML/1998/namespace"/>
    <ds:schemaRef ds:uri="http://purl.org/dc/terms/"/>
    <ds:schemaRef ds:uri="56f87f42-bac6-49e2-b9d5-04744cb514e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cae3b96-bd14-4ee2-8386-a94084e60018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3E8776E-55CA-4101-B2C4-A0CCD40057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252DA2-7DD9-4A21-B823-1E60618390C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1927</TotalTime>
  <Words>408</Words>
  <Application>Microsoft Office PowerPoint</Application>
  <PresentationFormat>On-screen Show (4:3)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Properties of Merge Sort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Weingart, Troy B Civ USAF USAFA USAFA/DFCS</dc:creator>
  <cp:lastModifiedBy>Sarmiento, Traci A Lt Col USAF USAFA DF/DFCS</cp:lastModifiedBy>
  <cp:revision>19</cp:revision>
  <cp:lastPrinted>2018-01-27T03:35:50Z</cp:lastPrinted>
  <dcterms:created xsi:type="dcterms:W3CDTF">2018-01-26T23:37:30Z</dcterms:created>
  <dcterms:modified xsi:type="dcterms:W3CDTF">2019-01-09T17:57:21Z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