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477" r:id="rId5"/>
    <p:sldId id="478" r:id="rId6"/>
    <p:sldId id="338" r:id="rId7"/>
    <p:sldId id="479" r:id="rId8"/>
    <p:sldId id="480" r:id="rId9"/>
    <p:sldId id="481" r:id="rId10"/>
    <p:sldId id="387" r:id="rId1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CC"/>
    <a:srgbClr val="C49500"/>
    <a:srgbClr val="990000"/>
    <a:srgbClr val="FDE8CB"/>
    <a:srgbClr val="006666"/>
    <a:srgbClr val="FFFFFF"/>
    <a:srgbClr val="FFCCFF"/>
    <a:srgbClr val="F3FFF3"/>
    <a:srgbClr val="FF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0" autoAdjust="0"/>
    <p:restoredTop sz="62652" autoAdjust="0"/>
  </p:normalViewPr>
  <p:slideViewPr>
    <p:cSldViewPr snapToGrid="0">
      <p:cViewPr varScale="1">
        <p:scale>
          <a:sx n="71" d="100"/>
          <a:sy n="71" d="100"/>
        </p:scale>
        <p:origin x="31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43343" cy="4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757" y="2"/>
            <a:ext cx="3043343" cy="4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889"/>
            <a:ext cx="3043343" cy="4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757" y="8843889"/>
            <a:ext cx="3043343" cy="4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8E2B16-6700-4CD5-BAE7-1D54AE65FE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9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43343" cy="4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2"/>
            <a:ext cx="3043343" cy="4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944"/>
            <a:ext cx="5618480" cy="418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268"/>
            <a:ext cx="3043343" cy="46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268"/>
            <a:ext cx="3043343" cy="46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9690F5D-0402-48EA-8782-0282E71B2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6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Factors: processor speed, instruction set, disk speed,</a:t>
            </a:r>
            <a:r>
              <a:rPr lang="en-US" baseline="0" dirty="0" smtClean="0"/>
              <a:t> other programs executing…..</a:t>
            </a:r>
          </a:p>
          <a:p>
            <a:r>
              <a:rPr lang="en-US" baseline="0" dirty="0" smtClean="0"/>
              <a:t>How: asymptotic behavior – measure the number of operations (provided each takes a constant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0F5D-0402-48EA-8782-0282E71B20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Meaning, f(n)</a:t>
            </a:r>
            <a:r>
              <a:rPr lang="en-US" baseline="0" dirty="0" smtClean="0"/>
              <a:t> is an upper bound for T(n) for all sufficiently large n -&gt; infinity</a:t>
            </a:r>
          </a:p>
          <a:p>
            <a:r>
              <a:rPr lang="en-US" baseline="0" dirty="0" smtClean="0"/>
              <a:t>Function to create red line could be:  n^3 – n^2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0F5D-0402-48EA-8782-0282E71B20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6490-159B-41E9-8530-F2C98A8C467A}" type="slidenum">
              <a:rPr lang="en-US"/>
              <a:pPr/>
              <a:t>3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</a:t>
            </a:r>
            <a:r>
              <a:rPr lang="en-US" baseline="0" dirty="0" smtClean="0"/>
              <a:t> operations</a:t>
            </a:r>
            <a:r>
              <a:rPr lang="en-US" dirty="0" smtClean="0"/>
              <a:t>: </a:t>
            </a:r>
          </a:p>
          <a:p>
            <a:r>
              <a:rPr lang="en-US" baseline="0" dirty="0" smtClean="0"/>
              <a:t>     - </a:t>
            </a:r>
            <a:r>
              <a:rPr lang="en-US" dirty="0" smtClean="0"/>
              <a:t>constant time</a:t>
            </a:r>
            <a:r>
              <a:rPr lang="en-US" baseline="0" dirty="0" smtClean="0"/>
              <a:t> - </a:t>
            </a:r>
            <a:r>
              <a:rPr lang="en-US" dirty="0" smtClean="0"/>
              <a:t>which could</a:t>
            </a:r>
            <a:r>
              <a:rPr lang="en-US" baseline="0" dirty="0" smtClean="0"/>
              <a:t> be the addition of each step in the loop, defined as simply </a:t>
            </a:r>
            <a:r>
              <a:rPr lang="en-US" i="1" baseline="0" dirty="0" smtClean="0"/>
              <a:t>c</a:t>
            </a:r>
          </a:p>
          <a:p>
            <a:r>
              <a:rPr lang="en-US" i="0" baseline="0" dirty="0" smtClean="0"/>
              <a:t>Total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0F5D-0402-48EA-8782-0282E71B20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3344-F34F-4D82-A13E-8A847F7E3FC8}" type="slidenum">
              <a:rPr lang="en-US"/>
              <a:pPr/>
              <a:t>7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DDA530-81F1-401A-A6A5-D2C07894A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83A127-DE79-427C-8AC9-449A5B699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76D41F-A08C-4579-9CA5-498E1E7FE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6CF355-7F7A-4AD1-BBB7-0644132B8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89F0A3-50AA-4A7B-9E0B-E6D93150F5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AB6932-276B-402D-A08B-4C194E7A94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64D31E-AF63-4032-9DE7-A307BD1700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55C6C9-9788-4BAB-B7AB-6DBC6B25EE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A58E7B-26A0-4982-8B0D-F01EE616B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2250" y="-539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4D1365-6119-4659-B683-5BB5D931C2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55940"/>
            <a:ext cx="7772400" cy="4940060"/>
          </a:xfrm>
        </p:spPr>
        <p:txBody>
          <a:bodyPr/>
          <a:lstStyle/>
          <a:p>
            <a:r>
              <a:rPr lang="en-US" dirty="0" smtClean="0"/>
              <a:t>Algorithmic complexity is concerned with how fast/slow is the algorithm?</a:t>
            </a:r>
          </a:p>
          <a:p>
            <a:r>
              <a:rPr lang="en-US" dirty="0" smtClean="0"/>
              <a:t>Complexity defined as a numerical function: T(n)</a:t>
            </a:r>
          </a:p>
          <a:p>
            <a:pPr lvl="2"/>
            <a:r>
              <a:rPr lang="en-US" sz="2800" dirty="0" smtClean="0"/>
              <a:t>What factors affect the clock-time it takes an algorithm to execute?</a:t>
            </a:r>
          </a:p>
          <a:p>
            <a:pPr lvl="2"/>
            <a:r>
              <a:rPr lang="en-US" sz="2800" dirty="0" smtClean="0"/>
              <a:t>How do we analyze the algorithm without taking into account these factors?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530-81F1-401A-A6A5-D2C07894AF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7698"/>
            <a:ext cx="7772400" cy="4888302"/>
          </a:xfrm>
        </p:spPr>
        <p:txBody>
          <a:bodyPr/>
          <a:lstStyle/>
          <a:p>
            <a:r>
              <a:rPr lang="en-US" dirty="0" smtClean="0"/>
              <a:t>Concerned with how a function grows as </a:t>
            </a:r>
            <a:r>
              <a:rPr lang="en-US" i="1" dirty="0" smtClean="0"/>
              <a:t>n</a:t>
            </a:r>
            <a:r>
              <a:rPr lang="en-US" dirty="0" smtClean="0"/>
              <a:t> grows arbitrarily large</a:t>
            </a:r>
          </a:p>
          <a:p>
            <a:r>
              <a:rPr lang="en-US" dirty="0" smtClean="0"/>
              <a:t>As n gets large, the function is dominated by its highest-order term </a:t>
            </a:r>
          </a:p>
          <a:p>
            <a:pPr lvl="1"/>
            <a:r>
              <a:rPr lang="en-US" dirty="0" smtClean="0"/>
              <a:t>The coefficient of this term will also be overtaken as n -&gt; ∞</a:t>
            </a:r>
          </a:p>
          <a:p>
            <a:r>
              <a:rPr lang="en-US" dirty="0" smtClean="0"/>
              <a:t>Formally, T(n) = O(f(n)) when c &gt; 0 and n &gt; 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0A3-50AA-4A7B-9E0B-E6D93150F5C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717985" y="4977442"/>
            <a:ext cx="0" cy="1682150"/>
          </a:xfrm>
          <a:prstGeom prst="line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476445" y="6426679"/>
            <a:ext cx="3709359" cy="8627"/>
          </a:xfrm>
          <a:prstGeom prst="line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12"/>
          <p:cNvSpPr/>
          <p:nvPr/>
        </p:nvSpPr>
        <p:spPr bwMode="auto">
          <a:xfrm>
            <a:off x="3717985" y="5460521"/>
            <a:ext cx="3433313" cy="845388"/>
          </a:xfrm>
          <a:custGeom>
            <a:avLst/>
            <a:gdLst>
              <a:gd name="connsiteX0" fmla="*/ 0 w 3433313"/>
              <a:gd name="connsiteY0" fmla="*/ 845388 h 845388"/>
              <a:gd name="connsiteX1" fmla="*/ 1371600 w 3433313"/>
              <a:gd name="connsiteY1" fmla="*/ 189781 h 845388"/>
              <a:gd name="connsiteX2" fmla="*/ 3433313 w 3433313"/>
              <a:gd name="connsiteY2" fmla="*/ 0 h 84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3313" h="845388">
                <a:moveTo>
                  <a:pt x="0" y="845388"/>
                </a:moveTo>
                <a:cubicBezTo>
                  <a:pt x="399690" y="588033"/>
                  <a:pt x="799381" y="330679"/>
                  <a:pt x="1371600" y="189781"/>
                </a:cubicBezTo>
                <a:cubicBezTo>
                  <a:pt x="1943819" y="48883"/>
                  <a:pt x="2688566" y="24441"/>
                  <a:pt x="3433313" y="0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717985" y="4804518"/>
            <a:ext cx="2743200" cy="1558790"/>
          </a:xfrm>
          <a:custGeom>
            <a:avLst/>
            <a:gdLst>
              <a:gd name="connsiteX0" fmla="*/ 0 w 2743200"/>
              <a:gd name="connsiteY0" fmla="*/ 1044191 h 1558790"/>
              <a:gd name="connsiteX1" fmla="*/ 776377 w 2743200"/>
              <a:gd name="connsiteY1" fmla="*/ 1527271 h 1558790"/>
              <a:gd name="connsiteX2" fmla="*/ 2096219 w 2743200"/>
              <a:gd name="connsiteY2" fmla="*/ 250561 h 1558790"/>
              <a:gd name="connsiteX3" fmla="*/ 2743200 w 2743200"/>
              <a:gd name="connsiteY3" fmla="*/ 395 h 15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558790">
                <a:moveTo>
                  <a:pt x="0" y="1044191"/>
                </a:moveTo>
                <a:cubicBezTo>
                  <a:pt x="213503" y="1351867"/>
                  <a:pt x="427007" y="1659543"/>
                  <a:pt x="776377" y="1527271"/>
                </a:cubicBezTo>
                <a:cubicBezTo>
                  <a:pt x="1125747" y="1394999"/>
                  <a:pt x="1768415" y="505040"/>
                  <a:pt x="2096219" y="250561"/>
                </a:cubicBezTo>
                <a:cubicBezTo>
                  <a:pt x="2424023" y="-3918"/>
                  <a:pt x="2583611" y="-1762"/>
                  <a:pt x="2743200" y="39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13872" y="5607170"/>
            <a:ext cx="8626" cy="828136"/>
          </a:xfrm>
          <a:prstGeom prst="line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267220" y="5030805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ime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85702" y="648088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 (n)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78678" y="6452558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r>
              <a:rPr lang="en-US" sz="1000" baseline="-25000" dirty="0" smtClean="0"/>
              <a:t>0</a:t>
            </a:r>
            <a:endParaRPr lang="en-US" sz="10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1736" y="5572296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T(n)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9405" y="485433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</a:t>
            </a:r>
            <a:r>
              <a:rPr lang="en-US" sz="1000" dirty="0" smtClean="0"/>
              <a:t>(n)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999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Big-O – The Complete Approach</a:t>
            </a:r>
          </a:p>
        </p:txBody>
      </p:sp>
      <p:sp>
        <p:nvSpPr>
          <p:cNvPr id="467981" name="Text Box 13"/>
          <p:cNvSpPr txBox="1">
            <a:spLocks noChangeArrowheads="1"/>
          </p:cNvSpPr>
          <p:nvPr/>
        </p:nvSpPr>
        <p:spPr bwMode="auto">
          <a:xfrm>
            <a:off x="295275" y="936625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384175" y="949325"/>
            <a:ext cx="85153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Here are the steps to compute the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Big-O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of an algorithm:</a:t>
            </a: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Determine how many steps </a:t>
            </a:r>
            <a:r>
              <a:rPr lang="en-US">
                <a:solidFill>
                  <a:srgbClr val="722D28"/>
                </a:solidFill>
                <a:latin typeface="Comic Sans MS" pitchFamily="66" charset="0"/>
              </a:rPr>
              <a:t>f(n) 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an algorithm requires to solve a problem, in terms of the number of items </a:t>
            </a:r>
            <a:r>
              <a:rPr lang="en-US">
                <a:solidFill>
                  <a:srgbClr val="722D28"/>
                </a:solidFill>
                <a:latin typeface="Comic Sans MS" pitchFamily="66" charset="0"/>
              </a:rPr>
              <a:t>n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Keep the most significant term of that function and throw away the rest. For example:</a:t>
            </a:r>
          </a:p>
          <a:p>
            <a:pPr lvl="1">
              <a:buFontTx/>
              <a:buAutoNum type="alphaL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3n</a:t>
            </a:r>
            <a:r>
              <a:rPr lang="en-US" sz="2000" b="1" baseline="30000">
                <a:solidFill>
                  <a:srgbClr val="006666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+3n+1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becomes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3n</a:t>
            </a:r>
            <a:r>
              <a:rPr lang="en-US" sz="2000" b="1" baseline="30000">
                <a:solidFill>
                  <a:srgbClr val="006666"/>
                </a:solidFill>
                <a:latin typeface="Comic Sans MS" pitchFamily="66" charset="0"/>
              </a:rPr>
              <a:t>2</a:t>
            </a:r>
          </a:p>
          <a:p>
            <a:pPr lvl="1">
              <a:buFontTx/>
              <a:buAutoNum type="alphaL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2n log(n) + 3n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becomes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2n log(n)</a:t>
            </a:r>
          </a:p>
          <a:p>
            <a:pPr lvl="1">
              <a:buFontTx/>
              <a:buAutoNum type="alphaL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3. Now remove any constant multiplier from the function:</a:t>
            </a:r>
          </a:p>
          <a:p>
            <a:pPr lvl="1">
              <a:buFontTx/>
              <a:buAutoNum type="alphaL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3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n</a:t>
            </a:r>
            <a:r>
              <a:rPr lang="en-US" sz="2000" b="1" baseline="30000">
                <a:solidFill>
                  <a:srgbClr val="006666"/>
                </a:solidFill>
                <a:latin typeface="Comic Sans MS" pitchFamily="66" charset="0"/>
              </a:rPr>
              <a:t>2</a:t>
            </a:r>
            <a:r>
              <a:rPr lang="en-US" sz="2000" b="1" baseline="3000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becomes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n</a:t>
            </a:r>
            <a:r>
              <a:rPr lang="en-US" sz="2000" b="1" baseline="30000">
                <a:solidFill>
                  <a:srgbClr val="006666"/>
                </a:solidFill>
                <a:latin typeface="Comic Sans MS" pitchFamily="66" charset="0"/>
              </a:rPr>
              <a:t>2 </a:t>
            </a:r>
            <a:endParaRPr lang="en-US" sz="2000" b="1" baseline="30000">
              <a:solidFill>
                <a:schemeClr val="tx2"/>
              </a:solidFill>
              <a:latin typeface="Comic Sans MS" pitchFamily="66" charset="0"/>
            </a:endParaRPr>
          </a:p>
          <a:p>
            <a:pPr lvl="1">
              <a:buFontTx/>
              <a:buAutoNum type="alphaL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n log(n)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becomes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n log(n)</a:t>
            </a:r>
          </a:p>
          <a:p>
            <a:pPr lvl="1">
              <a:buFontTx/>
              <a:buAutoNum type="alphaL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4. This gives you your “big oh”: </a:t>
            </a:r>
          </a:p>
          <a:p>
            <a:pPr lvl="1">
              <a:buFontTx/>
              <a:buAutoNum type="alphaL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3n</a:t>
            </a:r>
            <a:r>
              <a:rPr lang="en-US" sz="2000" b="1" baseline="30000">
                <a:solidFill>
                  <a:srgbClr val="006666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+3n+1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is therefore </a:t>
            </a:r>
            <a:r>
              <a:rPr lang="en-US" sz="2000">
                <a:solidFill>
                  <a:srgbClr val="722D28"/>
                </a:solidFill>
                <a:latin typeface="Comic Sans MS" pitchFamily="66" charset="0"/>
              </a:rPr>
              <a:t>O(n</a:t>
            </a:r>
            <a:r>
              <a:rPr lang="en-US" sz="2000" b="1" baseline="30000">
                <a:solidFill>
                  <a:srgbClr val="722D28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rgbClr val="722D28"/>
                </a:solidFill>
                <a:latin typeface="Comic Sans MS" pitchFamily="66" charset="0"/>
              </a:rPr>
              <a:t>)</a:t>
            </a:r>
            <a:endParaRPr lang="en-US" sz="2000" b="1" baseline="30000">
              <a:solidFill>
                <a:srgbClr val="722D28"/>
              </a:solidFill>
              <a:latin typeface="Comic Sans MS" pitchFamily="66" charset="0"/>
            </a:endParaRPr>
          </a:p>
          <a:p>
            <a:pPr lvl="1">
              <a:buFontTx/>
              <a:buAutoNum type="alphaL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f(n) = 2n log(n) + 3n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is therefore </a:t>
            </a:r>
            <a:r>
              <a:rPr lang="en-US" sz="2000">
                <a:solidFill>
                  <a:srgbClr val="722D28"/>
                </a:solidFill>
                <a:latin typeface="Comic Sans MS" pitchFamily="66" charset="0"/>
              </a:rPr>
              <a:t>O(n</a:t>
            </a:r>
            <a:r>
              <a:rPr lang="en-US" sz="2000" b="1">
                <a:solidFill>
                  <a:srgbClr val="722D28"/>
                </a:solidFill>
                <a:latin typeface="Comic Sans MS" pitchFamily="66" charset="0"/>
              </a:rPr>
              <a:t> </a:t>
            </a:r>
            <a:r>
              <a:rPr lang="en-US" sz="2000">
                <a:solidFill>
                  <a:srgbClr val="722D28"/>
                </a:solidFill>
                <a:latin typeface="Comic Sans MS" pitchFamily="66" charset="0"/>
              </a:rPr>
              <a:t>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7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79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79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7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7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7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7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7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7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79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79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79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79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counting?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836543"/>
          </a:xfrm>
        </p:spPr>
        <p:txBody>
          <a:bodyPr/>
          <a:lstStyle/>
          <a:p>
            <a:r>
              <a:rPr lang="en-US" sz="2600" dirty="0" smtClean="0"/>
              <a:t>Iteration:    </a:t>
            </a:r>
            <a:r>
              <a:rPr lang="en-US" sz="2600" i="1" dirty="0" smtClean="0"/>
              <a:t>for(i=0; i&lt;5; i++)</a:t>
            </a:r>
          </a:p>
          <a:p>
            <a:pPr marL="457200" lvl="1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		     count++;</a:t>
            </a:r>
          </a:p>
          <a:p>
            <a:pPr marL="341313" indent="-341313"/>
            <a:r>
              <a:rPr lang="en-US" sz="2600" i="1" dirty="0" smtClean="0"/>
              <a:t>How many operations are completed in one loop iteration?</a:t>
            </a:r>
          </a:p>
          <a:p>
            <a:pPr lvl="1"/>
            <a:r>
              <a:rPr lang="en-US" sz="2400" i="1" dirty="0"/>
              <a:t>i</a:t>
            </a:r>
            <a:r>
              <a:rPr lang="en-US" sz="2400" dirty="0"/>
              <a:t> and </a:t>
            </a:r>
            <a:r>
              <a:rPr lang="en-US" sz="2400" i="1" dirty="0"/>
              <a:t>count</a:t>
            </a:r>
            <a:r>
              <a:rPr lang="en-US" sz="2400" dirty="0"/>
              <a:t> are </a:t>
            </a:r>
            <a:r>
              <a:rPr lang="en-US" sz="2400" dirty="0" err="1"/>
              <a:t>ints</a:t>
            </a:r>
            <a:r>
              <a:rPr lang="en-US" sz="2400" dirty="0"/>
              <a:t> - assignment, addition, and comparison are constant time</a:t>
            </a:r>
          </a:p>
          <a:p>
            <a:pPr marL="341313" indent="-341313"/>
            <a:r>
              <a:rPr lang="en-US" sz="2600" dirty="0"/>
              <a:t>What is the total cost of executing the loop?</a:t>
            </a:r>
          </a:p>
          <a:p>
            <a:pPr marL="744538" lvl="1" indent="-341313"/>
            <a:r>
              <a:rPr lang="en-US" sz="2400" i="1" dirty="0" smtClean="0"/>
              <a:t>i=0 happens exactly once</a:t>
            </a:r>
          </a:p>
          <a:p>
            <a:pPr marL="744538" lvl="1" indent="-341313"/>
            <a:r>
              <a:rPr lang="en-US" sz="2400" i="1" dirty="0" smtClean="0"/>
              <a:t>i++ happens 5 times</a:t>
            </a:r>
          </a:p>
          <a:p>
            <a:pPr marL="744538" lvl="1" indent="-341313"/>
            <a:r>
              <a:rPr lang="en-US" sz="2400" i="1" dirty="0" smtClean="0"/>
              <a:t>i&lt;5 happens 6 times</a:t>
            </a:r>
          </a:p>
          <a:p>
            <a:pPr marL="744538" lvl="1" indent="-341313"/>
            <a:r>
              <a:rPr lang="en-US" sz="2400" i="1" dirty="0"/>
              <a:t>c</a:t>
            </a:r>
            <a:r>
              <a:rPr lang="en-US" sz="2400" i="1" dirty="0" smtClean="0"/>
              <a:t>ount++ happens 5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0A3-50AA-4A7B-9E0B-E6D93150F5C1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11271" y="4709258"/>
                <a:ext cx="3446929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271" y="4709258"/>
                <a:ext cx="3446929" cy="609911"/>
              </a:xfrm>
              <a:prstGeom prst="rect">
                <a:avLst/>
              </a:prstGeom>
              <a:blipFill rotWithShape="0">
                <a:blip r:embed="rId3"/>
                <a:stretch>
                  <a:fillRect l="-4417" t="-9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2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28165"/>
                <a:ext cx="7772400" cy="4867835"/>
              </a:xfrm>
            </p:spPr>
            <p:txBody>
              <a:bodyPr/>
              <a:lstStyle/>
              <a:p>
                <a:r>
                  <a:rPr lang="en-US" dirty="0" smtClean="0"/>
                  <a:t>Constant time (from previous slide):  T(n) = 5c where T(n) = O(1)</a:t>
                </a:r>
              </a:p>
              <a:p>
                <a:pPr lvl="1"/>
                <a:r>
                  <a:rPr lang="en-US" dirty="0" smtClean="0"/>
                  <a:t>Requires the same amount of time regardless of input size</a:t>
                </a:r>
              </a:p>
              <a:p>
                <a:r>
                  <a:rPr lang="en-US" dirty="0" smtClean="0"/>
                  <a:t>Linear time:    </a:t>
                </a:r>
                <a:r>
                  <a:rPr lang="en-US" i="1" dirty="0" smtClean="0"/>
                  <a:t>for(i=0; i&lt;n; i++)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                           count++;</a:t>
                </a:r>
              </a:p>
              <a:p>
                <a:pPr lvl="1">
                  <a:buFontTx/>
                  <a:buChar char="-"/>
                </a:pPr>
                <a:r>
                  <a:rPr lang="en-US" dirty="0" smtClean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T(n) =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where T(n) = O(n)</a:t>
                </a:r>
              </a:p>
              <a:p>
                <a:pPr lvl="1">
                  <a:buFontTx/>
                  <a:buChar char="-"/>
                </a:pPr>
                <a:r>
                  <a:rPr lang="en-US" dirty="0" smtClean="0"/>
                  <a:t>Execution is directly proportional to input size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28165"/>
                <a:ext cx="7772400" cy="4867835"/>
              </a:xfrm>
              <a:blipFill rotWithShape="0">
                <a:blip r:embed="rId2"/>
                <a:stretch>
                  <a:fillRect l="-2588" t="-3379" b="-8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0A3-50AA-4A7B-9E0B-E6D93150F5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Time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dirty="0" smtClean="0"/>
              <a:t>Logarithmic time:  O(log n)</a:t>
            </a:r>
          </a:p>
          <a:p>
            <a:pPr lvl="1"/>
            <a:r>
              <a:rPr lang="en-US" dirty="0" smtClean="0"/>
              <a:t>Execution time is proportional to the logarithm of the input size</a:t>
            </a:r>
          </a:p>
          <a:p>
            <a:r>
              <a:rPr lang="en-US" dirty="0" smtClean="0"/>
              <a:t>Quadratic time: 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Execution time is proportional to the square of the input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0A3-50AA-4A7B-9E0B-E6D93150F5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Big-O Simplification</a:t>
            </a:r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304800" y="1119188"/>
            <a:ext cx="84359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Actually, if you think about it, there’s </a:t>
            </a:r>
            <a:r>
              <a:rPr lang="en-US" sz="2400">
                <a:solidFill>
                  <a:srgbClr val="FF0000"/>
                </a:solidFill>
              </a:rPr>
              <a:t>no need</a:t>
            </a:r>
            <a:r>
              <a:rPr lang="en-US" sz="2400">
                <a:solidFill>
                  <a:schemeClr val="tx1"/>
                </a:solidFill>
              </a:rPr>
              <a:t> to compute the </a:t>
            </a:r>
            <a:r>
              <a:rPr lang="en-US" sz="2400">
                <a:solidFill>
                  <a:srgbClr val="FF0000"/>
                </a:solidFill>
              </a:rPr>
              <a:t>exact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f(n)</a:t>
            </a:r>
            <a:r>
              <a:rPr lang="en-US" sz="2400">
                <a:solidFill>
                  <a:schemeClr val="tx1"/>
                </a:solidFill>
              </a:rPr>
              <a:t> of an algorithm…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Why? Because we end up </a:t>
            </a:r>
            <a:r>
              <a:rPr lang="en-US" sz="2400">
                <a:solidFill>
                  <a:srgbClr val="FF0000"/>
                </a:solidFill>
              </a:rPr>
              <a:t>throwing away</a:t>
            </a:r>
            <a:r>
              <a:rPr lang="en-US" sz="2400">
                <a:solidFill>
                  <a:schemeClr val="tx1"/>
                </a:solidFill>
              </a:rPr>
              <a:t> all of the lower-order terms and coefficients anyway!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All you need to do is focus on the most </a:t>
            </a:r>
            <a:r>
              <a:rPr lang="en-US" sz="2400">
                <a:solidFill>
                  <a:srgbClr val="6600CC"/>
                </a:solidFill>
              </a:rPr>
              <a:t>frequently occurring operation(s)</a:t>
            </a:r>
            <a:r>
              <a:rPr lang="en-US" sz="2400">
                <a:solidFill>
                  <a:schemeClr val="tx1"/>
                </a:solidFill>
              </a:rPr>
              <a:t> to save time!</a:t>
            </a:r>
          </a:p>
        </p:txBody>
      </p:sp>
      <p:sp>
        <p:nvSpPr>
          <p:cNvPr id="571405" name="Rectangle 13"/>
          <p:cNvSpPr>
            <a:spLocks noChangeArrowheads="1"/>
          </p:cNvSpPr>
          <p:nvPr/>
        </p:nvSpPr>
        <p:spPr bwMode="auto">
          <a:xfrm>
            <a:off x="395288" y="4524375"/>
            <a:ext cx="4572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int arr[n][n];</a:t>
            </a:r>
          </a:p>
          <a:p>
            <a:endParaRPr lang="en-US" sz="1000"/>
          </a:p>
          <a:p>
            <a:r>
              <a:rPr lang="en-US" sz="2400"/>
              <a:t>for ( int i = 0; i &lt; </a:t>
            </a:r>
            <a:r>
              <a:rPr lang="en-US" sz="2400">
                <a:solidFill>
                  <a:srgbClr val="FF3300"/>
                </a:solidFill>
              </a:rPr>
              <a:t>n</a:t>
            </a:r>
            <a:r>
              <a:rPr lang="en-US" sz="2400"/>
              <a:t>; i++ )</a:t>
            </a:r>
          </a:p>
          <a:p>
            <a:r>
              <a:rPr lang="en-US" sz="2400"/>
              <a:t>   for ( int j = 0; j &lt; </a:t>
            </a:r>
            <a:r>
              <a:rPr lang="en-US" sz="2400">
                <a:solidFill>
                  <a:srgbClr val="FF3300"/>
                </a:solidFill>
              </a:rPr>
              <a:t>n</a:t>
            </a:r>
            <a:r>
              <a:rPr lang="en-US" sz="2400"/>
              <a:t>; j++ )</a:t>
            </a:r>
          </a:p>
          <a:p>
            <a:r>
              <a:rPr lang="en-US" sz="2400"/>
              <a:t>       arr[i][j] = 0;</a:t>
            </a:r>
          </a:p>
        </p:txBody>
      </p:sp>
      <p:sp>
        <p:nvSpPr>
          <p:cNvPr id="571412" name="Rectangle 20"/>
          <p:cNvSpPr>
            <a:spLocks noChangeArrowheads="1"/>
          </p:cNvSpPr>
          <p:nvPr/>
        </p:nvSpPr>
        <p:spPr bwMode="auto">
          <a:xfrm>
            <a:off x="1047750" y="5773738"/>
            <a:ext cx="1862138" cy="487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416" name="Text Box 24"/>
          <p:cNvSpPr txBox="1">
            <a:spLocks noChangeArrowheads="1"/>
          </p:cNvSpPr>
          <p:nvPr/>
        </p:nvSpPr>
        <p:spPr bwMode="auto">
          <a:xfrm>
            <a:off x="5788025" y="4976813"/>
            <a:ext cx="105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f(n) = </a:t>
            </a:r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6669088" y="497205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n</a:t>
            </a:r>
            <a:r>
              <a:rPr lang="en-US" sz="2400" baseline="30000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571424" name="Text Box 32"/>
          <p:cNvSpPr txBox="1">
            <a:spLocks noChangeArrowheads="1"/>
          </p:cNvSpPr>
          <p:nvPr/>
        </p:nvSpPr>
        <p:spPr bwMode="auto">
          <a:xfrm>
            <a:off x="4921250" y="5391150"/>
            <a:ext cx="341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Our algorithm is </a:t>
            </a:r>
            <a:r>
              <a:rPr lang="en-US" sz="2400">
                <a:solidFill>
                  <a:srgbClr val="008080"/>
                </a:solidFill>
              </a:rPr>
              <a:t>O(n</a:t>
            </a:r>
            <a:r>
              <a:rPr lang="en-US" sz="2400" baseline="30000">
                <a:solidFill>
                  <a:srgbClr val="008080"/>
                </a:solidFill>
              </a:rPr>
              <a:t>2</a:t>
            </a:r>
            <a:r>
              <a:rPr lang="en-US" sz="2400">
                <a:solidFill>
                  <a:srgbClr val="00808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build="p"/>
      <p:bldP spid="571405" grpId="0"/>
      <p:bldP spid="571412" grpId="0" animBg="1"/>
      <p:bldP spid="571416" grpId="0"/>
      <p:bldP spid="571422" grpId="0"/>
      <p:bldP spid="57142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1709E69-1D96-4D79-B656-6D19DC08711A}"/>
</file>

<file path=customXml/itemProps2.xml><?xml version="1.0" encoding="utf-8"?>
<ds:datastoreItem xmlns:ds="http://schemas.openxmlformats.org/officeDocument/2006/customXml" ds:itemID="{39887819-CA5D-4EFE-B20B-B714178C1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D51FB5-96C8-45AF-841B-7CBB14CF71A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56f87f42-bac6-49e2-b9d5-04744cb514ee"/>
    <ds:schemaRef ds:uri="http://purl.org/dc/terms/"/>
    <ds:schemaRef ds:uri="fcae3b96-bd14-4ee2-8386-a94084e6001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19472</TotalTime>
  <Words>564</Words>
  <Application>Microsoft Office PowerPoint</Application>
  <PresentationFormat>On-screen Show (4:3)</PresentationFormat>
  <Paragraphs>87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Comic Sans MS</vt:lpstr>
      <vt:lpstr>Times New Roman</vt:lpstr>
      <vt:lpstr>Default Design</vt:lpstr>
      <vt:lpstr>Algorithm Analysis</vt:lpstr>
      <vt:lpstr>Asymptotic Behavior</vt:lpstr>
      <vt:lpstr>Big-O – The Complete Approach</vt:lpstr>
      <vt:lpstr>What are we counting?</vt:lpstr>
      <vt:lpstr>Big-O Time</vt:lpstr>
      <vt:lpstr>Big-O Time (cont.)</vt:lpstr>
      <vt:lpstr>Big-O Simplification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Week9-Day1-Big-O</dc:title>
  <dc:creator>Dr. Sambasivam</dc:creator>
  <cp:lastModifiedBy>Sarmiento, Traci A Lt Col USAF USAFA DF/DFCS</cp:lastModifiedBy>
  <cp:revision>5007</cp:revision>
  <cp:lastPrinted>2018-01-16T18:53:57Z</cp:lastPrinted>
  <dcterms:created xsi:type="dcterms:W3CDTF">2002-10-09T05:27:34Z</dcterms:created>
  <dcterms:modified xsi:type="dcterms:W3CDTF">2019-01-04T23:55:01Z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