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61" r:id="rId2"/>
    <p:sldId id="294" r:id="rId3"/>
    <p:sldId id="271" r:id="rId4"/>
    <p:sldId id="258" r:id="rId5"/>
    <p:sldId id="279" r:id="rId6"/>
    <p:sldId id="282" r:id="rId7"/>
    <p:sldId id="299" r:id="rId8"/>
    <p:sldId id="275" r:id="rId9"/>
    <p:sldId id="286" r:id="rId10"/>
    <p:sldId id="285" r:id="rId11"/>
    <p:sldId id="276" r:id="rId12"/>
    <p:sldId id="296" r:id="rId13"/>
    <p:sldId id="295" r:id="rId14"/>
    <p:sldId id="298" r:id="rId15"/>
    <p:sldId id="297" r:id="rId16"/>
    <p:sldId id="291" r:id="rId17"/>
    <p:sldId id="290" r:id="rId18"/>
    <p:sldId id="293" r:id="rId19"/>
    <p:sldId id="292" r:id="rId20"/>
    <p:sldId id="281"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95" d="100"/>
          <a:sy n="95"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35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6138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18536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4896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49523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0167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391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14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11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12/20/2019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7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1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12/20/2019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80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12/20/2019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8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12/20/2019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21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11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12/20/2019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01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6000" b="-6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440666"/>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ceansupercenter.com.m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07819"/>
            <a:ext cx="8911687" cy="1055925"/>
          </a:xfrm>
          <a:blipFill>
            <a:blip r:embed="rId2">
              <a:alphaModFix amt="18000"/>
            </a:blip>
            <a:tile tx="0" ty="0" sx="100000" sy="100000" flip="none" algn="tl"/>
          </a:blipFill>
        </p:spPr>
        <p:txBody>
          <a:bodyPr>
            <a:normAutofit fontScale="90000"/>
          </a:bodyPr>
          <a:lstStyle/>
          <a:p>
            <a:pPr algn="ctr"/>
            <a:r>
              <a:rPr lang="en-US" b="1"/>
              <a:t>PREDICTION OF THE QUANTITY OF PRODUCTS SOLD IN A SUPERMARKET  </a:t>
            </a:r>
            <a:endParaRPr lang="en-US" b="1" dirty="0">
              <a:latin typeface="Century" panose="02040604050505020304" pitchFamily="18" charset="0"/>
            </a:endParaRPr>
          </a:p>
        </p:txBody>
      </p:sp>
      <p:sp>
        <p:nvSpPr>
          <p:cNvPr id="3" name="Content Placeholder 2"/>
          <p:cNvSpPr>
            <a:spLocks noGrp="1"/>
          </p:cNvSpPr>
          <p:nvPr>
            <p:ph idx="1"/>
          </p:nvPr>
        </p:nvSpPr>
        <p:spPr>
          <a:xfrm>
            <a:off x="1270428" y="2933357"/>
            <a:ext cx="9651144" cy="3447346"/>
          </a:xfrm>
        </p:spPr>
        <p:txBody>
          <a:bodyPr>
            <a:normAutofit/>
          </a:bodyPr>
          <a:lstStyle/>
          <a:p>
            <a:pPr marL="0" indent="0">
              <a:buNone/>
            </a:pPr>
            <a:r>
              <a:rPr lang="en-US" b="1" dirty="0"/>
              <a:t>         </a:t>
            </a:r>
          </a:p>
          <a:p>
            <a:pPr marL="0" indent="0">
              <a:buNone/>
            </a:pPr>
            <a:r>
              <a:rPr lang="en-US" sz="3200" b="1" dirty="0"/>
              <a:t>CASE STUDY- </a:t>
            </a:r>
            <a:r>
              <a:rPr lang="en-US" sz="3200" dirty="0"/>
              <a:t>Ocean Supermarket, Myanmar.</a:t>
            </a:r>
          </a:p>
          <a:p>
            <a:pPr marL="0" indent="0">
              <a:buNone/>
            </a:pPr>
            <a:endParaRPr lang="en-US" sz="3200" dirty="0"/>
          </a:p>
          <a:p>
            <a:pPr marL="0" indent="0">
              <a:buNone/>
            </a:pPr>
            <a:r>
              <a:rPr lang="en-US" sz="2400" b="1" dirty="0"/>
              <a:t>BRANCHES</a:t>
            </a:r>
            <a:r>
              <a:rPr lang="en-US" sz="3200" dirty="0"/>
              <a:t>: Mandalay, Nay </a:t>
            </a:r>
            <a:r>
              <a:rPr lang="en-US" sz="3200" dirty="0" err="1"/>
              <a:t>Pyi</a:t>
            </a:r>
            <a:r>
              <a:rPr lang="en-US" sz="3200" dirty="0"/>
              <a:t> Taw and Yangon.</a:t>
            </a:r>
          </a:p>
          <a:p>
            <a:pPr marL="0" indent="0">
              <a:buNone/>
            </a:pPr>
            <a:endParaRPr lang="en-US" sz="3200" dirty="0"/>
          </a:p>
          <a:p>
            <a:pPr marL="0" indent="0" algn="ctr">
              <a:buNone/>
            </a:pPr>
            <a:r>
              <a:rPr lang="en-US" sz="3200" dirty="0">
                <a:hlinkClick r:id="rId3"/>
              </a:rPr>
              <a:t>http://www.oceansupercenter.com.mm/</a:t>
            </a:r>
            <a:endParaRPr lang="en-US" sz="3200" dirty="0"/>
          </a:p>
        </p:txBody>
      </p:sp>
    </p:spTree>
    <p:extLst>
      <p:ext uri="{BB962C8B-B14F-4D97-AF65-F5344CB8AC3E}">
        <p14:creationId xmlns:p14="http://schemas.microsoft.com/office/powerpoint/2010/main" val="319645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DF11-4387-4045-BA6E-18600E1A75E8}"/>
              </a:ext>
            </a:extLst>
          </p:cNvPr>
          <p:cNvSpPr>
            <a:spLocks noGrp="1"/>
          </p:cNvSpPr>
          <p:nvPr>
            <p:ph type="title"/>
          </p:nvPr>
        </p:nvSpPr>
        <p:spPr/>
        <p:txBody>
          <a:bodyPr/>
          <a:lstStyle/>
          <a:p>
            <a:r>
              <a:rPr lang="en-GB" b="1" dirty="0"/>
              <a:t>MINMAX SCALER</a:t>
            </a:r>
            <a:endParaRPr lang="en-NG" b="1" dirty="0"/>
          </a:p>
        </p:txBody>
      </p:sp>
      <p:pic>
        <p:nvPicPr>
          <p:cNvPr id="5" name="Content Placeholder 4">
            <a:extLst>
              <a:ext uri="{FF2B5EF4-FFF2-40B4-BE49-F238E27FC236}">
                <a16:creationId xmlns:a16="http://schemas.microsoft.com/office/drawing/2014/main" id="{050BB848-9E74-4094-B589-9DF8CC07FB2F}"/>
              </a:ext>
            </a:extLst>
          </p:cNvPr>
          <p:cNvPicPr>
            <a:picLocks noGrp="1" noChangeAspect="1"/>
          </p:cNvPicPr>
          <p:nvPr>
            <p:ph idx="1"/>
          </p:nvPr>
        </p:nvPicPr>
        <p:blipFill>
          <a:blip r:embed="rId2"/>
          <a:srcRect/>
          <a:stretch/>
        </p:blipFill>
        <p:spPr>
          <a:xfrm>
            <a:off x="2731471" y="1264555"/>
            <a:ext cx="8033511" cy="5376902"/>
          </a:xfrm>
        </p:spPr>
      </p:pic>
    </p:spTree>
    <p:extLst>
      <p:ext uri="{BB962C8B-B14F-4D97-AF65-F5344CB8AC3E}">
        <p14:creationId xmlns:p14="http://schemas.microsoft.com/office/powerpoint/2010/main" val="132940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EAD8-EA02-4C65-BF45-C79571A49132}"/>
              </a:ext>
            </a:extLst>
          </p:cNvPr>
          <p:cNvSpPr>
            <a:spLocks noGrp="1"/>
          </p:cNvSpPr>
          <p:nvPr>
            <p:ph type="title"/>
          </p:nvPr>
        </p:nvSpPr>
        <p:spPr>
          <a:xfrm>
            <a:off x="2121864" y="28359"/>
            <a:ext cx="8911687" cy="1280890"/>
          </a:xfrm>
        </p:spPr>
        <p:txBody>
          <a:bodyPr>
            <a:normAutofit/>
          </a:bodyPr>
          <a:lstStyle/>
          <a:p>
            <a:pPr algn="ctr"/>
            <a:r>
              <a:rPr lang="en-GB" sz="4400" b="1" dirty="0"/>
              <a:t>COEFFICIENTS OF ATTRIBUTES</a:t>
            </a:r>
            <a:endParaRPr lang="en-NG" sz="4400" b="1" dirty="0"/>
          </a:p>
        </p:txBody>
      </p:sp>
      <p:pic>
        <p:nvPicPr>
          <p:cNvPr id="5" name="Content Placeholder 4">
            <a:extLst>
              <a:ext uri="{FF2B5EF4-FFF2-40B4-BE49-F238E27FC236}">
                <a16:creationId xmlns:a16="http://schemas.microsoft.com/office/drawing/2014/main" id="{68464131-A2C1-4A9B-B14D-3CF7E0D57858}"/>
              </a:ext>
            </a:extLst>
          </p:cNvPr>
          <p:cNvPicPr>
            <a:picLocks noGrp="1" noChangeAspect="1"/>
          </p:cNvPicPr>
          <p:nvPr>
            <p:ph idx="1"/>
          </p:nvPr>
        </p:nvPicPr>
        <p:blipFill rotWithShape="1">
          <a:blip r:embed="rId2"/>
          <a:srcRect r="55411"/>
          <a:stretch/>
        </p:blipFill>
        <p:spPr>
          <a:xfrm>
            <a:off x="4347700" y="1052949"/>
            <a:ext cx="3965034" cy="5569527"/>
          </a:xfrm>
        </p:spPr>
      </p:pic>
    </p:spTree>
    <p:extLst>
      <p:ext uri="{BB962C8B-B14F-4D97-AF65-F5344CB8AC3E}">
        <p14:creationId xmlns:p14="http://schemas.microsoft.com/office/powerpoint/2010/main" val="306155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AF04-6946-4E75-B44E-4DC92EA35C17}"/>
              </a:ext>
            </a:extLst>
          </p:cNvPr>
          <p:cNvSpPr>
            <a:spLocks noGrp="1"/>
          </p:cNvSpPr>
          <p:nvPr>
            <p:ph type="title"/>
          </p:nvPr>
        </p:nvSpPr>
        <p:spPr>
          <a:xfrm>
            <a:off x="1738366" y="563820"/>
            <a:ext cx="9394458" cy="725005"/>
          </a:xfrm>
        </p:spPr>
        <p:txBody>
          <a:bodyPr>
            <a:normAutofit fontScale="90000"/>
          </a:bodyPr>
          <a:lstStyle/>
          <a:p>
            <a:r>
              <a:rPr lang="en-GB" dirty="0"/>
              <a:t>MULTIPLE LINEAR REGRESSION PERFORMANCE</a:t>
            </a:r>
            <a:endParaRPr lang="en-NG" dirty="0"/>
          </a:p>
        </p:txBody>
      </p:sp>
      <p:pic>
        <p:nvPicPr>
          <p:cNvPr id="5" name="Content Placeholder 4">
            <a:extLst>
              <a:ext uri="{FF2B5EF4-FFF2-40B4-BE49-F238E27FC236}">
                <a16:creationId xmlns:a16="http://schemas.microsoft.com/office/drawing/2014/main" id="{336C1F36-B716-481D-A4FA-0BE4E63C4983}"/>
              </a:ext>
            </a:extLst>
          </p:cNvPr>
          <p:cNvPicPr>
            <a:picLocks noGrp="1" noChangeAspect="1"/>
          </p:cNvPicPr>
          <p:nvPr>
            <p:ph idx="1"/>
          </p:nvPr>
        </p:nvPicPr>
        <p:blipFill>
          <a:blip r:embed="rId2"/>
          <a:srcRect/>
          <a:stretch/>
        </p:blipFill>
        <p:spPr>
          <a:xfrm>
            <a:off x="779380" y="2160902"/>
            <a:ext cx="10633239" cy="2536195"/>
          </a:xfrm>
        </p:spPr>
      </p:pic>
    </p:spTree>
    <p:extLst>
      <p:ext uri="{BB962C8B-B14F-4D97-AF65-F5344CB8AC3E}">
        <p14:creationId xmlns:p14="http://schemas.microsoft.com/office/powerpoint/2010/main" val="321197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80B1-2FFB-4EB0-8007-5542217FF745}"/>
              </a:ext>
            </a:extLst>
          </p:cNvPr>
          <p:cNvSpPr>
            <a:spLocks noGrp="1"/>
          </p:cNvSpPr>
          <p:nvPr>
            <p:ph type="title"/>
          </p:nvPr>
        </p:nvSpPr>
        <p:spPr>
          <a:xfrm>
            <a:off x="1640156" y="614062"/>
            <a:ext cx="9654191" cy="682175"/>
          </a:xfrm>
        </p:spPr>
        <p:txBody>
          <a:bodyPr>
            <a:normAutofit/>
          </a:bodyPr>
          <a:lstStyle/>
          <a:p>
            <a:r>
              <a:rPr lang="en-GB" sz="3200" dirty="0"/>
              <a:t>DECISION TREE REGRESSOR PERFORMANCE</a:t>
            </a:r>
            <a:endParaRPr lang="en-NG" sz="3200" dirty="0"/>
          </a:p>
        </p:txBody>
      </p:sp>
      <p:pic>
        <p:nvPicPr>
          <p:cNvPr id="5" name="Content Placeholder 4">
            <a:extLst>
              <a:ext uri="{FF2B5EF4-FFF2-40B4-BE49-F238E27FC236}">
                <a16:creationId xmlns:a16="http://schemas.microsoft.com/office/drawing/2014/main" id="{9F026D1F-1440-40D2-B845-2886FDD96061}"/>
              </a:ext>
            </a:extLst>
          </p:cNvPr>
          <p:cNvPicPr>
            <a:picLocks noGrp="1" noChangeAspect="1"/>
          </p:cNvPicPr>
          <p:nvPr>
            <p:ph idx="1"/>
          </p:nvPr>
        </p:nvPicPr>
        <p:blipFill>
          <a:blip r:embed="rId2"/>
          <a:stretch>
            <a:fillRect/>
          </a:stretch>
        </p:blipFill>
        <p:spPr>
          <a:xfrm>
            <a:off x="732802" y="2167628"/>
            <a:ext cx="10726396" cy="2522743"/>
          </a:xfrm>
        </p:spPr>
      </p:pic>
    </p:spTree>
    <p:extLst>
      <p:ext uri="{BB962C8B-B14F-4D97-AF65-F5344CB8AC3E}">
        <p14:creationId xmlns:p14="http://schemas.microsoft.com/office/powerpoint/2010/main" val="419125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767B-00EB-4CF6-9040-5157E4199C9C}"/>
              </a:ext>
            </a:extLst>
          </p:cNvPr>
          <p:cNvSpPr>
            <a:spLocks noGrp="1"/>
          </p:cNvSpPr>
          <p:nvPr>
            <p:ph type="title"/>
          </p:nvPr>
        </p:nvSpPr>
        <p:spPr>
          <a:xfrm>
            <a:off x="1738365" y="644207"/>
            <a:ext cx="9364313" cy="722369"/>
          </a:xfrm>
        </p:spPr>
        <p:txBody>
          <a:bodyPr>
            <a:normAutofit/>
          </a:bodyPr>
          <a:lstStyle/>
          <a:p>
            <a:r>
              <a:rPr lang="en-US" sz="3200" dirty="0"/>
              <a:t>SUPPORT VECTOR REGRESSOR PERFORMANCE</a:t>
            </a:r>
          </a:p>
        </p:txBody>
      </p:sp>
      <p:pic>
        <p:nvPicPr>
          <p:cNvPr id="5" name="Content Placeholder 4">
            <a:extLst>
              <a:ext uri="{FF2B5EF4-FFF2-40B4-BE49-F238E27FC236}">
                <a16:creationId xmlns:a16="http://schemas.microsoft.com/office/drawing/2014/main" id="{D7C5F0AD-66D2-4C0B-9704-CEEBD15FF714}"/>
              </a:ext>
            </a:extLst>
          </p:cNvPr>
          <p:cNvPicPr>
            <a:picLocks noGrp="1" noChangeAspect="1"/>
          </p:cNvPicPr>
          <p:nvPr>
            <p:ph idx="1"/>
          </p:nvPr>
        </p:nvPicPr>
        <p:blipFill>
          <a:blip r:embed="rId2"/>
          <a:stretch>
            <a:fillRect/>
          </a:stretch>
        </p:blipFill>
        <p:spPr>
          <a:xfrm>
            <a:off x="753291" y="2168095"/>
            <a:ext cx="10685417" cy="2541905"/>
          </a:xfrm>
        </p:spPr>
      </p:pic>
    </p:spTree>
    <p:extLst>
      <p:ext uri="{BB962C8B-B14F-4D97-AF65-F5344CB8AC3E}">
        <p14:creationId xmlns:p14="http://schemas.microsoft.com/office/powerpoint/2010/main" val="303990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578A-4EBC-4E0D-A7E6-31EC408CA96F}"/>
              </a:ext>
            </a:extLst>
          </p:cNvPr>
          <p:cNvSpPr>
            <a:spLocks noGrp="1"/>
          </p:cNvSpPr>
          <p:nvPr>
            <p:ph type="title"/>
          </p:nvPr>
        </p:nvSpPr>
        <p:spPr>
          <a:xfrm>
            <a:off x="1828801" y="684400"/>
            <a:ext cx="9263830" cy="752514"/>
          </a:xfrm>
        </p:spPr>
        <p:txBody>
          <a:bodyPr>
            <a:normAutofit/>
          </a:bodyPr>
          <a:lstStyle/>
          <a:p>
            <a:r>
              <a:rPr lang="en-GB" sz="3200" dirty="0"/>
              <a:t>RANDOM FOREST REGRESSOR PERFORMANCE</a:t>
            </a:r>
            <a:endParaRPr lang="en-NG" sz="3200" dirty="0"/>
          </a:p>
        </p:txBody>
      </p:sp>
      <p:pic>
        <p:nvPicPr>
          <p:cNvPr id="5" name="Content Placeholder 4">
            <a:extLst>
              <a:ext uri="{FF2B5EF4-FFF2-40B4-BE49-F238E27FC236}">
                <a16:creationId xmlns:a16="http://schemas.microsoft.com/office/drawing/2014/main" id="{45259495-DBAE-4342-B025-09FD56845B9B}"/>
              </a:ext>
            </a:extLst>
          </p:cNvPr>
          <p:cNvPicPr>
            <a:picLocks noGrp="1" noChangeAspect="1"/>
          </p:cNvPicPr>
          <p:nvPr>
            <p:ph idx="1"/>
          </p:nvPr>
        </p:nvPicPr>
        <p:blipFill>
          <a:blip r:embed="rId2"/>
          <a:stretch>
            <a:fillRect/>
          </a:stretch>
        </p:blipFill>
        <p:spPr>
          <a:xfrm>
            <a:off x="989660" y="2071926"/>
            <a:ext cx="10212680" cy="2734244"/>
          </a:xfrm>
        </p:spPr>
      </p:pic>
    </p:spTree>
    <p:extLst>
      <p:ext uri="{BB962C8B-B14F-4D97-AF65-F5344CB8AC3E}">
        <p14:creationId xmlns:p14="http://schemas.microsoft.com/office/powerpoint/2010/main" val="110617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2D14-4987-4E22-91A6-6BA6D1EB4ABE}"/>
              </a:ext>
            </a:extLst>
          </p:cNvPr>
          <p:cNvSpPr>
            <a:spLocks noGrp="1"/>
          </p:cNvSpPr>
          <p:nvPr>
            <p:ph type="title"/>
          </p:nvPr>
        </p:nvSpPr>
        <p:spPr/>
        <p:txBody>
          <a:bodyPr/>
          <a:lstStyle/>
          <a:p>
            <a:pPr algn="ctr"/>
            <a:r>
              <a:rPr lang="en-GB" dirty="0"/>
              <a:t>LINEAR REGRESSION MODEL</a:t>
            </a:r>
            <a:endParaRPr lang="en-NG" dirty="0"/>
          </a:p>
        </p:txBody>
      </p:sp>
      <p:pic>
        <p:nvPicPr>
          <p:cNvPr id="5" name="Content Placeholder 4">
            <a:extLst>
              <a:ext uri="{FF2B5EF4-FFF2-40B4-BE49-F238E27FC236}">
                <a16:creationId xmlns:a16="http://schemas.microsoft.com/office/drawing/2014/main" id="{9C9F4DB3-5630-41B2-9584-E89BBE383CEB}"/>
              </a:ext>
            </a:extLst>
          </p:cNvPr>
          <p:cNvPicPr>
            <a:picLocks noGrp="1" noChangeAspect="1"/>
          </p:cNvPicPr>
          <p:nvPr>
            <p:ph idx="1"/>
          </p:nvPr>
        </p:nvPicPr>
        <p:blipFill>
          <a:blip r:embed="rId2"/>
          <a:stretch>
            <a:fillRect/>
          </a:stretch>
        </p:blipFill>
        <p:spPr>
          <a:xfrm>
            <a:off x="2592925" y="1219503"/>
            <a:ext cx="8506691" cy="5638497"/>
          </a:xfrm>
        </p:spPr>
      </p:pic>
    </p:spTree>
    <p:extLst>
      <p:ext uri="{BB962C8B-B14F-4D97-AF65-F5344CB8AC3E}">
        <p14:creationId xmlns:p14="http://schemas.microsoft.com/office/powerpoint/2010/main" val="173005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4209-4F78-4C65-93CA-CB5F88F546C4}"/>
              </a:ext>
            </a:extLst>
          </p:cNvPr>
          <p:cNvSpPr>
            <a:spLocks noGrp="1"/>
          </p:cNvSpPr>
          <p:nvPr>
            <p:ph type="title"/>
          </p:nvPr>
        </p:nvSpPr>
        <p:spPr/>
        <p:txBody>
          <a:bodyPr/>
          <a:lstStyle/>
          <a:p>
            <a:r>
              <a:rPr lang="en-GB" dirty="0"/>
              <a:t>DECISION TREE REGRESSOR MODEL</a:t>
            </a:r>
            <a:endParaRPr lang="en-NG" dirty="0"/>
          </a:p>
        </p:txBody>
      </p:sp>
      <p:pic>
        <p:nvPicPr>
          <p:cNvPr id="5" name="Content Placeholder 4">
            <a:extLst>
              <a:ext uri="{FF2B5EF4-FFF2-40B4-BE49-F238E27FC236}">
                <a16:creationId xmlns:a16="http://schemas.microsoft.com/office/drawing/2014/main" id="{96FB9B30-4E10-4424-AACD-BE27130143E4}"/>
              </a:ext>
            </a:extLst>
          </p:cNvPr>
          <p:cNvPicPr>
            <a:picLocks noGrp="1" noChangeAspect="1"/>
          </p:cNvPicPr>
          <p:nvPr>
            <p:ph idx="1"/>
          </p:nvPr>
        </p:nvPicPr>
        <p:blipFill>
          <a:blip r:embed="rId2"/>
          <a:stretch>
            <a:fillRect/>
          </a:stretch>
        </p:blipFill>
        <p:spPr>
          <a:xfrm>
            <a:off x="2592925" y="1264555"/>
            <a:ext cx="8327369" cy="5519638"/>
          </a:xfrm>
        </p:spPr>
      </p:pic>
    </p:spTree>
    <p:extLst>
      <p:ext uri="{BB962C8B-B14F-4D97-AF65-F5344CB8AC3E}">
        <p14:creationId xmlns:p14="http://schemas.microsoft.com/office/powerpoint/2010/main" val="364420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F622-2D43-4D93-9A41-5F0250F3D12C}"/>
              </a:ext>
            </a:extLst>
          </p:cNvPr>
          <p:cNvSpPr>
            <a:spLocks noGrp="1"/>
          </p:cNvSpPr>
          <p:nvPr>
            <p:ph type="title"/>
          </p:nvPr>
        </p:nvSpPr>
        <p:spPr>
          <a:xfrm>
            <a:off x="2479965" y="252321"/>
            <a:ext cx="9024648" cy="775199"/>
          </a:xfrm>
        </p:spPr>
        <p:txBody>
          <a:bodyPr/>
          <a:lstStyle/>
          <a:p>
            <a:r>
              <a:rPr lang="en-GB" dirty="0"/>
              <a:t>SUPPORT VECTOR REGRESSOR MODEL</a:t>
            </a:r>
            <a:endParaRPr lang="en-NG" dirty="0"/>
          </a:p>
        </p:txBody>
      </p:sp>
      <p:pic>
        <p:nvPicPr>
          <p:cNvPr id="5" name="Content Placeholder 4">
            <a:extLst>
              <a:ext uri="{FF2B5EF4-FFF2-40B4-BE49-F238E27FC236}">
                <a16:creationId xmlns:a16="http://schemas.microsoft.com/office/drawing/2014/main" id="{A634A108-2DA5-4339-8D25-51628E8A32FF}"/>
              </a:ext>
            </a:extLst>
          </p:cNvPr>
          <p:cNvPicPr>
            <a:picLocks noGrp="1" noChangeAspect="1"/>
          </p:cNvPicPr>
          <p:nvPr>
            <p:ph idx="1"/>
          </p:nvPr>
        </p:nvPicPr>
        <p:blipFill>
          <a:blip r:embed="rId2"/>
          <a:stretch>
            <a:fillRect/>
          </a:stretch>
        </p:blipFill>
        <p:spPr>
          <a:xfrm>
            <a:off x="2479965" y="1027520"/>
            <a:ext cx="8575964" cy="5684414"/>
          </a:xfrm>
        </p:spPr>
      </p:pic>
    </p:spTree>
    <p:extLst>
      <p:ext uri="{BB962C8B-B14F-4D97-AF65-F5344CB8AC3E}">
        <p14:creationId xmlns:p14="http://schemas.microsoft.com/office/powerpoint/2010/main" val="141903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1871-8415-464D-89A1-1D3464716F0C}"/>
              </a:ext>
            </a:extLst>
          </p:cNvPr>
          <p:cNvSpPr>
            <a:spLocks noGrp="1"/>
          </p:cNvSpPr>
          <p:nvPr>
            <p:ph type="title"/>
          </p:nvPr>
        </p:nvSpPr>
        <p:spPr>
          <a:xfrm>
            <a:off x="2592925" y="453288"/>
            <a:ext cx="8989475" cy="678217"/>
          </a:xfrm>
        </p:spPr>
        <p:txBody>
          <a:bodyPr/>
          <a:lstStyle/>
          <a:p>
            <a:r>
              <a:rPr lang="en-GB" dirty="0"/>
              <a:t>RANDOM FOREST REGRESSOR MODEL</a:t>
            </a:r>
            <a:endParaRPr lang="en-NG" dirty="0"/>
          </a:p>
        </p:txBody>
      </p:sp>
      <p:pic>
        <p:nvPicPr>
          <p:cNvPr id="5" name="Content Placeholder 4">
            <a:extLst>
              <a:ext uri="{FF2B5EF4-FFF2-40B4-BE49-F238E27FC236}">
                <a16:creationId xmlns:a16="http://schemas.microsoft.com/office/drawing/2014/main" id="{91548A60-A80F-43E1-807D-18DD87230BCE}"/>
              </a:ext>
            </a:extLst>
          </p:cNvPr>
          <p:cNvPicPr>
            <a:picLocks noGrp="1" noChangeAspect="1"/>
          </p:cNvPicPr>
          <p:nvPr>
            <p:ph idx="1"/>
          </p:nvPr>
        </p:nvPicPr>
        <p:blipFill>
          <a:blip r:embed="rId2"/>
          <a:stretch>
            <a:fillRect/>
          </a:stretch>
        </p:blipFill>
        <p:spPr>
          <a:xfrm>
            <a:off x="2592925" y="1141553"/>
            <a:ext cx="8395854" cy="5565032"/>
          </a:xfrm>
        </p:spPr>
      </p:pic>
    </p:spTree>
    <p:extLst>
      <p:ext uri="{BB962C8B-B14F-4D97-AF65-F5344CB8AC3E}">
        <p14:creationId xmlns:p14="http://schemas.microsoft.com/office/powerpoint/2010/main" val="177573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3C15-7EDE-435D-B0C4-6B1935D47595}"/>
              </a:ext>
            </a:extLst>
          </p:cNvPr>
          <p:cNvSpPr>
            <a:spLocks noGrp="1"/>
          </p:cNvSpPr>
          <p:nvPr>
            <p:ph type="title"/>
          </p:nvPr>
        </p:nvSpPr>
        <p:spPr>
          <a:xfrm>
            <a:off x="1640156" y="573868"/>
            <a:ext cx="8911687" cy="1280890"/>
          </a:xfrm>
        </p:spPr>
        <p:txBody>
          <a:bodyPr/>
          <a:lstStyle/>
          <a:p>
            <a:r>
              <a:rPr lang="en-US" b="1" dirty="0"/>
              <a:t>PROBLEM STATEMENT AND AIM</a:t>
            </a:r>
            <a:endParaRPr lang="en-NG" dirty="0"/>
          </a:p>
        </p:txBody>
      </p:sp>
      <p:sp>
        <p:nvSpPr>
          <p:cNvPr id="3" name="Content Placeholder 2">
            <a:extLst>
              <a:ext uri="{FF2B5EF4-FFF2-40B4-BE49-F238E27FC236}">
                <a16:creationId xmlns:a16="http://schemas.microsoft.com/office/drawing/2014/main" id="{1C04DC09-925B-4096-BDC6-256AA57B38E1}"/>
              </a:ext>
            </a:extLst>
          </p:cNvPr>
          <p:cNvSpPr>
            <a:spLocks noGrp="1"/>
          </p:cNvSpPr>
          <p:nvPr>
            <p:ph sz="half" idx="1"/>
          </p:nvPr>
        </p:nvSpPr>
        <p:spPr>
          <a:xfrm>
            <a:off x="1112104" y="2224035"/>
            <a:ext cx="4313864" cy="3777622"/>
          </a:xfrm>
        </p:spPr>
        <p:txBody>
          <a:bodyPr>
            <a:normAutofit/>
          </a:bodyPr>
          <a:lstStyle/>
          <a:p>
            <a:pPr marL="0" indent="0" algn="ctr">
              <a:buNone/>
            </a:pPr>
            <a:r>
              <a:rPr lang="en-US" b="1" dirty="0"/>
              <a:t>PROBLEM STATEMENT</a:t>
            </a:r>
          </a:p>
          <a:p>
            <a:r>
              <a:rPr lang="en-US" dirty="0"/>
              <a:t>Mr. Bonner the owner of Ocean’s supermarket, complained of constant expiration of his goods in his supermarket which he confirmed was caused by overstocking which has frequently led to losses. Hence, he desired a solution to guide him on stocking. </a:t>
            </a:r>
          </a:p>
          <a:p>
            <a:pPr marL="0" indent="0">
              <a:buNone/>
            </a:pPr>
            <a:endParaRPr lang="en-NG" dirty="0"/>
          </a:p>
        </p:txBody>
      </p:sp>
      <p:sp>
        <p:nvSpPr>
          <p:cNvPr id="4" name="Content Placeholder 3">
            <a:extLst>
              <a:ext uri="{FF2B5EF4-FFF2-40B4-BE49-F238E27FC236}">
                <a16:creationId xmlns:a16="http://schemas.microsoft.com/office/drawing/2014/main" id="{3DDF40F8-DA78-4F99-B3D9-82CC07013752}"/>
              </a:ext>
            </a:extLst>
          </p:cNvPr>
          <p:cNvSpPr>
            <a:spLocks noGrp="1"/>
          </p:cNvSpPr>
          <p:nvPr>
            <p:ph sz="half" idx="2"/>
          </p:nvPr>
        </p:nvSpPr>
        <p:spPr>
          <a:xfrm>
            <a:off x="6095999" y="2227384"/>
            <a:ext cx="4313864" cy="3777622"/>
          </a:xfrm>
        </p:spPr>
        <p:txBody>
          <a:bodyPr>
            <a:normAutofit/>
          </a:bodyPr>
          <a:lstStyle/>
          <a:p>
            <a:pPr marL="0" indent="0" algn="ctr">
              <a:buNone/>
            </a:pPr>
            <a:r>
              <a:rPr lang="en-GB" b="1" dirty="0"/>
              <a:t>AIM</a:t>
            </a:r>
          </a:p>
          <a:p>
            <a:r>
              <a:rPr lang="en-US" dirty="0"/>
              <a:t>This Project is aimed at predicting the quantity of goods to be purchased in each day of the first quarter of subsequent years. This is achieved by using the model that best yields approximately the same Quantities as in the Sales record/Dataset for each transaction in the first quarter of 2019.  </a:t>
            </a:r>
          </a:p>
          <a:p>
            <a:pPr marL="0" indent="0">
              <a:buNone/>
            </a:pPr>
            <a:endParaRPr lang="en-NG" dirty="0"/>
          </a:p>
        </p:txBody>
      </p:sp>
    </p:spTree>
    <p:extLst>
      <p:ext uri="{BB962C8B-B14F-4D97-AF65-F5344CB8AC3E}">
        <p14:creationId xmlns:p14="http://schemas.microsoft.com/office/powerpoint/2010/main" val="2994981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B294-6C27-4FF5-AD46-1638D67B089A}"/>
              </a:ext>
            </a:extLst>
          </p:cNvPr>
          <p:cNvSpPr>
            <a:spLocks noGrp="1"/>
          </p:cNvSpPr>
          <p:nvPr>
            <p:ph type="title"/>
          </p:nvPr>
        </p:nvSpPr>
        <p:spPr/>
        <p:txBody>
          <a:bodyPr/>
          <a:lstStyle/>
          <a:p>
            <a:pPr algn="ctr"/>
            <a:r>
              <a:rPr lang="en-GB" b="1" dirty="0"/>
              <a:t>CONCLUSION</a:t>
            </a:r>
            <a:endParaRPr lang="en-NG" b="1" dirty="0"/>
          </a:p>
        </p:txBody>
      </p:sp>
      <p:sp>
        <p:nvSpPr>
          <p:cNvPr id="3" name="Content Placeholder 2">
            <a:extLst>
              <a:ext uri="{FF2B5EF4-FFF2-40B4-BE49-F238E27FC236}">
                <a16:creationId xmlns:a16="http://schemas.microsoft.com/office/drawing/2014/main" id="{DD24EF68-D2AC-4B34-A577-F1789CB6E19D}"/>
              </a:ext>
            </a:extLst>
          </p:cNvPr>
          <p:cNvSpPr>
            <a:spLocks noGrp="1"/>
          </p:cNvSpPr>
          <p:nvPr>
            <p:ph idx="1"/>
          </p:nvPr>
        </p:nvSpPr>
        <p:spPr/>
        <p:txBody>
          <a:bodyPr/>
          <a:lstStyle/>
          <a:p>
            <a:r>
              <a:rPr lang="en-US" dirty="0"/>
              <a:t>The growth of </a:t>
            </a:r>
            <a:r>
              <a:rPr lang="en-US" sz="2000" dirty="0"/>
              <a:t>supermarkets</a:t>
            </a:r>
            <a:r>
              <a:rPr lang="en-US" dirty="0"/>
              <a:t> in most populated cities are increasing and market competitions are getting high hence the need for precision on the quantity of the individual product line to be stocked in First quarter of any year to avoid overstocking, expiration of goods and boost profit.</a:t>
            </a:r>
          </a:p>
          <a:p>
            <a:r>
              <a:rPr lang="en-GB" dirty="0"/>
              <a:t>From our analysis, Random Forest Regressor Model gave the most accurate result of all the other Models.</a:t>
            </a:r>
          </a:p>
          <a:p>
            <a:r>
              <a:rPr lang="en-GB" dirty="0"/>
              <a:t>therefore, We told Mr Bonner that We found a model that predicts the actual quantity to be stocked for every first quarter of the year considering climate change remains the same, profits remains the same. The prediction will be accurate.</a:t>
            </a:r>
            <a:endParaRPr lang="en-NG" dirty="0"/>
          </a:p>
        </p:txBody>
      </p:sp>
    </p:spTree>
    <p:extLst>
      <p:ext uri="{BB962C8B-B14F-4D97-AF65-F5344CB8AC3E}">
        <p14:creationId xmlns:p14="http://schemas.microsoft.com/office/powerpoint/2010/main" val="1208402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pPr marL="0" indent="0">
              <a:buNone/>
            </a:pPr>
            <a:r>
              <a:rPr lang="en-US" sz="3200" b="1" dirty="0"/>
              <a:t>                       THANK YOU</a:t>
            </a:r>
          </a:p>
        </p:txBody>
      </p:sp>
    </p:spTree>
    <p:extLst>
      <p:ext uri="{BB962C8B-B14F-4D97-AF65-F5344CB8AC3E}">
        <p14:creationId xmlns:p14="http://schemas.microsoft.com/office/powerpoint/2010/main" val="372944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24110"/>
            <a:ext cx="8911687" cy="1280890"/>
          </a:xfrm>
        </p:spPr>
        <p:txBody>
          <a:bodyPr/>
          <a:lstStyle/>
          <a:p>
            <a:pPr algn="ctr"/>
            <a:r>
              <a:rPr lang="en-US" dirty="0"/>
              <a:t>        </a:t>
            </a:r>
            <a:r>
              <a:rPr lang="en-US" b="1" dirty="0"/>
              <a:t>DATASET ON THE SALES RECORD</a:t>
            </a:r>
          </a:p>
        </p:txBody>
      </p:sp>
      <p:pic>
        <p:nvPicPr>
          <p:cNvPr id="6" name="Content Placeholder 5">
            <a:extLst>
              <a:ext uri="{FF2B5EF4-FFF2-40B4-BE49-F238E27FC236}">
                <a16:creationId xmlns:a16="http://schemas.microsoft.com/office/drawing/2014/main" id="{926B4101-8F39-41C3-98EA-2B406707CA38}"/>
              </a:ext>
            </a:extLst>
          </p:cNvPr>
          <p:cNvPicPr>
            <a:picLocks noGrp="1" noChangeAspect="1"/>
          </p:cNvPicPr>
          <p:nvPr>
            <p:ph idx="1"/>
          </p:nvPr>
        </p:nvPicPr>
        <p:blipFill>
          <a:blip r:embed="rId2"/>
          <a:stretch>
            <a:fillRect/>
          </a:stretch>
        </p:blipFill>
        <p:spPr>
          <a:xfrm>
            <a:off x="681050" y="2125401"/>
            <a:ext cx="10829900" cy="2607197"/>
          </a:xfrm>
        </p:spPr>
      </p:pic>
    </p:spTree>
    <p:extLst>
      <p:ext uri="{BB962C8B-B14F-4D97-AF65-F5344CB8AC3E}">
        <p14:creationId xmlns:p14="http://schemas.microsoft.com/office/powerpoint/2010/main" val="182959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TERMS</a:t>
            </a:r>
          </a:p>
        </p:txBody>
      </p:sp>
      <p:sp>
        <p:nvSpPr>
          <p:cNvPr id="3" name="Content Placeholder 2"/>
          <p:cNvSpPr>
            <a:spLocks noGrp="1"/>
          </p:cNvSpPr>
          <p:nvPr>
            <p:ph idx="1"/>
          </p:nvPr>
        </p:nvSpPr>
        <p:spPr/>
        <p:txBody>
          <a:bodyPr>
            <a:normAutofit/>
          </a:bodyPr>
          <a:lstStyle/>
          <a:p>
            <a:pPr marL="0" indent="0">
              <a:buNone/>
            </a:pPr>
            <a:r>
              <a:rPr lang="en-US" sz="2000" b="1" dirty="0"/>
              <a:t>Gross Income</a:t>
            </a:r>
          </a:p>
          <a:p>
            <a:r>
              <a:rPr lang="en-US" b="1" dirty="0"/>
              <a:t>Gross income for an individual</a:t>
            </a:r>
          </a:p>
          <a:p>
            <a:pPr marL="0" indent="0">
              <a:buNone/>
            </a:pPr>
            <a:r>
              <a:rPr lang="en-US" dirty="0"/>
              <a:t>This is also known as gross pay, is the individual's total pay from his employer before taxes or other deductions. This includes income from all sources and is not limited to income received in cash, but it can also include property or services received. Gross annual income is the amount of money a person earns in one year before taxes.</a:t>
            </a:r>
          </a:p>
          <a:p>
            <a:r>
              <a:rPr lang="en-US" sz="2000" b="1" dirty="0"/>
              <a:t>For companies</a:t>
            </a:r>
          </a:p>
          <a:p>
            <a:pPr marL="0" indent="0">
              <a:buNone/>
            </a:pPr>
            <a:r>
              <a:rPr lang="en-US" dirty="0"/>
              <a:t>Gross income is interchangeable with gross margin or </a:t>
            </a:r>
            <a:r>
              <a:rPr lang="en-US" dirty="0">
                <a:solidFill>
                  <a:schemeClr val="tx1"/>
                </a:solidFill>
              </a:rPr>
              <a:t>gross</a:t>
            </a:r>
            <a:r>
              <a:rPr lang="en-US" u="sng" dirty="0">
                <a:solidFill>
                  <a:schemeClr val="tx1"/>
                </a:solidFill>
              </a:rPr>
              <a:t> </a:t>
            </a:r>
            <a:r>
              <a:rPr lang="en-US" dirty="0"/>
              <a:t>profit. A company's gross income, found on the income statement, is the revenue from all sources minus the firm's </a:t>
            </a:r>
            <a:r>
              <a:rPr lang="en-US" dirty="0">
                <a:solidFill>
                  <a:schemeClr val="tx1"/>
                </a:solidFill>
              </a:rPr>
              <a:t>cost</a:t>
            </a:r>
            <a:r>
              <a:rPr lang="en-US" u="sng" dirty="0">
                <a:solidFill>
                  <a:schemeClr val="tx1"/>
                </a:solidFill>
              </a:rPr>
              <a:t> </a:t>
            </a:r>
            <a:r>
              <a:rPr lang="en-US" dirty="0">
                <a:solidFill>
                  <a:schemeClr val="tx1"/>
                </a:solidFill>
              </a:rPr>
              <a:t>of</a:t>
            </a:r>
            <a:r>
              <a:rPr lang="en-US" u="sng" dirty="0">
                <a:solidFill>
                  <a:schemeClr val="tx1"/>
                </a:solidFill>
              </a:rPr>
              <a:t> </a:t>
            </a:r>
            <a:r>
              <a:rPr lang="en-US" dirty="0">
                <a:solidFill>
                  <a:schemeClr val="tx1"/>
                </a:solidFill>
              </a:rPr>
              <a:t>goods</a:t>
            </a:r>
            <a:r>
              <a:rPr lang="en-US" u="sng" dirty="0">
                <a:solidFill>
                  <a:schemeClr val="tx1"/>
                </a:solidFill>
              </a:rPr>
              <a:t> </a:t>
            </a:r>
            <a:r>
              <a:rPr lang="en-US" dirty="0">
                <a:solidFill>
                  <a:schemeClr val="tx1"/>
                </a:solidFill>
              </a:rPr>
              <a:t>sold</a:t>
            </a:r>
            <a:r>
              <a:rPr lang="en-US" dirty="0"/>
              <a:t> (COGS). </a:t>
            </a:r>
          </a:p>
          <a:p>
            <a:pPr marL="0" indent="0">
              <a:buNone/>
            </a:pPr>
            <a:endParaRPr lang="en-US" dirty="0"/>
          </a:p>
        </p:txBody>
      </p:sp>
    </p:spTree>
    <p:extLst>
      <p:ext uri="{BB962C8B-B14F-4D97-AF65-F5344CB8AC3E}">
        <p14:creationId xmlns:p14="http://schemas.microsoft.com/office/powerpoint/2010/main" val="76629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FB20-B9FA-4313-A158-053D86BC5976}"/>
              </a:ext>
            </a:extLst>
          </p:cNvPr>
          <p:cNvSpPr>
            <a:spLocks noGrp="1"/>
          </p:cNvSpPr>
          <p:nvPr>
            <p:ph type="title"/>
          </p:nvPr>
        </p:nvSpPr>
        <p:spPr>
          <a:xfrm>
            <a:off x="1640156" y="98696"/>
            <a:ext cx="8911687" cy="820099"/>
          </a:xfrm>
        </p:spPr>
        <p:txBody>
          <a:bodyPr>
            <a:normAutofit/>
          </a:bodyPr>
          <a:lstStyle/>
          <a:p>
            <a:pPr algn="ctr"/>
            <a:r>
              <a:rPr lang="en-GB" b="1" dirty="0"/>
              <a:t>EXPLORATION OF THE DATASET</a:t>
            </a:r>
            <a:endParaRPr lang="en-NG" b="1" dirty="0"/>
          </a:p>
        </p:txBody>
      </p:sp>
      <p:pic>
        <p:nvPicPr>
          <p:cNvPr id="5" name="Content Placeholder 4">
            <a:extLst>
              <a:ext uri="{FF2B5EF4-FFF2-40B4-BE49-F238E27FC236}">
                <a16:creationId xmlns:a16="http://schemas.microsoft.com/office/drawing/2014/main" id="{9BE25520-A911-4BFF-AC22-AC74584F2003}"/>
              </a:ext>
            </a:extLst>
          </p:cNvPr>
          <p:cNvPicPr>
            <a:picLocks noGrp="1" noChangeAspect="1"/>
          </p:cNvPicPr>
          <p:nvPr>
            <p:ph idx="1"/>
          </p:nvPr>
        </p:nvPicPr>
        <p:blipFill>
          <a:blip r:embed="rId2"/>
          <a:stretch>
            <a:fillRect/>
          </a:stretch>
        </p:blipFill>
        <p:spPr>
          <a:xfrm>
            <a:off x="1757405" y="918795"/>
            <a:ext cx="9130145" cy="5696313"/>
          </a:xfrm>
        </p:spPr>
      </p:pic>
    </p:spTree>
    <p:extLst>
      <p:ext uri="{BB962C8B-B14F-4D97-AF65-F5344CB8AC3E}">
        <p14:creationId xmlns:p14="http://schemas.microsoft.com/office/powerpoint/2010/main" val="325468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0992-47B4-4AEE-8D29-5902A55DD0AC}"/>
              </a:ext>
            </a:extLst>
          </p:cNvPr>
          <p:cNvSpPr>
            <a:spLocks noGrp="1"/>
          </p:cNvSpPr>
          <p:nvPr>
            <p:ph type="title"/>
          </p:nvPr>
        </p:nvSpPr>
        <p:spPr>
          <a:xfrm>
            <a:off x="1640156" y="369970"/>
            <a:ext cx="8911687" cy="747490"/>
          </a:xfrm>
        </p:spPr>
        <p:txBody>
          <a:bodyPr/>
          <a:lstStyle/>
          <a:p>
            <a:pPr algn="ctr"/>
            <a:r>
              <a:rPr lang="en-GB" b="1" dirty="0"/>
              <a:t>VISUALISATIONS</a:t>
            </a:r>
            <a:endParaRPr lang="en-NG" b="1" dirty="0"/>
          </a:p>
        </p:txBody>
      </p:sp>
      <p:pic>
        <p:nvPicPr>
          <p:cNvPr id="6" name="Content Placeholder 5">
            <a:extLst>
              <a:ext uri="{FF2B5EF4-FFF2-40B4-BE49-F238E27FC236}">
                <a16:creationId xmlns:a16="http://schemas.microsoft.com/office/drawing/2014/main" id="{06FE8FA4-20D4-490A-90C0-DB4C7F7E51F6}"/>
              </a:ext>
            </a:extLst>
          </p:cNvPr>
          <p:cNvPicPr>
            <a:picLocks noGrp="1" noChangeAspect="1"/>
          </p:cNvPicPr>
          <p:nvPr>
            <p:ph sz="half" idx="1"/>
          </p:nvPr>
        </p:nvPicPr>
        <p:blipFill>
          <a:blip r:embed="rId2"/>
          <a:srcRect/>
          <a:stretch/>
        </p:blipFill>
        <p:spPr>
          <a:xfrm>
            <a:off x="790537" y="1302126"/>
            <a:ext cx="6164444" cy="3444227"/>
          </a:xfrm>
        </p:spPr>
      </p:pic>
      <p:pic>
        <p:nvPicPr>
          <p:cNvPr id="8" name="Content Placeholder 7">
            <a:extLst>
              <a:ext uri="{FF2B5EF4-FFF2-40B4-BE49-F238E27FC236}">
                <a16:creationId xmlns:a16="http://schemas.microsoft.com/office/drawing/2014/main" id="{92925C15-7707-4F2D-A84D-E2D9D5293BCF}"/>
              </a:ext>
            </a:extLst>
          </p:cNvPr>
          <p:cNvPicPr>
            <a:picLocks noGrp="1" noChangeAspect="1"/>
          </p:cNvPicPr>
          <p:nvPr>
            <p:ph sz="half" idx="2"/>
          </p:nvPr>
        </p:nvPicPr>
        <p:blipFill>
          <a:blip r:embed="rId3"/>
          <a:stretch>
            <a:fillRect/>
          </a:stretch>
        </p:blipFill>
        <p:spPr>
          <a:xfrm>
            <a:off x="6954982" y="3429000"/>
            <a:ext cx="5237018" cy="3284944"/>
          </a:xfrm>
        </p:spPr>
      </p:pic>
      <p:sp>
        <p:nvSpPr>
          <p:cNvPr id="9" name="TextBox 8">
            <a:extLst>
              <a:ext uri="{FF2B5EF4-FFF2-40B4-BE49-F238E27FC236}">
                <a16:creationId xmlns:a16="http://schemas.microsoft.com/office/drawing/2014/main" id="{E160A890-CAC6-40F4-A869-76C4AC939160}"/>
              </a:ext>
            </a:extLst>
          </p:cNvPr>
          <p:cNvSpPr txBox="1"/>
          <p:nvPr/>
        </p:nvSpPr>
        <p:spPr>
          <a:xfrm>
            <a:off x="2780953" y="4561687"/>
            <a:ext cx="2183611" cy="369332"/>
          </a:xfrm>
          <a:prstGeom prst="rect">
            <a:avLst/>
          </a:prstGeom>
          <a:noFill/>
        </p:spPr>
        <p:txBody>
          <a:bodyPr wrap="none" rtlCol="0">
            <a:spAutoFit/>
          </a:bodyPr>
          <a:lstStyle/>
          <a:p>
            <a:r>
              <a:rPr lang="en-GB" b="1" dirty="0"/>
              <a:t>SALES PER MONTH</a:t>
            </a:r>
            <a:endParaRPr lang="en-NG" b="1" dirty="0"/>
          </a:p>
        </p:txBody>
      </p:sp>
      <p:sp>
        <p:nvSpPr>
          <p:cNvPr id="10" name="TextBox 9">
            <a:extLst>
              <a:ext uri="{FF2B5EF4-FFF2-40B4-BE49-F238E27FC236}">
                <a16:creationId xmlns:a16="http://schemas.microsoft.com/office/drawing/2014/main" id="{0D24FAB3-DE0C-421E-AB35-63D869487C3E}"/>
              </a:ext>
            </a:extLst>
          </p:cNvPr>
          <p:cNvSpPr txBox="1"/>
          <p:nvPr/>
        </p:nvSpPr>
        <p:spPr>
          <a:xfrm>
            <a:off x="8466457" y="3024239"/>
            <a:ext cx="2214068" cy="369332"/>
          </a:xfrm>
          <a:prstGeom prst="rect">
            <a:avLst/>
          </a:prstGeom>
          <a:noFill/>
        </p:spPr>
        <p:txBody>
          <a:bodyPr wrap="none" rtlCol="0">
            <a:spAutoFit/>
          </a:bodyPr>
          <a:lstStyle/>
          <a:p>
            <a:r>
              <a:rPr lang="en-GB" b="1" dirty="0"/>
              <a:t>GENDER ANALYSIS</a:t>
            </a:r>
            <a:endParaRPr lang="en-NG" b="1" dirty="0"/>
          </a:p>
        </p:txBody>
      </p:sp>
    </p:spTree>
    <p:extLst>
      <p:ext uri="{BB962C8B-B14F-4D97-AF65-F5344CB8AC3E}">
        <p14:creationId xmlns:p14="http://schemas.microsoft.com/office/powerpoint/2010/main" val="326227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5EBA-6A23-4A51-AC37-BE27E4018552}"/>
              </a:ext>
            </a:extLst>
          </p:cNvPr>
          <p:cNvSpPr>
            <a:spLocks noGrp="1"/>
          </p:cNvSpPr>
          <p:nvPr>
            <p:ph type="title"/>
          </p:nvPr>
        </p:nvSpPr>
        <p:spPr/>
        <p:txBody>
          <a:bodyPr/>
          <a:lstStyle/>
          <a:p>
            <a:r>
              <a:rPr lang="en-US" b="1" dirty="0"/>
              <a:t>PRODUCT LINE VISUALSIZATION</a:t>
            </a:r>
            <a:br>
              <a:rPr lang="en-US" dirty="0"/>
            </a:br>
            <a:endParaRPr lang="en-US" dirty="0"/>
          </a:p>
        </p:txBody>
      </p:sp>
      <p:pic>
        <p:nvPicPr>
          <p:cNvPr id="5" name="Content Placeholder 4">
            <a:extLst>
              <a:ext uri="{FF2B5EF4-FFF2-40B4-BE49-F238E27FC236}">
                <a16:creationId xmlns:a16="http://schemas.microsoft.com/office/drawing/2014/main" id="{43ACF332-11D4-4AF4-BE71-7F3937B1C3E6}"/>
              </a:ext>
            </a:extLst>
          </p:cNvPr>
          <p:cNvPicPr>
            <a:picLocks noGrp="1" noChangeAspect="1"/>
          </p:cNvPicPr>
          <p:nvPr>
            <p:ph idx="1"/>
          </p:nvPr>
        </p:nvPicPr>
        <p:blipFill>
          <a:blip r:embed="rId2"/>
          <a:stretch>
            <a:fillRect/>
          </a:stretch>
        </p:blipFill>
        <p:spPr>
          <a:xfrm>
            <a:off x="2419658" y="1340437"/>
            <a:ext cx="7352683" cy="4893453"/>
          </a:xfrm>
        </p:spPr>
      </p:pic>
    </p:spTree>
    <p:extLst>
      <p:ext uri="{BB962C8B-B14F-4D97-AF65-F5344CB8AC3E}">
        <p14:creationId xmlns:p14="http://schemas.microsoft.com/office/powerpoint/2010/main" val="107379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EFE8-6402-4101-B56B-408F7B98EB7E}"/>
              </a:ext>
            </a:extLst>
          </p:cNvPr>
          <p:cNvSpPr>
            <a:spLocks noGrp="1"/>
          </p:cNvSpPr>
          <p:nvPr>
            <p:ph type="title"/>
          </p:nvPr>
        </p:nvSpPr>
        <p:spPr>
          <a:xfrm>
            <a:off x="1640156" y="435032"/>
            <a:ext cx="8911687" cy="872181"/>
          </a:xfrm>
        </p:spPr>
        <p:txBody>
          <a:bodyPr/>
          <a:lstStyle/>
          <a:p>
            <a:pPr algn="ctr"/>
            <a:r>
              <a:rPr lang="en-GB" b="1" dirty="0"/>
              <a:t>AVERAGE QUANTITY</a:t>
            </a:r>
            <a:endParaRPr lang="en-NG" b="1" dirty="0"/>
          </a:p>
        </p:txBody>
      </p:sp>
      <p:pic>
        <p:nvPicPr>
          <p:cNvPr id="5" name="Content Placeholder 4">
            <a:extLst>
              <a:ext uri="{FF2B5EF4-FFF2-40B4-BE49-F238E27FC236}">
                <a16:creationId xmlns:a16="http://schemas.microsoft.com/office/drawing/2014/main" id="{8FCD9563-7C47-42AE-B70D-C21B05590D5A}"/>
              </a:ext>
            </a:extLst>
          </p:cNvPr>
          <p:cNvPicPr>
            <a:picLocks noGrp="1" noChangeAspect="1"/>
          </p:cNvPicPr>
          <p:nvPr>
            <p:ph idx="1"/>
          </p:nvPr>
        </p:nvPicPr>
        <p:blipFill>
          <a:blip r:embed="rId2"/>
          <a:stretch>
            <a:fillRect/>
          </a:stretch>
        </p:blipFill>
        <p:spPr>
          <a:xfrm>
            <a:off x="1770710" y="1488083"/>
            <a:ext cx="8650577" cy="4770891"/>
          </a:xfrm>
        </p:spPr>
      </p:pic>
    </p:spTree>
    <p:extLst>
      <p:ext uri="{BB962C8B-B14F-4D97-AF65-F5344CB8AC3E}">
        <p14:creationId xmlns:p14="http://schemas.microsoft.com/office/powerpoint/2010/main" val="105820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6C6D-FBBB-43E2-9887-09B13A30F246}"/>
              </a:ext>
            </a:extLst>
          </p:cNvPr>
          <p:cNvSpPr>
            <a:spLocks noGrp="1"/>
          </p:cNvSpPr>
          <p:nvPr>
            <p:ph type="title"/>
          </p:nvPr>
        </p:nvSpPr>
        <p:spPr/>
        <p:txBody>
          <a:bodyPr/>
          <a:lstStyle/>
          <a:p>
            <a:r>
              <a:rPr lang="en-GB" b="1" dirty="0"/>
              <a:t>STANDARD SCALER</a:t>
            </a:r>
            <a:endParaRPr lang="en-NG" b="1" dirty="0"/>
          </a:p>
        </p:txBody>
      </p:sp>
      <p:pic>
        <p:nvPicPr>
          <p:cNvPr id="5" name="Content Placeholder 4">
            <a:extLst>
              <a:ext uri="{FF2B5EF4-FFF2-40B4-BE49-F238E27FC236}">
                <a16:creationId xmlns:a16="http://schemas.microsoft.com/office/drawing/2014/main" id="{71EAFDA7-DE43-4965-88B1-EE48A789E188}"/>
              </a:ext>
            </a:extLst>
          </p:cNvPr>
          <p:cNvPicPr>
            <a:picLocks noGrp="1" noChangeAspect="1"/>
          </p:cNvPicPr>
          <p:nvPr>
            <p:ph idx="1"/>
          </p:nvPr>
        </p:nvPicPr>
        <p:blipFill>
          <a:blip r:embed="rId2"/>
          <a:stretch>
            <a:fillRect/>
          </a:stretch>
        </p:blipFill>
        <p:spPr>
          <a:xfrm>
            <a:off x="2592925" y="1264555"/>
            <a:ext cx="8243455" cy="5511179"/>
          </a:xfrm>
        </p:spPr>
      </p:pic>
    </p:spTree>
    <p:extLst>
      <p:ext uri="{BB962C8B-B14F-4D97-AF65-F5344CB8AC3E}">
        <p14:creationId xmlns:p14="http://schemas.microsoft.com/office/powerpoint/2010/main" val="2104952063"/>
      </p:ext>
    </p:extLst>
  </p:cSld>
  <p:clrMapOvr>
    <a:masterClrMapping/>
  </p:clrMapOvr>
</p:sld>
</file>

<file path=ppt/theme/theme1.xml><?xml version="1.0" encoding="utf-8"?>
<a:theme xmlns:a="http://schemas.openxmlformats.org/drawingml/2006/main" name="Theme1">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A72C3DD-270A-4FDC-ABE7-09A0CCA78EBE}" vid="{FB3D9DEE-1294-4894-85B5-574B3233825D}"/>
    </a:ext>
  </a:extLst>
</a:theme>
</file>

<file path=docProps/app.xml><?xml version="1.0" encoding="utf-8"?>
<Properties xmlns="http://schemas.openxmlformats.org/officeDocument/2006/extended-properties" xmlns:vt="http://schemas.openxmlformats.org/officeDocument/2006/docPropsVTypes">
  <Template>Theme1</Template>
  <TotalTime>650</TotalTime>
  <Words>435</Words>
  <Application>Microsoft Office PowerPoint</Application>
  <PresentationFormat>Widescreen</PresentationFormat>
  <Paragraphs>43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vt:lpstr>
      <vt:lpstr>Century Gothic</vt:lpstr>
      <vt:lpstr>Wingdings 3</vt:lpstr>
      <vt:lpstr>Theme1</vt:lpstr>
      <vt:lpstr>PREDICTION OF THE QUANTITY OF PRODUCTS SOLD IN A SUPERMARKET  </vt:lpstr>
      <vt:lpstr>PROBLEM STATEMENT AND AIM</vt:lpstr>
      <vt:lpstr>        DATASET ON THE SALES RECORD</vt:lpstr>
      <vt:lpstr>UNDERSTANDING TERMS</vt:lpstr>
      <vt:lpstr>EXPLORATION OF THE DATASET</vt:lpstr>
      <vt:lpstr>VISUALISATIONS</vt:lpstr>
      <vt:lpstr>PRODUCT LINE VISUALSIZATION </vt:lpstr>
      <vt:lpstr>AVERAGE QUANTITY</vt:lpstr>
      <vt:lpstr>STANDARD SCALER</vt:lpstr>
      <vt:lpstr>MINMAX SCALER</vt:lpstr>
      <vt:lpstr>COEFFICIENTS OF ATTRIBUTES</vt:lpstr>
      <vt:lpstr>MULTIPLE LINEAR REGRESSION PERFORMANCE</vt:lpstr>
      <vt:lpstr>DECISION TREE REGRESSOR PERFORMANCE</vt:lpstr>
      <vt:lpstr>SUPPORT VECTOR REGRESSOR PERFORMANCE</vt:lpstr>
      <vt:lpstr>RANDOM FOREST REGRESSOR PERFORMANCE</vt:lpstr>
      <vt:lpstr>LINEAR REGRESSION MODEL</vt:lpstr>
      <vt:lpstr>DECISION TREE REGRESSOR MODEL</vt:lpstr>
      <vt:lpstr>SUPPORT VECTOR REGRESSOR MODEL</vt:lpstr>
      <vt:lpstr>RANDOM FOREST REGRESSOR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AMADI EMMANUEL</cp:lastModifiedBy>
  <cp:revision>69</cp:revision>
  <dcterms:created xsi:type="dcterms:W3CDTF">2019-12-12T10:51:59Z</dcterms:created>
  <dcterms:modified xsi:type="dcterms:W3CDTF">2019-12-20T11:56:41Z</dcterms:modified>
</cp:coreProperties>
</file>