
<file path=[Content_Types].xml><?xml version="1.0" encoding="utf-8"?>
<Types xmlns="http://schemas.openxmlformats.org/package/2006/content-types">
  <Default Extension="bin" ContentType="image/unknown"/>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7" r:id="rId8"/>
    <p:sldId id="264" r:id="rId9"/>
    <p:sldId id="268" r:id="rId10"/>
    <p:sldId id="265" r:id="rId11"/>
    <p:sldId id="266"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7238DC-41FC-49B9-A38D-16B3583D45C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pl-PL"/>
        </a:p>
      </dgm:t>
    </dgm:pt>
    <dgm:pt modelId="{F9E6C84C-DC70-4C7B-9563-D54924FA5A8D}">
      <dgm:prSet/>
      <dgm:spPr/>
      <dgm:t>
        <a:bodyPr/>
        <a:lstStyle/>
        <a:p>
          <a:r>
            <a:rPr lang="pl-PL" dirty="0"/>
            <a:t>Problem 1 – The </a:t>
          </a:r>
          <a:r>
            <a:rPr lang="pl-PL" dirty="0" err="1"/>
            <a:t>Distance</a:t>
          </a:r>
          <a:r>
            <a:rPr lang="pl-PL" dirty="0"/>
            <a:t> </a:t>
          </a:r>
          <a:r>
            <a:rPr lang="pl-PL" dirty="0" err="1"/>
            <a:t>between</a:t>
          </a:r>
          <a:r>
            <a:rPr lang="pl-PL" dirty="0"/>
            <a:t> </a:t>
          </a:r>
          <a:r>
            <a:rPr lang="pl-PL" dirty="0" err="1"/>
            <a:t>two</a:t>
          </a:r>
          <a:r>
            <a:rPr lang="pl-PL" dirty="0"/>
            <a:t> </a:t>
          </a:r>
          <a:r>
            <a:rPr lang="pl-PL" dirty="0" err="1"/>
            <a:t>points</a:t>
          </a:r>
          <a:r>
            <a:rPr lang="pl-PL" dirty="0"/>
            <a:t> in unit </a:t>
          </a:r>
          <a:r>
            <a:rPr lang="pl-PL" dirty="0" err="1"/>
            <a:t>square</a:t>
          </a:r>
          <a:r>
            <a:rPr lang="pl-PL" dirty="0"/>
            <a:t> </a:t>
          </a:r>
        </a:p>
      </dgm:t>
    </dgm:pt>
    <dgm:pt modelId="{BD9D60D6-347F-423B-B055-CC635E9838F8}" type="parTrans" cxnId="{85B3042C-AA7C-4DD5-B382-2FDAEA219086}">
      <dgm:prSet/>
      <dgm:spPr/>
      <dgm:t>
        <a:bodyPr/>
        <a:lstStyle/>
        <a:p>
          <a:endParaRPr lang="pl-PL"/>
        </a:p>
      </dgm:t>
    </dgm:pt>
    <dgm:pt modelId="{15039190-EC2D-4BF5-B634-F74E413ADFE6}" type="sibTrans" cxnId="{85B3042C-AA7C-4DD5-B382-2FDAEA219086}">
      <dgm:prSet/>
      <dgm:spPr/>
      <dgm:t>
        <a:bodyPr/>
        <a:lstStyle/>
        <a:p>
          <a:endParaRPr lang="pl-PL"/>
        </a:p>
      </dgm:t>
    </dgm:pt>
    <dgm:pt modelId="{7583D0DD-53AC-4328-9B11-7D9D378B15B7}">
      <dgm:prSet/>
      <dgm:spPr/>
      <dgm:t>
        <a:bodyPr/>
        <a:lstStyle/>
        <a:p>
          <a:r>
            <a:rPr lang="pl-PL" dirty="0"/>
            <a:t>Problem 2 – The Monty Hall </a:t>
          </a:r>
          <a:r>
            <a:rPr lang="pl-PL" dirty="0" err="1"/>
            <a:t>Paradox</a:t>
          </a:r>
          <a:r>
            <a:rPr lang="pl-PL" dirty="0"/>
            <a:t> </a:t>
          </a:r>
        </a:p>
      </dgm:t>
    </dgm:pt>
    <dgm:pt modelId="{8AE2D47E-0A88-4280-8923-986ED9AAE2D9}" type="parTrans" cxnId="{B2344ADF-9393-46BC-9D8B-23113CBFF203}">
      <dgm:prSet/>
      <dgm:spPr/>
      <dgm:t>
        <a:bodyPr/>
        <a:lstStyle/>
        <a:p>
          <a:endParaRPr lang="pl-PL"/>
        </a:p>
      </dgm:t>
    </dgm:pt>
    <dgm:pt modelId="{8CBAABB8-61E6-4A4B-9973-0D6CF6D3BC88}" type="sibTrans" cxnId="{B2344ADF-9393-46BC-9D8B-23113CBFF203}">
      <dgm:prSet/>
      <dgm:spPr/>
      <dgm:t>
        <a:bodyPr/>
        <a:lstStyle/>
        <a:p>
          <a:endParaRPr lang="pl-PL"/>
        </a:p>
      </dgm:t>
    </dgm:pt>
    <dgm:pt modelId="{04C9D554-A909-476D-B3B5-9989C61A9430}">
      <dgm:prSet/>
      <dgm:spPr/>
      <dgm:t>
        <a:bodyPr/>
        <a:lstStyle/>
        <a:p>
          <a:r>
            <a:rPr lang="pl-PL" dirty="0"/>
            <a:t>Problem 3 – Mathematical </a:t>
          </a:r>
          <a:r>
            <a:rPr lang="pl-PL" dirty="0" err="1"/>
            <a:t>Induction</a:t>
          </a:r>
          <a:r>
            <a:rPr lang="pl-PL" dirty="0"/>
            <a:t> </a:t>
          </a:r>
        </a:p>
      </dgm:t>
    </dgm:pt>
    <dgm:pt modelId="{DCEBEB16-E178-4A17-8176-9D25A2DC7AD6}" type="parTrans" cxnId="{8D202931-A4A2-4112-B307-70B0B7333A6F}">
      <dgm:prSet/>
      <dgm:spPr/>
      <dgm:t>
        <a:bodyPr/>
        <a:lstStyle/>
        <a:p>
          <a:endParaRPr lang="pl-PL"/>
        </a:p>
      </dgm:t>
    </dgm:pt>
    <dgm:pt modelId="{0B02C371-DC7D-404F-8775-EF9D55A09B16}" type="sibTrans" cxnId="{8D202931-A4A2-4112-B307-70B0B7333A6F}">
      <dgm:prSet/>
      <dgm:spPr/>
      <dgm:t>
        <a:bodyPr/>
        <a:lstStyle/>
        <a:p>
          <a:endParaRPr lang="pl-PL"/>
        </a:p>
      </dgm:t>
    </dgm:pt>
    <dgm:pt modelId="{2AE65AD3-CB6D-426E-A873-86BFEB15753F}">
      <dgm:prSet/>
      <dgm:spPr/>
      <dgm:t>
        <a:bodyPr/>
        <a:lstStyle/>
        <a:p>
          <a:r>
            <a:rPr lang="pl-PL"/>
            <a:t>Conclusions and Recomendations.</a:t>
          </a:r>
        </a:p>
      </dgm:t>
    </dgm:pt>
    <dgm:pt modelId="{2FB94475-A0D7-4981-ADCA-A28AB005FFD9}" type="parTrans" cxnId="{ED810703-6E62-4FAF-96C5-0906B6135AB1}">
      <dgm:prSet/>
      <dgm:spPr/>
      <dgm:t>
        <a:bodyPr/>
        <a:lstStyle/>
        <a:p>
          <a:endParaRPr lang="pl-PL"/>
        </a:p>
      </dgm:t>
    </dgm:pt>
    <dgm:pt modelId="{165351E9-B143-4472-ABE9-A51188DAEB1C}" type="sibTrans" cxnId="{ED810703-6E62-4FAF-96C5-0906B6135AB1}">
      <dgm:prSet/>
      <dgm:spPr/>
      <dgm:t>
        <a:bodyPr/>
        <a:lstStyle/>
        <a:p>
          <a:endParaRPr lang="pl-PL"/>
        </a:p>
      </dgm:t>
    </dgm:pt>
    <dgm:pt modelId="{A9CE6731-9557-49C8-AE94-F8F421EA8B96}" type="pres">
      <dgm:prSet presAssocID="{687238DC-41FC-49B9-A38D-16B3583D45CD}" presName="linearFlow" presStyleCnt="0">
        <dgm:presLayoutVars>
          <dgm:dir/>
          <dgm:resizeHandles val="exact"/>
        </dgm:presLayoutVars>
      </dgm:prSet>
      <dgm:spPr/>
    </dgm:pt>
    <dgm:pt modelId="{E2E77515-5C2E-463B-B686-DA3B5359401D}" type="pres">
      <dgm:prSet presAssocID="{F9E6C84C-DC70-4C7B-9563-D54924FA5A8D}" presName="composite" presStyleCnt="0"/>
      <dgm:spPr/>
    </dgm:pt>
    <dgm:pt modelId="{C8EBEC37-1FBE-4EAF-941B-3644B2CC47C3}" type="pres">
      <dgm:prSet presAssocID="{F9E6C84C-DC70-4C7B-9563-D54924FA5A8D}" presName="imgShp" presStyleLbl="fgImgPlace1" presStyleIdx="0" presStyleCnt="4" custLinFactNeighborX="-1536" custLinFactNeighborY="-1623"/>
      <dgm:spPr/>
    </dgm:pt>
    <dgm:pt modelId="{461FBFA7-83CE-424A-B4BD-AEF9B50E8F07}" type="pres">
      <dgm:prSet presAssocID="{F9E6C84C-DC70-4C7B-9563-D54924FA5A8D}" presName="txShp" presStyleLbl="node1" presStyleIdx="0" presStyleCnt="4">
        <dgm:presLayoutVars>
          <dgm:bulletEnabled val="1"/>
        </dgm:presLayoutVars>
      </dgm:prSet>
      <dgm:spPr/>
    </dgm:pt>
    <dgm:pt modelId="{A1811238-0FFB-4452-A6B2-02FD05A23744}" type="pres">
      <dgm:prSet presAssocID="{15039190-EC2D-4BF5-B634-F74E413ADFE6}" presName="spacing" presStyleCnt="0"/>
      <dgm:spPr/>
    </dgm:pt>
    <dgm:pt modelId="{4BA26907-CF38-468A-AA9A-2D55FADDF575}" type="pres">
      <dgm:prSet presAssocID="{7583D0DD-53AC-4328-9B11-7D9D378B15B7}" presName="composite" presStyleCnt="0"/>
      <dgm:spPr/>
    </dgm:pt>
    <dgm:pt modelId="{327C93C2-72E9-4D7F-9827-2DA35DAE468A}" type="pres">
      <dgm:prSet presAssocID="{7583D0DD-53AC-4328-9B11-7D9D378B15B7}" presName="imgShp" presStyleLbl="fgImgPlace1" presStyleIdx="1" presStyleCnt="4"/>
      <dgm:spPr/>
    </dgm:pt>
    <dgm:pt modelId="{28225735-FC99-40A4-A205-CED5472DED56}" type="pres">
      <dgm:prSet presAssocID="{7583D0DD-53AC-4328-9B11-7D9D378B15B7}" presName="txShp" presStyleLbl="node1" presStyleIdx="1" presStyleCnt="4">
        <dgm:presLayoutVars>
          <dgm:bulletEnabled val="1"/>
        </dgm:presLayoutVars>
      </dgm:prSet>
      <dgm:spPr/>
    </dgm:pt>
    <dgm:pt modelId="{8733F9DB-375B-446F-980F-87C2D11C4464}" type="pres">
      <dgm:prSet presAssocID="{8CBAABB8-61E6-4A4B-9973-0D6CF6D3BC88}" presName="spacing" presStyleCnt="0"/>
      <dgm:spPr/>
    </dgm:pt>
    <dgm:pt modelId="{105C4EBC-A43F-4C7D-B08F-1FDA782B0BD6}" type="pres">
      <dgm:prSet presAssocID="{04C9D554-A909-476D-B3B5-9989C61A9430}" presName="composite" presStyleCnt="0"/>
      <dgm:spPr/>
    </dgm:pt>
    <dgm:pt modelId="{64B0280D-A9F6-45FF-B768-EDD883C69252}" type="pres">
      <dgm:prSet presAssocID="{04C9D554-A909-476D-B3B5-9989C61A9430}" presName="imgShp" presStyleLbl="fgImgPlace1" presStyleIdx="2" presStyleCnt="4"/>
      <dgm:spPr/>
    </dgm:pt>
    <dgm:pt modelId="{00802613-3DDA-4DB7-9444-76076B557853}" type="pres">
      <dgm:prSet presAssocID="{04C9D554-A909-476D-B3B5-9989C61A9430}" presName="txShp" presStyleLbl="node1" presStyleIdx="2" presStyleCnt="4">
        <dgm:presLayoutVars>
          <dgm:bulletEnabled val="1"/>
        </dgm:presLayoutVars>
      </dgm:prSet>
      <dgm:spPr/>
    </dgm:pt>
    <dgm:pt modelId="{3CDDD811-3F5B-46A3-A7D6-3C60A7753764}" type="pres">
      <dgm:prSet presAssocID="{0B02C371-DC7D-404F-8775-EF9D55A09B16}" presName="spacing" presStyleCnt="0"/>
      <dgm:spPr/>
    </dgm:pt>
    <dgm:pt modelId="{8638B42A-BC9E-4691-AFFB-71D233065017}" type="pres">
      <dgm:prSet presAssocID="{2AE65AD3-CB6D-426E-A873-86BFEB15753F}" presName="composite" presStyleCnt="0"/>
      <dgm:spPr/>
    </dgm:pt>
    <dgm:pt modelId="{D40DD6F7-7111-4AAC-8622-EE0AD24B70E7}" type="pres">
      <dgm:prSet presAssocID="{2AE65AD3-CB6D-426E-A873-86BFEB15753F}" presName="imgShp" presStyleLbl="fgImgPlace1" presStyleIdx="3" presStyleCnt="4"/>
      <dgm:spPr/>
    </dgm:pt>
    <dgm:pt modelId="{0D9865B9-D657-430F-810E-01CA3AE0D4BC}" type="pres">
      <dgm:prSet presAssocID="{2AE65AD3-CB6D-426E-A873-86BFEB15753F}" presName="txShp" presStyleLbl="node1" presStyleIdx="3" presStyleCnt="4">
        <dgm:presLayoutVars>
          <dgm:bulletEnabled val="1"/>
        </dgm:presLayoutVars>
      </dgm:prSet>
      <dgm:spPr/>
    </dgm:pt>
  </dgm:ptLst>
  <dgm:cxnLst>
    <dgm:cxn modelId="{ED810703-6E62-4FAF-96C5-0906B6135AB1}" srcId="{687238DC-41FC-49B9-A38D-16B3583D45CD}" destId="{2AE65AD3-CB6D-426E-A873-86BFEB15753F}" srcOrd="3" destOrd="0" parTransId="{2FB94475-A0D7-4981-ADCA-A28AB005FFD9}" sibTransId="{165351E9-B143-4472-ABE9-A51188DAEB1C}"/>
    <dgm:cxn modelId="{85B3042C-AA7C-4DD5-B382-2FDAEA219086}" srcId="{687238DC-41FC-49B9-A38D-16B3583D45CD}" destId="{F9E6C84C-DC70-4C7B-9563-D54924FA5A8D}" srcOrd="0" destOrd="0" parTransId="{BD9D60D6-347F-423B-B055-CC635E9838F8}" sibTransId="{15039190-EC2D-4BF5-B634-F74E413ADFE6}"/>
    <dgm:cxn modelId="{8D202931-A4A2-4112-B307-70B0B7333A6F}" srcId="{687238DC-41FC-49B9-A38D-16B3583D45CD}" destId="{04C9D554-A909-476D-B3B5-9989C61A9430}" srcOrd="2" destOrd="0" parTransId="{DCEBEB16-E178-4A17-8176-9D25A2DC7AD6}" sibTransId="{0B02C371-DC7D-404F-8775-EF9D55A09B16}"/>
    <dgm:cxn modelId="{E39DBD36-0FA7-47EF-AD61-44776DF0188F}" type="presOf" srcId="{2AE65AD3-CB6D-426E-A873-86BFEB15753F}" destId="{0D9865B9-D657-430F-810E-01CA3AE0D4BC}" srcOrd="0" destOrd="0" presId="urn:microsoft.com/office/officeart/2005/8/layout/vList3"/>
    <dgm:cxn modelId="{F3D6043D-E750-4B58-B918-BD4BACD52FA2}" type="presOf" srcId="{04C9D554-A909-476D-B3B5-9989C61A9430}" destId="{00802613-3DDA-4DB7-9444-76076B557853}" srcOrd="0" destOrd="0" presId="urn:microsoft.com/office/officeart/2005/8/layout/vList3"/>
    <dgm:cxn modelId="{468331B3-4B86-4885-9F98-E812B64F145E}" type="presOf" srcId="{7583D0DD-53AC-4328-9B11-7D9D378B15B7}" destId="{28225735-FC99-40A4-A205-CED5472DED56}" srcOrd="0" destOrd="0" presId="urn:microsoft.com/office/officeart/2005/8/layout/vList3"/>
    <dgm:cxn modelId="{B2344ADF-9393-46BC-9D8B-23113CBFF203}" srcId="{687238DC-41FC-49B9-A38D-16B3583D45CD}" destId="{7583D0DD-53AC-4328-9B11-7D9D378B15B7}" srcOrd="1" destOrd="0" parTransId="{8AE2D47E-0A88-4280-8923-986ED9AAE2D9}" sibTransId="{8CBAABB8-61E6-4A4B-9973-0D6CF6D3BC88}"/>
    <dgm:cxn modelId="{621338EC-1CA0-429A-8B1B-8B7885F2B766}" type="presOf" srcId="{F9E6C84C-DC70-4C7B-9563-D54924FA5A8D}" destId="{461FBFA7-83CE-424A-B4BD-AEF9B50E8F07}" srcOrd="0" destOrd="0" presId="urn:microsoft.com/office/officeart/2005/8/layout/vList3"/>
    <dgm:cxn modelId="{22D68CF7-87D0-4450-8C8A-52D313911411}" type="presOf" srcId="{687238DC-41FC-49B9-A38D-16B3583D45CD}" destId="{A9CE6731-9557-49C8-AE94-F8F421EA8B96}" srcOrd="0" destOrd="0" presId="urn:microsoft.com/office/officeart/2005/8/layout/vList3"/>
    <dgm:cxn modelId="{28C58998-F197-40EF-B100-2BAE68EB3F04}" type="presParOf" srcId="{A9CE6731-9557-49C8-AE94-F8F421EA8B96}" destId="{E2E77515-5C2E-463B-B686-DA3B5359401D}" srcOrd="0" destOrd="0" presId="urn:microsoft.com/office/officeart/2005/8/layout/vList3"/>
    <dgm:cxn modelId="{6297D871-75EB-4998-A20F-521EFE5F7D4E}" type="presParOf" srcId="{E2E77515-5C2E-463B-B686-DA3B5359401D}" destId="{C8EBEC37-1FBE-4EAF-941B-3644B2CC47C3}" srcOrd="0" destOrd="0" presId="urn:microsoft.com/office/officeart/2005/8/layout/vList3"/>
    <dgm:cxn modelId="{4ECA0ED6-942F-40DD-81AE-BD239441F8D5}" type="presParOf" srcId="{E2E77515-5C2E-463B-B686-DA3B5359401D}" destId="{461FBFA7-83CE-424A-B4BD-AEF9B50E8F07}" srcOrd="1" destOrd="0" presId="urn:microsoft.com/office/officeart/2005/8/layout/vList3"/>
    <dgm:cxn modelId="{3CC9C59C-01BC-4EBA-BF8F-A6ED161C454E}" type="presParOf" srcId="{A9CE6731-9557-49C8-AE94-F8F421EA8B96}" destId="{A1811238-0FFB-4452-A6B2-02FD05A23744}" srcOrd="1" destOrd="0" presId="urn:microsoft.com/office/officeart/2005/8/layout/vList3"/>
    <dgm:cxn modelId="{AED20756-0370-4E1E-BC13-D0F73D20D79D}" type="presParOf" srcId="{A9CE6731-9557-49C8-AE94-F8F421EA8B96}" destId="{4BA26907-CF38-468A-AA9A-2D55FADDF575}" srcOrd="2" destOrd="0" presId="urn:microsoft.com/office/officeart/2005/8/layout/vList3"/>
    <dgm:cxn modelId="{A66C3B63-DA1B-4CAA-AA6F-0603EAA0D3CC}" type="presParOf" srcId="{4BA26907-CF38-468A-AA9A-2D55FADDF575}" destId="{327C93C2-72E9-4D7F-9827-2DA35DAE468A}" srcOrd="0" destOrd="0" presId="urn:microsoft.com/office/officeart/2005/8/layout/vList3"/>
    <dgm:cxn modelId="{107D5D44-BA7C-4661-ABCB-CE9001A71770}" type="presParOf" srcId="{4BA26907-CF38-468A-AA9A-2D55FADDF575}" destId="{28225735-FC99-40A4-A205-CED5472DED56}" srcOrd="1" destOrd="0" presId="urn:microsoft.com/office/officeart/2005/8/layout/vList3"/>
    <dgm:cxn modelId="{067AE549-C942-4CA4-9EF6-2AAF0B8DB7F4}" type="presParOf" srcId="{A9CE6731-9557-49C8-AE94-F8F421EA8B96}" destId="{8733F9DB-375B-446F-980F-87C2D11C4464}" srcOrd="3" destOrd="0" presId="urn:microsoft.com/office/officeart/2005/8/layout/vList3"/>
    <dgm:cxn modelId="{974DDF1D-3FF6-4E2B-9F51-F69A6B1B1F64}" type="presParOf" srcId="{A9CE6731-9557-49C8-AE94-F8F421EA8B96}" destId="{105C4EBC-A43F-4C7D-B08F-1FDA782B0BD6}" srcOrd="4" destOrd="0" presId="urn:microsoft.com/office/officeart/2005/8/layout/vList3"/>
    <dgm:cxn modelId="{091E5DE9-0D52-42B5-B0AD-C07BD434FA8B}" type="presParOf" srcId="{105C4EBC-A43F-4C7D-B08F-1FDA782B0BD6}" destId="{64B0280D-A9F6-45FF-B768-EDD883C69252}" srcOrd="0" destOrd="0" presId="urn:microsoft.com/office/officeart/2005/8/layout/vList3"/>
    <dgm:cxn modelId="{57343035-09C9-4017-AFA4-DFF8252EE712}" type="presParOf" srcId="{105C4EBC-A43F-4C7D-B08F-1FDA782B0BD6}" destId="{00802613-3DDA-4DB7-9444-76076B557853}" srcOrd="1" destOrd="0" presId="urn:microsoft.com/office/officeart/2005/8/layout/vList3"/>
    <dgm:cxn modelId="{5F49BF20-CDA2-432B-8221-BDFFD8F4D0C8}" type="presParOf" srcId="{A9CE6731-9557-49C8-AE94-F8F421EA8B96}" destId="{3CDDD811-3F5B-46A3-A7D6-3C60A7753764}" srcOrd="5" destOrd="0" presId="urn:microsoft.com/office/officeart/2005/8/layout/vList3"/>
    <dgm:cxn modelId="{E802996F-0D7A-4E28-A240-4AF95C786290}" type="presParOf" srcId="{A9CE6731-9557-49C8-AE94-F8F421EA8B96}" destId="{8638B42A-BC9E-4691-AFFB-71D233065017}" srcOrd="6" destOrd="0" presId="urn:microsoft.com/office/officeart/2005/8/layout/vList3"/>
    <dgm:cxn modelId="{3D621074-C3A8-4194-90DB-8B96648522B5}" type="presParOf" srcId="{8638B42A-BC9E-4691-AFFB-71D233065017}" destId="{D40DD6F7-7111-4AAC-8622-EE0AD24B70E7}" srcOrd="0" destOrd="0" presId="urn:microsoft.com/office/officeart/2005/8/layout/vList3"/>
    <dgm:cxn modelId="{36528643-BC18-4226-BD8B-A765B006335D}" type="presParOf" srcId="{8638B42A-BC9E-4691-AFFB-71D233065017}" destId="{0D9865B9-D657-430F-810E-01CA3AE0D4B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BFA7-83CE-424A-B4BD-AEF9B50E8F07}">
      <dsp:nvSpPr>
        <dsp:cNvPr id="0" name=""/>
        <dsp:cNvSpPr/>
      </dsp:nvSpPr>
      <dsp:spPr>
        <a:xfrm rot="10800000">
          <a:off x="1911687" y="523"/>
          <a:ext cx="6992874" cy="60129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156" tIns="76200" rIns="142240" bIns="76200" numCol="1" spcCol="1270" anchor="ctr" anchorCtr="0">
          <a:noAutofit/>
        </a:bodyPr>
        <a:lstStyle/>
        <a:p>
          <a:pPr marL="0" lvl="0" indent="0" algn="ctr" defTabSz="889000">
            <a:lnSpc>
              <a:spcPct val="90000"/>
            </a:lnSpc>
            <a:spcBef>
              <a:spcPct val="0"/>
            </a:spcBef>
            <a:spcAft>
              <a:spcPct val="35000"/>
            </a:spcAft>
            <a:buNone/>
          </a:pPr>
          <a:r>
            <a:rPr lang="pl-PL" sz="2000" kern="1200" dirty="0"/>
            <a:t>Problem 1 – The </a:t>
          </a:r>
          <a:r>
            <a:rPr lang="pl-PL" sz="2000" kern="1200" dirty="0" err="1"/>
            <a:t>Distance</a:t>
          </a:r>
          <a:r>
            <a:rPr lang="pl-PL" sz="2000" kern="1200" dirty="0"/>
            <a:t> </a:t>
          </a:r>
          <a:r>
            <a:rPr lang="pl-PL" sz="2000" kern="1200" dirty="0" err="1"/>
            <a:t>between</a:t>
          </a:r>
          <a:r>
            <a:rPr lang="pl-PL" sz="2000" kern="1200" dirty="0"/>
            <a:t> </a:t>
          </a:r>
          <a:r>
            <a:rPr lang="pl-PL" sz="2000" kern="1200" dirty="0" err="1"/>
            <a:t>two</a:t>
          </a:r>
          <a:r>
            <a:rPr lang="pl-PL" sz="2000" kern="1200" dirty="0"/>
            <a:t> </a:t>
          </a:r>
          <a:r>
            <a:rPr lang="pl-PL" sz="2000" kern="1200" dirty="0" err="1"/>
            <a:t>points</a:t>
          </a:r>
          <a:r>
            <a:rPr lang="pl-PL" sz="2000" kern="1200" dirty="0"/>
            <a:t> in unit </a:t>
          </a:r>
          <a:r>
            <a:rPr lang="pl-PL" sz="2000" kern="1200" dirty="0" err="1"/>
            <a:t>square</a:t>
          </a:r>
          <a:r>
            <a:rPr lang="pl-PL" sz="2000" kern="1200" dirty="0"/>
            <a:t> </a:t>
          </a:r>
        </a:p>
      </dsp:txBody>
      <dsp:txXfrm rot="10800000">
        <a:off x="2062011" y="523"/>
        <a:ext cx="6842550" cy="601297"/>
      </dsp:txXfrm>
    </dsp:sp>
    <dsp:sp modelId="{C8EBEC37-1FBE-4EAF-941B-3644B2CC47C3}">
      <dsp:nvSpPr>
        <dsp:cNvPr id="0" name=""/>
        <dsp:cNvSpPr/>
      </dsp:nvSpPr>
      <dsp:spPr>
        <a:xfrm>
          <a:off x="1601802" y="0"/>
          <a:ext cx="601297" cy="60129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225735-FC99-40A4-A205-CED5472DED56}">
      <dsp:nvSpPr>
        <dsp:cNvPr id="0" name=""/>
        <dsp:cNvSpPr/>
      </dsp:nvSpPr>
      <dsp:spPr>
        <a:xfrm rot="10800000">
          <a:off x="1911687" y="752145"/>
          <a:ext cx="6992874" cy="60129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156" tIns="76200" rIns="142240" bIns="76200" numCol="1" spcCol="1270" anchor="ctr" anchorCtr="0">
          <a:noAutofit/>
        </a:bodyPr>
        <a:lstStyle/>
        <a:p>
          <a:pPr marL="0" lvl="0" indent="0" algn="ctr" defTabSz="889000">
            <a:lnSpc>
              <a:spcPct val="90000"/>
            </a:lnSpc>
            <a:spcBef>
              <a:spcPct val="0"/>
            </a:spcBef>
            <a:spcAft>
              <a:spcPct val="35000"/>
            </a:spcAft>
            <a:buNone/>
          </a:pPr>
          <a:r>
            <a:rPr lang="pl-PL" sz="2000" kern="1200" dirty="0"/>
            <a:t>Problem 2 – The Monty Hall </a:t>
          </a:r>
          <a:r>
            <a:rPr lang="pl-PL" sz="2000" kern="1200" dirty="0" err="1"/>
            <a:t>Paradox</a:t>
          </a:r>
          <a:r>
            <a:rPr lang="pl-PL" sz="2000" kern="1200" dirty="0"/>
            <a:t> </a:t>
          </a:r>
        </a:p>
      </dsp:txBody>
      <dsp:txXfrm rot="10800000">
        <a:off x="2062011" y="752145"/>
        <a:ext cx="6842550" cy="601297"/>
      </dsp:txXfrm>
    </dsp:sp>
    <dsp:sp modelId="{327C93C2-72E9-4D7F-9827-2DA35DAE468A}">
      <dsp:nvSpPr>
        <dsp:cNvPr id="0" name=""/>
        <dsp:cNvSpPr/>
      </dsp:nvSpPr>
      <dsp:spPr>
        <a:xfrm>
          <a:off x="1611038" y="752145"/>
          <a:ext cx="601297" cy="60129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802613-3DDA-4DB7-9444-76076B557853}">
      <dsp:nvSpPr>
        <dsp:cNvPr id="0" name=""/>
        <dsp:cNvSpPr/>
      </dsp:nvSpPr>
      <dsp:spPr>
        <a:xfrm rot="10800000">
          <a:off x="1911687" y="1503767"/>
          <a:ext cx="6992874" cy="60129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156" tIns="76200" rIns="142240" bIns="76200" numCol="1" spcCol="1270" anchor="ctr" anchorCtr="0">
          <a:noAutofit/>
        </a:bodyPr>
        <a:lstStyle/>
        <a:p>
          <a:pPr marL="0" lvl="0" indent="0" algn="ctr" defTabSz="889000">
            <a:lnSpc>
              <a:spcPct val="90000"/>
            </a:lnSpc>
            <a:spcBef>
              <a:spcPct val="0"/>
            </a:spcBef>
            <a:spcAft>
              <a:spcPct val="35000"/>
            </a:spcAft>
            <a:buNone/>
          </a:pPr>
          <a:r>
            <a:rPr lang="pl-PL" sz="2000" kern="1200" dirty="0"/>
            <a:t>Problem 3 – Mathematical </a:t>
          </a:r>
          <a:r>
            <a:rPr lang="pl-PL" sz="2000" kern="1200" dirty="0" err="1"/>
            <a:t>Induction</a:t>
          </a:r>
          <a:r>
            <a:rPr lang="pl-PL" sz="2000" kern="1200" dirty="0"/>
            <a:t> </a:t>
          </a:r>
        </a:p>
      </dsp:txBody>
      <dsp:txXfrm rot="10800000">
        <a:off x="2062011" y="1503767"/>
        <a:ext cx="6842550" cy="601297"/>
      </dsp:txXfrm>
    </dsp:sp>
    <dsp:sp modelId="{64B0280D-A9F6-45FF-B768-EDD883C69252}">
      <dsp:nvSpPr>
        <dsp:cNvPr id="0" name=""/>
        <dsp:cNvSpPr/>
      </dsp:nvSpPr>
      <dsp:spPr>
        <a:xfrm>
          <a:off x="1611038" y="1503767"/>
          <a:ext cx="601297" cy="60129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9865B9-D657-430F-810E-01CA3AE0D4BC}">
      <dsp:nvSpPr>
        <dsp:cNvPr id="0" name=""/>
        <dsp:cNvSpPr/>
      </dsp:nvSpPr>
      <dsp:spPr>
        <a:xfrm rot="10800000">
          <a:off x="1911687" y="2255390"/>
          <a:ext cx="6992874" cy="60129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156" tIns="76200" rIns="142240" bIns="76200" numCol="1" spcCol="1270" anchor="ctr" anchorCtr="0">
          <a:noAutofit/>
        </a:bodyPr>
        <a:lstStyle/>
        <a:p>
          <a:pPr marL="0" lvl="0" indent="0" algn="ctr" defTabSz="889000">
            <a:lnSpc>
              <a:spcPct val="90000"/>
            </a:lnSpc>
            <a:spcBef>
              <a:spcPct val="0"/>
            </a:spcBef>
            <a:spcAft>
              <a:spcPct val="35000"/>
            </a:spcAft>
            <a:buNone/>
          </a:pPr>
          <a:r>
            <a:rPr lang="pl-PL" sz="2000" kern="1200"/>
            <a:t>Conclusions and Recomendations.</a:t>
          </a:r>
        </a:p>
      </dsp:txBody>
      <dsp:txXfrm rot="10800000">
        <a:off x="2062011" y="2255390"/>
        <a:ext cx="6842550" cy="601297"/>
      </dsp:txXfrm>
    </dsp:sp>
    <dsp:sp modelId="{D40DD6F7-7111-4AAC-8622-EE0AD24B70E7}">
      <dsp:nvSpPr>
        <dsp:cNvPr id="0" name=""/>
        <dsp:cNvSpPr/>
      </dsp:nvSpPr>
      <dsp:spPr>
        <a:xfrm>
          <a:off x="1611038" y="2255390"/>
          <a:ext cx="601297" cy="60129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06E9-9542-896E-73A3-778DD6D278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l-PL"/>
          </a:p>
        </p:txBody>
      </p:sp>
      <p:sp>
        <p:nvSpPr>
          <p:cNvPr id="3" name="Subtitle 2">
            <a:extLst>
              <a:ext uri="{FF2B5EF4-FFF2-40B4-BE49-F238E27FC236}">
                <a16:creationId xmlns:a16="http://schemas.microsoft.com/office/drawing/2014/main" id="{667B5040-FB6E-95E3-8625-43ED42D111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l-PL"/>
          </a:p>
        </p:txBody>
      </p:sp>
      <p:sp>
        <p:nvSpPr>
          <p:cNvPr id="4" name="Date Placeholder 3">
            <a:extLst>
              <a:ext uri="{FF2B5EF4-FFF2-40B4-BE49-F238E27FC236}">
                <a16:creationId xmlns:a16="http://schemas.microsoft.com/office/drawing/2014/main" id="{5EA543DC-C8EA-5727-FF15-85BC7F823892}"/>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5" name="Footer Placeholder 4">
            <a:extLst>
              <a:ext uri="{FF2B5EF4-FFF2-40B4-BE49-F238E27FC236}">
                <a16:creationId xmlns:a16="http://schemas.microsoft.com/office/drawing/2014/main" id="{824BFD56-0986-9066-B10B-C586766CC51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DE18CBC-5CDF-0377-ABC3-9EE9BB71AA31}"/>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251374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F45E-259D-FBD9-A7B9-F4DE1F695D43}"/>
              </a:ext>
            </a:extLst>
          </p:cNvPr>
          <p:cNvSpPr>
            <a:spLocks noGrp="1"/>
          </p:cNvSpPr>
          <p:nvPr>
            <p:ph type="title"/>
          </p:nvPr>
        </p:nvSpPr>
        <p:spPr/>
        <p:txBody>
          <a:bodyPr/>
          <a:lstStyle/>
          <a:p>
            <a:r>
              <a:rPr lang="en-GB"/>
              <a:t>Click to edit Master title style</a:t>
            </a:r>
            <a:endParaRPr lang="pl-PL"/>
          </a:p>
        </p:txBody>
      </p:sp>
      <p:sp>
        <p:nvSpPr>
          <p:cNvPr id="3" name="Vertical Text Placeholder 2">
            <a:extLst>
              <a:ext uri="{FF2B5EF4-FFF2-40B4-BE49-F238E27FC236}">
                <a16:creationId xmlns:a16="http://schemas.microsoft.com/office/drawing/2014/main" id="{A0285B82-C4B7-38BB-29B9-ECFFDEF6A6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4" name="Date Placeholder 3">
            <a:extLst>
              <a:ext uri="{FF2B5EF4-FFF2-40B4-BE49-F238E27FC236}">
                <a16:creationId xmlns:a16="http://schemas.microsoft.com/office/drawing/2014/main" id="{7B93A768-4323-F466-4468-845DDEF3D03A}"/>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5" name="Footer Placeholder 4">
            <a:extLst>
              <a:ext uri="{FF2B5EF4-FFF2-40B4-BE49-F238E27FC236}">
                <a16:creationId xmlns:a16="http://schemas.microsoft.com/office/drawing/2014/main" id="{DCB3D51B-D91F-0B2C-9F96-9A04C89B740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1F2C39B2-A3C0-8CF9-5BEE-CDCCF473920C}"/>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19749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B7F5D-0BB5-7450-74CE-A605F7BDED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l-PL"/>
          </a:p>
        </p:txBody>
      </p:sp>
      <p:sp>
        <p:nvSpPr>
          <p:cNvPr id="3" name="Vertical Text Placeholder 2">
            <a:extLst>
              <a:ext uri="{FF2B5EF4-FFF2-40B4-BE49-F238E27FC236}">
                <a16:creationId xmlns:a16="http://schemas.microsoft.com/office/drawing/2014/main" id="{1447440D-AB0F-6939-750C-A4293485389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4" name="Date Placeholder 3">
            <a:extLst>
              <a:ext uri="{FF2B5EF4-FFF2-40B4-BE49-F238E27FC236}">
                <a16:creationId xmlns:a16="http://schemas.microsoft.com/office/drawing/2014/main" id="{3FB9B0F3-7B37-AF64-864C-22E02D4E9A29}"/>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5" name="Footer Placeholder 4">
            <a:extLst>
              <a:ext uri="{FF2B5EF4-FFF2-40B4-BE49-F238E27FC236}">
                <a16:creationId xmlns:a16="http://schemas.microsoft.com/office/drawing/2014/main" id="{2A445A1B-1F76-998A-1F59-3DD122D4B38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7822E74-44A7-51FF-E535-221E03DD1D6B}"/>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166714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4B9C-5668-4657-AD79-EA00552905AC}"/>
              </a:ext>
            </a:extLst>
          </p:cNvPr>
          <p:cNvSpPr>
            <a:spLocks noGrp="1"/>
          </p:cNvSpPr>
          <p:nvPr>
            <p:ph type="title"/>
          </p:nvPr>
        </p:nvSpPr>
        <p:spPr/>
        <p:txBody>
          <a:bodyPr/>
          <a:lstStyle/>
          <a:p>
            <a:r>
              <a:rPr lang="en-GB"/>
              <a:t>Click to edit Master title style</a:t>
            </a:r>
            <a:endParaRPr lang="pl-PL"/>
          </a:p>
        </p:txBody>
      </p:sp>
      <p:sp>
        <p:nvSpPr>
          <p:cNvPr id="3" name="Content Placeholder 2">
            <a:extLst>
              <a:ext uri="{FF2B5EF4-FFF2-40B4-BE49-F238E27FC236}">
                <a16:creationId xmlns:a16="http://schemas.microsoft.com/office/drawing/2014/main" id="{24D71AF7-0179-6913-045E-F86D148B59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4" name="Date Placeholder 3">
            <a:extLst>
              <a:ext uri="{FF2B5EF4-FFF2-40B4-BE49-F238E27FC236}">
                <a16:creationId xmlns:a16="http://schemas.microsoft.com/office/drawing/2014/main" id="{84879A64-EB45-4595-8E07-ADF8D7E26CD0}"/>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5" name="Footer Placeholder 4">
            <a:extLst>
              <a:ext uri="{FF2B5EF4-FFF2-40B4-BE49-F238E27FC236}">
                <a16:creationId xmlns:a16="http://schemas.microsoft.com/office/drawing/2014/main" id="{C154A4FC-9A1D-1059-E6C4-1E8226DE4D4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D3332D9-4830-3086-AABE-2E530689BC54}"/>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208869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6CBE-9BC3-CA45-4980-28437DA5346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l-PL"/>
          </a:p>
        </p:txBody>
      </p:sp>
      <p:sp>
        <p:nvSpPr>
          <p:cNvPr id="3" name="Text Placeholder 2">
            <a:extLst>
              <a:ext uri="{FF2B5EF4-FFF2-40B4-BE49-F238E27FC236}">
                <a16:creationId xmlns:a16="http://schemas.microsoft.com/office/drawing/2014/main" id="{40C904B1-3E86-A453-6706-0E80C7BB6D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B642DE-A074-480B-C037-A192C2DB06A5}"/>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5" name="Footer Placeholder 4">
            <a:extLst>
              <a:ext uri="{FF2B5EF4-FFF2-40B4-BE49-F238E27FC236}">
                <a16:creationId xmlns:a16="http://schemas.microsoft.com/office/drawing/2014/main" id="{7F6F4989-1446-93B1-0BD5-7B78B715997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6CBE793-F457-BB39-7E1E-F2FA46379069}"/>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5076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3D98-4EDF-6FB7-9EF0-1770EF797FBD}"/>
              </a:ext>
            </a:extLst>
          </p:cNvPr>
          <p:cNvSpPr>
            <a:spLocks noGrp="1"/>
          </p:cNvSpPr>
          <p:nvPr>
            <p:ph type="title"/>
          </p:nvPr>
        </p:nvSpPr>
        <p:spPr/>
        <p:txBody>
          <a:bodyPr/>
          <a:lstStyle/>
          <a:p>
            <a:r>
              <a:rPr lang="en-GB"/>
              <a:t>Click to edit Master title style</a:t>
            </a:r>
            <a:endParaRPr lang="pl-PL"/>
          </a:p>
        </p:txBody>
      </p:sp>
      <p:sp>
        <p:nvSpPr>
          <p:cNvPr id="3" name="Content Placeholder 2">
            <a:extLst>
              <a:ext uri="{FF2B5EF4-FFF2-40B4-BE49-F238E27FC236}">
                <a16:creationId xmlns:a16="http://schemas.microsoft.com/office/drawing/2014/main" id="{54E8E5B4-6FBB-C78D-4E0A-F3B127EEEA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4" name="Content Placeholder 3">
            <a:extLst>
              <a:ext uri="{FF2B5EF4-FFF2-40B4-BE49-F238E27FC236}">
                <a16:creationId xmlns:a16="http://schemas.microsoft.com/office/drawing/2014/main" id="{FC075A2C-75D5-AD67-5154-058CFEA61DA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5" name="Date Placeholder 4">
            <a:extLst>
              <a:ext uri="{FF2B5EF4-FFF2-40B4-BE49-F238E27FC236}">
                <a16:creationId xmlns:a16="http://schemas.microsoft.com/office/drawing/2014/main" id="{F6E5C5C8-D928-FD76-11BF-567EA38E56D3}"/>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6" name="Footer Placeholder 5">
            <a:extLst>
              <a:ext uri="{FF2B5EF4-FFF2-40B4-BE49-F238E27FC236}">
                <a16:creationId xmlns:a16="http://schemas.microsoft.com/office/drawing/2014/main" id="{73974B00-5AD4-FE43-BCFE-12D582C6F76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CE080FF3-145D-B4EC-15F0-BE8418828A46}"/>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45617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130-82D4-6ABE-E8D8-72A9D24E4A2C}"/>
              </a:ext>
            </a:extLst>
          </p:cNvPr>
          <p:cNvSpPr>
            <a:spLocks noGrp="1"/>
          </p:cNvSpPr>
          <p:nvPr>
            <p:ph type="title"/>
          </p:nvPr>
        </p:nvSpPr>
        <p:spPr>
          <a:xfrm>
            <a:off x="839788" y="365125"/>
            <a:ext cx="10515600" cy="1325563"/>
          </a:xfrm>
        </p:spPr>
        <p:txBody>
          <a:bodyPr/>
          <a:lstStyle/>
          <a:p>
            <a:r>
              <a:rPr lang="en-GB"/>
              <a:t>Click to edit Master title style</a:t>
            </a:r>
            <a:endParaRPr lang="pl-PL"/>
          </a:p>
        </p:txBody>
      </p:sp>
      <p:sp>
        <p:nvSpPr>
          <p:cNvPr id="3" name="Text Placeholder 2">
            <a:extLst>
              <a:ext uri="{FF2B5EF4-FFF2-40B4-BE49-F238E27FC236}">
                <a16:creationId xmlns:a16="http://schemas.microsoft.com/office/drawing/2014/main" id="{8AC84323-A87F-A6CF-9C14-6A5C9AEDD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EC4D1C-6B81-2DDE-1462-B556C973B9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5" name="Text Placeholder 4">
            <a:extLst>
              <a:ext uri="{FF2B5EF4-FFF2-40B4-BE49-F238E27FC236}">
                <a16:creationId xmlns:a16="http://schemas.microsoft.com/office/drawing/2014/main" id="{97C10DF7-5036-96C2-FF40-9867873E2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EE8D33-1F74-E0D8-A18D-3C71EA1724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Date Placeholder 6">
            <a:extLst>
              <a:ext uri="{FF2B5EF4-FFF2-40B4-BE49-F238E27FC236}">
                <a16:creationId xmlns:a16="http://schemas.microsoft.com/office/drawing/2014/main" id="{B5E5E152-F1DE-D197-7C4F-DE1112EC4EAA}"/>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8" name="Footer Placeholder 7">
            <a:extLst>
              <a:ext uri="{FF2B5EF4-FFF2-40B4-BE49-F238E27FC236}">
                <a16:creationId xmlns:a16="http://schemas.microsoft.com/office/drawing/2014/main" id="{CAB5AF2D-5C58-2527-025F-3C7F6F6E6909}"/>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F09E0F54-85B4-888D-EE22-AD6F3CB2B9DA}"/>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243958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BDCB-9C0C-3372-3649-7092E48FF7D9}"/>
              </a:ext>
            </a:extLst>
          </p:cNvPr>
          <p:cNvSpPr>
            <a:spLocks noGrp="1"/>
          </p:cNvSpPr>
          <p:nvPr>
            <p:ph type="title"/>
          </p:nvPr>
        </p:nvSpPr>
        <p:spPr/>
        <p:txBody>
          <a:bodyPr/>
          <a:lstStyle/>
          <a:p>
            <a:r>
              <a:rPr lang="en-GB"/>
              <a:t>Click to edit Master title style</a:t>
            </a:r>
            <a:endParaRPr lang="pl-PL"/>
          </a:p>
        </p:txBody>
      </p:sp>
      <p:sp>
        <p:nvSpPr>
          <p:cNvPr id="3" name="Date Placeholder 2">
            <a:extLst>
              <a:ext uri="{FF2B5EF4-FFF2-40B4-BE49-F238E27FC236}">
                <a16:creationId xmlns:a16="http://schemas.microsoft.com/office/drawing/2014/main" id="{DDDA9EE0-7A95-13A5-0B45-BE2749642EA2}"/>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4" name="Footer Placeholder 3">
            <a:extLst>
              <a:ext uri="{FF2B5EF4-FFF2-40B4-BE49-F238E27FC236}">
                <a16:creationId xmlns:a16="http://schemas.microsoft.com/office/drawing/2014/main" id="{8FC451BB-E1B9-B81F-638B-A9431D4182C6}"/>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25A015A-724A-2767-8034-CA7179630DE6}"/>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396925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4BAB4-5B4B-E5B7-03D0-7375EF42733C}"/>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3" name="Footer Placeholder 2">
            <a:extLst>
              <a:ext uri="{FF2B5EF4-FFF2-40B4-BE49-F238E27FC236}">
                <a16:creationId xmlns:a16="http://schemas.microsoft.com/office/drawing/2014/main" id="{0EB4CD3D-E2D9-9807-C3CD-E3DDF4D7CAAA}"/>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30A09A22-A390-62E7-296F-F3D6A97FD701}"/>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216817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C902-AE12-45C4-65F1-2D273364B8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l-PL"/>
          </a:p>
        </p:txBody>
      </p:sp>
      <p:sp>
        <p:nvSpPr>
          <p:cNvPr id="3" name="Content Placeholder 2">
            <a:extLst>
              <a:ext uri="{FF2B5EF4-FFF2-40B4-BE49-F238E27FC236}">
                <a16:creationId xmlns:a16="http://schemas.microsoft.com/office/drawing/2014/main" id="{48F3F496-8805-C864-23B8-5DA97789E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4" name="Text Placeholder 3">
            <a:extLst>
              <a:ext uri="{FF2B5EF4-FFF2-40B4-BE49-F238E27FC236}">
                <a16:creationId xmlns:a16="http://schemas.microsoft.com/office/drawing/2014/main" id="{1A90216C-D390-3B52-FA33-18E16758F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EF0ACF-DA70-201E-B8C2-41CC3EFD8792}"/>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6" name="Footer Placeholder 5">
            <a:extLst>
              <a:ext uri="{FF2B5EF4-FFF2-40B4-BE49-F238E27FC236}">
                <a16:creationId xmlns:a16="http://schemas.microsoft.com/office/drawing/2014/main" id="{3C6F774E-55A8-183E-49CA-1A5E8F3428DE}"/>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A2C16B19-30B2-6861-A7B5-C7674B72F9A9}"/>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281886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AE20-2332-F68C-5E04-14C7D49A8F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l-PL"/>
          </a:p>
        </p:txBody>
      </p:sp>
      <p:sp>
        <p:nvSpPr>
          <p:cNvPr id="3" name="Picture Placeholder 2">
            <a:extLst>
              <a:ext uri="{FF2B5EF4-FFF2-40B4-BE49-F238E27FC236}">
                <a16:creationId xmlns:a16="http://schemas.microsoft.com/office/drawing/2014/main" id="{37810D37-F75B-BE6B-5704-DA332B3E23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D99FC099-3485-1347-EBB9-5443C1749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531F2F-20F4-73FD-A62B-819E9B7C951C}"/>
              </a:ext>
            </a:extLst>
          </p:cNvPr>
          <p:cNvSpPr>
            <a:spLocks noGrp="1"/>
          </p:cNvSpPr>
          <p:nvPr>
            <p:ph type="dt" sz="half" idx="10"/>
          </p:nvPr>
        </p:nvSpPr>
        <p:spPr/>
        <p:txBody>
          <a:bodyPr/>
          <a:lstStyle/>
          <a:p>
            <a:fld id="{9061A0A1-0B54-424F-BE55-DE19CD94D86D}" type="datetimeFigureOut">
              <a:rPr lang="pl-PL" smtClean="0"/>
              <a:t>16.05.2024</a:t>
            </a:fld>
            <a:endParaRPr lang="pl-PL"/>
          </a:p>
        </p:txBody>
      </p:sp>
      <p:sp>
        <p:nvSpPr>
          <p:cNvPr id="6" name="Footer Placeholder 5">
            <a:extLst>
              <a:ext uri="{FF2B5EF4-FFF2-40B4-BE49-F238E27FC236}">
                <a16:creationId xmlns:a16="http://schemas.microsoft.com/office/drawing/2014/main" id="{E17F8041-6F00-3226-362C-783F24E5A40A}"/>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CD797DE4-6731-34E3-5A3A-FF713BA5CC6A}"/>
              </a:ext>
            </a:extLst>
          </p:cNvPr>
          <p:cNvSpPr>
            <a:spLocks noGrp="1"/>
          </p:cNvSpPr>
          <p:nvPr>
            <p:ph type="sldNum" sz="quarter" idx="12"/>
          </p:nvPr>
        </p:nvSpPr>
        <p:spPr/>
        <p:txBody>
          <a:bodyPr/>
          <a:lstStyle/>
          <a:p>
            <a:fld id="{A5F41423-F84E-426C-B945-A768DE03C424}" type="slidenum">
              <a:rPr lang="pl-PL" smtClean="0"/>
              <a:t>‹#›</a:t>
            </a:fld>
            <a:endParaRPr lang="pl-PL"/>
          </a:p>
        </p:txBody>
      </p:sp>
    </p:spTree>
    <p:extLst>
      <p:ext uri="{BB962C8B-B14F-4D97-AF65-F5344CB8AC3E}">
        <p14:creationId xmlns:p14="http://schemas.microsoft.com/office/powerpoint/2010/main" val="278070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13F96-31B7-8E76-1A27-C42076038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l-PL"/>
          </a:p>
        </p:txBody>
      </p:sp>
      <p:sp>
        <p:nvSpPr>
          <p:cNvPr id="3" name="Text Placeholder 2">
            <a:extLst>
              <a:ext uri="{FF2B5EF4-FFF2-40B4-BE49-F238E27FC236}">
                <a16:creationId xmlns:a16="http://schemas.microsoft.com/office/drawing/2014/main" id="{7AC8B083-D9F0-8C4C-403F-9424F189D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4" name="Date Placeholder 3">
            <a:extLst>
              <a:ext uri="{FF2B5EF4-FFF2-40B4-BE49-F238E27FC236}">
                <a16:creationId xmlns:a16="http://schemas.microsoft.com/office/drawing/2014/main" id="{210FD7AA-BD2F-7B74-658E-B8E83B9AE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1A0A1-0B54-424F-BE55-DE19CD94D86D}" type="datetimeFigureOut">
              <a:rPr lang="pl-PL" smtClean="0"/>
              <a:t>16.05.2024</a:t>
            </a:fld>
            <a:endParaRPr lang="pl-PL"/>
          </a:p>
        </p:txBody>
      </p:sp>
      <p:sp>
        <p:nvSpPr>
          <p:cNvPr id="5" name="Footer Placeholder 4">
            <a:extLst>
              <a:ext uri="{FF2B5EF4-FFF2-40B4-BE49-F238E27FC236}">
                <a16:creationId xmlns:a16="http://schemas.microsoft.com/office/drawing/2014/main" id="{B8BAD9A8-0B84-59A4-F587-74CB32D73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1292224B-13A3-BF35-0976-BCB84900B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41423-F84E-426C-B945-A768DE03C424}" type="slidenum">
              <a:rPr lang="pl-PL" smtClean="0"/>
              <a:t>‹#›</a:t>
            </a:fld>
            <a:endParaRPr lang="pl-PL"/>
          </a:p>
        </p:txBody>
      </p:sp>
    </p:spTree>
    <p:extLst>
      <p:ext uri="{BB962C8B-B14F-4D97-AF65-F5344CB8AC3E}">
        <p14:creationId xmlns:p14="http://schemas.microsoft.com/office/powerpoint/2010/main" val="296401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bin"/><Relationship Id="rId5" Type="http://schemas.openxmlformats.org/officeDocument/2006/relationships/image" Target="../media/image31.jp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B99D29-E9CB-DA94-A5A2-ADAF4556BD67}"/>
              </a:ext>
            </a:extLst>
          </p:cNvPr>
          <p:cNvSpPr>
            <a:spLocks noGrp="1"/>
          </p:cNvSpPr>
          <p:nvPr>
            <p:ph type="ctrTitle"/>
          </p:nvPr>
        </p:nvSpPr>
        <p:spPr>
          <a:xfrm>
            <a:off x="1524000" y="2142619"/>
            <a:ext cx="9144000" cy="914545"/>
          </a:xfrm>
        </p:spPr>
        <p:txBody>
          <a:bodyPr/>
          <a:lstStyle/>
          <a:p>
            <a:r>
              <a:rPr lang="pl-PL" dirty="0" err="1"/>
              <a:t>Juicy</a:t>
            </a:r>
            <a:r>
              <a:rPr lang="pl-PL" dirty="0"/>
              <a:t> Mathematical </a:t>
            </a:r>
            <a:r>
              <a:rPr lang="pl-PL" dirty="0" err="1"/>
              <a:t>Problems</a:t>
            </a:r>
            <a:endParaRPr lang="pl-PL" dirty="0"/>
          </a:p>
        </p:txBody>
      </p:sp>
      <p:sp>
        <p:nvSpPr>
          <p:cNvPr id="5" name="Subtitle 4">
            <a:extLst>
              <a:ext uri="{FF2B5EF4-FFF2-40B4-BE49-F238E27FC236}">
                <a16:creationId xmlns:a16="http://schemas.microsoft.com/office/drawing/2014/main" id="{7E4F4E66-FDF9-F7B0-1FB7-EE894FF876A9}"/>
              </a:ext>
            </a:extLst>
          </p:cNvPr>
          <p:cNvSpPr>
            <a:spLocks noGrp="1"/>
          </p:cNvSpPr>
          <p:nvPr>
            <p:ph type="subTitle" idx="1"/>
          </p:nvPr>
        </p:nvSpPr>
        <p:spPr>
          <a:xfrm>
            <a:off x="1524000" y="3221110"/>
            <a:ext cx="9144000" cy="415780"/>
          </a:xfrm>
        </p:spPr>
        <p:txBody>
          <a:bodyPr>
            <a:normAutofit lnSpcReduction="10000"/>
          </a:bodyPr>
          <a:lstStyle/>
          <a:p>
            <a:r>
              <a:rPr lang="pl-PL" dirty="0"/>
              <a:t>Bartłomiej Brzozowski</a:t>
            </a:r>
          </a:p>
        </p:txBody>
      </p:sp>
      <p:pic>
        <p:nvPicPr>
          <p:cNvPr id="7" name="Picture 6">
            <a:extLst>
              <a:ext uri="{FF2B5EF4-FFF2-40B4-BE49-F238E27FC236}">
                <a16:creationId xmlns:a16="http://schemas.microsoft.com/office/drawing/2014/main" id="{CC1FC0A3-6274-8091-A1FA-DD792DE7E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053" y="3800836"/>
            <a:ext cx="2017893" cy="2166679"/>
          </a:xfrm>
          <a:prstGeom prst="rect">
            <a:avLst/>
          </a:prstGeom>
        </p:spPr>
      </p:pic>
    </p:spTree>
    <p:extLst>
      <p:ext uri="{BB962C8B-B14F-4D97-AF65-F5344CB8AC3E}">
        <p14:creationId xmlns:p14="http://schemas.microsoft.com/office/powerpoint/2010/main" val="74813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222F-0338-232D-7EB7-7677DCCBEF85}"/>
              </a:ext>
            </a:extLst>
          </p:cNvPr>
          <p:cNvSpPr>
            <a:spLocks noGrp="1"/>
          </p:cNvSpPr>
          <p:nvPr>
            <p:ph type="title"/>
          </p:nvPr>
        </p:nvSpPr>
        <p:spPr>
          <a:xfrm>
            <a:off x="838200" y="1"/>
            <a:ext cx="10515600" cy="1690688"/>
          </a:xfrm>
        </p:spPr>
        <p:txBody>
          <a:bodyPr/>
          <a:lstStyle/>
          <a:p>
            <a:pPr algn="ctr"/>
            <a:r>
              <a:rPr lang="pl-PL" dirty="0" err="1"/>
              <a:t>Conclusions</a:t>
            </a:r>
            <a:r>
              <a:rPr lang="pl-PL" dirty="0"/>
              <a:t> and </a:t>
            </a:r>
            <a:r>
              <a:rPr lang="pl-PL" dirty="0" err="1"/>
              <a:t>Recomendations</a:t>
            </a:r>
            <a:endParaRPr lang="pl-PL" dirty="0"/>
          </a:p>
        </p:txBody>
      </p:sp>
      <p:pic>
        <p:nvPicPr>
          <p:cNvPr id="7" name="Picture 6">
            <a:extLst>
              <a:ext uri="{FF2B5EF4-FFF2-40B4-BE49-F238E27FC236}">
                <a16:creationId xmlns:a16="http://schemas.microsoft.com/office/drawing/2014/main" id="{188158FC-5E71-BD27-F79A-7E377DE6C0E5}"/>
              </a:ext>
            </a:extLst>
          </p:cNvPr>
          <p:cNvPicPr>
            <a:picLocks noChangeAspect="1"/>
          </p:cNvPicPr>
          <p:nvPr/>
        </p:nvPicPr>
        <p:blipFill>
          <a:blip r:embed="rId2"/>
          <a:stretch>
            <a:fillRect/>
          </a:stretch>
        </p:blipFill>
        <p:spPr>
          <a:xfrm>
            <a:off x="4111113" y="-349868"/>
            <a:ext cx="3140767" cy="2838377"/>
          </a:xfrm>
          <a:prstGeom prst="rect">
            <a:avLst/>
          </a:prstGeom>
        </p:spPr>
      </p:pic>
      <p:pic>
        <p:nvPicPr>
          <p:cNvPr id="9" name="Picture 8">
            <a:extLst>
              <a:ext uri="{FF2B5EF4-FFF2-40B4-BE49-F238E27FC236}">
                <a16:creationId xmlns:a16="http://schemas.microsoft.com/office/drawing/2014/main" id="{F9E03B33-E461-021B-AAEB-9A891BB18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41379" cy="4539594"/>
          </a:xfrm>
          <a:prstGeom prst="rect">
            <a:avLst/>
          </a:prstGeom>
        </p:spPr>
      </p:pic>
      <p:pic>
        <p:nvPicPr>
          <p:cNvPr id="11" name="Picture 10">
            <a:extLst>
              <a:ext uri="{FF2B5EF4-FFF2-40B4-BE49-F238E27FC236}">
                <a16:creationId xmlns:a16="http://schemas.microsoft.com/office/drawing/2014/main" id="{7E7616FE-45DD-654C-917C-B8E74A5E01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4163" y="0"/>
            <a:ext cx="5437837" cy="3888509"/>
          </a:xfrm>
          <a:prstGeom prst="rect">
            <a:avLst/>
          </a:prstGeom>
        </p:spPr>
      </p:pic>
      <p:pic>
        <p:nvPicPr>
          <p:cNvPr id="13" name="Picture 12">
            <a:extLst>
              <a:ext uri="{FF2B5EF4-FFF2-40B4-BE49-F238E27FC236}">
                <a16:creationId xmlns:a16="http://schemas.microsoft.com/office/drawing/2014/main" id="{205C9B58-61BF-2F39-80E0-FCF91ABDE2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7006" y="2221189"/>
            <a:ext cx="2299855" cy="2318405"/>
          </a:xfrm>
          <a:prstGeom prst="rect">
            <a:avLst/>
          </a:prstGeom>
        </p:spPr>
      </p:pic>
      <p:pic>
        <p:nvPicPr>
          <p:cNvPr id="21" name="Content Placeholder 20">
            <a:extLst>
              <a:ext uri="{FF2B5EF4-FFF2-40B4-BE49-F238E27FC236}">
                <a16:creationId xmlns:a16="http://schemas.microsoft.com/office/drawing/2014/main" id="{E4EB1946-8964-8354-1BD9-76A7833F9242}"/>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852488" y="3888509"/>
            <a:ext cx="5339512" cy="2969490"/>
          </a:xfrm>
        </p:spPr>
      </p:pic>
      <p:pic>
        <p:nvPicPr>
          <p:cNvPr id="23" name="Picture 22">
            <a:extLst>
              <a:ext uri="{FF2B5EF4-FFF2-40B4-BE49-F238E27FC236}">
                <a16:creationId xmlns:a16="http://schemas.microsoft.com/office/drawing/2014/main" id="{099943B0-B458-F82E-2344-11330F21F522}"/>
              </a:ext>
            </a:extLst>
          </p:cNvPr>
          <p:cNvPicPr>
            <a:picLocks noChangeAspect="1"/>
          </p:cNvPicPr>
          <p:nvPr/>
        </p:nvPicPr>
        <p:blipFill>
          <a:blip r:embed="rId7"/>
          <a:stretch>
            <a:fillRect/>
          </a:stretch>
        </p:blipFill>
        <p:spPr>
          <a:xfrm>
            <a:off x="0" y="4505231"/>
            <a:ext cx="2929769" cy="2352769"/>
          </a:xfrm>
          <a:prstGeom prst="rect">
            <a:avLst/>
          </a:prstGeom>
        </p:spPr>
      </p:pic>
      <p:pic>
        <p:nvPicPr>
          <p:cNvPr id="25" name="Picture 24">
            <a:extLst>
              <a:ext uri="{FF2B5EF4-FFF2-40B4-BE49-F238E27FC236}">
                <a16:creationId xmlns:a16="http://schemas.microsoft.com/office/drawing/2014/main" id="{342B67B3-FD35-E5CE-9BDC-C15F6F00BF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6609" y="4505231"/>
            <a:ext cx="3835879" cy="2355575"/>
          </a:xfrm>
          <a:prstGeom prst="rect">
            <a:avLst/>
          </a:prstGeom>
        </p:spPr>
      </p:pic>
    </p:spTree>
    <p:extLst>
      <p:ext uri="{BB962C8B-B14F-4D97-AF65-F5344CB8AC3E}">
        <p14:creationId xmlns:p14="http://schemas.microsoft.com/office/powerpoint/2010/main" val="418364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F9966-0267-511F-EE4E-E66511E4D2EA}"/>
              </a:ext>
            </a:extLst>
          </p:cNvPr>
          <p:cNvSpPr>
            <a:spLocks noGrp="1"/>
          </p:cNvSpPr>
          <p:nvPr>
            <p:ph idx="1"/>
          </p:nvPr>
        </p:nvSpPr>
        <p:spPr>
          <a:xfrm>
            <a:off x="838200" y="3151188"/>
            <a:ext cx="10515600" cy="917575"/>
          </a:xfrm>
        </p:spPr>
        <p:txBody>
          <a:bodyPr>
            <a:normAutofit/>
          </a:bodyPr>
          <a:lstStyle/>
          <a:p>
            <a:pPr marL="0" indent="0" algn="ctr">
              <a:buNone/>
            </a:pPr>
            <a:r>
              <a:rPr lang="en-US" sz="4400" b="0" i="0" dirty="0">
                <a:solidFill>
                  <a:srgbClr val="000000"/>
                </a:solidFill>
                <a:effectLst/>
                <a:latin typeface="Times New Roman" panose="02020603050405020304" pitchFamily="18" charset="0"/>
              </a:rPr>
              <a:t>Thank you</a:t>
            </a:r>
            <a:r>
              <a:rPr lang="pl-PL" sz="4400" b="0" i="0" dirty="0">
                <a:solidFill>
                  <a:srgbClr val="000000"/>
                </a:solidFill>
                <a:effectLst/>
                <a:latin typeface="Times New Roman" panose="02020603050405020304" pitchFamily="18" charset="0"/>
              </a:rPr>
              <a:t> </a:t>
            </a:r>
            <a:r>
              <a:rPr lang="pl-PL" sz="4400" b="0" i="0" dirty="0">
                <a:solidFill>
                  <a:srgbClr val="000000"/>
                </a:solidFill>
                <a:effectLst/>
                <a:latin typeface="Wingdings" panose="05000000000000000000" pitchFamily="2" charset="2"/>
              </a:rPr>
              <a:t>J</a:t>
            </a:r>
            <a:endParaRPr lang="pl-PL" sz="4400" dirty="0"/>
          </a:p>
        </p:txBody>
      </p:sp>
    </p:spTree>
    <p:extLst>
      <p:ext uri="{BB962C8B-B14F-4D97-AF65-F5344CB8AC3E}">
        <p14:creationId xmlns:p14="http://schemas.microsoft.com/office/powerpoint/2010/main" val="146963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8513A7-AD75-0B4A-5CE1-26F9FCB45B2E}"/>
              </a:ext>
            </a:extLst>
          </p:cNvPr>
          <p:cNvSpPr>
            <a:spLocks noGrp="1"/>
          </p:cNvSpPr>
          <p:nvPr>
            <p:ph type="title"/>
          </p:nvPr>
        </p:nvSpPr>
        <p:spPr/>
        <p:txBody>
          <a:bodyPr/>
          <a:lstStyle/>
          <a:p>
            <a:pPr algn="ctr"/>
            <a:r>
              <a:rPr lang="pl-PL" dirty="0"/>
              <a:t>Presentation Plan</a:t>
            </a:r>
          </a:p>
        </p:txBody>
      </p:sp>
      <p:graphicFrame>
        <p:nvGraphicFramePr>
          <p:cNvPr id="2" name="Content Placeholder 1">
            <a:extLst>
              <a:ext uri="{FF2B5EF4-FFF2-40B4-BE49-F238E27FC236}">
                <a16:creationId xmlns:a16="http://schemas.microsoft.com/office/drawing/2014/main" id="{3C0A9175-0412-3438-560C-BC985F52FAA1}"/>
              </a:ext>
            </a:extLst>
          </p:cNvPr>
          <p:cNvGraphicFramePr>
            <a:graphicFrameLocks noGrp="1"/>
          </p:cNvGraphicFramePr>
          <p:nvPr>
            <p:ph idx="1"/>
            <p:extLst>
              <p:ext uri="{D42A27DB-BD31-4B8C-83A1-F6EECF244321}">
                <p14:modId xmlns:p14="http://schemas.microsoft.com/office/powerpoint/2010/main" val="119497557"/>
              </p:ext>
            </p:extLst>
          </p:nvPr>
        </p:nvGraphicFramePr>
        <p:xfrm>
          <a:off x="838200" y="1825624"/>
          <a:ext cx="10515600" cy="285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99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3CC7-22CF-C768-E96D-24B66E761D48}"/>
              </a:ext>
            </a:extLst>
          </p:cNvPr>
          <p:cNvSpPr>
            <a:spLocks noGrp="1"/>
          </p:cNvSpPr>
          <p:nvPr>
            <p:ph type="title"/>
          </p:nvPr>
        </p:nvSpPr>
        <p:spPr>
          <a:xfrm>
            <a:off x="788554" y="434109"/>
            <a:ext cx="10614891" cy="1284288"/>
          </a:xfrm>
        </p:spPr>
        <p:txBody>
          <a:bodyPr>
            <a:normAutofit/>
          </a:bodyPr>
          <a:lstStyle/>
          <a:p>
            <a:pPr algn="ctr"/>
            <a:r>
              <a:rPr lang="pl-PL" sz="3400" dirty="0">
                <a:ln w="0"/>
                <a:solidFill>
                  <a:schemeClr val="accent1"/>
                </a:solidFill>
                <a:effectLst>
                  <a:outerShdw blurRad="38100" dist="25400" dir="5400000" algn="ctr" rotWithShape="0">
                    <a:srgbClr val="6E747A">
                      <a:alpha val="43000"/>
                    </a:srgbClr>
                  </a:outerShdw>
                </a:effectLst>
              </a:rPr>
              <a:t>Problem 1 – The </a:t>
            </a:r>
            <a:r>
              <a:rPr lang="pl-PL" sz="3400" dirty="0" err="1">
                <a:ln w="0"/>
                <a:solidFill>
                  <a:schemeClr val="accent1"/>
                </a:solidFill>
                <a:effectLst>
                  <a:outerShdw blurRad="38100" dist="25400" dir="5400000" algn="ctr" rotWithShape="0">
                    <a:srgbClr val="6E747A">
                      <a:alpha val="43000"/>
                    </a:srgbClr>
                  </a:outerShdw>
                </a:effectLst>
              </a:rPr>
              <a:t>Distance</a:t>
            </a:r>
            <a:r>
              <a:rPr lang="pl-PL" sz="3400" dirty="0">
                <a:ln w="0"/>
                <a:solidFill>
                  <a:schemeClr val="accent1"/>
                </a:solidFill>
                <a:effectLst>
                  <a:outerShdw blurRad="38100" dist="25400" dir="5400000" algn="ctr" rotWithShape="0">
                    <a:srgbClr val="6E747A">
                      <a:alpha val="43000"/>
                    </a:srgbClr>
                  </a:outerShdw>
                </a:effectLst>
              </a:rPr>
              <a:t> </a:t>
            </a:r>
            <a:r>
              <a:rPr lang="pl-PL" sz="3400" dirty="0" err="1">
                <a:ln w="0"/>
                <a:solidFill>
                  <a:schemeClr val="accent1"/>
                </a:solidFill>
                <a:effectLst>
                  <a:outerShdw blurRad="38100" dist="25400" dir="5400000" algn="ctr" rotWithShape="0">
                    <a:srgbClr val="6E747A">
                      <a:alpha val="43000"/>
                    </a:srgbClr>
                  </a:outerShdw>
                </a:effectLst>
              </a:rPr>
              <a:t>between</a:t>
            </a:r>
            <a:r>
              <a:rPr lang="pl-PL" sz="3400" dirty="0">
                <a:ln w="0"/>
                <a:solidFill>
                  <a:schemeClr val="accent1"/>
                </a:solidFill>
                <a:effectLst>
                  <a:outerShdw blurRad="38100" dist="25400" dir="5400000" algn="ctr" rotWithShape="0">
                    <a:srgbClr val="6E747A">
                      <a:alpha val="43000"/>
                    </a:srgbClr>
                  </a:outerShdw>
                </a:effectLst>
              </a:rPr>
              <a:t> </a:t>
            </a:r>
            <a:r>
              <a:rPr lang="pl-PL" sz="3400" dirty="0" err="1">
                <a:ln w="0"/>
                <a:solidFill>
                  <a:schemeClr val="accent1"/>
                </a:solidFill>
                <a:effectLst>
                  <a:outerShdw blurRad="38100" dist="25400" dir="5400000" algn="ctr" rotWithShape="0">
                    <a:srgbClr val="6E747A">
                      <a:alpha val="43000"/>
                    </a:srgbClr>
                  </a:outerShdw>
                </a:effectLst>
              </a:rPr>
              <a:t>two</a:t>
            </a:r>
            <a:r>
              <a:rPr lang="pl-PL" sz="3400" dirty="0">
                <a:ln w="0"/>
                <a:solidFill>
                  <a:schemeClr val="accent1"/>
                </a:solidFill>
                <a:effectLst>
                  <a:outerShdw blurRad="38100" dist="25400" dir="5400000" algn="ctr" rotWithShape="0">
                    <a:srgbClr val="6E747A">
                      <a:alpha val="43000"/>
                    </a:srgbClr>
                  </a:outerShdw>
                </a:effectLst>
              </a:rPr>
              <a:t> </a:t>
            </a:r>
            <a:r>
              <a:rPr lang="pl-PL" sz="3400" dirty="0" err="1">
                <a:ln w="0"/>
                <a:solidFill>
                  <a:schemeClr val="accent1"/>
                </a:solidFill>
                <a:effectLst>
                  <a:outerShdw blurRad="38100" dist="25400" dir="5400000" algn="ctr" rotWithShape="0">
                    <a:srgbClr val="6E747A">
                      <a:alpha val="43000"/>
                    </a:srgbClr>
                  </a:outerShdw>
                </a:effectLst>
              </a:rPr>
              <a:t>points</a:t>
            </a:r>
            <a:r>
              <a:rPr lang="pl-PL" sz="3400" dirty="0">
                <a:ln w="0"/>
                <a:solidFill>
                  <a:schemeClr val="accent1"/>
                </a:solidFill>
                <a:effectLst>
                  <a:outerShdw blurRad="38100" dist="25400" dir="5400000" algn="ctr" rotWithShape="0">
                    <a:srgbClr val="6E747A">
                      <a:alpha val="43000"/>
                    </a:srgbClr>
                  </a:outerShdw>
                </a:effectLst>
              </a:rPr>
              <a:t> in unit </a:t>
            </a:r>
            <a:r>
              <a:rPr lang="pl-PL" sz="3400" dirty="0" err="1">
                <a:ln w="0"/>
                <a:solidFill>
                  <a:schemeClr val="accent1"/>
                </a:solidFill>
                <a:effectLst>
                  <a:outerShdw blurRad="38100" dist="25400" dir="5400000" algn="ctr" rotWithShape="0">
                    <a:srgbClr val="6E747A">
                      <a:alpha val="43000"/>
                    </a:srgbClr>
                  </a:outerShdw>
                </a:effectLst>
              </a:rPr>
              <a:t>square</a:t>
            </a:r>
            <a:endParaRPr lang="pl-PL" sz="3400" dirty="0">
              <a:ln w="0"/>
              <a:solidFill>
                <a:schemeClr val="accent1"/>
              </a:solidFill>
              <a:effectLst>
                <a:outerShdw blurRad="38100" dist="25400" dir="5400000" algn="ctr" rotWithShape="0">
                  <a:srgbClr val="6E747A">
                    <a:alpha val="43000"/>
                  </a:srgbClr>
                </a:outerShdw>
              </a:effectLst>
            </a:endParaRPr>
          </a:p>
        </p:txBody>
      </p:sp>
      <p:pic>
        <p:nvPicPr>
          <p:cNvPr id="5" name="Content Placeholder 4">
            <a:extLst>
              <a:ext uri="{FF2B5EF4-FFF2-40B4-BE49-F238E27FC236}">
                <a16:creationId xmlns:a16="http://schemas.microsoft.com/office/drawing/2014/main" id="{B5E366BB-D5E3-9E58-5C94-10582548B521}"/>
              </a:ext>
            </a:extLst>
          </p:cNvPr>
          <p:cNvPicPr>
            <a:picLocks noGrp="1" noChangeAspect="1"/>
          </p:cNvPicPr>
          <p:nvPr>
            <p:ph idx="1"/>
          </p:nvPr>
        </p:nvPicPr>
        <p:blipFill>
          <a:blip r:embed="rId2"/>
          <a:stretch>
            <a:fillRect/>
          </a:stretch>
        </p:blipFill>
        <p:spPr>
          <a:xfrm>
            <a:off x="7693891" y="1718396"/>
            <a:ext cx="3959429" cy="4563411"/>
          </a:xfrm>
        </p:spPr>
      </p:pic>
      <p:sp>
        <p:nvSpPr>
          <p:cNvPr id="6" name="TextBox 5">
            <a:extLst>
              <a:ext uri="{FF2B5EF4-FFF2-40B4-BE49-F238E27FC236}">
                <a16:creationId xmlns:a16="http://schemas.microsoft.com/office/drawing/2014/main" id="{C1A68206-3EC5-5963-08A9-7B08724A17AE}"/>
              </a:ext>
            </a:extLst>
          </p:cNvPr>
          <p:cNvSpPr txBox="1"/>
          <p:nvPr/>
        </p:nvSpPr>
        <p:spPr>
          <a:xfrm>
            <a:off x="942738" y="1875415"/>
            <a:ext cx="6270862" cy="5078313"/>
          </a:xfrm>
          <a:prstGeom prst="rect">
            <a:avLst/>
          </a:prstGeom>
          <a:noFill/>
        </p:spPr>
        <p:txBody>
          <a:bodyPr wrap="square" rtlCol="0">
            <a:spAutoFit/>
          </a:bodyPr>
          <a:lstStyle/>
          <a:p>
            <a:r>
              <a:rPr lang="en-US" sz="2800" dirty="0"/>
              <a:t>We have a square of side 1. What is the average distance between two points in this square?</a:t>
            </a:r>
            <a:endParaRPr lang="pl-PL" sz="2800" dirty="0"/>
          </a:p>
          <a:p>
            <a:endParaRPr lang="pl-PL" sz="2800" dirty="0"/>
          </a:p>
          <a:p>
            <a:r>
              <a:rPr lang="en-US" sz="2800" dirty="0"/>
              <a:t>Let's draw a square of side 1 and introduce a coordinate system so that the whole square is in the first quadrant of the system and one of its points is at the origin.</a:t>
            </a:r>
            <a:endParaRPr lang="pl-PL" sz="2800" dirty="0"/>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201140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EAE4E-9250-69E4-E2C5-0E0BBDC8E76D}"/>
              </a:ext>
            </a:extLst>
          </p:cNvPr>
          <p:cNvSpPr>
            <a:spLocks noGrp="1"/>
          </p:cNvSpPr>
          <p:nvPr>
            <p:ph idx="1"/>
          </p:nvPr>
        </p:nvSpPr>
        <p:spPr>
          <a:xfrm>
            <a:off x="838200" y="240145"/>
            <a:ext cx="10515600" cy="5899873"/>
          </a:xfrm>
        </p:spPr>
        <p:txBody>
          <a:bodyPr/>
          <a:lstStyle/>
          <a:p>
            <a:pPr marL="0" indent="0">
              <a:buNone/>
            </a:pPr>
            <a:r>
              <a:rPr lang="pl-PL" dirty="0"/>
              <a:t>Of </a:t>
            </a:r>
            <a:r>
              <a:rPr lang="pl-PL" dirty="0" err="1"/>
              <a:t>course</a:t>
            </a:r>
            <a:r>
              <a:rPr lang="pl-PL" dirty="0"/>
              <a:t> we </a:t>
            </a:r>
            <a:r>
              <a:rPr lang="pl-PL" dirty="0" err="1"/>
              <a:t>have</a:t>
            </a:r>
            <a:endParaRPr lang="pl-PL" dirty="0"/>
          </a:p>
          <a:p>
            <a:pPr marL="0" indent="0" algn="ctr">
              <a:buNone/>
            </a:pPr>
            <a:r>
              <a:rPr lang="pl-PL" dirty="0"/>
              <a:t>and </a:t>
            </a:r>
          </a:p>
          <a:p>
            <a:pPr marL="0" indent="0">
              <a:buNone/>
            </a:pPr>
            <a:r>
              <a:rPr lang="en-US" dirty="0"/>
              <a:t>From the Pythagorean theorem we get the equation:</a:t>
            </a:r>
            <a:endParaRPr lang="pl-PL" dirty="0"/>
          </a:p>
          <a:p>
            <a:pPr marL="0" indent="0">
              <a:buNone/>
            </a:pPr>
            <a:endParaRPr lang="pl-PL" dirty="0"/>
          </a:p>
          <a:p>
            <a:pPr marL="0" indent="0" algn="ctr">
              <a:buNone/>
            </a:pPr>
            <a:endParaRPr lang="pl-PL" dirty="0"/>
          </a:p>
        </p:txBody>
      </p:sp>
      <p:pic>
        <p:nvPicPr>
          <p:cNvPr id="6" name="Picture 5">
            <a:extLst>
              <a:ext uri="{FF2B5EF4-FFF2-40B4-BE49-F238E27FC236}">
                <a16:creationId xmlns:a16="http://schemas.microsoft.com/office/drawing/2014/main" id="{B086A31E-6EA9-F2B9-DCF8-DC914FCD5260}"/>
              </a:ext>
            </a:extLst>
          </p:cNvPr>
          <p:cNvPicPr>
            <a:picLocks noChangeAspect="1"/>
          </p:cNvPicPr>
          <p:nvPr/>
        </p:nvPicPr>
        <p:blipFill>
          <a:blip r:embed="rId2"/>
          <a:stretch>
            <a:fillRect/>
          </a:stretch>
        </p:blipFill>
        <p:spPr>
          <a:xfrm>
            <a:off x="2556454" y="717982"/>
            <a:ext cx="2794583" cy="574962"/>
          </a:xfrm>
          <a:prstGeom prst="rect">
            <a:avLst/>
          </a:prstGeom>
        </p:spPr>
      </p:pic>
      <p:pic>
        <p:nvPicPr>
          <p:cNvPr id="8" name="Picture 7">
            <a:extLst>
              <a:ext uri="{FF2B5EF4-FFF2-40B4-BE49-F238E27FC236}">
                <a16:creationId xmlns:a16="http://schemas.microsoft.com/office/drawing/2014/main" id="{9F23D70B-65B0-5EEA-95A9-61F6C622137F}"/>
              </a:ext>
            </a:extLst>
          </p:cNvPr>
          <p:cNvPicPr>
            <a:picLocks noChangeAspect="1"/>
          </p:cNvPicPr>
          <p:nvPr/>
        </p:nvPicPr>
        <p:blipFill>
          <a:blip r:embed="rId3"/>
          <a:stretch>
            <a:fillRect/>
          </a:stretch>
        </p:blipFill>
        <p:spPr>
          <a:xfrm>
            <a:off x="6840965" y="727508"/>
            <a:ext cx="3002196" cy="565436"/>
          </a:xfrm>
          <a:prstGeom prst="rect">
            <a:avLst/>
          </a:prstGeom>
        </p:spPr>
      </p:pic>
      <p:pic>
        <p:nvPicPr>
          <p:cNvPr id="10" name="Picture 9">
            <a:extLst>
              <a:ext uri="{FF2B5EF4-FFF2-40B4-BE49-F238E27FC236}">
                <a16:creationId xmlns:a16="http://schemas.microsoft.com/office/drawing/2014/main" id="{1D8E762D-1B65-1455-75D0-51463450B351}"/>
              </a:ext>
            </a:extLst>
          </p:cNvPr>
          <p:cNvPicPr>
            <a:picLocks noChangeAspect="1"/>
          </p:cNvPicPr>
          <p:nvPr/>
        </p:nvPicPr>
        <p:blipFill>
          <a:blip r:embed="rId4"/>
          <a:stretch>
            <a:fillRect/>
          </a:stretch>
        </p:blipFill>
        <p:spPr>
          <a:xfrm>
            <a:off x="2961584" y="2030637"/>
            <a:ext cx="6268831" cy="3437292"/>
          </a:xfrm>
          <a:prstGeom prst="rect">
            <a:avLst/>
          </a:prstGeom>
        </p:spPr>
      </p:pic>
      <p:pic>
        <p:nvPicPr>
          <p:cNvPr id="12" name="Picture 11">
            <a:extLst>
              <a:ext uri="{FF2B5EF4-FFF2-40B4-BE49-F238E27FC236}">
                <a16:creationId xmlns:a16="http://schemas.microsoft.com/office/drawing/2014/main" id="{F9EF6366-5DFA-1DF3-B5B1-23D837BAFA58}"/>
              </a:ext>
            </a:extLst>
          </p:cNvPr>
          <p:cNvPicPr>
            <a:picLocks noChangeAspect="1"/>
          </p:cNvPicPr>
          <p:nvPr/>
        </p:nvPicPr>
        <p:blipFill>
          <a:blip r:embed="rId5"/>
          <a:stretch>
            <a:fillRect/>
          </a:stretch>
        </p:blipFill>
        <p:spPr>
          <a:xfrm>
            <a:off x="8960540" y="5008878"/>
            <a:ext cx="151132" cy="172722"/>
          </a:xfrm>
          <a:prstGeom prst="rect">
            <a:avLst/>
          </a:prstGeom>
        </p:spPr>
      </p:pic>
    </p:spTree>
    <p:extLst>
      <p:ext uri="{BB962C8B-B14F-4D97-AF65-F5344CB8AC3E}">
        <p14:creationId xmlns:p14="http://schemas.microsoft.com/office/powerpoint/2010/main" val="245897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240811B-8CAD-A681-D8E1-3B7988789DE7}"/>
              </a:ext>
            </a:extLst>
          </p:cNvPr>
          <p:cNvSpPr txBox="1"/>
          <p:nvPr/>
        </p:nvSpPr>
        <p:spPr>
          <a:xfrm>
            <a:off x="5652656" y="147637"/>
            <a:ext cx="6114472" cy="4832092"/>
          </a:xfrm>
          <a:prstGeom prst="rect">
            <a:avLst/>
          </a:prstGeom>
          <a:noFill/>
        </p:spPr>
        <p:txBody>
          <a:bodyPr wrap="square" rtlCol="0">
            <a:spAutoFit/>
          </a:bodyPr>
          <a:lstStyle/>
          <a:p>
            <a:r>
              <a:rPr lang="en-US" sz="2800" dirty="0"/>
              <a:t>In the "Average" field, therefore, there is an approximate value of the average distance between two points in a unit square. The exact solution to this problem is</a:t>
            </a:r>
            <a:endParaRPr lang="pl-PL" sz="2800" dirty="0"/>
          </a:p>
          <a:p>
            <a:endParaRPr lang="pl-PL" sz="2800" dirty="0"/>
          </a:p>
          <a:p>
            <a:endParaRPr lang="pl-PL" sz="2800" dirty="0"/>
          </a:p>
          <a:p>
            <a:r>
              <a:rPr lang="en-US" sz="2800" dirty="0"/>
              <a:t>and results from the calculation of the integral</a:t>
            </a:r>
            <a:endParaRPr lang="pl-PL" sz="2800" dirty="0"/>
          </a:p>
          <a:p>
            <a:endParaRPr lang="pl-PL" sz="2800" dirty="0"/>
          </a:p>
          <a:p>
            <a:endParaRPr lang="pl-PL" sz="2800" dirty="0"/>
          </a:p>
        </p:txBody>
      </p:sp>
      <p:pic>
        <p:nvPicPr>
          <p:cNvPr id="25" name="Picture 24">
            <a:extLst>
              <a:ext uri="{FF2B5EF4-FFF2-40B4-BE49-F238E27FC236}">
                <a16:creationId xmlns:a16="http://schemas.microsoft.com/office/drawing/2014/main" id="{14E63894-BBF8-49A8-4763-F116A3C19364}"/>
              </a:ext>
            </a:extLst>
          </p:cNvPr>
          <p:cNvPicPr>
            <a:picLocks noChangeAspect="1"/>
          </p:cNvPicPr>
          <p:nvPr/>
        </p:nvPicPr>
        <p:blipFill>
          <a:blip r:embed="rId2"/>
          <a:stretch>
            <a:fillRect/>
          </a:stretch>
        </p:blipFill>
        <p:spPr>
          <a:xfrm>
            <a:off x="745691" y="147637"/>
            <a:ext cx="4733925" cy="6562725"/>
          </a:xfrm>
          <a:prstGeom prst="rect">
            <a:avLst/>
          </a:prstGeom>
        </p:spPr>
      </p:pic>
      <p:pic>
        <p:nvPicPr>
          <p:cNvPr id="27" name="Picture 26">
            <a:extLst>
              <a:ext uri="{FF2B5EF4-FFF2-40B4-BE49-F238E27FC236}">
                <a16:creationId xmlns:a16="http://schemas.microsoft.com/office/drawing/2014/main" id="{CDA8F0E1-965A-D565-9A0F-F36ADA8BD637}"/>
              </a:ext>
            </a:extLst>
          </p:cNvPr>
          <p:cNvPicPr>
            <a:picLocks noChangeAspect="1"/>
          </p:cNvPicPr>
          <p:nvPr/>
        </p:nvPicPr>
        <p:blipFill>
          <a:blip r:embed="rId3"/>
          <a:stretch>
            <a:fillRect/>
          </a:stretch>
        </p:blipFill>
        <p:spPr>
          <a:xfrm>
            <a:off x="6971579" y="2356716"/>
            <a:ext cx="3095625" cy="811356"/>
          </a:xfrm>
          <a:prstGeom prst="rect">
            <a:avLst/>
          </a:prstGeom>
        </p:spPr>
      </p:pic>
      <p:pic>
        <p:nvPicPr>
          <p:cNvPr id="29" name="Picture 28">
            <a:extLst>
              <a:ext uri="{FF2B5EF4-FFF2-40B4-BE49-F238E27FC236}">
                <a16:creationId xmlns:a16="http://schemas.microsoft.com/office/drawing/2014/main" id="{7B7D356C-C0D2-B0A7-E7EE-0D8DACF382B7}"/>
              </a:ext>
            </a:extLst>
          </p:cNvPr>
          <p:cNvPicPr>
            <a:picLocks noChangeAspect="1"/>
          </p:cNvPicPr>
          <p:nvPr/>
        </p:nvPicPr>
        <p:blipFill>
          <a:blip r:embed="rId4"/>
          <a:stretch>
            <a:fillRect/>
          </a:stretch>
        </p:blipFill>
        <p:spPr>
          <a:xfrm>
            <a:off x="6971579" y="4321464"/>
            <a:ext cx="3476625" cy="838200"/>
          </a:xfrm>
          <a:prstGeom prst="rect">
            <a:avLst/>
          </a:prstGeom>
        </p:spPr>
      </p:pic>
    </p:spTree>
    <p:extLst>
      <p:ext uri="{BB962C8B-B14F-4D97-AF65-F5344CB8AC3E}">
        <p14:creationId xmlns:p14="http://schemas.microsoft.com/office/powerpoint/2010/main" val="38172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0130-3C5B-A36D-6EA5-30648F70575E}"/>
              </a:ext>
            </a:extLst>
          </p:cNvPr>
          <p:cNvSpPr>
            <a:spLocks noGrp="1"/>
          </p:cNvSpPr>
          <p:nvPr>
            <p:ph type="title"/>
          </p:nvPr>
        </p:nvSpPr>
        <p:spPr/>
        <p:txBody>
          <a:bodyPr/>
          <a:lstStyle/>
          <a:p>
            <a:pPr algn="ctr"/>
            <a:r>
              <a:rPr lang="pl-PL" sz="4400" dirty="0">
                <a:ln w="0"/>
                <a:solidFill>
                  <a:schemeClr val="accent1"/>
                </a:solidFill>
                <a:effectLst>
                  <a:outerShdw blurRad="38100" dist="25400" dir="5400000" algn="ctr" rotWithShape="0">
                    <a:srgbClr val="6E747A">
                      <a:alpha val="43000"/>
                    </a:srgbClr>
                  </a:outerShdw>
                </a:effectLst>
              </a:rPr>
              <a:t>Problem 2 – The Monty Hall </a:t>
            </a:r>
            <a:r>
              <a:rPr lang="pl-PL" sz="4400" dirty="0" err="1">
                <a:ln w="0"/>
                <a:solidFill>
                  <a:schemeClr val="accent1"/>
                </a:solidFill>
                <a:effectLst>
                  <a:outerShdw blurRad="38100" dist="25400" dir="5400000" algn="ctr" rotWithShape="0">
                    <a:srgbClr val="6E747A">
                      <a:alpha val="43000"/>
                    </a:srgbClr>
                  </a:outerShdw>
                </a:effectLst>
              </a:rPr>
              <a:t>Paradox</a:t>
            </a:r>
            <a:endParaRPr lang="pl-PL" dirty="0">
              <a:ln w="0"/>
              <a:solidFill>
                <a:schemeClr val="accent1"/>
              </a:solidFill>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D78B68B0-FAAB-D5C7-1BD6-076E451D0D64}"/>
              </a:ext>
            </a:extLst>
          </p:cNvPr>
          <p:cNvSpPr>
            <a:spLocks noGrp="1"/>
          </p:cNvSpPr>
          <p:nvPr>
            <p:ph idx="1"/>
          </p:nvPr>
        </p:nvSpPr>
        <p:spPr>
          <a:xfrm>
            <a:off x="838200" y="1690688"/>
            <a:ext cx="5765800" cy="4486275"/>
          </a:xfrm>
        </p:spPr>
        <p:txBody>
          <a:bodyPr>
            <a:normAutofit/>
          </a:bodyPr>
          <a:lstStyle/>
          <a:p>
            <a:pPr marL="0" indent="0">
              <a:buNone/>
            </a:pPr>
            <a:r>
              <a:rPr lang="en-US" dirty="0"/>
              <a:t>We have three doors to choose from. There is nothing behind two of them, and behind one there is a prize. After selecting the door, one of the remaining ones is removed (necessarily the ones with no reward). At this point, we have the option to stay with the original choice or change the decision. What should be done to maximize the probability of winning?</a:t>
            </a:r>
            <a:endParaRPr lang="pl-PL" dirty="0"/>
          </a:p>
          <a:p>
            <a:pPr marL="0" indent="0">
              <a:buNone/>
            </a:pPr>
            <a:endParaRPr lang="pl-PL" dirty="0"/>
          </a:p>
        </p:txBody>
      </p:sp>
      <p:pic>
        <p:nvPicPr>
          <p:cNvPr id="5" name="Picture 4">
            <a:extLst>
              <a:ext uri="{FF2B5EF4-FFF2-40B4-BE49-F238E27FC236}">
                <a16:creationId xmlns:a16="http://schemas.microsoft.com/office/drawing/2014/main" id="{881282EF-4CB1-CC7D-465B-9D91CC8F6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156" y="1810761"/>
            <a:ext cx="5143756" cy="4063567"/>
          </a:xfrm>
          <a:prstGeom prst="rect">
            <a:avLst/>
          </a:prstGeom>
        </p:spPr>
      </p:pic>
    </p:spTree>
    <p:extLst>
      <p:ext uri="{BB962C8B-B14F-4D97-AF65-F5344CB8AC3E}">
        <p14:creationId xmlns:p14="http://schemas.microsoft.com/office/powerpoint/2010/main" val="60708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46313-E17C-9E88-556B-4FC61DF26716}"/>
              </a:ext>
            </a:extLst>
          </p:cNvPr>
          <p:cNvSpPr>
            <a:spLocks noGrp="1"/>
          </p:cNvSpPr>
          <p:nvPr>
            <p:ph idx="1"/>
          </p:nvPr>
        </p:nvSpPr>
        <p:spPr>
          <a:xfrm>
            <a:off x="635000" y="292388"/>
            <a:ext cx="10515600" cy="4351338"/>
          </a:xfrm>
        </p:spPr>
        <p:txBody>
          <a:bodyPr/>
          <a:lstStyle/>
          <a:p>
            <a:pPr marL="0" indent="0">
              <a:buNone/>
            </a:pPr>
            <a:r>
              <a:rPr lang="en-US" dirty="0"/>
              <a:t>Let's consider every possible course of the game, assuming we choose door 1 at the beginning.</a:t>
            </a:r>
            <a:endParaRPr lang="pl-PL" dirty="0"/>
          </a:p>
        </p:txBody>
      </p:sp>
      <p:pic>
        <p:nvPicPr>
          <p:cNvPr id="5" name="Picture 4">
            <a:extLst>
              <a:ext uri="{FF2B5EF4-FFF2-40B4-BE49-F238E27FC236}">
                <a16:creationId xmlns:a16="http://schemas.microsoft.com/office/drawing/2014/main" id="{996A7956-B8D9-B9BA-6BB9-DAA14F2D02A9}"/>
              </a:ext>
            </a:extLst>
          </p:cNvPr>
          <p:cNvPicPr>
            <a:picLocks noChangeAspect="1"/>
          </p:cNvPicPr>
          <p:nvPr/>
        </p:nvPicPr>
        <p:blipFill>
          <a:blip r:embed="rId2"/>
          <a:stretch>
            <a:fillRect/>
          </a:stretch>
        </p:blipFill>
        <p:spPr>
          <a:xfrm>
            <a:off x="705352" y="1825262"/>
            <a:ext cx="10578095" cy="1841574"/>
          </a:xfrm>
          <a:prstGeom prst="rect">
            <a:avLst/>
          </a:prstGeom>
        </p:spPr>
      </p:pic>
      <p:pic>
        <p:nvPicPr>
          <p:cNvPr id="7" name="Picture 6">
            <a:extLst>
              <a:ext uri="{FF2B5EF4-FFF2-40B4-BE49-F238E27FC236}">
                <a16:creationId xmlns:a16="http://schemas.microsoft.com/office/drawing/2014/main" id="{F1D0934A-580B-30F0-BB7E-2E403B41666B}"/>
              </a:ext>
            </a:extLst>
          </p:cNvPr>
          <p:cNvPicPr>
            <a:picLocks noChangeAspect="1"/>
          </p:cNvPicPr>
          <p:nvPr/>
        </p:nvPicPr>
        <p:blipFill>
          <a:blip r:embed="rId3"/>
          <a:stretch>
            <a:fillRect/>
          </a:stretch>
        </p:blipFill>
        <p:spPr>
          <a:xfrm>
            <a:off x="705353" y="1893455"/>
            <a:ext cx="10578094" cy="1773381"/>
          </a:xfrm>
          <a:prstGeom prst="rect">
            <a:avLst/>
          </a:prstGeom>
        </p:spPr>
      </p:pic>
    </p:spTree>
    <p:extLst>
      <p:ext uri="{BB962C8B-B14F-4D97-AF65-F5344CB8AC3E}">
        <p14:creationId xmlns:p14="http://schemas.microsoft.com/office/powerpoint/2010/main" val="273192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52D6-6834-F2B1-0936-7CA20DC2383A}"/>
              </a:ext>
            </a:extLst>
          </p:cNvPr>
          <p:cNvSpPr>
            <a:spLocks noGrp="1"/>
          </p:cNvSpPr>
          <p:nvPr>
            <p:ph type="title"/>
          </p:nvPr>
        </p:nvSpPr>
        <p:spPr/>
        <p:txBody>
          <a:bodyPr/>
          <a:lstStyle/>
          <a:p>
            <a:pPr algn="ctr"/>
            <a:r>
              <a:rPr lang="pl-PL" sz="4400" dirty="0">
                <a:ln w="0"/>
                <a:solidFill>
                  <a:schemeClr val="accent1"/>
                </a:solidFill>
                <a:effectLst>
                  <a:outerShdw blurRad="38100" dist="25400" dir="5400000" algn="ctr" rotWithShape="0">
                    <a:srgbClr val="6E747A">
                      <a:alpha val="43000"/>
                    </a:srgbClr>
                  </a:outerShdw>
                </a:effectLst>
              </a:rPr>
              <a:t>Problem 3 – Mathematical </a:t>
            </a:r>
            <a:r>
              <a:rPr lang="pl-PL" sz="4400" dirty="0" err="1">
                <a:ln w="0"/>
                <a:solidFill>
                  <a:schemeClr val="accent1"/>
                </a:solidFill>
                <a:effectLst>
                  <a:outerShdw blurRad="38100" dist="25400" dir="5400000" algn="ctr" rotWithShape="0">
                    <a:srgbClr val="6E747A">
                      <a:alpha val="43000"/>
                    </a:srgbClr>
                  </a:outerShdw>
                </a:effectLst>
              </a:rPr>
              <a:t>Induction</a:t>
            </a:r>
            <a:endParaRPr lang="pl-PL" dirty="0">
              <a:ln w="0"/>
              <a:solidFill>
                <a:schemeClr val="accent1"/>
              </a:solidFill>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FD774E5C-FC3B-40CA-1B19-26BB8A8ADEA7}"/>
              </a:ext>
            </a:extLst>
          </p:cNvPr>
          <p:cNvSpPr>
            <a:spLocks noGrp="1"/>
          </p:cNvSpPr>
          <p:nvPr>
            <p:ph idx="1"/>
          </p:nvPr>
        </p:nvSpPr>
        <p:spPr/>
        <p:txBody>
          <a:bodyPr>
            <a:normAutofit/>
          </a:bodyPr>
          <a:lstStyle/>
          <a:p>
            <a:pPr marL="0" indent="0">
              <a:buNone/>
            </a:pPr>
            <a:r>
              <a:rPr lang="en-US" dirty="0"/>
              <a:t>How to prove the truth of an infinite number of statements depending on a natural number?</a:t>
            </a:r>
            <a:endParaRPr lang="pl-PL" dirty="0"/>
          </a:p>
          <a:p>
            <a:pPr marL="0" indent="0">
              <a:buNone/>
            </a:pPr>
            <a:endParaRPr lang="pl-PL" dirty="0"/>
          </a:p>
          <a:p>
            <a:pPr marL="0" indent="0">
              <a:buNone/>
            </a:pPr>
            <a:r>
              <a:rPr lang="en-US" dirty="0"/>
              <a:t>We are given a sequence of statements</a:t>
            </a:r>
            <a:r>
              <a:rPr lang="pl-PL" dirty="0"/>
              <a:t>         dependent on </a:t>
            </a:r>
          </a:p>
          <a:p>
            <a:pPr marL="0" indent="0">
              <a:buNone/>
            </a:pPr>
            <a:r>
              <a:rPr lang="en-US" dirty="0"/>
              <a:t>Mathematical induction proceeds as follows:</a:t>
            </a:r>
            <a:endParaRPr lang="pl-PL" dirty="0"/>
          </a:p>
          <a:p>
            <a:pPr marL="514350" indent="-514350">
              <a:buFont typeface="+mj-lt"/>
              <a:buAutoNum type="arabicParenR"/>
            </a:pPr>
            <a:r>
              <a:rPr lang="pl-PL" dirty="0" err="1"/>
              <a:t>let's</a:t>
            </a:r>
            <a:r>
              <a:rPr lang="pl-PL" dirty="0"/>
              <a:t> </a:t>
            </a:r>
            <a:r>
              <a:rPr lang="pl-PL" dirty="0" err="1"/>
              <a:t>prove</a:t>
            </a:r>
            <a:r>
              <a:rPr lang="pl-PL" dirty="0"/>
              <a:t> the </a:t>
            </a:r>
            <a:r>
              <a:rPr lang="pl-PL" dirty="0" err="1"/>
              <a:t>theorem</a:t>
            </a:r>
            <a:r>
              <a:rPr lang="pl-PL" dirty="0"/>
              <a:t>       ,</a:t>
            </a:r>
          </a:p>
          <a:p>
            <a:pPr marL="514350" indent="-514350">
              <a:buFont typeface="+mj-lt"/>
              <a:buAutoNum type="arabicParenR"/>
            </a:pPr>
            <a:r>
              <a:rPr lang="en-US" dirty="0"/>
              <a:t>let us assume that the theorem </a:t>
            </a:r>
            <a:r>
              <a:rPr lang="pl-PL" dirty="0"/>
              <a:t>      </a:t>
            </a:r>
            <a:r>
              <a:rPr lang="en-US" dirty="0"/>
              <a:t>is true</a:t>
            </a:r>
            <a:r>
              <a:rPr lang="pl-PL" dirty="0"/>
              <a:t> for </a:t>
            </a:r>
            <a:r>
              <a:rPr lang="pl-PL" dirty="0" err="1"/>
              <a:t>fixed</a:t>
            </a:r>
            <a:r>
              <a:rPr lang="pl-PL" dirty="0"/>
              <a:t> </a:t>
            </a:r>
          </a:p>
          <a:p>
            <a:pPr marL="514350" indent="-514350">
              <a:buFont typeface="+mj-lt"/>
              <a:buAutoNum type="arabicParenR"/>
            </a:pPr>
            <a:r>
              <a:rPr lang="en-US" dirty="0"/>
              <a:t>let us prove that from the truth of the theorem</a:t>
            </a:r>
            <a:r>
              <a:rPr lang="pl-PL" dirty="0"/>
              <a:t>       </a:t>
            </a:r>
            <a:r>
              <a:rPr lang="en-US" dirty="0"/>
              <a:t>follows</a:t>
            </a:r>
            <a:r>
              <a:rPr lang="pl-PL" dirty="0"/>
              <a:t> </a:t>
            </a:r>
            <a:r>
              <a:rPr lang="en-US" dirty="0"/>
              <a:t>the truth of the theorem </a:t>
            </a:r>
            <a:endParaRPr lang="pl-PL" dirty="0"/>
          </a:p>
          <a:p>
            <a:pPr marL="514350" indent="-514350">
              <a:buFont typeface="+mj-lt"/>
              <a:buAutoNum type="arabicParenR"/>
            </a:pPr>
            <a:endParaRPr lang="pl-PL" dirty="0"/>
          </a:p>
        </p:txBody>
      </p:sp>
      <p:pic>
        <p:nvPicPr>
          <p:cNvPr id="5" name="Picture 4">
            <a:extLst>
              <a:ext uri="{FF2B5EF4-FFF2-40B4-BE49-F238E27FC236}">
                <a16:creationId xmlns:a16="http://schemas.microsoft.com/office/drawing/2014/main" id="{F8ECBA47-95B9-A398-B6CA-EAC36303CF6A}"/>
              </a:ext>
            </a:extLst>
          </p:cNvPr>
          <p:cNvPicPr>
            <a:picLocks noChangeAspect="1"/>
          </p:cNvPicPr>
          <p:nvPr/>
        </p:nvPicPr>
        <p:blipFill>
          <a:blip r:embed="rId2"/>
          <a:stretch>
            <a:fillRect/>
          </a:stretch>
        </p:blipFill>
        <p:spPr>
          <a:xfrm>
            <a:off x="6633451" y="3203687"/>
            <a:ext cx="654040" cy="598407"/>
          </a:xfrm>
          <a:prstGeom prst="rect">
            <a:avLst/>
          </a:prstGeom>
        </p:spPr>
      </p:pic>
      <p:pic>
        <p:nvPicPr>
          <p:cNvPr id="7" name="Picture 6">
            <a:extLst>
              <a:ext uri="{FF2B5EF4-FFF2-40B4-BE49-F238E27FC236}">
                <a16:creationId xmlns:a16="http://schemas.microsoft.com/office/drawing/2014/main" id="{3E07BFDB-78BD-303D-7960-BB3961D90353}"/>
              </a:ext>
            </a:extLst>
          </p:cNvPr>
          <p:cNvPicPr>
            <a:picLocks noChangeAspect="1"/>
          </p:cNvPicPr>
          <p:nvPr/>
        </p:nvPicPr>
        <p:blipFill>
          <a:blip r:embed="rId3"/>
          <a:stretch>
            <a:fillRect/>
          </a:stretch>
        </p:blipFill>
        <p:spPr>
          <a:xfrm>
            <a:off x="9336307" y="3306618"/>
            <a:ext cx="973217" cy="359957"/>
          </a:xfrm>
          <a:prstGeom prst="rect">
            <a:avLst/>
          </a:prstGeom>
        </p:spPr>
      </p:pic>
      <p:pic>
        <p:nvPicPr>
          <p:cNvPr id="11" name="Picture 10">
            <a:extLst>
              <a:ext uri="{FF2B5EF4-FFF2-40B4-BE49-F238E27FC236}">
                <a16:creationId xmlns:a16="http://schemas.microsoft.com/office/drawing/2014/main" id="{FC667425-7105-97DA-D38F-93E81BAA471B}"/>
              </a:ext>
            </a:extLst>
          </p:cNvPr>
          <p:cNvPicPr>
            <a:picLocks noChangeAspect="1"/>
          </p:cNvPicPr>
          <p:nvPr/>
        </p:nvPicPr>
        <p:blipFill>
          <a:blip r:embed="rId4"/>
          <a:stretch>
            <a:fillRect/>
          </a:stretch>
        </p:blipFill>
        <p:spPr>
          <a:xfrm>
            <a:off x="4929042" y="4248727"/>
            <a:ext cx="400339" cy="495476"/>
          </a:xfrm>
          <a:prstGeom prst="rect">
            <a:avLst/>
          </a:prstGeom>
        </p:spPr>
      </p:pic>
      <p:pic>
        <p:nvPicPr>
          <p:cNvPr id="13" name="Picture 12">
            <a:extLst>
              <a:ext uri="{FF2B5EF4-FFF2-40B4-BE49-F238E27FC236}">
                <a16:creationId xmlns:a16="http://schemas.microsoft.com/office/drawing/2014/main" id="{979CA829-1CC1-A089-3A2A-E1390F12A2A8}"/>
              </a:ext>
            </a:extLst>
          </p:cNvPr>
          <p:cNvPicPr>
            <a:picLocks noChangeAspect="1"/>
          </p:cNvPicPr>
          <p:nvPr/>
        </p:nvPicPr>
        <p:blipFill>
          <a:blip r:embed="rId5"/>
          <a:stretch>
            <a:fillRect/>
          </a:stretch>
        </p:blipFill>
        <p:spPr>
          <a:xfrm>
            <a:off x="6012873" y="4821382"/>
            <a:ext cx="461818" cy="411638"/>
          </a:xfrm>
          <a:prstGeom prst="rect">
            <a:avLst/>
          </a:prstGeom>
        </p:spPr>
      </p:pic>
      <p:pic>
        <p:nvPicPr>
          <p:cNvPr id="15" name="Picture 14">
            <a:extLst>
              <a:ext uri="{FF2B5EF4-FFF2-40B4-BE49-F238E27FC236}">
                <a16:creationId xmlns:a16="http://schemas.microsoft.com/office/drawing/2014/main" id="{AF4081AE-A099-7CB9-A8C7-AE538D1D4AC1}"/>
              </a:ext>
            </a:extLst>
          </p:cNvPr>
          <p:cNvPicPr>
            <a:picLocks noChangeAspect="1"/>
          </p:cNvPicPr>
          <p:nvPr/>
        </p:nvPicPr>
        <p:blipFill>
          <a:blip r:embed="rId6"/>
          <a:stretch>
            <a:fillRect/>
          </a:stretch>
        </p:blipFill>
        <p:spPr>
          <a:xfrm>
            <a:off x="8888300" y="4821382"/>
            <a:ext cx="973218" cy="364957"/>
          </a:xfrm>
          <a:prstGeom prst="rect">
            <a:avLst/>
          </a:prstGeom>
        </p:spPr>
      </p:pic>
      <p:pic>
        <p:nvPicPr>
          <p:cNvPr id="18" name="Picture 17">
            <a:extLst>
              <a:ext uri="{FF2B5EF4-FFF2-40B4-BE49-F238E27FC236}">
                <a16:creationId xmlns:a16="http://schemas.microsoft.com/office/drawing/2014/main" id="{D364D25F-7A75-DD59-1E57-A3485DAD4B77}"/>
              </a:ext>
            </a:extLst>
          </p:cNvPr>
          <p:cNvPicPr>
            <a:picLocks noChangeAspect="1"/>
          </p:cNvPicPr>
          <p:nvPr/>
        </p:nvPicPr>
        <p:blipFill>
          <a:blip r:embed="rId5"/>
          <a:stretch>
            <a:fillRect/>
          </a:stretch>
        </p:blipFill>
        <p:spPr>
          <a:xfrm>
            <a:off x="8352591" y="5312039"/>
            <a:ext cx="461818" cy="411638"/>
          </a:xfrm>
          <a:prstGeom prst="rect">
            <a:avLst/>
          </a:prstGeom>
        </p:spPr>
      </p:pic>
      <p:pic>
        <p:nvPicPr>
          <p:cNvPr id="22" name="Picture 21">
            <a:extLst>
              <a:ext uri="{FF2B5EF4-FFF2-40B4-BE49-F238E27FC236}">
                <a16:creationId xmlns:a16="http://schemas.microsoft.com/office/drawing/2014/main" id="{38D66F85-1E0C-BDEE-E29C-29F976C68889}"/>
              </a:ext>
            </a:extLst>
          </p:cNvPr>
          <p:cNvPicPr>
            <a:picLocks noChangeAspect="1"/>
          </p:cNvPicPr>
          <p:nvPr/>
        </p:nvPicPr>
        <p:blipFill>
          <a:blip r:embed="rId7"/>
          <a:stretch>
            <a:fillRect/>
          </a:stretch>
        </p:blipFill>
        <p:spPr>
          <a:xfrm>
            <a:off x="3796147" y="5723677"/>
            <a:ext cx="775779" cy="411638"/>
          </a:xfrm>
          <a:prstGeom prst="rect">
            <a:avLst/>
          </a:prstGeom>
        </p:spPr>
      </p:pic>
    </p:spTree>
    <p:extLst>
      <p:ext uri="{BB962C8B-B14F-4D97-AF65-F5344CB8AC3E}">
        <p14:creationId xmlns:p14="http://schemas.microsoft.com/office/powerpoint/2010/main" val="119488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0DF2-1671-CB79-5819-3D2028407127}"/>
              </a:ext>
            </a:extLst>
          </p:cNvPr>
          <p:cNvSpPr>
            <a:spLocks noGrp="1"/>
          </p:cNvSpPr>
          <p:nvPr>
            <p:ph type="title"/>
          </p:nvPr>
        </p:nvSpPr>
        <p:spPr/>
        <p:txBody>
          <a:bodyPr/>
          <a:lstStyle/>
          <a:p>
            <a:pPr algn="ctr"/>
            <a:r>
              <a:rPr lang="en-US" dirty="0"/>
              <a:t>A simple example of how mathematical induction works</a:t>
            </a:r>
            <a:endParaRPr lang="pl-PL" dirty="0"/>
          </a:p>
        </p:txBody>
      </p:sp>
      <p:sp>
        <p:nvSpPr>
          <p:cNvPr id="3" name="Content Placeholder 2">
            <a:extLst>
              <a:ext uri="{FF2B5EF4-FFF2-40B4-BE49-F238E27FC236}">
                <a16:creationId xmlns:a16="http://schemas.microsoft.com/office/drawing/2014/main" id="{3E46E0B0-BA76-FCE4-043A-9840B108B6C8}"/>
              </a:ext>
            </a:extLst>
          </p:cNvPr>
          <p:cNvSpPr>
            <a:spLocks noGrp="1"/>
          </p:cNvSpPr>
          <p:nvPr>
            <p:ph sz="half" idx="1"/>
          </p:nvPr>
        </p:nvSpPr>
        <p:spPr>
          <a:xfrm>
            <a:off x="746066" y="1690688"/>
            <a:ext cx="10974879" cy="4351338"/>
          </a:xfrm>
        </p:spPr>
        <p:txBody>
          <a:bodyPr>
            <a:noAutofit/>
          </a:bodyPr>
          <a:lstStyle/>
          <a:p>
            <a:pPr marL="0" indent="0" algn="ctr">
              <a:buNone/>
            </a:pPr>
            <a:r>
              <a:rPr lang="pl-PL" sz="1800" dirty="0" err="1"/>
              <a:t>Example</a:t>
            </a:r>
            <a:r>
              <a:rPr lang="pl-PL" sz="1800" dirty="0"/>
              <a:t>. For </a:t>
            </a:r>
            <a:r>
              <a:rPr lang="pl-PL" sz="1800" dirty="0" err="1"/>
              <a:t>any</a:t>
            </a:r>
            <a:r>
              <a:rPr lang="pl-PL" sz="1800" dirty="0"/>
              <a:t>          	     </a:t>
            </a:r>
            <a:r>
              <a:rPr lang="pl-PL" sz="1800" dirty="0" err="1"/>
              <a:t>equality</a:t>
            </a:r>
            <a:r>
              <a:rPr lang="pl-PL" sz="1800" dirty="0"/>
              <a:t> </a:t>
            </a:r>
            <a:r>
              <a:rPr lang="pl-PL" sz="1800" dirty="0" err="1"/>
              <a:t>occurs</a:t>
            </a:r>
            <a:r>
              <a:rPr lang="pl-PL" sz="1800" dirty="0"/>
              <a:t>:</a:t>
            </a:r>
          </a:p>
          <a:p>
            <a:pPr marL="0" indent="0">
              <a:buNone/>
            </a:pPr>
            <a:endParaRPr lang="pl-PL" sz="1800" dirty="0"/>
          </a:p>
          <a:p>
            <a:pPr marL="0" indent="0">
              <a:buNone/>
            </a:pPr>
            <a:endParaRPr lang="pl-PL" sz="1800" dirty="0"/>
          </a:p>
          <a:p>
            <a:pPr marL="0" indent="0">
              <a:buNone/>
            </a:pPr>
            <a:r>
              <a:rPr lang="pl-PL" sz="1800" dirty="0"/>
              <a:t>1. </a:t>
            </a:r>
            <a:r>
              <a:rPr lang="en-US" sz="1800" dirty="0"/>
              <a:t>Let us check that the formula holds for</a:t>
            </a:r>
            <a:endParaRPr lang="pl-PL" sz="1800" dirty="0"/>
          </a:p>
          <a:p>
            <a:pPr marL="0" indent="0">
              <a:buNone/>
            </a:pPr>
            <a:r>
              <a:rPr lang="en-US" sz="1800" dirty="0"/>
              <a:t> </a:t>
            </a:r>
            <a:endParaRPr lang="pl-PL" sz="1800" dirty="0"/>
          </a:p>
          <a:p>
            <a:pPr marL="0" indent="0">
              <a:buNone/>
            </a:pPr>
            <a:endParaRPr lang="pl-PL" sz="1800" dirty="0"/>
          </a:p>
          <a:p>
            <a:pPr marL="0" indent="0">
              <a:buNone/>
            </a:pPr>
            <a:endParaRPr lang="pl-PL" sz="1800" dirty="0"/>
          </a:p>
          <a:p>
            <a:pPr marL="0" indent="0">
              <a:buNone/>
            </a:pPr>
            <a:r>
              <a:rPr lang="pl-PL" sz="1800" dirty="0"/>
              <a:t>2. </a:t>
            </a:r>
            <a:r>
              <a:rPr lang="en-US" sz="1800" dirty="0"/>
              <a:t>Suppose the formula is true for</a:t>
            </a:r>
            <a:r>
              <a:rPr lang="pl-PL" sz="1800" dirty="0"/>
              <a:t>              , i.e.</a:t>
            </a:r>
          </a:p>
          <a:p>
            <a:pPr marL="0" indent="0">
              <a:buNone/>
            </a:pPr>
            <a:endParaRPr lang="pl-PL" sz="1800" dirty="0"/>
          </a:p>
          <a:p>
            <a:pPr marL="0" indent="0">
              <a:buNone/>
            </a:pPr>
            <a:endParaRPr lang="pl-PL" sz="1800" dirty="0"/>
          </a:p>
          <a:p>
            <a:pPr marL="0" indent="0">
              <a:buNone/>
            </a:pPr>
            <a:endParaRPr lang="pl-PL" sz="1800" dirty="0"/>
          </a:p>
        </p:txBody>
      </p:sp>
      <p:sp>
        <p:nvSpPr>
          <p:cNvPr id="22" name="Content Placeholder 21">
            <a:extLst>
              <a:ext uri="{FF2B5EF4-FFF2-40B4-BE49-F238E27FC236}">
                <a16:creationId xmlns:a16="http://schemas.microsoft.com/office/drawing/2014/main" id="{708341AE-FE90-FA31-9CEC-132167DBBE63}"/>
              </a:ext>
            </a:extLst>
          </p:cNvPr>
          <p:cNvSpPr>
            <a:spLocks noGrp="1"/>
          </p:cNvSpPr>
          <p:nvPr>
            <p:ph sz="half" idx="2"/>
          </p:nvPr>
        </p:nvSpPr>
        <p:spPr>
          <a:xfrm>
            <a:off x="6233505" y="2890486"/>
            <a:ext cx="5181600" cy="3326856"/>
          </a:xfrm>
        </p:spPr>
        <p:txBody>
          <a:bodyPr>
            <a:normAutofit/>
          </a:bodyPr>
          <a:lstStyle/>
          <a:p>
            <a:pPr marL="0" indent="0">
              <a:buNone/>
            </a:pPr>
            <a:r>
              <a:rPr lang="pl-PL" sz="1800" dirty="0"/>
              <a:t>3.</a:t>
            </a:r>
            <a:r>
              <a:rPr lang="en-US" sz="1800" dirty="0"/>
              <a:t> Let's check if then the formula is true for</a:t>
            </a:r>
            <a:endParaRPr lang="pl-PL" sz="1800" dirty="0"/>
          </a:p>
          <a:p>
            <a:pPr marL="0" indent="0">
              <a:buNone/>
            </a:pPr>
            <a:endParaRPr lang="pl-PL" sz="1800" dirty="0"/>
          </a:p>
          <a:p>
            <a:pPr marL="0" indent="0">
              <a:buNone/>
            </a:pPr>
            <a:endParaRPr lang="pl-PL" sz="1800" dirty="0"/>
          </a:p>
          <a:p>
            <a:pPr marL="0" indent="0">
              <a:buNone/>
            </a:pPr>
            <a:endParaRPr lang="pl-PL" sz="1800" dirty="0"/>
          </a:p>
          <a:p>
            <a:pPr marL="0" indent="0">
              <a:buNone/>
            </a:pPr>
            <a:endParaRPr lang="pl-PL" sz="1800" dirty="0"/>
          </a:p>
          <a:p>
            <a:pPr marL="0" indent="0">
              <a:buNone/>
            </a:pPr>
            <a:endParaRPr lang="pl-PL" sz="1800" dirty="0"/>
          </a:p>
          <a:p>
            <a:pPr marL="0" indent="0" algn="r">
              <a:buNone/>
            </a:pPr>
            <a:r>
              <a:rPr lang="pl-PL" sz="1800" dirty="0"/>
              <a:t>	</a:t>
            </a:r>
            <a:r>
              <a:rPr lang="pl-PL" sz="1800" dirty="0" err="1"/>
              <a:t>q.e.d</a:t>
            </a:r>
            <a:r>
              <a:rPr lang="pl-PL" sz="1800" dirty="0"/>
              <a:t>.  </a:t>
            </a:r>
          </a:p>
        </p:txBody>
      </p:sp>
      <p:pic>
        <p:nvPicPr>
          <p:cNvPr id="5" name="Picture 4">
            <a:extLst>
              <a:ext uri="{FF2B5EF4-FFF2-40B4-BE49-F238E27FC236}">
                <a16:creationId xmlns:a16="http://schemas.microsoft.com/office/drawing/2014/main" id="{FB6AB5C0-A2E8-2250-2C2B-6922D3DD8439}"/>
              </a:ext>
            </a:extLst>
          </p:cNvPr>
          <p:cNvPicPr>
            <a:picLocks noChangeAspect="1"/>
          </p:cNvPicPr>
          <p:nvPr/>
        </p:nvPicPr>
        <p:blipFill>
          <a:blip r:embed="rId2"/>
          <a:stretch>
            <a:fillRect/>
          </a:stretch>
        </p:blipFill>
        <p:spPr>
          <a:xfrm>
            <a:off x="5757161" y="1747382"/>
            <a:ext cx="1137415" cy="255506"/>
          </a:xfrm>
          <a:prstGeom prst="rect">
            <a:avLst/>
          </a:prstGeom>
        </p:spPr>
      </p:pic>
      <p:pic>
        <p:nvPicPr>
          <p:cNvPr id="7" name="Picture 6">
            <a:extLst>
              <a:ext uri="{FF2B5EF4-FFF2-40B4-BE49-F238E27FC236}">
                <a16:creationId xmlns:a16="http://schemas.microsoft.com/office/drawing/2014/main" id="{60869E9C-A5B4-B0D9-FE8D-EA84FFC34BFE}"/>
              </a:ext>
            </a:extLst>
          </p:cNvPr>
          <p:cNvPicPr>
            <a:picLocks noChangeAspect="1"/>
          </p:cNvPicPr>
          <p:nvPr/>
        </p:nvPicPr>
        <p:blipFill>
          <a:blip r:embed="rId3"/>
          <a:stretch>
            <a:fillRect/>
          </a:stretch>
        </p:blipFill>
        <p:spPr>
          <a:xfrm>
            <a:off x="4303372" y="2096954"/>
            <a:ext cx="3410521" cy="565331"/>
          </a:xfrm>
          <a:prstGeom prst="rect">
            <a:avLst/>
          </a:prstGeom>
        </p:spPr>
      </p:pic>
      <p:pic>
        <p:nvPicPr>
          <p:cNvPr id="9" name="Picture 8">
            <a:extLst>
              <a:ext uri="{FF2B5EF4-FFF2-40B4-BE49-F238E27FC236}">
                <a16:creationId xmlns:a16="http://schemas.microsoft.com/office/drawing/2014/main" id="{FA1B996E-0D73-6932-B3D7-1B9D71F9B889}"/>
              </a:ext>
            </a:extLst>
          </p:cNvPr>
          <p:cNvPicPr>
            <a:picLocks noChangeAspect="1"/>
          </p:cNvPicPr>
          <p:nvPr/>
        </p:nvPicPr>
        <p:blipFill>
          <a:blip r:embed="rId4"/>
          <a:stretch>
            <a:fillRect/>
          </a:stretch>
        </p:blipFill>
        <p:spPr>
          <a:xfrm>
            <a:off x="4780984" y="2890486"/>
            <a:ext cx="730983" cy="227198"/>
          </a:xfrm>
          <a:prstGeom prst="rect">
            <a:avLst/>
          </a:prstGeom>
        </p:spPr>
      </p:pic>
      <p:pic>
        <p:nvPicPr>
          <p:cNvPr id="11" name="Picture 10">
            <a:extLst>
              <a:ext uri="{FF2B5EF4-FFF2-40B4-BE49-F238E27FC236}">
                <a16:creationId xmlns:a16="http://schemas.microsoft.com/office/drawing/2014/main" id="{9B9C2D04-4014-4F41-B891-C931DC2A4DE0}"/>
              </a:ext>
            </a:extLst>
          </p:cNvPr>
          <p:cNvPicPr>
            <a:picLocks noChangeAspect="1"/>
          </p:cNvPicPr>
          <p:nvPr/>
        </p:nvPicPr>
        <p:blipFill>
          <a:blip r:embed="rId5"/>
          <a:stretch>
            <a:fillRect/>
          </a:stretch>
        </p:blipFill>
        <p:spPr>
          <a:xfrm>
            <a:off x="2501279" y="3152982"/>
            <a:ext cx="1802093" cy="1183265"/>
          </a:xfrm>
          <a:prstGeom prst="rect">
            <a:avLst/>
          </a:prstGeom>
        </p:spPr>
      </p:pic>
      <p:pic>
        <p:nvPicPr>
          <p:cNvPr id="13" name="Picture 12">
            <a:extLst>
              <a:ext uri="{FF2B5EF4-FFF2-40B4-BE49-F238E27FC236}">
                <a16:creationId xmlns:a16="http://schemas.microsoft.com/office/drawing/2014/main" id="{D7866674-80BB-03B3-68FD-812C74E352A0}"/>
              </a:ext>
            </a:extLst>
          </p:cNvPr>
          <p:cNvPicPr>
            <a:picLocks noChangeAspect="1"/>
          </p:cNvPicPr>
          <p:nvPr/>
        </p:nvPicPr>
        <p:blipFill>
          <a:blip r:embed="rId6"/>
          <a:stretch>
            <a:fillRect/>
          </a:stretch>
        </p:blipFill>
        <p:spPr>
          <a:xfrm>
            <a:off x="4010485" y="4283808"/>
            <a:ext cx="591521" cy="386132"/>
          </a:xfrm>
          <a:prstGeom prst="rect">
            <a:avLst/>
          </a:prstGeom>
        </p:spPr>
      </p:pic>
      <p:pic>
        <p:nvPicPr>
          <p:cNvPr id="15" name="Picture 14">
            <a:extLst>
              <a:ext uri="{FF2B5EF4-FFF2-40B4-BE49-F238E27FC236}">
                <a16:creationId xmlns:a16="http://schemas.microsoft.com/office/drawing/2014/main" id="{9781937E-5F67-FA4B-B1A4-D3F527E44AA6}"/>
              </a:ext>
            </a:extLst>
          </p:cNvPr>
          <p:cNvPicPr>
            <a:picLocks noChangeAspect="1"/>
          </p:cNvPicPr>
          <p:nvPr/>
        </p:nvPicPr>
        <p:blipFill>
          <a:blip r:embed="rId7"/>
          <a:stretch>
            <a:fillRect/>
          </a:stretch>
        </p:blipFill>
        <p:spPr>
          <a:xfrm>
            <a:off x="1750723" y="4665881"/>
            <a:ext cx="3172285" cy="634457"/>
          </a:xfrm>
          <a:prstGeom prst="rect">
            <a:avLst/>
          </a:prstGeom>
        </p:spPr>
      </p:pic>
      <p:pic>
        <p:nvPicPr>
          <p:cNvPr id="17" name="Picture 16">
            <a:extLst>
              <a:ext uri="{FF2B5EF4-FFF2-40B4-BE49-F238E27FC236}">
                <a16:creationId xmlns:a16="http://schemas.microsoft.com/office/drawing/2014/main" id="{088622F1-0B03-6E67-6206-3029CCC2B2C6}"/>
              </a:ext>
            </a:extLst>
          </p:cNvPr>
          <p:cNvPicPr>
            <a:picLocks noChangeAspect="1"/>
          </p:cNvPicPr>
          <p:nvPr/>
        </p:nvPicPr>
        <p:blipFill>
          <a:blip r:embed="rId8"/>
          <a:stretch>
            <a:fillRect/>
          </a:stretch>
        </p:blipFill>
        <p:spPr>
          <a:xfrm>
            <a:off x="10446268" y="2930866"/>
            <a:ext cx="983665" cy="297579"/>
          </a:xfrm>
          <a:prstGeom prst="rect">
            <a:avLst/>
          </a:prstGeom>
        </p:spPr>
      </p:pic>
      <p:pic>
        <p:nvPicPr>
          <p:cNvPr id="19" name="Picture 18">
            <a:extLst>
              <a:ext uri="{FF2B5EF4-FFF2-40B4-BE49-F238E27FC236}">
                <a16:creationId xmlns:a16="http://schemas.microsoft.com/office/drawing/2014/main" id="{BA3AE11B-B405-559F-BD37-36A6A5FEEAAE}"/>
              </a:ext>
            </a:extLst>
          </p:cNvPr>
          <p:cNvPicPr>
            <a:picLocks noChangeAspect="1"/>
          </p:cNvPicPr>
          <p:nvPr/>
        </p:nvPicPr>
        <p:blipFill>
          <a:blip r:embed="rId9"/>
          <a:stretch>
            <a:fillRect/>
          </a:stretch>
        </p:blipFill>
        <p:spPr>
          <a:xfrm>
            <a:off x="7061497" y="3346855"/>
            <a:ext cx="3735523" cy="634456"/>
          </a:xfrm>
          <a:prstGeom prst="rect">
            <a:avLst/>
          </a:prstGeom>
        </p:spPr>
      </p:pic>
      <p:pic>
        <p:nvPicPr>
          <p:cNvPr id="21" name="Picture 20">
            <a:extLst>
              <a:ext uri="{FF2B5EF4-FFF2-40B4-BE49-F238E27FC236}">
                <a16:creationId xmlns:a16="http://schemas.microsoft.com/office/drawing/2014/main" id="{7F3396FE-D992-4A03-9E61-15E645FAC03F}"/>
              </a:ext>
            </a:extLst>
          </p:cNvPr>
          <p:cNvPicPr>
            <a:picLocks noChangeAspect="1"/>
          </p:cNvPicPr>
          <p:nvPr/>
        </p:nvPicPr>
        <p:blipFill>
          <a:blip r:embed="rId10"/>
          <a:stretch>
            <a:fillRect/>
          </a:stretch>
        </p:blipFill>
        <p:spPr>
          <a:xfrm>
            <a:off x="6721499" y="4099721"/>
            <a:ext cx="4701020" cy="1030248"/>
          </a:xfrm>
          <a:prstGeom prst="rect">
            <a:avLst/>
          </a:prstGeom>
        </p:spPr>
      </p:pic>
      <p:cxnSp>
        <p:nvCxnSpPr>
          <p:cNvPr id="28" name="Straight Arrow Connector 27">
            <a:extLst>
              <a:ext uri="{FF2B5EF4-FFF2-40B4-BE49-F238E27FC236}">
                <a16:creationId xmlns:a16="http://schemas.microsoft.com/office/drawing/2014/main" id="{B5783BEC-938A-23FE-B299-76ACF63C0F4A}"/>
              </a:ext>
            </a:extLst>
          </p:cNvPr>
          <p:cNvCxnSpPr/>
          <p:nvPr/>
        </p:nvCxnSpPr>
        <p:spPr>
          <a:xfrm>
            <a:off x="949036" y="3346855"/>
            <a:ext cx="0" cy="854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E71C25D1-E6CA-FBBD-359A-17A75905FFE2}"/>
              </a:ext>
            </a:extLst>
          </p:cNvPr>
          <p:cNvCxnSpPr>
            <a:cxnSpLocks/>
          </p:cNvCxnSpPr>
          <p:nvPr/>
        </p:nvCxnSpPr>
        <p:spPr>
          <a:xfrm rot="5400000" flipH="1" flipV="1">
            <a:off x="5148223" y="3216263"/>
            <a:ext cx="1240561" cy="12134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136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387</Words>
  <Application>Microsoft Office PowerPoint</Application>
  <PresentationFormat>Panoramiczny</PresentationFormat>
  <Paragraphs>50</Paragraphs>
  <Slides>11</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Arial</vt:lpstr>
      <vt:lpstr>Calibri</vt:lpstr>
      <vt:lpstr>Calibri Light</vt:lpstr>
      <vt:lpstr>Times New Roman</vt:lpstr>
      <vt:lpstr>Wingdings</vt:lpstr>
      <vt:lpstr>Office Theme</vt:lpstr>
      <vt:lpstr>Juicy Mathematical Problems</vt:lpstr>
      <vt:lpstr>Presentation Plan</vt:lpstr>
      <vt:lpstr>Problem 1 – The Distance between two points in unit square</vt:lpstr>
      <vt:lpstr>Prezentacja programu PowerPoint</vt:lpstr>
      <vt:lpstr>Prezentacja programu PowerPoint</vt:lpstr>
      <vt:lpstr>Problem 2 – The Monty Hall Paradox</vt:lpstr>
      <vt:lpstr>Prezentacja programu PowerPoint</vt:lpstr>
      <vt:lpstr>Problem 3 – Mathematical Induction</vt:lpstr>
      <vt:lpstr>A simple example of how mathematical induction works</vt:lpstr>
      <vt:lpstr>Conclusions and Recomendations</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Juicy Mathematical Problems</dc:title>
  <dc:creator>Bartłomiej Brzozowski (268746)</dc:creator>
  <cp:lastModifiedBy>Bartłomiej Brzozowski (268746)</cp:lastModifiedBy>
  <cp:revision>4</cp:revision>
  <dcterms:created xsi:type="dcterms:W3CDTF">2022-12-04T21:40:16Z</dcterms:created>
  <dcterms:modified xsi:type="dcterms:W3CDTF">2024-05-16T16:03:03Z</dcterms:modified>
</cp:coreProperties>
</file>