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Average"/>
      <p:regular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Oswald-regular.fntdata"/><Relationship Id="rId10" Type="http://schemas.openxmlformats.org/officeDocument/2006/relationships/font" Target="fonts/Average-regular.fntdata"/><Relationship Id="rId12" Type="http://schemas.openxmlformats.org/officeDocument/2006/relationships/font" Target="fonts/Oswald-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hyperlink" Target="https://en.wikipedia.org/wiki/Sun" TargetMode="External"/><Relationship Id="rId5" Type="http://schemas.openxmlformats.org/officeDocument/2006/relationships/hyperlink" Target="http://cococubed.asu.edu/pix_pages/hr_diagram.shtml" TargetMode="External"/><Relationship Id="rId6"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latin typeface="Average"/>
                <a:ea typeface="Average"/>
                <a:cs typeface="Average"/>
                <a:sym typeface="Average"/>
              </a:rPr>
              <a:t>Stellar Evolution</a:t>
            </a:r>
          </a:p>
          <a:p>
            <a:pPr lvl="0" rtl="0">
              <a:spcBef>
                <a:spcPts val="0"/>
              </a:spcBef>
              <a:buNone/>
            </a:pPr>
            <a:r>
              <a:rPr lang="en">
                <a:latin typeface="Average"/>
                <a:ea typeface="Average"/>
                <a:cs typeface="Average"/>
                <a:sym typeface="Average"/>
              </a:rPr>
              <a:t>Emulator</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Karthik Boyareddygari and Reese Danzer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Average"/>
                <a:ea typeface="Average"/>
                <a:cs typeface="Average"/>
                <a:sym typeface="Average"/>
              </a:rPr>
              <a:t>Project Summary</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Our project is intended to simulate the evolution of a star across its lifetime, from Zero Age Main Sequence (ZAMS) onward. The user will have control over the starting mass of the star and the ability to manipulate the displays of the star temporally using a slider. This star will relatively accurately model a real-life star.</a:t>
            </a:r>
          </a:p>
        </p:txBody>
      </p:sp>
      <p:pic>
        <p:nvPicPr>
          <p:cNvPr id="67" name="Shape 67"/>
          <p:cNvPicPr preferRelativeResize="0"/>
          <p:nvPr/>
        </p:nvPicPr>
        <p:blipFill>
          <a:blip r:embed="rId3">
            <a:alphaModFix/>
          </a:blip>
          <a:stretch>
            <a:fillRect/>
          </a:stretch>
        </p:blipFill>
        <p:spPr>
          <a:xfrm>
            <a:off x="0" y="2898125"/>
            <a:ext cx="4490720" cy="2245375"/>
          </a:xfrm>
          <a:prstGeom prst="rect">
            <a:avLst/>
          </a:prstGeom>
          <a:noFill/>
          <a:ln>
            <a:noFill/>
          </a:ln>
        </p:spPr>
      </p:pic>
      <p:sp>
        <p:nvSpPr>
          <p:cNvPr id="68" name="Shape 68"/>
          <p:cNvSpPr txBox="1"/>
          <p:nvPr/>
        </p:nvSpPr>
        <p:spPr>
          <a:xfrm>
            <a:off x="4653300" y="4794725"/>
            <a:ext cx="4490700" cy="292500"/>
          </a:xfrm>
          <a:prstGeom prst="rect">
            <a:avLst/>
          </a:prstGeom>
          <a:noFill/>
          <a:ln>
            <a:noFill/>
          </a:ln>
        </p:spPr>
        <p:txBody>
          <a:bodyPr anchorCtr="0" anchor="t" bIns="91425" lIns="91425" rIns="91425" tIns="91425">
            <a:noAutofit/>
          </a:bodyPr>
          <a:lstStyle/>
          <a:p>
            <a:pPr lvl="0">
              <a:spcBef>
                <a:spcPts val="0"/>
              </a:spcBef>
              <a:buNone/>
            </a:pPr>
            <a:r>
              <a:rPr lang="en" sz="800">
                <a:solidFill>
                  <a:srgbClr val="B7B7B7"/>
                </a:solidFill>
              </a:rPr>
              <a:t>Sources: </a:t>
            </a:r>
            <a:r>
              <a:rPr lang="en" sz="800" u="sng">
                <a:solidFill>
                  <a:schemeClr val="accent5"/>
                </a:solidFill>
                <a:hlinkClick r:id="rId4"/>
              </a:rPr>
              <a:t>https://en.wikipedia.org/wiki/Sun</a:t>
            </a:r>
            <a:r>
              <a:rPr lang="en" sz="800">
                <a:solidFill>
                  <a:srgbClr val="B7B7B7"/>
                </a:solidFill>
              </a:rPr>
              <a:t>, </a:t>
            </a:r>
            <a:r>
              <a:rPr lang="en" sz="800" u="sng">
                <a:solidFill>
                  <a:schemeClr val="hlink"/>
                </a:solidFill>
                <a:hlinkClick r:id="rId5"/>
              </a:rPr>
              <a:t>http://cococubed.asu.edu/pix_pages/hr_diagram.shtml</a:t>
            </a:r>
          </a:p>
        </p:txBody>
      </p:sp>
      <p:pic>
        <p:nvPicPr>
          <p:cNvPr id="69" name="Shape 69"/>
          <p:cNvPicPr preferRelativeResize="0"/>
          <p:nvPr/>
        </p:nvPicPr>
        <p:blipFill>
          <a:blip r:embed="rId6">
            <a:alphaModFix/>
          </a:blip>
          <a:stretch>
            <a:fillRect/>
          </a:stretch>
        </p:blipFill>
        <p:spPr>
          <a:xfrm>
            <a:off x="4653300" y="2734636"/>
            <a:ext cx="4490700" cy="213501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Average"/>
                <a:ea typeface="Average"/>
                <a:cs typeface="Average"/>
                <a:sym typeface="Average"/>
              </a:rPr>
              <a:t>The Interface</a:t>
            </a:r>
          </a:p>
        </p:txBody>
      </p:sp>
      <p:sp>
        <p:nvSpPr>
          <p:cNvPr id="75" name="Shape 75"/>
          <p:cNvSpPr txBox="1"/>
          <p:nvPr>
            <p:ph idx="1" type="body"/>
          </p:nvPr>
        </p:nvSpPr>
        <p:spPr>
          <a:xfrm>
            <a:off x="311700" y="1152475"/>
            <a:ext cx="5484600" cy="3416400"/>
          </a:xfrm>
          <a:prstGeom prst="rect">
            <a:avLst/>
          </a:prstGeom>
        </p:spPr>
        <p:txBody>
          <a:bodyPr anchorCtr="0" anchor="t" bIns="91425" lIns="91425" rIns="91425" tIns="91425">
            <a:noAutofit/>
          </a:bodyPr>
          <a:lstStyle/>
          <a:p>
            <a:pPr lvl="0">
              <a:spcBef>
                <a:spcPts val="0"/>
              </a:spcBef>
              <a:buNone/>
            </a:pPr>
            <a:r>
              <a:rPr lang="en" sz="1400"/>
              <a:t>Our interface is composed of four graphics:</a:t>
            </a:r>
          </a:p>
          <a:p>
            <a:pPr indent="-317500" lvl="0" marL="457200" rtl="0">
              <a:spcBef>
                <a:spcPts val="0"/>
              </a:spcBef>
              <a:buSzPct val="100000"/>
            </a:pPr>
            <a:r>
              <a:rPr lang="en" sz="1400"/>
              <a:t>A sphere that will show how the star would appear if seen from a fixed point outside it.</a:t>
            </a:r>
          </a:p>
          <a:p>
            <a:pPr indent="-317500" lvl="0" marL="457200" rtl="0">
              <a:spcBef>
                <a:spcPts val="0"/>
              </a:spcBef>
              <a:buSzPct val="100000"/>
            </a:pPr>
            <a:r>
              <a:rPr lang="en" sz="1400"/>
              <a:t>A set of concentric disks that will represent the internal structure of the star.</a:t>
            </a:r>
          </a:p>
          <a:p>
            <a:pPr indent="-317500" lvl="0" marL="457200" rtl="0">
              <a:spcBef>
                <a:spcPts val="0"/>
              </a:spcBef>
              <a:buSzPct val="100000"/>
            </a:pPr>
            <a:r>
              <a:rPr lang="en" sz="1400"/>
              <a:t>A set of readouts that will print information about the star and its internal structure.</a:t>
            </a:r>
          </a:p>
          <a:p>
            <a:pPr indent="-317500" lvl="0" marL="457200" rtl="0">
              <a:spcBef>
                <a:spcPts val="0"/>
              </a:spcBef>
              <a:buSzPct val="100000"/>
            </a:pPr>
            <a:r>
              <a:rPr lang="en" sz="1400"/>
              <a:t>An HR diagram with a point representing the star, showing the luminosity and magnitude of the star.</a:t>
            </a:r>
          </a:p>
          <a:p>
            <a:pPr lvl="0" rtl="0">
              <a:spcBef>
                <a:spcPts val="0"/>
              </a:spcBef>
              <a:buNone/>
            </a:pPr>
            <a:r>
              <a:rPr lang="en" sz="1400"/>
              <a:t>All of these graphics will  be constantly updated with a time slider controlled by the user.</a:t>
            </a:r>
          </a:p>
        </p:txBody>
      </p:sp>
      <p:pic>
        <p:nvPicPr>
          <p:cNvPr id="76" name="Shape 76"/>
          <p:cNvPicPr preferRelativeResize="0"/>
          <p:nvPr/>
        </p:nvPicPr>
        <p:blipFill>
          <a:blip r:embed="rId3">
            <a:alphaModFix/>
          </a:blip>
          <a:stretch>
            <a:fillRect/>
          </a:stretch>
        </p:blipFill>
        <p:spPr>
          <a:xfrm>
            <a:off x="5875011" y="1017724"/>
            <a:ext cx="3214838" cy="35511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Average"/>
                <a:ea typeface="Average"/>
                <a:cs typeface="Average"/>
                <a:sym typeface="Average"/>
              </a:rPr>
              <a:t>Data</a:t>
            </a:r>
          </a:p>
        </p:txBody>
      </p:sp>
      <p:sp>
        <p:nvSpPr>
          <p:cNvPr id="82" name="Shape 82"/>
          <p:cNvSpPr txBox="1"/>
          <p:nvPr>
            <p:ph idx="1" type="body"/>
          </p:nvPr>
        </p:nvSpPr>
        <p:spPr>
          <a:xfrm>
            <a:off x="311700" y="1789525"/>
            <a:ext cx="3999900" cy="2779200"/>
          </a:xfrm>
          <a:prstGeom prst="rect">
            <a:avLst/>
          </a:prstGeom>
        </p:spPr>
        <p:txBody>
          <a:bodyPr anchorCtr="0" anchor="t" bIns="91425" lIns="91425" rIns="91425" tIns="91425">
            <a:noAutofit/>
          </a:bodyPr>
          <a:lstStyle/>
          <a:p>
            <a:pPr lvl="0">
              <a:spcBef>
                <a:spcPts val="0"/>
              </a:spcBef>
              <a:buNone/>
            </a:pPr>
            <a:r>
              <a:rPr b="1" lang="en"/>
              <a:t>Differential Equations</a:t>
            </a:r>
            <a:r>
              <a:rPr lang="en"/>
              <a:t>: We input the system of DE’s that are used to model star evolution and have Mathematica solve them numerically (analytically if possible) to find functions for all our parameters that are dependent upon time. </a:t>
            </a:r>
          </a:p>
        </p:txBody>
      </p:sp>
      <p:sp>
        <p:nvSpPr>
          <p:cNvPr id="83" name="Shape 83"/>
          <p:cNvSpPr txBox="1"/>
          <p:nvPr>
            <p:ph idx="2" type="body"/>
          </p:nvPr>
        </p:nvSpPr>
        <p:spPr>
          <a:xfrm>
            <a:off x="4832400" y="1789525"/>
            <a:ext cx="3999900" cy="2779200"/>
          </a:xfrm>
          <a:prstGeom prst="rect">
            <a:avLst/>
          </a:prstGeom>
        </p:spPr>
        <p:txBody>
          <a:bodyPr anchorCtr="0" anchor="t" bIns="91425" lIns="91425" rIns="91425" tIns="91425">
            <a:noAutofit/>
          </a:bodyPr>
          <a:lstStyle/>
          <a:p>
            <a:pPr lvl="0">
              <a:spcBef>
                <a:spcPts val="0"/>
              </a:spcBef>
              <a:buNone/>
            </a:pPr>
            <a:r>
              <a:rPr b="1" lang="en"/>
              <a:t>Database Search:</a:t>
            </a:r>
            <a:r>
              <a:rPr lang="en"/>
              <a:t> If the differential equations turn out to be inefficient, then we will build a database and have the interface consult that database instead. The database would consist of a list of attributes for the star at critical points in time. Our program will need to interpolate values between data points to create a continuous temporal spectrum.</a:t>
            </a:r>
          </a:p>
        </p:txBody>
      </p:sp>
      <p:sp>
        <p:nvSpPr>
          <p:cNvPr id="84" name="Shape 84"/>
          <p:cNvSpPr txBox="1"/>
          <p:nvPr/>
        </p:nvSpPr>
        <p:spPr>
          <a:xfrm>
            <a:off x="311700" y="1017725"/>
            <a:ext cx="8520600" cy="7563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dk1"/>
                </a:solidFill>
                <a:latin typeface="Average"/>
                <a:ea typeface="Average"/>
                <a:cs typeface="Average"/>
                <a:sym typeface="Average"/>
              </a:rPr>
              <a:t>We currently have two possible options for how we will produce realistic stellar data to be displayed by the interface</a:t>
            </a:r>
          </a:p>
        </p:txBody>
      </p:sp>
      <p:pic>
        <p:nvPicPr>
          <p:cNvPr id="85" name="Shape 85"/>
          <p:cNvPicPr preferRelativeResize="0"/>
          <p:nvPr/>
        </p:nvPicPr>
        <p:blipFill rotWithShape="1">
          <a:blip r:embed="rId3">
            <a:alphaModFix/>
          </a:blip>
          <a:srcRect b="0" l="0" r="5410" t="0"/>
          <a:stretch/>
        </p:blipFill>
        <p:spPr>
          <a:xfrm>
            <a:off x="0" y="3197124"/>
            <a:ext cx="4340318" cy="19463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Average"/>
                <a:ea typeface="Average"/>
                <a:cs typeface="Average"/>
                <a:sym typeface="Average"/>
              </a:rPr>
              <a:t>Progress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have thus far created the interface, we need data. Currently, our program uses placeholder values until real data can be input in. We have been doing research into the different methods for data generation, and are now beginning to code the functions for creating and interpreting real data.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