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2AF8A-81AD-4931-98CF-0D63DC1AC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0D2217-EB5F-483D-9847-29B5B8290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C7D812-38CF-4FDD-AC63-7BE972A9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1E82-00CB-4354-8ECC-D214129904E3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208D09-AA65-4D71-8361-CFED2A8B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2C8B6C-471F-48F3-86D7-8E7A1ABB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755C-A3AA-49F3-B03A-C6870D2B7B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13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418645-B604-45FE-AAF2-2DDE0403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C39546-1417-4850-B56E-9AC3260CE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DE6A0-2215-4081-AD51-C906ADE7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1E82-00CB-4354-8ECC-D214129904E3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CBAE13-55C9-4365-AA99-AA556551F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922501-F86F-44B7-8108-4EC12D27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755C-A3AA-49F3-B03A-C6870D2B7B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34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5880444-9411-4330-87EE-1B983B1AF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17EB77-7805-4BC4-AAF4-449F369D7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992EEC-8905-440D-ABC4-A4659F1D2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1E82-00CB-4354-8ECC-D214129904E3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7162B5-62F4-451E-913B-F817482D0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AF9118-634C-47AF-8EA1-28BE562A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755C-A3AA-49F3-B03A-C6870D2B7B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64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68E9FF-52D1-4B6F-9BC6-0128B67D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552B26-A419-4417-A685-541826083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1ACF89-A2EE-4D2D-B401-3FF59689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1E82-00CB-4354-8ECC-D214129904E3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C406CD-0E32-49DE-92F6-128B6251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89AAFA-789C-4550-B99A-7B086E27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755C-A3AA-49F3-B03A-C6870D2B7B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24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4D330D-CAD8-49D7-8A08-225AAF0E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A0DA1E-FEA7-488C-83C7-382CBA5FF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71783A-5ACB-4BD5-A213-3E4FEA6BD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1E82-00CB-4354-8ECC-D214129904E3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7D303A-EFA8-48C2-8933-9140F763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A2AA4B-42BE-4FD2-8E0D-A969132E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755C-A3AA-49F3-B03A-C6870D2B7B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65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9DD4CB-A5A7-4BAC-87E6-03FEBFB1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FE44A-3A64-422B-B48F-422D5BDD8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73AC7F-2332-4664-82F8-81E1ADE56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968B32-C93E-47A2-9341-AACCF96C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1E82-00CB-4354-8ECC-D214129904E3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57F3F5-7583-4232-AA6F-6455A73D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FECA06-E113-4C76-BCE6-A5403A9C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755C-A3AA-49F3-B03A-C6870D2B7B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62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EE8367-970B-4A26-909F-FDB1600C1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2331CA-3D9B-42F3-B6D0-4656AEB80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DC5B0B-7330-4F62-9089-729A1681E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E00934A-1711-420A-9D6F-FE1EE0C65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5AA964C-F6AF-4987-B2D6-453D0D64C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15A2F87-3754-44F3-83CE-D21A4268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1E82-00CB-4354-8ECC-D214129904E3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CE09637-0E69-41FE-B4E8-DD24DA07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73CD51-092C-494A-8B71-1A391559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755C-A3AA-49F3-B03A-C6870D2B7B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08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1CB43-DF86-4E08-B139-4CB92019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AF1A38F-A401-4EE4-B420-C1F015354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1E82-00CB-4354-8ECC-D214129904E3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84ADE1F-9C0A-49CB-B6C7-E46D5620F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D4F4A8-F0B4-438C-AF49-5A6B88B1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755C-A3AA-49F3-B03A-C6870D2B7B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04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1D63B8-F96D-46D1-838D-EAAA01491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1E82-00CB-4354-8ECC-D214129904E3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E1FC69A-2F12-4EDE-B98A-6855D2F0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11F128-9765-49CF-9E34-FE3E614C5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755C-A3AA-49F3-B03A-C6870D2B7B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25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00297C-D703-491B-994A-FB01C7F5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5E23E6-7774-4455-B8F7-375F5F65C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7AC0ED-D40D-4509-81A9-5882A633E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D3D471-A587-403E-8CE4-684853D3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1E82-00CB-4354-8ECC-D214129904E3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C941C8-E9ED-424B-A6D9-2874A6164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FFA3DE-1507-4D24-97AD-18CC0786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755C-A3AA-49F3-B03A-C6870D2B7B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80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EA1CD-7831-47C1-B305-0D3F5246B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E3E65FA-A83E-4880-B5A9-A60461AE5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4722DE-5FE4-488F-A81D-40B8C06C4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4536EF-32CD-467F-A64B-2E452940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1E82-00CB-4354-8ECC-D214129904E3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D35144-864F-4986-9F48-FE8B76EDC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7B9E60-0D8C-4D92-B67B-879C6592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755C-A3AA-49F3-B03A-C6870D2B7B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25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0533BC7-878F-414E-BA56-696056D0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120679-16FD-4FAF-A5D3-88755D675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8A790D-952C-4E7B-9AA6-EE8C463DA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C1E82-00CB-4354-8ECC-D214129904E3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A2D248-E498-45CE-9B5B-396D1368F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61ECE7-6C75-410E-B3A7-AA6AE5E19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6755C-A3AA-49F3-B03A-C6870D2B7B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71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Employé de bureau avec un remplissage uni">
            <a:extLst>
              <a:ext uri="{FF2B5EF4-FFF2-40B4-BE49-F238E27FC236}">
                <a16:creationId xmlns:a16="http://schemas.microsoft.com/office/drawing/2014/main" id="{3137A654-98E7-4E56-A3D1-90A897E5A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1395" y="1150586"/>
            <a:ext cx="914400" cy="9144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4A4FB94-AA92-4B11-8F7F-38E73A9A8E3D}"/>
              </a:ext>
            </a:extLst>
          </p:cNvPr>
          <p:cNvSpPr txBox="1"/>
          <p:nvPr/>
        </p:nvSpPr>
        <p:spPr>
          <a:xfrm>
            <a:off x="1945611" y="2067122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CAD039-0565-488F-851B-AD9D3FB9D66C}"/>
              </a:ext>
            </a:extLst>
          </p:cNvPr>
          <p:cNvSpPr/>
          <p:nvPr/>
        </p:nvSpPr>
        <p:spPr>
          <a:xfrm>
            <a:off x="3063065" y="1304410"/>
            <a:ext cx="1110953" cy="6665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CF1</a:t>
            </a:r>
          </a:p>
          <a:p>
            <a:pPr algn="ctr"/>
            <a:r>
              <a:rPr lang="fr-FR" dirty="0"/>
              <a:t>Prépayé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E5D24BF-9C8C-4BBC-8CE6-A35CD8A11FB2}"/>
              </a:ext>
            </a:extLst>
          </p:cNvPr>
          <p:cNvSpPr/>
          <p:nvPr/>
        </p:nvSpPr>
        <p:spPr>
          <a:xfrm>
            <a:off x="4768558" y="661093"/>
            <a:ext cx="1274535" cy="726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CE1 </a:t>
            </a:r>
          </a:p>
          <a:p>
            <a:pPr algn="ctr"/>
            <a:r>
              <a:rPr lang="fr-FR" sz="1600" dirty="0"/>
              <a:t>Prépayé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988BE89-D819-40ED-A8D8-F3F3BD504FCD}"/>
              </a:ext>
            </a:extLst>
          </p:cNvPr>
          <p:cNvSpPr/>
          <p:nvPr/>
        </p:nvSpPr>
        <p:spPr>
          <a:xfrm>
            <a:off x="4768558" y="1637696"/>
            <a:ext cx="1274535" cy="726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CE2 </a:t>
            </a:r>
          </a:p>
          <a:p>
            <a:pPr algn="ctr"/>
            <a:r>
              <a:rPr lang="fr-FR" sz="1600" dirty="0"/>
              <a:t>Prépayé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9EDC4BC6-3E75-4F8B-A130-585254C7FCEF}"/>
              </a:ext>
            </a:extLst>
          </p:cNvPr>
          <p:cNvSpPr/>
          <p:nvPr/>
        </p:nvSpPr>
        <p:spPr>
          <a:xfrm>
            <a:off x="6522083" y="403295"/>
            <a:ext cx="1274535" cy="7263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CE3 </a:t>
            </a:r>
          </a:p>
          <a:p>
            <a:pPr algn="ctr"/>
            <a:r>
              <a:rPr lang="fr-FR" sz="1600" dirty="0"/>
              <a:t>Prépayé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256599E-B7ED-4568-935E-374502466A5C}"/>
              </a:ext>
            </a:extLst>
          </p:cNvPr>
          <p:cNvSpPr/>
          <p:nvPr/>
        </p:nvSpPr>
        <p:spPr>
          <a:xfrm>
            <a:off x="6555840" y="1244590"/>
            <a:ext cx="1274535" cy="7263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CE4 </a:t>
            </a:r>
          </a:p>
          <a:p>
            <a:pPr algn="ctr"/>
            <a:r>
              <a:rPr lang="fr-FR" sz="1600" dirty="0"/>
              <a:t>Prépayé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9E14A094-8C11-46B5-82E4-272ABDC5BAAC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 flipV="1">
            <a:off x="6043093" y="766491"/>
            <a:ext cx="478990" cy="25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8760154E-B7BA-41CD-BF47-960DC76DE90D}"/>
              </a:ext>
            </a:extLst>
          </p:cNvPr>
          <p:cNvCxnSpPr>
            <a:stCxn id="16" idx="6"/>
            <a:endCxn id="20" idx="2"/>
          </p:cNvCxnSpPr>
          <p:nvPr/>
        </p:nvCxnSpPr>
        <p:spPr>
          <a:xfrm>
            <a:off x="6043093" y="1024289"/>
            <a:ext cx="512747" cy="583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que 27" descr="Carte bancaire avec un remplissage uni">
            <a:extLst>
              <a:ext uri="{FF2B5EF4-FFF2-40B4-BE49-F238E27FC236}">
                <a16:creationId xmlns:a16="http://schemas.microsoft.com/office/drawing/2014/main" id="{4B20A2B5-5C81-4DC5-80EE-B5D5D88644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4682" y="1360450"/>
            <a:ext cx="634279" cy="634279"/>
          </a:xfrm>
          <a:prstGeom prst="rect">
            <a:avLst/>
          </a:prstGeom>
        </p:spPr>
      </p:pic>
      <p:pic>
        <p:nvPicPr>
          <p:cNvPr id="30" name="Graphique 29" descr="Smartphone avec un remplissage uni">
            <a:extLst>
              <a:ext uri="{FF2B5EF4-FFF2-40B4-BE49-F238E27FC236}">
                <a16:creationId xmlns:a16="http://schemas.microsoft.com/office/drawing/2014/main" id="{1B8F3595-AC3D-4D16-98DE-A5C554FFC7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78077" y="314042"/>
            <a:ext cx="634279" cy="634279"/>
          </a:xfrm>
          <a:prstGeom prst="rect">
            <a:avLst/>
          </a:prstGeom>
        </p:spPr>
      </p:pic>
      <p:pic>
        <p:nvPicPr>
          <p:cNvPr id="31" name="Graphique 30" descr="Carte bancaire avec un remplissage uni">
            <a:extLst>
              <a:ext uri="{FF2B5EF4-FFF2-40B4-BE49-F238E27FC236}">
                <a16:creationId xmlns:a16="http://schemas.microsoft.com/office/drawing/2014/main" id="{426584B7-3E75-4818-8BDF-D5A8143243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90030" y="343953"/>
            <a:ext cx="634279" cy="634279"/>
          </a:xfrm>
          <a:prstGeom prst="rect">
            <a:avLst/>
          </a:prstGeom>
        </p:spPr>
      </p:pic>
      <p:pic>
        <p:nvPicPr>
          <p:cNvPr id="33" name="Graphique 32" descr="Ajouter avec un remplissage uni">
            <a:extLst>
              <a:ext uri="{FF2B5EF4-FFF2-40B4-BE49-F238E27FC236}">
                <a16:creationId xmlns:a16="http://schemas.microsoft.com/office/drawing/2014/main" id="{076B93E0-A0CA-4C34-B04E-5ACC30284F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73008" y="402581"/>
            <a:ext cx="457200" cy="457200"/>
          </a:xfrm>
          <a:prstGeom prst="rect">
            <a:avLst/>
          </a:prstGeom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8F06EA2-D0C2-4192-A5E0-BB74CD14EE10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7796618" y="631182"/>
            <a:ext cx="849827" cy="13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B6F6942-A132-4B35-99F2-DD3F883D3552}"/>
              </a:ext>
            </a:extLst>
          </p:cNvPr>
          <p:cNvCxnSpPr>
            <a:stCxn id="20" idx="6"/>
            <a:endCxn id="28" idx="1"/>
          </p:cNvCxnSpPr>
          <p:nvPr/>
        </p:nvCxnSpPr>
        <p:spPr>
          <a:xfrm>
            <a:off x="7830375" y="1607786"/>
            <a:ext cx="784307" cy="6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que 37" descr="Carte bancaire avec un remplissage uni">
            <a:extLst>
              <a:ext uri="{FF2B5EF4-FFF2-40B4-BE49-F238E27FC236}">
                <a16:creationId xmlns:a16="http://schemas.microsoft.com/office/drawing/2014/main" id="{D5906A4D-CABE-466A-9F45-41A80EAF0E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23659" y="1994729"/>
            <a:ext cx="634279" cy="634279"/>
          </a:xfrm>
          <a:prstGeom prst="rect">
            <a:avLst/>
          </a:prstGeom>
        </p:spPr>
      </p:pic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8F6CBB88-0396-4DF4-8ED7-C31B55C630A4}"/>
              </a:ext>
            </a:extLst>
          </p:cNvPr>
          <p:cNvCxnSpPr>
            <a:stCxn id="17" idx="6"/>
            <a:endCxn id="38" idx="1"/>
          </p:cNvCxnSpPr>
          <p:nvPr/>
        </p:nvCxnSpPr>
        <p:spPr>
          <a:xfrm>
            <a:off x="6043093" y="2000892"/>
            <a:ext cx="980566" cy="31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AF233FDB-8145-4999-B958-2A7156485918}"/>
              </a:ext>
            </a:extLst>
          </p:cNvPr>
          <p:cNvCxnSpPr>
            <a:stCxn id="11" idx="3"/>
            <a:endCxn id="16" idx="2"/>
          </p:cNvCxnSpPr>
          <p:nvPr/>
        </p:nvCxnSpPr>
        <p:spPr>
          <a:xfrm flipV="1">
            <a:off x="4174018" y="1024289"/>
            <a:ext cx="594540" cy="61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BFE0C7AC-A52B-4A7D-AF6E-F055E2FF8B5A}"/>
              </a:ext>
            </a:extLst>
          </p:cNvPr>
          <p:cNvCxnSpPr>
            <a:endCxn id="17" idx="2"/>
          </p:cNvCxnSpPr>
          <p:nvPr/>
        </p:nvCxnSpPr>
        <p:spPr>
          <a:xfrm>
            <a:off x="4174018" y="1677589"/>
            <a:ext cx="594540" cy="323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2AB5BCD-BA3D-4F8C-99C6-6839E65F5F26}"/>
              </a:ext>
            </a:extLst>
          </p:cNvPr>
          <p:cNvSpPr/>
          <p:nvPr/>
        </p:nvSpPr>
        <p:spPr>
          <a:xfrm>
            <a:off x="4720644" y="3239788"/>
            <a:ext cx="2751746" cy="324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4A182079-FC8A-40AD-BF08-2C8827A4592D}"/>
              </a:ext>
            </a:extLst>
          </p:cNvPr>
          <p:cNvSpPr txBox="1"/>
          <p:nvPr/>
        </p:nvSpPr>
        <p:spPr>
          <a:xfrm>
            <a:off x="5210903" y="3428779"/>
            <a:ext cx="184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CE Prépayé Direct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5EF67F-1ABC-4E3E-96E4-99F40A11A9C6}"/>
              </a:ext>
            </a:extLst>
          </p:cNvPr>
          <p:cNvSpPr/>
          <p:nvPr/>
        </p:nvSpPr>
        <p:spPr>
          <a:xfrm>
            <a:off x="1267018" y="3251428"/>
            <a:ext cx="2751746" cy="32476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CC76032-AC76-4B9C-B10A-B06C61A9C1EA}"/>
              </a:ext>
            </a:extLst>
          </p:cNvPr>
          <p:cNvSpPr txBox="1"/>
          <p:nvPr/>
        </p:nvSpPr>
        <p:spPr>
          <a:xfrm>
            <a:off x="2003683" y="3459868"/>
            <a:ext cx="127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CF Prépayé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1E4CD0D-BE91-452D-BB73-322D32A95965}"/>
              </a:ext>
            </a:extLst>
          </p:cNvPr>
          <p:cNvSpPr/>
          <p:nvPr/>
        </p:nvSpPr>
        <p:spPr>
          <a:xfrm>
            <a:off x="8248932" y="3239788"/>
            <a:ext cx="2751746" cy="32476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315BF227-E709-4564-A6FA-EE043F68A584}"/>
              </a:ext>
            </a:extLst>
          </p:cNvPr>
          <p:cNvSpPr txBox="1"/>
          <p:nvPr/>
        </p:nvSpPr>
        <p:spPr>
          <a:xfrm>
            <a:off x="8646445" y="3402883"/>
            <a:ext cx="229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CE Prépayé Indirect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6BBD8738-E148-41EF-AFBE-8BE5F078D3D5}"/>
              </a:ext>
            </a:extLst>
          </p:cNvPr>
          <p:cNvSpPr txBox="1"/>
          <p:nvPr/>
        </p:nvSpPr>
        <p:spPr>
          <a:xfrm>
            <a:off x="1267018" y="4110527"/>
            <a:ext cx="2751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Solde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Facture immédiat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Accepte Chang.Bancaire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DD07A6CE-98A3-4404-BABF-AC1B0534E32E}"/>
              </a:ext>
            </a:extLst>
          </p:cNvPr>
          <p:cNvSpPr txBox="1"/>
          <p:nvPr/>
        </p:nvSpPr>
        <p:spPr>
          <a:xfrm>
            <a:off x="4667220" y="4073867"/>
            <a:ext cx="27517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Solde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Unité en valeur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Produit même TVA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Alimentation que par un compte financière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ED9A325D-3476-41F2-BA7E-20119568B454}"/>
              </a:ext>
            </a:extLst>
          </p:cNvPr>
          <p:cNvSpPr txBox="1"/>
          <p:nvPr/>
        </p:nvSpPr>
        <p:spPr>
          <a:xfrm>
            <a:off x="8195507" y="3974138"/>
            <a:ext cx="27517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Solde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Unité en valeur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Produit même TVA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Alimentation que par un compte exploitation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85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Employé de bureau avec un remplissage uni">
            <a:extLst>
              <a:ext uri="{FF2B5EF4-FFF2-40B4-BE49-F238E27FC236}">
                <a16:creationId xmlns:a16="http://schemas.microsoft.com/office/drawing/2014/main" id="{3137A654-98E7-4E56-A3D1-90A897E5A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1395" y="1150586"/>
            <a:ext cx="914400" cy="9144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4A4FB94-AA92-4B11-8F7F-38E73A9A8E3D}"/>
              </a:ext>
            </a:extLst>
          </p:cNvPr>
          <p:cNvSpPr txBox="1"/>
          <p:nvPr/>
        </p:nvSpPr>
        <p:spPr>
          <a:xfrm>
            <a:off x="1945611" y="2067122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CAD039-0565-488F-851B-AD9D3FB9D66C}"/>
              </a:ext>
            </a:extLst>
          </p:cNvPr>
          <p:cNvSpPr/>
          <p:nvPr/>
        </p:nvSpPr>
        <p:spPr>
          <a:xfrm>
            <a:off x="3063065" y="1304410"/>
            <a:ext cx="1110953" cy="6665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CF2</a:t>
            </a:r>
          </a:p>
          <a:p>
            <a:pPr algn="ctr"/>
            <a:r>
              <a:rPr lang="fr-FR" dirty="0"/>
              <a:t>Post payé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E5D24BF-9C8C-4BBC-8CE6-A35CD8A11FB2}"/>
              </a:ext>
            </a:extLst>
          </p:cNvPr>
          <p:cNvSpPr/>
          <p:nvPr/>
        </p:nvSpPr>
        <p:spPr>
          <a:xfrm>
            <a:off x="4628672" y="661093"/>
            <a:ext cx="1414422" cy="726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CE1 </a:t>
            </a:r>
          </a:p>
          <a:p>
            <a:pPr algn="ctr"/>
            <a:r>
              <a:rPr lang="fr-FR" sz="1600" dirty="0"/>
              <a:t>Post payé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988BE89-D819-40ED-A8D8-F3F3BD504FCD}"/>
              </a:ext>
            </a:extLst>
          </p:cNvPr>
          <p:cNvSpPr/>
          <p:nvPr/>
        </p:nvSpPr>
        <p:spPr>
          <a:xfrm>
            <a:off x="4628672" y="1637696"/>
            <a:ext cx="1414422" cy="726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CE2 </a:t>
            </a:r>
          </a:p>
          <a:p>
            <a:pPr algn="ctr"/>
            <a:r>
              <a:rPr lang="fr-FR" sz="1600" dirty="0"/>
              <a:t>Post payé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9EDC4BC6-3E75-4F8B-A130-585254C7FCEF}"/>
              </a:ext>
            </a:extLst>
          </p:cNvPr>
          <p:cNvSpPr/>
          <p:nvPr/>
        </p:nvSpPr>
        <p:spPr>
          <a:xfrm>
            <a:off x="6522083" y="403295"/>
            <a:ext cx="1448179" cy="7263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CE3 </a:t>
            </a:r>
          </a:p>
          <a:p>
            <a:pPr algn="ctr"/>
            <a:r>
              <a:rPr lang="fr-FR" sz="1600" dirty="0"/>
              <a:t>Post payé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256599E-B7ED-4568-935E-374502466A5C}"/>
              </a:ext>
            </a:extLst>
          </p:cNvPr>
          <p:cNvSpPr/>
          <p:nvPr/>
        </p:nvSpPr>
        <p:spPr>
          <a:xfrm>
            <a:off x="6555840" y="1244590"/>
            <a:ext cx="1414422" cy="7263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CE4 </a:t>
            </a:r>
          </a:p>
          <a:p>
            <a:pPr algn="ctr"/>
            <a:r>
              <a:rPr lang="fr-FR" sz="1600" dirty="0"/>
              <a:t>Post payé</a:t>
            </a:r>
          </a:p>
          <a:p>
            <a:pPr algn="ctr"/>
            <a:endParaRPr lang="fr-FR" sz="1600" dirty="0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9E14A094-8C11-46B5-82E4-272ABDC5BAAC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 flipV="1">
            <a:off x="6043094" y="766491"/>
            <a:ext cx="478989" cy="25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8760154E-B7BA-41CD-BF47-960DC76DE90D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>
            <a:off x="6043094" y="1024289"/>
            <a:ext cx="512746" cy="583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que 27" descr="Carte bancaire avec un remplissage uni">
            <a:extLst>
              <a:ext uri="{FF2B5EF4-FFF2-40B4-BE49-F238E27FC236}">
                <a16:creationId xmlns:a16="http://schemas.microsoft.com/office/drawing/2014/main" id="{4B20A2B5-5C81-4DC5-80EE-B5D5D88644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4682" y="1360450"/>
            <a:ext cx="634279" cy="634279"/>
          </a:xfrm>
          <a:prstGeom prst="rect">
            <a:avLst/>
          </a:prstGeom>
        </p:spPr>
      </p:pic>
      <p:pic>
        <p:nvPicPr>
          <p:cNvPr id="30" name="Graphique 29" descr="Smartphone avec un remplissage uni">
            <a:extLst>
              <a:ext uri="{FF2B5EF4-FFF2-40B4-BE49-F238E27FC236}">
                <a16:creationId xmlns:a16="http://schemas.microsoft.com/office/drawing/2014/main" id="{1B8F3595-AC3D-4D16-98DE-A5C554FFC7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78077" y="314042"/>
            <a:ext cx="634279" cy="634279"/>
          </a:xfrm>
          <a:prstGeom prst="rect">
            <a:avLst/>
          </a:prstGeom>
        </p:spPr>
      </p:pic>
      <p:pic>
        <p:nvPicPr>
          <p:cNvPr id="31" name="Graphique 30" descr="Carte bancaire avec un remplissage uni">
            <a:extLst>
              <a:ext uri="{FF2B5EF4-FFF2-40B4-BE49-F238E27FC236}">
                <a16:creationId xmlns:a16="http://schemas.microsoft.com/office/drawing/2014/main" id="{426584B7-3E75-4818-8BDF-D5A8143243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90030" y="343953"/>
            <a:ext cx="634279" cy="634279"/>
          </a:xfrm>
          <a:prstGeom prst="rect">
            <a:avLst/>
          </a:prstGeom>
        </p:spPr>
      </p:pic>
      <p:pic>
        <p:nvPicPr>
          <p:cNvPr id="33" name="Graphique 32" descr="Ajouter avec un remplissage uni">
            <a:extLst>
              <a:ext uri="{FF2B5EF4-FFF2-40B4-BE49-F238E27FC236}">
                <a16:creationId xmlns:a16="http://schemas.microsoft.com/office/drawing/2014/main" id="{076B93E0-A0CA-4C34-B04E-5ACC30284F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73008" y="402581"/>
            <a:ext cx="457200" cy="457200"/>
          </a:xfrm>
          <a:prstGeom prst="rect">
            <a:avLst/>
          </a:prstGeom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8F06EA2-D0C2-4192-A5E0-BB74CD14EE10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7970262" y="631183"/>
            <a:ext cx="676183" cy="13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B6F6942-A132-4B35-99F2-DD3F883D3552}"/>
              </a:ext>
            </a:extLst>
          </p:cNvPr>
          <p:cNvCxnSpPr>
            <a:cxnSpLocks/>
            <a:stCxn id="20" idx="6"/>
            <a:endCxn id="28" idx="1"/>
          </p:cNvCxnSpPr>
          <p:nvPr/>
        </p:nvCxnSpPr>
        <p:spPr>
          <a:xfrm>
            <a:off x="7970262" y="1607786"/>
            <a:ext cx="644420" cy="6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que 37" descr="Carte bancaire avec un remplissage uni">
            <a:extLst>
              <a:ext uri="{FF2B5EF4-FFF2-40B4-BE49-F238E27FC236}">
                <a16:creationId xmlns:a16="http://schemas.microsoft.com/office/drawing/2014/main" id="{D5906A4D-CABE-466A-9F45-41A80EAF0E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23659" y="1994729"/>
            <a:ext cx="634279" cy="634279"/>
          </a:xfrm>
          <a:prstGeom prst="rect">
            <a:avLst/>
          </a:prstGeom>
        </p:spPr>
      </p:pic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8F6CBB88-0396-4DF4-8ED7-C31B55C630A4}"/>
              </a:ext>
            </a:extLst>
          </p:cNvPr>
          <p:cNvCxnSpPr>
            <a:cxnSpLocks/>
            <a:stCxn id="17" idx="6"/>
            <a:endCxn id="38" idx="1"/>
          </p:cNvCxnSpPr>
          <p:nvPr/>
        </p:nvCxnSpPr>
        <p:spPr>
          <a:xfrm>
            <a:off x="6043094" y="2000892"/>
            <a:ext cx="980565" cy="31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AF233FDB-8145-4999-B958-2A7156485918}"/>
              </a:ext>
            </a:extLst>
          </p:cNvPr>
          <p:cNvCxnSpPr>
            <a:cxnSpLocks/>
            <a:stCxn id="11" idx="3"/>
            <a:endCxn id="16" idx="2"/>
          </p:cNvCxnSpPr>
          <p:nvPr/>
        </p:nvCxnSpPr>
        <p:spPr>
          <a:xfrm flipV="1">
            <a:off x="4174018" y="1024289"/>
            <a:ext cx="454654" cy="61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BFE0C7AC-A52B-4A7D-AF6E-F055E2FF8B5A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4174018" y="1677589"/>
            <a:ext cx="454654" cy="323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2AB5BCD-BA3D-4F8C-99C6-6839E65F5F26}"/>
              </a:ext>
            </a:extLst>
          </p:cNvPr>
          <p:cNvSpPr/>
          <p:nvPr/>
        </p:nvSpPr>
        <p:spPr>
          <a:xfrm>
            <a:off x="4720644" y="3239788"/>
            <a:ext cx="2751746" cy="324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4A182079-FC8A-40AD-BF08-2C8827A4592D}"/>
              </a:ext>
            </a:extLst>
          </p:cNvPr>
          <p:cNvSpPr txBox="1"/>
          <p:nvPr/>
        </p:nvSpPr>
        <p:spPr>
          <a:xfrm>
            <a:off x="5112065" y="3402883"/>
            <a:ext cx="198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CE Post</a:t>
            </a:r>
            <a:r>
              <a:rPr lang="fr-FR" sz="1800" dirty="0"/>
              <a:t> </a:t>
            </a:r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payé Direct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5EF67F-1ABC-4E3E-96E4-99F40A11A9C6}"/>
              </a:ext>
            </a:extLst>
          </p:cNvPr>
          <p:cNvSpPr/>
          <p:nvPr/>
        </p:nvSpPr>
        <p:spPr>
          <a:xfrm>
            <a:off x="1267018" y="3251428"/>
            <a:ext cx="2751746" cy="32476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CC76032-AC76-4B9C-B10A-B06C61A9C1EA}"/>
              </a:ext>
            </a:extLst>
          </p:cNvPr>
          <p:cNvSpPr txBox="1"/>
          <p:nvPr/>
        </p:nvSpPr>
        <p:spPr>
          <a:xfrm>
            <a:off x="2003682" y="3459868"/>
            <a:ext cx="138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CF Post payé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1E4CD0D-BE91-452D-BB73-322D32A95965}"/>
              </a:ext>
            </a:extLst>
          </p:cNvPr>
          <p:cNvSpPr/>
          <p:nvPr/>
        </p:nvSpPr>
        <p:spPr>
          <a:xfrm>
            <a:off x="8248932" y="3239788"/>
            <a:ext cx="2751746" cy="32476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315BF227-E709-4564-A6FA-EE043F68A584}"/>
              </a:ext>
            </a:extLst>
          </p:cNvPr>
          <p:cNvSpPr txBox="1"/>
          <p:nvPr/>
        </p:nvSpPr>
        <p:spPr>
          <a:xfrm>
            <a:off x="8646445" y="3402883"/>
            <a:ext cx="229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CE Prépayé Indirect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6BBD8738-E148-41EF-AFBE-8BE5F078D3D5}"/>
              </a:ext>
            </a:extLst>
          </p:cNvPr>
          <p:cNvSpPr txBox="1"/>
          <p:nvPr/>
        </p:nvSpPr>
        <p:spPr>
          <a:xfrm>
            <a:off x="1267018" y="4110527"/>
            <a:ext cx="2751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Quota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Facture sur consommer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DD07A6CE-98A3-4404-BABF-AC1B0534E32E}"/>
              </a:ext>
            </a:extLst>
          </p:cNvPr>
          <p:cNvSpPr txBox="1"/>
          <p:nvPr/>
        </p:nvSpPr>
        <p:spPr>
          <a:xfrm>
            <a:off x="4667221" y="3854837"/>
            <a:ext cx="27517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Solde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Unité en volume ou en valeur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Produit même TVA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Alimentation que par un compte financière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Le solde cumulable ou non cumulable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ED9A325D-3476-41F2-BA7E-20119568B454}"/>
              </a:ext>
            </a:extLst>
          </p:cNvPr>
          <p:cNvSpPr txBox="1"/>
          <p:nvPr/>
        </p:nvSpPr>
        <p:spPr>
          <a:xfrm>
            <a:off x="8195507" y="3974138"/>
            <a:ext cx="27517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Solde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Unité en montant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Produit même TVA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Alimentation que par un compte exploitation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Le solde cumulable ou non cumulable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68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que 5" descr="Employé de bureau avec un remplissage uni">
            <a:extLst>
              <a:ext uri="{FF2B5EF4-FFF2-40B4-BE49-F238E27FC236}">
                <a16:creationId xmlns:a16="http://schemas.microsoft.com/office/drawing/2014/main" id="{597EBC3E-0BE4-421B-8CFA-9F67A7002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000" y="2331686"/>
            <a:ext cx="914400" cy="9144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23CA2F9-4879-41FB-8425-1C1F653CB13E}"/>
              </a:ext>
            </a:extLst>
          </p:cNvPr>
          <p:cNvSpPr txBox="1"/>
          <p:nvPr/>
        </p:nvSpPr>
        <p:spPr>
          <a:xfrm>
            <a:off x="602216" y="3248222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Client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18EEE43-208F-47B8-80BB-26B22E26A359}"/>
              </a:ext>
            </a:extLst>
          </p:cNvPr>
          <p:cNvSpPr/>
          <p:nvPr/>
        </p:nvSpPr>
        <p:spPr>
          <a:xfrm>
            <a:off x="1935041" y="2781453"/>
            <a:ext cx="1274535" cy="726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CE1 </a:t>
            </a:r>
          </a:p>
          <a:p>
            <a:pPr algn="ctr"/>
            <a:r>
              <a:rPr lang="fr-FR" sz="1600" dirty="0"/>
              <a:t>Prépayé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2FFE8C-A86B-4128-9163-76E997646C2F}"/>
              </a:ext>
            </a:extLst>
          </p:cNvPr>
          <p:cNvSpPr/>
          <p:nvPr/>
        </p:nvSpPr>
        <p:spPr>
          <a:xfrm>
            <a:off x="8585898" y="776288"/>
            <a:ext cx="2032000" cy="883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Tous les comptes du clients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13888F-8C01-4C3D-92D8-EE7C79577A0F}"/>
              </a:ext>
            </a:extLst>
          </p:cNvPr>
          <p:cNvSpPr/>
          <p:nvPr/>
        </p:nvSpPr>
        <p:spPr>
          <a:xfrm>
            <a:off x="8585898" y="1968676"/>
            <a:ext cx="2032000" cy="883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comptes type tier « Client »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3154F5-F24B-41BE-BFC5-6D6A8734A56F}"/>
              </a:ext>
            </a:extLst>
          </p:cNvPr>
          <p:cNvSpPr/>
          <p:nvPr/>
        </p:nvSpPr>
        <p:spPr>
          <a:xfrm>
            <a:off x="8585898" y="3065990"/>
            <a:ext cx="2032000" cy="883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comptes type tier « Département »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1BADDB-31E7-4DFE-A2F5-B2C5EB551FD9}"/>
              </a:ext>
            </a:extLst>
          </p:cNvPr>
          <p:cNvSpPr/>
          <p:nvPr/>
        </p:nvSpPr>
        <p:spPr>
          <a:xfrm>
            <a:off x="8585898" y="4163305"/>
            <a:ext cx="2032000" cy="883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comptes type tier « Service »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6D9F14-1E42-430C-8606-D3D817803FBF}"/>
              </a:ext>
            </a:extLst>
          </p:cNvPr>
          <p:cNvSpPr/>
          <p:nvPr/>
        </p:nvSpPr>
        <p:spPr>
          <a:xfrm>
            <a:off x="8585898" y="5260620"/>
            <a:ext cx="2032000" cy="883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comptes de la liste favoris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A18995-29D9-43EE-9633-9070DCF5D38E}"/>
              </a:ext>
            </a:extLst>
          </p:cNvPr>
          <p:cNvSpPr/>
          <p:nvPr/>
        </p:nvSpPr>
        <p:spPr>
          <a:xfrm>
            <a:off x="4476750" y="317500"/>
            <a:ext cx="1574800" cy="6223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5C964845-3C63-4FCC-9894-CA9DCB384945}"/>
              </a:ext>
            </a:extLst>
          </p:cNvPr>
          <p:cNvSpPr/>
          <p:nvPr/>
        </p:nvSpPr>
        <p:spPr>
          <a:xfrm>
            <a:off x="4838700" y="867045"/>
            <a:ext cx="952500" cy="7074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>
                <a:solidFill>
                  <a:schemeClr val="tx1"/>
                </a:solidFill>
              </a:rPr>
              <a:t>A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F996461D-2A16-4ABC-BC37-908D9AF84D77}"/>
              </a:ext>
            </a:extLst>
          </p:cNvPr>
          <p:cNvSpPr/>
          <p:nvPr/>
        </p:nvSpPr>
        <p:spPr>
          <a:xfrm>
            <a:off x="4832350" y="2081388"/>
            <a:ext cx="952500" cy="7074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>
                <a:solidFill>
                  <a:schemeClr val="tx1"/>
                </a:solidFill>
              </a:rPr>
              <a:t>C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D5EF35A3-78C2-412A-B2EE-1FAFF98ACC47}"/>
              </a:ext>
            </a:extLst>
          </p:cNvPr>
          <p:cNvSpPr/>
          <p:nvPr/>
        </p:nvSpPr>
        <p:spPr>
          <a:xfrm>
            <a:off x="4838700" y="3154096"/>
            <a:ext cx="952500" cy="7074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>
                <a:solidFill>
                  <a:schemeClr val="tx1"/>
                </a:solidFill>
              </a:rPr>
              <a:t>D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BF68F5CA-1BAB-4834-85F8-A1E6156EE271}"/>
              </a:ext>
            </a:extLst>
          </p:cNvPr>
          <p:cNvSpPr/>
          <p:nvPr/>
        </p:nvSpPr>
        <p:spPr>
          <a:xfrm>
            <a:off x="4832350" y="4251411"/>
            <a:ext cx="952500" cy="7074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>
                <a:solidFill>
                  <a:schemeClr val="tx1"/>
                </a:solidFill>
              </a:rPr>
              <a:t>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BABEA94-6473-4CE7-99F1-C07831592AF1}"/>
              </a:ext>
            </a:extLst>
          </p:cNvPr>
          <p:cNvSpPr/>
          <p:nvPr/>
        </p:nvSpPr>
        <p:spPr>
          <a:xfrm>
            <a:off x="4832350" y="5337439"/>
            <a:ext cx="952500" cy="7074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>
                <a:solidFill>
                  <a:schemeClr val="tx1"/>
                </a:solidFill>
              </a:rPr>
              <a:t>O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AA95ECD-08DB-4DA6-90F9-1627A620EE84}"/>
              </a:ext>
            </a:extLst>
          </p:cNvPr>
          <p:cNvCxnSpPr>
            <a:stCxn id="22" idx="3"/>
            <a:endCxn id="16" idx="1"/>
          </p:cNvCxnSpPr>
          <p:nvPr/>
        </p:nvCxnSpPr>
        <p:spPr>
          <a:xfrm flipV="1">
            <a:off x="5784850" y="2410531"/>
            <a:ext cx="2801048" cy="2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D723E427-63F2-4953-8F26-EEC02A6D4EFA}"/>
              </a:ext>
            </a:extLst>
          </p:cNvPr>
          <p:cNvCxnSpPr>
            <a:stCxn id="21" idx="3"/>
            <a:endCxn id="9" idx="1"/>
          </p:cNvCxnSpPr>
          <p:nvPr/>
        </p:nvCxnSpPr>
        <p:spPr>
          <a:xfrm flipV="1">
            <a:off x="5791200" y="1218143"/>
            <a:ext cx="2794698" cy="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A307B874-E0B9-4F58-8599-CD3C65CF268B}"/>
              </a:ext>
            </a:extLst>
          </p:cNvPr>
          <p:cNvCxnSpPr>
            <a:stCxn id="23" idx="3"/>
            <a:endCxn id="17" idx="1"/>
          </p:cNvCxnSpPr>
          <p:nvPr/>
        </p:nvCxnSpPr>
        <p:spPr>
          <a:xfrm>
            <a:off x="5791200" y="3507845"/>
            <a:ext cx="2794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CBEC422B-0F1E-449B-9E72-3B888CED99CC}"/>
              </a:ext>
            </a:extLst>
          </p:cNvPr>
          <p:cNvCxnSpPr>
            <a:stCxn id="24" idx="3"/>
            <a:endCxn id="18" idx="1"/>
          </p:cNvCxnSpPr>
          <p:nvPr/>
        </p:nvCxnSpPr>
        <p:spPr>
          <a:xfrm>
            <a:off x="5784850" y="4605160"/>
            <a:ext cx="2801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8597E149-C432-43DC-9177-83F5BDD02940}"/>
              </a:ext>
            </a:extLst>
          </p:cNvPr>
          <p:cNvCxnSpPr>
            <a:stCxn id="8" idx="6"/>
            <a:endCxn id="21" idx="1"/>
          </p:cNvCxnSpPr>
          <p:nvPr/>
        </p:nvCxnSpPr>
        <p:spPr>
          <a:xfrm flipV="1">
            <a:off x="3209576" y="1220794"/>
            <a:ext cx="1629124" cy="192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0018780-2AA3-4F05-AFD4-C875613CA0EF}"/>
              </a:ext>
            </a:extLst>
          </p:cNvPr>
          <p:cNvCxnSpPr>
            <a:stCxn id="8" idx="6"/>
            <a:endCxn id="22" idx="1"/>
          </p:cNvCxnSpPr>
          <p:nvPr/>
        </p:nvCxnSpPr>
        <p:spPr>
          <a:xfrm flipV="1">
            <a:off x="3209576" y="2435137"/>
            <a:ext cx="1622774" cy="709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43325365-4EDC-4366-AF44-723C5F4F20AD}"/>
              </a:ext>
            </a:extLst>
          </p:cNvPr>
          <p:cNvCxnSpPr>
            <a:stCxn id="8" idx="6"/>
            <a:endCxn id="23" idx="1"/>
          </p:cNvCxnSpPr>
          <p:nvPr/>
        </p:nvCxnSpPr>
        <p:spPr>
          <a:xfrm>
            <a:off x="3209576" y="3144649"/>
            <a:ext cx="1629124" cy="363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8F6FF4CD-764D-485D-8416-EAF904CFB8FB}"/>
              </a:ext>
            </a:extLst>
          </p:cNvPr>
          <p:cNvCxnSpPr>
            <a:stCxn id="8" idx="6"/>
            <a:endCxn id="24" idx="1"/>
          </p:cNvCxnSpPr>
          <p:nvPr/>
        </p:nvCxnSpPr>
        <p:spPr>
          <a:xfrm>
            <a:off x="3209576" y="3144649"/>
            <a:ext cx="1622774" cy="146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B18F7094-F4CE-40AC-9BC4-789823653421}"/>
              </a:ext>
            </a:extLst>
          </p:cNvPr>
          <p:cNvCxnSpPr>
            <a:stCxn id="8" idx="6"/>
            <a:endCxn id="25" idx="1"/>
          </p:cNvCxnSpPr>
          <p:nvPr/>
        </p:nvCxnSpPr>
        <p:spPr>
          <a:xfrm>
            <a:off x="3209576" y="3144649"/>
            <a:ext cx="1622774" cy="254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552D730B-92AB-4CB7-A63A-8D8E0FA40B77}"/>
              </a:ext>
            </a:extLst>
          </p:cNvPr>
          <p:cNvCxnSpPr>
            <a:stCxn id="25" idx="3"/>
            <a:endCxn id="19" idx="1"/>
          </p:cNvCxnSpPr>
          <p:nvPr/>
        </p:nvCxnSpPr>
        <p:spPr>
          <a:xfrm>
            <a:off x="5784850" y="5691188"/>
            <a:ext cx="2801048" cy="11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5581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9E37C94CA293438FBE153349488C6B" ma:contentTypeVersion="8" ma:contentTypeDescription="Crée un document." ma:contentTypeScope="" ma:versionID="704bfd4f413d97f7003ccacff5080be0">
  <xsd:schema xmlns:xsd="http://www.w3.org/2001/XMLSchema" xmlns:xs="http://www.w3.org/2001/XMLSchema" xmlns:p="http://schemas.microsoft.com/office/2006/metadata/properties" xmlns:ns2="4cc6fd1b-33c5-44a8-be93-5751a149d6eb" xmlns:ns3="7d5361d5-c1c3-4ba4-ae3b-ebca4bae258f" targetNamespace="http://schemas.microsoft.com/office/2006/metadata/properties" ma:root="true" ma:fieldsID="0e0d1fd4749195f838f2906712840914" ns2:_="" ns3:_="">
    <xsd:import namespace="4cc6fd1b-33c5-44a8-be93-5751a149d6eb"/>
    <xsd:import namespace="7d5361d5-c1c3-4ba4-ae3b-ebca4bae25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c6fd1b-33c5-44a8-be93-5751a149d6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69b4040c-495b-4436-be58-6a5eda1b6a8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5361d5-c1c3-4ba4-ae3b-ebca4bae258f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e83da57-0801-4b46-bef3-d5cc7389725f}" ma:internalName="TaxCatchAll" ma:showField="CatchAllData" ma:web="7d5361d5-c1c3-4ba4-ae3b-ebca4bae25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d5361d5-c1c3-4ba4-ae3b-ebca4bae258f" xsi:nil="true"/>
    <lcf76f155ced4ddcb4097134ff3c332f xmlns="4cc6fd1b-33c5-44a8-be93-5751a149d6e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17AD52D-20DA-41F8-8DB7-E47A9A83CADE}"/>
</file>

<file path=customXml/itemProps2.xml><?xml version="1.0" encoding="utf-8"?>
<ds:datastoreItem xmlns:ds="http://schemas.openxmlformats.org/officeDocument/2006/customXml" ds:itemID="{F7D370FF-FBA8-451E-95FD-83953430E372}"/>
</file>

<file path=customXml/itemProps3.xml><?xml version="1.0" encoding="utf-8"?>
<ds:datastoreItem xmlns:ds="http://schemas.openxmlformats.org/officeDocument/2006/customXml" ds:itemID="{0CAC5916-A101-4739-8E91-E90A517B3653}"/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163</Words>
  <Application>Microsoft Office PowerPoint</Application>
  <PresentationFormat>Grand écran</PresentationFormat>
  <Paragraphs>64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315</dc:creator>
  <cp:lastModifiedBy>315</cp:lastModifiedBy>
  <cp:revision>9</cp:revision>
  <dcterms:created xsi:type="dcterms:W3CDTF">2021-12-07T13:12:34Z</dcterms:created>
  <dcterms:modified xsi:type="dcterms:W3CDTF">2021-12-07T16:45:24Z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0x010100B19E37C94CA293438FBE153349488C6B</vt:lpwstr>
  </property>
</Properties>
</file>