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1" d="100"/>
          <a:sy n="101" d="100"/>
        </p:scale>
        <p:origin x="6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D24888-1666-4AC5-9575-DAF2AA66C714}" type="slidenum">
              <a:rPr lang="en-IN" smtClean="0"/>
              <a:t>‹#›</a:t>
            </a:fld>
            <a:endParaRPr lang="en-IN" dirty="0"/>
          </a:p>
        </p:txBody>
      </p:sp>
    </p:spTree>
    <p:extLst>
      <p:ext uri="{BB962C8B-B14F-4D97-AF65-F5344CB8AC3E}">
        <p14:creationId xmlns:p14="http://schemas.microsoft.com/office/powerpoint/2010/main" val="2046851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D24888-1666-4AC5-9575-DAF2AA66C714}" type="slidenum">
              <a:rPr lang="en-IN" smtClean="0"/>
              <a:t>‹#›</a:t>
            </a:fld>
            <a:endParaRPr lang="en-IN" dirty="0"/>
          </a:p>
        </p:txBody>
      </p:sp>
    </p:spTree>
    <p:extLst>
      <p:ext uri="{BB962C8B-B14F-4D97-AF65-F5344CB8AC3E}">
        <p14:creationId xmlns:p14="http://schemas.microsoft.com/office/powerpoint/2010/main" val="18902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D24888-1666-4AC5-9575-DAF2AA66C714}" type="slidenum">
              <a:rPr lang="en-IN" smtClean="0"/>
              <a:t>‹#›</a:t>
            </a:fld>
            <a:endParaRPr lang="en-IN" dirty="0"/>
          </a:p>
        </p:txBody>
      </p:sp>
    </p:spTree>
    <p:extLst>
      <p:ext uri="{BB962C8B-B14F-4D97-AF65-F5344CB8AC3E}">
        <p14:creationId xmlns:p14="http://schemas.microsoft.com/office/powerpoint/2010/main" val="4107389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D24888-1666-4AC5-9575-DAF2AA66C714}"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06515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D24888-1666-4AC5-9575-DAF2AA66C714}" type="slidenum">
              <a:rPr lang="en-IN" smtClean="0"/>
              <a:t>‹#›</a:t>
            </a:fld>
            <a:endParaRPr lang="en-IN" dirty="0"/>
          </a:p>
        </p:txBody>
      </p:sp>
    </p:spTree>
    <p:extLst>
      <p:ext uri="{BB962C8B-B14F-4D97-AF65-F5344CB8AC3E}">
        <p14:creationId xmlns:p14="http://schemas.microsoft.com/office/powerpoint/2010/main" val="3904688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D24888-1666-4AC5-9575-DAF2AA66C714}" type="slidenum">
              <a:rPr lang="en-IN" smtClean="0"/>
              <a:t>‹#›</a:t>
            </a:fld>
            <a:endParaRPr lang="en-IN" dirty="0"/>
          </a:p>
        </p:txBody>
      </p:sp>
    </p:spTree>
    <p:extLst>
      <p:ext uri="{BB962C8B-B14F-4D97-AF65-F5344CB8AC3E}">
        <p14:creationId xmlns:p14="http://schemas.microsoft.com/office/powerpoint/2010/main" val="3363503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D24888-1666-4AC5-9575-DAF2AA66C714}" type="slidenum">
              <a:rPr lang="en-IN" smtClean="0"/>
              <a:t>‹#›</a:t>
            </a:fld>
            <a:endParaRPr lang="en-IN" dirty="0"/>
          </a:p>
        </p:txBody>
      </p:sp>
    </p:spTree>
    <p:extLst>
      <p:ext uri="{BB962C8B-B14F-4D97-AF65-F5344CB8AC3E}">
        <p14:creationId xmlns:p14="http://schemas.microsoft.com/office/powerpoint/2010/main" val="1205365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D24888-1666-4AC5-9575-DAF2AA66C714}" type="slidenum">
              <a:rPr lang="en-IN" smtClean="0"/>
              <a:t>‹#›</a:t>
            </a:fld>
            <a:endParaRPr lang="en-IN" dirty="0"/>
          </a:p>
        </p:txBody>
      </p:sp>
    </p:spTree>
    <p:extLst>
      <p:ext uri="{BB962C8B-B14F-4D97-AF65-F5344CB8AC3E}">
        <p14:creationId xmlns:p14="http://schemas.microsoft.com/office/powerpoint/2010/main" val="3918525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D24888-1666-4AC5-9575-DAF2AA66C714}" type="slidenum">
              <a:rPr lang="en-IN" smtClean="0"/>
              <a:t>‹#›</a:t>
            </a:fld>
            <a:endParaRPr lang="en-IN" dirty="0"/>
          </a:p>
        </p:txBody>
      </p:sp>
    </p:spTree>
    <p:extLst>
      <p:ext uri="{BB962C8B-B14F-4D97-AF65-F5344CB8AC3E}">
        <p14:creationId xmlns:p14="http://schemas.microsoft.com/office/powerpoint/2010/main" val="312716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D24888-1666-4AC5-9575-DAF2AA66C714}" type="slidenum">
              <a:rPr lang="en-IN" smtClean="0"/>
              <a:t>‹#›</a:t>
            </a:fld>
            <a:endParaRPr lang="en-IN" dirty="0"/>
          </a:p>
        </p:txBody>
      </p:sp>
    </p:spTree>
    <p:extLst>
      <p:ext uri="{BB962C8B-B14F-4D97-AF65-F5344CB8AC3E}">
        <p14:creationId xmlns:p14="http://schemas.microsoft.com/office/powerpoint/2010/main" val="114984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D24888-1666-4AC5-9575-DAF2AA66C714}" type="slidenum">
              <a:rPr lang="en-IN" smtClean="0"/>
              <a:t>‹#›</a:t>
            </a:fld>
            <a:endParaRPr lang="en-IN" dirty="0"/>
          </a:p>
        </p:txBody>
      </p:sp>
    </p:spTree>
    <p:extLst>
      <p:ext uri="{BB962C8B-B14F-4D97-AF65-F5344CB8AC3E}">
        <p14:creationId xmlns:p14="http://schemas.microsoft.com/office/powerpoint/2010/main" val="3377803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D24888-1666-4AC5-9575-DAF2AA66C714}" type="slidenum">
              <a:rPr lang="en-IN" smtClean="0"/>
              <a:t>‹#›</a:t>
            </a:fld>
            <a:endParaRPr lang="en-IN" dirty="0"/>
          </a:p>
        </p:txBody>
      </p:sp>
    </p:spTree>
    <p:extLst>
      <p:ext uri="{BB962C8B-B14F-4D97-AF65-F5344CB8AC3E}">
        <p14:creationId xmlns:p14="http://schemas.microsoft.com/office/powerpoint/2010/main" val="106072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CD24888-1666-4AC5-9575-DAF2AA66C714}" type="slidenum">
              <a:rPr lang="en-IN" smtClean="0"/>
              <a:t>‹#›</a:t>
            </a:fld>
            <a:endParaRPr lang="en-IN" dirty="0"/>
          </a:p>
        </p:txBody>
      </p:sp>
    </p:spTree>
    <p:extLst>
      <p:ext uri="{BB962C8B-B14F-4D97-AF65-F5344CB8AC3E}">
        <p14:creationId xmlns:p14="http://schemas.microsoft.com/office/powerpoint/2010/main" val="132566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BCD24888-1666-4AC5-9575-DAF2AA66C714}" type="slidenum">
              <a:rPr lang="en-IN" smtClean="0"/>
              <a:t>‹#›</a:t>
            </a:fld>
            <a:endParaRPr lang="en-IN" dirty="0"/>
          </a:p>
        </p:txBody>
      </p:sp>
    </p:spTree>
    <p:extLst>
      <p:ext uri="{BB962C8B-B14F-4D97-AF65-F5344CB8AC3E}">
        <p14:creationId xmlns:p14="http://schemas.microsoft.com/office/powerpoint/2010/main" val="1173201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BCD24888-1666-4AC5-9575-DAF2AA66C714}" type="slidenum">
              <a:rPr lang="en-IN" smtClean="0"/>
              <a:t>‹#›</a:t>
            </a:fld>
            <a:endParaRPr lang="en-IN" dirty="0"/>
          </a:p>
        </p:txBody>
      </p:sp>
    </p:spTree>
    <p:extLst>
      <p:ext uri="{BB962C8B-B14F-4D97-AF65-F5344CB8AC3E}">
        <p14:creationId xmlns:p14="http://schemas.microsoft.com/office/powerpoint/2010/main" val="3965413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BCD24888-1666-4AC5-9575-DAF2AA66C714}" type="slidenum">
              <a:rPr lang="en-IN" smtClean="0"/>
              <a:t>‹#›</a:t>
            </a:fld>
            <a:endParaRPr lang="en-IN" dirty="0"/>
          </a:p>
        </p:txBody>
      </p:sp>
    </p:spTree>
    <p:extLst>
      <p:ext uri="{BB962C8B-B14F-4D97-AF65-F5344CB8AC3E}">
        <p14:creationId xmlns:p14="http://schemas.microsoft.com/office/powerpoint/2010/main" val="47769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FEC453-30D7-47FB-B803-8689EDD8A4B8}" type="datetimeFigureOut">
              <a:rPr lang="en-IN" smtClean="0"/>
              <a:t>26-01-2024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D24888-1666-4AC5-9575-DAF2AA66C714}" type="slidenum">
              <a:rPr lang="en-IN" smtClean="0"/>
              <a:t>‹#›</a:t>
            </a:fld>
            <a:endParaRPr lang="en-IN" dirty="0"/>
          </a:p>
        </p:txBody>
      </p:sp>
    </p:spTree>
    <p:extLst>
      <p:ext uri="{BB962C8B-B14F-4D97-AF65-F5344CB8AC3E}">
        <p14:creationId xmlns:p14="http://schemas.microsoft.com/office/powerpoint/2010/main" val="1218915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AFEC453-30D7-47FB-B803-8689EDD8A4B8}" type="datetimeFigureOut">
              <a:rPr lang="en-IN" smtClean="0"/>
              <a:t>26-01-2024</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D24888-1666-4AC5-9575-DAF2AA66C714}" type="slidenum">
              <a:rPr lang="en-IN" smtClean="0"/>
              <a:t>‹#›</a:t>
            </a:fld>
            <a:endParaRPr lang="en-IN" dirty="0"/>
          </a:p>
        </p:txBody>
      </p:sp>
    </p:spTree>
    <p:extLst>
      <p:ext uri="{BB962C8B-B14F-4D97-AF65-F5344CB8AC3E}">
        <p14:creationId xmlns:p14="http://schemas.microsoft.com/office/powerpoint/2010/main" val="25310398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hyperlink" Target="https://github.com/BsHarkhani/ADS-1-ASS.3" TargetMode="Externa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027BD-8BDA-EDD1-7B21-125BBA1D0C07}"/>
              </a:ext>
            </a:extLst>
          </p:cNvPr>
          <p:cNvSpPr>
            <a:spLocks noGrp="1"/>
          </p:cNvSpPr>
          <p:nvPr>
            <p:ph type="ctrTitle"/>
          </p:nvPr>
        </p:nvSpPr>
        <p:spPr>
          <a:xfrm>
            <a:off x="6306044" y="370400"/>
            <a:ext cx="4150060" cy="437534"/>
          </a:xfrm>
        </p:spPr>
        <p:txBody>
          <a:bodyPr/>
          <a:lstStyle/>
          <a:p>
            <a:pPr algn="r"/>
            <a:r>
              <a:rPr lang="en-GB" sz="1800" b="1" i="0" dirty="0">
                <a:solidFill>
                  <a:srgbClr val="D1D5DB"/>
                </a:solidFill>
                <a:effectLst>
                  <a:outerShdw blurRad="38100" dist="38100" dir="2700000" algn="tl">
                    <a:srgbClr val="000000">
                      <a:alpha val="43137"/>
                    </a:srgbClr>
                  </a:outerShdw>
                </a:effectLst>
                <a:latin typeface="Candara" panose="020E0502030303020204" pitchFamily="34" charset="0"/>
              </a:rPr>
              <a:t>Mitigating Climate Change: </a:t>
            </a:r>
            <a:br>
              <a:rPr lang="en-GB" sz="1800" b="1" i="0" dirty="0">
                <a:solidFill>
                  <a:srgbClr val="D1D5DB"/>
                </a:solidFill>
                <a:effectLst>
                  <a:outerShdw blurRad="38100" dist="38100" dir="2700000" algn="tl">
                    <a:srgbClr val="000000">
                      <a:alpha val="43137"/>
                    </a:srgbClr>
                  </a:outerShdw>
                </a:effectLst>
                <a:latin typeface="Candara" panose="020E0502030303020204" pitchFamily="34" charset="0"/>
              </a:rPr>
            </a:br>
            <a:r>
              <a:rPr lang="en-GB" sz="1800" b="1" i="0" dirty="0">
                <a:solidFill>
                  <a:srgbClr val="D1D5DB"/>
                </a:solidFill>
                <a:effectLst>
                  <a:outerShdw blurRad="38100" dist="38100" dir="2700000" algn="tl">
                    <a:srgbClr val="000000">
                      <a:alpha val="43137"/>
                    </a:srgbClr>
                  </a:outerShdw>
                </a:effectLst>
                <a:latin typeface="Candara" panose="020E0502030303020204" pitchFamily="34" charset="0"/>
              </a:rPr>
              <a:t>The Role of Forests in CO2 Balance</a:t>
            </a:r>
            <a:endParaRPr lang="en-IN" sz="1800" b="1" dirty="0">
              <a:effectLst>
                <a:outerShdw blurRad="38100" dist="38100" dir="2700000" algn="tl">
                  <a:srgbClr val="000000">
                    <a:alpha val="43137"/>
                  </a:srgbClr>
                </a:outerShdw>
              </a:effectLst>
              <a:latin typeface="Candara" panose="020E0502030303020204" pitchFamily="34" charset="0"/>
            </a:endParaRPr>
          </a:p>
        </p:txBody>
      </p:sp>
      <p:sp>
        <p:nvSpPr>
          <p:cNvPr id="3" name="Subtitle 2">
            <a:extLst>
              <a:ext uri="{FF2B5EF4-FFF2-40B4-BE49-F238E27FC236}">
                <a16:creationId xmlns:a16="http://schemas.microsoft.com/office/drawing/2014/main" id="{BC61709B-E42F-D149-C7C3-0759B5AE10BB}"/>
              </a:ext>
            </a:extLst>
          </p:cNvPr>
          <p:cNvSpPr>
            <a:spLocks noGrp="1"/>
          </p:cNvSpPr>
          <p:nvPr>
            <p:ph type="subTitle" idx="1"/>
          </p:nvPr>
        </p:nvSpPr>
        <p:spPr>
          <a:xfrm>
            <a:off x="6926423" y="889325"/>
            <a:ext cx="4553324" cy="1252824"/>
          </a:xfrm>
        </p:spPr>
        <p:txBody>
          <a:bodyPr>
            <a:normAutofit/>
          </a:bodyPr>
          <a:lstStyle/>
          <a:p>
            <a:r>
              <a:rPr lang="en-IN" sz="900" b="1" dirty="0">
                <a:solidFill>
                  <a:schemeClr val="tx1">
                    <a:lumMod val="85000"/>
                  </a:schemeClr>
                </a:solidFill>
                <a:effectLst>
                  <a:outerShdw blurRad="38100" dist="38100" dir="2700000" algn="tl">
                    <a:srgbClr val="000000">
                      <a:alpha val="43137"/>
                    </a:srgbClr>
                  </a:outerShdw>
                </a:effectLst>
                <a:latin typeface="Candara" panose="020E0502030303020204" pitchFamily="34" charset="0"/>
                <a:ea typeface="Calibri" panose="020F0502020204030204" pitchFamily="34" charset="0"/>
                <a:cs typeface="Times New Roman" panose="02020603050405020304" pitchFamily="18" charset="0"/>
              </a:rPr>
              <a:t>ABSTRACT</a:t>
            </a:r>
          </a:p>
          <a:p>
            <a:pPr algn="just"/>
            <a:r>
              <a:rPr lang="en-GB" sz="900" dirty="0">
                <a:effectLst/>
                <a:latin typeface="Candara" panose="020E0502030303020204" pitchFamily="34" charset="0"/>
                <a:ea typeface="Calibri" panose="020F0502020204030204" pitchFamily="34" charset="0"/>
                <a:cs typeface="Times New Roman" panose="02020603050405020304" pitchFamily="18" charset="0"/>
              </a:rPr>
              <a:t>The connection between CO2 levels and forests is crucial. When trees are cut down (deforestation), it contributes to higher CO2 levels, worsening the greenhouse effect and climate change. On the flip side, planting trees (forestation) helps absorb CO2, acting like a sponge and reducing emissions. To tackle climate change and keep our environment in balance, it's vital to increase and protect forested areas through planting more trees.</a:t>
            </a:r>
            <a:endParaRPr lang="en-IN" sz="900" dirty="0">
              <a:effectLst/>
              <a:latin typeface="Candara" panose="020E0502030303020204" pitchFamily="34" charset="0"/>
              <a:ea typeface="Calibri" panose="020F0502020204030204" pitchFamily="34" charset="0"/>
              <a:cs typeface="Times New Roman" panose="02020603050405020304" pitchFamily="18" charset="0"/>
            </a:endParaRPr>
          </a:p>
        </p:txBody>
      </p:sp>
      <p:sp>
        <p:nvSpPr>
          <p:cNvPr id="4" name="Subtitle 2">
            <a:extLst>
              <a:ext uri="{FF2B5EF4-FFF2-40B4-BE49-F238E27FC236}">
                <a16:creationId xmlns:a16="http://schemas.microsoft.com/office/drawing/2014/main" id="{E24A83F5-722E-5E4E-AA72-0DA3751127A5}"/>
              </a:ext>
            </a:extLst>
          </p:cNvPr>
          <p:cNvSpPr txBox="1">
            <a:spLocks/>
          </p:cNvSpPr>
          <p:nvPr/>
        </p:nvSpPr>
        <p:spPr>
          <a:xfrm>
            <a:off x="6942277" y="2142149"/>
            <a:ext cx="4537469" cy="200344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IN" sz="900" b="1" dirty="0">
                <a:solidFill>
                  <a:schemeClr val="tx1">
                    <a:lumMod val="85000"/>
                  </a:schemeClr>
                </a:solidFill>
                <a:effectLst>
                  <a:outerShdw blurRad="38100" dist="38100" dir="2700000" algn="tl">
                    <a:srgbClr val="000000">
                      <a:alpha val="43137"/>
                    </a:srgbClr>
                  </a:outerShdw>
                </a:effectLst>
                <a:latin typeface="Candara" panose="020E0502030303020204" pitchFamily="34" charset="0"/>
                <a:ea typeface="Calibri" panose="020F0502020204030204" pitchFamily="34" charset="0"/>
                <a:cs typeface="Times New Roman" panose="02020603050405020304" pitchFamily="18" charset="0"/>
              </a:rPr>
              <a:t>INtroduction</a:t>
            </a:r>
          </a:p>
          <a:p>
            <a:pPr algn="just"/>
            <a:r>
              <a:rPr lang="en-GB" sz="900" dirty="0">
                <a:latin typeface="Candara" panose="020E0502030303020204" pitchFamily="34" charset="0"/>
                <a:ea typeface="Calibri" panose="020F0502020204030204" pitchFamily="34" charset="0"/>
                <a:cs typeface="Times New Roman" panose="02020603050405020304" pitchFamily="18" charset="0"/>
              </a:rPr>
              <a:t>Understanding environmental and forest-related issues starts with using indicators, which are like signs or signals that tell us what's happening in the real world. Two important indicators in this context are "forest area" and "CO2 emissions." These indicators give us clear information about whether forests are growing (forestation) or shrinking (deforestation), and what impact these activities have on the environment. To explain this, I compared the changes in forest area and CO2 emissions from one year to the next. I organized the data by grouping similar patterns, a bit like putting things that are alike together. This helps us see trends more clearly. Finally, I also made predictions about what might happen in the future based on the patterns we observed.</a:t>
            </a:r>
            <a:endParaRPr lang="en-IN" sz="900" dirty="0">
              <a:latin typeface="Candara" panose="020E050203030302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532EF815-6F5D-D5FA-AAED-CCD59B3B23DF}"/>
              </a:ext>
            </a:extLst>
          </p:cNvPr>
          <p:cNvSpPr txBox="1">
            <a:spLocks/>
          </p:cNvSpPr>
          <p:nvPr/>
        </p:nvSpPr>
        <p:spPr>
          <a:xfrm>
            <a:off x="814428" y="6025477"/>
            <a:ext cx="10563144" cy="744873"/>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GB" sz="900" dirty="0">
                <a:solidFill>
                  <a:schemeClr val="tx1">
                    <a:lumMod val="85000"/>
                  </a:schemeClr>
                </a:solidFill>
                <a:effectLst>
                  <a:outerShdw blurRad="38100" dist="38100" dir="2700000" algn="tl">
                    <a:srgbClr val="000000">
                      <a:alpha val="43137"/>
                    </a:srgbClr>
                  </a:outerShdw>
                </a:effectLst>
                <a:latin typeface="Candara" panose="020E0502030303020204" pitchFamily="34" charset="0"/>
                <a:ea typeface="Calibri" panose="020F0502020204030204" pitchFamily="34" charset="0"/>
                <a:cs typeface="Times New Roman" panose="02020603050405020304" pitchFamily="18" charset="0"/>
              </a:rPr>
              <a:t>Name : Bhavinkumar Subhashbhai harkhani</a:t>
            </a:r>
          </a:p>
          <a:p>
            <a:pPr algn="ctr"/>
            <a:r>
              <a:rPr lang="en-GB" sz="900" dirty="0">
                <a:solidFill>
                  <a:schemeClr val="tx1">
                    <a:lumMod val="85000"/>
                  </a:schemeClr>
                </a:solidFill>
                <a:effectLst>
                  <a:outerShdw blurRad="38100" dist="38100" dir="2700000" algn="tl">
                    <a:srgbClr val="000000">
                      <a:alpha val="43137"/>
                    </a:srgbClr>
                  </a:outerShdw>
                </a:effectLst>
                <a:latin typeface="Candara" panose="020E0502030303020204" pitchFamily="34" charset="0"/>
                <a:ea typeface="Calibri" panose="020F0502020204030204" pitchFamily="34" charset="0"/>
                <a:cs typeface="Times New Roman" panose="02020603050405020304" pitchFamily="18" charset="0"/>
              </a:rPr>
              <a:t>Student id : 22079315</a:t>
            </a:r>
          </a:p>
          <a:p>
            <a:pPr algn="ctr"/>
            <a:r>
              <a:rPr lang="en-GB" sz="900" dirty="0">
                <a:solidFill>
                  <a:schemeClr val="tx1">
                    <a:lumMod val="85000"/>
                  </a:schemeClr>
                </a:solidFill>
                <a:effectLst>
                  <a:outerShdw blurRad="38100" dist="38100" dir="2700000" algn="tl">
                    <a:srgbClr val="000000">
                      <a:alpha val="43137"/>
                    </a:srgbClr>
                  </a:outerShdw>
                </a:effectLst>
                <a:latin typeface="Candara" panose="020E0502030303020204" pitchFamily="34" charset="0"/>
                <a:ea typeface="Calibri" panose="020F0502020204030204" pitchFamily="34" charset="0"/>
                <a:cs typeface="Times New Roman" panose="02020603050405020304" pitchFamily="18" charset="0"/>
              </a:rPr>
              <a:t>Repolink: </a:t>
            </a:r>
            <a:r>
              <a:rPr lang="en-GB" sz="900" dirty="0">
                <a:solidFill>
                  <a:schemeClr val="tx1">
                    <a:lumMod val="85000"/>
                  </a:schemeClr>
                </a:solidFill>
                <a:effectLst>
                  <a:outerShdw blurRad="38100" dist="38100" dir="2700000" algn="tl">
                    <a:srgbClr val="000000">
                      <a:alpha val="43137"/>
                    </a:srgbClr>
                  </a:outerShdw>
                </a:effectLst>
                <a:latin typeface="Candara" panose="020E0502030303020204" pitchFamily="34" charset="0"/>
                <a:ea typeface="Calibri" panose="020F0502020204030204" pitchFamily="34" charset="0"/>
                <a:cs typeface="Times New Roman" panose="02020603050405020304" pitchFamily="18" charset="0"/>
                <a:hlinkClick r:id="rId2"/>
              </a:rPr>
              <a:t>https://github.com/BsHarkhani/ADS-1-ASS.3</a:t>
            </a:r>
            <a:endParaRPr lang="en-GB" sz="900" dirty="0">
              <a:solidFill>
                <a:schemeClr val="tx1">
                  <a:lumMod val="85000"/>
                </a:schemeClr>
              </a:solidFill>
              <a:effectLst>
                <a:outerShdw blurRad="38100" dist="38100" dir="2700000" algn="tl">
                  <a:srgbClr val="000000">
                    <a:alpha val="43137"/>
                  </a:srgbClr>
                </a:outerShdw>
              </a:effectLst>
              <a:latin typeface="Candara" panose="020E0502030303020204" pitchFamily="34" charset="0"/>
              <a:ea typeface="Calibri" panose="020F0502020204030204" pitchFamily="34" charset="0"/>
              <a:cs typeface="Times New Roman" panose="02020603050405020304" pitchFamily="18" charset="0"/>
            </a:endParaRPr>
          </a:p>
        </p:txBody>
      </p:sp>
      <p:sp>
        <p:nvSpPr>
          <p:cNvPr id="6" name="Subtitle 2">
            <a:extLst>
              <a:ext uri="{FF2B5EF4-FFF2-40B4-BE49-F238E27FC236}">
                <a16:creationId xmlns:a16="http://schemas.microsoft.com/office/drawing/2014/main" id="{894D9893-F5DB-B87C-5BC6-0509FCD56E35}"/>
              </a:ext>
            </a:extLst>
          </p:cNvPr>
          <p:cNvSpPr txBox="1">
            <a:spLocks/>
          </p:cNvSpPr>
          <p:nvPr/>
        </p:nvSpPr>
        <p:spPr>
          <a:xfrm>
            <a:off x="3589914" y="4025230"/>
            <a:ext cx="7889832" cy="125282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GB" sz="900" b="1" dirty="0">
                <a:solidFill>
                  <a:schemeClr val="tx1">
                    <a:lumMod val="85000"/>
                  </a:schemeClr>
                </a:solidFill>
                <a:effectLst>
                  <a:outerShdw blurRad="38100" dist="38100" dir="2700000" algn="tl">
                    <a:srgbClr val="000000">
                      <a:alpha val="43137"/>
                    </a:srgbClr>
                  </a:outerShdw>
                </a:effectLst>
                <a:latin typeface="Candara" panose="020E0502030303020204" pitchFamily="34" charset="0"/>
                <a:ea typeface="Calibri" panose="020F0502020204030204" pitchFamily="34" charset="0"/>
                <a:cs typeface="Times New Roman" panose="02020603050405020304" pitchFamily="18" charset="0"/>
              </a:rPr>
              <a:t>ANALYSIS OF CLUSTERED DATA AND PREDICTION:</a:t>
            </a:r>
            <a:endParaRPr lang="en-IN" sz="900" b="1" dirty="0">
              <a:solidFill>
                <a:schemeClr val="tx1">
                  <a:lumMod val="85000"/>
                </a:schemeClr>
              </a:solidFill>
              <a:effectLst>
                <a:outerShdw blurRad="38100" dist="38100" dir="2700000" algn="tl">
                  <a:srgbClr val="000000">
                    <a:alpha val="43137"/>
                  </a:srgbClr>
                </a:outerShdw>
              </a:effectLst>
              <a:latin typeface="Candara" panose="020E0502030303020204" pitchFamily="34" charset="0"/>
              <a:ea typeface="Calibri" panose="020F0502020204030204" pitchFamily="34" charset="0"/>
              <a:cs typeface="Times New Roman" panose="02020603050405020304" pitchFamily="18" charset="0"/>
            </a:endParaRPr>
          </a:p>
          <a:p>
            <a:pPr algn="just"/>
            <a:r>
              <a:rPr lang="en-GB" sz="900" dirty="0">
                <a:latin typeface="Candara" panose="020E0502030303020204" pitchFamily="34" charset="0"/>
                <a:ea typeface="Calibri" panose="020F0502020204030204" pitchFamily="34" charset="0"/>
                <a:cs typeface="Times New Roman" panose="02020603050405020304" pitchFamily="18" charset="0"/>
              </a:rPr>
              <a:t>From 1990 to 2020, we looked at the information we collected. In France, the amount of CO2 released into the air is going down each year, and every five years, the forest area is getting bigger. These changes directly affect the amount of CO2 released. It seems like people in France care about trees—they plant and grow more of them every year. Now, let's talk about Indonesia. It's a different story there. Because of cutting down trees (deforestation) and not many people knowing about saving trees, Indonesia let out a lot of CO2 into the air throughout the years. I also tried to guess what might happen in the next ten years. I made predictions about how much forest area there will be and how much CO2 will be released in the future.</a:t>
            </a:r>
            <a:endParaRPr lang="en-IN" sz="900" dirty="0">
              <a:latin typeface="Candara" panose="020E0502030303020204" pitchFamily="34" charset="0"/>
              <a:ea typeface="Calibri" panose="020F0502020204030204" pitchFamily="34" charset="0"/>
              <a:cs typeface="Times New Roman" panose="02020603050405020304" pitchFamily="18" charset="0"/>
            </a:endParaRPr>
          </a:p>
        </p:txBody>
      </p:sp>
      <p:sp>
        <p:nvSpPr>
          <p:cNvPr id="7" name="Subtitle 2">
            <a:extLst>
              <a:ext uri="{FF2B5EF4-FFF2-40B4-BE49-F238E27FC236}">
                <a16:creationId xmlns:a16="http://schemas.microsoft.com/office/drawing/2014/main" id="{B916D205-AB64-6BC8-E6CC-6707E6E698D1}"/>
              </a:ext>
            </a:extLst>
          </p:cNvPr>
          <p:cNvSpPr txBox="1">
            <a:spLocks/>
          </p:cNvSpPr>
          <p:nvPr/>
        </p:nvSpPr>
        <p:spPr>
          <a:xfrm>
            <a:off x="3589913" y="5204499"/>
            <a:ext cx="7889831" cy="81535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IN" sz="900" b="1" dirty="0">
                <a:solidFill>
                  <a:schemeClr val="tx1">
                    <a:lumMod val="85000"/>
                  </a:schemeClr>
                </a:solidFill>
                <a:effectLst>
                  <a:outerShdw blurRad="38100" dist="38100" dir="2700000" algn="tl">
                    <a:srgbClr val="000000">
                      <a:alpha val="43137"/>
                    </a:srgbClr>
                  </a:outerShdw>
                </a:effectLst>
                <a:latin typeface="Candara" panose="020E0502030303020204" pitchFamily="34" charset="0"/>
                <a:ea typeface="Calibri" panose="020F0502020204030204" pitchFamily="34" charset="0"/>
                <a:cs typeface="Times New Roman" panose="02020603050405020304" pitchFamily="18" charset="0"/>
              </a:rPr>
              <a:t>Conclusion</a:t>
            </a:r>
          </a:p>
          <a:p>
            <a:pPr algn="just"/>
            <a:r>
              <a:rPr lang="en-GB" sz="900" dirty="0">
                <a:latin typeface="Candara" panose="020E0502030303020204" pitchFamily="34" charset="0"/>
                <a:ea typeface="Calibri" panose="020F0502020204030204" pitchFamily="34" charset="0"/>
                <a:cs typeface="Times New Roman" panose="02020603050405020304" pitchFamily="18" charset="0"/>
              </a:rPr>
              <a:t>we've found that the size of the forest directly influences whether forests are being cut down (deforestation) or grown (forestation). By using data analysis to predict future trends, we can estimate a country's forest size, efforts to protect forests, and developments in agriculture. This helps us make informed decisions about the environment and sustainable practices.</a:t>
            </a:r>
            <a:endParaRPr lang="en-IN" sz="900" dirty="0">
              <a:latin typeface="Candara" panose="020E050203030302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AB045D43-077D-4052-56C9-6537D0BFA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83" y="522817"/>
            <a:ext cx="3052796" cy="1628158"/>
          </a:xfrm>
          <a:prstGeom prst="rect">
            <a:avLst/>
          </a:prstGeom>
        </p:spPr>
      </p:pic>
      <p:pic>
        <p:nvPicPr>
          <p:cNvPr id="11" name="Picture 10">
            <a:extLst>
              <a:ext uri="{FF2B5EF4-FFF2-40B4-BE49-F238E27FC236}">
                <a16:creationId xmlns:a16="http://schemas.microsoft.com/office/drawing/2014/main" id="{94476B5E-CC60-92A6-7BB2-6437F2A794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521" y="2324768"/>
            <a:ext cx="3032204" cy="1617176"/>
          </a:xfrm>
          <a:prstGeom prst="rect">
            <a:avLst/>
          </a:prstGeom>
        </p:spPr>
      </p:pic>
      <p:pic>
        <p:nvPicPr>
          <p:cNvPr id="13" name="Picture 12">
            <a:extLst>
              <a:ext uri="{FF2B5EF4-FFF2-40B4-BE49-F238E27FC236}">
                <a16:creationId xmlns:a16="http://schemas.microsoft.com/office/drawing/2014/main" id="{C581BAA5-BEAB-1456-426D-8D198E0DA2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8369" y="510302"/>
            <a:ext cx="3076264" cy="1640674"/>
          </a:xfrm>
          <a:prstGeom prst="rect">
            <a:avLst/>
          </a:prstGeom>
        </p:spPr>
      </p:pic>
      <p:pic>
        <p:nvPicPr>
          <p:cNvPr id="15" name="Picture 14">
            <a:extLst>
              <a:ext uri="{FF2B5EF4-FFF2-40B4-BE49-F238E27FC236}">
                <a16:creationId xmlns:a16="http://schemas.microsoft.com/office/drawing/2014/main" id="{190920F7-5CBF-CEB9-ABAA-DB4F15E38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88370" y="2313759"/>
            <a:ext cx="3076264" cy="1640674"/>
          </a:xfrm>
          <a:prstGeom prst="rect">
            <a:avLst/>
          </a:prstGeom>
        </p:spPr>
      </p:pic>
      <p:pic>
        <p:nvPicPr>
          <p:cNvPr id="17" name="Picture 16">
            <a:extLst>
              <a:ext uri="{FF2B5EF4-FFF2-40B4-BE49-F238E27FC236}">
                <a16:creationId xmlns:a16="http://schemas.microsoft.com/office/drawing/2014/main" id="{7D139A3E-19AE-1CB7-96D5-A419EFEB1238}"/>
              </a:ext>
            </a:extLst>
          </p:cNvPr>
          <p:cNvPicPr>
            <a:picLocks noChangeAspect="1"/>
          </p:cNvPicPr>
          <p:nvPr/>
        </p:nvPicPr>
        <p:blipFill rotWithShape="1">
          <a:blip r:embed="rId7">
            <a:extLst>
              <a:ext uri="{28A0092B-C50C-407E-A947-70E740481C1C}">
                <a14:useLocalDpi xmlns:a14="http://schemas.microsoft.com/office/drawing/2010/main" val="0"/>
              </a:ext>
            </a:extLst>
          </a:blip>
          <a:srcRect r="15224"/>
          <a:stretch/>
        </p:blipFill>
        <p:spPr>
          <a:xfrm>
            <a:off x="483257" y="4085545"/>
            <a:ext cx="3052796" cy="1920535"/>
          </a:xfrm>
          <a:prstGeom prst="rect">
            <a:avLst/>
          </a:prstGeom>
        </p:spPr>
      </p:pic>
    </p:spTree>
    <p:extLst>
      <p:ext uri="{BB962C8B-B14F-4D97-AF65-F5344CB8AC3E}">
        <p14:creationId xmlns:p14="http://schemas.microsoft.com/office/powerpoint/2010/main" val="3474518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TotalTime>
  <Words>478</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Candara</vt:lpstr>
      <vt:lpstr>Century Gothic</vt:lpstr>
      <vt:lpstr>Wingdings 3</vt:lpstr>
      <vt:lpstr>Ion</vt:lpstr>
      <vt:lpstr>Mitigating Climate Change:  The Role of Forests in CO2 Balance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Mitigating Climate Change:  The Role of Forests in CO2 Balance</dc:title>
  <dc:creator>Bhavin Harkhani</dc:creator>
  <cp:lastModifiedBy>Bhavin Harkhani</cp:lastModifiedBy>
  <cp:revision>1</cp:revision>
  <dcterms:created xsi:type="dcterms:W3CDTF">2024-01-26T14:41:37Z</dcterms:created>
  <dcterms:modified xsi:type="dcterms:W3CDTF">2024-01-26T15:26:33Z</dcterms:modified>
</cp:coreProperties>
</file>