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9"/>
    <a:srgbClr val="69C4FF"/>
    <a:srgbClr val="080808"/>
    <a:srgbClr val="46192C"/>
    <a:srgbClr val="321A31"/>
    <a:srgbClr val="516790"/>
    <a:srgbClr val="2E30DA"/>
    <a:srgbClr val="3B4A85"/>
    <a:srgbClr val="3946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2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366B-3A40-4C33-BC12-76168131DF0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BD2A-C2F1-48FC-B412-1CFEE24B7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61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366B-3A40-4C33-BC12-76168131DF0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BD2A-C2F1-48FC-B412-1CFEE24B7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302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366B-3A40-4C33-BC12-76168131DF0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BD2A-C2F1-48FC-B412-1CFEE24B7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95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366B-3A40-4C33-BC12-76168131DF0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BD2A-C2F1-48FC-B412-1CFEE24B7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04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366B-3A40-4C33-BC12-76168131DF0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BD2A-C2F1-48FC-B412-1CFEE24B7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58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366B-3A40-4C33-BC12-76168131DF0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BD2A-C2F1-48FC-B412-1CFEE24B7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31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366B-3A40-4C33-BC12-76168131DF0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BD2A-C2F1-48FC-B412-1CFEE24B7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59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366B-3A40-4C33-BC12-76168131DF0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BD2A-C2F1-48FC-B412-1CFEE24B7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99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366B-3A40-4C33-BC12-76168131DF0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BD2A-C2F1-48FC-B412-1CFEE24B7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0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366B-3A40-4C33-BC12-76168131DF0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BD2A-C2F1-48FC-B412-1CFEE24B7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27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8366B-3A40-4C33-BC12-76168131DF0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1BD2A-C2F1-48FC-B412-1CFEE24B7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5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8366B-3A40-4C33-BC12-76168131DF04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1BD2A-C2F1-48FC-B412-1CFEE24B7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38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3127248" y="649224"/>
            <a:ext cx="5861304" cy="969264"/>
          </a:xfrm>
          <a:prstGeom prst="roundRect">
            <a:avLst/>
          </a:prstGeom>
          <a:solidFill>
            <a:srgbClr val="3B4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758184" y="772668"/>
            <a:ext cx="4599432" cy="722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MongoDB vs </a:t>
            </a:r>
            <a:r>
              <a:rPr lang="en-US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SQL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95528" y="1856232"/>
            <a:ext cx="2542032" cy="621792"/>
          </a:xfrm>
          <a:prstGeom prst="roundRect">
            <a:avLst/>
          </a:prstGeom>
          <a:solidFill>
            <a:srgbClr val="2E30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1372" y="1936295"/>
            <a:ext cx="1984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MongoDB</a:t>
            </a:r>
            <a:endParaRPr lang="en-US" sz="24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8" name="Wave 7"/>
          <p:cNvSpPr/>
          <p:nvPr/>
        </p:nvSpPr>
        <p:spPr>
          <a:xfrm>
            <a:off x="2048256" y="2803638"/>
            <a:ext cx="4764024" cy="881394"/>
          </a:xfrm>
          <a:prstGeom prst="wave">
            <a:avLst/>
          </a:prstGeom>
          <a:solidFill>
            <a:srgbClr val="5167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03704" y="3013950"/>
            <a:ext cx="4507992" cy="460770"/>
          </a:xfrm>
          <a:prstGeom prst="rect">
            <a:avLst/>
          </a:prstGeom>
          <a:noFill/>
        </p:spPr>
        <p:txBody>
          <a:bodyPr wrap="square" rtlCol="0">
            <a:prstTxWarp prst="textWave1">
              <a:avLst>
                <a:gd name="adj1" fmla="val 16031"/>
                <a:gd name="adj2" fmla="val 203"/>
              </a:avLst>
            </a:prstTxWarp>
            <a:spAutoFit/>
          </a:bodyPr>
          <a:lstStyle/>
          <a:p>
            <a:pPr algn="ctr"/>
            <a:r>
              <a:rPr lang="en-US" dirty="0">
                <a:solidFill>
                  <a:srgbClr val="46192C"/>
                </a:solidFill>
                <a:latin typeface="Kristen ITC" panose="03050502040202030202" pitchFamily="66" charset="0"/>
              </a:rPr>
              <a:t>Document-oriented </a:t>
            </a:r>
            <a:r>
              <a:rPr lang="en-US" dirty="0" err="1" smtClean="0">
                <a:solidFill>
                  <a:srgbClr val="46192C"/>
                </a:solidFill>
                <a:latin typeface="Kristen ITC" panose="03050502040202030202" pitchFamily="66" charset="0"/>
              </a:rPr>
              <a:t>NoSQL</a:t>
            </a:r>
            <a:r>
              <a:rPr lang="en-US" dirty="0" smtClean="0">
                <a:solidFill>
                  <a:srgbClr val="46192C"/>
                </a:solidFill>
                <a:latin typeface="Kristen ITC" panose="03050502040202030202" pitchFamily="66" charset="0"/>
              </a:rPr>
              <a:t> </a:t>
            </a:r>
            <a:r>
              <a:rPr lang="en-US" dirty="0">
                <a:solidFill>
                  <a:srgbClr val="46192C"/>
                </a:solidFill>
                <a:latin typeface="Kristen ITC" panose="03050502040202030202" pitchFamily="66" charset="0"/>
              </a:rPr>
              <a:t>database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92480" y="4230624"/>
            <a:ext cx="2542032" cy="621792"/>
          </a:xfrm>
          <a:prstGeom prst="roundRect">
            <a:avLst/>
          </a:prstGeom>
          <a:solidFill>
            <a:srgbClr val="2E30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77468" y="4301543"/>
            <a:ext cx="1984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Forte" panose="03060902040502070203" pitchFamily="66" charset="0"/>
              </a:rPr>
              <a:t>SQL</a:t>
            </a:r>
            <a:endParaRPr lang="en-US" sz="2400" dirty="0">
              <a:solidFill>
                <a:schemeClr val="bg1"/>
              </a:solidFill>
              <a:latin typeface="Forte" panose="03060902040502070203" pitchFamily="66" charset="0"/>
            </a:endParaRPr>
          </a:p>
        </p:txBody>
      </p:sp>
      <p:sp>
        <p:nvSpPr>
          <p:cNvPr id="12" name="Wave 11"/>
          <p:cNvSpPr/>
          <p:nvPr/>
        </p:nvSpPr>
        <p:spPr>
          <a:xfrm>
            <a:off x="2063496" y="5269470"/>
            <a:ext cx="4794504" cy="881394"/>
          </a:xfrm>
          <a:prstGeom prst="wave">
            <a:avLst/>
          </a:prstGeom>
          <a:solidFill>
            <a:srgbClr val="5167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18944" y="5507214"/>
            <a:ext cx="4507992" cy="460770"/>
          </a:xfrm>
          <a:prstGeom prst="rect">
            <a:avLst/>
          </a:prstGeom>
          <a:noFill/>
        </p:spPr>
        <p:txBody>
          <a:bodyPr wrap="square" rtlCol="0">
            <a:prstTxWarp prst="textWave1">
              <a:avLst>
                <a:gd name="adj1" fmla="val 16031"/>
                <a:gd name="adj2" fmla="val 203"/>
              </a:avLst>
            </a:prstTxWarp>
            <a:spAutoFit/>
          </a:bodyPr>
          <a:lstStyle/>
          <a:p>
            <a:pPr algn="ctr"/>
            <a:r>
              <a:rPr lang="en-US" dirty="0">
                <a:solidFill>
                  <a:srgbClr val="46192C"/>
                </a:solidFill>
                <a:latin typeface="Kristen ITC" panose="03050502040202030202" pitchFamily="66" charset="0"/>
              </a:rPr>
              <a:t>Relational database management system (RDBMS)</a:t>
            </a:r>
          </a:p>
        </p:txBody>
      </p:sp>
    </p:spTree>
    <p:extLst>
      <p:ext uri="{BB962C8B-B14F-4D97-AF65-F5344CB8AC3E}">
        <p14:creationId xmlns:p14="http://schemas.microsoft.com/office/powerpoint/2010/main" val="4195505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Wave 3"/>
          <p:cNvSpPr/>
          <p:nvPr/>
        </p:nvSpPr>
        <p:spPr>
          <a:xfrm>
            <a:off x="3355848" y="722376"/>
            <a:ext cx="5212080" cy="1554480"/>
          </a:xfrm>
          <a:prstGeom prst="wave">
            <a:avLst/>
          </a:prstGeom>
          <a:solidFill>
            <a:srgbClr val="080808"/>
          </a:solidFill>
          <a:ln>
            <a:solidFill>
              <a:srgbClr val="69C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41420" y="1176450"/>
            <a:ext cx="4709160" cy="646331"/>
          </a:xfrm>
          <a:prstGeom prst="rect">
            <a:avLst/>
          </a:prstGeom>
          <a:noFill/>
        </p:spPr>
        <p:txBody>
          <a:bodyPr wrap="square" rtlCol="0">
            <a:prstTxWarp prst="textWave1">
              <a:avLst/>
            </a:prstTxWarp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MongoDB Overview</a:t>
            </a:r>
          </a:p>
        </p:txBody>
      </p:sp>
      <p:sp>
        <p:nvSpPr>
          <p:cNvPr id="6" name="Flowchart: Direct Access Storage 5"/>
          <p:cNvSpPr/>
          <p:nvPr/>
        </p:nvSpPr>
        <p:spPr>
          <a:xfrm rot="10800000">
            <a:off x="384048" y="2843784"/>
            <a:ext cx="5111496" cy="905256"/>
          </a:xfrm>
          <a:prstGeom prst="flowChartMagneticDrum">
            <a:avLst/>
          </a:prstGeom>
          <a:solidFill>
            <a:srgbClr val="002749"/>
          </a:solidFill>
          <a:ln>
            <a:solidFill>
              <a:schemeClr val="tx1">
                <a:lumMod val="95000"/>
                <a:lumOff val="5000"/>
              </a:schemeClr>
            </a:solidFill>
            <a:prstDash val="lgDashDotDot"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82724" y="2999232"/>
            <a:ext cx="3191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Comic Sans MS" panose="030F0702030302020204" pitchFamily="66" charset="0"/>
              </a:rPr>
              <a:t>NoSQL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 (Not Only SQL) database</a:t>
            </a:r>
          </a:p>
        </p:txBody>
      </p:sp>
      <p:sp>
        <p:nvSpPr>
          <p:cNvPr id="8" name="Flowchart: Direct Access Storage 7"/>
          <p:cNvSpPr/>
          <p:nvPr/>
        </p:nvSpPr>
        <p:spPr>
          <a:xfrm rot="10800000">
            <a:off x="6498336" y="2849880"/>
            <a:ext cx="5111496" cy="905256"/>
          </a:xfrm>
          <a:prstGeom prst="flowChartMagneticDrum">
            <a:avLst/>
          </a:prstGeom>
          <a:solidFill>
            <a:srgbClr val="002749"/>
          </a:solidFill>
          <a:ln>
            <a:solidFill>
              <a:schemeClr val="tx1">
                <a:lumMod val="95000"/>
                <a:lumOff val="5000"/>
              </a:schemeClr>
            </a:solidFill>
            <a:prstDash val="lgDashDotDot"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irect Access Storage 8"/>
          <p:cNvSpPr/>
          <p:nvPr/>
        </p:nvSpPr>
        <p:spPr>
          <a:xfrm rot="10800000">
            <a:off x="3578352" y="3953256"/>
            <a:ext cx="5111496" cy="905256"/>
          </a:xfrm>
          <a:prstGeom prst="flowChartMagneticDrum">
            <a:avLst/>
          </a:prstGeom>
          <a:solidFill>
            <a:srgbClr val="002749"/>
          </a:solidFill>
          <a:ln>
            <a:solidFill>
              <a:schemeClr val="tx1">
                <a:lumMod val="95000"/>
                <a:lumOff val="5000"/>
              </a:schemeClr>
            </a:solidFill>
            <a:prstDash val="lgDashDotDot"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irect Access Storage 9"/>
          <p:cNvSpPr/>
          <p:nvPr/>
        </p:nvSpPr>
        <p:spPr>
          <a:xfrm rot="10800000">
            <a:off x="393192" y="5248656"/>
            <a:ext cx="5111496" cy="905256"/>
          </a:xfrm>
          <a:prstGeom prst="flowChartMagneticDrum">
            <a:avLst/>
          </a:prstGeom>
          <a:solidFill>
            <a:srgbClr val="002749"/>
          </a:solidFill>
          <a:ln>
            <a:solidFill>
              <a:schemeClr val="tx1">
                <a:lumMod val="95000"/>
                <a:lumOff val="5000"/>
              </a:schemeClr>
            </a:solidFill>
            <a:prstDash val="lgDashDotDot"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irect Access Storage 10"/>
          <p:cNvSpPr/>
          <p:nvPr/>
        </p:nvSpPr>
        <p:spPr>
          <a:xfrm rot="10800000">
            <a:off x="6699504" y="5254752"/>
            <a:ext cx="5111496" cy="905256"/>
          </a:xfrm>
          <a:prstGeom prst="flowChartMagneticDrum">
            <a:avLst/>
          </a:prstGeom>
          <a:solidFill>
            <a:srgbClr val="002749"/>
          </a:solidFill>
          <a:ln>
            <a:solidFill>
              <a:schemeClr val="tx1">
                <a:lumMod val="95000"/>
                <a:lumOff val="5000"/>
              </a:schemeClr>
            </a:solidFill>
            <a:prstDash val="lgDashDotDot"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025384" y="3090410"/>
            <a:ext cx="319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Document-oriented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73980" y="4254899"/>
            <a:ext cx="319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JSON-like flexible schema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58340" y="5533197"/>
            <a:ext cx="319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Horizontal scalability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90560" y="5394698"/>
            <a:ext cx="3191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Uses BSON (Binary JSON) for data storage</a:t>
            </a:r>
          </a:p>
        </p:txBody>
      </p:sp>
    </p:spTree>
    <p:extLst>
      <p:ext uri="{BB962C8B-B14F-4D97-AF65-F5344CB8AC3E}">
        <p14:creationId xmlns:p14="http://schemas.microsoft.com/office/powerpoint/2010/main" val="1588671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Wave 4"/>
          <p:cNvSpPr/>
          <p:nvPr/>
        </p:nvSpPr>
        <p:spPr>
          <a:xfrm>
            <a:off x="3355848" y="722376"/>
            <a:ext cx="5212080" cy="1554480"/>
          </a:xfrm>
          <a:prstGeom prst="wave">
            <a:avLst/>
          </a:prstGeom>
          <a:solidFill>
            <a:srgbClr val="080808"/>
          </a:solidFill>
          <a:ln>
            <a:solidFill>
              <a:srgbClr val="69C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741420" y="1176450"/>
            <a:ext cx="4709160" cy="646331"/>
          </a:xfrm>
          <a:prstGeom prst="rect">
            <a:avLst/>
          </a:prstGeom>
          <a:noFill/>
        </p:spPr>
        <p:txBody>
          <a:bodyPr wrap="square" rtlCol="0">
            <a:prstTxWarp prst="textWave1">
              <a:avLst/>
            </a:prstTxWarp>
            <a:spAutoFit/>
          </a:bodyPr>
          <a:lstStyle/>
          <a:p>
            <a:pPr algn="ctr"/>
            <a:r>
              <a:rPr lang="en-US" sz="3600" b="1" dirty="0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SQL </a:t>
            </a:r>
            <a:r>
              <a:rPr lang="en-US" sz="36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Overview</a:t>
            </a:r>
          </a:p>
        </p:txBody>
      </p:sp>
      <p:sp>
        <p:nvSpPr>
          <p:cNvPr id="7" name="Flowchart: Direct Access Storage 6"/>
          <p:cNvSpPr/>
          <p:nvPr/>
        </p:nvSpPr>
        <p:spPr>
          <a:xfrm rot="10800000">
            <a:off x="384048" y="2843784"/>
            <a:ext cx="5111496" cy="905256"/>
          </a:xfrm>
          <a:prstGeom prst="flowChartMagneticDrum">
            <a:avLst/>
          </a:prstGeom>
          <a:solidFill>
            <a:srgbClr val="002749"/>
          </a:solidFill>
          <a:ln>
            <a:solidFill>
              <a:schemeClr val="tx1">
                <a:lumMod val="95000"/>
                <a:lumOff val="5000"/>
              </a:schemeClr>
            </a:solidFill>
            <a:prstDash val="lgDashDotDot"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37588" y="3108960"/>
            <a:ext cx="319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Structured Query Language</a:t>
            </a:r>
          </a:p>
        </p:txBody>
      </p:sp>
      <p:sp>
        <p:nvSpPr>
          <p:cNvPr id="9" name="Flowchart: Direct Access Storage 8"/>
          <p:cNvSpPr/>
          <p:nvPr/>
        </p:nvSpPr>
        <p:spPr>
          <a:xfrm rot="10800000">
            <a:off x="6498336" y="2849880"/>
            <a:ext cx="5111496" cy="905256"/>
          </a:xfrm>
          <a:prstGeom prst="flowChartMagneticDrum">
            <a:avLst/>
          </a:prstGeom>
          <a:solidFill>
            <a:srgbClr val="002749"/>
          </a:solidFill>
          <a:ln>
            <a:solidFill>
              <a:schemeClr val="tx1">
                <a:lumMod val="95000"/>
                <a:lumOff val="5000"/>
              </a:schemeClr>
            </a:solidFill>
            <a:prstDash val="lgDashDotDot"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irect Access Storage 9"/>
          <p:cNvSpPr/>
          <p:nvPr/>
        </p:nvSpPr>
        <p:spPr>
          <a:xfrm rot="10800000">
            <a:off x="3578352" y="3953256"/>
            <a:ext cx="5111496" cy="905256"/>
          </a:xfrm>
          <a:prstGeom prst="flowChartMagneticDrum">
            <a:avLst/>
          </a:prstGeom>
          <a:solidFill>
            <a:srgbClr val="002749"/>
          </a:solidFill>
          <a:ln>
            <a:solidFill>
              <a:schemeClr val="tx1">
                <a:lumMod val="95000"/>
                <a:lumOff val="5000"/>
              </a:schemeClr>
            </a:solidFill>
            <a:prstDash val="lgDashDotDot"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irect Access Storage 10"/>
          <p:cNvSpPr/>
          <p:nvPr/>
        </p:nvSpPr>
        <p:spPr>
          <a:xfrm rot="10800000">
            <a:off x="393192" y="5248656"/>
            <a:ext cx="5111496" cy="905256"/>
          </a:xfrm>
          <a:prstGeom prst="flowChartMagneticDrum">
            <a:avLst/>
          </a:prstGeom>
          <a:solidFill>
            <a:srgbClr val="002749"/>
          </a:solidFill>
          <a:ln>
            <a:solidFill>
              <a:schemeClr val="tx1">
                <a:lumMod val="95000"/>
                <a:lumOff val="5000"/>
              </a:schemeClr>
            </a:solidFill>
            <a:prstDash val="lgDashDotDot"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irect Access Storage 11"/>
          <p:cNvSpPr/>
          <p:nvPr/>
        </p:nvSpPr>
        <p:spPr>
          <a:xfrm rot="10800000">
            <a:off x="6699504" y="5254752"/>
            <a:ext cx="5111496" cy="905256"/>
          </a:xfrm>
          <a:prstGeom prst="flowChartMagneticDrum">
            <a:avLst/>
          </a:prstGeom>
          <a:solidFill>
            <a:srgbClr val="002749"/>
          </a:solidFill>
          <a:ln>
            <a:solidFill>
              <a:schemeClr val="tx1">
                <a:lumMod val="95000"/>
                <a:lumOff val="5000"/>
              </a:schemeClr>
            </a:solidFill>
            <a:prstDash val="lgDashDotDot"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025384" y="3090410"/>
            <a:ext cx="3191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Comic Sans MS" panose="030F0702030302020204" pitchFamily="66" charset="0"/>
              </a:rPr>
              <a:t>ables</a:t>
            </a:r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 with predefined schema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94732" y="3990986"/>
            <a:ext cx="3665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ACID (Atomicity, Consistency, Isolation, Durability) transactions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58340" y="5533197"/>
            <a:ext cx="3191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Vertical scalability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290560" y="5394698"/>
            <a:ext cx="3191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mic Sans MS" panose="030F0702030302020204" pitchFamily="66" charset="0"/>
              </a:rPr>
              <a:t>Relationships (joins) between tables</a:t>
            </a:r>
          </a:p>
        </p:txBody>
      </p:sp>
    </p:spTree>
    <p:extLst>
      <p:ext uri="{BB962C8B-B14F-4D97-AF65-F5344CB8AC3E}">
        <p14:creationId xmlns:p14="http://schemas.microsoft.com/office/powerpoint/2010/main" val="11300270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1883664" y="649224"/>
            <a:ext cx="8348472" cy="969264"/>
          </a:xfrm>
          <a:prstGeom prst="roundRect">
            <a:avLst/>
          </a:prstGeom>
          <a:solidFill>
            <a:srgbClr val="3B4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276856" y="772668"/>
            <a:ext cx="7562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Functionalities Comparison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38912" y="1673352"/>
            <a:ext cx="4425696" cy="621792"/>
          </a:xfrm>
          <a:prstGeom prst="roundRect">
            <a:avLst/>
          </a:prstGeom>
          <a:solidFill>
            <a:srgbClr val="2E30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02564" y="1750367"/>
            <a:ext cx="389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MongoDB </a:t>
            </a:r>
            <a:r>
              <a:rPr lang="en-US" sz="2400" dirty="0" err="1">
                <a:solidFill>
                  <a:schemeClr val="bg1"/>
                </a:solidFill>
                <a:latin typeface="Bauhaus 93" panose="04030905020B02020C02" pitchFamily="82" charset="0"/>
              </a:rPr>
              <a:t>FunctionalitiesB</a:t>
            </a:r>
            <a:endParaRPr lang="en-US" sz="24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20" name="Wave 19"/>
          <p:cNvSpPr/>
          <p:nvPr/>
        </p:nvSpPr>
        <p:spPr>
          <a:xfrm>
            <a:off x="1572768" y="2389953"/>
            <a:ext cx="7552944" cy="1349943"/>
          </a:xfrm>
          <a:prstGeom prst="wave">
            <a:avLst>
              <a:gd name="adj1" fmla="val 0"/>
              <a:gd name="adj2" fmla="val -2218"/>
            </a:avLst>
          </a:prstGeom>
          <a:solidFill>
            <a:srgbClr val="5167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063496" y="2450932"/>
            <a:ext cx="7601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46192C"/>
                </a:solidFill>
                <a:latin typeface="Agency FB" panose="020B0503020202020204" pitchFamily="34" charset="0"/>
              </a:rPr>
              <a:t>Flexible schema: Schema-less design allows for easy document updates and evolution</a:t>
            </a:r>
            <a:r>
              <a:rPr lang="en-US" dirty="0" smtClean="0">
                <a:solidFill>
                  <a:srgbClr val="46192C"/>
                </a:solidFill>
                <a:latin typeface="Agency FB" panose="020B050302020202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46192C"/>
                </a:solidFill>
                <a:latin typeface="Agency FB" panose="020B0503020202020204" pitchFamily="34" charset="0"/>
              </a:rPr>
              <a:t>Scalability: Horizontal scaling with </a:t>
            </a:r>
            <a:r>
              <a:rPr lang="en-US" dirty="0" err="1">
                <a:solidFill>
                  <a:srgbClr val="46192C"/>
                </a:solidFill>
                <a:latin typeface="Agency FB" panose="020B0503020202020204" pitchFamily="34" charset="0"/>
              </a:rPr>
              <a:t>sharding</a:t>
            </a:r>
            <a:r>
              <a:rPr lang="en-US" dirty="0">
                <a:solidFill>
                  <a:srgbClr val="46192C"/>
                </a:solidFill>
                <a:latin typeface="Agency FB" panose="020B0503020202020204" pitchFamily="34" charset="0"/>
              </a:rPr>
              <a:t> for distributed data across clusters</a:t>
            </a:r>
            <a:r>
              <a:rPr lang="en-US" dirty="0" smtClean="0">
                <a:solidFill>
                  <a:srgbClr val="46192C"/>
                </a:solidFill>
                <a:latin typeface="Agency FB" panose="020B050302020202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46192C"/>
                </a:solidFill>
                <a:latin typeface="Agency FB" panose="020B0503020202020204" pitchFamily="34" charset="0"/>
              </a:rPr>
              <a:t>No joins: Embedded documents and arrays reduce the need for joins</a:t>
            </a:r>
            <a:r>
              <a:rPr lang="en-US" dirty="0" smtClean="0">
                <a:solidFill>
                  <a:srgbClr val="46192C"/>
                </a:solidFill>
                <a:latin typeface="Agency FB" panose="020B050302020202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46192C"/>
                </a:solidFill>
                <a:latin typeface="Agency FB" panose="020B0503020202020204" pitchFamily="34" charset="0"/>
              </a:rPr>
              <a:t>Rich queries: Supports rich queries using a JSON-based query language.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445008" y="3947160"/>
            <a:ext cx="4425696" cy="621792"/>
          </a:xfrm>
          <a:prstGeom prst="roundRect">
            <a:avLst/>
          </a:prstGeom>
          <a:solidFill>
            <a:srgbClr val="2E30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08660" y="4024175"/>
            <a:ext cx="389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SQL</a:t>
            </a:r>
            <a:r>
              <a:rPr lang="en-US" sz="2400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Bauhaus 93" panose="04030905020B02020C02" pitchFamily="82" charset="0"/>
              </a:rPr>
              <a:t>FunctionalitiesB</a:t>
            </a:r>
            <a:endParaRPr lang="en-US" sz="2400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28" name="Wave 27"/>
          <p:cNvSpPr/>
          <p:nvPr/>
        </p:nvSpPr>
        <p:spPr>
          <a:xfrm>
            <a:off x="1533144" y="4810065"/>
            <a:ext cx="7552944" cy="1349943"/>
          </a:xfrm>
          <a:prstGeom prst="wave">
            <a:avLst>
              <a:gd name="adj1" fmla="val 0"/>
              <a:gd name="adj2" fmla="val -2218"/>
            </a:avLst>
          </a:prstGeom>
          <a:solidFill>
            <a:srgbClr val="5167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023872" y="4871044"/>
            <a:ext cx="76017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46192C"/>
                </a:solidFill>
                <a:latin typeface="Agency FB" panose="020B0503020202020204" pitchFamily="34" charset="0"/>
              </a:rPr>
              <a:t>Structured schema: Data integrity with defined schemas and data types</a:t>
            </a:r>
            <a:r>
              <a:rPr lang="en-US" dirty="0" smtClean="0">
                <a:solidFill>
                  <a:srgbClr val="46192C"/>
                </a:solidFill>
                <a:latin typeface="Agency FB" panose="020B050302020202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46192C"/>
                </a:solidFill>
                <a:latin typeface="Agency FB" panose="020B0503020202020204" pitchFamily="34" charset="0"/>
              </a:rPr>
              <a:t> ACID transactions: Ensures data consistency and reliability</a:t>
            </a:r>
            <a:r>
              <a:rPr lang="en-US" dirty="0" smtClean="0">
                <a:solidFill>
                  <a:srgbClr val="46192C"/>
                </a:solidFill>
                <a:latin typeface="Agency FB" panose="020B050302020202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46192C"/>
                </a:solidFill>
                <a:latin typeface="Agency FB" panose="020B0503020202020204" pitchFamily="34" charset="0"/>
              </a:rPr>
              <a:t>Powerful joins: Relationships between tables using SQL joins for complex queries</a:t>
            </a:r>
            <a:r>
              <a:rPr lang="en-US" dirty="0" smtClean="0">
                <a:solidFill>
                  <a:srgbClr val="46192C"/>
                </a:solidFill>
                <a:latin typeface="Agency FB" panose="020B050302020202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46192C"/>
                </a:solidFill>
                <a:latin typeface="Agency FB" panose="020B0503020202020204" pitchFamily="34" charset="0"/>
              </a:rPr>
              <a:t>Mature tools: Wide range of tools and ORM support for various programming languages.</a:t>
            </a:r>
          </a:p>
        </p:txBody>
      </p:sp>
    </p:spTree>
    <p:extLst>
      <p:ext uri="{BB962C8B-B14F-4D97-AF65-F5344CB8AC3E}">
        <p14:creationId xmlns:p14="http://schemas.microsoft.com/office/powerpoint/2010/main" val="21567909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 animBg="1"/>
      <p:bldP spid="19" grpId="0"/>
      <p:bldP spid="20" grpId="0" animBg="1"/>
      <p:bldP spid="21" grpId="0"/>
      <p:bldP spid="26" grpId="0" animBg="1"/>
      <p:bldP spid="27" grpId="0"/>
      <p:bldP spid="28" grpId="0" animBg="1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883664" y="649224"/>
            <a:ext cx="8348472" cy="969264"/>
          </a:xfrm>
          <a:prstGeom prst="roundRect">
            <a:avLst/>
          </a:prstGeom>
          <a:solidFill>
            <a:srgbClr val="3B4A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76856" y="772668"/>
            <a:ext cx="75620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Comparison Summary</a:t>
            </a:r>
          </a:p>
        </p:txBody>
      </p:sp>
      <p:sp>
        <p:nvSpPr>
          <p:cNvPr id="9" name="Wave 8"/>
          <p:cNvSpPr/>
          <p:nvPr/>
        </p:nvSpPr>
        <p:spPr>
          <a:xfrm>
            <a:off x="1741932" y="2353376"/>
            <a:ext cx="8631936" cy="3882831"/>
          </a:xfrm>
          <a:prstGeom prst="wave">
            <a:avLst>
              <a:gd name="adj1" fmla="val 0"/>
              <a:gd name="adj2" fmla="val -160"/>
            </a:avLst>
          </a:prstGeom>
          <a:solidFill>
            <a:srgbClr val="51679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37232" y="2777758"/>
            <a:ext cx="76017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46192C"/>
                </a:solidFill>
                <a:latin typeface="Agency FB" panose="020B0503020202020204" pitchFamily="34" charset="0"/>
              </a:rPr>
              <a:t>Performance:  - MongoDB: High performance for read and write operations due to </a:t>
            </a:r>
            <a:r>
              <a:rPr lang="en-US" dirty="0" err="1">
                <a:solidFill>
                  <a:srgbClr val="46192C"/>
                </a:solidFill>
                <a:latin typeface="Agency FB" panose="020B0503020202020204" pitchFamily="34" charset="0"/>
              </a:rPr>
              <a:t>denormalized</a:t>
            </a:r>
            <a:r>
              <a:rPr lang="en-US" dirty="0">
                <a:solidFill>
                  <a:srgbClr val="46192C"/>
                </a:solidFill>
                <a:latin typeface="Agency FB" panose="020B0503020202020204" pitchFamily="34" charset="0"/>
              </a:rPr>
              <a:t> schema.  - SQL: Optimized for complex queries and transactions</a:t>
            </a:r>
            <a:r>
              <a:rPr lang="en-US" dirty="0" smtClean="0">
                <a:solidFill>
                  <a:srgbClr val="46192C"/>
                </a:solidFill>
                <a:latin typeface="Agency FB" panose="020B050302020202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46192C"/>
                </a:solidFill>
                <a:latin typeface="Agency FB" panose="020B0503020202020204" pitchFamily="34" charset="0"/>
              </a:rPr>
              <a:t>- Scalability:  - MongoDB: Horizontal scaling with ease due to </a:t>
            </a:r>
            <a:r>
              <a:rPr lang="en-US" dirty="0" err="1">
                <a:solidFill>
                  <a:srgbClr val="46192C"/>
                </a:solidFill>
                <a:latin typeface="Agency FB" panose="020B0503020202020204" pitchFamily="34" charset="0"/>
              </a:rPr>
              <a:t>sharding</a:t>
            </a:r>
            <a:r>
              <a:rPr lang="en-US" dirty="0">
                <a:solidFill>
                  <a:srgbClr val="46192C"/>
                </a:solidFill>
                <a:latin typeface="Agency FB" panose="020B0503020202020204" pitchFamily="34" charset="0"/>
              </a:rPr>
              <a:t>.  - SQL: Vertical scaling; scaling up requires upgrading hardware</a:t>
            </a:r>
            <a:r>
              <a:rPr lang="en-US" dirty="0" smtClean="0">
                <a:solidFill>
                  <a:srgbClr val="46192C"/>
                </a:solidFill>
                <a:latin typeface="Agency FB" panose="020B050302020202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46192C"/>
                </a:solidFill>
                <a:latin typeface="Agency FB" panose="020B0503020202020204" pitchFamily="34" charset="0"/>
              </a:rPr>
              <a:t>- Use Cases:  - MongoDB: Best for hierarchical data storage, real-time analytics, and content management systems.  - SQL: Ideal for applications requiring complex querying, transactions, and data integrity</a:t>
            </a:r>
            <a:r>
              <a:rPr lang="en-US" dirty="0" smtClean="0">
                <a:solidFill>
                  <a:srgbClr val="46192C"/>
                </a:solidFill>
                <a:latin typeface="Agency FB" panose="020B050302020202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46192C"/>
                </a:solidFill>
                <a:latin typeface="Agency FB" panose="020B0503020202020204" pitchFamily="34" charset="0"/>
              </a:rPr>
              <a:t>- Adoption:  - MongoDB: Popular in modern web applications and </a:t>
            </a:r>
            <a:r>
              <a:rPr lang="en-US" dirty="0" err="1">
                <a:solidFill>
                  <a:srgbClr val="46192C"/>
                </a:solidFill>
                <a:latin typeface="Agency FB" panose="020B0503020202020204" pitchFamily="34" charset="0"/>
              </a:rPr>
              <a:t>microservices</a:t>
            </a:r>
            <a:r>
              <a:rPr lang="en-US" dirty="0">
                <a:solidFill>
                  <a:srgbClr val="46192C"/>
                </a:solidFill>
                <a:latin typeface="Agency FB" panose="020B0503020202020204" pitchFamily="34" charset="0"/>
              </a:rPr>
              <a:t> architectures.  </a:t>
            </a:r>
            <a:r>
              <a:rPr lang="en-US">
                <a:solidFill>
                  <a:srgbClr val="46192C"/>
                </a:solidFill>
                <a:latin typeface="Agency FB" panose="020B0503020202020204" pitchFamily="34" charset="0"/>
              </a:rPr>
              <a:t>- SQL: Widely adopted in traditional enterprise systems and financial applications.</a:t>
            </a:r>
            <a:endParaRPr lang="en-US" dirty="0">
              <a:solidFill>
                <a:srgbClr val="46192C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312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 animBg="1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291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Agency FB</vt:lpstr>
      <vt:lpstr>Arial</vt:lpstr>
      <vt:lpstr>Arial Rounded MT Bold</vt:lpstr>
      <vt:lpstr>Bauhaus 93</vt:lpstr>
      <vt:lpstr>Calibri</vt:lpstr>
      <vt:lpstr>Calibri Light</vt:lpstr>
      <vt:lpstr>Comic Sans MS</vt:lpstr>
      <vt:lpstr>Forte</vt:lpstr>
      <vt:lpstr>Kristen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6</cp:revision>
  <dcterms:created xsi:type="dcterms:W3CDTF">2024-06-18T13:51:00Z</dcterms:created>
  <dcterms:modified xsi:type="dcterms:W3CDTF">2024-06-18T17:05:52Z</dcterms:modified>
</cp:coreProperties>
</file>