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75" r:id="rId2"/>
    <p:sldId id="274" r:id="rId3"/>
    <p:sldId id="273" r:id="rId4"/>
    <p:sldId id="272" r:id="rId5"/>
    <p:sldId id="271" r:id="rId6"/>
    <p:sldId id="270" r:id="rId7"/>
    <p:sldId id="269" r:id="rId8"/>
    <p:sldId id="268" r:id="rId9"/>
    <p:sldId id="267" r:id="rId10"/>
    <p:sldId id="266" r:id="rId11"/>
  </p:sldIdLst>
  <p:sldSz cx="14630400" cy="8229600"/>
  <p:notesSz cx="8229600" cy="14630400"/>
  <p:embeddedFontLst>
    <p:embeddedFont>
      <p:font typeface="Calibri" pitchFamily="34" charset="0"/>
      <p:regular r:id="rId13"/>
      <p:bold r:id="rId14"/>
      <p:italic r:id="rId15"/>
      <p:boldItalic r:id="rId16"/>
    </p:embeddedFont>
    <p:embeddedFont>
      <p:font typeface="SimSun" pitchFamily="2" charset="-122"/>
      <p:regular r:id="rId17"/>
    </p:embeddedFont>
    <p:embeddedFont>
      <p:font typeface="Roboto" charset="0"/>
      <p:regular r:id="rId18"/>
    </p:embeddedFont>
    <p:embeddedFont>
      <p:font typeface="Raleway" charset="0"/>
      <p:bold r:id="rId19"/>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3" d="100"/>
          <a:sy n="63" d="100"/>
        </p:scale>
        <p:origin x="-264" y="-4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3/27/2025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69762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95000"/>
            </a:srgbClr>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95000"/>
            </a:srgbClr>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95000"/>
            </a:srgbClr>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95000"/>
            </a:srgbClr>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95000"/>
            </a:srgbClr>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95000"/>
            </a:srgbClr>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95000"/>
            </a:srgbClr>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95000"/>
            </a:srgbClr>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95000"/>
            </a:srgbClr>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sp>
      <p:sp>
        <p:nvSpPr>
          <p:cNvPr id="3" name="Shape 1"/>
          <p:cNvSpPr/>
          <p:nvPr/>
        </p:nvSpPr>
        <p:spPr>
          <a:xfrm>
            <a:off x="0" y="0"/>
            <a:ext cx="14630400" cy="8229600"/>
          </a:xfrm>
          <a:prstGeom prst="rect">
            <a:avLst/>
          </a:prstGeom>
          <a:solidFill>
            <a:srgbClr val="FFFFFF">
              <a:alpha val="95000"/>
            </a:srgbClr>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5486400" cy="8229600"/>
          </a:xfrm>
          <a:prstGeom prst="rect">
            <a:avLst/>
          </a:prstGeom>
        </p:spPr>
      </p:pic>
      <p:sp>
        <p:nvSpPr>
          <p:cNvPr id="3" name="Text 0"/>
          <p:cNvSpPr/>
          <p:nvPr/>
        </p:nvSpPr>
        <p:spPr>
          <a:xfrm>
            <a:off x="6096635" y="179705"/>
            <a:ext cx="8391525" cy="1417320"/>
          </a:xfrm>
          <a:prstGeom prst="rect">
            <a:avLst/>
          </a:prstGeom>
          <a:noFill/>
        </p:spPr>
        <p:txBody>
          <a:bodyPr wrap="squar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Smart Home Lighting System</a:t>
            </a:r>
            <a:endParaRPr lang="en-US" sz="4450" dirty="0"/>
          </a:p>
        </p:txBody>
      </p:sp>
      <p:sp>
        <p:nvSpPr>
          <p:cNvPr id="4" name="Text 1"/>
          <p:cNvSpPr/>
          <p:nvPr/>
        </p:nvSpPr>
        <p:spPr>
          <a:xfrm>
            <a:off x="6280150" y="956945"/>
            <a:ext cx="7556500" cy="6340475"/>
          </a:xfrm>
          <a:prstGeom prst="rect">
            <a:avLst/>
          </a:prstGeom>
          <a:noFill/>
        </p:spPr>
        <p:txBody>
          <a:bodyPr wrap="square" lIns="0" tIns="0" rIns="0" bIns="0" rtlCol="0" anchor="t"/>
          <a:lstStyle/>
          <a:p>
            <a:pPr marL="0" indent="0" algn="ctr">
              <a:lnSpc>
                <a:spcPts val="2850"/>
              </a:lnSpc>
              <a:buNone/>
            </a:pPr>
            <a:endParaRPr lang="en-US" sz="2000" b="1" u="sng" dirty="0">
              <a:solidFill>
                <a:srgbClr val="3C3939"/>
              </a:solidFill>
              <a:latin typeface="Roboto" panose="02000000000000000000" pitchFamily="34" charset="0"/>
              <a:ea typeface="Roboto" panose="02000000000000000000" pitchFamily="34" charset="-122"/>
              <a:cs typeface="Roboto" panose="02000000000000000000" pitchFamily="34" charset="-120"/>
            </a:endParaRPr>
          </a:p>
          <a:p>
            <a:pPr marL="0" indent="0" algn="ctr">
              <a:lnSpc>
                <a:spcPts val="2850"/>
              </a:lnSpc>
              <a:buNone/>
            </a:pPr>
            <a:r>
              <a:rPr lang="en-US" sz="3200" b="1" u="sng" dirty="0">
                <a:solidFill>
                  <a:srgbClr val="3C3939"/>
                </a:solidFill>
                <a:latin typeface="SimSun" panose="02010600030101010101" pitchFamily="2" charset="-122"/>
                <a:ea typeface="SimSun" panose="02010600030101010101" pitchFamily="2" charset="-122"/>
                <a:cs typeface="Roboto" panose="02000000000000000000" pitchFamily="34" charset="-120"/>
              </a:rPr>
              <a:t>Group One(1) Members</a:t>
            </a:r>
          </a:p>
          <a:p>
            <a:pPr marL="0" indent="0" algn="ctr">
              <a:lnSpc>
                <a:spcPts val="2850"/>
              </a:lnSpc>
              <a:buNone/>
            </a:pPr>
            <a:endParaRPr lang="en-US" sz="2000" b="1" u="sng" dirty="0">
              <a:solidFill>
                <a:srgbClr val="3C3939"/>
              </a:solidFill>
              <a:latin typeface="SimSun" panose="02010600030101010101" pitchFamily="2" charset="-122"/>
              <a:ea typeface="SimSun" panose="02010600030101010101" pitchFamily="2" charset="-122"/>
              <a:cs typeface="Roboto" panose="02000000000000000000" pitchFamily="34" charset="-120"/>
            </a:endParaRPr>
          </a:p>
          <a:p>
            <a:pPr marL="457200" lvl="1" indent="457200" algn="ctr">
              <a:lnSpc>
                <a:spcPts val="2850"/>
              </a:lnSpc>
              <a:buNone/>
            </a:pPr>
            <a:r>
              <a:rPr lang="en-US" sz="2000" b="1" u="sng" dirty="0">
                <a:solidFill>
                  <a:srgbClr val="3C3939"/>
                </a:solidFill>
                <a:latin typeface="SimSun" panose="02010600030101010101" pitchFamily="2" charset="-122"/>
                <a:ea typeface="SimSun" panose="02010600030101010101" pitchFamily="2" charset="-122"/>
                <a:cs typeface="Roboto" panose="02000000000000000000" pitchFamily="34" charset="-120"/>
              </a:rPr>
              <a:t>NAMES</a:t>
            </a:r>
            <a:r>
              <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rPr>
              <a:t>					</a:t>
            </a:r>
          </a:p>
          <a:p>
            <a:pPr marL="1371600" lvl="3" indent="457200" algn="ctr">
              <a:lnSpc>
                <a:spcPts val="2850"/>
              </a:lnSpc>
              <a:buNone/>
            </a:pPr>
            <a:r>
              <a:rPr lang="en-US" sz="2000" b="1" dirty="0" smtClean="0">
                <a:solidFill>
                  <a:srgbClr val="3C3939"/>
                </a:solidFill>
                <a:latin typeface="SimSun" panose="02010600030101010101" pitchFamily="2" charset="-122"/>
                <a:ea typeface="SimSun" panose="02010600030101010101" pitchFamily="2" charset="-122"/>
                <a:cs typeface="Roboto" panose="02000000000000000000" pitchFamily="34" charset="-120"/>
                <a:sym typeface="+mn-ea"/>
              </a:rPr>
              <a:t>Wendy </a:t>
            </a:r>
            <a:r>
              <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sym typeface="+mn-ea"/>
              </a:rPr>
              <a:t>Nana Aba Amu Asamoah	</a:t>
            </a:r>
            <a:r>
              <a:rPr lang="en-US" sz="2000" b="1" dirty="0" smtClean="0">
                <a:solidFill>
                  <a:srgbClr val="3C3939"/>
                </a:solidFill>
                <a:latin typeface="SimSun" panose="02010600030101010101" pitchFamily="2" charset="-122"/>
                <a:ea typeface="SimSun" panose="02010600030101010101" pitchFamily="2" charset="-122"/>
                <a:cs typeface="Roboto" panose="02000000000000000000" pitchFamily="34" charset="-120"/>
                <a:sym typeface="+mn-ea"/>
              </a:rPr>
              <a:t>		</a:t>
            </a:r>
          </a:p>
          <a:p>
            <a:pPr marL="457200" lvl="1" indent="457200" algn="ctr">
              <a:lnSpc>
                <a:spcPts val="2850"/>
              </a:lnSpc>
              <a:buNone/>
            </a:pPr>
            <a:r>
              <a:rPr lang="en-US" sz="2000" b="1" dirty="0" smtClean="0">
                <a:solidFill>
                  <a:srgbClr val="3C3939"/>
                </a:solidFill>
                <a:latin typeface="SimSun" panose="02010600030101010101" pitchFamily="2" charset="-122"/>
                <a:ea typeface="SimSun" panose="02010600030101010101" pitchFamily="2" charset="-122"/>
                <a:cs typeface="Roboto" panose="02000000000000000000" pitchFamily="34" charset="-120"/>
              </a:rPr>
              <a:t>Esther </a:t>
            </a:r>
            <a:r>
              <a:rPr lang="en-US" sz="2000" b="1" dirty="0" err="1" smtClean="0">
                <a:solidFill>
                  <a:srgbClr val="3C3939"/>
                </a:solidFill>
                <a:latin typeface="SimSun" panose="02010600030101010101" pitchFamily="2" charset="-122"/>
                <a:ea typeface="SimSun" panose="02010600030101010101" pitchFamily="2" charset="-122"/>
                <a:cs typeface="Roboto" panose="02000000000000000000" pitchFamily="34" charset="-120"/>
              </a:rPr>
              <a:t>Twenebeah</a:t>
            </a:r>
            <a:r>
              <a:rPr lang="en-US" sz="2000" b="1" dirty="0" smtClean="0">
                <a:solidFill>
                  <a:srgbClr val="3C3939"/>
                </a:solidFill>
                <a:latin typeface="SimSun" panose="02010600030101010101" pitchFamily="2" charset="-122"/>
                <a:ea typeface="SimSun" panose="02010600030101010101" pitchFamily="2" charset="-122"/>
                <a:cs typeface="Roboto" panose="02000000000000000000" pitchFamily="34" charset="-120"/>
              </a:rPr>
              <a:t> </a:t>
            </a:r>
            <a:r>
              <a:rPr lang="en-US" sz="2000" b="1" dirty="0" err="1" smtClean="0">
                <a:solidFill>
                  <a:srgbClr val="3C3939"/>
                </a:solidFill>
                <a:latin typeface="SimSun" panose="02010600030101010101" pitchFamily="2" charset="-122"/>
                <a:ea typeface="SimSun" panose="02010600030101010101" pitchFamily="2" charset="-122"/>
                <a:cs typeface="Roboto" panose="02000000000000000000" pitchFamily="34" charset="-120"/>
              </a:rPr>
              <a:t>Koduah</a:t>
            </a:r>
            <a:r>
              <a:rPr lang="en-US" sz="2000" b="1" dirty="0" smtClean="0">
                <a:solidFill>
                  <a:srgbClr val="3C3939"/>
                </a:solidFill>
                <a:latin typeface="SimSun" panose="02010600030101010101" pitchFamily="2" charset="-122"/>
                <a:ea typeface="SimSun" panose="02010600030101010101" pitchFamily="2" charset="-122"/>
                <a:cs typeface="Roboto" panose="02000000000000000000" pitchFamily="34" charset="-120"/>
              </a:rPr>
              <a:t>		</a:t>
            </a:r>
          </a:p>
          <a:p>
            <a:pPr marL="0" indent="457200" algn="ctr">
              <a:lnSpc>
                <a:spcPts val="2850"/>
              </a:lnSpc>
              <a:buNone/>
            </a:pPr>
            <a:r>
              <a:rPr lang="en-US" sz="2000" b="1" dirty="0" smtClean="0">
                <a:solidFill>
                  <a:srgbClr val="3C3939"/>
                </a:solidFill>
                <a:latin typeface="SimSun" panose="02010600030101010101" pitchFamily="2" charset="-122"/>
                <a:ea typeface="SimSun" panose="02010600030101010101" pitchFamily="2" charset="-122"/>
                <a:cs typeface="Roboto" panose="02000000000000000000" pitchFamily="34" charset="-120"/>
                <a:sym typeface="+mn-ea"/>
              </a:rPr>
              <a:t>Gabriel </a:t>
            </a:r>
            <a:r>
              <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sym typeface="+mn-ea"/>
              </a:rPr>
              <a:t>Kwankye Yeboah		</a:t>
            </a:r>
          </a:p>
          <a:p>
            <a:pPr marL="457200" lvl="1" indent="457200" algn="ctr">
              <a:lnSpc>
                <a:spcPts val="2850"/>
              </a:lnSpc>
              <a:buNone/>
            </a:pPr>
            <a:r>
              <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sym typeface="+mn-ea"/>
              </a:rPr>
              <a:t>Kwaku Mensah-Abrampah			 </a:t>
            </a:r>
            <a:endPar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endParaRPr>
          </a:p>
          <a:p>
            <a:pPr marL="457200" lvl="1" indent="457200" algn="ctr">
              <a:lnSpc>
                <a:spcPts val="2850"/>
              </a:lnSpc>
              <a:buNone/>
            </a:pPr>
            <a:r>
              <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sym typeface="+mn-ea"/>
              </a:rPr>
              <a:t>Akabua Elisha Nunana			</a:t>
            </a:r>
            <a:endPar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endParaRPr>
          </a:p>
          <a:p>
            <a:pPr marL="457200" lvl="1" indent="457200" algn="ctr">
              <a:lnSpc>
                <a:spcPts val="2850"/>
              </a:lnSpc>
              <a:buNone/>
            </a:pPr>
            <a:r>
              <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sym typeface="+mn-ea"/>
              </a:rPr>
              <a:t>Yawlui Melvin Kwaku			</a:t>
            </a:r>
            <a:endPar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endParaRPr>
          </a:p>
          <a:p>
            <a:pPr marL="457200" lvl="1" indent="457200" algn="ctr">
              <a:lnSpc>
                <a:spcPts val="2850"/>
              </a:lnSpc>
              <a:buNone/>
            </a:pPr>
            <a:r>
              <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sym typeface="+mn-ea"/>
              </a:rPr>
              <a:t>Osei Poku Brempong			</a:t>
            </a:r>
            <a:endPar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endParaRPr>
          </a:p>
          <a:p>
            <a:pPr marL="0" indent="457200" algn="ctr">
              <a:lnSpc>
                <a:spcPts val="2850"/>
              </a:lnSpc>
              <a:buNone/>
            </a:pPr>
            <a:r>
              <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sym typeface="+mn-ea"/>
              </a:rPr>
              <a:t>Tettey Ara Dede			</a:t>
            </a:r>
            <a:endPar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endParaRPr>
          </a:p>
          <a:p>
            <a:pPr marL="0" indent="457200" algn="ctr">
              <a:lnSpc>
                <a:spcPts val="2850"/>
              </a:lnSpc>
              <a:buNone/>
            </a:pPr>
            <a:r>
              <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sym typeface="+mn-ea"/>
              </a:rPr>
              <a:t>Samuel Bizimana			</a:t>
            </a:r>
            <a:endPar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endParaRPr>
          </a:p>
          <a:p>
            <a:pPr marL="457200" lvl="1" indent="457200" algn="ctr">
              <a:lnSpc>
                <a:spcPts val="2850"/>
              </a:lnSpc>
              <a:buNone/>
            </a:pPr>
            <a:r>
              <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sym typeface="+mn-ea"/>
              </a:rPr>
              <a:t>Attah Marcel				</a:t>
            </a:r>
          </a:p>
          <a:p>
            <a:pPr marL="457200" lvl="1" indent="457200" algn="ctr">
              <a:lnSpc>
                <a:spcPts val="2850"/>
              </a:lnSpc>
              <a:buNone/>
            </a:pPr>
            <a:r>
              <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rPr>
              <a:t>Gyamfi Felix				</a:t>
            </a:r>
          </a:p>
          <a:p>
            <a:pPr marL="0" indent="0" algn="ctr">
              <a:lnSpc>
                <a:spcPct val="100000"/>
              </a:lnSpc>
              <a:buNone/>
            </a:pPr>
            <a:endParaRPr lang="en-US" sz="2000" b="1" dirty="0">
              <a:solidFill>
                <a:srgbClr val="3C3939"/>
              </a:solidFill>
              <a:latin typeface="SimSun" panose="02010600030101010101" pitchFamily="2" charset="-122"/>
              <a:ea typeface="SimSun" panose="02010600030101010101" pitchFamily="2" charset="-122"/>
              <a:cs typeface="Roboto" panose="02000000000000000000"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80190" y="3408878"/>
            <a:ext cx="5670590" cy="708779"/>
          </a:xfrm>
          <a:prstGeom prst="rect">
            <a:avLst/>
          </a:prstGeom>
          <a:noFill/>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THANK YOU!</a:t>
            </a:r>
            <a:endParaRPr lang="en-US" sz="4450" dirty="0"/>
          </a:p>
        </p:txBody>
      </p:sp>
      <p:sp>
        <p:nvSpPr>
          <p:cNvPr id="4" name="Text 1"/>
          <p:cNvSpPr/>
          <p:nvPr/>
        </p:nvSpPr>
        <p:spPr>
          <a:xfrm>
            <a:off x="6280190" y="4457819"/>
            <a:ext cx="7556421" cy="362903"/>
          </a:xfrm>
          <a:prstGeom prst="rect">
            <a:avLst/>
          </a:prstGeom>
          <a:noFill/>
        </p:spPr>
        <p:txBody>
          <a:bodyPr wrap="none" lIns="0" tIns="0" rIns="0" bIns="0" rtlCol="0" anchor="t"/>
          <a:lstStyle/>
          <a:p>
            <a:pPr marL="0" indent="0" algn="l">
              <a:lnSpc>
                <a:spcPts val="2850"/>
              </a:lnSpc>
              <a:buNone/>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We appreciate your time and attention!</a:t>
            </a:r>
            <a:endParaRPr lang="en-US" sz="1750" dirty="0"/>
          </a:p>
        </p:txBody>
      </p:sp>
      <p:pic>
        <p:nvPicPr>
          <p:cNvPr id="1028" name="Picture 4" descr="coworkers with stacked hands at the office - welcome hand gesture stock pictures, royalty-free photos &amp;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16" y="783772"/>
            <a:ext cx="5099714" cy="62802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9144000" y="0"/>
            <a:ext cx="5486400" cy="8229600"/>
          </a:xfrm>
          <a:prstGeom prst="rect">
            <a:avLst/>
          </a:prstGeom>
        </p:spPr>
      </p:pic>
      <p:sp>
        <p:nvSpPr>
          <p:cNvPr id="3" name="Text 0"/>
          <p:cNvSpPr/>
          <p:nvPr/>
        </p:nvSpPr>
        <p:spPr>
          <a:xfrm>
            <a:off x="689134" y="541615"/>
            <a:ext cx="4922639" cy="615315"/>
          </a:xfrm>
          <a:prstGeom prst="rect">
            <a:avLst/>
          </a:prstGeom>
          <a:noFill/>
        </p:spPr>
        <p:txBody>
          <a:bodyPr wrap="none" lIns="0" tIns="0" rIns="0" bIns="0" rtlCol="0" anchor="t"/>
          <a:lstStyle/>
          <a:p>
            <a:pPr marL="0" indent="0" algn="l">
              <a:lnSpc>
                <a:spcPts val="4800"/>
              </a:lnSpc>
              <a:buNone/>
            </a:pPr>
            <a:r>
              <a:rPr lang="en-US" sz="3850" dirty="0">
                <a:solidFill>
                  <a:srgbClr val="1B1B27"/>
                </a:solidFill>
                <a:latin typeface="Raleway" pitchFamily="34" charset="0"/>
                <a:ea typeface="Raleway" pitchFamily="34" charset="-122"/>
                <a:cs typeface="Raleway" pitchFamily="34" charset="-120"/>
              </a:rPr>
              <a:t>Table of Contents</a:t>
            </a:r>
            <a:endParaRPr lang="en-US" sz="3850" dirty="0"/>
          </a:p>
        </p:txBody>
      </p:sp>
      <p:sp>
        <p:nvSpPr>
          <p:cNvPr id="4" name="Shape 1"/>
          <p:cNvSpPr/>
          <p:nvPr/>
        </p:nvSpPr>
        <p:spPr>
          <a:xfrm>
            <a:off x="689134" y="1673662"/>
            <a:ext cx="443032" cy="443032"/>
          </a:xfrm>
          <a:prstGeom prst="roundRect">
            <a:avLst>
              <a:gd name="adj" fmla="val 18667"/>
            </a:avLst>
          </a:prstGeom>
          <a:solidFill>
            <a:srgbClr val="E1E1EA"/>
          </a:solidFill>
          <a:ln w="7620">
            <a:solidFill>
              <a:srgbClr val="C7C7D0"/>
            </a:solidFill>
            <a:prstDash val="solid"/>
          </a:ln>
        </p:spPr>
      </p:sp>
      <p:sp>
        <p:nvSpPr>
          <p:cNvPr id="5" name="Text 2"/>
          <p:cNvSpPr/>
          <p:nvPr/>
        </p:nvSpPr>
        <p:spPr>
          <a:xfrm>
            <a:off x="762953" y="1710571"/>
            <a:ext cx="295275" cy="369094"/>
          </a:xfrm>
          <a:prstGeom prst="rect">
            <a:avLst/>
          </a:prstGeom>
          <a:noFill/>
        </p:spPr>
        <p:txBody>
          <a:bodyPr wrap="none" lIns="0" tIns="0" rIns="0" bIns="0" rtlCol="0" anchor="t"/>
          <a:lstStyle/>
          <a:p>
            <a:pPr marL="0" indent="0" algn="ctr">
              <a:lnSpc>
                <a:spcPts val="2300"/>
              </a:lnSpc>
              <a:buNone/>
            </a:pPr>
            <a:r>
              <a:rPr lang="en-US" sz="2300" dirty="0">
                <a:solidFill>
                  <a:srgbClr val="3C3939"/>
                </a:solidFill>
                <a:latin typeface="Raleway" pitchFamily="34" charset="0"/>
                <a:ea typeface="Raleway" pitchFamily="34" charset="-122"/>
                <a:cs typeface="Raleway" pitchFamily="34" charset="-120"/>
              </a:rPr>
              <a:t>1</a:t>
            </a:r>
            <a:endParaRPr lang="en-US" sz="2300" dirty="0"/>
          </a:p>
        </p:txBody>
      </p:sp>
      <p:sp>
        <p:nvSpPr>
          <p:cNvPr id="6" name="Text 3"/>
          <p:cNvSpPr/>
          <p:nvPr/>
        </p:nvSpPr>
        <p:spPr>
          <a:xfrm>
            <a:off x="1328976" y="1673662"/>
            <a:ext cx="2461260" cy="307538"/>
          </a:xfrm>
          <a:prstGeom prst="rect">
            <a:avLst/>
          </a:prstGeom>
          <a:noFill/>
        </p:spPr>
        <p:txBody>
          <a:bodyPr wrap="none" lIns="0" tIns="0" rIns="0" bIns="0" rtlCol="0" anchor="t"/>
          <a:lstStyle/>
          <a:p>
            <a:pPr marL="0" indent="0" algn="l">
              <a:lnSpc>
                <a:spcPts val="2400"/>
              </a:lnSpc>
              <a:buNone/>
            </a:pPr>
            <a:r>
              <a:rPr lang="en-US" sz="1900" dirty="0">
                <a:solidFill>
                  <a:srgbClr val="3C3939"/>
                </a:solidFill>
                <a:latin typeface="Raleway" pitchFamily="34" charset="0"/>
                <a:ea typeface="Raleway" pitchFamily="34" charset="-122"/>
                <a:cs typeface="Raleway" pitchFamily="34" charset="-120"/>
              </a:rPr>
              <a:t>Problem Statement</a:t>
            </a:r>
            <a:endParaRPr lang="en-US" sz="1900" dirty="0"/>
          </a:p>
        </p:txBody>
      </p:sp>
      <p:sp>
        <p:nvSpPr>
          <p:cNvPr id="7" name="Text 4"/>
          <p:cNvSpPr/>
          <p:nvPr/>
        </p:nvSpPr>
        <p:spPr>
          <a:xfrm>
            <a:off x="1328976" y="2099310"/>
            <a:ext cx="7125891" cy="315039"/>
          </a:xfrm>
          <a:prstGeom prst="rect">
            <a:avLst/>
          </a:prstGeom>
          <a:noFill/>
        </p:spPr>
        <p:txBody>
          <a:bodyPr wrap="none" lIns="0" tIns="0" rIns="0" bIns="0" rtlCol="0" anchor="t"/>
          <a:lstStyle/>
          <a:p>
            <a:pPr marL="0" indent="0" algn="l">
              <a:lnSpc>
                <a:spcPts val="245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Defining the need for a smart lighting solution.</a:t>
            </a:r>
            <a:endParaRPr lang="en-US" sz="1550" dirty="0"/>
          </a:p>
        </p:txBody>
      </p:sp>
      <p:sp>
        <p:nvSpPr>
          <p:cNvPr id="8" name="Shape 5"/>
          <p:cNvSpPr/>
          <p:nvPr/>
        </p:nvSpPr>
        <p:spPr>
          <a:xfrm>
            <a:off x="689134" y="2832616"/>
            <a:ext cx="443032" cy="443032"/>
          </a:xfrm>
          <a:prstGeom prst="roundRect">
            <a:avLst>
              <a:gd name="adj" fmla="val 18667"/>
            </a:avLst>
          </a:prstGeom>
          <a:solidFill>
            <a:srgbClr val="E1E1EA"/>
          </a:solidFill>
          <a:ln w="7620">
            <a:solidFill>
              <a:srgbClr val="C7C7D0"/>
            </a:solidFill>
            <a:prstDash val="solid"/>
          </a:ln>
        </p:spPr>
      </p:sp>
      <p:sp>
        <p:nvSpPr>
          <p:cNvPr id="9" name="Text 6"/>
          <p:cNvSpPr/>
          <p:nvPr/>
        </p:nvSpPr>
        <p:spPr>
          <a:xfrm>
            <a:off x="762953" y="2869525"/>
            <a:ext cx="295275" cy="369094"/>
          </a:xfrm>
          <a:prstGeom prst="rect">
            <a:avLst/>
          </a:prstGeom>
          <a:noFill/>
        </p:spPr>
        <p:txBody>
          <a:bodyPr wrap="none" lIns="0" tIns="0" rIns="0" bIns="0" rtlCol="0" anchor="t"/>
          <a:lstStyle/>
          <a:p>
            <a:pPr marL="0" indent="0" algn="ctr">
              <a:lnSpc>
                <a:spcPts val="2300"/>
              </a:lnSpc>
              <a:buNone/>
            </a:pPr>
            <a:r>
              <a:rPr lang="en-US" sz="2300" dirty="0">
                <a:solidFill>
                  <a:srgbClr val="3C3939"/>
                </a:solidFill>
                <a:latin typeface="Raleway" pitchFamily="34" charset="0"/>
                <a:ea typeface="Raleway" pitchFamily="34" charset="-122"/>
                <a:cs typeface="Raleway" pitchFamily="34" charset="-120"/>
              </a:rPr>
              <a:t>2</a:t>
            </a:r>
            <a:endParaRPr lang="en-US" sz="2300" dirty="0"/>
          </a:p>
        </p:txBody>
      </p:sp>
      <p:sp>
        <p:nvSpPr>
          <p:cNvPr id="10" name="Text 7"/>
          <p:cNvSpPr/>
          <p:nvPr/>
        </p:nvSpPr>
        <p:spPr>
          <a:xfrm>
            <a:off x="1328976" y="2832616"/>
            <a:ext cx="2461260" cy="307538"/>
          </a:xfrm>
          <a:prstGeom prst="rect">
            <a:avLst/>
          </a:prstGeom>
          <a:noFill/>
        </p:spPr>
        <p:txBody>
          <a:bodyPr wrap="none" lIns="0" tIns="0" rIns="0" bIns="0" rtlCol="0" anchor="t"/>
          <a:lstStyle/>
          <a:p>
            <a:pPr marL="0" indent="0" algn="l">
              <a:lnSpc>
                <a:spcPts val="2400"/>
              </a:lnSpc>
              <a:buNone/>
            </a:pPr>
            <a:r>
              <a:rPr lang="en-US" sz="1900" dirty="0">
                <a:solidFill>
                  <a:srgbClr val="3C3939"/>
                </a:solidFill>
                <a:latin typeface="Raleway" pitchFamily="34" charset="0"/>
                <a:ea typeface="Raleway" pitchFamily="34" charset="-122"/>
                <a:cs typeface="Raleway" pitchFamily="34" charset="-120"/>
              </a:rPr>
              <a:t>Methodology</a:t>
            </a:r>
            <a:endParaRPr lang="en-US" sz="1900" dirty="0"/>
          </a:p>
        </p:txBody>
      </p:sp>
      <p:sp>
        <p:nvSpPr>
          <p:cNvPr id="11" name="Text 8"/>
          <p:cNvSpPr/>
          <p:nvPr/>
        </p:nvSpPr>
        <p:spPr>
          <a:xfrm>
            <a:off x="1328976" y="3258264"/>
            <a:ext cx="7125891" cy="315039"/>
          </a:xfrm>
          <a:prstGeom prst="rect">
            <a:avLst/>
          </a:prstGeom>
          <a:noFill/>
        </p:spPr>
        <p:txBody>
          <a:bodyPr wrap="none" lIns="0" tIns="0" rIns="0" bIns="0" rtlCol="0" anchor="t"/>
          <a:lstStyle/>
          <a:p>
            <a:pPr marL="0" indent="0" algn="l">
              <a:lnSpc>
                <a:spcPts val="245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The technical approach and strategy used.</a:t>
            </a:r>
            <a:endParaRPr lang="en-US" sz="1550" dirty="0"/>
          </a:p>
        </p:txBody>
      </p:sp>
      <p:sp>
        <p:nvSpPr>
          <p:cNvPr id="12" name="Shape 9"/>
          <p:cNvSpPr/>
          <p:nvPr/>
        </p:nvSpPr>
        <p:spPr>
          <a:xfrm>
            <a:off x="689134" y="3991570"/>
            <a:ext cx="443032" cy="443032"/>
          </a:xfrm>
          <a:prstGeom prst="roundRect">
            <a:avLst>
              <a:gd name="adj" fmla="val 18667"/>
            </a:avLst>
          </a:prstGeom>
          <a:solidFill>
            <a:srgbClr val="E1E1EA"/>
          </a:solidFill>
          <a:ln w="7620">
            <a:solidFill>
              <a:srgbClr val="C7C7D0"/>
            </a:solidFill>
            <a:prstDash val="solid"/>
          </a:ln>
        </p:spPr>
      </p:sp>
      <p:sp>
        <p:nvSpPr>
          <p:cNvPr id="13" name="Text 10"/>
          <p:cNvSpPr/>
          <p:nvPr/>
        </p:nvSpPr>
        <p:spPr>
          <a:xfrm>
            <a:off x="762953" y="4028480"/>
            <a:ext cx="295275" cy="369094"/>
          </a:xfrm>
          <a:prstGeom prst="rect">
            <a:avLst/>
          </a:prstGeom>
          <a:noFill/>
        </p:spPr>
        <p:txBody>
          <a:bodyPr wrap="none" lIns="0" tIns="0" rIns="0" bIns="0" rtlCol="0" anchor="t"/>
          <a:lstStyle/>
          <a:p>
            <a:pPr marL="0" indent="0" algn="ctr">
              <a:lnSpc>
                <a:spcPts val="2300"/>
              </a:lnSpc>
              <a:buNone/>
            </a:pPr>
            <a:r>
              <a:rPr lang="en-US" sz="2300" dirty="0">
                <a:solidFill>
                  <a:srgbClr val="3C3939"/>
                </a:solidFill>
                <a:latin typeface="Raleway" pitchFamily="34" charset="0"/>
                <a:ea typeface="Raleway" pitchFamily="34" charset="-122"/>
                <a:cs typeface="Raleway" pitchFamily="34" charset="-120"/>
              </a:rPr>
              <a:t>3</a:t>
            </a:r>
            <a:endParaRPr lang="en-US" sz="2300" dirty="0"/>
          </a:p>
        </p:txBody>
      </p:sp>
      <p:sp>
        <p:nvSpPr>
          <p:cNvPr id="14" name="Text 11"/>
          <p:cNvSpPr/>
          <p:nvPr/>
        </p:nvSpPr>
        <p:spPr>
          <a:xfrm>
            <a:off x="1328976" y="3991570"/>
            <a:ext cx="2461260" cy="307538"/>
          </a:xfrm>
          <a:prstGeom prst="rect">
            <a:avLst/>
          </a:prstGeom>
          <a:noFill/>
        </p:spPr>
        <p:txBody>
          <a:bodyPr wrap="none" lIns="0" tIns="0" rIns="0" bIns="0" rtlCol="0" anchor="t"/>
          <a:lstStyle/>
          <a:p>
            <a:pPr marL="0" indent="0" algn="l">
              <a:lnSpc>
                <a:spcPts val="2400"/>
              </a:lnSpc>
              <a:buNone/>
            </a:pPr>
            <a:r>
              <a:rPr lang="en-US" sz="1900" dirty="0">
                <a:solidFill>
                  <a:srgbClr val="3C3939"/>
                </a:solidFill>
                <a:latin typeface="Raleway" pitchFamily="34" charset="0"/>
                <a:ea typeface="Raleway" pitchFamily="34" charset="-122"/>
                <a:cs typeface="Raleway" pitchFamily="34" charset="-120"/>
              </a:rPr>
              <a:t>System Components</a:t>
            </a:r>
            <a:endParaRPr lang="en-US" sz="1900" dirty="0"/>
          </a:p>
        </p:txBody>
      </p:sp>
      <p:sp>
        <p:nvSpPr>
          <p:cNvPr id="15" name="Text 12"/>
          <p:cNvSpPr/>
          <p:nvPr/>
        </p:nvSpPr>
        <p:spPr>
          <a:xfrm>
            <a:off x="1328976" y="4417219"/>
            <a:ext cx="7125891" cy="315039"/>
          </a:xfrm>
          <a:prstGeom prst="rect">
            <a:avLst/>
          </a:prstGeom>
          <a:noFill/>
        </p:spPr>
        <p:txBody>
          <a:bodyPr wrap="none" lIns="0" tIns="0" rIns="0" bIns="0" rtlCol="0" anchor="t"/>
          <a:lstStyle/>
          <a:p>
            <a:pPr marL="0" indent="0" algn="l">
              <a:lnSpc>
                <a:spcPts val="245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Overview of hardware and software architecture.</a:t>
            </a:r>
            <a:endParaRPr lang="en-US" sz="1550" dirty="0"/>
          </a:p>
        </p:txBody>
      </p:sp>
      <p:sp>
        <p:nvSpPr>
          <p:cNvPr id="16" name="Shape 13"/>
          <p:cNvSpPr/>
          <p:nvPr/>
        </p:nvSpPr>
        <p:spPr>
          <a:xfrm>
            <a:off x="689134" y="5150525"/>
            <a:ext cx="443032" cy="443032"/>
          </a:xfrm>
          <a:prstGeom prst="roundRect">
            <a:avLst>
              <a:gd name="adj" fmla="val 18667"/>
            </a:avLst>
          </a:prstGeom>
          <a:solidFill>
            <a:srgbClr val="E1E1EA"/>
          </a:solidFill>
          <a:ln w="7620">
            <a:solidFill>
              <a:srgbClr val="C7C7D0"/>
            </a:solidFill>
            <a:prstDash val="solid"/>
          </a:ln>
        </p:spPr>
      </p:sp>
      <p:sp>
        <p:nvSpPr>
          <p:cNvPr id="17" name="Text 14"/>
          <p:cNvSpPr/>
          <p:nvPr/>
        </p:nvSpPr>
        <p:spPr>
          <a:xfrm>
            <a:off x="762953" y="5187434"/>
            <a:ext cx="295275" cy="369094"/>
          </a:xfrm>
          <a:prstGeom prst="rect">
            <a:avLst/>
          </a:prstGeom>
          <a:noFill/>
        </p:spPr>
        <p:txBody>
          <a:bodyPr wrap="none" lIns="0" tIns="0" rIns="0" bIns="0" rtlCol="0" anchor="t"/>
          <a:lstStyle/>
          <a:p>
            <a:pPr marL="0" indent="0" algn="ctr">
              <a:lnSpc>
                <a:spcPts val="2300"/>
              </a:lnSpc>
              <a:buNone/>
            </a:pPr>
            <a:r>
              <a:rPr lang="en-US" sz="2300" dirty="0">
                <a:solidFill>
                  <a:srgbClr val="3C3939"/>
                </a:solidFill>
                <a:latin typeface="Raleway" pitchFamily="34" charset="0"/>
                <a:ea typeface="Raleway" pitchFamily="34" charset="-122"/>
                <a:cs typeface="Raleway" pitchFamily="34" charset="-120"/>
              </a:rPr>
              <a:t>4</a:t>
            </a:r>
            <a:endParaRPr lang="en-US" sz="2300" dirty="0"/>
          </a:p>
        </p:txBody>
      </p:sp>
      <p:sp>
        <p:nvSpPr>
          <p:cNvPr id="18" name="Text 15"/>
          <p:cNvSpPr/>
          <p:nvPr/>
        </p:nvSpPr>
        <p:spPr>
          <a:xfrm>
            <a:off x="1328976" y="5150525"/>
            <a:ext cx="2461260" cy="307538"/>
          </a:xfrm>
          <a:prstGeom prst="rect">
            <a:avLst/>
          </a:prstGeom>
          <a:noFill/>
        </p:spPr>
        <p:txBody>
          <a:bodyPr wrap="none" lIns="0" tIns="0" rIns="0" bIns="0" rtlCol="0" anchor="t"/>
          <a:lstStyle/>
          <a:p>
            <a:pPr marL="0" indent="0" algn="l">
              <a:lnSpc>
                <a:spcPts val="2400"/>
              </a:lnSpc>
              <a:buNone/>
            </a:pPr>
            <a:r>
              <a:rPr lang="en-US" sz="1900" dirty="0">
                <a:solidFill>
                  <a:srgbClr val="3C3939"/>
                </a:solidFill>
                <a:latin typeface="Raleway" pitchFamily="34" charset="0"/>
                <a:ea typeface="Raleway" pitchFamily="34" charset="-122"/>
                <a:cs typeface="Raleway" pitchFamily="34" charset="-120"/>
              </a:rPr>
              <a:t>Code Overview</a:t>
            </a:r>
            <a:endParaRPr lang="en-US" sz="1900" dirty="0"/>
          </a:p>
        </p:txBody>
      </p:sp>
      <p:sp>
        <p:nvSpPr>
          <p:cNvPr id="19" name="Text 16"/>
          <p:cNvSpPr/>
          <p:nvPr/>
        </p:nvSpPr>
        <p:spPr>
          <a:xfrm>
            <a:off x="1328976" y="5576173"/>
            <a:ext cx="7125891" cy="315039"/>
          </a:xfrm>
          <a:prstGeom prst="rect">
            <a:avLst/>
          </a:prstGeom>
          <a:noFill/>
        </p:spPr>
        <p:txBody>
          <a:bodyPr wrap="none" lIns="0" tIns="0" rIns="0" bIns="0" rtlCol="0" anchor="t"/>
          <a:lstStyle/>
          <a:p>
            <a:pPr marL="0" indent="0" algn="l">
              <a:lnSpc>
                <a:spcPts val="245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Key features and quality of the software design.</a:t>
            </a:r>
            <a:endParaRPr lang="en-US" sz="1550" dirty="0"/>
          </a:p>
        </p:txBody>
      </p:sp>
      <p:sp>
        <p:nvSpPr>
          <p:cNvPr id="20" name="Text 17"/>
          <p:cNvSpPr/>
          <p:nvPr/>
        </p:nvSpPr>
        <p:spPr>
          <a:xfrm>
            <a:off x="689134" y="6112669"/>
            <a:ext cx="7765733" cy="1575197"/>
          </a:xfrm>
          <a:prstGeom prst="rect">
            <a:avLst/>
          </a:prstGeom>
          <a:noFill/>
        </p:spPr>
        <p:txBody>
          <a:bodyPr wrap="square" lIns="0" tIns="0" rIns="0" bIns="0" rtlCol="0" anchor="t"/>
          <a:lstStyle/>
          <a:p>
            <a:pPr marL="0" indent="0" algn="l">
              <a:lnSpc>
                <a:spcPts val="245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This presentation provides a comprehensive overview of our smart home lighting system project. We begin by addressing the core issues with conventional lighting, followed by the methodologies employed. An in-depth exploration of system components and code design is then presented. Finally, we conclude with a demonstration and a discussion of challenges and future improvements.</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448514"/>
            <a:ext cx="5670590" cy="708779"/>
          </a:xfrm>
          <a:prstGeom prst="rect">
            <a:avLst/>
          </a:prstGeom>
          <a:noFill/>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Problem Statement</a:t>
            </a:r>
            <a:endParaRPr lang="en-US" sz="4450" dirty="0"/>
          </a:p>
        </p:txBody>
      </p:sp>
      <p:sp>
        <p:nvSpPr>
          <p:cNvPr id="3" name="Text 1"/>
          <p:cNvSpPr/>
          <p:nvPr/>
        </p:nvSpPr>
        <p:spPr>
          <a:xfrm>
            <a:off x="793790" y="2724269"/>
            <a:ext cx="3487817" cy="354330"/>
          </a:xfrm>
          <a:prstGeom prst="rect">
            <a:avLst/>
          </a:prstGeom>
          <a:noFill/>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Home Lighting Challenges</a:t>
            </a:r>
            <a:endParaRPr lang="en-US" sz="2200" dirty="0"/>
          </a:p>
        </p:txBody>
      </p:sp>
      <p:sp>
        <p:nvSpPr>
          <p:cNvPr id="4" name="Text 2"/>
          <p:cNvSpPr/>
          <p:nvPr/>
        </p:nvSpPr>
        <p:spPr>
          <a:xfrm>
            <a:off x="793790" y="3305413"/>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Inefficient manual light switching</a:t>
            </a:r>
            <a:endParaRPr lang="en-US" sz="1750" dirty="0"/>
          </a:p>
        </p:txBody>
      </p:sp>
      <p:sp>
        <p:nvSpPr>
          <p:cNvPr id="5" name="Text 3"/>
          <p:cNvSpPr/>
          <p:nvPr/>
        </p:nvSpPr>
        <p:spPr>
          <a:xfrm>
            <a:off x="793790" y="3747611"/>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High energy consumption</a:t>
            </a:r>
            <a:endParaRPr lang="en-US" sz="1750" dirty="0"/>
          </a:p>
        </p:txBody>
      </p:sp>
      <p:sp>
        <p:nvSpPr>
          <p:cNvPr id="6" name="Text 4"/>
          <p:cNvSpPr/>
          <p:nvPr/>
        </p:nvSpPr>
        <p:spPr>
          <a:xfrm>
            <a:off x="793790" y="4189809"/>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Lack of adaptive lighting solutions</a:t>
            </a:r>
            <a:endParaRPr lang="en-US" sz="1750" dirty="0"/>
          </a:p>
        </p:txBody>
      </p:sp>
      <p:sp>
        <p:nvSpPr>
          <p:cNvPr id="7" name="Text 5"/>
          <p:cNvSpPr/>
          <p:nvPr/>
        </p:nvSpPr>
        <p:spPr>
          <a:xfrm>
            <a:off x="793790" y="4632007"/>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Limited room-specific control</a:t>
            </a:r>
            <a:endParaRPr lang="en-US" sz="1750" dirty="0"/>
          </a:p>
        </p:txBody>
      </p:sp>
      <p:sp>
        <p:nvSpPr>
          <p:cNvPr id="8" name="Text 6"/>
          <p:cNvSpPr/>
          <p:nvPr/>
        </p:nvSpPr>
        <p:spPr>
          <a:xfrm>
            <a:off x="7599521" y="2724269"/>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Objective</a:t>
            </a:r>
            <a:endParaRPr lang="en-US" sz="2200" dirty="0"/>
          </a:p>
        </p:txBody>
      </p:sp>
      <p:sp>
        <p:nvSpPr>
          <p:cNvPr id="9" name="Text 7"/>
          <p:cNvSpPr/>
          <p:nvPr/>
        </p:nvSpPr>
        <p:spPr>
          <a:xfrm>
            <a:off x="7599521" y="3305413"/>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Automates light management</a:t>
            </a:r>
            <a:endParaRPr lang="en-US" sz="1750" dirty="0"/>
          </a:p>
        </p:txBody>
      </p:sp>
      <p:sp>
        <p:nvSpPr>
          <p:cNvPr id="10" name="Text 8"/>
          <p:cNvSpPr/>
          <p:nvPr/>
        </p:nvSpPr>
        <p:spPr>
          <a:xfrm>
            <a:off x="7599521" y="3747611"/>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Reduces energy waste</a:t>
            </a:r>
            <a:endParaRPr lang="en-US" sz="1750" dirty="0"/>
          </a:p>
        </p:txBody>
      </p:sp>
      <p:sp>
        <p:nvSpPr>
          <p:cNvPr id="11" name="Text 9"/>
          <p:cNvSpPr/>
          <p:nvPr/>
        </p:nvSpPr>
        <p:spPr>
          <a:xfrm>
            <a:off x="7599521" y="4189809"/>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Provides multiple control modes</a:t>
            </a:r>
            <a:endParaRPr lang="en-US" sz="1750" dirty="0"/>
          </a:p>
        </p:txBody>
      </p:sp>
      <p:sp>
        <p:nvSpPr>
          <p:cNvPr id="12" name="Text 10"/>
          <p:cNvSpPr/>
          <p:nvPr/>
        </p:nvSpPr>
        <p:spPr>
          <a:xfrm>
            <a:off x="7599521" y="4632007"/>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Enhances user convenience</a:t>
            </a:r>
            <a:endParaRPr lang="en-US" sz="1750" dirty="0"/>
          </a:p>
        </p:txBody>
      </p:sp>
      <p:sp>
        <p:nvSpPr>
          <p:cNvPr id="13" name="Text 11"/>
          <p:cNvSpPr/>
          <p:nvPr/>
        </p:nvSpPr>
        <p:spPr>
          <a:xfrm>
            <a:off x="793790" y="5329357"/>
            <a:ext cx="13042821" cy="1451610"/>
          </a:xfrm>
          <a:prstGeom prst="rect">
            <a:avLst/>
          </a:prstGeom>
          <a:noFill/>
        </p:spPr>
        <p:txBody>
          <a:bodyPr wrap="square" lIns="0" tIns="0" rIns="0" bIns="0" rtlCol="0" anchor="t"/>
          <a:lstStyle/>
          <a:p>
            <a:pPr marL="0" indent="0" algn="l">
              <a:lnSpc>
                <a:spcPts val="2850"/>
              </a:lnSpc>
              <a:buNone/>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Traditional home lighting systems suffer from several inefficiencies. Manual light switching often leads to lights being left on unnecessarily, resulting in high energy consumption. The absence of adaptive solutions means lighting doesn't adjust to ambient conditions, while limited room-specific control restricts customization. Our objective is to develop an intelligent system that automates management, reduces energy waste, provides multiple control modes, and enhances user convenience.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5486400" cy="8229600"/>
          </a:xfrm>
          <a:prstGeom prst="rect">
            <a:avLst/>
          </a:prstGeom>
        </p:spPr>
      </p:pic>
      <p:sp>
        <p:nvSpPr>
          <p:cNvPr id="3" name="Text 0"/>
          <p:cNvSpPr/>
          <p:nvPr/>
        </p:nvSpPr>
        <p:spPr>
          <a:xfrm>
            <a:off x="6194822" y="716994"/>
            <a:ext cx="5060752" cy="632579"/>
          </a:xfrm>
          <a:prstGeom prst="rect">
            <a:avLst/>
          </a:prstGeom>
          <a:noFill/>
        </p:spPr>
        <p:txBody>
          <a:bodyPr wrap="none" lIns="0" tIns="0" rIns="0" bIns="0" rtlCol="0" anchor="t"/>
          <a:lstStyle/>
          <a:p>
            <a:pPr marL="0" indent="0" algn="l">
              <a:lnSpc>
                <a:spcPts val="4950"/>
              </a:lnSpc>
              <a:buNone/>
            </a:pPr>
            <a:r>
              <a:rPr lang="en-US" sz="3950" dirty="0">
                <a:solidFill>
                  <a:srgbClr val="1B1B27"/>
                </a:solidFill>
                <a:latin typeface="Raleway" pitchFamily="34" charset="0"/>
                <a:ea typeface="Raleway" pitchFamily="34" charset="-122"/>
                <a:cs typeface="Raleway" pitchFamily="34" charset="-120"/>
              </a:rPr>
              <a:t>Methodology</a:t>
            </a:r>
            <a:endParaRPr lang="en-US" sz="3950" dirty="0"/>
          </a:p>
        </p:txBody>
      </p:sp>
      <p:sp>
        <p:nvSpPr>
          <p:cNvPr id="4" name="Shape 1"/>
          <p:cNvSpPr/>
          <p:nvPr/>
        </p:nvSpPr>
        <p:spPr>
          <a:xfrm>
            <a:off x="6194822" y="1880830"/>
            <a:ext cx="455414" cy="455414"/>
          </a:xfrm>
          <a:prstGeom prst="roundRect">
            <a:avLst>
              <a:gd name="adj" fmla="val 18669"/>
            </a:avLst>
          </a:prstGeom>
          <a:solidFill>
            <a:srgbClr val="E1E1EA"/>
          </a:solidFill>
          <a:ln w="7620">
            <a:solidFill>
              <a:srgbClr val="C7C7D0"/>
            </a:solidFill>
            <a:prstDash val="solid"/>
          </a:ln>
        </p:spPr>
      </p:sp>
      <p:sp>
        <p:nvSpPr>
          <p:cNvPr id="5" name="Text 2"/>
          <p:cNvSpPr/>
          <p:nvPr/>
        </p:nvSpPr>
        <p:spPr>
          <a:xfrm>
            <a:off x="6270665" y="1918752"/>
            <a:ext cx="303609" cy="379452"/>
          </a:xfrm>
          <a:prstGeom prst="rect">
            <a:avLst/>
          </a:prstGeom>
          <a:noFill/>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1</a:t>
            </a:r>
            <a:endParaRPr lang="en-US" sz="2350" dirty="0"/>
          </a:p>
        </p:txBody>
      </p:sp>
      <p:sp>
        <p:nvSpPr>
          <p:cNvPr id="6" name="Text 3"/>
          <p:cNvSpPr/>
          <p:nvPr/>
        </p:nvSpPr>
        <p:spPr>
          <a:xfrm>
            <a:off x="6852642" y="1880830"/>
            <a:ext cx="2934295" cy="316230"/>
          </a:xfrm>
          <a:prstGeom prst="rect">
            <a:avLst/>
          </a:prstGeom>
          <a:noFill/>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Microcontroller Selection</a:t>
            </a:r>
            <a:endParaRPr lang="en-US" sz="1950" dirty="0"/>
          </a:p>
        </p:txBody>
      </p:sp>
      <p:sp>
        <p:nvSpPr>
          <p:cNvPr id="7" name="Text 4"/>
          <p:cNvSpPr/>
          <p:nvPr/>
        </p:nvSpPr>
        <p:spPr>
          <a:xfrm>
            <a:off x="6852642" y="2318504"/>
            <a:ext cx="7069336" cy="647700"/>
          </a:xfrm>
          <a:prstGeom prst="rect">
            <a:avLst/>
          </a:prstGeom>
          <a:noFill/>
        </p:spPr>
        <p:txBody>
          <a:bodyPr wrap="square" lIns="0" tIns="0" rIns="0" bIns="0" rtlCol="0" anchor="t"/>
          <a:lstStyle/>
          <a:p>
            <a:pPr marL="0" indent="0" algn="l">
              <a:lnSpc>
                <a:spcPts val="255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Arduino UNO R3 as the central controller, offering a versatile and programmable platform for managing the lighting system.</a:t>
            </a:r>
            <a:endParaRPr lang="en-US" sz="1550" dirty="0"/>
          </a:p>
        </p:txBody>
      </p:sp>
      <p:sp>
        <p:nvSpPr>
          <p:cNvPr id="8" name="Shape 5"/>
          <p:cNvSpPr/>
          <p:nvPr/>
        </p:nvSpPr>
        <p:spPr>
          <a:xfrm>
            <a:off x="6194822" y="3396258"/>
            <a:ext cx="455414" cy="455414"/>
          </a:xfrm>
          <a:prstGeom prst="roundRect">
            <a:avLst>
              <a:gd name="adj" fmla="val 18669"/>
            </a:avLst>
          </a:prstGeom>
          <a:solidFill>
            <a:srgbClr val="E1E1EA"/>
          </a:solidFill>
          <a:ln w="7620">
            <a:solidFill>
              <a:srgbClr val="C7C7D0"/>
            </a:solidFill>
            <a:prstDash val="solid"/>
          </a:ln>
        </p:spPr>
      </p:sp>
      <p:sp>
        <p:nvSpPr>
          <p:cNvPr id="9" name="Text 6"/>
          <p:cNvSpPr/>
          <p:nvPr/>
        </p:nvSpPr>
        <p:spPr>
          <a:xfrm>
            <a:off x="6270665" y="3434179"/>
            <a:ext cx="303609" cy="379452"/>
          </a:xfrm>
          <a:prstGeom prst="rect">
            <a:avLst/>
          </a:prstGeom>
          <a:noFill/>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2</a:t>
            </a:r>
            <a:endParaRPr lang="en-US" sz="2350" dirty="0"/>
          </a:p>
        </p:txBody>
      </p:sp>
      <p:sp>
        <p:nvSpPr>
          <p:cNvPr id="10" name="Text 7"/>
          <p:cNvSpPr/>
          <p:nvPr/>
        </p:nvSpPr>
        <p:spPr>
          <a:xfrm>
            <a:off x="6852642" y="3396258"/>
            <a:ext cx="2530316" cy="316230"/>
          </a:xfrm>
          <a:prstGeom prst="rect">
            <a:avLst/>
          </a:prstGeom>
          <a:noFill/>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Sensor Integration</a:t>
            </a:r>
            <a:endParaRPr lang="en-US" sz="1950" dirty="0"/>
          </a:p>
        </p:txBody>
      </p:sp>
      <p:sp>
        <p:nvSpPr>
          <p:cNvPr id="11" name="Text 8"/>
          <p:cNvSpPr/>
          <p:nvPr/>
        </p:nvSpPr>
        <p:spPr>
          <a:xfrm>
            <a:off x="6852642" y="3833932"/>
            <a:ext cx="7069336" cy="647700"/>
          </a:xfrm>
          <a:prstGeom prst="rect">
            <a:avLst/>
          </a:prstGeom>
          <a:noFill/>
        </p:spPr>
        <p:txBody>
          <a:bodyPr wrap="square" lIns="0" tIns="0" rIns="0" bIns="0" rtlCol="0" anchor="t"/>
          <a:lstStyle/>
          <a:p>
            <a:pPr marL="0" indent="0" algn="l">
              <a:lnSpc>
                <a:spcPts val="255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Employing PIR motion sensors for accurate occupancy detection and a photoresistor for precise ambient light measurement.</a:t>
            </a:r>
            <a:endParaRPr lang="en-US" sz="1550" dirty="0"/>
          </a:p>
        </p:txBody>
      </p:sp>
      <p:sp>
        <p:nvSpPr>
          <p:cNvPr id="12" name="Shape 9"/>
          <p:cNvSpPr/>
          <p:nvPr/>
        </p:nvSpPr>
        <p:spPr>
          <a:xfrm>
            <a:off x="6194822" y="4911685"/>
            <a:ext cx="455414" cy="455414"/>
          </a:xfrm>
          <a:prstGeom prst="roundRect">
            <a:avLst>
              <a:gd name="adj" fmla="val 18669"/>
            </a:avLst>
          </a:prstGeom>
          <a:solidFill>
            <a:srgbClr val="E1E1EA"/>
          </a:solidFill>
          <a:ln w="7620">
            <a:solidFill>
              <a:srgbClr val="C7C7D0"/>
            </a:solidFill>
            <a:prstDash val="solid"/>
          </a:ln>
        </p:spPr>
      </p:sp>
      <p:sp>
        <p:nvSpPr>
          <p:cNvPr id="13" name="Text 10"/>
          <p:cNvSpPr/>
          <p:nvPr/>
        </p:nvSpPr>
        <p:spPr>
          <a:xfrm>
            <a:off x="6270665" y="4949607"/>
            <a:ext cx="303609" cy="379452"/>
          </a:xfrm>
          <a:prstGeom prst="rect">
            <a:avLst/>
          </a:prstGeom>
          <a:noFill/>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3</a:t>
            </a:r>
            <a:endParaRPr lang="en-US" sz="2350" dirty="0"/>
          </a:p>
        </p:txBody>
      </p:sp>
      <p:sp>
        <p:nvSpPr>
          <p:cNvPr id="14" name="Text 11"/>
          <p:cNvSpPr/>
          <p:nvPr/>
        </p:nvSpPr>
        <p:spPr>
          <a:xfrm>
            <a:off x="6852642" y="4911685"/>
            <a:ext cx="2530316" cy="316230"/>
          </a:xfrm>
          <a:prstGeom prst="rect">
            <a:avLst/>
          </a:prstGeom>
          <a:noFill/>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Control Mechanisms</a:t>
            </a:r>
            <a:endParaRPr lang="en-US" sz="1950" dirty="0"/>
          </a:p>
        </p:txBody>
      </p:sp>
      <p:sp>
        <p:nvSpPr>
          <p:cNvPr id="15" name="Text 12"/>
          <p:cNvSpPr/>
          <p:nvPr/>
        </p:nvSpPr>
        <p:spPr>
          <a:xfrm>
            <a:off x="6852642" y="5349359"/>
            <a:ext cx="7069336" cy="647700"/>
          </a:xfrm>
          <a:prstGeom prst="rect">
            <a:avLst/>
          </a:prstGeom>
          <a:noFill/>
        </p:spPr>
        <p:txBody>
          <a:bodyPr wrap="square" lIns="0" tIns="0" rIns="0" bIns="0" rtlCol="0" anchor="t"/>
          <a:lstStyle/>
          <a:p>
            <a:pPr marL="0" indent="0" algn="l">
              <a:lnSpc>
                <a:spcPts val="255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Implementing automatic mode for hands-free operation, manual override for personalized control, and a voice command interface for added convenience.</a:t>
            </a:r>
            <a:endParaRPr lang="en-US" sz="1550" dirty="0"/>
          </a:p>
        </p:txBody>
      </p:sp>
      <p:sp>
        <p:nvSpPr>
          <p:cNvPr id="16" name="Shape 13"/>
          <p:cNvSpPr/>
          <p:nvPr/>
        </p:nvSpPr>
        <p:spPr>
          <a:xfrm>
            <a:off x="6194822" y="6427113"/>
            <a:ext cx="455414" cy="455414"/>
          </a:xfrm>
          <a:prstGeom prst="roundRect">
            <a:avLst>
              <a:gd name="adj" fmla="val 18669"/>
            </a:avLst>
          </a:prstGeom>
          <a:solidFill>
            <a:srgbClr val="E1E1EA"/>
          </a:solidFill>
          <a:ln w="7620">
            <a:solidFill>
              <a:srgbClr val="C7C7D0"/>
            </a:solidFill>
            <a:prstDash val="solid"/>
          </a:ln>
        </p:spPr>
      </p:sp>
      <p:sp>
        <p:nvSpPr>
          <p:cNvPr id="17" name="Text 14"/>
          <p:cNvSpPr/>
          <p:nvPr/>
        </p:nvSpPr>
        <p:spPr>
          <a:xfrm>
            <a:off x="6270665" y="6465034"/>
            <a:ext cx="303609" cy="379452"/>
          </a:xfrm>
          <a:prstGeom prst="rect">
            <a:avLst/>
          </a:prstGeom>
          <a:noFill/>
        </p:spPr>
        <p:txBody>
          <a:bodyPr wrap="none" lIns="0" tIns="0" rIns="0" bIns="0" rtlCol="0" anchor="t"/>
          <a:lstStyle/>
          <a:p>
            <a:pPr marL="0" indent="0" algn="ctr">
              <a:lnSpc>
                <a:spcPts val="2350"/>
              </a:lnSpc>
              <a:buNone/>
            </a:pPr>
            <a:r>
              <a:rPr lang="en-US" sz="2350" dirty="0">
                <a:solidFill>
                  <a:srgbClr val="3C3939"/>
                </a:solidFill>
                <a:latin typeface="Raleway" pitchFamily="34" charset="0"/>
                <a:ea typeface="Raleway" pitchFamily="34" charset="-122"/>
                <a:cs typeface="Raleway" pitchFamily="34" charset="-120"/>
              </a:rPr>
              <a:t>4</a:t>
            </a:r>
            <a:endParaRPr lang="en-US" sz="2350" dirty="0"/>
          </a:p>
        </p:txBody>
      </p:sp>
      <p:sp>
        <p:nvSpPr>
          <p:cNvPr id="18" name="Text 15"/>
          <p:cNvSpPr/>
          <p:nvPr/>
        </p:nvSpPr>
        <p:spPr>
          <a:xfrm>
            <a:off x="6852642" y="6427113"/>
            <a:ext cx="2648307" cy="316230"/>
          </a:xfrm>
          <a:prstGeom prst="rect">
            <a:avLst/>
          </a:prstGeom>
          <a:noFill/>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Programming Strategy</a:t>
            </a:r>
            <a:endParaRPr lang="en-US" sz="1950" dirty="0"/>
          </a:p>
        </p:txBody>
      </p:sp>
      <p:sp>
        <p:nvSpPr>
          <p:cNvPr id="19" name="Text 16"/>
          <p:cNvSpPr/>
          <p:nvPr/>
        </p:nvSpPr>
        <p:spPr>
          <a:xfrm>
            <a:off x="6852642" y="6864787"/>
            <a:ext cx="7069336" cy="647700"/>
          </a:xfrm>
          <a:prstGeom prst="rect">
            <a:avLst/>
          </a:prstGeom>
          <a:noFill/>
        </p:spPr>
        <p:txBody>
          <a:bodyPr wrap="square" lIns="0" tIns="0" rIns="0" bIns="0" rtlCol="0" anchor="t"/>
          <a:lstStyle/>
          <a:p>
            <a:pPr marL="0" indent="0" algn="l">
              <a:lnSpc>
                <a:spcPts val="255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Utilizing a state machine design for robust system behavior, interrupt-like polling for timely responses, and EEPROM for persistent configuration storage.</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253609"/>
            <a:ext cx="5670590" cy="708779"/>
          </a:xfrm>
          <a:prstGeom prst="rect">
            <a:avLst/>
          </a:prstGeom>
          <a:noFill/>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System Components</a:t>
            </a:r>
            <a:endParaRPr lang="en-US" sz="4450" dirty="0"/>
          </a:p>
        </p:txBody>
      </p:sp>
      <p:sp>
        <p:nvSpPr>
          <p:cNvPr id="3" name="Shape 1"/>
          <p:cNvSpPr/>
          <p:nvPr/>
        </p:nvSpPr>
        <p:spPr>
          <a:xfrm>
            <a:off x="793790" y="2416016"/>
            <a:ext cx="4196358" cy="2853095"/>
          </a:xfrm>
          <a:prstGeom prst="roundRect">
            <a:avLst>
              <a:gd name="adj" fmla="val 3339"/>
            </a:avLst>
          </a:prstGeom>
          <a:solidFill>
            <a:srgbClr val="E1E1EA"/>
          </a:solidFill>
          <a:ln w="7620">
            <a:solidFill>
              <a:srgbClr val="C7C7D0"/>
            </a:solidFill>
            <a:prstDash val="solid"/>
          </a:ln>
        </p:spPr>
      </p:sp>
      <p:sp>
        <p:nvSpPr>
          <p:cNvPr id="4" name="Text 2"/>
          <p:cNvSpPr/>
          <p:nvPr/>
        </p:nvSpPr>
        <p:spPr>
          <a:xfrm>
            <a:off x="1028224" y="2650450"/>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Microcontroller</a:t>
            </a:r>
            <a:endParaRPr lang="en-US" sz="2200" dirty="0"/>
          </a:p>
        </p:txBody>
      </p:sp>
      <p:sp>
        <p:nvSpPr>
          <p:cNvPr id="5" name="Text 3"/>
          <p:cNvSpPr/>
          <p:nvPr/>
        </p:nvSpPr>
        <p:spPr>
          <a:xfrm>
            <a:off x="1028224" y="3140869"/>
            <a:ext cx="3727490" cy="1088708"/>
          </a:xfrm>
          <a:prstGeom prst="rect">
            <a:avLst/>
          </a:prstGeom>
          <a:noFill/>
        </p:spPr>
        <p:txBody>
          <a:bodyPr wrap="square" lIns="0" tIns="0" rIns="0" bIns="0" rtlCol="0" anchor="t"/>
          <a:lstStyle/>
          <a:p>
            <a:pPr marL="0" indent="0" algn="l">
              <a:lnSpc>
                <a:spcPts val="2850"/>
              </a:lnSpc>
              <a:buNone/>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Arduino UNO R3: The central processing unit, managing all sensor inputs and actuator outputs.</a:t>
            </a:r>
            <a:endParaRPr lang="en-US" sz="1750" dirty="0"/>
          </a:p>
        </p:txBody>
      </p:sp>
      <p:sp>
        <p:nvSpPr>
          <p:cNvPr id="6" name="Shape 4"/>
          <p:cNvSpPr/>
          <p:nvPr/>
        </p:nvSpPr>
        <p:spPr>
          <a:xfrm>
            <a:off x="5216962" y="2416016"/>
            <a:ext cx="4196358" cy="2853095"/>
          </a:xfrm>
          <a:prstGeom prst="roundRect">
            <a:avLst>
              <a:gd name="adj" fmla="val 3339"/>
            </a:avLst>
          </a:prstGeom>
          <a:solidFill>
            <a:srgbClr val="E1E1EA"/>
          </a:solidFill>
          <a:ln w="7620">
            <a:solidFill>
              <a:srgbClr val="C7C7D0"/>
            </a:solidFill>
            <a:prstDash val="solid"/>
          </a:ln>
        </p:spPr>
      </p:sp>
      <p:sp>
        <p:nvSpPr>
          <p:cNvPr id="7" name="Text 5"/>
          <p:cNvSpPr/>
          <p:nvPr/>
        </p:nvSpPr>
        <p:spPr>
          <a:xfrm>
            <a:off x="5451396" y="2650450"/>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Sensors</a:t>
            </a:r>
            <a:endParaRPr lang="en-US" sz="2200" dirty="0"/>
          </a:p>
        </p:txBody>
      </p:sp>
      <p:sp>
        <p:nvSpPr>
          <p:cNvPr id="8" name="Text 6"/>
          <p:cNvSpPr/>
          <p:nvPr/>
        </p:nvSpPr>
        <p:spPr>
          <a:xfrm>
            <a:off x="5451396" y="3140869"/>
            <a:ext cx="3727490" cy="725805"/>
          </a:xfrm>
          <a:prstGeom prst="rect">
            <a:avLst/>
          </a:prstGeom>
          <a:noFill/>
        </p:spPr>
        <p:txBody>
          <a:bodyPr wrap="squar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3x PIR Motion Sensors: Detect occupancy in different rooms.</a:t>
            </a:r>
            <a:endParaRPr lang="en-US" sz="1750" dirty="0"/>
          </a:p>
        </p:txBody>
      </p:sp>
      <p:sp>
        <p:nvSpPr>
          <p:cNvPr id="9" name="Text 7"/>
          <p:cNvSpPr/>
          <p:nvPr/>
        </p:nvSpPr>
        <p:spPr>
          <a:xfrm>
            <a:off x="5451396" y="3945969"/>
            <a:ext cx="3727490" cy="1088708"/>
          </a:xfrm>
          <a:prstGeom prst="rect">
            <a:avLst/>
          </a:prstGeom>
          <a:noFill/>
        </p:spPr>
        <p:txBody>
          <a:bodyPr wrap="squar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1x Photoresistor: Measures ambient light levels for adaptive control.</a:t>
            </a:r>
            <a:endParaRPr lang="en-US" sz="1750" dirty="0"/>
          </a:p>
        </p:txBody>
      </p:sp>
      <p:sp>
        <p:nvSpPr>
          <p:cNvPr id="10" name="Shape 8"/>
          <p:cNvSpPr/>
          <p:nvPr/>
        </p:nvSpPr>
        <p:spPr>
          <a:xfrm>
            <a:off x="9640133" y="2416016"/>
            <a:ext cx="4196358" cy="2853095"/>
          </a:xfrm>
          <a:prstGeom prst="roundRect">
            <a:avLst>
              <a:gd name="adj" fmla="val 3339"/>
            </a:avLst>
          </a:prstGeom>
          <a:solidFill>
            <a:srgbClr val="E1E1EA"/>
          </a:solidFill>
          <a:ln w="7620">
            <a:solidFill>
              <a:srgbClr val="C7C7D0"/>
            </a:solidFill>
            <a:prstDash val="solid"/>
          </a:ln>
        </p:spPr>
      </p:sp>
      <p:sp>
        <p:nvSpPr>
          <p:cNvPr id="11" name="Text 9"/>
          <p:cNvSpPr/>
          <p:nvPr/>
        </p:nvSpPr>
        <p:spPr>
          <a:xfrm>
            <a:off x="9874568" y="2650450"/>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Display</a:t>
            </a:r>
            <a:endParaRPr lang="en-US" sz="2200" dirty="0"/>
          </a:p>
        </p:txBody>
      </p:sp>
      <p:sp>
        <p:nvSpPr>
          <p:cNvPr id="12" name="Text 10"/>
          <p:cNvSpPr/>
          <p:nvPr/>
        </p:nvSpPr>
        <p:spPr>
          <a:xfrm>
            <a:off x="9874568" y="3140869"/>
            <a:ext cx="3727490" cy="1088708"/>
          </a:xfrm>
          <a:prstGeom prst="rect">
            <a:avLst/>
          </a:prstGeom>
          <a:noFill/>
        </p:spPr>
        <p:txBody>
          <a:bodyPr wrap="square" lIns="0" tIns="0" rIns="0" bIns="0" rtlCol="0" anchor="t"/>
          <a:lstStyle/>
          <a:p>
            <a:pPr marL="0" indent="0" algn="l">
              <a:lnSpc>
                <a:spcPts val="2850"/>
              </a:lnSpc>
              <a:buNone/>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16x2 I2C LCD: Provides a user interface for system status and manual control options.</a:t>
            </a:r>
            <a:endParaRPr lang="en-US" sz="1750" dirty="0"/>
          </a:p>
        </p:txBody>
      </p:sp>
      <p:sp>
        <p:nvSpPr>
          <p:cNvPr id="13" name="Text 11"/>
          <p:cNvSpPr/>
          <p:nvPr/>
        </p:nvSpPr>
        <p:spPr>
          <a:xfrm>
            <a:off x="793790" y="5524262"/>
            <a:ext cx="13042821" cy="1451610"/>
          </a:xfrm>
          <a:prstGeom prst="rect">
            <a:avLst/>
          </a:prstGeom>
          <a:noFill/>
        </p:spPr>
        <p:txBody>
          <a:bodyPr wrap="square" lIns="0" tIns="0" rIns="0" bIns="0" rtlCol="0" anchor="t"/>
          <a:lstStyle/>
          <a:p>
            <a:pPr marL="0" indent="0" algn="l">
              <a:lnSpc>
                <a:spcPts val="2850"/>
              </a:lnSpc>
              <a:buNone/>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The smart home lighting system comprises several key components. At its core is the Arduino UNO R3 microcontroller, responsible for processing sensor data and controlling actuators. Three PIR motion sensors detect occupancy, while a photoresistor measures ambient light. A 16x2 I2C LCD displays system status and enables manual control. These components work together to provide intelligent and automated lighting.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448514"/>
            <a:ext cx="5670590" cy="708779"/>
          </a:xfrm>
          <a:prstGeom prst="rect">
            <a:avLst/>
          </a:prstGeom>
          <a:noFill/>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Code Overview</a:t>
            </a:r>
            <a:endParaRPr lang="en-US" sz="4450" dirty="0"/>
          </a:p>
        </p:txBody>
      </p:sp>
      <p:sp>
        <p:nvSpPr>
          <p:cNvPr id="3" name="Text 1"/>
          <p:cNvSpPr/>
          <p:nvPr/>
        </p:nvSpPr>
        <p:spPr>
          <a:xfrm>
            <a:off x="793790" y="2724269"/>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Software Design</a:t>
            </a:r>
            <a:endParaRPr lang="en-US" sz="2200" dirty="0"/>
          </a:p>
        </p:txBody>
      </p:sp>
      <p:sp>
        <p:nvSpPr>
          <p:cNvPr id="4" name="Text 2"/>
          <p:cNvSpPr/>
          <p:nvPr/>
        </p:nvSpPr>
        <p:spPr>
          <a:xfrm>
            <a:off x="793790" y="3305413"/>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Multi-mode operation implementation</a:t>
            </a:r>
            <a:endParaRPr lang="en-US" sz="1750" dirty="0"/>
          </a:p>
        </p:txBody>
      </p:sp>
      <p:sp>
        <p:nvSpPr>
          <p:cNvPr id="5" name="Text 3"/>
          <p:cNvSpPr/>
          <p:nvPr/>
        </p:nvSpPr>
        <p:spPr>
          <a:xfrm>
            <a:off x="793790" y="3747611"/>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Efficient sensor reading techniques</a:t>
            </a:r>
            <a:endParaRPr lang="en-US" sz="1750" dirty="0"/>
          </a:p>
        </p:txBody>
      </p:sp>
      <p:sp>
        <p:nvSpPr>
          <p:cNvPr id="6" name="Text 4"/>
          <p:cNvSpPr/>
          <p:nvPr/>
        </p:nvSpPr>
        <p:spPr>
          <a:xfrm>
            <a:off x="793790" y="4189809"/>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State management</a:t>
            </a:r>
            <a:endParaRPr lang="en-US" sz="1750" dirty="0"/>
          </a:p>
        </p:txBody>
      </p:sp>
      <p:sp>
        <p:nvSpPr>
          <p:cNvPr id="7" name="Text 5"/>
          <p:cNvSpPr/>
          <p:nvPr/>
        </p:nvSpPr>
        <p:spPr>
          <a:xfrm>
            <a:off x="793790" y="4632007"/>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Error handling</a:t>
            </a:r>
            <a:endParaRPr lang="en-US" sz="1750" dirty="0"/>
          </a:p>
        </p:txBody>
      </p:sp>
      <p:sp>
        <p:nvSpPr>
          <p:cNvPr id="8" name="Text 6"/>
          <p:cNvSpPr/>
          <p:nvPr/>
        </p:nvSpPr>
        <p:spPr>
          <a:xfrm>
            <a:off x="7599521" y="2724269"/>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Key Code Features</a:t>
            </a:r>
            <a:endParaRPr lang="en-US" sz="2200" dirty="0"/>
          </a:p>
        </p:txBody>
      </p:sp>
      <p:sp>
        <p:nvSpPr>
          <p:cNvPr id="9" name="Text 7"/>
          <p:cNvSpPr/>
          <p:nvPr/>
        </p:nvSpPr>
        <p:spPr>
          <a:xfrm>
            <a:off x="7599521" y="3305413"/>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Automatic light control algorithm</a:t>
            </a:r>
            <a:endParaRPr lang="en-US" sz="1750" dirty="0"/>
          </a:p>
        </p:txBody>
      </p:sp>
      <p:sp>
        <p:nvSpPr>
          <p:cNvPr id="10" name="Text 8"/>
          <p:cNvSpPr/>
          <p:nvPr/>
        </p:nvSpPr>
        <p:spPr>
          <a:xfrm>
            <a:off x="7599521" y="3747611"/>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Voice command processing</a:t>
            </a:r>
            <a:endParaRPr lang="en-US" sz="1750" dirty="0"/>
          </a:p>
        </p:txBody>
      </p:sp>
      <p:sp>
        <p:nvSpPr>
          <p:cNvPr id="11" name="Text 9"/>
          <p:cNvSpPr/>
          <p:nvPr/>
        </p:nvSpPr>
        <p:spPr>
          <a:xfrm>
            <a:off x="7599521" y="4189809"/>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EEPROM threshold configuration</a:t>
            </a:r>
            <a:endParaRPr lang="en-US" sz="1750" dirty="0"/>
          </a:p>
        </p:txBody>
      </p:sp>
      <p:sp>
        <p:nvSpPr>
          <p:cNvPr id="12" name="Text 10"/>
          <p:cNvSpPr/>
          <p:nvPr/>
        </p:nvSpPr>
        <p:spPr>
          <a:xfrm>
            <a:off x="7599521" y="4632007"/>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Debounce mechanism</a:t>
            </a:r>
            <a:endParaRPr lang="en-US" sz="1750" dirty="0"/>
          </a:p>
        </p:txBody>
      </p:sp>
      <p:sp>
        <p:nvSpPr>
          <p:cNvPr id="13" name="Text 11"/>
          <p:cNvSpPr/>
          <p:nvPr/>
        </p:nvSpPr>
        <p:spPr>
          <a:xfrm>
            <a:off x="793790" y="5329357"/>
            <a:ext cx="13042821" cy="1451610"/>
          </a:xfrm>
          <a:prstGeom prst="rect">
            <a:avLst/>
          </a:prstGeom>
          <a:noFill/>
        </p:spPr>
        <p:txBody>
          <a:bodyPr wrap="square" lIns="0" tIns="0" rIns="0" bIns="0" rtlCol="0" anchor="t"/>
          <a:lstStyle/>
          <a:p>
            <a:pPr marL="0" indent="0" algn="l">
              <a:lnSpc>
                <a:spcPts val="2850"/>
              </a:lnSpc>
              <a:buNone/>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The software design emphasizes multi-mode operation, allowing the system to adapt to different user preferences and environmental conditions. Efficient sensor reading techniques ensure accurate and timely data acquisition. State management is crucial for maintaining system stability, while robust error handling mechanisms prevent unexpected behavior. The automatic light control algorithm, voice command processing, EEPROM threshold configuration, and debounce mechanism are key features.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5486400" cy="8230910"/>
          </a:xfrm>
          <a:prstGeom prst="rect">
            <a:avLst/>
          </a:prstGeom>
        </p:spPr>
      </p:pic>
      <p:sp>
        <p:nvSpPr>
          <p:cNvPr id="3" name="Text 0"/>
          <p:cNvSpPr/>
          <p:nvPr/>
        </p:nvSpPr>
        <p:spPr>
          <a:xfrm>
            <a:off x="6183392" y="547568"/>
            <a:ext cx="6134933" cy="622340"/>
          </a:xfrm>
          <a:prstGeom prst="rect">
            <a:avLst/>
          </a:prstGeom>
          <a:noFill/>
        </p:spPr>
        <p:txBody>
          <a:bodyPr wrap="none" lIns="0" tIns="0" rIns="0" bIns="0" rtlCol="0" anchor="t"/>
          <a:lstStyle/>
          <a:p>
            <a:pPr marL="0" indent="0" algn="l">
              <a:lnSpc>
                <a:spcPts val="4900"/>
              </a:lnSpc>
              <a:buNone/>
            </a:pPr>
            <a:r>
              <a:rPr lang="en-US" sz="3900" dirty="0">
                <a:solidFill>
                  <a:srgbClr val="1B1B27"/>
                </a:solidFill>
                <a:latin typeface="Raleway" pitchFamily="34" charset="0"/>
                <a:ea typeface="Raleway" pitchFamily="34" charset="-122"/>
                <a:cs typeface="Raleway" pitchFamily="34" charset="-120"/>
              </a:rPr>
              <a:t>Demonstration/Simulation</a:t>
            </a:r>
            <a:endParaRPr lang="en-US" sz="3900" dirty="0"/>
          </a:p>
        </p:txBody>
      </p:sp>
      <p:pic>
        <p:nvPicPr>
          <p:cNvPr id="4" name="Image 1" descr="preencoded.png"/>
          <p:cNvPicPr>
            <a:picLocks noChangeAspect="1"/>
          </p:cNvPicPr>
          <p:nvPr/>
        </p:nvPicPr>
        <p:blipFill>
          <a:blip r:embed="rId3"/>
          <a:stretch>
            <a:fillRect/>
          </a:stretch>
        </p:blipFill>
        <p:spPr>
          <a:xfrm>
            <a:off x="6183392" y="1468636"/>
            <a:ext cx="995720" cy="1465898"/>
          </a:xfrm>
          <a:prstGeom prst="rect">
            <a:avLst/>
          </a:prstGeom>
        </p:spPr>
      </p:pic>
      <p:sp>
        <p:nvSpPr>
          <p:cNvPr id="5" name="Text 1"/>
          <p:cNvSpPr/>
          <p:nvPr/>
        </p:nvSpPr>
        <p:spPr>
          <a:xfrm>
            <a:off x="7477839" y="1667708"/>
            <a:ext cx="2489478" cy="311110"/>
          </a:xfrm>
          <a:prstGeom prst="rect">
            <a:avLst/>
          </a:prstGeom>
          <a:noFill/>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Automatic Mode</a:t>
            </a:r>
            <a:endParaRPr lang="en-US" sz="1950" dirty="0"/>
          </a:p>
        </p:txBody>
      </p:sp>
      <p:sp>
        <p:nvSpPr>
          <p:cNvPr id="6" name="Text 2"/>
          <p:cNvSpPr/>
          <p:nvPr/>
        </p:nvSpPr>
        <p:spPr>
          <a:xfrm>
            <a:off x="7477839" y="2098238"/>
            <a:ext cx="6455569" cy="637223"/>
          </a:xfrm>
          <a:prstGeom prst="rect">
            <a:avLst/>
          </a:prstGeom>
          <a:noFill/>
        </p:spPr>
        <p:txBody>
          <a:bodyPr wrap="squar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Motion-triggered lighting with ambient light consideration ensures energy-efficient operation.</a:t>
            </a:r>
            <a:endParaRPr lang="en-US" sz="1550" dirty="0"/>
          </a:p>
        </p:txBody>
      </p:sp>
      <p:pic>
        <p:nvPicPr>
          <p:cNvPr id="7" name="Image 2" descr="preencoded.png"/>
          <p:cNvPicPr>
            <a:picLocks noChangeAspect="1"/>
          </p:cNvPicPr>
          <p:nvPr/>
        </p:nvPicPr>
        <p:blipFill>
          <a:blip r:embed="rId4"/>
          <a:stretch>
            <a:fillRect/>
          </a:stretch>
        </p:blipFill>
        <p:spPr>
          <a:xfrm>
            <a:off x="6183392" y="2934533"/>
            <a:ext cx="995720" cy="1465898"/>
          </a:xfrm>
          <a:prstGeom prst="rect">
            <a:avLst/>
          </a:prstGeom>
        </p:spPr>
      </p:pic>
      <p:sp>
        <p:nvSpPr>
          <p:cNvPr id="8" name="Text 3"/>
          <p:cNvSpPr/>
          <p:nvPr/>
        </p:nvSpPr>
        <p:spPr>
          <a:xfrm>
            <a:off x="7477839" y="3133606"/>
            <a:ext cx="2489478" cy="311110"/>
          </a:xfrm>
          <a:prstGeom prst="rect">
            <a:avLst/>
          </a:prstGeom>
          <a:noFill/>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Manual Control</a:t>
            </a:r>
            <a:endParaRPr lang="en-US" sz="1950" dirty="0"/>
          </a:p>
        </p:txBody>
      </p:sp>
      <p:sp>
        <p:nvSpPr>
          <p:cNvPr id="9" name="Text 4"/>
          <p:cNvSpPr/>
          <p:nvPr/>
        </p:nvSpPr>
        <p:spPr>
          <a:xfrm>
            <a:off x="7477839" y="3564136"/>
            <a:ext cx="6455569" cy="637223"/>
          </a:xfrm>
          <a:prstGeom prst="rect">
            <a:avLst/>
          </a:prstGeom>
          <a:noFill/>
        </p:spPr>
        <p:txBody>
          <a:bodyPr wrap="squar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Button-based override provides individual room control, allowing users to customize their lighting preferences.</a:t>
            </a:r>
            <a:endParaRPr lang="en-US" sz="1550" dirty="0"/>
          </a:p>
        </p:txBody>
      </p:sp>
      <p:pic>
        <p:nvPicPr>
          <p:cNvPr id="10" name="Image 3" descr="preencoded.png"/>
          <p:cNvPicPr>
            <a:picLocks noChangeAspect="1"/>
          </p:cNvPicPr>
          <p:nvPr/>
        </p:nvPicPr>
        <p:blipFill>
          <a:blip r:embed="rId5"/>
          <a:stretch>
            <a:fillRect/>
          </a:stretch>
        </p:blipFill>
        <p:spPr>
          <a:xfrm>
            <a:off x="6183392" y="4400431"/>
            <a:ext cx="995720" cy="1465898"/>
          </a:xfrm>
          <a:prstGeom prst="rect">
            <a:avLst/>
          </a:prstGeom>
        </p:spPr>
      </p:pic>
      <p:sp>
        <p:nvSpPr>
          <p:cNvPr id="11" name="Text 5"/>
          <p:cNvSpPr/>
          <p:nvPr/>
        </p:nvSpPr>
        <p:spPr>
          <a:xfrm>
            <a:off x="7477839" y="4599503"/>
            <a:ext cx="2993350" cy="311110"/>
          </a:xfrm>
          <a:prstGeom prst="rect">
            <a:avLst/>
          </a:prstGeom>
          <a:noFill/>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Voice Command Interface</a:t>
            </a:r>
            <a:endParaRPr lang="en-US" sz="1950" dirty="0"/>
          </a:p>
        </p:txBody>
      </p:sp>
      <p:sp>
        <p:nvSpPr>
          <p:cNvPr id="12" name="Text 6"/>
          <p:cNvSpPr/>
          <p:nvPr/>
        </p:nvSpPr>
        <p:spPr>
          <a:xfrm>
            <a:off x="7477839" y="5030033"/>
            <a:ext cx="6455569" cy="637223"/>
          </a:xfrm>
          <a:prstGeom prst="rect">
            <a:avLst/>
          </a:prstGeom>
          <a:noFill/>
        </p:spPr>
        <p:txBody>
          <a:bodyPr wrap="squar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Serial command processing enables multiple operational modes, enhancing user convenience and accessibility.</a:t>
            </a:r>
            <a:endParaRPr lang="en-US" sz="1550" dirty="0"/>
          </a:p>
        </p:txBody>
      </p:sp>
      <p:sp>
        <p:nvSpPr>
          <p:cNvPr id="13" name="Text 7"/>
          <p:cNvSpPr/>
          <p:nvPr/>
        </p:nvSpPr>
        <p:spPr>
          <a:xfrm>
            <a:off x="6183392" y="6090285"/>
            <a:ext cx="7750016" cy="1593056"/>
          </a:xfrm>
          <a:prstGeom prst="rect">
            <a:avLst/>
          </a:prstGeom>
          <a:noFill/>
        </p:spPr>
        <p:txBody>
          <a:bodyPr wrap="squar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The system is designed to showcase energy efficiency, user convenience, and adaptive lighting capabilities. The demonstration highlights the seamless transition between automatic and manual modes, as well as the effectiveness of the voice command interface. We anticipate that these features will significantly improve the user experience and promote energy conservation in home environments.</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5486400" cy="8229600"/>
          </a:xfrm>
          <a:prstGeom prst="rect">
            <a:avLst/>
          </a:prstGeom>
        </p:spPr>
      </p:pic>
      <p:sp>
        <p:nvSpPr>
          <p:cNvPr id="3" name="Text 0"/>
          <p:cNvSpPr/>
          <p:nvPr/>
        </p:nvSpPr>
        <p:spPr>
          <a:xfrm>
            <a:off x="6280190" y="1264206"/>
            <a:ext cx="5670590" cy="708779"/>
          </a:xfrm>
          <a:prstGeom prst="rect">
            <a:avLst/>
          </a:prstGeom>
          <a:noFill/>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Conclusion</a:t>
            </a:r>
            <a:endParaRPr lang="en-US" sz="4450" dirty="0"/>
          </a:p>
        </p:txBody>
      </p:sp>
      <p:pic>
        <p:nvPicPr>
          <p:cNvPr id="4" name="Image 1" descr="preencoded.png"/>
          <p:cNvPicPr>
            <a:picLocks noChangeAspect="1"/>
          </p:cNvPicPr>
          <p:nvPr/>
        </p:nvPicPr>
        <p:blipFill>
          <a:blip r:embed="rId3"/>
          <a:stretch>
            <a:fillRect/>
          </a:stretch>
        </p:blipFill>
        <p:spPr>
          <a:xfrm>
            <a:off x="6280190" y="2313146"/>
            <a:ext cx="566976" cy="566976"/>
          </a:xfrm>
          <a:prstGeom prst="rect">
            <a:avLst/>
          </a:prstGeom>
        </p:spPr>
      </p:pic>
      <p:sp>
        <p:nvSpPr>
          <p:cNvPr id="5" name="Text 1"/>
          <p:cNvSpPr/>
          <p:nvPr/>
        </p:nvSpPr>
        <p:spPr>
          <a:xfrm>
            <a:off x="6280190" y="3106936"/>
            <a:ext cx="2291953" cy="708660"/>
          </a:xfrm>
          <a:prstGeom prst="rect">
            <a:avLst/>
          </a:prstGeom>
          <a:noFill/>
        </p:spPr>
        <p:txBody>
          <a:bodyPr wrap="squar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Smart Lighting Implemented</a:t>
            </a:r>
            <a:endParaRPr lang="en-US" sz="2200" dirty="0"/>
          </a:p>
        </p:txBody>
      </p:sp>
      <p:pic>
        <p:nvPicPr>
          <p:cNvPr id="6" name="Image 2" descr="preencoded.png"/>
          <p:cNvPicPr>
            <a:picLocks noChangeAspect="1"/>
          </p:cNvPicPr>
          <p:nvPr/>
        </p:nvPicPr>
        <p:blipFill>
          <a:blip r:embed="rId4"/>
          <a:stretch>
            <a:fillRect/>
          </a:stretch>
        </p:blipFill>
        <p:spPr>
          <a:xfrm>
            <a:off x="8912304" y="2313146"/>
            <a:ext cx="566976" cy="566976"/>
          </a:xfrm>
          <a:prstGeom prst="rect">
            <a:avLst/>
          </a:prstGeom>
        </p:spPr>
      </p:pic>
      <p:sp>
        <p:nvSpPr>
          <p:cNvPr id="7" name="Text 2"/>
          <p:cNvSpPr/>
          <p:nvPr/>
        </p:nvSpPr>
        <p:spPr>
          <a:xfrm>
            <a:off x="8912304" y="3106936"/>
            <a:ext cx="2292072" cy="708660"/>
          </a:xfrm>
          <a:prstGeom prst="rect">
            <a:avLst/>
          </a:prstGeom>
          <a:noFill/>
        </p:spPr>
        <p:txBody>
          <a:bodyPr wrap="squar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Interdisciplinary Skills</a:t>
            </a:r>
            <a:endParaRPr lang="en-US" sz="2200" dirty="0"/>
          </a:p>
        </p:txBody>
      </p:sp>
      <p:pic>
        <p:nvPicPr>
          <p:cNvPr id="8" name="Image 3" descr="preencoded.png"/>
          <p:cNvPicPr>
            <a:picLocks noChangeAspect="1"/>
          </p:cNvPicPr>
          <p:nvPr/>
        </p:nvPicPr>
        <p:blipFill>
          <a:blip r:embed="rId4"/>
          <a:stretch>
            <a:fillRect/>
          </a:stretch>
        </p:blipFill>
        <p:spPr>
          <a:xfrm>
            <a:off x="11544538" y="2313146"/>
            <a:ext cx="566976" cy="566976"/>
          </a:xfrm>
          <a:prstGeom prst="rect">
            <a:avLst/>
          </a:prstGeom>
        </p:spPr>
      </p:pic>
      <p:sp>
        <p:nvSpPr>
          <p:cNvPr id="9" name="Text 3"/>
          <p:cNvSpPr/>
          <p:nvPr/>
        </p:nvSpPr>
        <p:spPr>
          <a:xfrm>
            <a:off x="11544538" y="3106936"/>
            <a:ext cx="2291953" cy="1062990"/>
          </a:xfrm>
          <a:prstGeom prst="rect">
            <a:avLst/>
          </a:prstGeom>
          <a:noFill/>
        </p:spPr>
        <p:txBody>
          <a:bodyPr wrap="squar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Real-World Challenge Solved</a:t>
            </a:r>
            <a:endParaRPr lang="en-US" sz="2200" dirty="0"/>
          </a:p>
        </p:txBody>
      </p:sp>
      <p:sp>
        <p:nvSpPr>
          <p:cNvPr id="10" name="Text 4"/>
          <p:cNvSpPr/>
          <p:nvPr/>
        </p:nvSpPr>
        <p:spPr>
          <a:xfrm>
            <a:off x="6280190" y="4425077"/>
            <a:ext cx="7556421" cy="2540318"/>
          </a:xfrm>
          <a:prstGeom prst="rect">
            <a:avLst/>
          </a:prstGeom>
          <a:noFill/>
        </p:spPr>
        <p:txBody>
          <a:bodyPr wrap="square" lIns="0" tIns="0" rIns="0" bIns="0" rtlCol="0" anchor="t"/>
          <a:lstStyle/>
          <a:p>
            <a:pPr marL="0" indent="0" algn="l">
              <a:lnSpc>
                <a:spcPts val="2850"/>
              </a:lnSpc>
              <a:buNone/>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In conclusion, our project successfully implemented a smart lighting system, demonstrating our interdisciplinary skills and providing a solution to a real-world home automation challenge. Key learnings included microcontroller programming, sensor integration, and complex system design. The future of home automation lies in intelligent, adaptive environments and sustainable technology solutions, and this project contributes to that vision.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448514"/>
            <a:ext cx="8037433" cy="708779"/>
          </a:xfrm>
          <a:prstGeom prst="rect">
            <a:avLst/>
          </a:prstGeom>
          <a:noFill/>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Challenges and Improvements</a:t>
            </a:r>
            <a:endParaRPr lang="en-US" sz="4450" dirty="0"/>
          </a:p>
        </p:txBody>
      </p:sp>
      <p:sp>
        <p:nvSpPr>
          <p:cNvPr id="3" name="Text 1"/>
          <p:cNvSpPr/>
          <p:nvPr/>
        </p:nvSpPr>
        <p:spPr>
          <a:xfrm>
            <a:off x="793790" y="2724269"/>
            <a:ext cx="3237786" cy="354330"/>
          </a:xfrm>
          <a:prstGeom prst="rect">
            <a:avLst/>
          </a:prstGeom>
          <a:noFill/>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Encountered Challenges</a:t>
            </a:r>
            <a:endParaRPr lang="en-US" sz="2200" dirty="0"/>
          </a:p>
        </p:txBody>
      </p:sp>
      <p:sp>
        <p:nvSpPr>
          <p:cNvPr id="4" name="Text 2"/>
          <p:cNvSpPr/>
          <p:nvPr/>
        </p:nvSpPr>
        <p:spPr>
          <a:xfrm>
            <a:off x="793790" y="3305413"/>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Sensor calibration</a:t>
            </a:r>
            <a:endParaRPr lang="en-US" sz="1750" dirty="0"/>
          </a:p>
        </p:txBody>
      </p:sp>
      <p:sp>
        <p:nvSpPr>
          <p:cNvPr id="5" name="Text 3"/>
          <p:cNvSpPr/>
          <p:nvPr/>
        </p:nvSpPr>
        <p:spPr>
          <a:xfrm>
            <a:off x="793790" y="3747611"/>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Precise motion detection</a:t>
            </a:r>
            <a:endParaRPr lang="en-US" sz="1750" dirty="0"/>
          </a:p>
        </p:txBody>
      </p:sp>
      <p:sp>
        <p:nvSpPr>
          <p:cNvPr id="6" name="Text 4"/>
          <p:cNvSpPr/>
          <p:nvPr/>
        </p:nvSpPr>
        <p:spPr>
          <a:xfrm>
            <a:off x="793790" y="4189809"/>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Power management</a:t>
            </a:r>
            <a:endParaRPr lang="en-US" sz="1750" dirty="0"/>
          </a:p>
        </p:txBody>
      </p:sp>
      <p:sp>
        <p:nvSpPr>
          <p:cNvPr id="7" name="Text 5"/>
          <p:cNvSpPr/>
          <p:nvPr/>
        </p:nvSpPr>
        <p:spPr>
          <a:xfrm>
            <a:off x="7599521" y="2724269"/>
            <a:ext cx="3112889" cy="354330"/>
          </a:xfrm>
          <a:prstGeom prst="rect">
            <a:avLst/>
          </a:prstGeom>
          <a:noFill/>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Potential Improvements</a:t>
            </a:r>
            <a:endParaRPr lang="en-US" sz="2200" dirty="0"/>
          </a:p>
        </p:txBody>
      </p:sp>
      <p:sp>
        <p:nvSpPr>
          <p:cNvPr id="8" name="Text 6"/>
          <p:cNvSpPr/>
          <p:nvPr/>
        </p:nvSpPr>
        <p:spPr>
          <a:xfrm>
            <a:off x="7599521" y="3305413"/>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Wireless connectivity</a:t>
            </a:r>
            <a:endParaRPr lang="en-US" sz="1750" dirty="0"/>
          </a:p>
        </p:txBody>
      </p:sp>
      <p:sp>
        <p:nvSpPr>
          <p:cNvPr id="9" name="Text 7"/>
          <p:cNvSpPr/>
          <p:nvPr/>
        </p:nvSpPr>
        <p:spPr>
          <a:xfrm>
            <a:off x="7599521" y="3747611"/>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Mobile app integration</a:t>
            </a:r>
            <a:endParaRPr lang="en-US" sz="1750" dirty="0"/>
          </a:p>
        </p:txBody>
      </p:sp>
      <p:sp>
        <p:nvSpPr>
          <p:cNvPr id="10" name="Text 8"/>
          <p:cNvSpPr/>
          <p:nvPr/>
        </p:nvSpPr>
        <p:spPr>
          <a:xfrm>
            <a:off x="7599521" y="4189809"/>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Advanced machine learning</a:t>
            </a:r>
            <a:endParaRPr lang="en-US" sz="1750" dirty="0"/>
          </a:p>
        </p:txBody>
      </p:sp>
      <p:sp>
        <p:nvSpPr>
          <p:cNvPr id="11" name="Text 9"/>
          <p:cNvSpPr/>
          <p:nvPr/>
        </p:nvSpPr>
        <p:spPr>
          <a:xfrm>
            <a:off x="7599521" y="4632007"/>
            <a:ext cx="6244709" cy="362903"/>
          </a:xfrm>
          <a:prstGeom prst="rect">
            <a:avLst/>
          </a:prstGeom>
          <a:noFill/>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Enhanced sensor fusion</a:t>
            </a:r>
            <a:endParaRPr lang="en-US" sz="1750" dirty="0"/>
          </a:p>
        </p:txBody>
      </p:sp>
      <p:sp>
        <p:nvSpPr>
          <p:cNvPr id="12" name="Text 10"/>
          <p:cNvSpPr/>
          <p:nvPr/>
        </p:nvSpPr>
        <p:spPr>
          <a:xfrm>
            <a:off x="793790" y="5329357"/>
            <a:ext cx="13042821" cy="1451610"/>
          </a:xfrm>
          <a:prstGeom prst="rect">
            <a:avLst/>
          </a:prstGeom>
          <a:noFill/>
        </p:spPr>
        <p:txBody>
          <a:bodyPr wrap="square" lIns="0" tIns="0" rIns="0" bIns="0" rtlCol="0" anchor="t"/>
          <a:lstStyle/>
          <a:p>
            <a:pPr marL="0" indent="0" algn="l">
              <a:lnSpc>
                <a:spcPts val="2850"/>
              </a:lnSpc>
              <a:buNone/>
            </a:pPr>
            <a:r>
              <a:rPr lang="en-US" sz="1750" dirty="0">
                <a:solidFill>
                  <a:srgbClr val="3C3939"/>
                </a:solidFill>
                <a:latin typeface="Roboto" panose="02000000000000000000" pitchFamily="34" charset="0"/>
                <a:ea typeface="Roboto" panose="02000000000000000000" pitchFamily="34" charset="-122"/>
                <a:cs typeface="Roboto" panose="02000000000000000000" pitchFamily="34" charset="-120"/>
              </a:rPr>
              <a:t>Throughout the project, we encountered challenges in sensor calibration, achieving precise motion detection, and optimizing power management. Potential improvements include incorporating wireless connectivity for remote control, integrating a mobile app for enhanced user interaction, implementing advanced machine learning algorithms for predictive lighting, and enhancing sensor fusion for more accurate environmental data.</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817</Words>
  <Application>Microsoft Office PowerPoint</Application>
  <PresentationFormat>Custom</PresentationFormat>
  <Paragraphs>102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SimSun</vt:lpstr>
      <vt:lpstr>Roboto</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Samuel Bizimana</cp:lastModifiedBy>
  <cp:revision>5</cp:revision>
  <dcterms:created xsi:type="dcterms:W3CDTF">2025-03-27T16:17:00Z</dcterms:created>
  <dcterms:modified xsi:type="dcterms:W3CDTF">2025-03-27T17:14:16Z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0490FF0716EB45478DD663D2206232B1_12</vt:lpwstr>
  </property>
  <property fmtid="{D5CDD505-2E9C-101B-9397-08002B2CF9AE}" pid="3" name="KSOProductBuildVer">
    <vt:lpwstr>1033-12.2.0.13359</vt:lpwstr>
  </property>
</Properties>
</file>