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30340-EB07-5143-2585-2FBB4CF88CDE}" v="760" dt="2023-04-23T14:37:25.816"/>
    <p1510:client id="{AE32A862-AE11-4AE0-9B3F-E4A108691FAD}" v="2431" dt="2023-04-22T16:05:25.678"/>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mbsdirect.vitalsource.com/books/978013298197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a:t>
            </a:r>
            <a:r>
              <a:rPr lang="en-US" sz="1850" i="1" dirty="0"/>
              <a:t>Robert Sanford</a:t>
            </a:r>
            <a:endParaRPr dirty="0"/>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A3DF-7793-B1E4-E642-093CA15C1EB1}"/>
              </a:ext>
            </a:extLst>
          </p:cNvPr>
          <p:cNvSpPr>
            <a:spLocks noGrp="1"/>
          </p:cNvSpPr>
          <p:nvPr>
            <p:ph type="title"/>
          </p:nvPr>
        </p:nvSpPr>
        <p:spPr>
          <a:xfrm>
            <a:off x="3902015" y="505581"/>
            <a:ext cx="3966714" cy="1206764"/>
          </a:xfrm>
        </p:spPr>
        <p:txBody>
          <a:bodyPr/>
          <a:lstStyle/>
          <a:p>
            <a:pPr algn="l"/>
            <a:r>
              <a:rPr lang="en-US" dirty="0"/>
              <a:t>Unit Test cont.</a:t>
            </a:r>
          </a:p>
        </p:txBody>
      </p:sp>
      <p:pic>
        <p:nvPicPr>
          <p:cNvPr id="3" name="Picture 3" descr="Text&#10;&#10;Description automatically generated">
            <a:extLst>
              <a:ext uri="{FF2B5EF4-FFF2-40B4-BE49-F238E27FC236}">
                <a16:creationId xmlns:a16="http://schemas.microsoft.com/office/drawing/2014/main" id="{FDAF920A-B132-AA37-1F57-DFBB56E518D2}"/>
              </a:ext>
            </a:extLst>
          </p:cNvPr>
          <p:cNvPicPr>
            <a:picLocks noChangeAspect="1"/>
          </p:cNvPicPr>
          <p:nvPr/>
        </p:nvPicPr>
        <p:blipFill>
          <a:blip r:embed="rId2"/>
          <a:stretch>
            <a:fillRect/>
          </a:stretch>
        </p:blipFill>
        <p:spPr>
          <a:xfrm>
            <a:off x="1374476" y="3286115"/>
            <a:ext cx="9040481" cy="3003092"/>
          </a:xfrm>
          <a:prstGeom prst="rect">
            <a:avLst/>
          </a:prstGeom>
        </p:spPr>
      </p:pic>
      <p:sp>
        <p:nvSpPr>
          <p:cNvPr id="4" name="TextBox 3">
            <a:extLst>
              <a:ext uri="{FF2B5EF4-FFF2-40B4-BE49-F238E27FC236}">
                <a16:creationId xmlns:a16="http://schemas.microsoft.com/office/drawing/2014/main" id="{965E1507-18C6-DAAD-54AD-2D2927A98A06}"/>
              </a:ext>
            </a:extLst>
          </p:cNvPr>
          <p:cNvSpPr txBox="1"/>
          <p:nvPr/>
        </p:nvSpPr>
        <p:spPr>
          <a:xfrm>
            <a:off x="1358347" y="1656522"/>
            <a:ext cx="901147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This test is called </a:t>
            </a:r>
            <a:r>
              <a:rPr lang="en-US" sz="2400" dirty="0" err="1">
                <a:solidFill>
                  <a:schemeClr val="bg1"/>
                </a:solidFill>
              </a:rPr>
              <a:t>IsMaxSizeGreaterThan</a:t>
            </a:r>
            <a:r>
              <a:rPr lang="en-US" sz="2400" dirty="0">
                <a:solidFill>
                  <a:schemeClr val="bg1"/>
                </a:solidFill>
              </a:rPr>
              <a:t>. It tests that that max size is greater than or equal to size for 0, 1, 5, 10 entries. This test is positive. </a:t>
            </a:r>
            <a:endParaRPr lang="en-US" sz="2400">
              <a:solidFill>
                <a:schemeClr val="bg1"/>
              </a:solidFill>
            </a:endParaRPr>
          </a:p>
        </p:txBody>
      </p:sp>
    </p:spTree>
    <p:extLst>
      <p:ext uri="{BB962C8B-B14F-4D97-AF65-F5344CB8AC3E}">
        <p14:creationId xmlns:p14="http://schemas.microsoft.com/office/powerpoint/2010/main" val="278061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33E8-6EEA-F42F-0940-4B6B6B2939CC}"/>
              </a:ext>
            </a:extLst>
          </p:cNvPr>
          <p:cNvSpPr>
            <a:spLocks noGrp="1"/>
          </p:cNvSpPr>
          <p:nvPr>
            <p:ph type="title"/>
          </p:nvPr>
        </p:nvSpPr>
        <p:spPr>
          <a:xfrm>
            <a:off x="4175185" y="936901"/>
            <a:ext cx="3837317" cy="1264274"/>
          </a:xfrm>
        </p:spPr>
        <p:txBody>
          <a:bodyPr/>
          <a:lstStyle/>
          <a:p>
            <a:pPr algn="l"/>
            <a:r>
              <a:rPr lang="en-US" dirty="0"/>
              <a:t>Unit Test cont.</a:t>
            </a:r>
          </a:p>
        </p:txBody>
      </p:sp>
      <p:pic>
        <p:nvPicPr>
          <p:cNvPr id="3" name="Picture 3" descr="Text&#10;&#10;Description automatically generated">
            <a:extLst>
              <a:ext uri="{FF2B5EF4-FFF2-40B4-BE49-F238E27FC236}">
                <a16:creationId xmlns:a16="http://schemas.microsoft.com/office/drawing/2014/main" id="{ADEE89AF-169B-6820-AF67-AE706CE2B981}"/>
              </a:ext>
            </a:extLst>
          </p:cNvPr>
          <p:cNvPicPr>
            <a:picLocks noChangeAspect="1"/>
          </p:cNvPicPr>
          <p:nvPr/>
        </p:nvPicPr>
        <p:blipFill>
          <a:blip r:embed="rId2"/>
          <a:stretch>
            <a:fillRect/>
          </a:stretch>
        </p:blipFill>
        <p:spPr>
          <a:xfrm>
            <a:off x="2927230" y="3544452"/>
            <a:ext cx="6337539" cy="3032758"/>
          </a:xfrm>
          <a:prstGeom prst="rect">
            <a:avLst/>
          </a:prstGeom>
        </p:spPr>
      </p:pic>
      <p:sp>
        <p:nvSpPr>
          <p:cNvPr id="4" name="TextBox 3">
            <a:extLst>
              <a:ext uri="{FF2B5EF4-FFF2-40B4-BE49-F238E27FC236}">
                <a16:creationId xmlns:a16="http://schemas.microsoft.com/office/drawing/2014/main" id="{F946A105-63C6-D2DC-C79D-C04DB1574D64}"/>
              </a:ext>
            </a:extLst>
          </p:cNvPr>
          <p:cNvSpPr txBox="1"/>
          <p:nvPr/>
        </p:nvSpPr>
        <p:spPr>
          <a:xfrm>
            <a:off x="2219739" y="1871869"/>
            <a:ext cx="763187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FFFF"/>
                </a:solidFill>
              </a:rPr>
              <a:t>This test is called </a:t>
            </a:r>
            <a:r>
              <a:rPr lang="en-US" sz="2400" dirty="0" err="1">
                <a:solidFill>
                  <a:srgbClr val="FFFFFF"/>
                </a:solidFill>
              </a:rPr>
              <a:t>IsEmptyOnCreate</a:t>
            </a:r>
            <a:r>
              <a:rPr lang="en-US" sz="2400" dirty="0">
                <a:solidFill>
                  <a:srgbClr val="FFFFFF"/>
                </a:solidFill>
              </a:rPr>
              <a:t>. It tests if a collection is empty when created. This test is positive.</a:t>
            </a:r>
          </a:p>
        </p:txBody>
      </p:sp>
    </p:spTree>
    <p:extLst>
      <p:ext uri="{BB962C8B-B14F-4D97-AF65-F5344CB8AC3E}">
        <p14:creationId xmlns:p14="http://schemas.microsoft.com/office/powerpoint/2010/main" val="314045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371600" lvl="1" indent="0">
              <a:spcBef>
                <a:spcPts val="0"/>
              </a:spcBef>
              <a:buSzPts val="2000"/>
              <a:buNone/>
            </a:pPr>
            <a:r>
              <a:rPr lang="en-US" dirty="0"/>
              <a:t>The </a:t>
            </a:r>
            <a:r>
              <a:rPr lang="en-US" dirty="0" err="1"/>
              <a:t>DevSecOps</a:t>
            </a:r>
            <a:r>
              <a:rPr lang="en-US" dirty="0"/>
              <a:t> pipeline is a strategy used by Green Pace to implement Defense in Depth and secure  policies. This strategy begins with a pre-production phase consisting of planning,  designing, building secure code, and verifying and testing the system. The  production phase consists of maintaining the program, responding to any threats, monitoring and detecting threats, and transitioning and performing health checks. </a:t>
            </a:r>
          </a:p>
          <a:p>
            <a:pPr marL="1371600" lvl="1" indent="0" algn="l">
              <a:lnSpc>
                <a:spcPct val="90000"/>
              </a:lnSpc>
              <a:spcBef>
                <a:spcPts val="0"/>
              </a:spcBef>
              <a:spcAft>
                <a:spcPts val="0"/>
              </a:spcAft>
              <a:buSzPts val="2000"/>
              <a:buNone/>
            </a:pPr>
            <a:endParaRPr lang="en-US" dirty="0"/>
          </a:p>
          <a:p>
            <a:pPr marL="1371600" lvl="1" indent="0">
              <a:spcBef>
                <a:spcPts val="0"/>
              </a:spcBef>
              <a:buSzPts val="2000"/>
              <a:buNone/>
            </a:pPr>
            <a:r>
              <a:rPr lang="en-US" dirty="0"/>
              <a:t>Active Directory is used for storing sensitive data and is a secure way to manage policies and network resources.</a:t>
            </a:r>
          </a:p>
          <a:p>
            <a:pPr marL="1371600" lvl="1" indent="0">
              <a:spcBef>
                <a:spcPts val="0"/>
              </a:spcBef>
              <a:buSzPts val="2000"/>
              <a:buNone/>
            </a:pPr>
            <a:endParaRPr lang="en-US" dirty="0"/>
          </a:p>
          <a:p>
            <a:pPr marL="1371600" lvl="1" indent="0">
              <a:spcBef>
                <a:spcPts val="0"/>
              </a:spcBef>
              <a:buSzPts val="2000"/>
              <a:buNone/>
            </a:pPr>
            <a:r>
              <a:rPr lang="en-US" dirty="0"/>
              <a:t>Lightweight Directory Access Protocol (LDAP) is used to query user information quickly. LDAP controls access and maintenance of static data like usernames, passwords, and email addresses.</a:t>
            </a:r>
          </a:p>
          <a:p>
            <a:pPr marL="685800" lvl="1" indent="-228600">
              <a:spcBef>
                <a:spcPts val="0"/>
              </a:spcBef>
              <a:buSzPts val="2000"/>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800" dirty="0"/>
              <a:t>The risk of waiting to implement security policies is greater than the risk of implementing security policies early. By waiting to implement security, time, money and company reputation are all at risk if the system has vulnerabilities when it is ready for production.</a:t>
            </a:r>
          </a:p>
          <a:p>
            <a:pPr marL="228600" indent="-228600">
              <a:spcBef>
                <a:spcPts val="0"/>
              </a:spcBef>
              <a:buSzPts val="2000"/>
            </a:pPr>
            <a:endParaRPr lang="en-US" sz="2800" dirty="0"/>
          </a:p>
          <a:p>
            <a:pPr marL="228600" indent="-228600">
              <a:spcBef>
                <a:spcPts val="0"/>
              </a:spcBef>
              <a:buSzPts val="2000"/>
            </a:pPr>
            <a:r>
              <a:rPr lang="en-US" sz="2800" dirty="0"/>
              <a:t>It is wise to begin implementing security from the very beginning. In doing so, there is a much higher level of security in the system and the chance of a vulnerability being exploited is much less.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sz="2800" dirty="0"/>
              <a:t>Keep current with all security updates and patches.</a:t>
            </a:r>
          </a:p>
          <a:p>
            <a:pPr marL="1143000" lvl="2" indent="-228600">
              <a:spcBef>
                <a:spcPts val="0"/>
              </a:spcBef>
            </a:pPr>
            <a:endParaRPr lang="en-US" sz="2800" dirty="0"/>
          </a:p>
          <a:p>
            <a:pPr marL="1143000" lvl="2" indent="-228600">
              <a:spcBef>
                <a:spcPts val="0"/>
              </a:spcBef>
            </a:pPr>
            <a:r>
              <a:rPr lang="en-US" sz="2800" dirty="0"/>
              <a:t>Stay consistent with Coding Standards.</a:t>
            </a:r>
          </a:p>
          <a:p>
            <a:pPr marL="914400" lvl="2" indent="0">
              <a:spcBef>
                <a:spcPts val="0"/>
              </a:spcBef>
              <a:buNone/>
            </a:pPr>
            <a:endParaRPr lang="en-US" sz="2800" dirty="0"/>
          </a:p>
          <a:p>
            <a:pPr marL="1143000" lvl="2" indent="-228600">
              <a:spcBef>
                <a:spcPts val="0"/>
              </a:spcBef>
            </a:pPr>
            <a:r>
              <a:rPr lang="en-US" sz="2800" dirty="0"/>
              <a:t>Have a contingent plan in place in case of an attack.</a:t>
            </a:r>
          </a:p>
          <a:p>
            <a:pPr marL="1143000" lvl="2" indent="-228600">
              <a:spcBef>
                <a:spcPts val="0"/>
              </a:spcBef>
            </a:pPr>
            <a:endParaRPr lang="en-US" sz="2800" dirty="0"/>
          </a:p>
          <a:p>
            <a:pPr marL="1143000" lvl="2" indent="-228600">
              <a:spcBef>
                <a:spcPts val="0"/>
              </a:spcBef>
            </a:pPr>
            <a:r>
              <a:rPr lang="en-US" sz="2800" dirty="0"/>
              <a:t>Utilize a Defense in Depth approach.</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indent="0">
              <a:spcBef>
                <a:spcPts val="0"/>
              </a:spcBef>
              <a:buSzPts val="2200"/>
              <a:buNone/>
            </a:pPr>
            <a:r>
              <a:rPr lang="en-US" sz="2400" dirty="0"/>
              <a:t>In conclusion, standards that should be adopted to best ensure an acceptable of cyber security are:</a:t>
            </a:r>
          </a:p>
          <a:p>
            <a:pPr marL="342900">
              <a:spcBef>
                <a:spcPts val="0"/>
              </a:spcBef>
              <a:buSzPts val="2200"/>
            </a:pPr>
            <a:endParaRPr lang="en-US" sz="2400" dirty="0"/>
          </a:p>
          <a:p>
            <a:pPr marL="342900">
              <a:spcBef>
                <a:spcPts val="0"/>
              </a:spcBef>
              <a:buSzPts val="2200"/>
            </a:pPr>
            <a:r>
              <a:rPr lang="en-US" sz="2400" dirty="0"/>
              <a:t>Implementing security from the very beginning of a project.</a:t>
            </a:r>
          </a:p>
          <a:p>
            <a:pPr marL="342900">
              <a:spcBef>
                <a:spcPts val="0"/>
              </a:spcBef>
              <a:buSzPts val="2200"/>
            </a:pPr>
            <a:endParaRPr lang="en-US" sz="2400" dirty="0"/>
          </a:p>
          <a:p>
            <a:pPr marL="342900">
              <a:spcBef>
                <a:spcPts val="0"/>
              </a:spcBef>
              <a:buSzPts val="2200"/>
            </a:pPr>
            <a:r>
              <a:rPr lang="en-US" sz="2400" dirty="0"/>
              <a:t>Utilize multiple layers of security to create a Defense in Depth approach.</a:t>
            </a:r>
          </a:p>
          <a:p>
            <a:pPr marL="342900">
              <a:spcBef>
                <a:spcPts val="0"/>
              </a:spcBef>
              <a:buSzPts val="2200"/>
            </a:pPr>
            <a:endParaRPr lang="en-US" sz="2400" dirty="0"/>
          </a:p>
          <a:p>
            <a:pPr marL="342900">
              <a:spcBef>
                <a:spcPts val="0"/>
              </a:spcBef>
              <a:buSzPts val="2200"/>
            </a:pPr>
            <a:r>
              <a:rPr lang="en-US" sz="2400" dirty="0"/>
              <a:t>Utilize Triple-A architecture to assist with discovering data breaches.</a:t>
            </a:r>
          </a:p>
          <a:p>
            <a:pPr marL="342900">
              <a:spcBef>
                <a:spcPts val="0"/>
              </a:spcBef>
              <a:buSzPts val="2200"/>
            </a:pPr>
            <a:endParaRPr lang="en-US" sz="2400" dirty="0"/>
          </a:p>
          <a:p>
            <a:pPr marL="342900">
              <a:spcBef>
                <a:spcPts val="0"/>
              </a:spcBef>
              <a:buSzPts val="2200"/>
            </a:pPr>
            <a:r>
              <a:rPr lang="en-US" sz="2400" dirty="0"/>
              <a:t>Encrypt all sensitive data in all states, at rest, in flight, and in use.</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568371"/>
            <a:ext cx="10820400" cy="4024125"/>
          </a:xfrm>
          <a:prstGeom prst="rect">
            <a:avLst/>
          </a:prstGeom>
          <a:noFill/>
          <a:ln>
            <a:noFill/>
          </a:ln>
        </p:spPr>
        <p:txBody>
          <a:bodyPr spcFirstLastPara="1" wrap="square" lIns="91425" tIns="45700" rIns="91425" bIns="45700" anchor="t" anchorCtr="0">
            <a:normAutofit/>
          </a:bodyPr>
          <a:lstStyle/>
          <a:p>
            <a:pPr marL="0" indent="0">
              <a:buNone/>
            </a:pPr>
            <a:r>
              <a:rPr lang="en-US" dirty="0"/>
              <a:t>Seacord, R. C. (2013). Secure Coding in C and C++ (2nd ed.). Pearson Technology Group. </a:t>
            </a:r>
            <a:r>
              <a:rPr lang="en-US" dirty="0">
                <a:hlinkClick r:id="rId4"/>
              </a:rPr>
              <a:t>https://mbsdirect.vitalsource.com/books/9780132981972</a:t>
            </a:r>
            <a:endParaRPr lang="en-US"/>
          </a:p>
          <a:p>
            <a:pPr marL="0" indent="0">
              <a:buNone/>
            </a:pPr>
            <a:endParaRPr lang="en-US" dirty="0"/>
          </a:p>
          <a:p>
            <a:pPr marL="0" indent="0">
              <a:buNone/>
            </a:pPr>
            <a:r>
              <a:rPr lang="en-US" dirty="0"/>
              <a:t>2 Rules - SEI CERT C++ Coding Standard - Confluence. (n.d.). Wiki.sei.cmu.edu. Retrieved April 23, 2023, from https://wiki.sei.cmu.edu/confluence/display/cplusplus/2+Rules</a:t>
            </a:r>
          </a:p>
          <a:p>
            <a:pPr marL="0" indent="0">
              <a:buNone/>
            </a:pPr>
            <a:r>
              <a:rPr lang="en-US" dirty="0"/>
              <a:t>‌</a:t>
            </a:r>
          </a:p>
          <a:p>
            <a:pPr marL="0" indent="0">
              <a:buNone/>
            </a:pPr>
            <a:endParaRPr lang="en-US" dirty="0"/>
          </a:p>
          <a:p>
            <a:pPr marL="0" indent="0">
              <a:buNone/>
            </a:pPr>
            <a:endParaRPr lang="en-US" dirty="0"/>
          </a:p>
          <a:p>
            <a:pPr marL="0" indent="0">
              <a:buNone/>
            </a:pPr>
            <a:endParaRPr lang="en-US"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endParaRPr lang="en-US" dirty="0"/>
          </a:p>
          <a:p>
            <a:pPr marL="0" lvl="0" indent="0" algn="l" rtl="0">
              <a:lnSpc>
                <a:spcPct val="90000"/>
              </a:lnSpc>
              <a:spcBef>
                <a:spcPts val="1000"/>
              </a:spcBef>
              <a:spcAft>
                <a:spcPts val="0"/>
              </a:spcAft>
              <a:buClr>
                <a:schemeClr val="lt1"/>
              </a:buClr>
              <a:buSzPts val="2200"/>
              <a:buNone/>
            </a:pPr>
            <a:endParaRPr/>
          </a:p>
        </p:txBody>
      </p:sp>
      <p:sp>
        <p:nvSpPr>
          <p:cNvPr id="2" name="Text Placeholder 1">
            <a:extLst>
              <a:ext uri="{FF2B5EF4-FFF2-40B4-BE49-F238E27FC236}">
                <a16:creationId xmlns:a16="http://schemas.microsoft.com/office/drawing/2014/main" id="{73A400A6-07A8-803F-2D1D-8EB78F2EB026}"/>
              </a:ext>
            </a:extLst>
          </p:cNvPr>
          <p:cNvSpPr>
            <a:spLocks noGrp="1"/>
          </p:cNvSpPr>
          <p:nvPr>
            <p:ph type="body" idx="2"/>
          </p:nvPr>
        </p:nvSpPr>
        <p:spPr/>
        <p:txBody>
          <a:bodyPr>
            <a:normAutofit lnSpcReduction="10000"/>
          </a:bodyPr>
          <a:lstStyle/>
          <a:p>
            <a:pPr marL="114300" indent="0">
              <a:buNone/>
            </a:pPr>
            <a:r>
              <a:rPr lang="en-US" dirty="0"/>
              <a:t>This illustration depicts a Security policy that utilizes multiple layers of security measures. The multiple layers act as multiple lines of defense in the event of a cyber-attack, this is known as Defense in Depth. This is important because if a vulnerability is found in one layer, there are several more layers to fall back on and keep the system secure. In the event of a cyber-attack, a hacker must get through all the security measures to breach the system.</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03783" y="2192597"/>
            <a:ext cx="6045676" cy="4169335"/>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2584923996"/>
              </p:ext>
            </p:extLst>
          </p:nvPr>
        </p:nvGraphicFramePr>
        <p:xfrm>
          <a:off x="3171900" y="2561050"/>
          <a:ext cx="7835225" cy="36575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002060"/>
                          </a:solidFill>
                        </a:rPr>
                        <a:t>Likely</a:t>
                      </a:r>
                    </a:p>
                    <a:p>
                      <a:pPr marL="0" marR="0" lvl="0" indent="0" algn="ctr">
                        <a:lnSpc>
                          <a:spcPct val="100000"/>
                        </a:lnSpc>
                        <a:spcBef>
                          <a:spcPts val="0"/>
                        </a:spcBef>
                        <a:spcAft>
                          <a:spcPts val="0"/>
                        </a:spcAft>
                        <a:buSzPts val="3600"/>
                        <a:buFont typeface="Arial"/>
                        <a:buNone/>
                      </a:pPr>
                      <a:r>
                        <a:rPr lang="en-US" sz="2400" u="none" strike="noStrike" cap="none" dirty="0">
                          <a:solidFill>
                            <a:srgbClr val="002060"/>
                          </a:solidFill>
                        </a:rPr>
                        <a:t>Threats that are likely to occur.</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002060"/>
                          </a:solidFill>
                        </a:rPr>
                        <a:t>Priority</a:t>
                      </a:r>
                    </a:p>
                    <a:p>
                      <a:pPr marL="0" marR="0" lvl="0" indent="0" algn="ctr">
                        <a:lnSpc>
                          <a:spcPct val="100000"/>
                        </a:lnSpc>
                        <a:spcBef>
                          <a:spcPts val="0"/>
                        </a:spcBef>
                        <a:spcAft>
                          <a:spcPts val="0"/>
                        </a:spcAft>
                        <a:buSzPts val="3600"/>
                        <a:buFont typeface="Arial"/>
                        <a:buNone/>
                      </a:pPr>
                      <a:r>
                        <a:rPr lang="en-US" sz="2400" u="none" strike="noStrike" cap="none" dirty="0">
                          <a:solidFill>
                            <a:srgbClr val="002060"/>
                          </a:solidFill>
                        </a:rPr>
                        <a:t>Threat that has high severity and could be expensive to repair. </a:t>
                      </a:r>
                      <a:endParaRPr lang="en-US" sz="3600" u="none" strike="noStrike" cap="none" dirty="0">
                        <a:solidFill>
                          <a:srgbClr val="00206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a:lnSpc>
                          <a:spcPct val="100000"/>
                        </a:lnSpc>
                        <a:spcBef>
                          <a:spcPts val="0"/>
                        </a:spcBef>
                        <a:spcAft>
                          <a:spcPts val="0"/>
                        </a:spcAft>
                        <a:buNone/>
                      </a:pPr>
                      <a:r>
                        <a:rPr lang="en-US" sz="3600" u="none" strike="noStrike" cap="none" dirty="0">
                          <a:solidFill>
                            <a:srgbClr val="002060"/>
                          </a:solidFill>
                        </a:rPr>
                        <a:t>Low Priority</a:t>
                      </a:r>
                    </a:p>
                    <a:p>
                      <a:pPr marL="0" marR="0" lvl="0" indent="0" algn="ctr">
                        <a:lnSpc>
                          <a:spcPct val="100000"/>
                        </a:lnSpc>
                        <a:spcBef>
                          <a:spcPts val="0"/>
                        </a:spcBef>
                        <a:spcAft>
                          <a:spcPts val="0"/>
                        </a:spcAft>
                        <a:buNone/>
                      </a:pPr>
                      <a:r>
                        <a:rPr lang="en-US" sz="2400" u="none" strike="noStrike" cap="none" dirty="0">
                          <a:solidFill>
                            <a:srgbClr val="002060"/>
                          </a:solidFill>
                        </a:rPr>
                        <a:t>Threat that has low severity and could be inexpensive to repair.</a:t>
                      </a:r>
                      <a:endParaRPr lang="en-US" sz="3600" u="none" strike="noStrike" cap="none" dirty="0">
                        <a:solidFill>
                          <a:srgbClr val="00206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002060"/>
                          </a:solidFill>
                        </a:rPr>
                        <a:t>Unlikely</a:t>
                      </a:r>
                      <a:endParaRPr sz="1400" u="none" strike="noStrike" cap="none" dirty="0">
                        <a:solidFill>
                          <a:srgbClr val="002060"/>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002060"/>
                          </a:solidFill>
                        </a:rPr>
                        <a:t>Threats that are not likely to occur.</a:t>
                      </a:r>
                      <a:endParaRPr lang="en-US"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Box 2">
            <a:extLst>
              <a:ext uri="{FF2B5EF4-FFF2-40B4-BE49-F238E27FC236}">
                <a16:creationId xmlns:a16="http://schemas.microsoft.com/office/drawing/2014/main" id="{27BC9CBF-9CAE-8132-AB23-6E7CCAC929B7}"/>
              </a:ext>
            </a:extLst>
          </p:cNvPr>
          <p:cNvSpPr txBox="1"/>
          <p:nvPr/>
        </p:nvSpPr>
        <p:spPr>
          <a:xfrm>
            <a:off x="1080976" y="3278371"/>
            <a:ext cx="194930" cy="6025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200"/>
              <a:buAutoNum type="arabicPeriod"/>
            </a:pPr>
            <a:r>
              <a:rPr lang="en-US" sz="2400" dirty="0"/>
              <a:t>Validate Input Data</a:t>
            </a:r>
          </a:p>
          <a:p>
            <a:pPr indent="-457200">
              <a:spcBef>
                <a:spcPts val="0"/>
              </a:spcBef>
              <a:buSzPts val="2200"/>
              <a:buAutoNum type="arabicPeriod"/>
            </a:pPr>
            <a:r>
              <a:rPr lang="en-US" sz="2400" dirty="0"/>
              <a:t>Heed Compiler Warnings</a:t>
            </a:r>
          </a:p>
          <a:p>
            <a:pPr indent="-457200">
              <a:spcBef>
                <a:spcPts val="0"/>
              </a:spcBef>
              <a:buSzPts val="2200"/>
              <a:buAutoNum type="arabicPeriod"/>
            </a:pPr>
            <a:r>
              <a:rPr lang="en-US" sz="2400" dirty="0">
                <a:solidFill>
                  <a:srgbClr val="FFFFFF"/>
                </a:solidFill>
                <a:ea typeface="Calibri"/>
                <a:cs typeface="Calibri"/>
              </a:rPr>
              <a:t>Architect and Design for Security Policies</a:t>
            </a:r>
          </a:p>
          <a:p>
            <a:pPr indent="-457200">
              <a:spcBef>
                <a:spcPts val="0"/>
              </a:spcBef>
              <a:buSzPts val="2200"/>
              <a:buAutoNum type="arabicPeriod"/>
            </a:pPr>
            <a:r>
              <a:rPr lang="en-US" sz="2400" dirty="0">
                <a:solidFill>
                  <a:srgbClr val="FFFFFF"/>
                </a:solidFill>
                <a:ea typeface="Calibri"/>
                <a:cs typeface="Calibri"/>
              </a:rPr>
              <a:t>Keep It Simple</a:t>
            </a:r>
          </a:p>
          <a:p>
            <a:pPr indent="-457200">
              <a:spcBef>
                <a:spcPts val="0"/>
              </a:spcBef>
              <a:buSzPts val="2200"/>
              <a:buAutoNum type="arabicPeriod"/>
            </a:pPr>
            <a:r>
              <a:rPr lang="en-US" sz="2400" dirty="0">
                <a:solidFill>
                  <a:srgbClr val="FFFFFF"/>
                </a:solidFill>
                <a:ea typeface="Calibri"/>
                <a:cs typeface="Calibri"/>
              </a:rPr>
              <a:t>Default Deny</a:t>
            </a:r>
          </a:p>
          <a:p>
            <a:pPr indent="-457200">
              <a:spcBef>
                <a:spcPts val="0"/>
              </a:spcBef>
              <a:buSzPts val="2200"/>
              <a:buAutoNum type="arabicPeriod"/>
            </a:pPr>
            <a:r>
              <a:rPr lang="en-US" sz="2400" dirty="0">
                <a:solidFill>
                  <a:srgbClr val="FFFFFF"/>
                </a:solidFill>
                <a:ea typeface="Calibri"/>
                <a:cs typeface="Calibri"/>
              </a:rPr>
              <a:t>Adhere to policy of least Privilege</a:t>
            </a:r>
          </a:p>
          <a:p>
            <a:pPr indent="-457200">
              <a:spcBef>
                <a:spcPts val="0"/>
              </a:spcBef>
              <a:buSzPts val="2200"/>
              <a:buAutoNum type="arabicPeriod"/>
            </a:pPr>
            <a:r>
              <a:rPr lang="en-US" sz="2400" dirty="0">
                <a:solidFill>
                  <a:srgbClr val="FFFFFF"/>
                </a:solidFill>
                <a:ea typeface="Calibri"/>
                <a:cs typeface="Calibri"/>
              </a:rPr>
              <a:t>Sanitize Data Sent to Other Systems</a:t>
            </a:r>
          </a:p>
          <a:p>
            <a:pPr indent="-457200">
              <a:spcBef>
                <a:spcPts val="0"/>
              </a:spcBef>
              <a:buSzPts val="2200"/>
              <a:buAutoNum type="arabicPeriod"/>
            </a:pPr>
            <a:r>
              <a:rPr lang="en-US" sz="2400" dirty="0">
                <a:solidFill>
                  <a:srgbClr val="FFFFFF"/>
                </a:solidFill>
                <a:ea typeface="Calibri"/>
                <a:cs typeface="Calibri"/>
              </a:rPr>
              <a:t>Practice Defense in Depth</a:t>
            </a:r>
          </a:p>
          <a:p>
            <a:pPr indent="-457200">
              <a:spcBef>
                <a:spcPts val="0"/>
              </a:spcBef>
              <a:buSzPts val="2200"/>
              <a:buAutoNum type="arabicPeriod"/>
            </a:pPr>
            <a:r>
              <a:rPr lang="en-US" sz="2400" dirty="0">
                <a:solidFill>
                  <a:srgbClr val="FFFFFF"/>
                </a:solidFill>
                <a:ea typeface="Calibri"/>
                <a:cs typeface="Calibri"/>
              </a:rPr>
              <a:t>Use Effective Quality Assurance Techniques</a:t>
            </a:r>
          </a:p>
          <a:p>
            <a:pPr indent="-457200">
              <a:spcBef>
                <a:spcPts val="0"/>
              </a:spcBef>
              <a:buSzPts val="2200"/>
              <a:buAutoNum type="arabicPeriod"/>
            </a:pPr>
            <a:r>
              <a:rPr lang="en-US" sz="2400" dirty="0">
                <a:solidFill>
                  <a:srgbClr val="FFFFFF"/>
                </a:solidFill>
                <a:ea typeface="Calibri"/>
                <a:cs typeface="Calibri"/>
              </a:rPr>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000"/>
              <a:buAutoNum type="arabicPeriod"/>
            </a:pPr>
            <a:r>
              <a:rPr lang="en-US" sz="2400" dirty="0"/>
              <a:t>Data Type - </a:t>
            </a:r>
            <a:r>
              <a:rPr lang="en-US" sz="2000" dirty="0"/>
              <a:t>Don’t cast an out-of-range enumeration value as it can cause unexpected behavior.</a:t>
            </a:r>
            <a:r>
              <a:rPr lang="en-US" sz="2400" dirty="0"/>
              <a:t> </a:t>
            </a:r>
          </a:p>
          <a:p>
            <a:pPr indent="-457200">
              <a:spcBef>
                <a:spcPts val="0"/>
              </a:spcBef>
              <a:buSzPts val="2000"/>
              <a:buAutoNum type="arabicPeriod"/>
            </a:pPr>
            <a:r>
              <a:rPr lang="en-US" sz="2400" dirty="0"/>
              <a:t>Data Value - </a:t>
            </a:r>
            <a:r>
              <a:rPr lang="en-US" sz="2000" dirty="0"/>
              <a:t>Use valid references, pointers, and iterators to reference elements of a container.</a:t>
            </a:r>
          </a:p>
          <a:p>
            <a:pPr indent="-457200">
              <a:spcBef>
                <a:spcPts val="0"/>
              </a:spcBef>
              <a:buSzPts val="2000"/>
              <a:buAutoNum type="arabicPeriod"/>
            </a:pPr>
            <a:r>
              <a:rPr lang="en-US" sz="2400" dirty="0"/>
              <a:t>String Correctness - </a:t>
            </a:r>
            <a:r>
              <a:rPr lang="en-US" sz="2000" dirty="0"/>
              <a:t>Do not attempt to create a std::string from a null pointer.</a:t>
            </a:r>
          </a:p>
          <a:p>
            <a:pPr indent="-457200">
              <a:spcBef>
                <a:spcPts val="0"/>
              </a:spcBef>
              <a:buSzPts val="2000"/>
              <a:buAutoNum type="arabicPeriod"/>
            </a:pPr>
            <a:r>
              <a:rPr lang="en-US" sz="2400" dirty="0"/>
              <a:t>SQL Injection - </a:t>
            </a:r>
            <a:r>
              <a:rPr lang="en-US" sz="2000" dirty="0"/>
              <a:t>Sanitize data passed to complex subsystems.</a:t>
            </a:r>
          </a:p>
          <a:p>
            <a:pPr indent="-457200">
              <a:spcBef>
                <a:spcPts val="0"/>
              </a:spcBef>
              <a:buSzPts val="2000"/>
              <a:buAutoNum type="arabicPeriod"/>
            </a:pPr>
            <a:r>
              <a:rPr lang="en-US" sz="2400" dirty="0"/>
              <a:t>Memory Protection - </a:t>
            </a:r>
            <a:r>
              <a:rPr lang="en-US" sz="2000" dirty="0"/>
              <a:t>Properly deallocate dynamically allocated resources.</a:t>
            </a:r>
          </a:p>
          <a:p>
            <a:pPr indent="-457200">
              <a:spcBef>
                <a:spcPts val="0"/>
              </a:spcBef>
              <a:buSzPts val="2000"/>
              <a:buAutoNum type="arabicPeriod"/>
            </a:pPr>
            <a:r>
              <a:rPr lang="en-US" sz="2400" dirty="0"/>
              <a:t>Assertions - </a:t>
            </a:r>
            <a:r>
              <a:rPr lang="en-US" sz="2000" dirty="0"/>
              <a:t>Use a static assertion to test the value of a constant expression.</a:t>
            </a:r>
          </a:p>
          <a:p>
            <a:pPr indent="-457200">
              <a:spcBef>
                <a:spcPts val="0"/>
              </a:spcBef>
              <a:buSzPts val="2000"/>
              <a:buAutoNum type="arabicPeriod"/>
            </a:pPr>
            <a:r>
              <a:rPr lang="en-US" sz="2400" dirty="0"/>
              <a:t>Exceptions - </a:t>
            </a:r>
            <a:r>
              <a:rPr lang="en-US" sz="2000" dirty="0"/>
              <a:t>Handle the exceptions thrown before main() begins executing.</a:t>
            </a:r>
          </a:p>
          <a:p>
            <a:pPr indent="-457200">
              <a:spcBef>
                <a:spcPts val="0"/>
              </a:spcBef>
              <a:buSzPts val="2000"/>
              <a:buAutoNum type="arabicPeriod"/>
            </a:pPr>
            <a:r>
              <a:rPr lang="en-US" sz="2400" dirty="0"/>
              <a:t>Input/Output - </a:t>
            </a:r>
            <a:r>
              <a:rPr lang="en-US" sz="2000" dirty="0"/>
              <a:t>Exclude user input from format strings.</a:t>
            </a:r>
          </a:p>
          <a:p>
            <a:pPr indent="-457200">
              <a:spcBef>
                <a:spcPts val="0"/>
              </a:spcBef>
              <a:buSzPts val="2000"/>
              <a:buAutoNum type="arabicPeriod"/>
            </a:pPr>
            <a:r>
              <a:rPr lang="en-US" sz="2400" dirty="0"/>
              <a:t>Declarations - </a:t>
            </a:r>
            <a:r>
              <a:rPr lang="en-US" sz="2000" dirty="0"/>
              <a:t>Do not reuse variable names in </a:t>
            </a:r>
            <a:r>
              <a:rPr lang="en-US" sz="2000" dirty="0" err="1"/>
              <a:t>subscopes</a:t>
            </a:r>
            <a:r>
              <a:rPr lang="en-US" sz="2000" dirty="0"/>
              <a:t>.</a:t>
            </a:r>
          </a:p>
          <a:p>
            <a:pPr indent="-457200">
              <a:spcBef>
                <a:spcPts val="0"/>
              </a:spcBef>
              <a:buSzPts val="2000"/>
              <a:buAutoNum type="arabicPeriod"/>
            </a:pPr>
            <a:r>
              <a:rPr lang="en-US" sz="2400" dirty="0"/>
              <a:t>Containers - </a:t>
            </a:r>
            <a:r>
              <a:rPr lang="en-US" sz="2000" dirty="0"/>
              <a:t>Value returning functions must return a value from all exit paths.</a:t>
            </a:r>
            <a:endParaRPr lang="en-US" sz="2000">
              <a:solidFill>
                <a:srgbClr val="FFFFFF"/>
              </a:solidFill>
              <a:ea typeface="Calibri"/>
              <a:cs typeface="Calibri"/>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indent="-228600">
              <a:spcBef>
                <a:spcPts val="0"/>
              </a:spcBef>
              <a:buSzPts val="2000"/>
            </a:pPr>
            <a:r>
              <a:rPr lang="en-US" sz="2000" dirty="0"/>
              <a:t>Encryption at Rest – Used to protect data that is stored on physical storage devices such as an SSD. Encrypting data on disks prevents attackers from accessing it unless authorized.</a:t>
            </a:r>
          </a:p>
          <a:p>
            <a:pPr marL="228600" lvl="0" indent="-228600" algn="l">
              <a:lnSpc>
                <a:spcPct val="90000"/>
              </a:lnSpc>
              <a:spcBef>
                <a:spcPts val="0"/>
              </a:spcBef>
              <a:spcAft>
                <a:spcPts val="0"/>
              </a:spcAft>
              <a:buClr>
                <a:schemeClr val="lt1"/>
              </a:buClr>
              <a:buSzPts val="2000"/>
            </a:pPr>
            <a:endParaRPr lang="en-US" sz="2000" dirty="0"/>
          </a:p>
          <a:p>
            <a:pPr marL="228600" indent="-228600">
              <a:spcBef>
                <a:spcPts val="0"/>
              </a:spcBef>
              <a:buSzPts val="2000"/>
            </a:pPr>
            <a:r>
              <a:rPr lang="en-US" sz="2000" dirty="0"/>
              <a:t>Encryption at Flight – Used to protect data that is being transmitted through a network. Most important for entities that transmit data over the internet. Encryption in Flight protects data that is being moved from one place to another.</a:t>
            </a:r>
          </a:p>
          <a:p>
            <a:pPr marL="228600" indent="-228600">
              <a:spcBef>
                <a:spcPts val="0"/>
              </a:spcBef>
              <a:buSzPts val="2000"/>
            </a:pPr>
            <a:endParaRPr lang="en-US" sz="2000" dirty="0"/>
          </a:p>
          <a:p>
            <a:pPr marL="228600" indent="-228600">
              <a:spcBef>
                <a:spcPts val="0"/>
              </a:spcBef>
              <a:buSzPts val="2000"/>
            </a:pPr>
            <a:r>
              <a:rPr lang="en-US" sz="2000" dirty="0"/>
              <a:t>Encryption in Use - Encryption in use is the process of protecting data as it is utilized in memory. The main way of doing this is by utilizing password protected profiles, as they protect the memory of each user for the data stored in memory for that profile could be used to compromise their data in rest or flight.</a:t>
            </a:r>
          </a:p>
          <a:p>
            <a:pPr marL="0" indent="0">
              <a:buSzPts val="1600"/>
              <a:buNone/>
            </a:pPr>
            <a:endParaRPr lang="en-US" sz="1600" dirty="0"/>
          </a:p>
          <a:p>
            <a:pPr marL="228600" indent="-88900">
              <a:buSzPts val="2200"/>
              <a:buNone/>
            </a:pPr>
            <a:endParaRPr lang="en-US" sz="20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228600" indent="-228600">
              <a:spcBef>
                <a:spcPts val="0"/>
              </a:spcBef>
              <a:buSzPts val="2400"/>
            </a:pPr>
            <a:r>
              <a:rPr lang="en-US" sz="2400" dirty="0"/>
              <a:t>Authentication - Process is used to prove who a user is by verifying their user id, password, and any other means of verification of that user’s identity. Users must be authenticated at log in before gaining access to the system.</a:t>
            </a:r>
            <a:endParaRPr lang="en-US"/>
          </a:p>
          <a:p>
            <a:pPr marL="228600" indent="-228600">
              <a:spcBef>
                <a:spcPts val="0"/>
              </a:spcBef>
              <a:buSzPts val="2400"/>
            </a:pPr>
            <a:endParaRPr lang="en-US" sz="2400" dirty="0"/>
          </a:p>
          <a:p>
            <a:pPr marL="228600" indent="-228600">
              <a:spcBef>
                <a:spcPts val="0"/>
              </a:spcBef>
              <a:buSzPts val="2400"/>
            </a:pPr>
            <a:r>
              <a:rPr lang="en-US" sz="2400" dirty="0"/>
              <a:t>Authorization - Once a user is authenticated, they may be given authorization to various aspects of the system depending on their role and granted permissions. For example, users must have the authorization to add new users to the system.</a:t>
            </a:r>
          </a:p>
          <a:p>
            <a:pPr marL="228600" indent="-228600">
              <a:spcBef>
                <a:spcPts val="0"/>
              </a:spcBef>
              <a:buSzPts val="2400"/>
            </a:pPr>
            <a:endParaRPr lang="en-US" sz="2400" dirty="0"/>
          </a:p>
          <a:p>
            <a:pPr marL="228600" indent="-228600">
              <a:spcBef>
                <a:spcPts val="0"/>
              </a:spcBef>
              <a:buSzPts val="2400"/>
            </a:pPr>
            <a:r>
              <a:rPr lang="en-US" sz="2400" dirty="0"/>
              <a:t>Accounting - Accounting after authentication and authorization is important to keep track of who does what within the system. This way the activities of all users within the system are documented, such as changes to the database and files accessed by the user</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155940" y="174901"/>
            <a:ext cx="8610600" cy="129302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dirty="0"/>
              <a:t>Unit Testing</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2" descr="Text&#10;&#10;Description automatically generated">
            <a:extLst>
              <a:ext uri="{FF2B5EF4-FFF2-40B4-BE49-F238E27FC236}">
                <a16:creationId xmlns:a16="http://schemas.microsoft.com/office/drawing/2014/main" id="{703837DB-65C5-193E-290B-DB129735BB98}"/>
              </a:ext>
            </a:extLst>
          </p:cNvPr>
          <p:cNvPicPr>
            <a:picLocks noChangeAspect="1"/>
          </p:cNvPicPr>
          <p:nvPr/>
        </p:nvPicPr>
        <p:blipFill>
          <a:blip r:embed="rId5"/>
          <a:stretch>
            <a:fillRect/>
          </a:stretch>
        </p:blipFill>
        <p:spPr>
          <a:xfrm>
            <a:off x="2122100" y="2893220"/>
            <a:ext cx="7070783" cy="3300051"/>
          </a:xfrm>
          <a:prstGeom prst="rect">
            <a:avLst/>
          </a:prstGeom>
        </p:spPr>
      </p:pic>
      <p:sp>
        <p:nvSpPr>
          <p:cNvPr id="8" name="TextBox 7">
            <a:extLst>
              <a:ext uri="{FF2B5EF4-FFF2-40B4-BE49-F238E27FC236}">
                <a16:creationId xmlns:a16="http://schemas.microsoft.com/office/drawing/2014/main" id="{148A7B15-2A5E-56C3-C519-FD5E0705644A}"/>
              </a:ext>
            </a:extLst>
          </p:cNvPr>
          <p:cNvSpPr txBox="1"/>
          <p:nvPr/>
        </p:nvSpPr>
        <p:spPr>
          <a:xfrm>
            <a:off x="2204936" y="1394297"/>
            <a:ext cx="690663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This unit test is </a:t>
            </a:r>
            <a:r>
              <a:rPr lang="en-US" sz="2400" dirty="0" err="1">
                <a:solidFill>
                  <a:schemeClr val="bg1"/>
                </a:solidFill>
              </a:rPr>
              <a:t>CanAddFiveValuesToVector</a:t>
            </a:r>
            <a:r>
              <a:rPr lang="en-US" sz="2400" dirty="0">
                <a:solidFill>
                  <a:schemeClr val="bg1"/>
                </a:solidFill>
              </a:rPr>
              <a:t>. It verifies that five values can be added to a collection. This is a positive test.</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8502-90F9-1334-9FB2-6A6A42108884}"/>
              </a:ext>
            </a:extLst>
          </p:cNvPr>
          <p:cNvSpPr>
            <a:spLocks noGrp="1"/>
          </p:cNvSpPr>
          <p:nvPr>
            <p:ph type="title"/>
          </p:nvPr>
        </p:nvSpPr>
        <p:spPr>
          <a:xfrm>
            <a:off x="1687902" y="347430"/>
            <a:ext cx="8610600" cy="1293028"/>
          </a:xfrm>
        </p:spPr>
        <p:txBody>
          <a:bodyPr/>
          <a:lstStyle/>
          <a:p>
            <a:pPr algn="ctr"/>
            <a:r>
              <a:rPr lang="en-US" dirty="0"/>
              <a:t>Unit Testing cont.</a:t>
            </a:r>
          </a:p>
        </p:txBody>
      </p:sp>
      <p:pic>
        <p:nvPicPr>
          <p:cNvPr id="5" name="Picture 5">
            <a:extLst>
              <a:ext uri="{FF2B5EF4-FFF2-40B4-BE49-F238E27FC236}">
                <a16:creationId xmlns:a16="http://schemas.microsoft.com/office/drawing/2014/main" id="{33F3B549-5565-8341-27F7-F9085347C1BA}"/>
              </a:ext>
            </a:extLst>
          </p:cNvPr>
          <p:cNvPicPr>
            <a:picLocks noChangeAspect="1"/>
          </p:cNvPicPr>
          <p:nvPr/>
        </p:nvPicPr>
        <p:blipFill>
          <a:blip r:embed="rId2"/>
          <a:stretch>
            <a:fillRect/>
          </a:stretch>
        </p:blipFill>
        <p:spPr>
          <a:xfrm>
            <a:off x="2380891" y="3430955"/>
            <a:ext cx="7243312" cy="3044091"/>
          </a:xfrm>
          <a:prstGeom prst="rect">
            <a:avLst/>
          </a:prstGeom>
        </p:spPr>
      </p:pic>
      <p:sp>
        <p:nvSpPr>
          <p:cNvPr id="6" name="TextBox 5">
            <a:extLst>
              <a:ext uri="{FF2B5EF4-FFF2-40B4-BE49-F238E27FC236}">
                <a16:creationId xmlns:a16="http://schemas.microsoft.com/office/drawing/2014/main" id="{2065896C-A470-FB12-99F9-7ABAC176B82F}"/>
              </a:ext>
            </a:extLst>
          </p:cNvPr>
          <p:cNvSpPr txBox="1"/>
          <p:nvPr/>
        </p:nvSpPr>
        <p:spPr>
          <a:xfrm>
            <a:off x="2352260" y="1590260"/>
            <a:ext cx="7239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This test is called </a:t>
            </a:r>
            <a:r>
              <a:rPr lang="en-US" sz="2400" dirty="0" err="1">
                <a:solidFill>
                  <a:schemeClr val="bg1"/>
                </a:solidFill>
              </a:rPr>
              <a:t>OutOfRangeThrow</a:t>
            </a:r>
            <a:r>
              <a:rPr lang="en-US" sz="2400" dirty="0">
                <a:solidFill>
                  <a:schemeClr val="bg1"/>
                </a:solidFill>
              </a:rPr>
              <a:t>. It tests if an exception is thrown when calling at() with an index out of bounds This is a negative test.</a:t>
            </a:r>
            <a:endParaRPr lang="en-US" sz="2400">
              <a:solidFill>
                <a:schemeClr val="bg1"/>
              </a:solidFill>
            </a:endParaRPr>
          </a:p>
        </p:txBody>
      </p:sp>
    </p:spTree>
    <p:extLst>
      <p:ext uri="{BB962C8B-B14F-4D97-AF65-F5344CB8AC3E}">
        <p14:creationId xmlns:p14="http://schemas.microsoft.com/office/powerpoint/2010/main" val="30634766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 cont.</vt:lpstr>
      <vt:lpstr>Unit Test cont.</vt:lpstr>
      <vt:lpstr>Unit Test cont.</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544</cp:revision>
  <dcterms:created xsi:type="dcterms:W3CDTF">2020-08-19T17:59:24Z</dcterms:created>
  <dcterms:modified xsi:type="dcterms:W3CDTF">2023-04-23T14:39:50Z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