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893" r:id="rId2"/>
    <p:sldId id="873" r:id="rId3"/>
    <p:sldId id="874" r:id="rId4"/>
    <p:sldId id="865" r:id="rId5"/>
    <p:sldId id="868" r:id="rId6"/>
    <p:sldId id="885" r:id="rId7"/>
    <p:sldId id="869" r:id="rId8"/>
    <p:sldId id="884" r:id="rId9"/>
    <p:sldId id="875" r:id="rId10"/>
    <p:sldId id="887" r:id="rId11"/>
    <p:sldId id="880" r:id="rId12"/>
    <p:sldId id="888" r:id="rId13"/>
    <p:sldId id="889" r:id="rId14"/>
    <p:sldId id="876" r:id="rId15"/>
    <p:sldId id="891" r:id="rId16"/>
    <p:sldId id="892" r:id="rId17"/>
    <p:sldId id="872" r:id="rId18"/>
    <p:sldId id="267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Tim [ISBA]" initials="ST[" lastIdx="4" clrIdx="0">
    <p:extLst>
      <p:ext uri="{19B8F6BF-5375-455C-9EA6-DF929625EA0E}">
        <p15:presenceInfo xmlns:p15="http://schemas.microsoft.com/office/powerpoint/2012/main" userId="S::timsmith@iastate.edu::f31654f8-e825-44b9-9f42-ae59432b1e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  <a:srgbClr val="F5F5F5"/>
    <a:srgbClr val="FF6600"/>
    <a:srgbClr val="FF9966"/>
    <a:srgbClr val="ECEAD1"/>
    <a:srgbClr val="7B34AE"/>
    <a:srgbClr val="CFC493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4" autoAdjust="0"/>
    <p:restoredTop sz="94523" autoAdjust="0"/>
  </p:normalViewPr>
  <p:slideViewPr>
    <p:cSldViewPr snapToGrid="0" snapToObjects="1">
      <p:cViewPr varScale="1">
        <p:scale>
          <a:sx n="78" d="100"/>
          <a:sy n="78" d="100"/>
        </p:scale>
        <p:origin x="10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4" d="100"/>
          <a:sy n="194" d="100"/>
        </p:scale>
        <p:origin x="1518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6C-4B28-B157-5A6B17BFF28F}"/>
              </c:ext>
            </c:extLst>
          </c:dPt>
          <c:cat>
            <c:strRef>
              <c:f>Sheet2!$A$2:$A$5</c:f>
              <c:strCache>
                <c:ptCount val="4"/>
                <c:pt idx="0">
                  <c:v>Logistic Regression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Random Forest Ht</c:v>
                </c:pt>
              </c:strCache>
            </c:strRef>
          </c:cat>
          <c:val>
            <c:numRef>
              <c:f>Sheet2!$B$2:$B$5</c:f>
              <c:numCache>
                <c:formatCode>0.00%</c:formatCode>
                <c:ptCount val="4"/>
                <c:pt idx="0">
                  <c:v>0.68430000000000002</c:v>
                </c:pt>
                <c:pt idx="1">
                  <c:v>0.70669999999999999</c:v>
                </c:pt>
                <c:pt idx="2">
                  <c:v>0.76880000000000004</c:v>
                </c:pt>
                <c:pt idx="3">
                  <c:v>0.72529999999999994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6C-4B28-B157-5A6B17BFF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0919087"/>
        <c:axId val="1190919567"/>
      </c:barChart>
      <c:catAx>
        <c:axId val="119091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919567"/>
        <c:crosses val="autoZero"/>
        <c:auto val="1"/>
        <c:lblAlgn val="ctr"/>
        <c:lblOffset val="100"/>
        <c:noMultiLvlLbl val="0"/>
      </c:catAx>
      <c:valAx>
        <c:axId val="119091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919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376C-9A93-4286-A919-CFCA4B03E7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50BC1-4EC3-450B-9FF3-D8E80A33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8485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8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918853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1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5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66503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51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20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33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53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44481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867360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1183982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463943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2540780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0849613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8615479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155383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4923342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6330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409623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8761300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6373789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759150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38717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1457225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51976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879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630040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95796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3863408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7146521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72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869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61065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654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948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846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1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0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178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931094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708275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349655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2597852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568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9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2" r:id="rId19"/>
    <p:sldLayoutId id="2147483683" r:id="rId20"/>
    <p:sldLayoutId id="2147483685" r:id="rId21"/>
    <p:sldLayoutId id="2147483686" r:id="rId22"/>
    <p:sldLayoutId id="2147483690" r:id="rId23"/>
    <p:sldLayoutId id="214748369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756" r:id="rId39"/>
    <p:sldLayoutId id="2147483757" r:id="rId40"/>
    <p:sldLayoutId id="2147483758" r:id="rId41"/>
    <p:sldLayoutId id="2147483759" r:id="rId42"/>
    <p:sldLayoutId id="2147483760" r:id="rId43"/>
    <p:sldLayoutId id="2147483761" r:id="rId44"/>
    <p:sldLayoutId id="2147483762" r:id="rId45"/>
    <p:sldLayoutId id="2147483763" r:id="rId46"/>
    <p:sldLayoutId id="2147483764" r:id="rId47"/>
    <p:sldLayoutId id="2147483765" r:id="rId48"/>
    <p:sldLayoutId id="2147483766" r:id="rId49"/>
    <p:sldLayoutId id="2147483767" r:id="rId50"/>
    <p:sldLayoutId id="2147483768" r:id="rId51"/>
    <p:sldLayoutId id="2147483769" r:id="rId52"/>
    <p:sldLayoutId id="2147483770" r:id="rId53"/>
    <p:sldLayoutId id="2147483771" r:id="rId54"/>
    <p:sldLayoutId id="2147483772" r:id="rId55"/>
    <p:sldLayoutId id="2147483773" r:id="rId56"/>
    <p:sldLayoutId id="2147483774" r:id="rId57"/>
    <p:sldLayoutId id="2147483775" r:id="rId58"/>
    <p:sldLayoutId id="2147483776" r:id="rId59"/>
    <p:sldLayoutId id="2147483777" r:id="rId60"/>
    <p:sldLayoutId id="2147483778" r:id="rId61"/>
    <p:sldLayoutId id="2147483779" r:id="rId62"/>
    <p:sldLayoutId id="2147483780" r:id="rId63"/>
    <p:sldLayoutId id="2147483781" r:id="rId64"/>
    <p:sldLayoutId id="2147483782" r:id="rId65"/>
    <p:sldLayoutId id="2147483783" r:id="rId6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0410-BB51-9AB6-80B8-6D8AAEBF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PREDICTIVE ANALYTICS FOR STUDENT RETENTION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6FC2A-BA39-5BA2-F784-062E88AE8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255" y="994628"/>
            <a:ext cx="5728236" cy="32623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66FE0-6FB9-DF15-2748-E7D99BBB243C}"/>
              </a:ext>
            </a:extLst>
          </p:cNvPr>
          <p:cNvSpPr txBox="1"/>
          <p:nvPr/>
        </p:nvSpPr>
        <p:spPr>
          <a:xfrm>
            <a:off x="1621255" y="4262143"/>
            <a:ext cx="55982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ISM6562-BIG DATA FOR BUSINESS(FINAL PROJECT)_ TEAM CHAMPION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52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1FA7-5915-F1F1-9FAF-32C7D0D0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78" y="273844"/>
            <a:ext cx="8499784" cy="3951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ATTRIBUTE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5710-C699-9923-2892-C780C945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71" y="770021"/>
            <a:ext cx="8633861" cy="3509148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21E1BA7-A89B-1938-843B-2D8BCAABA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739055"/>
              </p:ext>
            </p:extLst>
          </p:nvPr>
        </p:nvGraphicFramePr>
        <p:xfrm>
          <a:off x="293571" y="747359"/>
          <a:ext cx="8633861" cy="350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806">
                  <a:extLst>
                    <a:ext uri="{9D8B030D-6E8A-4147-A177-3AD203B41FA5}">
                      <a16:colId xmlns:a16="http://schemas.microsoft.com/office/drawing/2014/main" val="449220616"/>
                    </a:ext>
                  </a:extLst>
                </a:gridCol>
                <a:gridCol w="6236055">
                  <a:extLst>
                    <a:ext uri="{9D8B030D-6E8A-4147-A177-3AD203B41FA5}">
                      <a16:colId xmlns:a16="http://schemas.microsoft.com/office/drawing/2014/main" val="251776461"/>
                    </a:ext>
                  </a:extLst>
                </a:gridCol>
              </a:tblGrid>
              <a:tr h="340296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+mn-lt"/>
                        </a:rPr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+mn-lt"/>
                        </a:rPr>
                        <a:t>Feature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32143"/>
                  </a:ext>
                </a:extLst>
              </a:tr>
              <a:tr h="27895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Tuition Fees Up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tuition fees are paid up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84346"/>
                  </a:ext>
                </a:extLst>
              </a:tr>
              <a:tr h="211755">
                <a:tc>
                  <a:txBody>
                    <a:bodyPr/>
                    <a:lstStyle/>
                    <a:p>
                      <a:pPr algn="l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Scholarship Holder</a:t>
                      </a:r>
                      <a:endParaRPr lang="en-US" sz="9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if the student is receiving a scholarship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72153"/>
                  </a:ext>
                </a:extLst>
              </a:tr>
              <a:tr h="281539">
                <a:tc>
                  <a:txBody>
                    <a:bodyPr/>
                    <a:lstStyle/>
                    <a:p>
                      <a:pPr algn="l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Debtor</a:t>
                      </a:r>
                      <a:endParaRPr lang="en-US" sz="9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if the student owes any debts to the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54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algn="l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Daytime/Evening Attendance</a:t>
                      </a:r>
                      <a:endParaRPr lang="en-US" sz="9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the student attends daytime or evening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28155"/>
                  </a:ext>
                </a:extLst>
              </a:tr>
              <a:tr h="221381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Curricular Units 1st/2nd 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Detailed metrics of academic involvement and performance over the first and second semesters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80100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Unemployment Rate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Regional unemployment rate, indicating economic conditions that might affect student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9558"/>
                  </a:ext>
                </a:extLst>
              </a:tr>
              <a:tr h="25506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Inflation Rate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Inflation rate at the time of study, providing context on economic stability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99217"/>
                  </a:ext>
                </a:extLst>
              </a:tr>
              <a:tr h="211756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GDP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Gross Domestic Product, reflecting the economic environment surrounding the educational 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3942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algn="l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Displaced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whether the student is displaced due to any 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287336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Educational Special Needs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the student has any special educational needs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04863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the student is an international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820478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classification outcome for each student – dropout, enrolled, or graduate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5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31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D3CDF03-6B19-AD2C-83F0-DE3159EEA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86" y="112712"/>
            <a:ext cx="7766220" cy="4119473"/>
          </a:xfrm>
        </p:spPr>
      </p:pic>
    </p:spTree>
    <p:extLst>
      <p:ext uri="{BB962C8B-B14F-4D97-AF65-F5344CB8AC3E}">
        <p14:creationId xmlns:p14="http://schemas.microsoft.com/office/powerpoint/2010/main" val="260446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E4F8-8A2B-B126-7381-F74E0D82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461563" cy="994172"/>
          </a:xfrm>
        </p:spPr>
        <p:txBody>
          <a:bodyPr/>
          <a:lstStyle/>
          <a:p>
            <a:r>
              <a:rPr lang="en-US" dirty="0"/>
              <a:t>Modelling Techniques &amp; Performance Tunning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7802-05EF-D0AC-9B12-3B1619BD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Classifier Model</a:t>
            </a:r>
          </a:p>
          <a:p>
            <a:r>
              <a:rPr lang="en-US" sz="1800" dirty="0"/>
              <a:t>Logistic Regression </a:t>
            </a:r>
          </a:p>
          <a:p>
            <a:r>
              <a:rPr lang="en-US" sz="1800" dirty="0"/>
              <a:t>Decision Tree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Ensemble Techniques</a:t>
            </a:r>
          </a:p>
          <a:p>
            <a:r>
              <a:rPr lang="en-US" sz="1800" dirty="0"/>
              <a:t> Random Forest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50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2174-499B-67C8-8B79-F9C50541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Choosing the Best Metrics for Our Models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CFE0-B62C-E334-1278-50F84758C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673267" cy="326350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False Positive Error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: The model predicts that a student will continue their studies, but in reality, they drop out.</a:t>
            </a:r>
          </a:p>
          <a:p>
            <a:pPr marL="0" indent="0">
              <a:buNone/>
            </a:pPr>
            <a:endParaRPr lang="en-US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Cost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: Misdirected resources, unnecessary interventions, potential stress or stigma for the student.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1A2A88-AD92-DB5F-A5DF-915E1AAA4181}"/>
              </a:ext>
            </a:extLst>
          </p:cNvPr>
          <p:cNvSpPr txBox="1">
            <a:spLocks/>
          </p:cNvSpPr>
          <p:nvPr/>
        </p:nvSpPr>
        <p:spPr>
          <a:xfrm>
            <a:off x="4301918" y="1369687"/>
            <a:ext cx="3884954" cy="3263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46606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6606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46606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46606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46606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Söhne"/>
              </a:rPr>
              <a:t>False Negative Error</a:t>
            </a:r>
            <a:r>
              <a:rPr lang="en-US" b="0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Söhne"/>
              </a:rPr>
              <a:t>: The model predicts that a student will drop out, but in reality, they continue their studies.</a:t>
            </a:r>
          </a:p>
          <a:p>
            <a:pPr marL="0" indent="0">
              <a:buNone/>
            </a:pPr>
            <a:endParaRPr lang="en-US" b="0" i="0" dirty="0">
              <a:solidFill>
                <a:srgbClr val="00B0F0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Söhne"/>
              </a:rPr>
              <a:t>Cost</a:t>
            </a:r>
            <a:r>
              <a:rPr lang="en-US" b="0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Söhne"/>
              </a:rPr>
              <a:t>: A missed opportunity for timely intervention, leading to actual dropout which could have been preventable, loss of student potential and institutional reputation.</a:t>
            </a:r>
          </a:p>
        </p:txBody>
      </p:sp>
    </p:spTree>
    <p:extLst>
      <p:ext uri="{BB962C8B-B14F-4D97-AF65-F5344CB8AC3E}">
        <p14:creationId xmlns:p14="http://schemas.microsoft.com/office/powerpoint/2010/main" val="309442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Graphs- </a:t>
            </a:r>
            <a:r>
              <a:rPr lang="en-IN" sz="2700" b="0" dirty="0"/>
              <a:t>Bar plot of Precision Score for various models</a:t>
            </a:r>
            <a:br>
              <a:rPr lang="en-IN" sz="3200" dirty="0"/>
            </a:br>
            <a:endParaRPr lang="en-US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7B08C8B2-304A-B496-C5CA-E1BD4C2136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70013"/>
          <a:ext cx="7886700" cy="326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4910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F7AA-ACDE-FAFF-BEBC-2B56967E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 Selection 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F896-3221-4B00-24C1-DBE02A0C2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686835" cy="28438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CB85A-CD57-4F13-FD3E-1D8A6E71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3850" y="1369219"/>
            <a:ext cx="3131499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Best Model</a:t>
            </a:r>
          </a:p>
          <a:p>
            <a:pPr marL="0" indent="0">
              <a:buNone/>
            </a:pPr>
            <a:r>
              <a:rPr lang="en-I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Random Forest seems to be the best model for our data set</a:t>
            </a:r>
            <a:br>
              <a:rPr lang="en-I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I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Best Precision</a:t>
            </a:r>
            <a:endParaRPr lang="en-IN" sz="18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dk1"/>
                </a:solidFill>
                <a:latin typeface="+mn-lt"/>
                <a:cs typeface="+mn-cs"/>
              </a:rPr>
              <a:t>Precision = 76.88%</a:t>
            </a:r>
            <a:endParaRPr lang="en-IN" sz="18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6537740-967B-CA73-4058-F0413882CC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825151"/>
              </p:ext>
            </p:extLst>
          </p:nvPr>
        </p:nvGraphicFramePr>
        <p:xfrm>
          <a:off x="628649" y="1370013"/>
          <a:ext cx="4721020" cy="284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204">
                  <a:extLst>
                    <a:ext uri="{9D8B030D-6E8A-4147-A177-3AD203B41FA5}">
                      <a16:colId xmlns:a16="http://schemas.microsoft.com/office/drawing/2014/main" val="3671597687"/>
                    </a:ext>
                  </a:extLst>
                </a:gridCol>
                <a:gridCol w="944204">
                  <a:extLst>
                    <a:ext uri="{9D8B030D-6E8A-4147-A177-3AD203B41FA5}">
                      <a16:colId xmlns:a16="http://schemas.microsoft.com/office/drawing/2014/main" val="3802336835"/>
                    </a:ext>
                  </a:extLst>
                </a:gridCol>
                <a:gridCol w="944204">
                  <a:extLst>
                    <a:ext uri="{9D8B030D-6E8A-4147-A177-3AD203B41FA5}">
                      <a16:colId xmlns:a16="http://schemas.microsoft.com/office/drawing/2014/main" val="319320099"/>
                    </a:ext>
                  </a:extLst>
                </a:gridCol>
                <a:gridCol w="944204">
                  <a:extLst>
                    <a:ext uri="{9D8B030D-6E8A-4147-A177-3AD203B41FA5}">
                      <a16:colId xmlns:a16="http://schemas.microsoft.com/office/drawing/2014/main" val="4047655185"/>
                    </a:ext>
                  </a:extLst>
                </a:gridCol>
                <a:gridCol w="944204">
                  <a:extLst>
                    <a:ext uri="{9D8B030D-6E8A-4147-A177-3AD203B41FA5}">
                      <a16:colId xmlns:a16="http://schemas.microsoft.com/office/drawing/2014/main" val="2322879872"/>
                    </a:ext>
                  </a:extLst>
                </a:gridCol>
              </a:tblGrid>
              <a:tr h="507442">
                <a:tc>
                  <a:txBody>
                    <a:bodyPr/>
                    <a:lstStyle/>
                    <a:p>
                      <a:r>
                        <a:rPr lang="en-US" sz="1100" b="0" dirty="0"/>
                        <a:t>Description</a:t>
                      </a:r>
                      <a:endParaRPr lang="en-I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661512"/>
                  </a:ext>
                </a:extLst>
              </a:tr>
              <a:tr h="583906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I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71.61%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71.61%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68.43%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67.18%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00452"/>
                  </a:ext>
                </a:extLst>
              </a:tr>
              <a:tr h="583906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71.49%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71.49%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70.67%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68.69%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6929"/>
                  </a:ext>
                </a:extLst>
              </a:tr>
              <a:tr h="583906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71.85%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71.85%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76.88%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65.37%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88824"/>
                  </a:ext>
                </a:extLst>
              </a:tr>
              <a:tr h="583906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</a:t>
                      </a:r>
                      <a:r>
                        <a:rPr lang="en-IN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73.99%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73.99%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72.53%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71.34%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52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37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F016-4C94-E14D-AB54-2E8011B9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0E2D-996C-0662-BD9C-09A697374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8241030" cy="321240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PySpark's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robust data processing capabilities enable the development of accurate predictive models that can significantly reduce dropout rates and personalize student support.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Encourage institutions to adopt advanced data analytics to transform educational outcomes through targeted interventions.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126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0969"/>
            <a:ext cx="7886700" cy="994172"/>
          </a:xfrm>
        </p:spPr>
        <p:txBody>
          <a:bodyPr>
            <a:normAutofit/>
          </a:bodyPr>
          <a:lstStyle/>
          <a:p>
            <a:r>
              <a:rPr lang="en-US" sz="2800" dirty="0"/>
              <a:t>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B9FE-521D-9BEF-B853-12D6A22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255" y="1545829"/>
            <a:ext cx="5344319" cy="259040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Improvements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Exploration of neural networks and deep learning models to enhance prediction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Integration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Potential to integrate the predictive model with student management systems for real-time analytics and interventions.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Expansion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Explore other areas of application such as predictive maintenance of institutional resources and facilities.</a:t>
            </a:r>
          </a:p>
        </p:txBody>
      </p:sp>
      <p:pic>
        <p:nvPicPr>
          <p:cNvPr id="3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B34E31E-4F6A-E6B9-DBF5-1583EFB5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1" y="1602979"/>
            <a:ext cx="2627658" cy="17341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190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3802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Lucida Handwriting" panose="03010101010101010101" pitchFamily="66" charset="0"/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3EE1E-2728-BDB9-0EEB-F074DFC8B7BA}"/>
              </a:ext>
            </a:extLst>
          </p:cNvPr>
          <p:cNvSpPr txBox="1"/>
          <p:nvPr/>
        </p:nvSpPr>
        <p:spPr>
          <a:xfrm>
            <a:off x="5452217" y="3200400"/>
            <a:ext cx="323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ucida Handwriting" panose="03010101010101010101" pitchFamily="66" charset="0"/>
              </a:rPr>
              <a:t>-Team Champion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10920E-07E9-D7CC-10C2-E760CBD8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CHAMPION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052FD-DC5C-B643-2494-47C60D73E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Satyasrirama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 Siva Krishna Sanam - U19448106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 Manoj Kumar Katakam -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U87407224</a:t>
            </a:r>
            <a:endParaRPr lang="en-IN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 Jayanth </a:t>
            </a:r>
            <a:r>
              <a:rPr lang="en-IN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Uppara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 - U46027839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Bojanapally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Santhoshini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- 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U88362375</a:t>
            </a:r>
            <a:b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</a:br>
            <a:endParaRPr lang="en-IN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82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A22-E935-7ADA-CFA5-276B7842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80486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298C-B279-C55C-E60D-A6F3F7B97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8706"/>
            <a:ext cx="7886700" cy="3554017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BUSINESS PROBLEM</a:t>
            </a:r>
          </a:p>
          <a:p>
            <a:r>
              <a:rPr lang="en-US" dirty="0"/>
              <a:t>EXISTING SOLUTION 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MODELLING TECHNIQUES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FUTURE SCOPE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8" y="273844"/>
            <a:ext cx="8272462" cy="994172"/>
          </a:xfrm>
        </p:spPr>
        <p:txBody>
          <a:bodyPr/>
          <a:lstStyle/>
          <a:p>
            <a:r>
              <a:rPr lang="en-US" sz="2800" dirty="0"/>
              <a:t>INTRODUCTION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B9FE-521D-9BEF-B853-12D6A22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3" y="1268016"/>
            <a:ext cx="6479381" cy="33861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  </a:t>
            </a:r>
            <a:r>
              <a:rPr lang="en-US" sz="1800" b="1" dirty="0">
                <a:solidFill>
                  <a:schemeClr val="tx1"/>
                </a:solidFill>
              </a:rPr>
              <a:t>Why this dataset?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Background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Educational institutions are increasingly dependent on data to predict student outcomes and enhance retention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Objective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To utilize </a:t>
            </a:r>
            <a:r>
              <a:rPr 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PySpark's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capabilities in processing large educational datasets to predict student dropout and academic success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Value Proposition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Implementing this predictive model can optimize interventions, increase retention rates, and personalize student support.</a:t>
            </a:r>
          </a:p>
        </p:txBody>
      </p:sp>
      <p:pic>
        <p:nvPicPr>
          <p:cNvPr id="1026" name="Picture 2" descr="Presentation PNG Transparent Images - PNG All">
            <a:extLst>
              <a:ext uri="{FF2B5EF4-FFF2-40B4-BE49-F238E27FC236}">
                <a16:creationId xmlns:a16="http://schemas.microsoft.com/office/drawing/2014/main" id="{A12ADEEB-577F-B85A-5F23-3E6154058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94" y="1943099"/>
            <a:ext cx="19145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Step #1: Create a Problem Statement">
            <a:extLst>
              <a:ext uri="{FF2B5EF4-FFF2-40B4-BE49-F238E27FC236}">
                <a16:creationId xmlns:a16="http://schemas.microsoft.com/office/drawing/2014/main" id="{9014F2BC-4FB7-3A6C-37B4-995A89BA5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1" y="819151"/>
            <a:ext cx="1914526" cy="84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9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73844"/>
            <a:ext cx="8236744" cy="994172"/>
          </a:xfrm>
        </p:spPr>
        <p:txBody>
          <a:bodyPr>
            <a:normAutofit/>
          </a:bodyPr>
          <a:lstStyle/>
          <a:p>
            <a:r>
              <a:rPr lang="en-US" sz="2800" dirty="0"/>
              <a:t>BUSINESS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B9FE-521D-9BEF-B853-12D6A22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8" y="1497807"/>
            <a:ext cx="5757863" cy="28741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High student dropout rates challenge educational effectiveness and economic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Dropouts affect institutional reputation, financial health, and student personal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Can we accurately predict which students are at risk of dropping out using available data?</a:t>
            </a:r>
          </a:p>
          <a:p>
            <a:endParaRPr lang="en-IN" dirty="0"/>
          </a:p>
        </p:txBody>
      </p:sp>
      <p:pic>
        <p:nvPicPr>
          <p:cNvPr id="3074" name="Picture 2" descr="Problem Statement Images - Free Download on Freepik">
            <a:extLst>
              <a:ext uri="{FF2B5EF4-FFF2-40B4-BE49-F238E27FC236}">
                <a16:creationId xmlns:a16="http://schemas.microsoft.com/office/drawing/2014/main" id="{690E2579-98CE-D841-77D5-A2EF37E02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320" y="900113"/>
            <a:ext cx="2859882" cy="30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57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DE81-31EB-DA98-0489-CF2F1BEC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EXISTING SOLUTION &amp; NECESSITY FOR A NEW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5046-A508-C918-5F3B-57FA2F09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6749"/>
            <a:ext cx="7886700" cy="32635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Existing Model Limitations</a:t>
            </a: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742950" lvl="1" indent="-285750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Used basic ML techniques without support for large-scale data.</a:t>
            </a:r>
          </a:p>
          <a:p>
            <a:pPr marL="742950" lvl="1" indent="-285750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Faced issues with scalability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 and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performance.</a:t>
            </a:r>
            <a:endParaRPr lang="en-US" sz="1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Advancements with New Model</a:t>
            </a: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742950" lvl="1" indent="-285750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Integrated </a:t>
            </a:r>
            <a:r>
              <a:rPr 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PySpark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for efficient handling of large datasets.</a:t>
            </a:r>
          </a:p>
          <a:p>
            <a:pPr marL="742950" lvl="1" indent="-285750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Adopted advanced ML algorithms and techniques to develop a better model.</a:t>
            </a:r>
          </a:p>
        </p:txBody>
      </p:sp>
    </p:spTree>
    <p:extLst>
      <p:ext uri="{BB962C8B-B14F-4D97-AF65-F5344CB8AC3E}">
        <p14:creationId xmlns:p14="http://schemas.microsoft.com/office/powerpoint/2010/main" val="36800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2" y="269082"/>
            <a:ext cx="7886700" cy="994172"/>
          </a:xfrm>
        </p:spPr>
        <p:txBody>
          <a:bodyPr>
            <a:normAutofit/>
          </a:bodyPr>
          <a:lstStyle/>
          <a:p>
            <a:r>
              <a:rPr lang="en-US" sz="2800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B9FE-521D-9BEF-B853-12D6A22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1271985"/>
            <a:ext cx="8907245" cy="219311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Integration of data from academic records, socio-economic backgrounds, and behavioral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Utilizing </a:t>
            </a:r>
            <a:r>
              <a:rPr 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PySpark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for efficient handling and processing of large-scale data, ensuring robust data integrity and speed.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Deployment of various machine learning techniques to identify potential dropouts early in their academic journey.</a:t>
            </a:r>
          </a:p>
        </p:txBody>
      </p:sp>
    </p:spTree>
    <p:extLst>
      <p:ext uri="{BB962C8B-B14F-4D97-AF65-F5344CB8AC3E}">
        <p14:creationId xmlns:p14="http://schemas.microsoft.com/office/powerpoint/2010/main" val="45453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57A8-6293-81BB-7D5A-17FC1072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59531"/>
            <a:ext cx="7886700" cy="704850"/>
          </a:xfrm>
        </p:spPr>
        <p:txBody>
          <a:bodyPr/>
          <a:lstStyle/>
          <a:p>
            <a:r>
              <a:rPr lang="en-ZA" sz="2800" b="1" dirty="0"/>
              <a:t>UNDERSTANDING SOURCE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B779-B132-56FE-08A5-C93E6FD61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594" y="764380"/>
            <a:ext cx="4957763" cy="34718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ZA" sz="2000" b="1" noProof="1"/>
              <a:t>What source? </a:t>
            </a:r>
            <a:endParaRPr lang="en-US" sz="2000" b="1" dirty="0"/>
          </a:p>
          <a:p>
            <a:pPr marL="0" indent="0" algn="just">
              <a:buNone/>
            </a:pPr>
            <a:r>
              <a:rPr lang="en-ZA" sz="1300" i="1" cap="all" noProof="1">
                <a:latin typeface="Bahnschrift" panose="020B0502040204020203" pitchFamily="34" charset="0"/>
              </a:rPr>
              <a:t>UCI ML repository</a:t>
            </a:r>
            <a:r>
              <a:rPr lang="en-ZA" sz="1300" cap="all" noProof="1"/>
              <a:t>:  </a:t>
            </a:r>
            <a:r>
              <a:rPr lang="en-US" sz="1300" dirty="0"/>
              <a:t>An open-source repository providing a diverse range of datasets specifically designed for educational research and analysis.</a:t>
            </a:r>
            <a:endParaRPr lang="en-ZA" sz="1300" noProof="1"/>
          </a:p>
          <a:p>
            <a:pPr marL="0" indent="0" algn="just">
              <a:buNone/>
            </a:pPr>
            <a:r>
              <a:rPr lang="en-US" sz="1300" i="1" dirty="0">
                <a:latin typeface="Bahnschrift" panose="020B0502040204020203" pitchFamily="34" charset="0"/>
              </a:rPr>
              <a:t>Student Retention and Academic Success Dataset: Dataset developed within the framework of a project aimed at reducing dropout and failure rates in higher education, supported by SATDAP program under grant POCI-05-5762-FSE-000191, Portugal.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ZA" sz="2000" b="1" dirty="0">
                <a:ea typeface="+mn-lt"/>
                <a:cs typeface="+mn-lt"/>
              </a:rPr>
              <a:t>What type is our source data?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ea typeface="+mn-lt"/>
                <a:cs typeface="+mn-lt"/>
              </a:rPr>
              <a:t>Classification Data: The data is structured for a three-category classification task with the target column of cardinality 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ea typeface="+mn-lt"/>
                <a:cs typeface="+mn-lt"/>
              </a:rPr>
              <a:t>Target Outcomes:</a:t>
            </a:r>
          </a:p>
          <a:p>
            <a:pPr marL="742950" lvl="1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a typeface="+mn-lt"/>
                <a:cs typeface="+mn-lt"/>
              </a:rPr>
              <a:t>Dropout: The student discontinues their studies, hence classified as a dropout.</a:t>
            </a:r>
          </a:p>
          <a:p>
            <a:pPr marL="742950" lvl="1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a typeface="+mn-lt"/>
                <a:cs typeface="+mn-lt"/>
              </a:rPr>
              <a:t>Enrolled: The student is still enrolled by the end of the course, hence not dropped out.</a:t>
            </a:r>
          </a:p>
          <a:p>
            <a:pPr marL="742950" lvl="1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a typeface="+mn-lt"/>
                <a:cs typeface="+mn-lt"/>
              </a:rPr>
              <a:t>Graduate: The student successfully completes the course and graduates.</a:t>
            </a:r>
          </a:p>
          <a:p>
            <a:pPr marL="342900" indent="-342900">
              <a:buAutoNum type="arabicPeriod"/>
            </a:pPr>
            <a:endParaRPr lang="en-US" sz="1300" dirty="0"/>
          </a:p>
        </p:txBody>
      </p:sp>
      <p:pic>
        <p:nvPicPr>
          <p:cNvPr id="4" name="Picture 8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32E9A247-F3A0-1066-A6E3-CACD9C47C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4" y="897434"/>
            <a:ext cx="3091687" cy="292894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488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4" y="-396"/>
            <a:ext cx="7886700" cy="994172"/>
          </a:xfrm>
        </p:spPr>
        <p:txBody>
          <a:bodyPr/>
          <a:lstStyle/>
          <a:p>
            <a:r>
              <a:rPr lang="en-US" sz="2800" dirty="0"/>
              <a:t>ATTRIBUTE INFORMATION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E97D72-AEC1-1D35-3292-940BDD490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269802"/>
              </p:ext>
            </p:extLst>
          </p:nvPr>
        </p:nvGraphicFramePr>
        <p:xfrm>
          <a:off x="288758" y="747359"/>
          <a:ext cx="8503920" cy="3809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187">
                  <a:extLst>
                    <a:ext uri="{9D8B030D-6E8A-4147-A177-3AD203B41FA5}">
                      <a16:colId xmlns:a16="http://schemas.microsoft.com/office/drawing/2014/main" val="449220616"/>
                    </a:ext>
                  </a:extLst>
                </a:gridCol>
                <a:gridCol w="6138733">
                  <a:extLst>
                    <a:ext uri="{9D8B030D-6E8A-4147-A177-3AD203B41FA5}">
                      <a16:colId xmlns:a16="http://schemas.microsoft.com/office/drawing/2014/main" val="251776461"/>
                    </a:ext>
                  </a:extLst>
                </a:gridCol>
              </a:tblGrid>
              <a:tr h="34029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Feature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32143"/>
                  </a:ext>
                </a:extLst>
              </a:tr>
              <a:tr h="27895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 Status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marital status of the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84346"/>
                  </a:ext>
                </a:extLst>
              </a:tr>
              <a:tr h="211755">
                <a:tc>
                  <a:txBody>
                    <a:bodyPr/>
                    <a:lstStyle/>
                    <a:p>
                      <a:pPr algn="l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Nationality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student's nationality, reflecting diverse backgrounds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72153"/>
                  </a:ext>
                </a:extLst>
              </a:tr>
              <a:tr h="281539">
                <a:tc>
                  <a:txBody>
                    <a:bodyPr/>
                    <a:lstStyle/>
                    <a:p>
                      <a:pPr algn="l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gender identity of the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54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algn="l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at </a:t>
                      </a:r>
                      <a:r>
                        <a:rPr lang="en-IN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Enrollment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of the student at the time of enrollment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28155"/>
                  </a:ext>
                </a:extLst>
              </a:tr>
              <a:tr h="221381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specific course or program the student is enrolled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80100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Mode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the student applied to the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9558"/>
                  </a:ext>
                </a:extLst>
              </a:tr>
              <a:tr h="25506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Order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priority or order of application among multiple choices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99217"/>
                  </a:ext>
                </a:extLst>
              </a:tr>
              <a:tr h="211756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Previous Qualification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highest qualification obtained before current enrollment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3942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algn="l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Qualification (Grade)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Grades associated with the previous qualification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287336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Mother's Qualification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Educational qualification of the student's mother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04863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Father's Qualification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Educational qualification of the student's father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820478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Mother's Occupation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occupation of the student's mother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51328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Father's Occupation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occupation of the student's father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4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50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13027</TotalTime>
  <Words>981</Words>
  <Application>Microsoft Office PowerPoint</Application>
  <PresentationFormat>On-screen Show (16:9)</PresentationFormat>
  <Paragraphs>162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Bahnschrift</vt:lpstr>
      <vt:lpstr>Calibri</vt:lpstr>
      <vt:lpstr>Lucida Handwriting</vt:lpstr>
      <vt:lpstr>Söhne</vt:lpstr>
      <vt:lpstr>Univers 65</vt:lpstr>
      <vt:lpstr>Wingdings</vt:lpstr>
      <vt:lpstr>Office Theme</vt:lpstr>
      <vt:lpstr>PREDICTIVE ANALYTICS FOR STUDENT RETENTION</vt:lpstr>
      <vt:lpstr>TEAM CHAMPION </vt:lpstr>
      <vt:lpstr>CONTENTS</vt:lpstr>
      <vt:lpstr>INTRODUCTION </vt:lpstr>
      <vt:lpstr>BUSINESS PROBLEM</vt:lpstr>
      <vt:lpstr>EXISTING SOLUTION &amp; NECESSITY FOR A NEW MODEL</vt:lpstr>
      <vt:lpstr>METHODOLOGY</vt:lpstr>
      <vt:lpstr>UNDERSTANDING SOURCE DATA</vt:lpstr>
      <vt:lpstr>ATTRIBUTE INFORMATION</vt:lpstr>
      <vt:lpstr>ATTRIBUTE INFORMATION</vt:lpstr>
      <vt:lpstr>PowerPoint Presentation</vt:lpstr>
      <vt:lpstr>Modelling Techniques &amp; Performance Tunning </vt:lpstr>
      <vt:lpstr>Choosing the Best Metrics for Our Models </vt:lpstr>
      <vt:lpstr>Graphs- Bar plot of Precision Score for various models </vt:lpstr>
      <vt:lpstr>Model Selection and Performance</vt:lpstr>
      <vt:lpstr>Conclusion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Tim Smith</dc:creator>
  <cp:lastModifiedBy>Siva Sanam</cp:lastModifiedBy>
  <cp:revision>510</cp:revision>
  <dcterms:created xsi:type="dcterms:W3CDTF">2019-11-06T18:18:56Z</dcterms:created>
  <dcterms:modified xsi:type="dcterms:W3CDTF">2024-05-05T18:19:44Z</dcterms:modified>
</cp:coreProperties>
</file>