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dirty="0"/>
          </a:p>
          <a:p>
            <a:pPr>
              <a:defRPr/>
            </a:pPr>
            <a:endParaRPr lang="en-US" dirty="0"/>
          </a:p>
        </c:rich>
      </c:tx>
      <c:layout>
        <c:manualLayout>
          <c:xMode val="edge"/>
          <c:yMode val="edge"/>
          <c:x val="0.28424996690834586"/>
          <c:y val="2.9172352787004844E-3"/>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Employee Performance Analysis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9A8-4D9A-9EEA-000977564C50}"/>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9A8-4D9A-9EEA-000977564C50}"/>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9A8-4D9A-9EEA-000977564C50}"/>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9A8-4D9A-9EEA-000977564C50}"/>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9A8-4D9A-9EEA-000977564C50}"/>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C9A8-4D9A-9EEA-000977564C50}"/>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C9A8-4D9A-9EEA-000977564C50}"/>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C9A8-4D9A-9EEA-000977564C50}"/>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C9A8-4D9A-9EEA-000977564C50}"/>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C9A8-4D9A-9EEA-000977564C50}"/>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C9A8-4D9A-9EEA-000977564C50}"/>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C9A8-4D9A-9EEA-000977564C50}"/>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C9A8-4D9A-9EEA-000977564C50}"/>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C9A8-4D9A-9EEA-000977564C50}"/>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C9A8-4D9A-9EEA-000977564C50}"/>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C9A8-4D9A-9EEA-000977564C50}"/>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C9A8-4D9A-9EEA-000977564C50}"/>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C9A8-4D9A-9EEA-000977564C50}"/>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1-C9A8-4D9A-9EEA-000977564C50}"/>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3-C9A8-4D9A-9EEA-000977564C50}"/>
                </c:ext>
              </c:extLst>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BPC</c:v>
                </c:pt>
                <c:pt idx="1">
                  <c:v>CCDR</c:v>
                </c:pt>
                <c:pt idx="2">
                  <c:v>EW</c:v>
                </c:pt>
                <c:pt idx="3">
                  <c:v>MSC</c:v>
                </c:pt>
                <c:pt idx="4">
                  <c:v>NEL</c:v>
                </c:pt>
                <c:pt idx="5">
                  <c:v>PL</c:v>
                </c:pt>
                <c:pt idx="6">
                  <c:v>PYZ</c:v>
                </c:pt>
                <c:pt idx="7">
                  <c:v>SVG</c:v>
                </c:pt>
                <c:pt idx="8">
                  <c:v>NTS</c:v>
                </c:pt>
                <c:pt idx="9">
                  <c:v>WBL</c:v>
                </c:pt>
              </c:strCache>
            </c:strRef>
          </c:cat>
          <c:val>
            <c:numRef>
              <c:f>Sheet1!$B$2:$B$11</c:f>
              <c:numCache>
                <c:formatCode>General</c:formatCode>
                <c:ptCount val="10"/>
                <c:pt idx="0">
                  <c:v>1.5</c:v>
                </c:pt>
                <c:pt idx="1">
                  <c:v>2.1</c:v>
                </c:pt>
                <c:pt idx="2">
                  <c:v>2.2000000000000002</c:v>
                </c:pt>
                <c:pt idx="3">
                  <c:v>2.2999999999999998</c:v>
                </c:pt>
                <c:pt idx="4">
                  <c:v>2.4</c:v>
                </c:pt>
                <c:pt idx="5">
                  <c:v>3</c:v>
                </c:pt>
                <c:pt idx="6">
                  <c:v>2.7</c:v>
                </c:pt>
                <c:pt idx="7">
                  <c:v>2.2000000000000002</c:v>
                </c:pt>
                <c:pt idx="8">
                  <c:v>2.2999999999999998</c:v>
                </c:pt>
                <c:pt idx="9">
                  <c:v>2.1</c:v>
                </c:pt>
              </c:numCache>
            </c:numRef>
          </c:val>
          <c:extLst>
            <c:ext xmlns:c16="http://schemas.microsoft.com/office/drawing/2014/chart" uri="{C3380CC4-5D6E-409C-BE32-E72D297353CC}">
              <c16:uniqueId val="{00000014-C9A8-4D9A-9EEA-000977564C50}"/>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45971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57200" y="2071951"/>
            <a:ext cx="1215974" cy="1051082"/>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6200" y="3284032"/>
            <a:ext cx="838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1291827"/>
            <a:ext cx="10715626" cy="1001556"/>
          </a:xfrm>
          <a:prstGeom prst="rect">
            <a:avLst/>
          </a:prstGeom>
        </p:spPr>
        <p:txBody>
          <a:bodyPr vert="horz" wrap="square" lIns="0" tIns="16510" rIns="0" bIns="0" rtlCol="0">
            <a:spAutoFit/>
          </a:bodyPr>
          <a:lstStyle/>
          <a:p>
            <a:pPr marL="3213735">
              <a:spcBef>
                <a:spcPts val="130"/>
              </a:spcBef>
            </a:pPr>
            <a:r>
              <a:rPr lang="en-US" dirty="0">
                <a:solidFill>
                  <a:srgbClr val="0F0F0F"/>
                </a:solidFill>
                <a:latin typeface="Times New Roman" panose="02020603050405020304" pitchFamily="18" charset="0"/>
                <a:cs typeface="Times New Roman" panose="02020603050405020304" pitchFamily="18" charset="0"/>
              </a:rPr>
              <a:t>Employee Data Analysis using Excel</a:t>
            </a:r>
            <a:r>
              <a:rPr lang="en-US"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76734" y="2301982"/>
            <a:ext cx="8610600" cy="2677656"/>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STUDENT NAME: APARNAA BS</a:t>
            </a:r>
          </a:p>
          <a:p>
            <a:pPr>
              <a:lnSpc>
                <a:spcPct val="150000"/>
              </a:lnSpc>
            </a:pPr>
            <a:r>
              <a:rPr lang="en-US" sz="2400" dirty="0">
                <a:latin typeface="Times New Roman" panose="02020603050405020304" pitchFamily="18" charset="0"/>
                <a:cs typeface="Times New Roman" panose="02020603050405020304" pitchFamily="18" charset="0"/>
              </a:rPr>
              <a:t>REGISTER NO: 122202120</a:t>
            </a:r>
          </a:p>
          <a:p>
            <a:pPr>
              <a:lnSpc>
                <a:spcPct val="150000"/>
              </a:lnSpc>
            </a:pPr>
            <a:r>
              <a:rPr lang="en-US" sz="2400" dirty="0">
                <a:latin typeface="Times New Roman" panose="02020603050405020304" pitchFamily="18" charset="0"/>
                <a:cs typeface="Times New Roman" panose="02020603050405020304" pitchFamily="18" charset="0"/>
              </a:rPr>
              <a:t>DEPARTMENT: B.COM (</a:t>
            </a:r>
            <a:r>
              <a:rPr lang="en-GB" sz="2400" dirty="0">
                <a:latin typeface="Times New Roman" panose="02020603050405020304" pitchFamily="18" charset="0"/>
                <a:cs typeface="Times New Roman" panose="02020603050405020304" pitchFamily="18" charset="0"/>
              </a:rPr>
              <a:t>CORPORATE SECRETARYSHIP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COLLEGE : </a:t>
            </a:r>
            <a:r>
              <a:rPr lang="en-GB" sz="2400" dirty="0">
                <a:latin typeface="Times New Roman" panose="02020603050405020304" pitchFamily="18" charset="0"/>
                <a:cs typeface="Times New Roman" panose="02020603050405020304" pitchFamily="18" charset="0"/>
              </a:rPr>
              <a:t>ANNA ADARSH COLLEGE FOR WOMEN</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6182" y="482917"/>
            <a:ext cx="8153400" cy="7482176"/>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imes New Roman" panose="02020603050405020304" pitchFamily="18" charset="0"/>
                <a:cs typeface="Times New Roman" panose="02020603050405020304" pitchFamily="18" charset="0"/>
              </a:rPr>
              <a:t>M</a:t>
            </a:r>
            <a:r>
              <a:rPr sz="2800" b="1" dirty="0">
                <a:latin typeface="Times New Roman" panose="02020603050405020304" pitchFamily="18" charset="0"/>
                <a:cs typeface="Times New Roman" panose="02020603050405020304" pitchFamily="18" charset="0"/>
              </a:rPr>
              <a:t>O</a:t>
            </a:r>
            <a:r>
              <a:rPr sz="2800" b="1" spc="-15" dirty="0">
                <a:latin typeface="Times New Roman" panose="02020603050405020304" pitchFamily="18" charset="0"/>
                <a:cs typeface="Times New Roman" panose="02020603050405020304" pitchFamily="18" charset="0"/>
              </a:rPr>
              <a:t>D</a:t>
            </a:r>
            <a:r>
              <a:rPr sz="2800" b="1" spc="-35" dirty="0">
                <a:latin typeface="Times New Roman" panose="02020603050405020304" pitchFamily="18" charset="0"/>
                <a:cs typeface="Times New Roman" panose="02020603050405020304" pitchFamily="18" charset="0"/>
              </a:rPr>
              <a:t>E</a:t>
            </a:r>
            <a:r>
              <a:rPr sz="2800" b="1" spc="-30" dirty="0">
                <a:latin typeface="Times New Roman" panose="02020603050405020304" pitchFamily="18" charset="0"/>
                <a:cs typeface="Times New Roman" panose="02020603050405020304" pitchFamily="18" charset="0"/>
              </a:rPr>
              <a:t>LL</a:t>
            </a:r>
            <a:r>
              <a:rPr sz="2800" b="1" spc="-5" dirty="0">
                <a:latin typeface="Times New Roman" panose="02020603050405020304" pitchFamily="18" charset="0"/>
                <a:cs typeface="Times New Roman" panose="02020603050405020304" pitchFamily="18" charset="0"/>
              </a:rPr>
              <a:t>I</a:t>
            </a:r>
            <a:r>
              <a:rPr sz="2800" b="1" spc="30" dirty="0">
                <a:latin typeface="Times New Roman" panose="02020603050405020304" pitchFamily="18" charset="0"/>
                <a:cs typeface="Times New Roman" panose="02020603050405020304" pitchFamily="18" charset="0"/>
              </a:rPr>
              <a:t>N</a:t>
            </a:r>
            <a:r>
              <a:rPr sz="2800" b="1" spc="5" dirty="0">
                <a:latin typeface="Times New Roman" panose="02020603050405020304" pitchFamily="18" charset="0"/>
                <a:cs typeface="Times New Roman" panose="02020603050405020304" pitchFamily="18" charset="0"/>
              </a:rPr>
              <a:t>G</a:t>
            </a: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355600" indent="-342900">
              <a:spcBef>
                <a:spcPts val="105"/>
              </a:spcBef>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DATA COLLECTION :</a:t>
            </a:r>
          </a:p>
          <a:p>
            <a:pPr marL="342900" indent="-342900">
              <a:buAutoNum type="arabicPeriod"/>
            </a:pPr>
            <a:r>
              <a:rPr lang="en-GB" sz="2000" dirty="0">
                <a:latin typeface="Times New Roman" panose="02020603050405020304" pitchFamily="18" charset="0"/>
                <a:cs typeface="Times New Roman" panose="02020603050405020304" pitchFamily="18" charset="0"/>
              </a:rPr>
              <a:t>Downloaded the dataset from </a:t>
            </a:r>
            <a:r>
              <a:rPr lang="en-GB" sz="2000" dirty="0" err="1">
                <a:latin typeface="Times New Roman" panose="02020603050405020304" pitchFamily="18" charset="0"/>
                <a:cs typeface="Times New Roman" panose="02020603050405020304" pitchFamily="18" charset="0"/>
              </a:rPr>
              <a:t>edunet</a:t>
            </a:r>
            <a:r>
              <a:rPr lang="en-GB" sz="2000" dirty="0">
                <a:latin typeface="Times New Roman" panose="02020603050405020304" pitchFamily="18" charset="0"/>
                <a:cs typeface="Times New Roman" panose="02020603050405020304" pitchFamily="18" charset="0"/>
              </a:rPr>
              <a:t> dashboard</a:t>
            </a:r>
          </a:p>
          <a:p>
            <a:pPr marL="342900" indent="-342900">
              <a:buAutoNum type="arabicPeriod"/>
            </a:pPr>
            <a:r>
              <a:rPr lang="en-GB" sz="2000" dirty="0">
                <a:latin typeface="Times New Roman" panose="02020603050405020304" pitchFamily="18" charset="0"/>
                <a:cs typeface="Times New Roman" panose="02020603050405020304" pitchFamily="18" charset="0"/>
              </a:rPr>
              <a:t>Opened the data in excel</a:t>
            </a:r>
          </a:p>
          <a:p>
            <a:pPr marL="342900" indent="-342900">
              <a:buAutoNum type="arabicPeriod"/>
            </a:pPr>
            <a:r>
              <a:rPr lang="en-GB" sz="2000" dirty="0">
                <a:latin typeface="Times New Roman" panose="02020603050405020304" pitchFamily="18" charset="0"/>
                <a:cs typeface="Times New Roman" panose="02020603050405020304" pitchFamily="18" charset="0"/>
              </a:rPr>
              <a:t> Saved the file in desktop as an(.</a:t>
            </a:r>
            <a:r>
              <a:rPr lang="en-GB" sz="2000" dirty="0" err="1">
                <a:latin typeface="Times New Roman" panose="02020603050405020304" pitchFamily="18" charset="0"/>
                <a:cs typeface="Times New Roman" panose="02020603050405020304" pitchFamily="18" charset="0"/>
              </a:rPr>
              <a:t>xls</a:t>
            </a:r>
            <a:r>
              <a:rPr lang="en-GB" sz="2000" dirty="0">
                <a:latin typeface="Times New Roman" panose="02020603050405020304" pitchFamily="18" charset="0"/>
                <a:cs typeface="Times New Roman" panose="02020603050405020304" pitchFamily="18" charset="0"/>
              </a:rPr>
              <a:t>)file</a:t>
            </a:r>
          </a:p>
          <a:p>
            <a:pPr marL="342900" indent="-342900">
              <a:buAutoNum type="arabicPeriod"/>
            </a:pPr>
            <a:endParaRPr lang="en-GB"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FEATURE COLLECTION :</a:t>
            </a:r>
          </a:p>
          <a:p>
            <a:pPr marL="342900" indent="-342900">
              <a:buAutoNum type="arabicPeriod"/>
            </a:pPr>
            <a:r>
              <a:rPr lang="en-GB" sz="2000" dirty="0">
                <a:latin typeface="Times New Roman" panose="02020603050405020304" pitchFamily="18" charset="0"/>
                <a:cs typeface="Times New Roman" panose="02020603050405020304" pitchFamily="18" charset="0"/>
              </a:rPr>
              <a:t>Used conditional formatting</a:t>
            </a:r>
          </a:p>
          <a:p>
            <a:pPr marL="342900" indent="-342900">
              <a:buAutoNum type="arabicPeriod"/>
            </a:pPr>
            <a:r>
              <a:rPr lang="en-GB" sz="2000" dirty="0">
                <a:latin typeface="Times New Roman" panose="02020603050405020304" pitchFamily="18" charset="0"/>
                <a:cs typeface="Times New Roman" panose="02020603050405020304" pitchFamily="18" charset="0"/>
              </a:rPr>
              <a:t>Used fill colour option</a:t>
            </a:r>
          </a:p>
          <a:p>
            <a:pPr marL="342900" indent="-342900">
              <a:buAutoNum type="arabicPeriod"/>
            </a:pPr>
            <a:r>
              <a:rPr lang="en-GB" sz="2000" dirty="0">
                <a:latin typeface="Times New Roman" panose="02020603050405020304" pitchFamily="18" charset="0"/>
                <a:cs typeface="Times New Roman" panose="02020603050405020304" pitchFamily="18" charset="0"/>
              </a:rPr>
              <a:t>Used filter option to separate blanks in the column</a:t>
            </a:r>
          </a:p>
          <a:p>
            <a:pPr marL="342900" indent="-342900">
              <a:buFont typeface="Wingdings" panose="05000000000000000000" pitchFamily="2" charset="2"/>
              <a:buChar char="Ø"/>
            </a:pPr>
            <a:endParaRPr lang="en-GB"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DATA CLEANING :</a:t>
            </a:r>
          </a:p>
          <a:p>
            <a:pPr marL="342900" indent="-342900">
              <a:buAutoNum type="arabicPeriod"/>
            </a:pPr>
            <a:r>
              <a:rPr lang="en-GB" sz="2000" dirty="0">
                <a:latin typeface="Times New Roman" panose="02020603050405020304" pitchFamily="18" charset="0"/>
                <a:cs typeface="Times New Roman" panose="02020603050405020304" pitchFamily="18" charset="0"/>
              </a:rPr>
              <a:t>Filtering the data according to our needs</a:t>
            </a:r>
          </a:p>
          <a:p>
            <a:pPr marL="342900" indent="-342900">
              <a:buAutoNum type="arabicPeriod"/>
            </a:pPr>
            <a:r>
              <a:rPr lang="en-GB" sz="2000" dirty="0">
                <a:latin typeface="Times New Roman" panose="02020603050405020304" pitchFamily="18" charset="0"/>
                <a:cs typeface="Times New Roman" panose="02020603050405020304" pitchFamily="18" charset="0"/>
              </a:rPr>
              <a:t>Making the data into a structured data</a:t>
            </a:r>
          </a:p>
          <a:p>
            <a:pPr marL="342900" indent="-342900">
              <a:buAutoNum type="arabicPeriod"/>
            </a:pPr>
            <a:r>
              <a:rPr lang="en-GB" sz="2000" dirty="0">
                <a:latin typeface="Times New Roman" panose="02020603050405020304" pitchFamily="18" charset="0"/>
                <a:cs typeface="Times New Roman" panose="02020603050405020304" pitchFamily="18" charset="0"/>
              </a:rPr>
              <a:t>Separating the important columns</a:t>
            </a:r>
          </a:p>
          <a:p>
            <a:pPr marL="342900" indent="-342900">
              <a:buFont typeface="Wingdings" panose="05000000000000000000" pitchFamily="2" charset="2"/>
              <a:buChar char="Ø"/>
            </a:pPr>
            <a:endParaRPr lang="en-GB" sz="2000" b="1" dirty="0">
              <a:latin typeface="Times New Roman" panose="02020603050405020304" pitchFamily="18" charset="0"/>
              <a:cs typeface="Times New Roman" panose="02020603050405020304" pitchFamily="18" charset="0"/>
            </a:endParaRPr>
          </a:p>
          <a:p>
            <a:pPr marL="342900" indent="-342900">
              <a:buAutoNum type="arabicPeriod"/>
            </a:pPr>
            <a:endParaRPr lang="en-GB"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a:p>
            <a:pPr marL="342900" indent="-342900">
              <a:buAutoNum type="arabicPeriod"/>
            </a:pPr>
            <a:endParaRPr lang="en-GB" sz="2000" dirty="0">
              <a:latin typeface="Times New Roman" panose="02020603050405020304" pitchFamily="18" charset="0"/>
              <a:cs typeface="Times New Roman" panose="02020603050405020304" pitchFamily="18" charset="0"/>
            </a:endParaRPr>
          </a:p>
          <a:p>
            <a:pPr marL="12700">
              <a:spcBef>
                <a:spcPts val="105"/>
              </a:spcBef>
            </a:pPr>
            <a:endParaRPr lang="en-GB" sz="2400" dirty="0"/>
          </a:p>
          <a:p>
            <a:pPr marL="12700">
              <a:lnSpc>
                <a:spcPct val="100000"/>
              </a:lnSpc>
              <a:spcBef>
                <a:spcPts val="105"/>
              </a:spcBef>
            </a:pPr>
            <a:endParaRPr sz="2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7702868" cy="1183016"/>
          </a:xfrm>
          <a:prstGeom prst="rect">
            <a:avLst/>
          </a:prstGeom>
        </p:spPr>
        <p:txBody>
          <a:bodyPr vert="horz" wrap="square" lIns="0" tIns="13335" rIns="0" bIns="0" rtlCol="0">
            <a:spAutoFit/>
          </a:bodyPr>
          <a:lstStyle/>
          <a:p>
            <a:pPr marL="12700">
              <a:lnSpc>
                <a:spcPct val="100000"/>
              </a:lnSpc>
              <a:spcBef>
                <a:spcPts val="105"/>
              </a:spcBef>
            </a:pPr>
            <a:r>
              <a:rPr sz="2800" dirty="0">
                <a:latin typeface="Times New Roman" panose="02020603050405020304" pitchFamily="18" charset="0"/>
                <a:cs typeface="Times New Roman" panose="02020603050405020304" pitchFamily="18" charset="0"/>
              </a:rPr>
              <a:t>R</a:t>
            </a:r>
            <a:r>
              <a:rPr sz="2800" spc="-4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U</a:t>
            </a:r>
            <a:r>
              <a:rPr sz="2800" spc="-405" dirty="0">
                <a:latin typeface="Times New Roman" panose="02020603050405020304" pitchFamily="18" charset="0"/>
                <a:cs typeface="Times New Roman" panose="02020603050405020304" pitchFamily="18" charset="0"/>
              </a:rPr>
              <a:t>L</a:t>
            </a:r>
            <a:r>
              <a:rPr sz="2800" dirty="0">
                <a:latin typeface="Times New Roman" panose="02020603050405020304" pitchFamily="18" charset="0"/>
                <a:cs typeface="Times New Roman" panose="02020603050405020304" pitchFamily="18" charset="0"/>
              </a:rPr>
              <a:t>TS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EMPLOYEE PERFORMANCE ANALYSIS</a:t>
            </a:r>
            <a:br>
              <a:rPr lang="en-IN" sz="2000" dirty="0">
                <a:latin typeface="Times New Roman" panose="02020603050405020304" pitchFamily="18" charset="0"/>
                <a:cs typeface="Times New Roman" panose="02020603050405020304" pitchFamily="18" charset="0"/>
              </a:rPr>
            </a:b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ontent Placeholder 6">
            <a:extLst>
              <a:ext uri="{FF2B5EF4-FFF2-40B4-BE49-F238E27FC236}">
                <a16:creationId xmlns:a16="http://schemas.microsoft.com/office/drawing/2014/main" id="{2F5F56E4-2195-B362-1770-531FBAFB98D8}"/>
              </a:ext>
            </a:extLst>
          </p:cNvPr>
          <p:cNvGraphicFramePr>
            <a:graphicFrameLocks noGrp="1"/>
          </p:cNvGraphicFramePr>
          <p:nvPr>
            <p:extLst>
              <p:ext uri="{D42A27DB-BD31-4B8C-83A1-F6EECF244321}">
                <p14:modId xmlns:p14="http://schemas.microsoft.com/office/powerpoint/2010/main" val="3974205683"/>
              </p:ext>
            </p:extLst>
          </p:nvPr>
        </p:nvGraphicFramePr>
        <p:xfrm>
          <a:off x="838200" y="1371600"/>
          <a:ext cx="9534126" cy="43534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 y="838200"/>
            <a:ext cx="11811000" cy="4193712"/>
          </a:xfrm>
        </p:spPr>
        <p:txBody>
          <a:bodyPr/>
          <a:lstStyle/>
          <a:p>
            <a:pPr marL="0" indent="0">
              <a:lnSpc>
                <a:spcPct val="150000"/>
              </a:lnSpc>
              <a:buNone/>
            </a:pPr>
            <a:r>
              <a:rPr lang="en-US" sz="3200" dirty="0">
                <a:latin typeface="Times New Roman" panose="02020603050405020304" pitchFamily="18" charset="0"/>
                <a:cs typeface="Times New Roman" panose="02020603050405020304" pitchFamily="18" charset="0"/>
              </a:rPr>
              <a:t>Conclusion</a:t>
            </a:r>
            <a:br>
              <a:rPr lang="en-US" sz="320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In any organization, the main task is people handling because the main task</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is to manage people who are the main assets of the organization as they</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are the person to fulfil the ultimate goal of the company.</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There is a saying that "when you are an employee, success definition for </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you to grow yourself but at the time when you become a leader the definition</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of success is to grow others. And that is where employee performance analysis</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plays a huge role".</a:t>
            </a:r>
            <a:br>
              <a:rPr lang="en-GB" sz="2000" b="0" dirty="0">
                <a:latin typeface="Times New Roman" panose="02020603050405020304" pitchFamily="18" charset="0"/>
                <a:cs typeface="Times New Roman" panose="02020603050405020304" pitchFamily="18" charset="0"/>
              </a:rPr>
            </a:br>
            <a:r>
              <a:rPr lang="en-GB" sz="1100" dirty="0"/>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547077" y="49652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006735" y="44868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439641" y="56024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437890"/>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PROJECT</a:t>
            </a:r>
            <a:r>
              <a:rPr sz="3600" spc="-8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TITLE</a:t>
            </a:r>
            <a:r>
              <a:rPr lang="en-IN" sz="3600" spc="25" dirty="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46413" y="2568486"/>
            <a:ext cx="8593228" cy="646331"/>
          </a:xfrm>
          <a:prstGeom prst="rect">
            <a:avLst/>
          </a:prstGeom>
          <a:noFill/>
        </p:spPr>
        <p:txBody>
          <a:bodyPr wrap="square" rtlCol="0">
            <a:spAutoFit/>
          </a:bodyPr>
          <a:lstStyle/>
          <a:p>
            <a:r>
              <a:rPr lang="en-US" sz="3600"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93647"/>
          </a:xfrm>
          <a:prstGeom prst="rect">
            <a:avLst/>
          </a:prstGeom>
          <a:noFill/>
        </p:spPr>
        <p:txBody>
          <a:bodyPr wrap="square" rtlCol="0">
            <a:spAutoFit/>
          </a:bodyPr>
          <a:lstStyle/>
          <a:p>
            <a:pPr algn="l"/>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9225" y="2339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66750"/>
            <a:ext cx="7395528" cy="5294526"/>
          </a:xfrm>
          <a:prstGeom prst="rect">
            <a:avLst/>
          </a:prstGeom>
        </p:spPr>
        <p:txBody>
          <a:bodyPr vert="horz" wrap="square" lIns="0" tIns="16510" rIns="0" bIns="0" rtlCol="0">
            <a:spAutoFit/>
          </a:bodyPr>
          <a:lstStyle/>
          <a:p>
            <a:pPr>
              <a:lnSpc>
                <a:spcPct val="150000"/>
              </a:lnSpc>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lang="en-IN"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lang="en-IN" sz="3600" spc="-20"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NT</a:t>
            </a:r>
            <a:r>
              <a:rPr lang="en-IN" sz="3600" spc="10" dirty="0">
                <a:latin typeface="Times New Roman" panose="02020603050405020304" pitchFamily="18" charset="0"/>
                <a:cs typeface="Times New Roman" panose="02020603050405020304" pitchFamily="18" charset="0"/>
              </a:rPr>
              <a:t> :</a:t>
            </a:r>
            <a:br>
              <a:rPr lang="en-IN" sz="3600" spc="10" dirty="0">
                <a:latin typeface="Times New Roman" panose="02020603050405020304" pitchFamily="18" charset="0"/>
                <a:cs typeface="Times New Roman" panose="02020603050405020304" pitchFamily="18" charset="0"/>
              </a:rPr>
            </a:br>
            <a:r>
              <a:rPr lang="en-GB" sz="2400" b="0" dirty="0" err="1">
                <a:latin typeface="Times New Roman" panose="02020603050405020304" pitchFamily="18" charset="0"/>
                <a:cs typeface="Times New Roman" panose="02020603050405020304" pitchFamily="18" charset="0"/>
              </a:rPr>
              <a:t>Analyzing</a:t>
            </a:r>
            <a:r>
              <a:rPr lang="en-GB" sz="2400" b="0" dirty="0">
                <a:latin typeface="Times New Roman" panose="02020603050405020304" pitchFamily="18" charset="0"/>
                <a:cs typeface="Times New Roman" panose="02020603050405020304" pitchFamily="18" charset="0"/>
              </a:rPr>
              <a:t> employee data sets is crucial for several reason:</a:t>
            </a:r>
            <a:br>
              <a:rPr lang="en-GB" sz="2400" b="0" dirty="0">
                <a:latin typeface="Times New Roman" panose="02020603050405020304" pitchFamily="18" charset="0"/>
                <a:cs typeface="Times New Roman" panose="02020603050405020304" pitchFamily="18" charset="0"/>
              </a:rPr>
            </a:br>
            <a:r>
              <a:rPr lang="en-GB" sz="2400" b="0" dirty="0">
                <a:latin typeface="Times New Roman" panose="02020603050405020304" pitchFamily="18" charset="0"/>
                <a:cs typeface="Times New Roman" panose="02020603050405020304" pitchFamily="18" charset="0"/>
              </a:rPr>
              <a:t>               Improving Employee Experience</a:t>
            </a:r>
            <a:br>
              <a:rPr lang="en-GB" sz="2400" b="0" dirty="0">
                <a:latin typeface="Times New Roman" panose="02020603050405020304" pitchFamily="18" charset="0"/>
                <a:cs typeface="Times New Roman" panose="02020603050405020304" pitchFamily="18" charset="0"/>
              </a:rPr>
            </a:br>
            <a:r>
              <a:rPr lang="en-GB" sz="2400" b="0" dirty="0">
                <a:latin typeface="Times New Roman" panose="02020603050405020304" pitchFamily="18" charset="0"/>
                <a:cs typeface="Times New Roman" panose="02020603050405020304" pitchFamily="18" charset="0"/>
              </a:rPr>
              <a:t>               Enhancing Productivity</a:t>
            </a:r>
            <a:br>
              <a:rPr lang="en-GB" sz="2400" b="0" dirty="0">
                <a:latin typeface="Times New Roman" panose="02020603050405020304" pitchFamily="18" charset="0"/>
                <a:cs typeface="Times New Roman" panose="02020603050405020304" pitchFamily="18" charset="0"/>
              </a:rPr>
            </a:br>
            <a:r>
              <a:rPr lang="en-GB" sz="2400" b="0" dirty="0">
                <a:latin typeface="Times New Roman" panose="02020603050405020304" pitchFamily="18" charset="0"/>
                <a:cs typeface="Times New Roman" panose="02020603050405020304" pitchFamily="18" charset="0"/>
              </a:rPr>
              <a:t>               Informed Decision –Making</a:t>
            </a:r>
            <a:br>
              <a:rPr lang="en-GB" sz="2400" b="0" dirty="0">
                <a:latin typeface="Times New Roman" panose="02020603050405020304" pitchFamily="18" charset="0"/>
                <a:cs typeface="Times New Roman" panose="02020603050405020304" pitchFamily="18" charset="0"/>
              </a:rPr>
            </a:br>
            <a:r>
              <a:rPr lang="en-GB" sz="2400" b="0" dirty="0">
                <a:latin typeface="Times New Roman" panose="02020603050405020304" pitchFamily="18" charset="0"/>
                <a:cs typeface="Times New Roman" panose="02020603050405020304" pitchFamily="18" charset="0"/>
              </a:rPr>
              <a:t>               Identifying Trends and Patterns</a:t>
            </a:r>
            <a:br>
              <a:rPr lang="en-GB" sz="2400" b="0" dirty="0">
                <a:latin typeface="Times New Roman" panose="02020603050405020304" pitchFamily="18" charset="0"/>
                <a:cs typeface="Times New Roman" panose="02020603050405020304" pitchFamily="18" charset="0"/>
              </a:rPr>
            </a:br>
            <a:r>
              <a:rPr lang="en-GB" sz="2400" b="0" dirty="0">
                <a:latin typeface="Times New Roman" panose="02020603050405020304" pitchFamily="18" charset="0"/>
                <a:cs typeface="Times New Roman" panose="02020603050405020304" pitchFamily="18" charset="0"/>
              </a:rPr>
              <a:t>               Ensuring Fairness and Compliance</a:t>
            </a:r>
            <a:br>
              <a:rPr lang="en-GB" sz="2400" b="0" dirty="0">
                <a:latin typeface="Times New Roman" panose="02020603050405020304" pitchFamily="18" charset="0"/>
                <a:cs typeface="Times New Roman" panose="02020603050405020304" pitchFamily="18" charset="0"/>
              </a:rPr>
            </a:br>
            <a:r>
              <a:rPr lang="en-GB" sz="2400" b="0" dirty="0">
                <a:latin typeface="Times New Roman" panose="02020603050405020304" pitchFamily="18" charset="0"/>
                <a:cs typeface="Times New Roman" panose="02020603050405020304" pitchFamily="18" charset="0"/>
              </a:rPr>
              <a:t>               Strategic Planning</a:t>
            </a:r>
            <a:br>
              <a:rPr lang="en-GB" sz="2800" b="0" dirty="0">
                <a:latin typeface="Times New Roman" panose="02020603050405020304" pitchFamily="18" charset="0"/>
                <a:cs typeface="Times New Roman" panose="02020603050405020304" pitchFamily="18" charset="0"/>
              </a:rPr>
            </a:br>
            <a:endParaRPr sz="28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562600" cy="4475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latin typeface="Times New Roman" panose="02020603050405020304" pitchFamily="18" charset="0"/>
                <a:cs typeface="Times New Roman" panose="02020603050405020304" pitchFamily="18" charset="0"/>
              </a:rPr>
              <a:t>PROJECT</a:t>
            </a:r>
            <a:r>
              <a:rPr lang="en-IN"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OVERVIEW</a:t>
            </a:r>
            <a:r>
              <a:rPr lang="en-IN" sz="2800" spc="-20" dirty="0">
                <a:latin typeface="Times New Roman" panose="02020603050405020304" pitchFamily="18" charset="0"/>
                <a:cs typeface="Times New Roman" panose="02020603050405020304" pitchFamily="18" charset="0"/>
              </a:rPr>
              <a:t>  </a:t>
            </a:r>
            <a:endParaRPr sz="28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02815" y="1295400"/>
            <a:ext cx="10341385" cy="5847755"/>
          </a:xfrm>
          <a:prstGeom prst="rect">
            <a:avLst/>
          </a:prstGeom>
          <a:noFill/>
        </p:spPr>
        <p:txBody>
          <a:bodyPr wrap="square" rtlCol="0">
            <a:spAutoFit/>
          </a:bodyPr>
          <a:lstStyle/>
          <a:p>
            <a:pPr marL="0" indent="0">
              <a:lnSpc>
                <a:spcPct val="150000"/>
              </a:lnSpc>
              <a:buNone/>
            </a:pPr>
            <a:r>
              <a:rPr lang="en-GB" sz="2000" b="1" dirty="0">
                <a:latin typeface="Times New Roman" panose="02020603050405020304" pitchFamily="18" charset="0"/>
                <a:cs typeface="Times New Roman" panose="02020603050405020304" pitchFamily="18" charset="0"/>
              </a:rPr>
              <a:t>Objective: </a:t>
            </a:r>
          </a:p>
          <a:p>
            <a:pPr marL="0" indent="0">
              <a:lnSpc>
                <a:spcPct val="150000"/>
              </a:lnSpc>
              <a:buNone/>
            </a:pPr>
            <a:r>
              <a:rPr lang="en-GB" sz="2000" dirty="0">
                <a:latin typeface="Times New Roman" panose="02020603050405020304" pitchFamily="18" charset="0"/>
                <a:cs typeface="Times New Roman" panose="02020603050405020304" pitchFamily="18" charset="0"/>
              </a:rPr>
              <a:t>The primary objective of this project is to systematically analyse employee performance across the organization ,identify key  factors affecting performance, and develop strategies to improve overall productivity, engagement, and job satisfaction. Employee performance analysis is crucial for several reasons:</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Feedback and improvement</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Goal setting</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Career development</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Increased productivity</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Alignment with organisational goals</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Employee retention</a:t>
            </a:r>
          </a:p>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835073" cy="4393319"/>
          </a:xfrm>
          <a:prstGeom prst="rect">
            <a:avLst/>
          </a:prstGeom>
        </p:spPr>
        <p:txBody>
          <a:bodyPr vert="horz" wrap="square" lIns="0" tIns="16510" rIns="0" bIns="0" rtlCol="0">
            <a:spAutoFit/>
          </a:bodyPr>
          <a:lstStyle/>
          <a:p>
            <a:pPr>
              <a:lnSpc>
                <a:spcPct val="150000"/>
              </a:lnSpc>
            </a:pPr>
            <a:r>
              <a:rPr sz="2800" spc="25" dirty="0">
                <a:latin typeface="Times New Roman" panose="02020603050405020304" pitchFamily="18" charset="0"/>
                <a:cs typeface="Times New Roman" panose="02020603050405020304" pitchFamily="18" charset="0"/>
              </a:rPr>
              <a:t>W</a:t>
            </a:r>
            <a:r>
              <a:rPr sz="2800" spc="-20" dirty="0">
                <a:latin typeface="Times New Roman" panose="02020603050405020304" pitchFamily="18" charset="0"/>
                <a:cs typeface="Times New Roman" panose="02020603050405020304" pitchFamily="18" charset="0"/>
              </a:rPr>
              <a:t>H</a:t>
            </a:r>
            <a:r>
              <a:rPr sz="2800" spc="20" dirty="0">
                <a:latin typeface="Times New Roman" panose="02020603050405020304" pitchFamily="18" charset="0"/>
                <a:cs typeface="Times New Roman" panose="02020603050405020304" pitchFamily="18" charset="0"/>
              </a:rPr>
              <a:t>O</a:t>
            </a:r>
            <a:r>
              <a:rPr sz="2800" spc="-2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AR</a:t>
            </a:r>
            <a:r>
              <a:rPr sz="2800" spc="15" dirty="0">
                <a:latin typeface="Times New Roman" panose="02020603050405020304" pitchFamily="18" charset="0"/>
                <a:cs typeface="Times New Roman" panose="02020603050405020304" pitchFamily="18" charset="0"/>
              </a:rPr>
              <a:t>E</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H</a:t>
            </a:r>
            <a:r>
              <a:rPr sz="2800" spc="15" dirty="0">
                <a:latin typeface="Times New Roman" panose="02020603050405020304" pitchFamily="18" charset="0"/>
                <a:cs typeface="Times New Roman" panose="02020603050405020304" pitchFamily="18" charset="0"/>
              </a:rPr>
              <a:t>E</a:t>
            </a:r>
            <a:r>
              <a:rPr sz="2800" spc="-3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D</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U</a:t>
            </a:r>
            <a:r>
              <a:rPr sz="2800" spc="10" dirty="0">
                <a:latin typeface="Times New Roman" panose="02020603050405020304" pitchFamily="18" charset="0"/>
                <a:cs typeface="Times New Roman" panose="02020603050405020304" pitchFamily="18" charset="0"/>
              </a:rPr>
              <a:t>S</a:t>
            </a:r>
            <a:r>
              <a:rPr sz="2800" spc="-25"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S?</a:t>
            </a:r>
            <a:br>
              <a:rPr lang="en-IN" sz="2800" spc="5"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Employee performance analysis is valuable tool for various stakeholders within an organization. Here are some of the key end users:</a:t>
            </a:r>
            <a:br>
              <a:rPr lang="en-GB" sz="2000" b="0" dirty="0">
                <a:latin typeface="Times New Roman" panose="02020603050405020304" pitchFamily="18" charset="0"/>
                <a:cs typeface="Times New Roman" panose="02020603050405020304" pitchFamily="18" charset="0"/>
              </a:rPr>
            </a:b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Human resource department Managers and team leaders Executives and senior management</a:t>
            </a:r>
            <a:br>
              <a:rPr lang="en-GB" sz="2000" b="0" dirty="0">
                <a:latin typeface="Times New Roman" panose="02020603050405020304" pitchFamily="18" charset="0"/>
                <a:cs typeface="Times New Roman" panose="02020603050405020304" pitchFamily="18" charset="0"/>
              </a:rPr>
            </a:b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Employees Training and development teams Data analysts</a:t>
            </a:r>
            <a:br>
              <a:rPr lang="en-GB" sz="2000" b="0" dirty="0">
                <a:latin typeface="Times New Roman" panose="02020603050405020304" pitchFamily="18" charset="0"/>
                <a:cs typeface="Times New Roman" panose="02020603050405020304" pitchFamily="18" charset="0"/>
              </a:rPr>
            </a:br>
            <a:endParaRPr sz="20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715000"/>
            <a:ext cx="1066800" cy="1216598"/>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28613" y="663851"/>
            <a:ext cx="9763125" cy="6330579"/>
          </a:xfrm>
          <a:prstGeom prst="rect">
            <a:avLst/>
          </a:prstGeom>
        </p:spPr>
        <p:txBody>
          <a:bodyPr vert="horz" wrap="square" lIns="0" tIns="13335" rIns="0" bIns="0" rtlCol="0">
            <a:spAutoFit/>
          </a:bodyPr>
          <a:lstStyle/>
          <a:p>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br>
              <a:rPr lang="en-IN" sz="3600" dirty="0"/>
            </a:br>
            <a:br>
              <a:rPr lang="en-IN" sz="3600" dirty="0"/>
            </a:br>
            <a:r>
              <a:rPr lang="en-GB" sz="2000" dirty="0">
                <a:latin typeface="Times New Roman" panose="02020603050405020304" pitchFamily="18" charset="0"/>
                <a:cs typeface="Times New Roman" panose="02020603050405020304" pitchFamily="18" charset="0"/>
              </a:rPr>
              <a:t>SOLUTION FOR EMPLOYEE PERFORMANCE ANALYSIS :</a:t>
            </a:r>
            <a:br>
              <a:rPr lang="en-GB" sz="200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Data collection and integration</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Performance metrics</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Advanced analytics</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Personalised insights</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Continuous feedback and improvement</a:t>
            </a:r>
            <a:br>
              <a:rPr lang="en-GB" sz="2000" b="0" dirty="0">
                <a:latin typeface="Times New Roman" panose="02020603050405020304" pitchFamily="18" charset="0"/>
                <a:cs typeface="Times New Roman" panose="02020603050405020304" pitchFamily="18" charset="0"/>
              </a:rPr>
            </a:br>
            <a:br>
              <a:rPr lang="en-GB" sz="2000" b="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VALUE PROPOSITION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r>
              <a:rPr lang="en-GB" sz="2000" b="0" dirty="0">
                <a:latin typeface="Times New Roman" panose="02020603050405020304" pitchFamily="18" charset="0"/>
                <a:cs typeface="Times New Roman" panose="02020603050405020304" pitchFamily="18" charset="0"/>
              </a:rPr>
              <a:t>Enhanced productivity</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Employee engagement and retention</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Data-driven decisions</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Improved organizational performance</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Scalability and flexibility</a:t>
            </a:r>
            <a:br>
              <a:rPr lang="en-GB" sz="2000" dirty="0">
                <a:latin typeface="Times New Roman" panose="02020603050405020304" pitchFamily="18" charset="0"/>
                <a:cs typeface="Times New Roman" panose="02020603050405020304" pitchFamily="18" charset="0"/>
              </a:rPr>
            </a:br>
            <a:br>
              <a:rPr lang="en-GB" sz="1050" dirty="0"/>
            </a:br>
            <a:br>
              <a:rPr lang="en-GB" sz="2000" b="0" dirty="0">
                <a:latin typeface="Times New Roman" panose="02020603050405020304" pitchFamily="18" charset="0"/>
                <a:cs typeface="Times New Roman" panose="02020603050405020304" pitchFamily="18" charset="0"/>
              </a:rPr>
            </a:br>
            <a:br>
              <a:rPr lang="en-GB" sz="1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761642"/>
          </a:xfrm>
        </p:spPr>
        <p:txBody>
          <a:bodyPr/>
          <a:lstStyle/>
          <a:p>
            <a:pPr marL="0" indent="0">
              <a:lnSpc>
                <a:spcPct val="150000"/>
              </a:lnSpc>
              <a:buNone/>
            </a:pPr>
            <a:r>
              <a:rPr lang="en-IN" sz="3200" dirty="0">
                <a:latin typeface="Times New Roman" panose="02020603050405020304" pitchFamily="18" charset="0"/>
                <a:cs typeface="Times New Roman" panose="02020603050405020304" pitchFamily="18" charset="0"/>
              </a:rPr>
              <a:t>Dataset Description</a:t>
            </a:r>
            <a:br>
              <a:rPr lang="en-IN" sz="320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Employee ID: Unique identifier for each employee in the organization. Described in numbers</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First name: First name of the employee in text</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Last name: Last name of the employee in text</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Business unit: The specific business unit or department to which the employee belongs, in text.</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Employee status: The current employment status of the employee i.e. active, on leave, terminated.</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Employee type: The type of employment the employee has full-time, part-time, contract.</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Gender code: A code representing the gender of the employee, M for male, F for female, N for non-binary.</a:t>
            </a:r>
            <a:br>
              <a:rPr lang="en-GB" sz="2000" b="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 Performance score: A score indicating the employee's performance level i.e. excellent, satisfactory, needs</a:t>
            </a:r>
            <a:br>
              <a:rPr lang="en-GB" sz="2000" b="0" dirty="0">
                <a:latin typeface="Times New Roman" panose="02020603050405020304" pitchFamily="18" charset="0"/>
                <a:cs typeface="Times New Roman" panose="02020603050405020304" pitchFamily="18" charset="0"/>
              </a:rPr>
            </a:b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924886"/>
          </a:xfrm>
          <a:prstGeom prst="rect">
            <a:avLst/>
          </a:prstGeom>
        </p:spPr>
        <p:txBody>
          <a:bodyPr vert="horz" wrap="square" lIns="0" tIns="16510" rIns="0" bIns="0" rtlCol="0">
            <a:spAutoFit/>
          </a:bodyPr>
          <a:lstStyle/>
          <a:p>
            <a:pPr marL="12700">
              <a:lnSpc>
                <a:spcPct val="100000"/>
              </a:lnSpc>
              <a:spcBef>
                <a:spcPts val="130"/>
              </a:spcBef>
            </a:pPr>
            <a:br>
              <a:rPr lang="en-IN" sz="2800" spc="15" dirty="0">
                <a:latin typeface="Times New Roman" panose="02020603050405020304" pitchFamily="18" charset="0"/>
                <a:cs typeface="Times New Roman" panose="02020603050405020304" pitchFamily="18" charset="0"/>
              </a:rPr>
            </a:br>
            <a:r>
              <a:rPr sz="2800" spc="15" dirty="0">
                <a:latin typeface="Times New Roman" panose="02020603050405020304" pitchFamily="18" charset="0"/>
                <a:cs typeface="Times New Roman" panose="02020603050405020304" pitchFamily="18" charset="0"/>
              </a:rPr>
              <a:t>THE</a:t>
            </a:r>
            <a:r>
              <a:rPr sz="2800" spc="2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a:t>
            </a:r>
            <a:r>
              <a:rPr sz="2800" spc="10" dirty="0">
                <a:latin typeface="Times New Roman" panose="02020603050405020304" pitchFamily="18" charset="0"/>
                <a:cs typeface="Times New Roman" panose="02020603050405020304" pitchFamily="18" charset="0"/>
              </a:rPr>
              <a:t>WOW</a:t>
            </a:r>
            <a:r>
              <a:rPr lang="en-US" sz="2800" spc="10" dirty="0">
                <a:latin typeface="Times New Roman" panose="02020603050405020304" pitchFamily="18" charset="0"/>
                <a:cs typeface="Times New Roman" panose="02020603050405020304" pitchFamily="18" charset="0"/>
              </a:rPr>
              <a:t>"</a:t>
            </a:r>
            <a:r>
              <a:rPr sz="2800" spc="8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IN</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OUR</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SOLUTION</a:t>
            </a:r>
            <a:br>
              <a:rPr lang="en-IN" sz="2800" spc="20" dirty="0">
                <a:latin typeface="Times New Roman" panose="02020603050405020304" pitchFamily="18" charset="0"/>
                <a:cs typeface="Times New Roman" panose="02020603050405020304" pitchFamily="18" charset="0"/>
              </a:rPr>
            </a:br>
            <a:br>
              <a:rPr lang="en-IN" sz="2800" spc="20" dirty="0">
                <a:latin typeface="Times New Roman" panose="02020603050405020304" pitchFamily="18" charset="0"/>
                <a:cs typeface="Times New Roman" panose="02020603050405020304" pitchFamily="18" charset="0"/>
              </a:rPr>
            </a:br>
            <a:r>
              <a:rPr lang="en-GB" sz="2000" b="0" dirty="0">
                <a:latin typeface="Times New Roman" panose="02020603050405020304" pitchFamily="18" charset="0"/>
                <a:cs typeface="Times New Roman" panose="02020603050405020304" pitchFamily="18" charset="0"/>
              </a:rPr>
              <a:t>Formula used for finding the performance level of employees =IFS(Z8&gt;=5,"VERY HIGH",Z8&gt;=4,"HIGH",Z8&gt;=3,"MED",TRUE,"LOW")</a:t>
            </a:r>
            <a:endParaRPr sz="2000" b="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289</TotalTime>
  <Words>681</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 </vt:lpstr>
      <vt:lpstr>AGENDA</vt:lpstr>
      <vt:lpstr>PROBLEM STATEMENT : Analyzing employee data sets is crucial for several reason:                Improving Employee Experience                Enhancing Productivity                Informed Decision –Making                Identifying Trends and Patterns                Ensuring Fairness and Compliance                Strategic Planning </vt:lpstr>
      <vt:lpstr>PROJECT OVERVIEW  </vt:lpstr>
      <vt:lpstr>WHO ARE THE END USERS? Employee performance analysis is valuable tool for various stakeholders within an organization. Here are some of the key end users:  Human resource department Managers and team leaders Executives and senior management  ➤ Employees Training and development teams Data analysts </vt:lpstr>
      <vt:lpstr>OUR SOLUTION AND ITS VALUE PROPOSITION  SOLUTION FOR EMPLOYEE PERFORMANCE ANALYSIS :           Data collection and integration           Performance metrics           Advanced analytics           Personalised insights           Continuous feedback and improvement  VALUE PROPOSITION :           Enhanced productivity           Employee engagement and retention           Data-driven decisions           Improved organizational performance            Scalability and flexibility    </vt:lpstr>
      <vt:lpstr>Dataset Description ➤ Employee ID: Unique identifier for each employee in the organization. Described in numbers ➤ First name: First name of the employee in text ➤ Last name: Last name of the employee in text ➤ Business unit: The specific business unit or department to which the employee belongs, in text. ➤ Employee status: The current employment status of the employee i.e. active, on leave, terminated. ➤ Employee type: The type of employment the employee has full-time, part-time, contract. ➤ Gender code: A code representing the gender of the employee, M for male, F for female, N for non-binary. ➤ Performance score: A score indicating the employee's performance level i.e. excellent, satisfactory, needs </vt:lpstr>
      <vt:lpstr> THE "WOW" IN OUR SOLUTION  Formula used for finding the performance level of employees =IFS(Z8&gt;=5,"VERY HIGH",Z8&gt;=4,"HIGH",Z8&gt;=3,"MED",TRUE,"LOW")</vt:lpstr>
      <vt:lpstr>PowerPoint Presentation</vt:lpstr>
      <vt:lpstr>RESULTS                     EMPLOYEE PERFORMANCE ANALYSIS </vt:lpstr>
      <vt:lpstr>Conclusion In any organization, the main task is people handling because the main task is to manage people who are the main assets of the organization as they are the person to fulfil the ultimate goal of the company. There is a saying that "when you are an employee, success definition for  you to grow yourself but at the time when you become a leader the definition of success is to grow others. And that is where employee performance analysis plays a huge role".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Aparnaa BS</cp:lastModifiedBy>
  <cp:revision>13</cp:revision>
  <dcterms:created xsi:type="dcterms:W3CDTF">2024-03-29T15:07:22Z</dcterms:created>
  <dcterms:modified xsi:type="dcterms:W3CDTF">2024-09-11T07:41:09Z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