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75" r:id="rId5"/>
    <p:sldId id="276" r:id="rId6"/>
    <p:sldId id="277" r:id="rId7"/>
    <p:sldId id="279" r:id="rId8"/>
    <p:sldId id="280" r:id="rId9"/>
    <p:sldId id="261" r:id="rId10"/>
    <p:sldId id="262" r:id="rId11"/>
    <p:sldId id="314" r:id="rId12"/>
    <p:sldId id="315" r:id="rId13"/>
    <p:sldId id="316" r:id="rId14"/>
    <p:sldId id="263" r:id="rId15"/>
    <p:sldId id="281" r:id="rId16"/>
    <p:sldId id="264" r:id="rId17"/>
    <p:sldId id="267" r:id="rId18"/>
    <p:sldId id="268" r:id="rId19"/>
    <p:sldId id="269" r:id="rId20"/>
    <p:sldId id="270" r:id="rId21"/>
    <p:sldId id="271" r:id="rId22"/>
    <p:sldId id="282" r:id="rId23"/>
    <p:sldId id="283" r:id="rId24"/>
    <p:sldId id="294" r:id="rId25"/>
    <p:sldId id="284" r:id="rId26"/>
    <p:sldId id="286" r:id="rId27"/>
    <p:sldId id="317" r:id="rId28"/>
    <p:sldId id="287" r:id="rId29"/>
    <p:sldId id="295" r:id="rId30"/>
    <p:sldId id="318" r:id="rId31"/>
    <p:sldId id="288" r:id="rId32"/>
    <p:sldId id="290" r:id="rId33"/>
    <p:sldId id="291" r:id="rId34"/>
    <p:sldId id="293" r:id="rId35"/>
    <p:sldId id="319" r:id="rId36"/>
    <p:sldId id="292" r:id="rId37"/>
    <p:sldId id="297" r:id="rId38"/>
    <p:sldId id="299" r:id="rId39"/>
    <p:sldId id="300" r:id="rId40"/>
    <p:sldId id="301" r:id="rId41"/>
    <p:sldId id="313" r:id="rId42"/>
    <p:sldId id="302" r:id="rId43"/>
    <p:sldId id="303" r:id="rId44"/>
    <p:sldId id="304" r:id="rId45"/>
    <p:sldId id="305" r:id="rId46"/>
    <p:sldId id="306" r:id="rId47"/>
    <p:sldId id="307" r:id="rId48"/>
    <p:sldId id="308" r:id="rId49"/>
    <p:sldId id="309" r:id="rId50"/>
    <p:sldId id="310" r:id="rId51"/>
    <p:sldId id="311" r:id="rId52"/>
    <p:sldId id="312" r:id="rId53"/>
    <p:sldId id="320" r:id="rId54"/>
    <p:sldId id="321" r:id="rId55"/>
    <p:sldId id="322" r:id="rId56"/>
    <p:sldId id="323" r:id="rId57"/>
    <p:sldId id="324" r:id="rId58"/>
    <p:sldId id="27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2FFA5D-87B4-456A-9821-1D502468CF0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62" autoAdjust="0"/>
    <p:restoredTop sz="94660"/>
  </p:normalViewPr>
  <p:slideViewPr>
    <p:cSldViewPr>
      <p:cViewPr varScale="1">
        <p:scale>
          <a:sx n="68" d="100"/>
          <a:sy n="68" d="100"/>
        </p:scale>
        <p:origin x="-13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3274B-589D-4F86-BA39-C6997E5CAFCC}" type="doc">
      <dgm:prSet loTypeId="urn:microsoft.com/office/officeart/2005/8/layout/hList7" loCatId="list" qsTypeId="urn:microsoft.com/office/officeart/2005/8/quickstyle/simple1" qsCatId="simple" csTypeId="urn:microsoft.com/office/officeart/2005/8/colors/accent1_2" csCatId="accent1" phldr="1"/>
      <dgm:spPr/>
    </dgm:pt>
    <dgm:pt modelId="{3900BB7C-EDD3-48FA-9BB1-AFBD0F8F95AD}">
      <dgm:prSet phldrT="[Text]"/>
      <dgm:spPr/>
      <dgm:t>
        <a:bodyPr/>
        <a:lstStyle/>
        <a:p>
          <a:r>
            <a:rPr lang="en-US" dirty="0" smtClean="0"/>
            <a:t>Interview</a:t>
          </a:r>
          <a:endParaRPr lang="en-US" dirty="0"/>
        </a:p>
      </dgm:t>
    </dgm:pt>
    <dgm:pt modelId="{C727DFF1-465C-44D7-890A-59D013C2C3C6}" type="parTrans" cxnId="{6F0B1CC6-BEFA-43DF-9F44-F67AF63F4851}">
      <dgm:prSet/>
      <dgm:spPr/>
      <dgm:t>
        <a:bodyPr/>
        <a:lstStyle/>
        <a:p>
          <a:endParaRPr lang="en-US"/>
        </a:p>
      </dgm:t>
    </dgm:pt>
    <dgm:pt modelId="{49DA1277-BF8B-4782-9F0B-F408B308C87A}" type="sibTrans" cxnId="{6F0B1CC6-BEFA-43DF-9F44-F67AF63F4851}">
      <dgm:prSet/>
      <dgm:spPr/>
      <dgm:t>
        <a:bodyPr/>
        <a:lstStyle/>
        <a:p>
          <a:endParaRPr lang="en-US"/>
        </a:p>
      </dgm:t>
    </dgm:pt>
    <dgm:pt modelId="{0B2F9ECA-D062-4130-B289-D5EEAA6A409F}">
      <dgm:prSet phldrT="[Text]"/>
      <dgm:spPr/>
      <dgm:t>
        <a:bodyPr/>
        <a:lstStyle/>
        <a:p>
          <a:r>
            <a:rPr lang="en-US" dirty="0" smtClean="0"/>
            <a:t>Questionnaire </a:t>
          </a:r>
          <a:endParaRPr lang="en-US" dirty="0"/>
        </a:p>
      </dgm:t>
    </dgm:pt>
    <dgm:pt modelId="{56611DEF-212D-475B-9725-8DCEF3BF0B9C}" type="parTrans" cxnId="{55454B11-D9C0-4942-8C2A-88C7994505EF}">
      <dgm:prSet/>
      <dgm:spPr/>
      <dgm:t>
        <a:bodyPr/>
        <a:lstStyle/>
        <a:p>
          <a:endParaRPr lang="en-US"/>
        </a:p>
      </dgm:t>
    </dgm:pt>
    <dgm:pt modelId="{EFBCF41F-0EE6-42C3-B8B2-7F3E7B01DBDD}" type="sibTrans" cxnId="{55454B11-D9C0-4942-8C2A-88C7994505EF}">
      <dgm:prSet/>
      <dgm:spPr/>
      <dgm:t>
        <a:bodyPr/>
        <a:lstStyle/>
        <a:p>
          <a:endParaRPr lang="en-US"/>
        </a:p>
      </dgm:t>
    </dgm:pt>
    <dgm:pt modelId="{4110F7CA-1DEE-4D9B-A79E-F220C89DC26F}">
      <dgm:prSet phldrT="[Text]"/>
      <dgm:spPr/>
      <dgm:t>
        <a:bodyPr/>
        <a:lstStyle/>
        <a:p>
          <a:r>
            <a:rPr lang="en-US" dirty="0" smtClean="0"/>
            <a:t>On-site observations</a:t>
          </a:r>
          <a:endParaRPr lang="en-US" dirty="0"/>
        </a:p>
      </dgm:t>
    </dgm:pt>
    <dgm:pt modelId="{81054186-B9B8-4CD5-B96B-9274BCD47627}" type="parTrans" cxnId="{9B0F5683-5D49-4551-A263-25F815277892}">
      <dgm:prSet/>
      <dgm:spPr/>
      <dgm:t>
        <a:bodyPr/>
        <a:lstStyle/>
        <a:p>
          <a:endParaRPr lang="en-US"/>
        </a:p>
      </dgm:t>
    </dgm:pt>
    <dgm:pt modelId="{649A1FD8-7B48-48A3-92DB-1CAC4C9627AB}" type="sibTrans" cxnId="{9B0F5683-5D49-4551-A263-25F815277892}">
      <dgm:prSet/>
      <dgm:spPr/>
      <dgm:t>
        <a:bodyPr/>
        <a:lstStyle/>
        <a:p>
          <a:endParaRPr lang="en-US"/>
        </a:p>
      </dgm:t>
    </dgm:pt>
    <dgm:pt modelId="{311ADC6B-9169-48CF-851A-E007224296FE}">
      <dgm:prSet/>
      <dgm:spPr/>
      <dgm:t>
        <a:bodyPr/>
        <a:lstStyle/>
        <a:p>
          <a:r>
            <a:rPr lang="en-IN" smtClean="0"/>
            <a:t>Literature review</a:t>
          </a:r>
          <a:endParaRPr lang="en-US" dirty="0" smtClean="0"/>
        </a:p>
      </dgm:t>
    </dgm:pt>
    <dgm:pt modelId="{4D1A21DE-7505-4925-806A-EF08F8A3F10F}" type="parTrans" cxnId="{9623FFA6-1C7F-43DA-9AB4-1569E9D4F442}">
      <dgm:prSet/>
      <dgm:spPr/>
      <dgm:t>
        <a:bodyPr/>
        <a:lstStyle/>
        <a:p>
          <a:endParaRPr lang="en-US"/>
        </a:p>
      </dgm:t>
    </dgm:pt>
    <dgm:pt modelId="{E74E8593-519E-44D5-B246-B98B47AA9F77}" type="sibTrans" cxnId="{9623FFA6-1C7F-43DA-9AB4-1569E9D4F442}">
      <dgm:prSet/>
      <dgm:spPr/>
      <dgm:t>
        <a:bodyPr/>
        <a:lstStyle/>
        <a:p>
          <a:endParaRPr lang="en-US"/>
        </a:p>
      </dgm:t>
    </dgm:pt>
    <dgm:pt modelId="{DEF48C73-B667-41BA-945A-42CFC083AE37}">
      <dgm:prSet/>
      <dgm:spPr/>
      <dgm:t>
        <a:bodyPr/>
        <a:lstStyle/>
        <a:p>
          <a:r>
            <a:rPr lang="en-IN" smtClean="0"/>
            <a:t>Visiting similar sites  </a:t>
          </a:r>
          <a:endParaRPr lang="en-US" dirty="0" smtClean="0"/>
        </a:p>
      </dgm:t>
    </dgm:pt>
    <dgm:pt modelId="{994FB9E2-7AC7-4D40-9276-0BB1A69CE142}" type="parTrans" cxnId="{C965F1C3-CB40-492D-B854-F0C46E29D1CE}">
      <dgm:prSet/>
      <dgm:spPr/>
      <dgm:t>
        <a:bodyPr/>
        <a:lstStyle/>
        <a:p>
          <a:endParaRPr lang="en-US"/>
        </a:p>
      </dgm:t>
    </dgm:pt>
    <dgm:pt modelId="{589D46B1-A919-4A20-A2A3-B51C4D9C1F97}" type="sibTrans" cxnId="{C965F1C3-CB40-492D-B854-F0C46E29D1CE}">
      <dgm:prSet/>
      <dgm:spPr/>
      <dgm:t>
        <a:bodyPr/>
        <a:lstStyle/>
        <a:p>
          <a:endParaRPr lang="en-US"/>
        </a:p>
      </dgm:t>
    </dgm:pt>
    <dgm:pt modelId="{1630FF3D-A00C-468E-962F-E41FC3624E26}" type="pres">
      <dgm:prSet presAssocID="{96F3274B-589D-4F86-BA39-C6997E5CAFCC}" presName="Name0" presStyleCnt="0">
        <dgm:presLayoutVars>
          <dgm:dir/>
          <dgm:resizeHandles val="exact"/>
        </dgm:presLayoutVars>
      </dgm:prSet>
      <dgm:spPr/>
    </dgm:pt>
    <dgm:pt modelId="{28C5334B-D391-4972-968A-B17009BE51DE}" type="pres">
      <dgm:prSet presAssocID="{96F3274B-589D-4F86-BA39-C6997E5CAFCC}" presName="fgShape" presStyleLbl="fgShp" presStyleIdx="0" presStyleCnt="1"/>
      <dgm:spPr/>
    </dgm:pt>
    <dgm:pt modelId="{EA2E76C5-7A45-40DB-AABF-ADE23567BC5E}" type="pres">
      <dgm:prSet presAssocID="{96F3274B-589D-4F86-BA39-C6997E5CAFCC}" presName="linComp" presStyleCnt="0"/>
      <dgm:spPr/>
    </dgm:pt>
    <dgm:pt modelId="{0F0F3267-F7EC-481F-8478-4E4553B54E61}" type="pres">
      <dgm:prSet presAssocID="{3900BB7C-EDD3-48FA-9BB1-AFBD0F8F95AD}" presName="compNode" presStyleCnt="0"/>
      <dgm:spPr/>
    </dgm:pt>
    <dgm:pt modelId="{D4C3ED54-AFBF-42E6-9E30-AB92C76D3EA4}" type="pres">
      <dgm:prSet presAssocID="{3900BB7C-EDD3-48FA-9BB1-AFBD0F8F95AD}" presName="bkgdShape" presStyleLbl="node1" presStyleIdx="0" presStyleCnt="5"/>
      <dgm:spPr/>
      <dgm:t>
        <a:bodyPr/>
        <a:lstStyle/>
        <a:p>
          <a:endParaRPr lang="en-US"/>
        </a:p>
      </dgm:t>
    </dgm:pt>
    <dgm:pt modelId="{11A7F566-7E56-43DE-9407-BD45AE0AE41E}" type="pres">
      <dgm:prSet presAssocID="{3900BB7C-EDD3-48FA-9BB1-AFBD0F8F95AD}" presName="nodeTx" presStyleLbl="node1" presStyleIdx="0" presStyleCnt="5">
        <dgm:presLayoutVars>
          <dgm:bulletEnabled val="1"/>
        </dgm:presLayoutVars>
      </dgm:prSet>
      <dgm:spPr/>
      <dgm:t>
        <a:bodyPr/>
        <a:lstStyle/>
        <a:p>
          <a:endParaRPr lang="en-US"/>
        </a:p>
      </dgm:t>
    </dgm:pt>
    <dgm:pt modelId="{5749DC81-D958-4351-9F41-ECF4E5450601}" type="pres">
      <dgm:prSet presAssocID="{3900BB7C-EDD3-48FA-9BB1-AFBD0F8F95AD}" presName="invisiNode" presStyleLbl="node1" presStyleIdx="0" presStyleCnt="5"/>
      <dgm:spPr/>
    </dgm:pt>
    <dgm:pt modelId="{A26DF1B7-E66A-4C31-B151-2733FD1AF3DC}" type="pres">
      <dgm:prSet presAssocID="{3900BB7C-EDD3-48FA-9BB1-AFBD0F8F95AD}" presName="imagNode" presStyleLbl="fgImgPlace1" presStyleIdx="0" presStyleCnt="5"/>
      <dgm:spPr>
        <a:blipFill rotWithShape="0">
          <a:blip xmlns:r="http://schemas.openxmlformats.org/officeDocument/2006/relationships" r:embed="rId1"/>
          <a:stretch>
            <a:fillRect/>
          </a:stretch>
        </a:blipFill>
      </dgm:spPr>
    </dgm:pt>
    <dgm:pt modelId="{42AD9186-06EF-41C3-B058-A7B27FDB121D}" type="pres">
      <dgm:prSet presAssocID="{49DA1277-BF8B-4782-9F0B-F408B308C87A}" presName="sibTrans" presStyleLbl="sibTrans2D1" presStyleIdx="0" presStyleCnt="0"/>
      <dgm:spPr/>
      <dgm:t>
        <a:bodyPr/>
        <a:lstStyle/>
        <a:p>
          <a:endParaRPr lang="en-US"/>
        </a:p>
      </dgm:t>
    </dgm:pt>
    <dgm:pt modelId="{4E86923B-45E0-4031-8911-181129675B36}" type="pres">
      <dgm:prSet presAssocID="{0B2F9ECA-D062-4130-B289-D5EEAA6A409F}" presName="compNode" presStyleCnt="0"/>
      <dgm:spPr/>
    </dgm:pt>
    <dgm:pt modelId="{60F37715-730A-49A4-A142-FAE125BD50AF}" type="pres">
      <dgm:prSet presAssocID="{0B2F9ECA-D062-4130-B289-D5EEAA6A409F}" presName="bkgdShape" presStyleLbl="node1" presStyleIdx="1" presStyleCnt="5"/>
      <dgm:spPr/>
      <dgm:t>
        <a:bodyPr/>
        <a:lstStyle/>
        <a:p>
          <a:endParaRPr lang="en-US"/>
        </a:p>
      </dgm:t>
    </dgm:pt>
    <dgm:pt modelId="{FC6E8231-A746-40BE-9D57-3536D6F586E4}" type="pres">
      <dgm:prSet presAssocID="{0B2F9ECA-D062-4130-B289-D5EEAA6A409F}" presName="nodeTx" presStyleLbl="node1" presStyleIdx="1" presStyleCnt="5">
        <dgm:presLayoutVars>
          <dgm:bulletEnabled val="1"/>
        </dgm:presLayoutVars>
      </dgm:prSet>
      <dgm:spPr/>
      <dgm:t>
        <a:bodyPr/>
        <a:lstStyle/>
        <a:p>
          <a:endParaRPr lang="en-US"/>
        </a:p>
      </dgm:t>
    </dgm:pt>
    <dgm:pt modelId="{6CC9C68C-1925-459B-B69B-A48E83065E40}" type="pres">
      <dgm:prSet presAssocID="{0B2F9ECA-D062-4130-B289-D5EEAA6A409F}" presName="invisiNode" presStyleLbl="node1" presStyleIdx="1" presStyleCnt="5"/>
      <dgm:spPr/>
    </dgm:pt>
    <dgm:pt modelId="{E8BA3CA3-9B5B-428C-8AB2-38CDC3CC6258}" type="pres">
      <dgm:prSet presAssocID="{0B2F9ECA-D062-4130-B289-D5EEAA6A409F}" presName="imagNode" presStyleLbl="fgImgPlace1" presStyleIdx="1" presStyleCnt="5"/>
      <dgm:spPr>
        <a:blipFill rotWithShape="0">
          <a:blip xmlns:r="http://schemas.openxmlformats.org/officeDocument/2006/relationships" r:embed="rId2"/>
          <a:stretch>
            <a:fillRect/>
          </a:stretch>
        </a:blipFill>
      </dgm:spPr>
    </dgm:pt>
    <dgm:pt modelId="{D51AFE7C-743B-4FE4-9B99-005B456C3157}" type="pres">
      <dgm:prSet presAssocID="{EFBCF41F-0EE6-42C3-B8B2-7F3E7B01DBDD}" presName="sibTrans" presStyleLbl="sibTrans2D1" presStyleIdx="0" presStyleCnt="0"/>
      <dgm:spPr/>
      <dgm:t>
        <a:bodyPr/>
        <a:lstStyle/>
        <a:p>
          <a:endParaRPr lang="en-US"/>
        </a:p>
      </dgm:t>
    </dgm:pt>
    <dgm:pt modelId="{9EF03DE1-C588-49E2-A614-61B762C370F2}" type="pres">
      <dgm:prSet presAssocID="{4110F7CA-1DEE-4D9B-A79E-F220C89DC26F}" presName="compNode" presStyleCnt="0"/>
      <dgm:spPr/>
    </dgm:pt>
    <dgm:pt modelId="{1F732159-755A-4488-B71F-5FB600B3B865}" type="pres">
      <dgm:prSet presAssocID="{4110F7CA-1DEE-4D9B-A79E-F220C89DC26F}" presName="bkgdShape" presStyleLbl="node1" presStyleIdx="2" presStyleCnt="5"/>
      <dgm:spPr/>
      <dgm:t>
        <a:bodyPr/>
        <a:lstStyle/>
        <a:p>
          <a:endParaRPr lang="en-US"/>
        </a:p>
      </dgm:t>
    </dgm:pt>
    <dgm:pt modelId="{64E2A096-21B2-4E4D-B872-C21AD97E00EE}" type="pres">
      <dgm:prSet presAssocID="{4110F7CA-1DEE-4D9B-A79E-F220C89DC26F}" presName="nodeTx" presStyleLbl="node1" presStyleIdx="2" presStyleCnt="5">
        <dgm:presLayoutVars>
          <dgm:bulletEnabled val="1"/>
        </dgm:presLayoutVars>
      </dgm:prSet>
      <dgm:spPr/>
      <dgm:t>
        <a:bodyPr/>
        <a:lstStyle/>
        <a:p>
          <a:endParaRPr lang="en-US"/>
        </a:p>
      </dgm:t>
    </dgm:pt>
    <dgm:pt modelId="{44839A1E-D078-42F0-82A6-778F07FF9BBE}" type="pres">
      <dgm:prSet presAssocID="{4110F7CA-1DEE-4D9B-A79E-F220C89DC26F}" presName="invisiNode" presStyleLbl="node1" presStyleIdx="2" presStyleCnt="5"/>
      <dgm:spPr/>
    </dgm:pt>
    <dgm:pt modelId="{2D245B3C-E12F-4F3F-BE3F-AC05594EB492}" type="pres">
      <dgm:prSet presAssocID="{4110F7CA-1DEE-4D9B-A79E-F220C89DC26F}" presName="imagNode" presStyleLbl="fgImgPlace1" presStyleIdx="2" presStyleCnt="5"/>
      <dgm:spPr>
        <a:blipFill rotWithShape="0">
          <a:blip xmlns:r="http://schemas.openxmlformats.org/officeDocument/2006/relationships" r:embed="rId3"/>
          <a:stretch>
            <a:fillRect/>
          </a:stretch>
        </a:blipFill>
      </dgm:spPr>
    </dgm:pt>
    <dgm:pt modelId="{B43DC712-5E64-4D00-A482-FEC2E15D16ED}" type="pres">
      <dgm:prSet presAssocID="{649A1FD8-7B48-48A3-92DB-1CAC4C9627AB}" presName="sibTrans" presStyleLbl="sibTrans2D1" presStyleIdx="0" presStyleCnt="0"/>
      <dgm:spPr/>
      <dgm:t>
        <a:bodyPr/>
        <a:lstStyle/>
        <a:p>
          <a:endParaRPr lang="en-US"/>
        </a:p>
      </dgm:t>
    </dgm:pt>
    <dgm:pt modelId="{E85339EC-D489-4A43-952E-A684E12FBE9B}" type="pres">
      <dgm:prSet presAssocID="{311ADC6B-9169-48CF-851A-E007224296FE}" presName="compNode" presStyleCnt="0"/>
      <dgm:spPr/>
    </dgm:pt>
    <dgm:pt modelId="{B09D2C9B-4BB8-46EC-9B9C-FB80184BA2C2}" type="pres">
      <dgm:prSet presAssocID="{311ADC6B-9169-48CF-851A-E007224296FE}" presName="bkgdShape" presStyleLbl="node1" presStyleIdx="3" presStyleCnt="5"/>
      <dgm:spPr/>
    </dgm:pt>
    <dgm:pt modelId="{D534074A-ADFA-4180-B099-B192B3BC0E79}" type="pres">
      <dgm:prSet presAssocID="{311ADC6B-9169-48CF-851A-E007224296FE}" presName="nodeTx" presStyleLbl="node1" presStyleIdx="3" presStyleCnt="5">
        <dgm:presLayoutVars>
          <dgm:bulletEnabled val="1"/>
        </dgm:presLayoutVars>
      </dgm:prSet>
      <dgm:spPr/>
    </dgm:pt>
    <dgm:pt modelId="{B7CD4CA6-C7A7-4624-9208-548E18F65E05}" type="pres">
      <dgm:prSet presAssocID="{311ADC6B-9169-48CF-851A-E007224296FE}" presName="invisiNode" presStyleLbl="node1" presStyleIdx="3" presStyleCnt="5"/>
      <dgm:spPr/>
    </dgm:pt>
    <dgm:pt modelId="{14124B5F-4736-4477-8302-5C4DDC0126BC}" type="pres">
      <dgm:prSet presAssocID="{311ADC6B-9169-48CF-851A-E007224296FE}" presName="imagNode" presStyleLbl="fgImgPlace1" presStyleIdx="3" presStyleCnt="5"/>
      <dgm:spPr>
        <a:blipFill rotWithShape="0">
          <a:blip xmlns:r="http://schemas.openxmlformats.org/officeDocument/2006/relationships" r:embed="rId4"/>
          <a:stretch>
            <a:fillRect/>
          </a:stretch>
        </a:blipFill>
      </dgm:spPr>
    </dgm:pt>
    <dgm:pt modelId="{78F66834-D1A1-4DCA-AAE5-BAFA4EACF199}" type="pres">
      <dgm:prSet presAssocID="{E74E8593-519E-44D5-B246-B98B47AA9F77}" presName="sibTrans" presStyleLbl="sibTrans2D1" presStyleIdx="0" presStyleCnt="0"/>
      <dgm:spPr/>
    </dgm:pt>
    <dgm:pt modelId="{0F0729A9-F81E-4D1A-9DDE-F24994B91778}" type="pres">
      <dgm:prSet presAssocID="{DEF48C73-B667-41BA-945A-42CFC083AE37}" presName="compNode" presStyleCnt="0"/>
      <dgm:spPr/>
    </dgm:pt>
    <dgm:pt modelId="{D5D96D56-144E-4D09-91F8-8FC748FFCF21}" type="pres">
      <dgm:prSet presAssocID="{DEF48C73-B667-41BA-945A-42CFC083AE37}" presName="bkgdShape" presStyleLbl="node1" presStyleIdx="4" presStyleCnt="5" custLinFactNeighborX="10752"/>
      <dgm:spPr/>
    </dgm:pt>
    <dgm:pt modelId="{D0D29FB7-6BBA-462E-B6C7-AE207AFEC847}" type="pres">
      <dgm:prSet presAssocID="{DEF48C73-B667-41BA-945A-42CFC083AE37}" presName="nodeTx" presStyleLbl="node1" presStyleIdx="4" presStyleCnt="5">
        <dgm:presLayoutVars>
          <dgm:bulletEnabled val="1"/>
        </dgm:presLayoutVars>
      </dgm:prSet>
      <dgm:spPr/>
    </dgm:pt>
    <dgm:pt modelId="{07141B77-BEFA-4C13-BE44-C2555B107CCB}" type="pres">
      <dgm:prSet presAssocID="{DEF48C73-B667-41BA-945A-42CFC083AE37}" presName="invisiNode" presStyleLbl="node1" presStyleIdx="4" presStyleCnt="5"/>
      <dgm:spPr/>
    </dgm:pt>
    <dgm:pt modelId="{60B9BC38-D413-4047-A6BD-DE7E0DF250FC}" type="pres">
      <dgm:prSet presAssocID="{DEF48C73-B667-41BA-945A-42CFC083AE37}" presName="imagNode" presStyleLbl="fgImgPlace1" presStyleIdx="4" presStyleCnt="5"/>
      <dgm:spPr>
        <a:blipFill rotWithShape="0">
          <a:blip xmlns:r="http://schemas.openxmlformats.org/officeDocument/2006/relationships" r:embed="rId5"/>
          <a:stretch>
            <a:fillRect/>
          </a:stretch>
        </a:blipFill>
      </dgm:spPr>
    </dgm:pt>
  </dgm:ptLst>
  <dgm:cxnLst>
    <dgm:cxn modelId="{7F230D9F-5A18-4A51-A16E-AA6BE381DC1F}" type="presOf" srcId="{3900BB7C-EDD3-48FA-9BB1-AFBD0F8F95AD}" destId="{11A7F566-7E56-43DE-9407-BD45AE0AE41E}" srcOrd="1" destOrd="0" presId="urn:microsoft.com/office/officeart/2005/8/layout/hList7"/>
    <dgm:cxn modelId="{60495938-DDE7-417A-9A63-F46F343046E6}" type="presOf" srcId="{96F3274B-589D-4F86-BA39-C6997E5CAFCC}" destId="{1630FF3D-A00C-468E-962F-E41FC3624E26}" srcOrd="0" destOrd="0" presId="urn:microsoft.com/office/officeart/2005/8/layout/hList7"/>
    <dgm:cxn modelId="{7D570CEC-EA81-4113-A85C-34D0380D586E}" type="presOf" srcId="{E74E8593-519E-44D5-B246-B98B47AA9F77}" destId="{78F66834-D1A1-4DCA-AAE5-BAFA4EACF199}" srcOrd="0" destOrd="0" presId="urn:microsoft.com/office/officeart/2005/8/layout/hList7"/>
    <dgm:cxn modelId="{C965F1C3-CB40-492D-B854-F0C46E29D1CE}" srcId="{96F3274B-589D-4F86-BA39-C6997E5CAFCC}" destId="{DEF48C73-B667-41BA-945A-42CFC083AE37}" srcOrd="4" destOrd="0" parTransId="{994FB9E2-7AC7-4D40-9276-0BB1A69CE142}" sibTransId="{589D46B1-A919-4A20-A2A3-B51C4D9C1F97}"/>
    <dgm:cxn modelId="{94859E3E-5FA2-4E69-B5E5-C3E80D631733}" type="presOf" srcId="{EFBCF41F-0EE6-42C3-B8B2-7F3E7B01DBDD}" destId="{D51AFE7C-743B-4FE4-9B99-005B456C3157}" srcOrd="0" destOrd="0" presId="urn:microsoft.com/office/officeart/2005/8/layout/hList7"/>
    <dgm:cxn modelId="{CE28B9A0-0DFD-48EB-9DB4-E3281122A49E}" type="presOf" srcId="{311ADC6B-9169-48CF-851A-E007224296FE}" destId="{D534074A-ADFA-4180-B099-B192B3BC0E79}" srcOrd="1" destOrd="0" presId="urn:microsoft.com/office/officeart/2005/8/layout/hList7"/>
    <dgm:cxn modelId="{513041CA-2B42-4C42-8120-43A12FED6F6D}" type="presOf" srcId="{4110F7CA-1DEE-4D9B-A79E-F220C89DC26F}" destId="{1F732159-755A-4488-B71F-5FB600B3B865}" srcOrd="0" destOrd="0" presId="urn:microsoft.com/office/officeart/2005/8/layout/hList7"/>
    <dgm:cxn modelId="{9623FFA6-1C7F-43DA-9AB4-1569E9D4F442}" srcId="{96F3274B-589D-4F86-BA39-C6997E5CAFCC}" destId="{311ADC6B-9169-48CF-851A-E007224296FE}" srcOrd="3" destOrd="0" parTransId="{4D1A21DE-7505-4925-806A-EF08F8A3F10F}" sibTransId="{E74E8593-519E-44D5-B246-B98B47AA9F77}"/>
    <dgm:cxn modelId="{8835325B-50BD-45D3-B95E-474BBDD40735}" type="presOf" srcId="{4110F7CA-1DEE-4D9B-A79E-F220C89DC26F}" destId="{64E2A096-21B2-4E4D-B872-C21AD97E00EE}" srcOrd="1" destOrd="0" presId="urn:microsoft.com/office/officeart/2005/8/layout/hList7"/>
    <dgm:cxn modelId="{32938F62-88BB-41AA-9FF6-B510F878E7C2}" type="presOf" srcId="{DEF48C73-B667-41BA-945A-42CFC083AE37}" destId="{D0D29FB7-6BBA-462E-B6C7-AE207AFEC847}" srcOrd="1" destOrd="0" presId="urn:microsoft.com/office/officeart/2005/8/layout/hList7"/>
    <dgm:cxn modelId="{E62D5D5C-1270-40F4-AA7A-AB9BB8313A61}" type="presOf" srcId="{0B2F9ECA-D062-4130-B289-D5EEAA6A409F}" destId="{60F37715-730A-49A4-A142-FAE125BD50AF}" srcOrd="0" destOrd="0" presId="urn:microsoft.com/office/officeart/2005/8/layout/hList7"/>
    <dgm:cxn modelId="{9B0F5683-5D49-4551-A263-25F815277892}" srcId="{96F3274B-589D-4F86-BA39-C6997E5CAFCC}" destId="{4110F7CA-1DEE-4D9B-A79E-F220C89DC26F}" srcOrd="2" destOrd="0" parTransId="{81054186-B9B8-4CD5-B96B-9274BCD47627}" sibTransId="{649A1FD8-7B48-48A3-92DB-1CAC4C9627AB}"/>
    <dgm:cxn modelId="{6F0B1CC6-BEFA-43DF-9F44-F67AF63F4851}" srcId="{96F3274B-589D-4F86-BA39-C6997E5CAFCC}" destId="{3900BB7C-EDD3-48FA-9BB1-AFBD0F8F95AD}" srcOrd="0" destOrd="0" parTransId="{C727DFF1-465C-44D7-890A-59D013C2C3C6}" sibTransId="{49DA1277-BF8B-4782-9F0B-F408B308C87A}"/>
    <dgm:cxn modelId="{093900D5-9933-4268-B52E-24651D5EF42E}" type="presOf" srcId="{DEF48C73-B667-41BA-945A-42CFC083AE37}" destId="{D5D96D56-144E-4D09-91F8-8FC748FFCF21}" srcOrd="0" destOrd="0" presId="urn:microsoft.com/office/officeart/2005/8/layout/hList7"/>
    <dgm:cxn modelId="{C1147988-0641-49F9-8287-E869B65D3A69}" type="presOf" srcId="{649A1FD8-7B48-48A3-92DB-1CAC4C9627AB}" destId="{B43DC712-5E64-4D00-A482-FEC2E15D16ED}" srcOrd="0" destOrd="0" presId="urn:microsoft.com/office/officeart/2005/8/layout/hList7"/>
    <dgm:cxn modelId="{DEAD9112-BCBC-42A8-BF79-D5EB438A947F}" type="presOf" srcId="{49DA1277-BF8B-4782-9F0B-F408B308C87A}" destId="{42AD9186-06EF-41C3-B058-A7B27FDB121D}" srcOrd="0" destOrd="0" presId="urn:microsoft.com/office/officeart/2005/8/layout/hList7"/>
    <dgm:cxn modelId="{6E07580A-6777-4313-A83B-D3EFA33EA98B}" type="presOf" srcId="{0B2F9ECA-D062-4130-B289-D5EEAA6A409F}" destId="{FC6E8231-A746-40BE-9D57-3536D6F586E4}" srcOrd="1" destOrd="0" presId="urn:microsoft.com/office/officeart/2005/8/layout/hList7"/>
    <dgm:cxn modelId="{9C4E77C6-3D28-4860-89DA-D88526F7E384}" type="presOf" srcId="{311ADC6B-9169-48CF-851A-E007224296FE}" destId="{B09D2C9B-4BB8-46EC-9B9C-FB80184BA2C2}" srcOrd="0" destOrd="0" presId="urn:microsoft.com/office/officeart/2005/8/layout/hList7"/>
    <dgm:cxn modelId="{55454B11-D9C0-4942-8C2A-88C7994505EF}" srcId="{96F3274B-589D-4F86-BA39-C6997E5CAFCC}" destId="{0B2F9ECA-D062-4130-B289-D5EEAA6A409F}" srcOrd="1" destOrd="0" parTransId="{56611DEF-212D-475B-9725-8DCEF3BF0B9C}" sibTransId="{EFBCF41F-0EE6-42C3-B8B2-7F3E7B01DBDD}"/>
    <dgm:cxn modelId="{BA1C9148-C374-411B-8D85-9636448A352F}" type="presOf" srcId="{3900BB7C-EDD3-48FA-9BB1-AFBD0F8F95AD}" destId="{D4C3ED54-AFBF-42E6-9E30-AB92C76D3EA4}" srcOrd="0" destOrd="0" presId="urn:microsoft.com/office/officeart/2005/8/layout/hList7"/>
    <dgm:cxn modelId="{BC2794F2-4549-498B-90B4-A75006521639}" type="presParOf" srcId="{1630FF3D-A00C-468E-962F-E41FC3624E26}" destId="{28C5334B-D391-4972-968A-B17009BE51DE}" srcOrd="0" destOrd="0" presId="urn:microsoft.com/office/officeart/2005/8/layout/hList7"/>
    <dgm:cxn modelId="{5745BE28-E29D-4529-9381-BA99B49EF625}" type="presParOf" srcId="{1630FF3D-A00C-468E-962F-E41FC3624E26}" destId="{EA2E76C5-7A45-40DB-AABF-ADE23567BC5E}" srcOrd="1" destOrd="0" presId="urn:microsoft.com/office/officeart/2005/8/layout/hList7"/>
    <dgm:cxn modelId="{9FAAAF0F-B533-4BD3-908E-69B63BF56E11}" type="presParOf" srcId="{EA2E76C5-7A45-40DB-AABF-ADE23567BC5E}" destId="{0F0F3267-F7EC-481F-8478-4E4553B54E61}" srcOrd="0" destOrd="0" presId="urn:microsoft.com/office/officeart/2005/8/layout/hList7"/>
    <dgm:cxn modelId="{6A6D06B9-88EE-43A5-9100-B6E65B3ADDFE}" type="presParOf" srcId="{0F0F3267-F7EC-481F-8478-4E4553B54E61}" destId="{D4C3ED54-AFBF-42E6-9E30-AB92C76D3EA4}" srcOrd="0" destOrd="0" presId="urn:microsoft.com/office/officeart/2005/8/layout/hList7"/>
    <dgm:cxn modelId="{C0A79CF4-1F1A-4D57-A677-C1FC491609F8}" type="presParOf" srcId="{0F0F3267-F7EC-481F-8478-4E4553B54E61}" destId="{11A7F566-7E56-43DE-9407-BD45AE0AE41E}" srcOrd="1" destOrd="0" presId="urn:microsoft.com/office/officeart/2005/8/layout/hList7"/>
    <dgm:cxn modelId="{5BCD74B1-CDA0-4490-AF87-459D9F928315}" type="presParOf" srcId="{0F0F3267-F7EC-481F-8478-4E4553B54E61}" destId="{5749DC81-D958-4351-9F41-ECF4E5450601}" srcOrd="2" destOrd="0" presId="urn:microsoft.com/office/officeart/2005/8/layout/hList7"/>
    <dgm:cxn modelId="{8DAEF084-C933-4223-98A8-6AC6E5EE1BFF}" type="presParOf" srcId="{0F0F3267-F7EC-481F-8478-4E4553B54E61}" destId="{A26DF1B7-E66A-4C31-B151-2733FD1AF3DC}" srcOrd="3" destOrd="0" presId="urn:microsoft.com/office/officeart/2005/8/layout/hList7"/>
    <dgm:cxn modelId="{993D3EB9-5CD5-49EC-88BE-3C3354E62559}" type="presParOf" srcId="{EA2E76C5-7A45-40DB-AABF-ADE23567BC5E}" destId="{42AD9186-06EF-41C3-B058-A7B27FDB121D}" srcOrd="1" destOrd="0" presId="urn:microsoft.com/office/officeart/2005/8/layout/hList7"/>
    <dgm:cxn modelId="{40BDBD21-B9C9-4D5A-9144-303DE237786A}" type="presParOf" srcId="{EA2E76C5-7A45-40DB-AABF-ADE23567BC5E}" destId="{4E86923B-45E0-4031-8911-181129675B36}" srcOrd="2" destOrd="0" presId="urn:microsoft.com/office/officeart/2005/8/layout/hList7"/>
    <dgm:cxn modelId="{EC38BA4D-56BC-46DA-B92C-5BD0653A07A6}" type="presParOf" srcId="{4E86923B-45E0-4031-8911-181129675B36}" destId="{60F37715-730A-49A4-A142-FAE125BD50AF}" srcOrd="0" destOrd="0" presId="urn:microsoft.com/office/officeart/2005/8/layout/hList7"/>
    <dgm:cxn modelId="{13BC1527-4157-4FB4-A1E6-366B416CECB8}" type="presParOf" srcId="{4E86923B-45E0-4031-8911-181129675B36}" destId="{FC6E8231-A746-40BE-9D57-3536D6F586E4}" srcOrd="1" destOrd="0" presId="urn:microsoft.com/office/officeart/2005/8/layout/hList7"/>
    <dgm:cxn modelId="{C728575B-BAC6-467C-8454-2EBEC215F367}" type="presParOf" srcId="{4E86923B-45E0-4031-8911-181129675B36}" destId="{6CC9C68C-1925-459B-B69B-A48E83065E40}" srcOrd="2" destOrd="0" presId="urn:microsoft.com/office/officeart/2005/8/layout/hList7"/>
    <dgm:cxn modelId="{03531EDF-829C-421E-A76A-E94C82EA9605}" type="presParOf" srcId="{4E86923B-45E0-4031-8911-181129675B36}" destId="{E8BA3CA3-9B5B-428C-8AB2-38CDC3CC6258}" srcOrd="3" destOrd="0" presId="urn:microsoft.com/office/officeart/2005/8/layout/hList7"/>
    <dgm:cxn modelId="{2EC31E61-B006-4CD3-8BD0-035434BF1B17}" type="presParOf" srcId="{EA2E76C5-7A45-40DB-AABF-ADE23567BC5E}" destId="{D51AFE7C-743B-4FE4-9B99-005B456C3157}" srcOrd="3" destOrd="0" presId="urn:microsoft.com/office/officeart/2005/8/layout/hList7"/>
    <dgm:cxn modelId="{18A950A3-63D1-426F-B177-B7F97AB353CC}" type="presParOf" srcId="{EA2E76C5-7A45-40DB-AABF-ADE23567BC5E}" destId="{9EF03DE1-C588-49E2-A614-61B762C370F2}" srcOrd="4" destOrd="0" presId="urn:microsoft.com/office/officeart/2005/8/layout/hList7"/>
    <dgm:cxn modelId="{84E3A864-5748-45E2-A2B0-3DF781E01857}" type="presParOf" srcId="{9EF03DE1-C588-49E2-A614-61B762C370F2}" destId="{1F732159-755A-4488-B71F-5FB600B3B865}" srcOrd="0" destOrd="0" presId="urn:microsoft.com/office/officeart/2005/8/layout/hList7"/>
    <dgm:cxn modelId="{E9C1B19E-874B-477C-B133-3485C7686A47}" type="presParOf" srcId="{9EF03DE1-C588-49E2-A614-61B762C370F2}" destId="{64E2A096-21B2-4E4D-B872-C21AD97E00EE}" srcOrd="1" destOrd="0" presId="urn:microsoft.com/office/officeart/2005/8/layout/hList7"/>
    <dgm:cxn modelId="{038B3327-AAE6-446B-8117-8ED5F8385CE7}" type="presParOf" srcId="{9EF03DE1-C588-49E2-A614-61B762C370F2}" destId="{44839A1E-D078-42F0-82A6-778F07FF9BBE}" srcOrd="2" destOrd="0" presId="urn:microsoft.com/office/officeart/2005/8/layout/hList7"/>
    <dgm:cxn modelId="{7FA0C6F0-AEEB-4188-B594-A4D5835F4757}" type="presParOf" srcId="{9EF03DE1-C588-49E2-A614-61B762C370F2}" destId="{2D245B3C-E12F-4F3F-BE3F-AC05594EB492}" srcOrd="3" destOrd="0" presId="urn:microsoft.com/office/officeart/2005/8/layout/hList7"/>
    <dgm:cxn modelId="{243F7533-9D50-490C-82D9-FBBAFC8698E1}" type="presParOf" srcId="{EA2E76C5-7A45-40DB-AABF-ADE23567BC5E}" destId="{B43DC712-5E64-4D00-A482-FEC2E15D16ED}" srcOrd="5" destOrd="0" presId="urn:microsoft.com/office/officeart/2005/8/layout/hList7"/>
    <dgm:cxn modelId="{B5BD8CD6-8742-40AB-8C4D-5055E9D8D664}" type="presParOf" srcId="{EA2E76C5-7A45-40DB-AABF-ADE23567BC5E}" destId="{E85339EC-D489-4A43-952E-A684E12FBE9B}" srcOrd="6" destOrd="0" presId="urn:microsoft.com/office/officeart/2005/8/layout/hList7"/>
    <dgm:cxn modelId="{9886C519-860B-47BC-85C3-406A5D6F11B1}" type="presParOf" srcId="{E85339EC-D489-4A43-952E-A684E12FBE9B}" destId="{B09D2C9B-4BB8-46EC-9B9C-FB80184BA2C2}" srcOrd="0" destOrd="0" presId="urn:microsoft.com/office/officeart/2005/8/layout/hList7"/>
    <dgm:cxn modelId="{AEFC1B1C-7219-4866-9F71-70F963EAF5CD}" type="presParOf" srcId="{E85339EC-D489-4A43-952E-A684E12FBE9B}" destId="{D534074A-ADFA-4180-B099-B192B3BC0E79}" srcOrd="1" destOrd="0" presId="urn:microsoft.com/office/officeart/2005/8/layout/hList7"/>
    <dgm:cxn modelId="{B716E715-395D-4F07-8F7F-78A93354C520}" type="presParOf" srcId="{E85339EC-D489-4A43-952E-A684E12FBE9B}" destId="{B7CD4CA6-C7A7-4624-9208-548E18F65E05}" srcOrd="2" destOrd="0" presId="urn:microsoft.com/office/officeart/2005/8/layout/hList7"/>
    <dgm:cxn modelId="{920E9D82-C8E4-499D-80D2-14434EBEA019}" type="presParOf" srcId="{E85339EC-D489-4A43-952E-A684E12FBE9B}" destId="{14124B5F-4736-4477-8302-5C4DDC0126BC}" srcOrd="3" destOrd="0" presId="urn:microsoft.com/office/officeart/2005/8/layout/hList7"/>
    <dgm:cxn modelId="{002D94A6-E3DD-49D4-A8D9-D96DDC4900B4}" type="presParOf" srcId="{EA2E76C5-7A45-40DB-AABF-ADE23567BC5E}" destId="{78F66834-D1A1-4DCA-AAE5-BAFA4EACF199}" srcOrd="7" destOrd="0" presId="urn:microsoft.com/office/officeart/2005/8/layout/hList7"/>
    <dgm:cxn modelId="{B32B6A0B-8724-4CF2-91A9-8CA615A89272}" type="presParOf" srcId="{EA2E76C5-7A45-40DB-AABF-ADE23567BC5E}" destId="{0F0729A9-F81E-4D1A-9DDE-F24994B91778}" srcOrd="8" destOrd="0" presId="urn:microsoft.com/office/officeart/2005/8/layout/hList7"/>
    <dgm:cxn modelId="{9000401C-F124-4BCE-BEE1-9CFE98C31D49}" type="presParOf" srcId="{0F0729A9-F81E-4D1A-9DDE-F24994B91778}" destId="{D5D96D56-144E-4D09-91F8-8FC748FFCF21}" srcOrd="0" destOrd="0" presId="urn:microsoft.com/office/officeart/2005/8/layout/hList7"/>
    <dgm:cxn modelId="{351C1207-77CE-414C-AE47-3EF611F63849}" type="presParOf" srcId="{0F0729A9-F81E-4D1A-9DDE-F24994B91778}" destId="{D0D29FB7-6BBA-462E-B6C7-AE207AFEC847}" srcOrd="1" destOrd="0" presId="urn:microsoft.com/office/officeart/2005/8/layout/hList7"/>
    <dgm:cxn modelId="{4083B04E-DA9E-40FF-84B9-83D7276F5167}" type="presParOf" srcId="{0F0729A9-F81E-4D1A-9DDE-F24994B91778}" destId="{07141B77-BEFA-4C13-BE44-C2555B107CCB}" srcOrd="2" destOrd="0" presId="urn:microsoft.com/office/officeart/2005/8/layout/hList7"/>
    <dgm:cxn modelId="{1FF93084-E645-463E-8381-7FCB3C294475}" type="presParOf" srcId="{0F0729A9-F81E-4D1A-9DDE-F24994B91778}" destId="{60B9BC38-D413-4047-A6BD-DE7E0DF250FC}"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C7FF59-B0F6-4E09-896C-454179FBCE5C}" type="datetimeFigureOut">
              <a:rPr lang="en-US" smtClean="0"/>
              <a:pPr/>
              <a:t>6/4/2020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77B7-2EDC-469F-9D35-7FFFACD5FC7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A677B7-2EDC-469F-9D35-7FFFACD5FC7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7FF59-B0F6-4E09-896C-454179FBCE5C}"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A677B7-2EDC-469F-9D35-7FFFACD5FC7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C7FF59-B0F6-4E09-896C-454179FBCE5C}" type="datetimeFigureOut">
              <a:rPr lang="en-US" smtClean="0"/>
              <a:pPr/>
              <a:t>6/4/2020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C7FF59-B0F6-4E09-896C-454179FBCE5C}" type="datetimeFigureOut">
              <a:rPr lang="en-US" smtClean="0"/>
              <a:pPr/>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77B7-2EDC-469F-9D35-7FFFACD5FC7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C7FF59-B0F6-4E09-896C-454179FBCE5C}" type="datetimeFigureOut">
              <a:rPr lang="en-US" smtClean="0"/>
              <a:pPr/>
              <a:t>6/4/2020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A677B7-2EDC-469F-9D35-7FFFACD5FC7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7FF59-B0F6-4E09-896C-454179FBCE5C}" type="datetimeFigureOut">
              <a:rPr lang="en-US" smtClean="0"/>
              <a:pPr/>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A677B7-2EDC-469F-9D35-7FFFACD5F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C7FF59-B0F6-4E09-896C-454179FBCE5C}" type="datetimeFigureOut">
              <a:rPr lang="en-US" smtClean="0"/>
              <a:pPr/>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A677B7-2EDC-469F-9D35-7FFFACD5F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A677B7-2EDC-469F-9D35-7FFFACD5FC7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C7FF59-B0F6-4E09-896C-454179FBCE5C}" type="datetimeFigureOut">
              <a:rPr lang="en-US" smtClean="0"/>
              <a:pPr/>
              <a:t>6/4/2020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A677B7-2EDC-469F-9D35-7FFFACD5FC7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C7FF59-B0F6-4E09-896C-454179FBCE5C}" type="datetimeFigureOut">
              <a:rPr lang="en-US" smtClean="0"/>
              <a:pPr/>
              <a:t>6/4/2020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C7FF59-B0F6-4E09-896C-454179FBCE5C}" type="datetimeFigureOut">
              <a:rPr lang="en-US" smtClean="0"/>
              <a:pPr/>
              <a:t>6/4/2020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A677B7-2EDC-469F-9D35-7FFFACD5FC7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1800"/>
            <a:ext cx="6400800" cy="3200400"/>
          </a:xfrm>
        </p:spPr>
        <p:txBody>
          <a:bodyPr>
            <a:normAutofit/>
          </a:bodyPr>
          <a:lstStyle/>
          <a:p>
            <a:endParaRPr lang="en-US" dirty="0" smtClean="0"/>
          </a:p>
          <a:p>
            <a:r>
              <a:rPr lang="en-US" dirty="0" smtClean="0"/>
              <a:t>Final year degree project</a:t>
            </a:r>
          </a:p>
          <a:p>
            <a:r>
              <a:rPr lang="en-US" dirty="0" smtClean="0"/>
              <a:t>Don </a:t>
            </a:r>
            <a:r>
              <a:rPr lang="en-US" dirty="0" err="1" smtClean="0"/>
              <a:t>bosco</a:t>
            </a:r>
            <a:r>
              <a:rPr lang="en-US" dirty="0" smtClean="0"/>
              <a:t> college, </a:t>
            </a:r>
            <a:r>
              <a:rPr lang="en-US" dirty="0" err="1" smtClean="0"/>
              <a:t>sulthan</a:t>
            </a:r>
            <a:r>
              <a:rPr lang="en-US" dirty="0" smtClean="0"/>
              <a:t> </a:t>
            </a:r>
            <a:r>
              <a:rPr lang="en-US" dirty="0" err="1" smtClean="0"/>
              <a:t>bathery</a:t>
            </a:r>
            <a:endParaRPr lang="en-US" dirty="0" smtClean="0"/>
          </a:p>
          <a:p>
            <a:endParaRPr lang="en-US" dirty="0" smtClean="0"/>
          </a:p>
          <a:p>
            <a:r>
              <a:rPr lang="en-US" dirty="0" smtClean="0"/>
              <a:t>Team members:</a:t>
            </a:r>
          </a:p>
          <a:p>
            <a:r>
              <a:rPr lang="en-US" dirty="0" err="1" smtClean="0"/>
              <a:t>Sibin</a:t>
            </a:r>
            <a:r>
              <a:rPr lang="en-US" dirty="0" smtClean="0"/>
              <a:t> </a:t>
            </a:r>
            <a:r>
              <a:rPr lang="en-US" dirty="0" err="1" smtClean="0"/>
              <a:t>mathew</a:t>
            </a:r>
            <a:endParaRPr lang="en-US" dirty="0" smtClean="0"/>
          </a:p>
          <a:p>
            <a:r>
              <a:rPr lang="en-US" dirty="0" err="1" smtClean="0"/>
              <a:t>Hemant</a:t>
            </a:r>
            <a:r>
              <a:rPr lang="en-US" dirty="0" smtClean="0"/>
              <a:t> p </a:t>
            </a:r>
            <a:r>
              <a:rPr lang="en-US" dirty="0" err="1" smtClean="0"/>
              <a:t>hareesh</a:t>
            </a:r>
            <a:endParaRPr lang="en-US" dirty="0" smtClean="0"/>
          </a:p>
          <a:p>
            <a:r>
              <a:rPr lang="en-US" dirty="0" err="1" smtClean="0"/>
              <a:t>Joby</a:t>
            </a:r>
            <a:r>
              <a:rPr lang="en-US" dirty="0" smtClean="0"/>
              <a:t> </a:t>
            </a:r>
            <a:r>
              <a:rPr lang="en-US" dirty="0" err="1" smtClean="0"/>
              <a:t>george</a:t>
            </a:r>
            <a:endParaRPr lang="en-US" dirty="0" smtClean="0"/>
          </a:p>
          <a:p>
            <a:endParaRPr lang="en-US" dirty="0" smtClean="0"/>
          </a:p>
          <a:p>
            <a:r>
              <a:rPr lang="en-US" dirty="0" smtClean="0"/>
              <a:t>Under the guidance of </a:t>
            </a:r>
            <a:r>
              <a:rPr lang="en-US" dirty="0" err="1" smtClean="0"/>
              <a:t>Fr.johny</a:t>
            </a:r>
            <a:r>
              <a:rPr lang="en-US" dirty="0" smtClean="0"/>
              <a:t> </a:t>
            </a:r>
            <a:r>
              <a:rPr lang="en-US" dirty="0" err="1" smtClean="0"/>
              <a:t>jose</a:t>
            </a:r>
            <a:endParaRPr lang="en-US" dirty="0"/>
          </a:p>
        </p:txBody>
      </p:sp>
      <p:sp>
        <p:nvSpPr>
          <p:cNvPr id="2" name="Title 1"/>
          <p:cNvSpPr>
            <a:spLocks noGrp="1"/>
          </p:cNvSpPr>
          <p:nvPr>
            <p:ph type="ctrTitle"/>
          </p:nvPr>
        </p:nvSpPr>
        <p:spPr>
          <a:xfrm>
            <a:off x="762000" y="304800"/>
            <a:ext cx="7772400" cy="1295400"/>
          </a:xfrm>
        </p:spPr>
        <p:txBody>
          <a:bodyPr/>
          <a:lstStyle/>
          <a:p>
            <a:r>
              <a:rPr lang="en-US" dirty="0" smtClean="0"/>
              <a:t>HACKERZDOM  TUTORIALS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33400"/>
            <a:ext cx="5105400" cy="461665"/>
          </a:xfrm>
          <a:prstGeom prst="rect">
            <a:avLst/>
          </a:prstGeom>
          <a:noFill/>
        </p:spPr>
        <p:txBody>
          <a:bodyPr wrap="square" rtlCol="0">
            <a:spAutoFit/>
          </a:bodyPr>
          <a:lstStyle/>
          <a:p>
            <a:r>
              <a:rPr lang="en-US" sz="2400" dirty="0" smtClean="0"/>
              <a:t>Methods to gather </a:t>
            </a:r>
            <a:r>
              <a:rPr lang="en-US" sz="2400" dirty="0" smtClean="0"/>
              <a:t>information are:</a:t>
            </a:r>
            <a:endParaRPr lang="en-US" sz="2400" dirty="0"/>
          </a:p>
        </p:txBody>
      </p:sp>
      <p:graphicFrame>
        <p:nvGraphicFramePr>
          <p:cNvPr id="3" name="Diagram 2"/>
          <p:cNvGraphicFramePr/>
          <p:nvPr/>
        </p:nvGraphicFramePr>
        <p:xfrm>
          <a:off x="381000" y="1295400"/>
          <a:ext cx="8305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r>
              <a:rPr lang="en-IN" dirty="0" smtClean="0"/>
              <a:t>The current systems include tutorial sites with huge/less payment</a:t>
            </a:r>
            <a:r>
              <a:rPr lang="en-IN" dirty="0" smtClean="0"/>
              <a:t>.</a:t>
            </a:r>
            <a:endParaRPr lang="en-US" dirty="0" smtClean="0"/>
          </a:p>
          <a:p>
            <a:r>
              <a:rPr lang="en-IN" dirty="0" smtClean="0"/>
              <a:t>Some sites uses complicated </a:t>
            </a:r>
            <a:r>
              <a:rPr lang="en-IN" dirty="0" smtClean="0"/>
              <a:t>language, difficult accent.</a:t>
            </a:r>
            <a:endParaRPr lang="en-US" dirty="0" smtClean="0"/>
          </a:p>
          <a:p>
            <a:r>
              <a:rPr lang="en-IN" dirty="0" smtClean="0"/>
              <a:t>Quality of videos are controlled automatically.</a:t>
            </a:r>
            <a:endParaRPr lang="en-US" dirty="0" smtClean="0"/>
          </a:p>
          <a:p>
            <a:r>
              <a:rPr lang="en-IN" dirty="0" smtClean="0"/>
              <a:t>Provides </a:t>
            </a:r>
            <a:r>
              <a:rPr lang="en-IN" dirty="0" smtClean="0"/>
              <a:t>demo videos for users.</a:t>
            </a:r>
            <a:endParaRPr lang="en-US" dirty="0" smtClean="0"/>
          </a:p>
          <a:p>
            <a:r>
              <a:rPr lang="en-IN" dirty="0" smtClean="0"/>
              <a:t>Some sites </a:t>
            </a:r>
            <a:r>
              <a:rPr lang="en-IN" dirty="0" smtClean="0"/>
              <a:t>allow users to provide video classes to admin for money.</a:t>
            </a:r>
            <a:endParaRPr lang="en-US" dirty="0" smtClean="0"/>
          </a:p>
          <a:p>
            <a:r>
              <a:rPr lang="en-IN" dirty="0" smtClean="0"/>
              <a:t>Current systems provide interactive interface, provide tests</a:t>
            </a:r>
            <a:r>
              <a:rPr lang="en-IN" dirty="0" smtClean="0"/>
              <a:t>.</a:t>
            </a:r>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smtClean="0"/>
              <a:t>Do not </a:t>
            </a:r>
            <a:r>
              <a:rPr lang="en-IN" dirty="0" smtClean="0"/>
              <a:t>take feedback.</a:t>
            </a:r>
            <a:endParaRPr lang="en-US" dirty="0" smtClean="0"/>
          </a:p>
          <a:p>
            <a:r>
              <a:rPr lang="en-IN" dirty="0" smtClean="0"/>
              <a:t>Some sites do not allow users to control video quality, playback.</a:t>
            </a:r>
            <a:endParaRPr lang="en-US" dirty="0" smtClean="0"/>
          </a:p>
          <a:p>
            <a:r>
              <a:rPr lang="en-IN" dirty="0" smtClean="0"/>
              <a:t>Poor quality of content, not user friendly.</a:t>
            </a:r>
            <a:endParaRPr lang="en-US" dirty="0" smtClean="0"/>
          </a:p>
          <a:p>
            <a:r>
              <a:rPr lang="en-IN" dirty="0" smtClean="0"/>
              <a:t>Some websites use lot of data.</a:t>
            </a:r>
            <a:endParaRPr lang="en-US" dirty="0" smtClean="0"/>
          </a:p>
          <a:p>
            <a:r>
              <a:rPr lang="en-IN" dirty="0" smtClean="0"/>
              <a:t>Classes in native language is not available</a:t>
            </a:r>
            <a:endParaRPr lang="en-US" dirty="0" smtClean="0"/>
          </a:p>
          <a:p>
            <a:r>
              <a:rPr lang="en-IN" dirty="0" smtClean="0"/>
              <a:t>Most websites are not compatible with certain browsers and interface is same in different devices.</a:t>
            </a:r>
            <a:endParaRPr lang="en-US" dirty="0" smtClean="0"/>
          </a:p>
          <a:p>
            <a:r>
              <a:rPr lang="en-IN" dirty="0" smtClean="0"/>
              <a:t>Some sites provide either only </a:t>
            </a:r>
            <a:r>
              <a:rPr lang="en-IN" dirty="0" smtClean="0"/>
              <a:t>text material </a:t>
            </a:r>
            <a:r>
              <a:rPr lang="en-IN" dirty="0" smtClean="0"/>
              <a:t>or only videos</a:t>
            </a:r>
            <a:r>
              <a:rPr lang="en-IN" dirty="0" smtClean="0"/>
              <a:t>.</a:t>
            </a:r>
          </a:p>
          <a:p>
            <a:r>
              <a:rPr lang="en-IN" dirty="0" smtClean="0"/>
              <a:t>Does not give option to understand the learning level of students</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590800"/>
            <a:ext cx="8763000" cy="1447800"/>
          </a:xfrm>
        </p:spPr>
        <p:txBody>
          <a:bodyPr>
            <a:noAutofit/>
          </a:bodyPr>
          <a:lstStyle/>
          <a:p>
            <a:pPr algn="ctr">
              <a:buNone/>
            </a:pPr>
            <a:r>
              <a:rPr lang="en-US" sz="3200" dirty="0" smtClean="0"/>
              <a:t>Software Requirement specification</a:t>
            </a:r>
          </a:p>
          <a:p>
            <a:pPr algn="ctr">
              <a:buNone/>
            </a:pPr>
            <a:r>
              <a:rPr lang="en-US" sz="3200" dirty="0" smtClean="0"/>
              <a:t> or Requirements</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Proposed System</a:t>
            </a:r>
            <a:endParaRPr lang="en-US" dirty="0"/>
          </a:p>
        </p:txBody>
      </p:sp>
      <p:sp>
        <p:nvSpPr>
          <p:cNvPr id="3" name="Subtitle 2"/>
          <p:cNvSpPr>
            <a:spLocks noGrp="1"/>
          </p:cNvSpPr>
          <p:nvPr>
            <p:ph type="subTitle" idx="1"/>
          </p:nvPr>
        </p:nvSpPr>
        <p:spPr>
          <a:xfrm>
            <a:off x="381000" y="2667000"/>
            <a:ext cx="8229600" cy="3657600"/>
          </a:xfrm>
        </p:spPr>
        <p:txBody>
          <a:bodyPr>
            <a:normAutofit/>
          </a:bodyPr>
          <a:lstStyle/>
          <a:p>
            <a:r>
              <a:rPr lang="en-US" dirty="0" smtClean="0"/>
              <a:t>requirements being implemented in this tutorial site </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smtClean="0"/>
              <a:t>Video </a:t>
            </a:r>
            <a:r>
              <a:rPr lang="en-US" dirty="0" smtClean="0"/>
              <a:t>quality and playback options-users are able to change the quality of videos as per their convenience.</a:t>
            </a:r>
          </a:p>
          <a:p>
            <a:r>
              <a:rPr lang="en-US" dirty="0" smtClean="0"/>
              <a:t>S</a:t>
            </a:r>
            <a:r>
              <a:rPr lang="en-US" dirty="0" smtClean="0"/>
              <a:t>earch </a:t>
            </a:r>
            <a:r>
              <a:rPr lang="en-US" dirty="0" smtClean="0"/>
              <a:t>bar to search for topics and contents .</a:t>
            </a:r>
          </a:p>
          <a:p>
            <a:r>
              <a:rPr lang="en-US" dirty="0" smtClean="0"/>
              <a:t>3 levels.</a:t>
            </a:r>
            <a:endParaRPr lang="en-US" dirty="0" smtClean="0"/>
          </a:p>
          <a:p>
            <a:r>
              <a:rPr lang="en-US" dirty="0" smtClean="0"/>
              <a:t>P</a:t>
            </a:r>
            <a:r>
              <a:rPr lang="en-US" dirty="0" smtClean="0"/>
              <a:t>rovides </a:t>
            </a:r>
            <a:r>
              <a:rPr lang="en-US" dirty="0" smtClean="0"/>
              <a:t>no advertisements.</a:t>
            </a:r>
          </a:p>
          <a:p>
            <a:r>
              <a:rPr lang="en-US" dirty="0" smtClean="0"/>
              <a:t>Provide </a:t>
            </a:r>
            <a:r>
              <a:rPr lang="en-US" dirty="0" smtClean="0"/>
              <a:t>switches to go from bottom to top, links to other websites to read more and links to give info about keywords.</a:t>
            </a:r>
          </a:p>
          <a:p>
            <a:r>
              <a:rPr lang="en-US" dirty="0" smtClean="0"/>
              <a:t>P</a:t>
            </a:r>
            <a:r>
              <a:rPr lang="en-US" dirty="0" smtClean="0"/>
              <a:t>rovides </a:t>
            </a:r>
            <a:r>
              <a:rPr lang="en-US" dirty="0" smtClean="0"/>
              <a:t>feedback and comments to ask doubt.</a:t>
            </a:r>
          </a:p>
          <a:p>
            <a:r>
              <a:rPr lang="en-US" dirty="0" smtClean="0"/>
              <a:t>Provide </a:t>
            </a:r>
            <a:r>
              <a:rPr lang="en-US" dirty="0" smtClean="0"/>
              <a:t>facilities for online tests.</a:t>
            </a:r>
          </a:p>
          <a:p>
            <a:r>
              <a:rPr lang="en-US" dirty="0" smtClean="0"/>
              <a:t>Provide </a:t>
            </a:r>
            <a:r>
              <a:rPr lang="en-US" dirty="0" smtClean="0"/>
              <a:t>attractive interface to users(use flip, dark mode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Create </a:t>
            </a:r>
            <a:r>
              <a:rPr lang="en-US" dirty="0" smtClean="0"/>
              <a:t>website that is compatible with most devices and browsers</a:t>
            </a:r>
            <a:r>
              <a:rPr lang="en-US" dirty="0" smtClean="0"/>
              <a:t>.</a:t>
            </a:r>
          </a:p>
          <a:p>
            <a:r>
              <a:rPr lang="en-US" dirty="0" smtClean="0"/>
              <a:t>Role of admin</a:t>
            </a:r>
            <a:endParaRPr lang="en-US" dirty="0" smtClean="0"/>
          </a:p>
          <a:p>
            <a:r>
              <a:rPr lang="en-US" dirty="0" smtClean="0"/>
              <a:t>Role of inspector</a:t>
            </a:r>
          </a:p>
          <a:p>
            <a:r>
              <a:rPr lang="en-US" dirty="0" smtClean="0"/>
              <a:t>Students</a:t>
            </a:r>
          </a:p>
          <a:p>
            <a:r>
              <a:rPr lang="en-US" dirty="0" smtClean="0"/>
              <a:t>Provide details on what all you can do in this site(welcome note/guide).</a:t>
            </a:r>
          </a:p>
          <a:p>
            <a:r>
              <a:rPr lang="en-US" dirty="0" smtClean="0"/>
              <a:t>Anybody can contribute contents to admin.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 of proposed system</a:t>
            </a:r>
            <a:endParaRPr lang="en-US" dirty="0"/>
          </a:p>
        </p:txBody>
      </p:sp>
      <p:sp>
        <p:nvSpPr>
          <p:cNvPr id="3" name="Content Placeholder 2"/>
          <p:cNvSpPr>
            <a:spLocks noGrp="1"/>
          </p:cNvSpPr>
          <p:nvPr>
            <p:ph sz="quarter" idx="1"/>
          </p:nvPr>
        </p:nvSpPr>
        <p:spPr/>
        <p:txBody>
          <a:bodyPr/>
          <a:lstStyle/>
          <a:p>
            <a:pPr lvl="0"/>
            <a:r>
              <a:rPr lang="en-IN" dirty="0" smtClean="0"/>
              <a:t>Anybody can contribute contents to admin.</a:t>
            </a:r>
            <a:endParaRPr lang="en-US" dirty="0" smtClean="0"/>
          </a:p>
          <a:p>
            <a:pPr lvl="0"/>
            <a:r>
              <a:rPr lang="en-IN" dirty="0" smtClean="0"/>
              <a:t>Students can also earn money my making content.</a:t>
            </a:r>
            <a:endParaRPr lang="en-US" dirty="0" smtClean="0"/>
          </a:p>
          <a:p>
            <a:pPr lvl="0"/>
            <a:r>
              <a:rPr lang="en-IN" dirty="0" smtClean="0"/>
              <a:t>Compatible with most devices and browsers.</a:t>
            </a:r>
            <a:endParaRPr lang="en-US" dirty="0" smtClean="0"/>
          </a:p>
          <a:p>
            <a:pPr lvl="0"/>
            <a:r>
              <a:rPr lang="en-IN" dirty="0" smtClean="0"/>
              <a:t>Less advertisement and can clear doubts.</a:t>
            </a:r>
            <a:endParaRPr lang="en-US" dirty="0" smtClean="0"/>
          </a:p>
          <a:p>
            <a:pPr lvl="0"/>
            <a:r>
              <a:rPr lang="en-IN" dirty="0" smtClean="0"/>
              <a:t>Video quality and playback options for users.</a:t>
            </a:r>
            <a:endParaRPr lang="en-US" dirty="0" smtClean="0"/>
          </a:p>
          <a:p>
            <a:pPr lvl="0"/>
            <a:r>
              <a:rPr lang="en-IN" dirty="0" smtClean="0"/>
              <a:t>Easy, efficient and less time consuming.</a:t>
            </a:r>
            <a:endParaRPr lang="en-US" dirty="0" smtClean="0"/>
          </a:p>
          <a:p>
            <a:pPr lvl="0"/>
            <a:r>
              <a:rPr lang="en-IN" dirty="0" smtClean="0"/>
              <a:t>high speed response to users. </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Feasibility study</a:t>
            </a:r>
            <a:endParaRPr lang="en-US" dirty="0"/>
          </a:p>
        </p:txBody>
      </p:sp>
      <p:sp>
        <p:nvSpPr>
          <p:cNvPr id="3" name="Content Placeholder 2"/>
          <p:cNvSpPr>
            <a:spLocks noGrp="1"/>
          </p:cNvSpPr>
          <p:nvPr>
            <p:ph sz="quarter" idx="1"/>
          </p:nvPr>
        </p:nvSpPr>
        <p:spPr/>
        <p:txBody>
          <a:bodyPr/>
          <a:lstStyle/>
          <a:p>
            <a:pPr>
              <a:buNone/>
            </a:pPr>
            <a:r>
              <a:rPr lang="en-IN" b="1" dirty="0" smtClean="0"/>
              <a:t>Economical feasibility</a:t>
            </a:r>
            <a:endParaRPr lang="en-US" dirty="0" smtClean="0"/>
          </a:p>
          <a:p>
            <a:r>
              <a:rPr lang="en-IN" dirty="0" smtClean="0"/>
              <a:t>Development of this application is economical feasible.  The organization or hypermarket need not spend much money for the accomplishment of the project since the resources required for the development of system is already available. Even after the development, the organization need not be in a position to invest more on maintenance and hence the system is economically feasible.</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Technical feasibility</a:t>
            </a:r>
            <a:endParaRPr lang="en-US" b="1" dirty="0" smtClean="0"/>
          </a:p>
          <a:p>
            <a:r>
              <a:rPr lang="en-IN" dirty="0" smtClean="0"/>
              <a:t>It involves determining whether or not a system can actually constructed to solve the problem at hand. The proposed system is technically feasible. Since the necessary technology exist in the organization and also will not be much difficulty in getting the required resources for the development and for the maintenance of the system as well. Ph p and android has a neutral architecture.</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lgn="ctr">
              <a:buNone/>
            </a:pPr>
            <a:r>
              <a:rPr lang="en-US" dirty="0" smtClean="0"/>
              <a:t>A tutorial website that provides students with courses on basic computer science topics.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sz="2800" b="1" dirty="0" smtClean="0"/>
              <a:t>Operational </a:t>
            </a:r>
            <a:r>
              <a:rPr lang="en-IN" sz="2800" b="1" dirty="0" smtClean="0"/>
              <a:t>feasibility</a:t>
            </a:r>
            <a:endParaRPr lang="en-IN" dirty="0" smtClean="0"/>
          </a:p>
          <a:p>
            <a:r>
              <a:rPr lang="en-IN" dirty="0" smtClean="0"/>
              <a:t>Proposed </a:t>
            </a:r>
            <a:r>
              <a:rPr lang="en-IN" dirty="0" smtClean="0"/>
              <a:t>system is beneficial because they can be turned into information system will meet the organization’s operating requirements.</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normAutofit fontScale="70000" lnSpcReduction="20000"/>
          </a:bodyPr>
          <a:lstStyle/>
          <a:p>
            <a:r>
              <a:rPr lang="en-IN" b="1" dirty="0" smtClean="0"/>
              <a:t>ADMINISTRATOR MODULE</a:t>
            </a:r>
            <a:endParaRPr lang="en-US" dirty="0" smtClean="0"/>
          </a:p>
          <a:p>
            <a:r>
              <a:rPr lang="en-IN" dirty="0" smtClean="0"/>
              <a:t>  Admin should be able to add videos and content, view users, view videos and content accepted by inspector and accept payments and view payment details.</a:t>
            </a:r>
            <a:endParaRPr lang="en-US" dirty="0" smtClean="0"/>
          </a:p>
          <a:p>
            <a:r>
              <a:rPr lang="en-IN" b="1" dirty="0" smtClean="0"/>
              <a:t>INSPECTOR MODULE</a:t>
            </a:r>
            <a:endParaRPr lang="en-US" dirty="0" smtClean="0"/>
          </a:p>
          <a:p>
            <a:r>
              <a:rPr lang="en-IN" dirty="0" smtClean="0"/>
              <a:t>Inspector should be able to view contents provided by admin and make sure it is relevant and if necessary should be able to add to website and else should be able to remove those.</a:t>
            </a:r>
            <a:endParaRPr lang="en-US" dirty="0" smtClean="0"/>
          </a:p>
          <a:p>
            <a:r>
              <a:rPr lang="en-IN" b="1" dirty="0" smtClean="0"/>
              <a:t>STUDENT MODULE</a:t>
            </a:r>
            <a:endParaRPr lang="en-US" dirty="0" smtClean="0"/>
          </a:p>
          <a:p>
            <a:r>
              <a:rPr lang="en-IN" dirty="0" smtClean="0"/>
              <a:t>Students should be able to view courses(and demo classes) see their progress, attend tests and request for contents not available in this site. To create interest in students badges can be made given based on their progress.</a:t>
            </a:r>
            <a:endParaRPr lang="en-US" dirty="0" smtClean="0"/>
          </a:p>
          <a:p>
            <a:r>
              <a:rPr lang="en-IN" b="1" dirty="0" smtClean="0"/>
              <a:t>TEACHER MODULE</a:t>
            </a:r>
            <a:endParaRPr lang="en-US" dirty="0" smtClean="0"/>
          </a:p>
          <a:p>
            <a:r>
              <a:rPr lang="en-IN" dirty="0" smtClean="0"/>
              <a:t>Provide content to the admin which are inspected by the </a:t>
            </a:r>
            <a:r>
              <a:rPr lang="en-IN" dirty="0" err="1" smtClean="0"/>
              <a:t>inpector</a:t>
            </a:r>
            <a:r>
              <a:rPr lang="en-IN" dirty="0" smtClean="0"/>
              <a:t> and approved or rejected by the </a:t>
            </a:r>
            <a:r>
              <a:rPr lang="en-IN" dirty="0" err="1" smtClean="0"/>
              <a:t>same.if</a:t>
            </a:r>
            <a:r>
              <a:rPr lang="en-IN" dirty="0" smtClean="0"/>
              <a:t> approved they get money for the work.</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lstStyle/>
          <a:p>
            <a:r>
              <a:rPr lang="en-US" dirty="0" smtClean="0"/>
              <a:t>DFD</a:t>
            </a:r>
          </a:p>
          <a:p>
            <a:r>
              <a:rPr lang="en-US" dirty="0" smtClean="0"/>
              <a:t>Use case Diagram</a:t>
            </a:r>
          </a:p>
          <a:p>
            <a:r>
              <a:rPr lang="en-US" dirty="0" smtClean="0"/>
              <a:t>ER diagram</a:t>
            </a:r>
          </a:p>
          <a:p>
            <a:r>
              <a:rPr lang="en-US" dirty="0" smtClean="0"/>
              <a:t>Class </a:t>
            </a:r>
            <a:r>
              <a:rPr lang="en-US" dirty="0" smtClean="0"/>
              <a:t>diagram (since OOP paradigm is used)</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Unified Modeling Language</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
            </a:r>
            <a:br>
              <a:rPr lang="en-US" dirty="0" smtClean="0"/>
            </a:br>
            <a:r>
              <a:rPr lang="en-US" dirty="0" smtClean="0"/>
              <a:t>The Unified Modeling Language is a general-purpose, developmental, modeling language in the field of software engineering that is intended to provide a standard way to visualize the design of a system.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t>
            </a:r>
            <a:r>
              <a:rPr lang="en-US" dirty="0" err="1" smtClean="0"/>
              <a:t>Diagrammimg</a:t>
            </a:r>
            <a:r>
              <a:rPr lang="en-US" dirty="0" smtClean="0"/>
              <a:t> tools</a:t>
            </a:r>
            <a:endParaRPr lang="en-US" dirty="0"/>
          </a:p>
        </p:txBody>
      </p:sp>
      <p:sp>
        <p:nvSpPr>
          <p:cNvPr id="3" name="Content Placeholder 2"/>
          <p:cNvSpPr>
            <a:spLocks noGrp="1"/>
          </p:cNvSpPr>
          <p:nvPr>
            <p:ph sz="quarter" idx="1"/>
          </p:nvPr>
        </p:nvSpPr>
        <p:spPr/>
        <p:txBody>
          <a:bodyPr/>
          <a:lstStyle/>
          <a:p>
            <a:r>
              <a:rPr lang="en-US" dirty="0" smtClean="0"/>
              <a:t>Start UML</a:t>
            </a:r>
          </a:p>
          <a:p>
            <a:r>
              <a:rPr lang="en-US" dirty="0" smtClean="0"/>
              <a:t>Lucid Chart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sz="quarter" idx="1"/>
          </p:nvPr>
        </p:nvSpPr>
        <p:spPr/>
        <p:txBody>
          <a:bodyPr anchor="ctr"/>
          <a:lstStyle/>
          <a:p>
            <a:pPr fontAlgn="base">
              <a:buNone/>
            </a:pPr>
            <a:r>
              <a:rPr lang="en-US" dirty="0" smtClean="0"/>
              <a:t>	The purpose of a use case diagram in UML is to demonstrate the different ways that a user might interact with a system. </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symbols and notation</a:t>
            </a:r>
            <a:endParaRPr lang="en-US" dirty="0"/>
          </a:p>
        </p:txBody>
      </p:sp>
      <p:sp>
        <p:nvSpPr>
          <p:cNvPr id="3" name="Content Placeholder 2"/>
          <p:cNvSpPr>
            <a:spLocks noGrp="1"/>
          </p:cNvSpPr>
          <p:nvPr>
            <p:ph sz="quarter" idx="1"/>
          </p:nvPr>
        </p:nvSpPr>
        <p:spPr/>
        <p:txBody>
          <a:bodyPr>
            <a:normAutofit/>
          </a:bodyPr>
          <a:lstStyle/>
          <a:p>
            <a:pPr fontAlgn="base"/>
            <a:r>
              <a:rPr lang="en-US" sz="2400" b="1" dirty="0" smtClean="0"/>
              <a:t>Use cases:</a:t>
            </a:r>
            <a:r>
              <a:rPr lang="en-US" sz="2400" dirty="0" smtClean="0"/>
              <a:t> Horizontally shaped ovals that represent the different uses that a user might have.</a:t>
            </a:r>
          </a:p>
          <a:p>
            <a:pPr fontAlgn="base"/>
            <a:r>
              <a:rPr lang="en-US" sz="2400" b="1" dirty="0" smtClean="0"/>
              <a:t>Actors:</a:t>
            </a:r>
            <a:r>
              <a:rPr lang="en-US" sz="2400" dirty="0" smtClean="0"/>
              <a:t> Stick figures that represent the people actually employing the use cases.</a:t>
            </a:r>
          </a:p>
          <a:p>
            <a:pPr fontAlgn="base"/>
            <a:r>
              <a:rPr lang="en-US" sz="2400" b="1" dirty="0" smtClean="0"/>
              <a:t>Associations:</a:t>
            </a:r>
            <a:r>
              <a:rPr lang="en-US" sz="2400" dirty="0" smtClean="0"/>
              <a:t> A line between actors and use cases. In complex diagrams, it is important to know which actors are associated with which use cases.</a:t>
            </a:r>
          </a:p>
          <a:p>
            <a:r>
              <a:rPr lang="en-US" sz="2400" b="1" dirty="0" smtClean="0"/>
              <a:t>Packages:</a:t>
            </a:r>
            <a:r>
              <a:rPr lang="en-US" sz="2400" dirty="0" smtClean="0"/>
              <a:t> A UML shape that allows you to put different elements into groups. Just as with component diagrams, these groupings are represented as file folders.</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mbols-of-use-case-diagrams"/>
          <p:cNvPicPr>
            <a:picLocks noChangeAspect="1" noChangeArrowheads="1"/>
          </p:cNvPicPr>
          <p:nvPr/>
        </p:nvPicPr>
        <p:blipFill>
          <a:blip r:embed="rId2"/>
          <a:srcRect/>
          <a:stretch>
            <a:fillRect/>
          </a:stretch>
        </p:blipFill>
        <p:spPr bwMode="auto">
          <a:xfrm>
            <a:off x="990600" y="304800"/>
            <a:ext cx="6324600" cy="59436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sz="quarter" idx="1"/>
          </p:nvPr>
        </p:nvSpPr>
        <p:spPr/>
        <p:txBody>
          <a:bodyPr/>
          <a:lstStyle/>
          <a:p>
            <a:pPr>
              <a:buNone/>
            </a:pPr>
            <a:r>
              <a:rPr lang="en-US" dirty="0" smtClean="0"/>
              <a:t>	Class diagrams are one of the most useful types of diagrams in UML as they clearly map out the structure of a particular system by modeling its classes, attributes, operations, and relationships between objects.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components of a class diagram</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fontAlgn="base">
              <a:buFont typeface="+mj-lt"/>
              <a:buAutoNum type="arabicPeriod"/>
            </a:pPr>
            <a:r>
              <a:rPr lang="en-US" b="1" dirty="0" smtClean="0"/>
              <a:t>Classes</a:t>
            </a:r>
          </a:p>
          <a:p>
            <a:pPr marL="514350" indent="-514350" fontAlgn="base">
              <a:buFont typeface="+mj-lt"/>
              <a:buAutoNum type="arabicPeriod"/>
            </a:pPr>
            <a:r>
              <a:rPr lang="en-US" b="1" dirty="0" smtClean="0"/>
              <a:t>Attributes</a:t>
            </a:r>
          </a:p>
          <a:p>
            <a:pPr marL="514350" indent="-514350" fontAlgn="base">
              <a:buFont typeface="+mj-lt"/>
              <a:buAutoNum type="arabicPeriod"/>
            </a:pPr>
            <a:r>
              <a:rPr lang="en-US" b="1" dirty="0" smtClean="0"/>
              <a:t>Methods</a:t>
            </a:r>
            <a:endParaRPr lang="en-US" dirty="0" smtClean="0"/>
          </a:p>
          <a:p>
            <a:pPr marL="514350" indent="-514350" fontAlgn="base">
              <a:buFont typeface="+mj-lt"/>
              <a:buAutoNum type="arabicPeriod"/>
            </a:pPr>
            <a:r>
              <a:rPr lang="en-US" b="1" dirty="0" smtClean="0"/>
              <a:t>Member access modifiers</a:t>
            </a:r>
          </a:p>
          <a:p>
            <a:pPr fontAlgn="base">
              <a:buNone/>
            </a:pPr>
            <a:r>
              <a:rPr lang="en-US" dirty="0" smtClean="0"/>
              <a:t>	All classes have different access levels depending on the access modifier (visibility). Here are the access levels with their corresponding symbols:</a:t>
            </a:r>
          </a:p>
          <a:p>
            <a:pPr fontAlgn="base"/>
            <a:r>
              <a:rPr lang="en-US" dirty="0" smtClean="0"/>
              <a:t>Public (+)</a:t>
            </a:r>
          </a:p>
          <a:p>
            <a:pPr fontAlgn="base"/>
            <a:r>
              <a:rPr lang="en-US" dirty="0" smtClean="0"/>
              <a:t>Private (-)</a:t>
            </a:r>
          </a:p>
          <a:p>
            <a:pPr fontAlgn="base"/>
            <a:r>
              <a:rPr lang="en-US" dirty="0" smtClean="0"/>
              <a:t>Protected (#)</a:t>
            </a:r>
          </a:p>
          <a:p>
            <a:pPr fontAlgn="base"/>
            <a:r>
              <a:rPr lang="en-US" dirty="0" smtClean="0"/>
              <a:t>Package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sz="quarter" idx="1"/>
          </p:nvPr>
        </p:nvSpPr>
        <p:spPr/>
        <p:txBody>
          <a:bodyPr/>
          <a:lstStyle/>
          <a:p>
            <a:r>
              <a:rPr lang="en-US" dirty="0" smtClean="0"/>
              <a:t>This website provides quality classes to students for a low price.</a:t>
            </a:r>
          </a:p>
          <a:p>
            <a:endParaRPr lang="en-US" dirty="0" smtClean="0"/>
          </a:p>
          <a:p>
            <a:r>
              <a:rPr lang="en-US" dirty="0" smtClean="0"/>
              <a:t>Provides features that help in testing  what they learned.</a:t>
            </a:r>
          </a:p>
          <a:p>
            <a:endParaRPr lang="en-US" dirty="0" smtClean="0"/>
          </a:p>
          <a:p>
            <a:r>
              <a:rPr lang="en-US" dirty="0" smtClean="0"/>
              <a:t>Topics come under 3 sections: level 1 , level 2 , level3</a:t>
            </a:r>
            <a:br>
              <a:rPr lang="en-US" dirty="0" smtClean="0"/>
            </a:br>
            <a:r>
              <a:rPr lang="en-US" dirty="0" smtClean="0"/>
              <a:t>This helps a student to approach our site in the best way possible.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MPAQ\Desktop\notation_class.jpg"/>
          <p:cNvPicPr>
            <a:picLocks noChangeAspect="1" noChangeArrowheads="1"/>
          </p:cNvPicPr>
          <p:nvPr/>
        </p:nvPicPr>
        <p:blipFill>
          <a:blip r:embed="rId2"/>
          <a:srcRect/>
          <a:stretch>
            <a:fillRect/>
          </a:stretch>
        </p:blipFill>
        <p:spPr bwMode="auto">
          <a:xfrm>
            <a:off x="457200" y="1143000"/>
            <a:ext cx="7793976" cy="38385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quarter" idx="1"/>
          </p:nvPr>
        </p:nvSpPr>
        <p:spPr/>
        <p:txBody>
          <a:bodyPr anchor="ctr"/>
          <a:lstStyle/>
          <a:p>
            <a:pPr>
              <a:buNone/>
            </a:pPr>
            <a:r>
              <a:rPr lang="en-US" dirty="0" smtClean="0"/>
              <a:t>	A data flow diagram (DFD) maps out the flow of information for any process or system. It uses defined symbols like rectangles, circles and arrows, plus short text labels, to show data inputs, outputs, storage points and the routes between each destination. Data flowcharts can range from simple, even hand-drawn process overviews, to in-depth, multi-level DFDs that dig progressively deeper into how the data is handled.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an ER diagram?</a:t>
            </a:r>
            <a:endParaRPr lang="en-US" dirty="0"/>
          </a:p>
        </p:txBody>
      </p:sp>
      <p:sp>
        <p:nvSpPr>
          <p:cNvPr id="3" name="Content Placeholder 2"/>
          <p:cNvSpPr>
            <a:spLocks noGrp="1"/>
          </p:cNvSpPr>
          <p:nvPr>
            <p:ph sz="quarter" idx="1"/>
          </p:nvPr>
        </p:nvSpPr>
        <p:spPr/>
        <p:txBody>
          <a:bodyPr anchor="ctr"/>
          <a:lstStyle/>
          <a:p>
            <a:pPr>
              <a:buNone/>
            </a:pPr>
            <a:r>
              <a:rPr lang="en-US" dirty="0" smtClean="0"/>
              <a:t>	An Entity Relationship (ER) Diagram is a type of flowchart that illustrates how “entities” such as people, objects or concepts relate to each other within a system. ER Diagrams are most often used to design or debug relational databases in the fields of software engineering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components of an ER diagram</a:t>
            </a:r>
            <a:endParaRPr lang="en-US" dirty="0"/>
          </a:p>
        </p:txBody>
      </p:sp>
      <p:sp>
        <p:nvSpPr>
          <p:cNvPr id="3" name="Content Placeholder 2"/>
          <p:cNvSpPr>
            <a:spLocks noGrp="1"/>
          </p:cNvSpPr>
          <p:nvPr>
            <p:ph sz="quarter" idx="1"/>
          </p:nvPr>
        </p:nvSpPr>
        <p:spPr/>
        <p:txBody>
          <a:bodyPr/>
          <a:lstStyle/>
          <a:p>
            <a:pPr fontAlgn="base"/>
            <a:r>
              <a:rPr lang="en-US" b="1" dirty="0" err="1" smtClean="0"/>
              <a:t>Entity:</a:t>
            </a:r>
            <a:r>
              <a:rPr lang="en-US" dirty="0" err="1" smtClean="0"/>
              <a:t>A</a:t>
            </a:r>
            <a:r>
              <a:rPr lang="en-US" dirty="0" smtClean="0"/>
              <a:t> definable thing—such as a person, object, concept or event—that can have data stored about it</a:t>
            </a:r>
          </a:p>
          <a:p>
            <a:pPr fontAlgn="base"/>
            <a:r>
              <a:rPr lang="en-US" b="1" dirty="0" err="1" smtClean="0"/>
              <a:t>Relationship:</a:t>
            </a:r>
            <a:r>
              <a:rPr lang="en-US" dirty="0" err="1" smtClean="0"/>
              <a:t>How</a:t>
            </a:r>
            <a:r>
              <a:rPr lang="en-US" dirty="0" smtClean="0"/>
              <a:t> entities act upon each other or are associated with each other.</a:t>
            </a:r>
          </a:p>
          <a:p>
            <a:pPr fontAlgn="base"/>
            <a:r>
              <a:rPr lang="en-US" b="1" dirty="0" err="1" smtClean="0"/>
              <a:t>Attribute:</a:t>
            </a:r>
            <a:r>
              <a:rPr lang="en-US" dirty="0" err="1" smtClean="0"/>
              <a:t>A</a:t>
            </a:r>
            <a:r>
              <a:rPr lang="en-US" dirty="0" smtClean="0"/>
              <a:t> property or characteristic of an entity</a:t>
            </a:r>
          </a:p>
          <a:p>
            <a:pPr fontAlgn="base"/>
            <a:r>
              <a:rPr lang="en-US" b="1" dirty="0" err="1" smtClean="0"/>
              <a:t>Cardinality:</a:t>
            </a:r>
            <a:r>
              <a:rPr lang="en-US" dirty="0" err="1" smtClean="0"/>
              <a:t>Defines</a:t>
            </a:r>
            <a:r>
              <a:rPr lang="en-US" dirty="0" smtClean="0"/>
              <a:t> the numerical attributes of the relationship between two entities or entity sets</a:t>
            </a:r>
          </a:p>
          <a:p>
            <a:pPr fontAlgn="base">
              <a:buNone/>
            </a:pPr>
            <a:endParaRPr lang="en-US" dirty="0" smtClean="0"/>
          </a:p>
          <a:p>
            <a:pPr fontAlgn="base"/>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sz="quarter" idx="1"/>
          </p:nvPr>
        </p:nvSpPr>
        <p:spPr/>
        <p:txBody>
          <a:bodyPr/>
          <a:lstStyle/>
          <a:p>
            <a:r>
              <a:rPr lang="en-US" b="1" dirty="0" smtClean="0"/>
              <a:t>Chen notation style</a:t>
            </a:r>
          </a:p>
          <a:p>
            <a:r>
              <a:rPr lang="en-US" b="1" dirty="0" smtClean="0"/>
              <a:t>Crow’s Foot/Martin/Information Engineering style</a:t>
            </a:r>
          </a:p>
          <a:p>
            <a:r>
              <a:rPr lang="en-US" b="1" dirty="0" smtClean="0"/>
              <a:t>Bachman </a:t>
            </a:r>
            <a:r>
              <a:rPr lang="en-US" b="1" dirty="0" smtClean="0"/>
              <a:t>style</a:t>
            </a:r>
          </a:p>
          <a:p>
            <a:pPr>
              <a:buNone/>
            </a:pPr>
            <a:endParaRPr lang="en-US" b="1" dirty="0" smtClean="0"/>
          </a:p>
          <a:p>
            <a:pPr>
              <a:buNone/>
            </a:pPr>
            <a:r>
              <a:rPr lang="en-US" dirty="0" smtClean="0"/>
              <a:t>Here we are using crow foot mode</a:t>
            </a:r>
            <a:r>
              <a:rPr lang="en-US" dirty="0" smtClean="0"/>
              <a:t>l</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0" y="1371600"/>
          <a:ext cx="3303588" cy="2904172"/>
        </p:xfrm>
        <a:graphic>
          <a:graphicData uri="http://schemas.openxmlformats.org/drawingml/2006/table">
            <a:tbl>
              <a:tblPr/>
              <a:tblGrid>
                <a:gridCol w="3303588"/>
              </a:tblGrid>
              <a:tr h="630490">
                <a:tc>
                  <a:txBody>
                    <a:bodyPr/>
                    <a:lstStyle/>
                    <a:p>
                      <a:pPr marL="0" marR="0" algn="ctr">
                        <a:lnSpc>
                          <a:spcPct val="150000"/>
                        </a:lnSpc>
                        <a:spcBef>
                          <a:spcPts val="0"/>
                        </a:spcBef>
                        <a:spcAft>
                          <a:spcPts val="600"/>
                        </a:spcAft>
                      </a:pPr>
                      <a:r>
                        <a:rPr lang="en-IN" sz="1800" dirty="0">
                          <a:latin typeface="Times New Roman"/>
                          <a:ea typeface="Times New Roman"/>
                          <a:cs typeface="Times New Roman"/>
                        </a:rPr>
                        <a:t>Entity</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3682">
                <a:tc>
                  <a:txBody>
                    <a:bodyPr/>
                    <a:lstStyle/>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p>
                      <a:pPr marL="0" marR="0" algn="just">
                        <a:lnSpc>
                          <a:spcPct val="150000"/>
                        </a:lnSpc>
                        <a:spcBef>
                          <a:spcPts val="0"/>
                        </a:spcBef>
                        <a:spcAft>
                          <a:spcPts val="600"/>
                        </a:spcAft>
                      </a:pPr>
                      <a:r>
                        <a:rPr lang="en-IN" sz="1800" dirty="0">
                          <a:latin typeface="Times New Roman"/>
                          <a:ea typeface="Times New Roman"/>
                          <a:cs typeface="Times New Roman"/>
                        </a:rPr>
                        <a:t>Attribute</a:t>
                      </a:r>
                      <a:endParaRPr lang="en-US" sz="18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Capture.PNG"/>
          <p:cNvPicPr>
            <a:picLocks noGrp="1" noChangeAspect="1" noChangeArrowheads="1"/>
          </p:cNvPicPr>
          <p:nvPr>
            <p:ph sz="quarter" idx="1"/>
          </p:nvPr>
        </p:nvPicPr>
        <p:blipFill>
          <a:blip r:embed="rId2"/>
          <a:srcRect/>
          <a:stretch>
            <a:fillRect/>
          </a:stretch>
        </p:blipFill>
        <p:spPr bwMode="auto">
          <a:xfrm>
            <a:off x="1295400" y="1524000"/>
            <a:ext cx="6426939" cy="48006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org.PNG"/>
          <p:cNvPicPr>
            <a:picLocks noGrp="1" noChangeAspect="1" noChangeArrowheads="1"/>
          </p:cNvPicPr>
          <p:nvPr>
            <p:ph sz="quarter" idx="1"/>
          </p:nvPr>
        </p:nvPicPr>
        <p:blipFill>
          <a:blip r:embed="rId2"/>
          <a:srcRect/>
          <a:stretch>
            <a:fillRect/>
          </a:stretch>
        </p:blipFill>
        <p:spPr bwMode="auto">
          <a:xfrm>
            <a:off x="1143000" y="1676400"/>
            <a:ext cx="6924871" cy="4488149"/>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lstStyle/>
          <a:p>
            <a:r>
              <a:rPr lang="en-US" dirty="0" smtClean="0"/>
              <a:t>Table Design</a:t>
            </a:r>
            <a:endParaRPr lang="en-US" dirty="0"/>
          </a:p>
        </p:txBody>
      </p:sp>
      <p:graphicFrame>
        <p:nvGraphicFramePr>
          <p:cNvPr id="4" name="Table 3"/>
          <p:cNvGraphicFramePr>
            <a:graphicFrameLocks noGrp="1"/>
          </p:cNvGraphicFramePr>
          <p:nvPr/>
        </p:nvGraphicFramePr>
        <p:xfrm>
          <a:off x="304800" y="2286000"/>
          <a:ext cx="8534400" cy="2128613"/>
        </p:xfrm>
        <a:graphic>
          <a:graphicData uri="http://schemas.openxmlformats.org/drawingml/2006/table">
            <a:tbl>
              <a:tblPr firstRow="1">
                <a:tableStyleId>{3C2FFA5D-87B4-456A-9821-1D502468CF0F}</a:tableStyleId>
              </a:tblPr>
              <a:tblGrid>
                <a:gridCol w="3117996"/>
                <a:gridCol w="2547847"/>
                <a:gridCol w="2868557"/>
              </a:tblGrid>
              <a:tr h="438013">
                <a:tc gridSpan="3">
                  <a:txBody>
                    <a:bodyPr/>
                    <a:lstStyle/>
                    <a:p>
                      <a:pPr algn="ctr" fontAlgn="b"/>
                      <a:r>
                        <a:rPr lang="en-US" sz="2100" b="1" u="none" strike="noStrike" dirty="0"/>
                        <a:t>login</a:t>
                      </a:r>
                      <a:endParaRPr lang="en-US" sz="2100" b="1" i="0" u="none" strike="noStrike" dirty="0">
                        <a:solidFill>
                          <a:srgbClr val="000000"/>
                        </a:solidFill>
                        <a:latin typeface="Calibri"/>
                      </a:endParaRPr>
                    </a:p>
                  </a:txBody>
                  <a:tcPr marL="18080" marR="18080" marT="18080" marB="0" anchor="b"/>
                </a:tc>
                <a:tc hMerge="1">
                  <a:txBody>
                    <a:bodyPr/>
                    <a:lstStyle/>
                    <a:p>
                      <a:endParaRPr lang="en-US"/>
                    </a:p>
                  </a:txBody>
                  <a:tcPr/>
                </a:tc>
                <a:tc hMerge="1">
                  <a:txBody>
                    <a:bodyPr/>
                    <a:lstStyle/>
                    <a:p>
                      <a:endParaRPr lang="en-US"/>
                    </a:p>
                  </a:txBody>
                  <a:tcPr/>
                </a:tc>
              </a:tr>
              <a:tr h="314284">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18080" marR="18080" marT="18080"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18080" marR="18080" marT="18080" marB="0" anchor="b"/>
                </a:tc>
              </a:tr>
              <a:tr h="314284">
                <a:tc>
                  <a:txBody>
                    <a:bodyPr/>
                    <a:lstStyle/>
                    <a:p>
                      <a:pPr algn="l" fontAlgn="b"/>
                      <a:r>
                        <a:rPr lang="en-US" sz="2100" u="none" strike="noStrike"/>
                        <a:t>login_id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email</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a:t>password</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varchar(20)</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r>
              <a:tr h="314284">
                <a:tc>
                  <a:txBody>
                    <a:bodyPr/>
                    <a:lstStyle/>
                    <a:p>
                      <a:pPr algn="l" fontAlgn="b"/>
                      <a:r>
                        <a:rPr lang="en-US" sz="2100" u="none" strike="noStrike" dirty="0"/>
                        <a:t>role</a:t>
                      </a:r>
                      <a:endParaRPr lang="en-US" sz="2100" b="0" i="0" u="none" strike="noStrike" dirty="0">
                        <a:solidFill>
                          <a:srgbClr val="000000"/>
                        </a:solidFill>
                        <a:latin typeface="Calibri"/>
                      </a:endParaRPr>
                    </a:p>
                  </a:txBody>
                  <a:tcPr marL="18080" marR="18080" marT="18080" marB="0" anchor="b"/>
                </a:tc>
                <a:tc>
                  <a:txBody>
                    <a:bodyPr/>
                    <a:lstStyle/>
                    <a:p>
                      <a:pPr algn="l" fontAlgn="b"/>
                      <a:r>
                        <a:rPr lang="en-US" sz="2100" u="none" strike="noStrike"/>
                        <a:t> </a:t>
                      </a:r>
                      <a:endParaRPr lang="en-US" sz="2100" b="0" i="0" u="none" strike="noStrike">
                        <a:solidFill>
                          <a:srgbClr val="000000"/>
                        </a:solidFill>
                        <a:latin typeface="Calibri"/>
                      </a:endParaRPr>
                    </a:p>
                  </a:txBody>
                  <a:tcPr marL="18080" marR="18080" marT="18080"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18080" marR="18080" marT="18080" marB="0" anchor="b"/>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219197"/>
          <a:ext cx="8382000" cy="4267208"/>
        </p:xfrm>
        <a:graphic>
          <a:graphicData uri="http://schemas.openxmlformats.org/drawingml/2006/table">
            <a:tbl>
              <a:tblPr firstRow="1">
                <a:tableStyleId>{3C2FFA5D-87B4-456A-9821-1D502468CF0F}</a:tableStyleId>
              </a:tblPr>
              <a:tblGrid>
                <a:gridCol w="3062317"/>
                <a:gridCol w="2502350"/>
                <a:gridCol w="2817333"/>
              </a:tblGrid>
              <a:tr h="387928">
                <a:tc gridSpan="3">
                  <a:txBody>
                    <a:bodyPr/>
                    <a:lstStyle/>
                    <a:p>
                      <a:pPr algn="ctr" fontAlgn="b"/>
                      <a:r>
                        <a:rPr lang="en-US" sz="2100" b="1" u="none" strike="noStrike" dirty="0"/>
                        <a:t>student details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87928">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87928">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gender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country</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state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phone number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age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87928">
                <a:tc>
                  <a:txBody>
                    <a:bodyPr/>
                    <a:lstStyle/>
                    <a:p>
                      <a:pPr algn="l" fontAlgn="b"/>
                      <a:r>
                        <a:rPr lang="en-US" sz="2100" u="none" strike="noStrike"/>
                        <a:t>last login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 Cycle</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b="1" dirty="0" smtClean="0"/>
              <a:t>SDLC model</a:t>
            </a:r>
            <a:r>
              <a:rPr lang="en-US" dirty="0" smtClean="0"/>
              <a:t> is a conceptual framework describing all activities in a software development project from planning to maintenance</a:t>
            </a:r>
            <a:r>
              <a:rPr lang="en-US" dirty="0" smtClean="0"/>
              <a:t>.</a:t>
            </a:r>
          </a:p>
          <a:p>
            <a:pPr>
              <a:buNone/>
            </a:pPr>
            <a:endParaRPr lang="en-US" dirty="0" smtClean="0"/>
          </a:p>
          <a:p>
            <a:pPr>
              <a:buNone/>
            </a:pPr>
            <a:r>
              <a:rPr lang="en-US" dirty="0" smtClean="0"/>
              <a:t>Some of the SDLC models are:</a:t>
            </a:r>
          </a:p>
          <a:p>
            <a:r>
              <a:rPr lang="en-IN" dirty="0" smtClean="0"/>
              <a:t>Iterative </a:t>
            </a:r>
            <a:r>
              <a:rPr lang="en-IN" dirty="0" smtClean="0"/>
              <a:t>Model</a:t>
            </a:r>
          </a:p>
          <a:p>
            <a:r>
              <a:rPr lang="en-IN" dirty="0" smtClean="0"/>
              <a:t>Spiral </a:t>
            </a:r>
            <a:r>
              <a:rPr lang="en-IN" dirty="0" smtClean="0"/>
              <a:t>Model</a:t>
            </a:r>
          </a:p>
          <a:p>
            <a:r>
              <a:rPr lang="en-IN" dirty="0" smtClean="0"/>
              <a:t>Agile </a:t>
            </a:r>
            <a:r>
              <a:rPr lang="en-IN" dirty="0" smtClean="0"/>
              <a:t>Model</a:t>
            </a:r>
          </a:p>
          <a:p>
            <a:r>
              <a:rPr lang="en-IN" dirty="0" smtClean="0"/>
              <a:t>Prototype Model</a:t>
            </a: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676400"/>
          <a:ext cx="8534398" cy="3295650"/>
        </p:xfrm>
        <a:graphic>
          <a:graphicData uri="http://schemas.openxmlformats.org/drawingml/2006/table">
            <a:tbl>
              <a:tblPr firstRow="1">
                <a:tableStyleId>{3C2FFA5D-87B4-456A-9821-1D502468CF0F}</a:tableStyleId>
              </a:tblPr>
              <a:tblGrid>
                <a:gridCol w="3117995"/>
                <a:gridCol w="2547847"/>
                <a:gridCol w="2868556"/>
              </a:tblGrid>
              <a:tr h="259080">
                <a:tc gridSpan="3">
                  <a:txBody>
                    <a:bodyPr/>
                    <a:lstStyle/>
                    <a:p>
                      <a:pPr algn="ctr" fontAlgn="b"/>
                      <a:r>
                        <a:rPr lang="en-US" sz="2100" b="1" u="none" strike="noStrike" dirty="0"/>
                        <a:t>content </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5908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59080">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inspector 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depth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dirty="0"/>
                        <a:t>people viewed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content length</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59080">
                <a:tc>
                  <a:txBody>
                    <a:bodyPr/>
                    <a:lstStyle/>
                    <a:p>
                      <a:pPr algn="l" fontAlgn="b"/>
                      <a:r>
                        <a:rPr lang="en-US" sz="2100" u="none" strike="noStrike"/>
                        <a:t>paid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676400"/>
          <a:ext cx="8534401" cy="2667000"/>
        </p:xfrm>
        <a:graphic>
          <a:graphicData uri="http://schemas.openxmlformats.org/drawingml/2006/table">
            <a:tbl>
              <a:tblPr firstRow="1">
                <a:tableStyleId>{3C2FFA5D-87B4-456A-9821-1D502468CF0F}</a:tableStyleId>
              </a:tblPr>
              <a:tblGrid>
                <a:gridCol w="3117996"/>
                <a:gridCol w="2547848"/>
                <a:gridCol w="2868557"/>
              </a:tblGrid>
              <a:tr h="333375">
                <a:tc gridSpan="3">
                  <a:txBody>
                    <a:bodyPr/>
                    <a:lstStyle/>
                    <a:p>
                      <a:pPr algn="ctr" fontAlgn="b"/>
                      <a:r>
                        <a:rPr lang="en-US" sz="2100" b="1" u="none" strike="noStrike" dirty="0"/>
                        <a:t>content developer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333375">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333375">
                <a:tc>
                  <a:txBody>
                    <a:bodyPr/>
                    <a:lstStyle/>
                    <a:p>
                      <a:pPr algn="l" fontAlgn="b"/>
                      <a:r>
                        <a:rPr lang="en-US" sz="2100" u="none" strike="noStrike"/>
                        <a:t>developer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dirty="0"/>
                        <a:t>name</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quali_doc</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admin_aproved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333375">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8610599" cy="3124200"/>
        </p:xfrm>
        <a:graphic>
          <a:graphicData uri="http://schemas.openxmlformats.org/drawingml/2006/table">
            <a:tbl>
              <a:tblPr firstRow="1">
                <a:tableStyleId>{3C2FFA5D-87B4-456A-9821-1D502468CF0F}</a:tableStyleId>
              </a:tblPr>
              <a:tblGrid>
                <a:gridCol w="3145835"/>
                <a:gridCol w="2570596"/>
                <a:gridCol w="2894168"/>
              </a:tblGrid>
              <a:tr h="393700">
                <a:tc gridSpan="3">
                  <a:txBody>
                    <a:bodyPr/>
                    <a:lstStyle/>
                    <a:p>
                      <a:pPr algn="ctr" fontAlgn="b"/>
                      <a:r>
                        <a:rPr lang="en-US" sz="2100" b="1" u="none" strike="noStrike" dirty="0"/>
                        <a:t>inspector</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461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46100">
                <a:tc>
                  <a:txBody>
                    <a:bodyPr/>
                    <a:lstStyle/>
                    <a:p>
                      <a:pPr algn="l" fontAlgn="b"/>
                      <a:r>
                        <a:rPr lang="en-US" sz="2100" u="none" strike="noStrike"/>
                        <a:t>inspector_id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dirty="0"/>
                        <a:t>email</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(18)</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46100">
                <a:tc>
                  <a:txBody>
                    <a:bodyPr/>
                    <a:lstStyle/>
                    <a:p>
                      <a:pPr algn="l" fontAlgn="b"/>
                      <a:r>
                        <a:rPr lang="en-US" sz="2100" u="none" strike="noStrike"/>
                        <a:t>login_id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2209800"/>
          <a:ext cx="8077200" cy="2590800"/>
        </p:xfrm>
        <a:graphic>
          <a:graphicData uri="http://schemas.openxmlformats.org/drawingml/2006/table">
            <a:tbl>
              <a:tblPr firstRow="1">
                <a:tableStyleId>{3C2FFA5D-87B4-456A-9821-1D502468CF0F}</a:tableStyleId>
              </a:tblPr>
              <a:tblGrid>
                <a:gridCol w="2950961"/>
                <a:gridCol w="2411355"/>
                <a:gridCol w="2714884"/>
              </a:tblGrid>
              <a:tr h="518160">
                <a:tc gridSpan="3">
                  <a:txBody>
                    <a:bodyPr/>
                    <a:lstStyle/>
                    <a:p>
                      <a:pPr algn="ctr" fontAlgn="b"/>
                      <a:r>
                        <a:rPr lang="en-US" sz="2100" b="1" u="none" strike="noStrike" dirty="0"/>
                        <a:t>inspector expertise</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1816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18160">
                <a:tc>
                  <a:txBody>
                    <a:bodyPr/>
                    <a:lstStyle/>
                    <a:p>
                      <a:pPr algn="l" fontAlgn="b"/>
                      <a:r>
                        <a:rPr lang="en-US" sz="2100" u="none" strike="noStrike" dirty="0"/>
                        <a:t>expertise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dirty="0" err="1"/>
                        <a:t>inspector_id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18160">
                <a:tc>
                  <a:txBody>
                    <a:bodyPr/>
                    <a:lstStyle/>
                    <a:p>
                      <a:pPr algn="l" fontAlgn="b"/>
                      <a:r>
                        <a:rPr lang="en-US" sz="2100" u="none" strike="noStrike"/>
                        <a:t>expertise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1" y="2133600"/>
          <a:ext cx="8686799" cy="1981200"/>
        </p:xfrm>
        <a:graphic>
          <a:graphicData uri="http://schemas.openxmlformats.org/drawingml/2006/table">
            <a:tbl>
              <a:tblPr firstRow="1">
                <a:tableStyleId>{3C2FFA5D-87B4-456A-9821-1D502468CF0F}</a:tableStyleId>
              </a:tblPr>
              <a:tblGrid>
                <a:gridCol w="3173674"/>
                <a:gridCol w="2593345"/>
                <a:gridCol w="2919780"/>
              </a:tblGrid>
              <a:tr h="495300">
                <a:tc gridSpan="3">
                  <a:txBody>
                    <a:bodyPr/>
                    <a:lstStyle/>
                    <a:p>
                      <a:pPr algn="ctr" fontAlgn="b"/>
                      <a:r>
                        <a:rPr lang="en-US" sz="2100" b="1" u="none" strike="noStrike" dirty="0"/>
                        <a:t>search</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(15)</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value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286000"/>
        </p:xfrm>
        <a:graphic>
          <a:graphicData uri="http://schemas.openxmlformats.org/drawingml/2006/table">
            <a:tbl>
              <a:tblPr firstRow="1">
                <a:tableStyleId>{3C2FFA5D-87B4-456A-9821-1D502468CF0F}</a:tableStyleId>
              </a:tblPr>
              <a:tblGrid>
                <a:gridCol w="3090156"/>
                <a:gridCol w="2525100"/>
                <a:gridCol w="2842944"/>
              </a:tblGrid>
              <a:tr h="457200">
                <a:tc gridSpan="3">
                  <a:txBody>
                    <a:bodyPr/>
                    <a:lstStyle/>
                    <a:p>
                      <a:pPr algn="ctr" fontAlgn="b"/>
                      <a:r>
                        <a:rPr lang="en-US" sz="2100" b="1" u="none" strike="noStrike" dirty="0"/>
                        <a:t>approvals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72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key</a:t>
                      </a:r>
                      <a:endParaRPr lang="en-US" sz="2100" b="0" i="0" u="none" strike="noStrike">
                        <a:solidFill>
                          <a:srgbClr val="000000"/>
                        </a:solidFill>
                        <a:latin typeface="Calibri"/>
                      </a:endParaRPr>
                    </a:p>
                  </a:txBody>
                  <a:tcPr marL="9525" marR="9525" marT="9525" marB="0" anchor="ctr"/>
                </a:tc>
              </a:tr>
              <a:tr h="457200">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57200">
                <a:tc>
                  <a:txBody>
                    <a:bodyPr/>
                    <a:lstStyle/>
                    <a:p>
                      <a:pPr algn="l" fontAlgn="b"/>
                      <a:r>
                        <a:rPr lang="en-US" sz="2100" u="none" strike="noStrike"/>
                        <a:t>approved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boolean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752600"/>
          <a:ext cx="8458200" cy="2971800"/>
        </p:xfrm>
        <a:graphic>
          <a:graphicData uri="http://schemas.openxmlformats.org/drawingml/2006/table">
            <a:tbl>
              <a:tblPr firstRow="1">
                <a:tableStyleId>{3C2FFA5D-87B4-456A-9821-1D502468CF0F}</a:tableStyleId>
              </a:tblPr>
              <a:tblGrid>
                <a:gridCol w="3090157"/>
                <a:gridCol w="2525099"/>
                <a:gridCol w="2842944"/>
              </a:tblGrid>
              <a:tr h="594360">
                <a:tc gridSpan="3">
                  <a:txBody>
                    <a:bodyPr/>
                    <a:lstStyle/>
                    <a:p>
                      <a:pPr algn="ctr" fontAlgn="b"/>
                      <a:r>
                        <a:rPr lang="en-US" sz="1800" b="1" u="none" strike="noStrike" dirty="0"/>
                        <a:t>inspector feedback</a:t>
                      </a:r>
                      <a:endParaRPr lang="en-US" sz="18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94360">
                <a:tc>
                  <a:txBody>
                    <a:bodyPr/>
                    <a:lstStyle/>
                    <a:p>
                      <a:pPr algn="l" fontAlgn="b"/>
                      <a:r>
                        <a:rPr lang="en-US" sz="1800" b="1" u="none" strike="noStrike"/>
                        <a:t>column name</a:t>
                      </a:r>
                      <a:endParaRPr lang="en-US" sz="1800" b="1" i="0" u="none" strike="noStrike">
                        <a:solidFill>
                          <a:srgbClr val="000000"/>
                        </a:solidFill>
                        <a:latin typeface="Calibri"/>
                      </a:endParaRPr>
                    </a:p>
                  </a:txBody>
                  <a:tcPr marL="9525" marR="9525" marT="9525" marB="0" anchor="b"/>
                </a:tc>
                <a:tc>
                  <a:txBody>
                    <a:bodyPr/>
                    <a:lstStyle/>
                    <a:p>
                      <a:pPr algn="l" fontAlgn="b"/>
                      <a:r>
                        <a:rPr lang="en-US" sz="1800" b="1" u="none" strike="noStrike" dirty="0"/>
                        <a:t>data type</a:t>
                      </a:r>
                      <a:endParaRPr lang="en-US" sz="1800" b="1" i="0" u="none" strike="noStrike" dirty="0">
                        <a:solidFill>
                          <a:srgbClr val="000000"/>
                        </a:solidFill>
                        <a:latin typeface="Calibri"/>
                      </a:endParaRPr>
                    </a:p>
                  </a:txBody>
                  <a:tcPr marL="9525" marR="9525" marT="9525" marB="0" anchor="b"/>
                </a:tc>
                <a:tc>
                  <a:txBody>
                    <a:bodyPr/>
                    <a:lstStyle/>
                    <a:p>
                      <a:pPr algn="l" fontAlgn="b"/>
                      <a:r>
                        <a:rPr lang="en-US" sz="1800" b="1" u="none" strike="noStrike" dirty="0"/>
                        <a:t>constraint</a:t>
                      </a:r>
                      <a:endParaRPr lang="en-US" sz="1800" b="1" i="0" u="none" strike="noStrike" dirty="0">
                        <a:solidFill>
                          <a:srgbClr val="000000"/>
                        </a:solidFill>
                        <a:latin typeface="Calibri"/>
                      </a:endParaRPr>
                    </a:p>
                  </a:txBody>
                  <a:tcPr marL="9525" marR="9525" marT="9525" marB="0" anchor="b"/>
                </a:tc>
              </a:tr>
              <a:tr h="594360">
                <a:tc>
                  <a:txBody>
                    <a:bodyPr/>
                    <a:lstStyle/>
                    <a:p>
                      <a:pPr algn="l" fontAlgn="b"/>
                      <a:r>
                        <a:rPr lang="en-US" sz="1800" u="none" strike="noStrike" dirty="0" err="1"/>
                        <a:t>inspector_id</a:t>
                      </a:r>
                      <a:endParaRPr lang="en-US" sz="1800" b="0" i="0" u="none" strike="noStrike" dirty="0">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rowSpan="2">
                  <a:txBody>
                    <a:bodyPr/>
                    <a:lstStyle/>
                    <a:p>
                      <a:pPr algn="ctr" fontAlgn="ctr"/>
                      <a:r>
                        <a:rPr lang="en-US" sz="1800" u="none" strike="noStrike"/>
                        <a:t>composite key</a:t>
                      </a:r>
                      <a:endParaRPr lang="en-US" sz="1800" b="0" i="0" u="none" strike="noStrike">
                        <a:solidFill>
                          <a:srgbClr val="000000"/>
                        </a:solidFill>
                        <a:latin typeface="Calibri"/>
                      </a:endParaRPr>
                    </a:p>
                  </a:txBody>
                  <a:tcPr marL="9525" marR="9525" marT="9525" marB="0" anchor="ctr"/>
                </a:tc>
              </a:tr>
              <a:tr h="594360">
                <a:tc>
                  <a:txBody>
                    <a:bodyPr/>
                    <a:lstStyle/>
                    <a:p>
                      <a:pPr algn="l" fontAlgn="b"/>
                      <a:r>
                        <a:rPr lang="en-US" sz="1800" u="none" strike="noStrike"/>
                        <a:t>content id</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integer</a:t>
                      </a:r>
                      <a:endParaRPr lang="en-US" sz="1800" b="0" i="0" u="none" strike="noStrike">
                        <a:solidFill>
                          <a:srgbClr val="000000"/>
                        </a:solidFill>
                        <a:latin typeface="Calibri"/>
                      </a:endParaRPr>
                    </a:p>
                  </a:txBody>
                  <a:tcPr marL="9525" marR="9525" marT="9525" marB="0" anchor="b"/>
                </a:tc>
                <a:tc vMerge="1">
                  <a:txBody>
                    <a:bodyPr/>
                    <a:lstStyle/>
                    <a:p>
                      <a:endParaRPr lang="en-US"/>
                    </a:p>
                  </a:txBody>
                  <a:tcPr/>
                </a:tc>
              </a:tr>
              <a:tr h="594360">
                <a:tc>
                  <a:txBody>
                    <a:bodyPr/>
                    <a:lstStyle/>
                    <a:p>
                      <a:pPr algn="l" fontAlgn="b"/>
                      <a:r>
                        <a:rPr lang="en-US" sz="1800" u="none" strike="noStrike"/>
                        <a:t>feedback</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a:t>varchar(100)</a:t>
                      </a:r>
                      <a:endParaRPr lang="en-US" sz="1800" b="0" i="0" u="none" strike="noStrike">
                        <a:solidFill>
                          <a:srgbClr val="000000"/>
                        </a:solidFill>
                        <a:latin typeface="Calibri"/>
                      </a:endParaRPr>
                    </a:p>
                  </a:txBody>
                  <a:tcPr marL="9525" marR="9525" marT="9525" marB="0" anchor="b"/>
                </a:tc>
                <a:tc>
                  <a:txBody>
                    <a:bodyPr/>
                    <a:lstStyle/>
                    <a:p>
                      <a:pPr algn="l" fontAlgn="b"/>
                      <a:r>
                        <a:rPr lang="en-US" sz="1800" u="none" strike="noStrike" dirty="0"/>
                        <a:t> </a:t>
                      </a:r>
                      <a:endParaRPr lang="en-US" sz="18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411480"/>
          <a:ext cx="8763000" cy="2636520"/>
        </p:xfrm>
        <a:graphic>
          <a:graphicData uri="http://schemas.openxmlformats.org/drawingml/2006/table">
            <a:tbl>
              <a:tblPr firstRow="1">
                <a:tableStyleId>{3C2FFA5D-87B4-456A-9821-1D502468CF0F}</a:tableStyleId>
              </a:tblPr>
              <a:tblGrid>
                <a:gridCol w="3230509"/>
                <a:gridCol w="2437392"/>
                <a:gridCol w="3095099"/>
              </a:tblGrid>
              <a:tr h="295275">
                <a:tc gridSpan="3">
                  <a:txBody>
                    <a:bodyPr/>
                    <a:lstStyle/>
                    <a:p>
                      <a:pPr algn="ctr" fontAlgn="b"/>
                      <a:r>
                        <a:rPr lang="en-US" sz="2100" b="1" u="none" strike="noStrike" dirty="0"/>
                        <a:t>student log</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295275">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295275">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295275">
                <a:tc>
                  <a:txBody>
                    <a:bodyPr/>
                    <a:lstStyle/>
                    <a:p>
                      <a:pPr algn="l" fontAlgn="b"/>
                      <a:r>
                        <a:rPr lang="en-US" sz="2100" u="none" strike="noStrike"/>
                        <a:t>content_id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295275">
                <a:tc>
                  <a:txBody>
                    <a:bodyPr/>
                    <a:lstStyle/>
                    <a:p>
                      <a:pPr algn="l" fontAlgn="b"/>
                      <a:r>
                        <a:rPr lang="en-US" sz="2100" u="none" strike="noStrike"/>
                        <a:t>paused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dirty="0"/>
                        <a:t>rating</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date(paid for course on)</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295275">
                <a:tc>
                  <a:txBody>
                    <a:bodyPr/>
                    <a:lstStyle/>
                    <a:p>
                      <a:pPr algn="l" fontAlgn="b"/>
                      <a:r>
                        <a:rPr lang="en-US" sz="2100" u="none" strike="noStrike"/>
                        <a:t>watch 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time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228600" y="3657600"/>
          <a:ext cx="8686799" cy="2362200"/>
        </p:xfrm>
        <a:graphic>
          <a:graphicData uri="http://schemas.openxmlformats.org/drawingml/2006/table">
            <a:tbl>
              <a:tblPr firstRow="1">
                <a:tableStyleId>{3C2FFA5D-87B4-456A-9821-1D502468CF0F}</a:tableStyleId>
              </a:tblPr>
              <a:tblGrid>
                <a:gridCol w="3202418"/>
                <a:gridCol w="2416196"/>
                <a:gridCol w="3068185"/>
              </a:tblGrid>
              <a:tr h="472440">
                <a:tc gridSpan="3">
                  <a:txBody>
                    <a:bodyPr/>
                    <a:lstStyle/>
                    <a:p>
                      <a:pPr algn="ctr" fontAlgn="b"/>
                      <a:r>
                        <a:rPr lang="en-US" sz="2100" b="1" u="none" strike="noStrike" dirty="0"/>
                        <a:t>request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7244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dirty="0" err="1"/>
                        <a:t>student_id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72440">
                <a:tc>
                  <a:txBody>
                    <a:bodyPr/>
                    <a:lstStyle/>
                    <a:p>
                      <a:pPr algn="l" fontAlgn="b"/>
                      <a:r>
                        <a:rPr lang="en-US" sz="2100" u="none" strike="noStrike"/>
                        <a:t>requests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err="1"/>
                        <a:t>varchar</a:t>
                      </a:r>
                      <a:r>
                        <a:rPr lang="en-US" sz="2100" u="none" strike="noStrike" dirty="0"/>
                        <a:t>(100)</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r h="472440">
                <a:tc>
                  <a:txBody>
                    <a:bodyPr/>
                    <a:lstStyle/>
                    <a:p>
                      <a:pPr algn="l" fontAlgn="b"/>
                      <a:r>
                        <a:rPr lang="en-US" sz="2100" u="none" strike="noStrike"/>
                        <a:t>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371600"/>
          <a:ext cx="8534399" cy="3990108"/>
        </p:xfrm>
        <a:graphic>
          <a:graphicData uri="http://schemas.openxmlformats.org/drawingml/2006/table">
            <a:tbl>
              <a:tblPr firstRow="1">
                <a:tableStyleId>{3C2FFA5D-87B4-456A-9821-1D502468CF0F}</a:tableStyleId>
              </a:tblPr>
              <a:tblGrid>
                <a:gridCol w="2844800"/>
                <a:gridCol w="2844799"/>
                <a:gridCol w="2844800"/>
              </a:tblGrid>
              <a:tr h="332509">
                <a:tc gridSpan="3">
                  <a:txBody>
                    <a:bodyPr/>
                    <a:lstStyle/>
                    <a:p>
                      <a:pPr algn="ctr" fontAlgn="b"/>
                      <a:r>
                        <a:rPr lang="en-US" sz="2100" b="1" u="none" strike="noStrike" dirty="0">
                          <a:latin typeface="+mn-lt"/>
                        </a:rPr>
                        <a:t>tests</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332509">
                <a:tc>
                  <a:txBody>
                    <a:bodyPr/>
                    <a:lstStyle/>
                    <a:p>
                      <a:pPr algn="ctr" fontAlgn="b"/>
                      <a:r>
                        <a:rPr lang="en-US" sz="2100" b="1" i="0" u="none" strike="noStrike" dirty="0" smtClean="0">
                          <a:solidFill>
                            <a:srgbClr val="000000"/>
                          </a:solidFill>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data type</a:t>
                      </a:r>
                      <a:endParaRPr lang="en-US" sz="2100" b="1" i="0" u="none" strike="noStrike" dirty="0">
                        <a:solidFill>
                          <a:srgbClr val="000000"/>
                        </a:solidFill>
                        <a:latin typeface="+mn-lt"/>
                      </a:endParaRPr>
                    </a:p>
                  </a:txBody>
                  <a:tcPr marL="9525" marR="9525" marT="9525" marB="0" anchor="b"/>
                </a:tc>
                <a:tc>
                  <a:txBody>
                    <a:bodyPr/>
                    <a:lstStyle/>
                    <a:p>
                      <a:pPr algn="ctr" fontAlgn="b"/>
                      <a:r>
                        <a:rPr lang="en-US" sz="2100" b="1" i="0" u="none" strike="noStrike" dirty="0" smtClean="0">
                          <a:solidFill>
                            <a:srgbClr val="000000"/>
                          </a:solidFill>
                          <a:latin typeface="+mn-lt"/>
                        </a:rPr>
                        <a:t>constraint</a:t>
                      </a:r>
                      <a:endParaRPr lang="en-US" sz="2100" b="1" i="0" u="none" strike="noStrike" dirty="0">
                        <a:solidFill>
                          <a:srgbClr val="000000"/>
                        </a:solidFill>
                        <a:latin typeface="+mn-lt"/>
                      </a:endParaRPr>
                    </a:p>
                  </a:txBody>
                  <a:tcPr marL="9525" marR="9525" marT="9525" marB="0" anchor="b"/>
                </a:tc>
              </a:tr>
              <a:tr h="332509">
                <a:tc>
                  <a:txBody>
                    <a:bodyPr/>
                    <a:lstStyle/>
                    <a:p>
                      <a:pPr algn="l" fontAlgn="b"/>
                      <a:r>
                        <a:rPr lang="en-US" sz="2100" u="none" strike="noStrike">
                          <a:latin typeface="+mn-lt"/>
                        </a:rPr>
                        <a:t>test number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(6)</a:t>
                      </a:r>
                      <a:endParaRPr lang="en-US" sz="2100" b="0" i="0" u="none" strike="noStrike" dirty="0">
                        <a:solidFill>
                          <a:srgbClr val="000000"/>
                        </a:solidFill>
                        <a:latin typeface="+mn-lt"/>
                      </a:endParaRPr>
                    </a:p>
                  </a:txBody>
                  <a:tcPr marL="9525" marR="9525" marT="9525" marB="0" anchor="b"/>
                </a:tc>
                <a:tc rowSpan="3">
                  <a:txBody>
                    <a:bodyPr/>
                    <a:lstStyle/>
                    <a:p>
                      <a:pPr algn="ctr" fontAlgn="ctr"/>
                      <a:r>
                        <a:rPr lang="en-US" sz="2100" u="none" strike="noStrike">
                          <a:latin typeface="+mn-lt"/>
                        </a:rPr>
                        <a:t>composite key</a:t>
                      </a:r>
                      <a:endParaRPr lang="en-US" sz="2100" b="0" i="0" u="none" strike="noStrike">
                        <a:solidFill>
                          <a:srgbClr val="000000"/>
                        </a:solidFill>
                        <a:latin typeface="+mn-lt"/>
                      </a:endParaRPr>
                    </a:p>
                  </a:txBody>
                  <a:tcPr marL="9525" marR="9525" marT="9525" marB="0" anchor="ctr"/>
                </a:tc>
              </a:tr>
              <a:tr h="332509">
                <a:tc>
                  <a:txBody>
                    <a:bodyPr/>
                    <a:lstStyle/>
                    <a:p>
                      <a:pPr algn="l" fontAlgn="b"/>
                      <a:r>
                        <a:rPr lang="en-US" sz="2100" u="none" strike="noStrike">
                          <a:latin typeface="+mn-lt"/>
                        </a:rPr>
                        <a:t>content 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dirty="0" err="1">
                          <a:latin typeface="+mn-lt"/>
                        </a:rPr>
                        <a:t>question_num</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vMerge="1">
                  <a:txBody>
                    <a:bodyPr/>
                    <a:lstStyle/>
                    <a:p>
                      <a:endParaRPr lang="en-US"/>
                    </a:p>
                  </a:txBody>
                  <a:tcPr/>
                </a:tc>
              </a:tr>
              <a:tr h="332509">
                <a:tc>
                  <a:txBody>
                    <a:bodyPr/>
                    <a:lstStyle/>
                    <a:p>
                      <a:pPr algn="l" fontAlgn="b"/>
                      <a:r>
                        <a:rPr lang="en-US" sz="2100" u="none" strike="noStrike">
                          <a:latin typeface="+mn-lt"/>
                        </a:rPr>
                        <a:t>question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varchar(100)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a</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b</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c</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option 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varchar(50)</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answer option</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char(1)</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332509">
                <a:tc>
                  <a:txBody>
                    <a:bodyPr/>
                    <a:lstStyle/>
                    <a:p>
                      <a:pPr algn="l" fontAlgn="b"/>
                      <a:r>
                        <a:rPr lang="en-US" sz="2100" u="none" strike="noStrike">
                          <a:latin typeface="+mn-lt"/>
                        </a:rPr>
                        <a:t>dificulty level</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0"/>
          <a:ext cx="6959599" cy="3162299"/>
        </p:xfrm>
        <a:graphic>
          <a:graphicData uri="http://schemas.openxmlformats.org/drawingml/2006/table">
            <a:tbl>
              <a:tblPr firstRow="1">
                <a:tableStyleId>{3C2FFA5D-87B4-456A-9821-1D502468CF0F}</a:tableStyleId>
              </a:tblPr>
              <a:tblGrid>
                <a:gridCol w="2565680"/>
                <a:gridCol w="1935783"/>
                <a:gridCol w="2458136"/>
              </a:tblGrid>
              <a:tr h="451757">
                <a:tc gridSpan="3">
                  <a:txBody>
                    <a:bodyPr/>
                    <a:lstStyle/>
                    <a:p>
                      <a:pPr algn="ctr" fontAlgn="b"/>
                      <a:r>
                        <a:rPr lang="en-US" sz="2100" b="1" u="none" strike="noStrike" dirty="0"/>
                        <a:t>payment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175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51757">
                <a:tc>
                  <a:txBody>
                    <a:bodyPr/>
                    <a:lstStyle/>
                    <a:p>
                      <a:pPr algn="l" fontAlgn="b"/>
                      <a:r>
                        <a:rPr lang="en-US" sz="2100" u="none" strike="noStrike"/>
                        <a:t>trans_num</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email</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varchar(18)</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date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51757">
                <a:tc>
                  <a:txBody>
                    <a:bodyPr/>
                    <a:lstStyle/>
                    <a:p>
                      <a:pPr algn="l" fontAlgn="b"/>
                      <a:r>
                        <a:rPr lang="en-US" sz="2100" u="none" strike="noStrike"/>
                        <a:t>transaction amount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3" name="Content Placeholder 2"/>
          <p:cNvSpPr>
            <a:spLocks noGrp="1"/>
          </p:cNvSpPr>
          <p:nvPr>
            <p:ph sz="quarter" idx="1"/>
          </p:nvPr>
        </p:nvSpPr>
        <p:spPr>
          <a:xfrm>
            <a:off x="304800" y="2209800"/>
            <a:ext cx="8503920" cy="2511552"/>
          </a:xfrm>
        </p:spPr>
        <p:txBody>
          <a:bodyPr>
            <a:normAutofit lnSpcReduction="10000"/>
          </a:bodyPr>
          <a:lstStyle/>
          <a:p>
            <a:pPr>
              <a:buNone/>
            </a:pPr>
            <a:r>
              <a:rPr lang="en-US" dirty="0" smtClean="0"/>
              <a:t>	The waterfall model is a software development methodology strategy which relies on following a set sequence of actions from top to bottom in the form of a waterfall. Its stages are closely aligned with the software development life cycle (SDLC) from which it evolved.</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381000"/>
          <a:ext cx="8026399" cy="2762250"/>
        </p:xfrm>
        <a:graphic>
          <a:graphicData uri="http://schemas.openxmlformats.org/drawingml/2006/table">
            <a:tbl>
              <a:tblPr firstRow="1">
                <a:tableStyleId>{3C2FFA5D-87B4-456A-9821-1D502468CF0F}</a:tableStyleId>
              </a:tblPr>
              <a:tblGrid>
                <a:gridCol w="2958959"/>
                <a:gridCol w="2232509"/>
                <a:gridCol w="2834931"/>
              </a:tblGrid>
              <a:tr h="552450">
                <a:tc gridSpan="3">
                  <a:txBody>
                    <a:bodyPr/>
                    <a:lstStyle/>
                    <a:p>
                      <a:pPr algn="ctr" fontAlgn="b"/>
                      <a:r>
                        <a:rPr lang="en-US" sz="2100" b="1" u="none" strike="noStrike" dirty="0"/>
                        <a:t>content keyword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55245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52450">
                <a:tc>
                  <a:txBody>
                    <a:bodyPr/>
                    <a:lstStyle/>
                    <a:p>
                      <a:pPr algn="l" fontAlgn="b"/>
                      <a:r>
                        <a:rPr lang="en-US" sz="2100" u="none" strike="noStrike"/>
                        <a:t>keyword id </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552450">
                <a:tc>
                  <a:txBody>
                    <a:bodyPr/>
                    <a:lstStyle/>
                    <a:p>
                      <a:pPr algn="l" fontAlgn="b"/>
                      <a:r>
                        <a:rPr lang="en-US" sz="2100" u="none" strike="noStrike"/>
                        <a:t>keyword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varchar(15)</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635001" y="3657601"/>
          <a:ext cx="7975600" cy="2209797"/>
        </p:xfrm>
        <a:graphic>
          <a:graphicData uri="http://schemas.openxmlformats.org/drawingml/2006/table">
            <a:tbl>
              <a:tblPr firstRow="1">
                <a:tableStyleId>{3C2FFA5D-87B4-456A-9821-1D502468CF0F}</a:tableStyleId>
              </a:tblPr>
              <a:tblGrid>
                <a:gridCol w="2940232"/>
                <a:gridCol w="2218379"/>
                <a:gridCol w="2816989"/>
              </a:tblGrid>
              <a:tr h="380256">
                <a:tc gridSpan="3">
                  <a:txBody>
                    <a:bodyPr/>
                    <a:lstStyle/>
                    <a:p>
                      <a:pPr algn="ctr" fontAlgn="b"/>
                      <a:r>
                        <a:rPr lang="en-US" sz="2100" u="none" strike="noStrike" dirty="0"/>
                        <a:t>blacklist</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609847">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609847">
                <a:tc>
                  <a:txBody>
                    <a:bodyPr/>
                    <a:lstStyle/>
                    <a:p>
                      <a:pPr algn="l" fontAlgn="b"/>
                      <a:r>
                        <a:rPr lang="en-US" sz="2100" u="none" strike="noStrike"/>
                        <a:t>inspector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primary key</a:t>
                      </a:r>
                      <a:endParaRPr lang="en-US" sz="2100" b="0" i="0" u="none" strike="noStrike">
                        <a:solidFill>
                          <a:srgbClr val="000000"/>
                        </a:solidFill>
                        <a:latin typeface="Calibri"/>
                      </a:endParaRPr>
                    </a:p>
                  </a:txBody>
                  <a:tcPr marL="9525" marR="9525" marT="9525" marB="0" anchor="b"/>
                </a:tc>
              </a:tr>
              <a:tr h="609847">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2857500"/>
        </p:xfrm>
        <a:graphic>
          <a:graphicData uri="http://schemas.openxmlformats.org/drawingml/2006/table">
            <a:tbl>
              <a:tblPr firstRow="1">
                <a:tableStyleId>{3C2FFA5D-87B4-456A-9821-1D502468CF0F}</a:tableStyleId>
              </a:tblPr>
              <a:tblGrid>
                <a:gridCol w="3033871"/>
                <a:gridCol w="2289028"/>
                <a:gridCol w="2906702"/>
              </a:tblGrid>
              <a:tr h="381000">
                <a:tc gridSpan="3">
                  <a:txBody>
                    <a:bodyPr/>
                    <a:lstStyle/>
                    <a:p>
                      <a:pPr algn="ctr" fontAlgn="b"/>
                      <a:r>
                        <a:rPr lang="en-US" sz="2100" u="none" strike="noStrike" dirty="0"/>
                        <a:t>test attended</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953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data type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49530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integer</a:t>
                      </a:r>
                      <a:endParaRPr lang="en-US" sz="2100" b="0" i="0" u="none" strike="noStrike" dirty="0">
                        <a:solidFill>
                          <a:srgbClr val="000000"/>
                        </a:solidFill>
                        <a:latin typeface="Calibri"/>
                      </a:endParaRPr>
                    </a:p>
                  </a:txBody>
                  <a:tcPr marL="9525" marR="9525" marT="9525" marB="0" anchor="b"/>
                </a:tc>
                <a:tc rowSpan="2">
                  <a:txBody>
                    <a:bodyPr/>
                    <a:lstStyle/>
                    <a:p>
                      <a:pPr algn="ctr" fontAlgn="ctr"/>
                      <a:r>
                        <a:rPr lang="en-US" sz="2100" u="none" strike="noStrike" dirty="0"/>
                        <a:t>composite key</a:t>
                      </a:r>
                      <a:endParaRPr lang="en-US" sz="2100" b="0" i="0" u="none" strike="noStrike" dirty="0">
                        <a:solidFill>
                          <a:srgbClr val="000000"/>
                        </a:solidFill>
                        <a:latin typeface="Calibri"/>
                      </a:endParaRPr>
                    </a:p>
                  </a:txBody>
                  <a:tcPr marL="9525" marR="9525" marT="9525" marB="0" anchor="ctr"/>
                </a:tc>
              </a:tr>
              <a:tr h="495300">
                <a:tc>
                  <a:txBody>
                    <a:bodyPr/>
                    <a:lstStyle/>
                    <a:p>
                      <a:pPr algn="l" fontAlgn="b"/>
                      <a:r>
                        <a:rPr lang="en-US" sz="2100" u="none" strike="noStrike"/>
                        <a:t>content 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495300">
                <a:tc>
                  <a:txBody>
                    <a:bodyPr/>
                    <a:lstStyle/>
                    <a:p>
                      <a:pPr algn="l" fontAlgn="b"/>
                      <a:r>
                        <a:rPr lang="en-US" sz="2100" u="none" strike="noStrike" dirty="0"/>
                        <a:t>test number</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 </a:t>
                      </a:r>
                      <a:endParaRPr lang="en-US" sz="2100" b="0" i="0" u="none" strike="noStrike">
                        <a:solidFill>
                          <a:srgbClr val="000000"/>
                        </a:solidFill>
                        <a:latin typeface="Calibri"/>
                      </a:endParaRPr>
                    </a:p>
                  </a:txBody>
                  <a:tcPr marL="9525" marR="9525" marT="9525" marB="0" anchor="b"/>
                </a:tc>
              </a:tr>
              <a:tr h="495300">
                <a:tc>
                  <a:txBody>
                    <a:bodyPr/>
                    <a:lstStyle/>
                    <a:p>
                      <a:pPr algn="l" fontAlgn="b"/>
                      <a:r>
                        <a:rPr lang="en-US" sz="2100" u="none" strike="noStrike"/>
                        <a:t>badges</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small int</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533400" y="3581400"/>
          <a:ext cx="8153400" cy="2603500"/>
        </p:xfrm>
        <a:graphic>
          <a:graphicData uri="http://schemas.openxmlformats.org/drawingml/2006/table">
            <a:tbl>
              <a:tblPr firstRow="1">
                <a:tableStyleId>{3C2FFA5D-87B4-456A-9821-1D502468CF0F}</a:tableStyleId>
              </a:tblPr>
              <a:tblGrid>
                <a:gridCol w="3005779"/>
                <a:gridCol w="2267833"/>
                <a:gridCol w="2879788"/>
              </a:tblGrid>
              <a:tr h="381000">
                <a:tc gridSpan="3">
                  <a:txBody>
                    <a:bodyPr/>
                    <a:lstStyle/>
                    <a:p>
                      <a:pPr algn="ctr" fontAlgn="b"/>
                      <a:r>
                        <a:rPr lang="en-US" sz="2100" b="1" u="none" strike="noStrike" dirty="0" smtClean="0">
                          <a:latin typeface="+mn-lt"/>
                        </a:rPr>
                        <a:t>Suggestion</a:t>
                      </a:r>
                      <a:endParaRPr lang="en-US" sz="2100" b="1" i="0" u="none" strike="noStrike" dirty="0">
                        <a:solidFill>
                          <a:srgbClr val="000000"/>
                        </a:solidFill>
                        <a:latin typeface="+mn-lt"/>
                      </a:endParaRPr>
                    </a:p>
                  </a:txBody>
                  <a:tcPr marL="9525" marR="9525" marT="9525" marB="0" anchor="b"/>
                </a:tc>
                <a:tc hMerge="1">
                  <a:txBody>
                    <a:bodyPr/>
                    <a:lstStyle/>
                    <a:p>
                      <a:endParaRPr lang="en-US"/>
                    </a:p>
                  </a:txBody>
                  <a:tcPr/>
                </a:tc>
                <a:tc hMerge="1">
                  <a:txBody>
                    <a:bodyPr/>
                    <a:lstStyle/>
                    <a:p>
                      <a:endParaRPr lang="en-US"/>
                    </a:p>
                  </a:txBody>
                  <a:tcPr/>
                </a:tc>
              </a:tr>
              <a:tr h="444500">
                <a:tc>
                  <a:txBody>
                    <a:bodyPr/>
                    <a:lstStyle/>
                    <a:p>
                      <a:pPr algn="l" fontAlgn="b"/>
                      <a:r>
                        <a:rPr lang="en-US" sz="2100" b="1" u="none" strike="noStrike" dirty="0">
                          <a:latin typeface="+mn-lt"/>
                        </a:rPr>
                        <a:t>column name</a:t>
                      </a:r>
                      <a:endParaRPr lang="en-US" sz="2100" b="1" i="0" u="none" strike="noStrike" dirty="0">
                        <a:solidFill>
                          <a:srgbClr val="000000"/>
                        </a:solidFill>
                        <a:latin typeface="+mn-lt"/>
                      </a:endParaRPr>
                    </a:p>
                  </a:txBody>
                  <a:tcPr marL="9525" marR="9525" marT="9525" marB="0" anchor="b"/>
                </a:tc>
                <a:tc>
                  <a:txBody>
                    <a:bodyPr/>
                    <a:lstStyle/>
                    <a:p>
                      <a:pPr algn="l" fontAlgn="b"/>
                      <a:r>
                        <a:rPr lang="en-US" sz="2100" b="1" u="none" strike="noStrike">
                          <a:latin typeface="+mn-lt"/>
                        </a:rPr>
                        <a:t>data type</a:t>
                      </a:r>
                      <a:endParaRPr lang="en-US" sz="2100" b="1" i="0" u="none" strike="noStrike">
                        <a:solidFill>
                          <a:srgbClr val="000000"/>
                        </a:solidFill>
                        <a:latin typeface="+mn-lt"/>
                      </a:endParaRPr>
                    </a:p>
                  </a:txBody>
                  <a:tcPr marL="9525" marR="9525" marT="9525" marB="0" anchor="b"/>
                </a:tc>
                <a:tc>
                  <a:txBody>
                    <a:bodyPr/>
                    <a:lstStyle/>
                    <a:p>
                      <a:pPr algn="l" fontAlgn="b"/>
                      <a:r>
                        <a:rPr lang="en-US" sz="2100" b="1" u="none" strike="noStrike" dirty="0">
                          <a:latin typeface="+mn-lt"/>
                        </a:rPr>
                        <a:t>constraint</a:t>
                      </a:r>
                      <a:endParaRPr lang="en-US" sz="2100" b="1" i="0" u="none" strike="noStrike" dirty="0">
                        <a:solidFill>
                          <a:srgbClr val="000000"/>
                        </a:solidFill>
                        <a:latin typeface="+mn-lt"/>
                      </a:endParaRPr>
                    </a:p>
                  </a:txBody>
                  <a:tcPr marL="9525" marR="9525" marT="9525" marB="0" anchor="b"/>
                </a:tc>
              </a:tr>
              <a:tr h="444500">
                <a:tc>
                  <a:txBody>
                    <a:bodyPr/>
                    <a:lstStyle/>
                    <a:p>
                      <a:pPr algn="l" fontAlgn="b"/>
                      <a:r>
                        <a:rPr lang="en-US" sz="2100" u="none" strike="noStrike">
                          <a:latin typeface="+mn-lt"/>
                        </a:rPr>
                        <a:t>suggestion id</a:t>
                      </a:r>
                      <a:endParaRPr lang="en-US" sz="2100" b="0" i="0" u="none" strike="noStrike">
                        <a:solidFill>
                          <a:srgbClr val="000000"/>
                        </a:solidFill>
                        <a:latin typeface="+mn-lt"/>
                      </a:endParaRPr>
                    </a:p>
                  </a:txBody>
                  <a:tcPr marL="9525" marR="9525" marT="9525" marB="0" anchor="b"/>
                </a:tc>
                <a:tc>
                  <a:txBody>
                    <a:bodyPr/>
                    <a:lstStyle/>
                    <a:p>
                      <a:pPr algn="l" fontAlgn="b"/>
                      <a:r>
                        <a:rPr lang="en-US" sz="2100" b="0" i="0" u="none" strike="noStrike" dirty="0" smtClean="0">
                          <a:solidFill>
                            <a:srgbClr val="000000"/>
                          </a:solidFill>
                          <a:latin typeface="+mn-lt"/>
                        </a:rPr>
                        <a:t>integer</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developer_id</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primary key</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dirty="0">
                          <a:latin typeface="+mn-lt"/>
                        </a:rPr>
                        <a:t>suggestion</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dirty="0" err="1">
                          <a:latin typeface="+mn-lt"/>
                        </a:rPr>
                        <a:t>varchar</a:t>
                      </a:r>
                      <a:r>
                        <a:rPr lang="en-US" sz="2100" u="none" strike="noStrike" dirty="0">
                          <a:latin typeface="+mn-lt"/>
                        </a:rPr>
                        <a:t>(100)</a:t>
                      </a:r>
                      <a:endParaRPr lang="en-US" sz="2100" b="0" i="0" u="none" strike="noStrike" dirty="0">
                        <a:solidFill>
                          <a:srgbClr val="000000"/>
                        </a:solidFill>
                        <a:latin typeface="+mn-lt"/>
                      </a:endParaRPr>
                    </a:p>
                  </a:txBody>
                  <a:tcPr marL="9525" marR="9525" marT="9525" marB="0" anchor="b"/>
                </a:tc>
                <a:tc>
                  <a:txBody>
                    <a:bodyPr/>
                    <a:lstStyle/>
                    <a:p>
                      <a:pPr algn="l" fontAlgn="b"/>
                      <a:r>
                        <a:rPr lang="en-US" sz="2100" u="none" strike="noStrike">
                          <a:latin typeface="+mn-lt"/>
                        </a:rPr>
                        <a:t> </a:t>
                      </a:r>
                      <a:endParaRPr lang="en-US" sz="2100" b="0" i="0" u="none" strike="noStrike">
                        <a:solidFill>
                          <a:srgbClr val="000000"/>
                        </a:solidFill>
                        <a:latin typeface="+mn-lt"/>
                      </a:endParaRPr>
                    </a:p>
                  </a:txBody>
                  <a:tcPr marL="9525" marR="9525" marT="9525" marB="0" anchor="b"/>
                </a:tc>
              </a:tr>
              <a:tr h="444500">
                <a:tc>
                  <a:txBody>
                    <a:bodyPr/>
                    <a:lstStyle/>
                    <a:p>
                      <a:pPr algn="l" fontAlgn="b"/>
                      <a:r>
                        <a:rPr lang="en-US" sz="2100" u="none" strike="noStrike">
                          <a:latin typeface="+mn-lt"/>
                        </a:rPr>
                        <a:t>date</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a:latin typeface="+mn-lt"/>
                        </a:rPr>
                        <a:t>integer</a:t>
                      </a:r>
                      <a:endParaRPr lang="en-US" sz="2100" b="0" i="0" u="none" strike="noStrike">
                        <a:solidFill>
                          <a:srgbClr val="000000"/>
                        </a:solidFill>
                        <a:latin typeface="+mn-lt"/>
                      </a:endParaRPr>
                    </a:p>
                  </a:txBody>
                  <a:tcPr marL="9525" marR="9525" marT="9525" marB="0" anchor="b"/>
                </a:tc>
                <a:tc>
                  <a:txBody>
                    <a:bodyPr/>
                    <a:lstStyle/>
                    <a:p>
                      <a:pPr algn="l" fontAlgn="b"/>
                      <a:r>
                        <a:rPr lang="en-US" sz="2100" u="none" strike="noStrike" dirty="0">
                          <a:latin typeface="+mn-lt"/>
                        </a:rPr>
                        <a:t> </a:t>
                      </a:r>
                      <a:endParaRPr lang="en-US" sz="2100" b="0" i="0" u="none" strike="noStrike" dirty="0">
                        <a:solidFill>
                          <a:srgbClr val="000000"/>
                        </a:solidFill>
                        <a:latin typeface="+mn-lt"/>
                      </a:endParaRPr>
                    </a:p>
                  </a:txBody>
                  <a:tcPr marL="9525" marR="9525" marT="9525" marB="0" anchor="b"/>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81000"/>
          <a:ext cx="8229600" cy="2575560"/>
        </p:xfrm>
        <a:graphic>
          <a:graphicData uri="http://schemas.openxmlformats.org/drawingml/2006/table">
            <a:tbl>
              <a:tblPr firstRow="1">
                <a:tableStyleId>{3C2FFA5D-87B4-456A-9821-1D502468CF0F}</a:tableStyleId>
              </a:tblPr>
              <a:tblGrid>
                <a:gridCol w="3033870"/>
                <a:gridCol w="2289028"/>
                <a:gridCol w="2906702"/>
              </a:tblGrid>
              <a:tr h="381000">
                <a:tc gridSpan="3">
                  <a:txBody>
                    <a:bodyPr/>
                    <a:lstStyle/>
                    <a:p>
                      <a:pPr algn="ctr" fontAlgn="b"/>
                      <a:r>
                        <a:rPr lang="en-US" sz="2100" b="1" u="none" strike="noStrike" dirty="0" err="1"/>
                        <a:t>stud_feedback</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457200">
                <a:tc>
                  <a:txBody>
                    <a:bodyPr/>
                    <a:lstStyle/>
                    <a:p>
                      <a:pPr algn="l" fontAlgn="b"/>
                      <a:r>
                        <a:rPr lang="en-US" sz="2100" b="1" u="none" strike="noStrike"/>
                        <a:t>column name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579120">
                <a:tc>
                  <a:txBody>
                    <a:bodyPr/>
                    <a:lstStyle/>
                    <a:p>
                      <a:pPr algn="l" fontAlgn="b"/>
                      <a:r>
                        <a:rPr lang="en-US" sz="2100" u="none" strike="noStrike"/>
                        <a:t>student_id</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rowSpan="2">
                  <a:txBody>
                    <a:bodyPr/>
                    <a:lstStyle/>
                    <a:p>
                      <a:pPr algn="ctr" fontAlgn="ctr"/>
                      <a:r>
                        <a:rPr lang="en-US" sz="2100" u="none" strike="noStrike"/>
                        <a:t>composite primary key</a:t>
                      </a:r>
                      <a:endParaRPr lang="en-US" sz="2100" b="0" i="0" u="none" strike="noStrike">
                        <a:solidFill>
                          <a:srgbClr val="000000"/>
                        </a:solidFill>
                        <a:latin typeface="Calibri"/>
                      </a:endParaRPr>
                    </a:p>
                  </a:txBody>
                  <a:tcPr marL="9525" marR="9525" marT="9525" marB="0" anchor="ctr"/>
                </a:tc>
              </a:tr>
              <a:tr h="579120">
                <a:tc>
                  <a:txBody>
                    <a:bodyPr/>
                    <a:lstStyle/>
                    <a:p>
                      <a:pPr algn="l" fontAlgn="b"/>
                      <a:r>
                        <a:rPr lang="en-US" sz="2100" u="none" strike="noStrike" dirty="0"/>
                        <a:t>content id</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integer</a:t>
                      </a:r>
                      <a:endParaRPr lang="en-US" sz="2100" b="0" i="0" u="none" strike="noStrike">
                        <a:solidFill>
                          <a:srgbClr val="000000"/>
                        </a:solidFill>
                        <a:latin typeface="Calibri"/>
                      </a:endParaRPr>
                    </a:p>
                  </a:txBody>
                  <a:tcPr marL="9525" marR="9525" marT="9525" marB="0" anchor="b"/>
                </a:tc>
                <a:tc vMerge="1">
                  <a:txBody>
                    <a:bodyPr/>
                    <a:lstStyle/>
                    <a:p>
                      <a:endParaRPr lang="en-US"/>
                    </a:p>
                  </a:txBody>
                  <a:tcPr/>
                </a:tc>
              </a:tr>
              <a:tr h="579120">
                <a:tc>
                  <a:txBody>
                    <a:bodyPr/>
                    <a:lstStyle/>
                    <a:p>
                      <a:pPr algn="l" fontAlgn="b"/>
                      <a:r>
                        <a:rPr lang="en-US" sz="2100" u="none" strike="noStrike" dirty="0"/>
                        <a:t>feedback</a:t>
                      </a:r>
                      <a:endParaRPr lang="en-US" sz="2100" b="0" i="0" u="none" strike="noStrike" dirty="0">
                        <a:solidFill>
                          <a:srgbClr val="000000"/>
                        </a:solidFill>
                        <a:latin typeface="Calibri"/>
                      </a:endParaRPr>
                    </a:p>
                  </a:txBody>
                  <a:tcPr marL="9525" marR="9525" marT="9525" marB="0" anchor="b"/>
                </a:tc>
                <a:tc>
                  <a:txBody>
                    <a:bodyPr/>
                    <a:lstStyle/>
                    <a:p>
                      <a:pPr algn="l" fontAlgn="b"/>
                      <a:r>
                        <a:rPr lang="en-US" sz="2100" u="none" strike="noStrike"/>
                        <a:t>varchar(100)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 </a:t>
                      </a:r>
                      <a:endParaRPr lang="en-US" sz="2100" b="0" i="0" u="none" strike="noStrike" dirty="0">
                        <a:solidFill>
                          <a:srgbClr val="000000"/>
                        </a:solidFill>
                        <a:latin typeface="Calibri"/>
                      </a:endParaRPr>
                    </a:p>
                  </a:txBody>
                  <a:tcPr marL="9525" marR="9525" marT="9525" marB="0" anchor="b"/>
                </a:tc>
              </a:tr>
            </a:tbl>
          </a:graphicData>
        </a:graphic>
      </p:graphicFrame>
      <p:graphicFrame>
        <p:nvGraphicFramePr>
          <p:cNvPr id="3" name="Table 2"/>
          <p:cNvGraphicFramePr>
            <a:graphicFrameLocks noGrp="1"/>
          </p:cNvGraphicFramePr>
          <p:nvPr/>
        </p:nvGraphicFramePr>
        <p:xfrm>
          <a:off x="457200" y="3657600"/>
          <a:ext cx="8229600" cy="1866900"/>
        </p:xfrm>
        <a:graphic>
          <a:graphicData uri="http://schemas.openxmlformats.org/drawingml/2006/table">
            <a:tbl>
              <a:tblPr firstRow="1">
                <a:tableStyleId>{3C2FFA5D-87B4-456A-9821-1D502468CF0F}</a:tableStyleId>
              </a:tblPr>
              <a:tblGrid>
                <a:gridCol w="3033870"/>
                <a:gridCol w="2289028"/>
                <a:gridCol w="2906702"/>
              </a:tblGrid>
              <a:tr h="419100">
                <a:tc gridSpan="3">
                  <a:txBody>
                    <a:bodyPr/>
                    <a:lstStyle/>
                    <a:p>
                      <a:pPr algn="ctr" fontAlgn="b"/>
                      <a:r>
                        <a:rPr lang="en-US" sz="2100" b="1" u="none" strike="noStrike" dirty="0"/>
                        <a:t>topics</a:t>
                      </a:r>
                      <a:endParaRPr lang="en-US" sz="2100" b="1" i="0" u="none" strike="noStrike" dirty="0">
                        <a:solidFill>
                          <a:srgbClr val="000000"/>
                        </a:solidFill>
                        <a:latin typeface="Calibri"/>
                      </a:endParaRPr>
                    </a:p>
                  </a:txBody>
                  <a:tcPr marL="9525" marR="9525" marT="9525" marB="0" anchor="b"/>
                </a:tc>
                <a:tc hMerge="1">
                  <a:txBody>
                    <a:bodyPr/>
                    <a:lstStyle/>
                    <a:p>
                      <a:endParaRPr lang="en-US"/>
                    </a:p>
                  </a:txBody>
                  <a:tcPr/>
                </a:tc>
                <a:tc hMerge="1">
                  <a:txBody>
                    <a:bodyPr/>
                    <a:lstStyle/>
                    <a:p>
                      <a:endParaRPr lang="en-US"/>
                    </a:p>
                  </a:txBody>
                  <a:tcPr/>
                </a:tc>
              </a:tr>
              <a:tr h="723900">
                <a:tc>
                  <a:txBody>
                    <a:bodyPr/>
                    <a:lstStyle/>
                    <a:p>
                      <a:pPr algn="l" fontAlgn="b"/>
                      <a:r>
                        <a:rPr lang="en-US" sz="2100" b="1" u="none" strike="noStrike" dirty="0"/>
                        <a:t>column name</a:t>
                      </a:r>
                      <a:endParaRPr lang="en-US" sz="2100" b="1" i="0" u="none" strike="noStrike" dirty="0">
                        <a:solidFill>
                          <a:srgbClr val="000000"/>
                        </a:solidFill>
                        <a:latin typeface="Calibri"/>
                      </a:endParaRPr>
                    </a:p>
                  </a:txBody>
                  <a:tcPr marL="9525" marR="9525" marT="9525" marB="0" anchor="b"/>
                </a:tc>
                <a:tc>
                  <a:txBody>
                    <a:bodyPr/>
                    <a:lstStyle/>
                    <a:p>
                      <a:pPr algn="l" fontAlgn="b"/>
                      <a:r>
                        <a:rPr lang="en-US" sz="2100" b="1" u="none" strike="noStrike"/>
                        <a:t>data type</a:t>
                      </a:r>
                      <a:endParaRPr lang="en-US" sz="2100" b="1" i="0" u="none" strike="noStrike">
                        <a:solidFill>
                          <a:srgbClr val="000000"/>
                        </a:solidFill>
                        <a:latin typeface="Calibri"/>
                      </a:endParaRPr>
                    </a:p>
                  </a:txBody>
                  <a:tcPr marL="9525" marR="9525" marT="9525" marB="0" anchor="b"/>
                </a:tc>
                <a:tc>
                  <a:txBody>
                    <a:bodyPr/>
                    <a:lstStyle/>
                    <a:p>
                      <a:pPr algn="l" fontAlgn="b"/>
                      <a:r>
                        <a:rPr lang="en-US" sz="2100" b="1" u="none" strike="noStrike" dirty="0"/>
                        <a:t>constraint</a:t>
                      </a:r>
                      <a:endParaRPr lang="en-US" sz="2100" b="1" i="0" u="none" strike="noStrike" dirty="0">
                        <a:solidFill>
                          <a:srgbClr val="000000"/>
                        </a:solidFill>
                        <a:latin typeface="Calibri"/>
                      </a:endParaRPr>
                    </a:p>
                  </a:txBody>
                  <a:tcPr marL="9525" marR="9525" marT="9525" marB="0" anchor="b"/>
                </a:tc>
              </a:tr>
              <a:tr h="723900">
                <a:tc>
                  <a:txBody>
                    <a:bodyPr/>
                    <a:lstStyle/>
                    <a:p>
                      <a:pPr algn="l" fontAlgn="b"/>
                      <a:r>
                        <a:rPr lang="en-US" sz="2100" u="none" strike="noStrike"/>
                        <a:t>topic name</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a:t>varchar(30)</a:t>
                      </a:r>
                      <a:endParaRPr lang="en-US" sz="2100" b="0" i="0" u="none" strike="noStrike">
                        <a:solidFill>
                          <a:srgbClr val="000000"/>
                        </a:solidFill>
                        <a:latin typeface="Calibri"/>
                      </a:endParaRPr>
                    </a:p>
                  </a:txBody>
                  <a:tcPr marL="9525" marR="9525" marT="9525" marB="0" anchor="b"/>
                </a:tc>
                <a:tc>
                  <a:txBody>
                    <a:bodyPr/>
                    <a:lstStyle/>
                    <a:p>
                      <a:pPr algn="l" fontAlgn="b"/>
                      <a:r>
                        <a:rPr lang="en-US" sz="2100" u="none" strike="noStrike" dirty="0"/>
                        <a:t>primary key</a:t>
                      </a:r>
                      <a:endParaRPr lang="en-US" sz="21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a:t>
            </a:r>
            <a:endParaRPr lang="en-US" dirty="0"/>
          </a:p>
        </p:txBody>
      </p:sp>
      <p:sp>
        <p:nvSpPr>
          <p:cNvPr id="3" name="Subtitle 2"/>
          <p:cNvSpPr>
            <a:spLocks noGrp="1"/>
          </p:cNvSpPr>
          <p:nvPr>
            <p:ph type="subTitle" idx="1"/>
          </p:nvPr>
        </p:nvSpPr>
        <p:spPr>
          <a:xfrm>
            <a:off x="1371600" y="2819400"/>
            <a:ext cx="6400800" cy="3429000"/>
          </a:xfrm>
        </p:spPr>
        <p:txBody>
          <a:bodyPr>
            <a:normAutofit/>
          </a:bodyPr>
          <a:lstStyle/>
          <a:p>
            <a:r>
              <a:rPr lang="en-US" dirty="0" smtClean="0"/>
              <a:t>OOP paradigm</a:t>
            </a:r>
          </a:p>
          <a:p>
            <a:endParaRPr lang="en-US" dirty="0" smtClean="0"/>
          </a:p>
          <a:p>
            <a:r>
              <a:rPr lang="en-US" dirty="0" smtClean="0"/>
              <a:t>Form validations</a:t>
            </a:r>
          </a:p>
          <a:p>
            <a:endParaRPr lang="en-US" dirty="0" smtClean="0"/>
          </a:p>
          <a:p>
            <a:r>
              <a:rPr lang="en-US" dirty="0" smtClean="0"/>
              <a:t>Sublime text editor</a:t>
            </a:r>
          </a:p>
          <a:p>
            <a:endParaRPr lang="en-US" dirty="0" smtClean="0"/>
          </a:p>
          <a:p>
            <a:r>
              <a:rPr lang="en-US" dirty="0" err="1" smtClean="0"/>
              <a:t>Otp</a:t>
            </a:r>
            <a:endParaRPr lang="en-US" dirty="0" smtClean="0"/>
          </a:p>
          <a:p>
            <a:endParaRPr lang="en-US" dirty="0" smtClean="0"/>
          </a:p>
          <a:p>
            <a:r>
              <a:rPr lang="en-US" dirty="0" err="1" smtClean="0"/>
              <a:t>Github</a:t>
            </a:r>
            <a:endParaRPr lang="en-US" dirty="0" smtClean="0"/>
          </a:p>
          <a:p>
            <a:endParaRPr lang="en-US" dirty="0" smtClean="0"/>
          </a:p>
          <a:p>
            <a:r>
              <a:rPr lang="en-US" dirty="0" smtClean="0"/>
              <a:t>Inspector analysis algorithm</a:t>
            </a:r>
          </a:p>
          <a:p>
            <a:endParaRPr lang="en-US" dirty="0" smtClean="0"/>
          </a:p>
          <a:p>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sz="quarter" idx="1"/>
          </p:nvPr>
        </p:nvSpPr>
        <p:spPr/>
        <p:txBody>
          <a:bodyPr/>
          <a:lstStyle/>
          <a:p>
            <a:r>
              <a:rPr lang="en-IN" dirty="0" smtClean="0"/>
              <a:t>Unit </a:t>
            </a:r>
            <a:r>
              <a:rPr lang="en-IN" dirty="0" smtClean="0"/>
              <a:t>Testing (module wise testing)</a:t>
            </a:r>
            <a:endParaRPr lang="en-US" dirty="0" smtClean="0"/>
          </a:p>
          <a:p>
            <a:r>
              <a:rPr lang="en-IN" dirty="0" smtClean="0"/>
              <a:t>Integration </a:t>
            </a:r>
            <a:r>
              <a:rPr lang="en-IN" dirty="0" smtClean="0"/>
              <a:t>Testing </a:t>
            </a:r>
            <a:endParaRPr lang="en-US" dirty="0" smtClean="0"/>
          </a:p>
          <a:p>
            <a:r>
              <a:rPr lang="en-IN" dirty="0" smtClean="0"/>
              <a:t>Validation </a:t>
            </a:r>
            <a:r>
              <a:rPr lang="en-IN" dirty="0" smtClean="0"/>
              <a:t>Testing (checking with the requirements)</a:t>
            </a:r>
            <a:endParaRPr lang="en-US" dirty="0" smtClean="0"/>
          </a:p>
          <a:p>
            <a:r>
              <a:rPr lang="en-IN" dirty="0" smtClean="0"/>
              <a:t>Output Testing</a:t>
            </a:r>
            <a:endParaRPr lang="en-US" dirty="0" smtClean="0"/>
          </a:p>
          <a:p>
            <a:r>
              <a:rPr lang="en-IN" dirty="0" smtClean="0"/>
              <a:t>User Acceptance </a:t>
            </a:r>
            <a:r>
              <a:rPr lang="en-IN" dirty="0" smtClean="0"/>
              <a:t>Testing (for clients)</a:t>
            </a:r>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FUTUTRE</a:t>
            </a:r>
            <a:endParaRPr lang="en-US" dirty="0"/>
          </a:p>
        </p:txBody>
      </p:sp>
      <p:sp>
        <p:nvSpPr>
          <p:cNvPr id="3" name="Content Placeholder 2"/>
          <p:cNvSpPr>
            <a:spLocks noGrp="1"/>
          </p:cNvSpPr>
          <p:nvPr>
            <p:ph sz="quarter" idx="1"/>
          </p:nvPr>
        </p:nvSpPr>
        <p:spPr/>
        <p:txBody>
          <a:bodyPr>
            <a:normAutofit/>
          </a:bodyPr>
          <a:lstStyle/>
          <a:p>
            <a:r>
              <a:rPr lang="en-US" dirty="0" smtClean="0"/>
              <a:t>E-mail ids can be changed</a:t>
            </a:r>
          </a:p>
          <a:p>
            <a:r>
              <a:rPr lang="en-US" dirty="0" smtClean="0"/>
              <a:t>Text along with video will be given</a:t>
            </a:r>
          </a:p>
          <a:p>
            <a:r>
              <a:rPr lang="en-US" dirty="0" smtClean="0"/>
              <a:t>Security issues</a:t>
            </a:r>
          </a:p>
          <a:p>
            <a:r>
              <a:rPr lang="en-US" dirty="0" smtClean="0"/>
              <a:t>Search bar</a:t>
            </a:r>
          </a:p>
          <a:p>
            <a:r>
              <a:rPr lang="en-US" dirty="0" smtClean="0"/>
              <a:t>Dark mode</a:t>
            </a:r>
          </a:p>
          <a:p>
            <a:r>
              <a:rPr lang="en-US" dirty="0" smtClean="0"/>
              <a:t>Inspector analysis will be completed</a:t>
            </a:r>
          </a:p>
          <a:p>
            <a:r>
              <a:rPr lang="en-IN" dirty="0" smtClean="0"/>
              <a:t>Provide tutorials in many native languages.</a:t>
            </a:r>
            <a:endParaRPr lang="en-US" dirty="0" smtClean="0"/>
          </a:p>
          <a:p>
            <a:r>
              <a:rPr lang="en-IN" dirty="0" smtClean="0"/>
              <a:t>Students can be assigned with a guide.</a:t>
            </a:r>
            <a:endParaRPr lang="en-US" dirty="0" smtClean="0"/>
          </a:p>
          <a:p>
            <a:endParaRPr lang="en-US" dirty="0" smtClean="0"/>
          </a:p>
          <a:p>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IN" dirty="0" smtClean="0"/>
              <a:t>Less data </a:t>
            </a:r>
            <a:r>
              <a:rPr lang="en-IN" dirty="0" smtClean="0"/>
              <a:t>consuming</a:t>
            </a:r>
            <a:endParaRPr lang="en-US" dirty="0" smtClean="0"/>
          </a:p>
          <a:p>
            <a:r>
              <a:rPr lang="en-IN" dirty="0" smtClean="0"/>
              <a:t>Should load faster, should be able to make materials and video offline.</a:t>
            </a:r>
            <a:endParaRPr lang="en-US" dirty="0" smtClean="0"/>
          </a:p>
          <a:p>
            <a:r>
              <a:rPr lang="en-IN" dirty="0" smtClean="0"/>
              <a:t>Login easily using Google or </a:t>
            </a:r>
            <a:r>
              <a:rPr lang="en-IN" dirty="0" err="1" smtClean="0"/>
              <a:t>Facebook</a:t>
            </a:r>
            <a:r>
              <a:rPr lang="en-IN" dirty="0" smtClean="0"/>
              <a:t>.</a:t>
            </a:r>
            <a:endParaRPr lang="en-US" dirty="0" smtClean="0"/>
          </a:p>
          <a:p>
            <a:r>
              <a:rPr lang="en-IN" dirty="0" smtClean="0"/>
              <a:t>Study materials available in </a:t>
            </a:r>
            <a:r>
              <a:rPr lang="en-IN" dirty="0" err="1" smtClean="0"/>
              <a:t>pdf</a:t>
            </a:r>
            <a:r>
              <a:rPr lang="en-IN" dirty="0" smtClean="0"/>
              <a:t> also.</a:t>
            </a:r>
            <a:endParaRPr lang="en-US" dirty="0" smtClean="0"/>
          </a:p>
          <a:p>
            <a:r>
              <a:rPr lang="en-IN" dirty="0" smtClean="0"/>
              <a:t>Live </a:t>
            </a:r>
            <a:r>
              <a:rPr lang="en-IN" dirty="0" smtClean="0"/>
              <a:t>projects</a:t>
            </a:r>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IN" dirty="0" smtClean="0"/>
              <a:t>Systems Analysis and Design : Elias M. </a:t>
            </a:r>
            <a:r>
              <a:rPr lang="en-IN" dirty="0" err="1" smtClean="0"/>
              <a:t>Awad</a:t>
            </a:r>
            <a:endParaRPr lang="en-US" dirty="0" smtClean="0"/>
          </a:p>
          <a:p>
            <a:r>
              <a:rPr lang="en-IN" dirty="0" smtClean="0"/>
              <a:t>Principles of Software Engineering : </a:t>
            </a:r>
            <a:r>
              <a:rPr lang="en-IN" dirty="0" err="1" smtClean="0"/>
              <a:t>Rohitkhurana</a:t>
            </a:r>
            <a:endParaRPr lang="en-US"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295400"/>
            <a:ext cx="5565947" cy="707886"/>
          </a:xfrm>
          <a:prstGeom prst="rect">
            <a:avLst/>
          </a:prstGeom>
          <a:noFill/>
        </p:spPr>
        <p:txBody>
          <a:bodyPr wrap="none" rtlCol="0">
            <a:spAutoFit/>
          </a:bodyPr>
          <a:lstStyle/>
          <a:p>
            <a:r>
              <a:rPr lang="en-US" sz="4000" b="1" dirty="0" smtClean="0"/>
              <a:t>Thank you…../…./….</a:t>
            </a:r>
            <a:endParaRPr lang="en-US" sz="4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waterfall model</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Requirement gathering  &amp; Analysis</a:t>
            </a:r>
          </a:p>
          <a:p>
            <a:pPr marL="514350" indent="-514350">
              <a:buFont typeface="+mj-lt"/>
              <a:buAutoNum type="arabicPeriod"/>
            </a:pPr>
            <a:r>
              <a:rPr lang="en-US" dirty="0" smtClean="0"/>
              <a:t>Design</a:t>
            </a:r>
          </a:p>
          <a:p>
            <a:pPr marL="514350" indent="-514350">
              <a:buFont typeface="+mj-lt"/>
              <a:buAutoNum type="arabicPeriod"/>
            </a:pPr>
            <a:r>
              <a:rPr lang="en-US" dirty="0" smtClean="0"/>
              <a:t>Coding</a:t>
            </a:r>
          </a:p>
          <a:p>
            <a:pPr marL="514350" indent="-514350">
              <a:buFont typeface="+mj-lt"/>
              <a:buAutoNum type="arabicPeriod"/>
            </a:pPr>
            <a:r>
              <a:rPr lang="en-US" dirty="0" smtClean="0"/>
              <a:t>Testing</a:t>
            </a:r>
          </a:p>
          <a:p>
            <a:pPr marL="514350" indent="-514350">
              <a:buFont typeface="+mj-lt"/>
              <a:buAutoNum type="arabicPeriod"/>
            </a:pPr>
            <a:r>
              <a:rPr lang="en-US" dirty="0" smtClean="0"/>
              <a:t>Implementation</a:t>
            </a:r>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04800" y="533400"/>
            <a:ext cx="8504238" cy="4572000"/>
          </a:xfrm>
        </p:spPr>
        <p:txBody>
          <a:bodyPr anchor="ctr"/>
          <a:lstStyle/>
          <a:p>
            <a:pPr algn="ctr">
              <a:buNone/>
            </a:pPr>
            <a:r>
              <a:rPr lang="en-US" dirty="0" smtClean="0"/>
              <a:t>REQUIREMENT GATHERING AND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sz="quarter" idx="1"/>
          </p:nvPr>
        </p:nvSpPr>
        <p:spPr/>
        <p:txBody>
          <a:bodyPr/>
          <a:lstStyle/>
          <a:p>
            <a:r>
              <a:rPr lang="en-US" dirty="0" smtClean="0"/>
              <a:t>It is a process of collecting and interpreting facts, identifying the problems, and decomposition of a </a:t>
            </a:r>
            <a:r>
              <a:rPr lang="en-US" b="1" dirty="0" smtClean="0"/>
              <a:t>system</a:t>
            </a:r>
            <a:r>
              <a:rPr lang="en-US" dirty="0" smtClean="0"/>
              <a:t> into its components. </a:t>
            </a:r>
            <a:r>
              <a:rPr lang="en-US" b="1" dirty="0" smtClean="0"/>
              <a:t>System analysis</a:t>
            </a:r>
            <a:r>
              <a:rPr lang="en-US" dirty="0" smtClean="0"/>
              <a:t> is conducted for the purpose of studying a </a:t>
            </a:r>
            <a:r>
              <a:rPr lang="en-US" b="1" dirty="0" smtClean="0"/>
              <a:t>system</a:t>
            </a:r>
            <a:r>
              <a:rPr lang="en-US" dirty="0" smtClean="0"/>
              <a:t> or its parts in order to identify its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Analyst</a:t>
            </a:r>
            <a:endParaRPr lang="en-US" dirty="0"/>
          </a:p>
        </p:txBody>
      </p:sp>
      <p:sp>
        <p:nvSpPr>
          <p:cNvPr id="3" name="Content Placeholder 2"/>
          <p:cNvSpPr>
            <a:spLocks noGrp="1"/>
          </p:cNvSpPr>
          <p:nvPr>
            <p:ph sz="quarter" idx="1"/>
          </p:nvPr>
        </p:nvSpPr>
        <p:spPr/>
        <p:txBody>
          <a:bodyPr>
            <a:normAutofit/>
          </a:bodyPr>
          <a:lstStyle/>
          <a:p>
            <a:r>
              <a:rPr lang="en-US" dirty="0" smtClean="0"/>
              <a:t>The Analyst who carries out the system analysis must know what information to gather, where to find it, how to collect it, and what to make of it. The proper use of tools for gathering information is the key to successful analysis.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523</TotalTime>
  <Words>1475</Words>
  <Application>Microsoft Office PowerPoint</Application>
  <PresentationFormat>On-screen Show (4:3)</PresentationFormat>
  <Paragraphs>513</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Civic</vt:lpstr>
      <vt:lpstr>HACKERZDOM  TUTORIALS</vt:lpstr>
      <vt:lpstr>Topic</vt:lpstr>
      <vt:lpstr>Brief</vt:lpstr>
      <vt:lpstr>Software Development Life Cycle</vt:lpstr>
      <vt:lpstr>Waterfall Model</vt:lpstr>
      <vt:lpstr>Steps of waterfall model</vt:lpstr>
      <vt:lpstr>Slide 7</vt:lpstr>
      <vt:lpstr>System Analysis</vt:lpstr>
      <vt:lpstr>System Analyst</vt:lpstr>
      <vt:lpstr>Slide 10</vt:lpstr>
      <vt:lpstr>Existing System</vt:lpstr>
      <vt:lpstr>Drawbacks of Existing System</vt:lpstr>
      <vt:lpstr>Slide 13</vt:lpstr>
      <vt:lpstr>Proposed System</vt:lpstr>
      <vt:lpstr>Slide 15</vt:lpstr>
      <vt:lpstr>Slide 16</vt:lpstr>
      <vt:lpstr>Advantage of proposed system</vt:lpstr>
      <vt:lpstr>Feasibility study</vt:lpstr>
      <vt:lpstr>Slide 19</vt:lpstr>
      <vt:lpstr>Slide 20</vt:lpstr>
      <vt:lpstr>Modules</vt:lpstr>
      <vt:lpstr>Design</vt:lpstr>
      <vt:lpstr>Unified Modeling Language</vt:lpstr>
      <vt:lpstr>UML Diagrammimg tools</vt:lpstr>
      <vt:lpstr>Use Case Diagram</vt:lpstr>
      <vt:lpstr>symbols and notation</vt:lpstr>
      <vt:lpstr>Slide 27</vt:lpstr>
      <vt:lpstr>Class Diagram</vt:lpstr>
      <vt:lpstr>Basic components of a class diagram</vt:lpstr>
      <vt:lpstr>Slide 30</vt:lpstr>
      <vt:lpstr>DFD</vt:lpstr>
      <vt:lpstr>What is an ER diagram?</vt:lpstr>
      <vt:lpstr>The components of an ER diagram</vt:lpstr>
      <vt:lpstr>Styles</vt:lpstr>
      <vt:lpstr>Slide 35</vt:lpstr>
      <vt:lpstr>Slide 36</vt:lpstr>
      <vt:lpstr>Slide 37</vt:lpstr>
      <vt:lpstr>Table Design</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CODING</vt:lpstr>
      <vt:lpstr>Testing</vt:lpstr>
      <vt:lpstr>FUTUTRE</vt:lpstr>
      <vt:lpstr>Slide 56</vt:lpstr>
      <vt:lpstr>REFERENCES</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Website</dc:title>
  <dc:creator>COMPAQ</dc:creator>
  <cp:lastModifiedBy>COMPAQ</cp:lastModifiedBy>
  <cp:revision>62</cp:revision>
  <dcterms:created xsi:type="dcterms:W3CDTF">2020-01-14T02:37:51Z</dcterms:created>
  <dcterms:modified xsi:type="dcterms:W3CDTF">2020-06-04T17:59:31Z</dcterms:modified>
</cp:coreProperties>
</file>