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4" r:id="rId4"/>
    <p:sldId id="275" r:id="rId5"/>
    <p:sldId id="276" r:id="rId6"/>
    <p:sldId id="277" r:id="rId7"/>
    <p:sldId id="279" r:id="rId8"/>
    <p:sldId id="280" r:id="rId9"/>
    <p:sldId id="261" r:id="rId10"/>
    <p:sldId id="262" r:id="rId11"/>
    <p:sldId id="259" r:id="rId12"/>
    <p:sldId id="260" r:id="rId13"/>
    <p:sldId id="278" r:id="rId14"/>
    <p:sldId id="265" r:id="rId15"/>
    <p:sldId id="266" r:id="rId16"/>
    <p:sldId id="263" r:id="rId17"/>
    <p:sldId id="281" r:id="rId18"/>
    <p:sldId id="264" r:id="rId19"/>
    <p:sldId id="267" r:id="rId20"/>
    <p:sldId id="268" r:id="rId21"/>
    <p:sldId id="269" r:id="rId22"/>
    <p:sldId id="270" r:id="rId23"/>
    <p:sldId id="271" r:id="rId24"/>
    <p:sldId id="272" r:id="rId25"/>
    <p:sldId id="282" r:id="rId26"/>
    <p:sldId id="283" r:id="rId27"/>
    <p:sldId id="284" r:id="rId28"/>
    <p:sldId id="285" r:id="rId29"/>
    <p:sldId id="286" r:id="rId30"/>
    <p:sldId id="287" r:id="rId31"/>
    <p:sldId id="295" r:id="rId32"/>
    <p:sldId id="296" r:id="rId33"/>
    <p:sldId id="288" r:id="rId34"/>
    <p:sldId id="289" r:id="rId35"/>
    <p:sldId id="290" r:id="rId36"/>
    <p:sldId id="291" r:id="rId37"/>
    <p:sldId id="292" r:id="rId38"/>
    <p:sldId id="297" r:id="rId39"/>
    <p:sldId id="293" r:id="rId40"/>
    <p:sldId id="294"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273"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F3274B-589D-4F86-BA39-C6997E5CAFCC}" type="doc">
      <dgm:prSet loTypeId="urn:microsoft.com/office/officeart/2005/8/layout/hList7" loCatId="list" qsTypeId="urn:microsoft.com/office/officeart/2005/8/quickstyle/simple1" qsCatId="simple" csTypeId="urn:microsoft.com/office/officeart/2005/8/colors/accent1_2" csCatId="accent1" phldr="1"/>
      <dgm:spPr/>
    </dgm:pt>
    <dgm:pt modelId="{3900BB7C-EDD3-48FA-9BB1-AFBD0F8F95AD}">
      <dgm:prSet phldrT="[Text]"/>
      <dgm:spPr/>
      <dgm:t>
        <a:bodyPr/>
        <a:lstStyle/>
        <a:p>
          <a:r>
            <a:rPr lang="en-US" dirty="0" smtClean="0"/>
            <a:t>Interview</a:t>
          </a:r>
          <a:endParaRPr lang="en-US" dirty="0"/>
        </a:p>
      </dgm:t>
    </dgm:pt>
    <dgm:pt modelId="{C727DFF1-465C-44D7-890A-59D013C2C3C6}" type="parTrans" cxnId="{6F0B1CC6-BEFA-43DF-9F44-F67AF63F4851}">
      <dgm:prSet/>
      <dgm:spPr/>
    </dgm:pt>
    <dgm:pt modelId="{49DA1277-BF8B-4782-9F0B-F408B308C87A}" type="sibTrans" cxnId="{6F0B1CC6-BEFA-43DF-9F44-F67AF63F4851}">
      <dgm:prSet/>
      <dgm:spPr/>
    </dgm:pt>
    <dgm:pt modelId="{0B2F9ECA-D062-4130-B289-D5EEAA6A409F}">
      <dgm:prSet phldrT="[Text]"/>
      <dgm:spPr/>
      <dgm:t>
        <a:bodyPr/>
        <a:lstStyle/>
        <a:p>
          <a:r>
            <a:rPr lang="en-US" dirty="0" smtClean="0"/>
            <a:t>Questionnaire </a:t>
          </a:r>
          <a:endParaRPr lang="en-US" dirty="0"/>
        </a:p>
      </dgm:t>
    </dgm:pt>
    <dgm:pt modelId="{56611DEF-212D-475B-9725-8DCEF3BF0B9C}" type="parTrans" cxnId="{55454B11-D9C0-4942-8C2A-88C7994505EF}">
      <dgm:prSet/>
      <dgm:spPr/>
    </dgm:pt>
    <dgm:pt modelId="{EFBCF41F-0EE6-42C3-B8B2-7F3E7B01DBDD}" type="sibTrans" cxnId="{55454B11-D9C0-4942-8C2A-88C7994505EF}">
      <dgm:prSet/>
      <dgm:spPr/>
    </dgm:pt>
    <dgm:pt modelId="{4110F7CA-1DEE-4D9B-A79E-F220C89DC26F}">
      <dgm:prSet phldrT="[Text]"/>
      <dgm:spPr/>
      <dgm:t>
        <a:bodyPr/>
        <a:lstStyle/>
        <a:p>
          <a:r>
            <a:rPr lang="en-US" dirty="0" smtClean="0"/>
            <a:t>On-site observations</a:t>
          </a:r>
          <a:endParaRPr lang="en-US" dirty="0"/>
        </a:p>
      </dgm:t>
    </dgm:pt>
    <dgm:pt modelId="{81054186-B9B8-4CD5-B96B-9274BCD47627}" type="parTrans" cxnId="{9B0F5683-5D49-4551-A263-25F815277892}">
      <dgm:prSet/>
      <dgm:spPr/>
    </dgm:pt>
    <dgm:pt modelId="{649A1FD8-7B48-48A3-92DB-1CAC4C9627AB}" type="sibTrans" cxnId="{9B0F5683-5D49-4551-A263-25F815277892}">
      <dgm:prSet/>
      <dgm:spPr/>
    </dgm:pt>
    <dgm:pt modelId="{1630FF3D-A00C-468E-962F-E41FC3624E26}" type="pres">
      <dgm:prSet presAssocID="{96F3274B-589D-4F86-BA39-C6997E5CAFCC}" presName="Name0" presStyleCnt="0">
        <dgm:presLayoutVars>
          <dgm:dir/>
          <dgm:resizeHandles val="exact"/>
        </dgm:presLayoutVars>
      </dgm:prSet>
      <dgm:spPr/>
    </dgm:pt>
    <dgm:pt modelId="{28C5334B-D391-4972-968A-B17009BE51DE}" type="pres">
      <dgm:prSet presAssocID="{96F3274B-589D-4F86-BA39-C6997E5CAFCC}" presName="fgShape" presStyleLbl="fgShp" presStyleIdx="0" presStyleCnt="1"/>
      <dgm:spPr/>
    </dgm:pt>
    <dgm:pt modelId="{EA2E76C5-7A45-40DB-AABF-ADE23567BC5E}" type="pres">
      <dgm:prSet presAssocID="{96F3274B-589D-4F86-BA39-C6997E5CAFCC}" presName="linComp" presStyleCnt="0"/>
      <dgm:spPr/>
    </dgm:pt>
    <dgm:pt modelId="{0F0F3267-F7EC-481F-8478-4E4553B54E61}" type="pres">
      <dgm:prSet presAssocID="{3900BB7C-EDD3-48FA-9BB1-AFBD0F8F95AD}" presName="compNode" presStyleCnt="0"/>
      <dgm:spPr/>
    </dgm:pt>
    <dgm:pt modelId="{D4C3ED54-AFBF-42E6-9E30-AB92C76D3EA4}" type="pres">
      <dgm:prSet presAssocID="{3900BB7C-EDD3-48FA-9BB1-AFBD0F8F95AD}" presName="bkgdShape" presStyleLbl="node1" presStyleIdx="0" presStyleCnt="3"/>
      <dgm:spPr/>
      <dgm:t>
        <a:bodyPr/>
        <a:lstStyle/>
        <a:p>
          <a:endParaRPr lang="en-US"/>
        </a:p>
      </dgm:t>
    </dgm:pt>
    <dgm:pt modelId="{11A7F566-7E56-43DE-9407-BD45AE0AE41E}" type="pres">
      <dgm:prSet presAssocID="{3900BB7C-EDD3-48FA-9BB1-AFBD0F8F95AD}" presName="nodeTx" presStyleLbl="node1" presStyleIdx="0" presStyleCnt="3">
        <dgm:presLayoutVars>
          <dgm:bulletEnabled val="1"/>
        </dgm:presLayoutVars>
      </dgm:prSet>
      <dgm:spPr/>
      <dgm:t>
        <a:bodyPr/>
        <a:lstStyle/>
        <a:p>
          <a:endParaRPr lang="en-US"/>
        </a:p>
      </dgm:t>
    </dgm:pt>
    <dgm:pt modelId="{5749DC81-D958-4351-9F41-ECF4E5450601}" type="pres">
      <dgm:prSet presAssocID="{3900BB7C-EDD3-48FA-9BB1-AFBD0F8F95AD}" presName="invisiNode" presStyleLbl="node1" presStyleIdx="0" presStyleCnt="3"/>
      <dgm:spPr/>
    </dgm:pt>
    <dgm:pt modelId="{A26DF1B7-E66A-4C31-B151-2733FD1AF3DC}" type="pres">
      <dgm:prSet presAssocID="{3900BB7C-EDD3-48FA-9BB1-AFBD0F8F95AD}" presName="imagNode" presStyleLbl="fgImgPlace1" presStyleIdx="0" presStyleCnt="3"/>
      <dgm:spPr>
        <a:blipFill rotWithShape="0">
          <a:blip xmlns:r="http://schemas.openxmlformats.org/officeDocument/2006/relationships" r:embed="rId1"/>
          <a:stretch>
            <a:fillRect/>
          </a:stretch>
        </a:blipFill>
      </dgm:spPr>
    </dgm:pt>
    <dgm:pt modelId="{42AD9186-06EF-41C3-B058-A7B27FDB121D}" type="pres">
      <dgm:prSet presAssocID="{49DA1277-BF8B-4782-9F0B-F408B308C87A}" presName="sibTrans" presStyleLbl="sibTrans2D1" presStyleIdx="0" presStyleCnt="0"/>
      <dgm:spPr/>
    </dgm:pt>
    <dgm:pt modelId="{4E86923B-45E0-4031-8911-181129675B36}" type="pres">
      <dgm:prSet presAssocID="{0B2F9ECA-D062-4130-B289-D5EEAA6A409F}" presName="compNode" presStyleCnt="0"/>
      <dgm:spPr/>
    </dgm:pt>
    <dgm:pt modelId="{60F37715-730A-49A4-A142-FAE125BD50AF}" type="pres">
      <dgm:prSet presAssocID="{0B2F9ECA-D062-4130-B289-D5EEAA6A409F}" presName="bkgdShape" presStyleLbl="node1" presStyleIdx="1" presStyleCnt="3"/>
      <dgm:spPr/>
      <dgm:t>
        <a:bodyPr/>
        <a:lstStyle/>
        <a:p>
          <a:endParaRPr lang="en-US"/>
        </a:p>
      </dgm:t>
    </dgm:pt>
    <dgm:pt modelId="{FC6E8231-A746-40BE-9D57-3536D6F586E4}" type="pres">
      <dgm:prSet presAssocID="{0B2F9ECA-D062-4130-B289-D5EEAA6A409F}" presName="nodeTx" presStyleLbl="node1" presStyleIdx="1" presStyleCnt="3">
        <dgm:presLayoutVars>
          <dgm:bulletEnabled val="1"/>
        </dgm:presLayoutVars>
      </dgm:prSet>
      <dgm:spPr/>
      <dgm:t>
        <a:bodyPr/>
        <a:lstStyle/>
        <a:p>
          <a:endParaRPr lang="en-US"/>
        </a:p>
      </dgm:t>
    </dgm:pt>
    <dgm:pt modelId="{6CC9C68C-1925-459B-B69B-A48E83065E40}" type="pres">
      <dgm:prSet presAssocID="{0B2F9ECA-D062-4130-B289-D5EEAA6A409F}" presName="invisiNode" presStyleLbl="node1" presStyleIdx="1" presStyleCnt="3"/>
      <dgm:spPr/>
    </dgm:pt>
    <dgm:pt modelId="{E8BA3CA3-9B5B-428C-8AB2-38CDC3CC6258}" type="pres">
      <dgm:prSet presAssocID="{0B2F9ECA-D062-4130-B289-D5EEAA6A409F}" presName="imagNode" presStyleLbl="fgImgPlace1" presStyleIdx="1" presStyleCnt="3"/>
      <dgm:spPr>
        <a:blipFill rotWithShape="0">
          <a:blip xmlns:r="http://schemas.openxmlformats.org/officeDocument/2006/relationships" r:embed="rId2"/>
          <a:stretch>
            <a:fillRect/>
          </a:stretch>
        </a:blipFill>
      </dgm:spPr>
    </dgm:pt>
    <dgm:pt modelId="{D51AFE7C-743B-4FE4-9B99-005B456C3157}" type="pres">
      <dgm:prSet presAssocID="{EFBCF41F-0EE6-42C3-B8B2-7F3E7B01DBDD}" presName="sibTrans" presStyleLbl="sibTrans2D1" presStyleIdx="0" presStyleCnt="0"/>
      <dgm:spPr/>
    </dgm:pt>
    <dgm:pt modelId="{9EF03DE1-C588-49E2-A614-61B762C370F2}" type="pres">
      <dgm:prSet presAssocID="{4110F7CA-1DEE-4D9B-A79E-F220C89DC26F}" presName="compNode" presStyleCnt="0"/>
      <dgm:spPr/>
    </dgm:pt>
    <dgm:pt modelId="{1F732159-755A-4488-B71F-5FB600B3B865}" type="pres">
      <dgm:prSet presAssocID="{4110F7CA-1DEE-4D9B-A79E-F220C89DC26F}" presName="bkgdShape" presStyleLbl="node1" presStyleIdx="2" presStyleCnt="3"/>
      <dgm:spPr/>
      <dgm:t>
        <a:bodyPr/>
        <a:lstStyle/>
        <a:p>
          <a:endParaRPr lang="en-US"/>
        </a:p>
      </dgm:t>
    </dgm:pt>
    <dgm:pt modelId="{64E2A096-21B2-4E4D-B872-C21AD97E00EE}" type="pres">
      <dgm:prSet presAssocID="{4110F7CA-1DEE-4D9B-A79E-F220C89DC26F}" presName="nodeTx" presStyleLbl="node1" presStyleIdx="2" presStyleCnt="3">
        <dgm:presLayoutVars>
          <dgm:bulletEnabled val="1"/>
        </dgm:presLayoutVars>
      </dgm:prSet>
      <dgm:spPr/>
      <dgm:t>
        <a:bodyPr/>
        <a:lstStyle/>
        <a:p>
          <a:endParaRPr lang="en-US"/>
        </a:p>
      </dgm:t>
    </dgm:pt>
    <dgm:pt modelId="{44839A1E-D078-42F0-82A6-778F07FF9BBE}" type="pres">
      <dgm:prSet presAssocID="{4110F7CA-1DEE-4D9B-A79E-F220C89DC26F}" presName="invisiNode" presStyleLbl="node1" presStyleIdx="2" presStyleCnt="3"/>
      <dgm:spPr/>
    </dgm:pt>
    <dgm:pt modelId="{2D245B3C-E12F-4F3F-BE3F-AC05594EB492}" type="pres">
      <dgm:prSet presAssocID="{4110F7CA-1DEE-4D9B-A79E-F220C89DC26F}" presName="imagNode" presStyleLbl="fgImgPlace1" presStyleIdx="2" presStyleCnt="3"/>
      <dgm:spPr>
        <a:blipFill rotWithShape="0">
          <a:blip xmlns:r="http://schemas.openxmlformats.org/officeDocument/2006/relationships" r:embed="rId3"/>
          <a:stretch>
            <a:fillRect/>
          </a:stretch>
        </a:blipFill>
      </dgm:spPr>
    </dgm:pt>
  </dgm:ptLst>
  <dgm:cxnLst>
    <dgm:cxn modelId="{BA1C9148-C374-411B-8D85-9636448A352F}" type="presOf" srcId="{3900BB7C-EDD3-48FA-9BB1-AFBD0F8F95AD}" destId="{D4C3ED54-AFBF-42E6-9E30-AB92C76D3EA4}" srcOrd="0" destOrd="0" presId="urn:microsoft.com/office/officeart/2005/8/layout/hList7"/>
    <dgm:cxn modelId="{55454B11-D9C0-4942-8C2A-88C7994505EF}" srcId="{96F3274B-589D-4F86-BA39-C6997E5CAFCC}" destId="{0B2F9ECA-D062-4130-B289-D5EEAA6A409F}" srcOrd="1" destOrd="0" parTransId="{56611DEF-212D-475B-9725-8DCEF3BF0B9C}" sibTransId="{EFBCF41F-0EE6-42C3-B8B2-7F3E7B01DBDD}"/>
    <dgm:cxn modelId="{94859E3E-5FA2-4E69-B5E5-C3E80D631733}" type="presOf" srcId="{EFBCF41F-0EE6-42C3-B8B2-7F3E7B01DBDD}" destId="{D51AFE7C-743B-4FE4-9B99-005B456C3157}" srcOrd="0" destOrd="0" presId="urn:microsoft.com/office/officeart/2005/8/layout/hList7"/>
    <dgm:cxn modelId="{9B0F5683-5D49-4551-A263-25F815277892}" srcId="{96F3274B-589D-4F86-BA39-C6997E5CAFCC}" destId="{4110F7CA-1DEE-4D9B-A79E-F220C89DC26F}" srcOrd="2" destOrd="0" parTransId="{81054186-B9B8-4CD5-B96B-9274BCD47627}" sibTransId="{649A1FD8-7B48-48A3-92DB-1CAC4C9627AB}"/>
    <dgm:cxn modelId="{DEAD9112-BCBC-42A8-BF79-D5EB438A947F}" type="presOf" srcId="{49DA1277-BF8B-4782-9F0B-F408B308C87A}" destId="{42AD9186-06EF-41C3-B058-A7B27FDB121D}" srcOrd="0" destOrd="0" presId="urn:microsoft.com/office/officeart/2005/8/layout/hList7"/>
    <dgm:cxn modelId="{E62D5D5C-1270-40F4-AA7A-AB9BB8313A61}" type="presOf" srcId="{0B2F9ECA-D062-4130-B289-D5EEAA6A409F}" destId="{60F37715-730A-49A4-A142-FAE125BD50AF}" srcOrd="0" destOrd="0" presId="urn:microsoft.com/office/officeart/2005/8/layout/hList7"/>
    <dgm:cxn modelId="{513041CA-2B42-4C42-8120-43A12FED6F6D}" type="presOf" srcId="{4110F7CA-1DEE-4D9B-A79E-F220C89DC26F}" destId="{1F732159-755A-4488-B71F-5FB600B3B865}" srcOrd="0" destOrd="0" presId="urn:microsoft.com/office/officeart/2005/8/layout/hList7"/>
    <dgm:cxn modelId="{60495938-DDE7-417A-9A63-F46F343046E6}" type="presOf" srcId="{96F3274B-589D-4F86-BA39-C6997E5CAFCC}" destId="{1630FF3D-A00C-468E-962F-E41FC3624E26}" srcOrd="0" destOrd="0" presId="urn:microsoft.com/office/officeart/2005/8/layout/hList7"/>
    <dgm:cxn modelId="{6E07580A-6777-4313-A83B-D3EFA33EA98B}" type="presOf" srcId="{0B2F9ECA-D062-4130-B289-D5EEAA6A409F}" destId="{FC6E8231-A746-40BE-9D57-3536D6F586E4}" srcOrd="1" destOrd="0" presId="urn:microsoft.com/office/officeart/2005/8/layout/hList7"/>
    <dgm:cxn modelId="{8835325B-50BD-45D3-B95E-474BBDD40735}" type="presOf" srcId="{4110F7CA-1DEE-4D9B-A79E-F220C89DC26F}" destId="{64E2A096-21B2-4E4D-B872-C21AD97E00EE}" srcOrd="1" destOrd="0" presId="urn:microsoft.com/office/officeart/2005/8/layout/hList7"/>
    <dgm:cxn modelId="{6F0B1CC6-BEFA-43DF-9F44-F67AF63F4851}" srcId="{96F3274B-589D-4F86-BA39-C6997E5CAFCC}" destId="{3900BB7C-EDD3-48FA-9BB1-AFBD0F8F95AD}" srcOrd="0" destOrd="0" parTransId="{C727DFF1-465C-44D7-890A-59D013C2C3C6}" sibTransId="{49DA1277-BF8B-4782-9F0B-F408B308C87A}"/>
    <dgm:cxn modelId="{7F230D9F-5A18-4A51-A16E-AA6BE381DC1F}" type="presOf" srcId="{3900BB7C-EDD3-48FA-9BB1-AFBD0F8F95AD}" destId="{11A7F566-7E56-43DE-9407-BD45AE0AE41E}" srcOrd="1" destOrd="0" presId="urn:microsoft.com/office/officeart/2005/8/layout/hList7"/>
    <dgm:cxn modelId="{BC2794F2-4549-498B-90B4-A75006521639}" type="presParOf" srcId="{1630FF3D-A00C-468E-962F-E41FC3624E26}" destId="{28C5334B-D391-4972-968A-B17009BE51DE}" srcOrd="0" destOrd="0" presId="urn:microsoft.com/office/officeart/2005/8/layout/hList7"/>
    <dgm:cxn modelId="{5745BE28-E29D-4529-9381-BA99B49EF625}" type="presParOf" srcId="{1630FF3D-A00C-468E-962F-E41FC3624E26}" destId="{EA2E76C5-7A45-40DB-AABF-ADE23567BC5E}" srcOrd="1" destOrd="0" presId="urn:microsoft.com/office/officeart/2005/8/layout/hList7"/>
    <dgm:cxn modelId="{9FAAAF0F-B533-4BD3-908E-69B63BF56E11}" type="presParOf" srcId="{EA2E76C5-7A45-40DB-AABF-ADE23567BC5E}" destId="{0F0F3267-F7EC-481F-8478-4E4553B54E61}" srcOrd="0" destOrd="0" presId="urn:microsoft.com/office/officeart/2005/8/layout/hList7"/>
    <dgm:cxn modelId="{6A6D06B9-88EE-43A5-9100-B6E65B3ADDFE}" type="presParOf" srcId="{0F0F3267-F7EC-481F-8478-4E4553B54E61}" destId="{D4C3ED54-AFBF-42E6-9E30-AB92C76D3EA4}" srcOrd="0" destOrd="0" presId="urn:microsoft.com/office/officeart/2005/8/layout/hList7"/>
    <dgm:cxn modelId="{C0A79CF4-1F1A-4D57-A677-C1FC491609F8}" type="presParOf" srcId="{0F0F3267-F7EC-481F-8478-4E4553B54E61}" destId="{11A7F566-7E56-43DE-9407-BD45AE0AE41E}" srcOrd="1" destOrd="0" presId="urn:microsoft.com/office/officeart/2005/8/layout/hList7"/>
    <dgm:cxn modelId="{5BCD74B1-CDA0-4490-AF87-459D9F928315}" type="presParOf" srcId="{0F0F3267-F7EC-481F-8478-4E4553B54E61}" destId="{5749DC81-D958-4351-9F41-ECF4E5450601}" srcOrd="2" destOrd="0" presId="urn:microsoft.com/office/officeart/2005/8/layout/hList7"/>
    <dgm:cxn modelId="{8DAEF084-C933-4223-98A8-6AC6E5EE1BFF}" type="presParOf" srcId="{0F0F3267-F7EC-481F-8478-4E4553B54E61}" destId="{A26DF1B7-E66A-4C31-B151-2733FD1AF3DC}" srcOrd="3" destOrd="0" presId="urn:microsoft.com/office/officeart/2005/8/layout/hList7"/>
    <dgm:cxn modelId="{993D3EB9-5CD5-49EC-88BE-3C3354E62559}" type="presParOf" srcId="{EA2E76C5-7A45-40DB-AABF-ADE23567BC5E}" destId="{42AD9186-06EF-41C3-B058-A7B27FDB121D}" srcOrd="1" destOrd="0" presId="urn:microsoft.com/office/officeart/2005/8/layout/hList7"/>
    <dgm:cxn modelId="{40BDBD21-B9C9-4D5A-9144-303DE237786A}" type="presParOf" srcId="{EA2E76C5-7A45-40DB-AABF-ADE23567BC5E}" destId="{4E86923B-45E0-4031-8911-181129675B36}" srcOrd="2" destOrd="0" presId="urn:microsoft.com/office/officeart/2005/8/layout/hList7"/>
    <dgm:cxn modelId="{EC38BA4D-56BC-46DA-B92C-5BD0653A07A6}" type="presParOf" srcId="{4E86923B-45E0-4031-8911-181129675B36}" destId="{60F37715-730A-49A4-A142-FAE125BD50AF}" srcOrd="0" destOrd="0" presId="urn:microsoft.com/office/officeart/2005/8/layout/hList7"/>
    <dgm:cxn modelId="{13BC1527-4157-4FB4-A1E6-366B416CECB8}" type="presParOf" srcId="{4E86923B-45E0-4031-8911-181129675B36}" destId="{FC6E8231-A746-40BE-9D57-3536D6F586E4}" srcOrd="1" destOrd="0" presId="urn:microsoft.com/office/officeart/2005/8/layout/hList7"/>
    <dgm:cxn modelId="{C728575B-BAC6-467C-8454-2EBEC215F367}" type="presParOf" srcId="{4E86923B-45E0-4031-8911-181129675B36}" destId="{6CC9C68C-1925-459B-B69B-A48E83065E40}" srcOrd="2" destOrd="0" presId="urn:microsoft.com/office/officeart/2005/8/layout/hList7"/>
    <dgm:cxn modelId="{03531EDF-829C-421E-A76A-E94C82EA9605}" type="presParOf" srcId="{4E86923B-45E0-4031-8911-181129675B36}" destId="{E8BA3CA3-9B5B-428C-8AB2-38CDC3CC6258}" srcOrd="3" destOrd="0" presId="urn:microsoft.com/office/officeart/2005/8/layout/hList7"/>
    <dgm:cxn modelId="{2EC31E61-B006-4CD3-8BD0-035434BF1B17}" type="presParOf" srcId="{EA2E76C5-7A45-40DB-AABF-ADE23567BC5E}" destId="{D51AFE7C-743B-4FE4-9B99-005B456C3157}" srcOrd="3" destOrd="0" presId="urn:microsoft.com/office/officeart/2005/8/layout/hList7"/>
    <dgm:cxn modelId="{18A950A3-63D1-426F-B177-B7F97AB353CC}" type="presParOf" srcId="{EA2E76C5-7A45-40DB-AABF-ADE23567BC5E}" destId="{9EF03DE1-C588-49E2-A614-61B762C370F2}" srcOrd="4" destOrd="0" presId="urn:microsoft.com/office/officeart/2005/8/layout/hList7"/>
    <dgm:cxn modelId="{84E3A864-5748-45E2-A2B0-3DF781E01857}" type="presParOf" srcId="{9EF03DE1-C588-49E2-A614-61B762C370F2}" destId="{1F732159-755A-4488-B71F-5FB600B3B865}" srcOrd="0" destOrd="0" presId="urn:microsoft.com/office/officeart/2005/8/layout/hList7"/>
    <dgm:cxn modelId="{E9C1B19E-874B-477C-B133-3485C7686A47}" type="presParOf" srcId="{9EF03DE1-C588-49E2-A614-61B762C370F2}" destId="{64E2A096-21B2-4E4D-B872-C21AD97E00EE}" srcOrd="1" destOrd="0" presId="urn:microsoft.com/office/officeart/2005/8/layout/hList7"/>
    <dgm:cxn modelId="{038B3327-AAE6-446B-8117-8ED5F8385CE7}" type="presParOf" srcId="{9EF03DE1-C588-49E2-A614-61B762C370F2}" destId="{44839A1E-D078-42F0-82A6-778F07FF9BBE}" srcOrd="2" destOrd="0" presId="urn:microsoft.com/office/officeart/2005/8/layout/hList7"/>
    <dgm:cxn modelId="{7FA0C6F0-AEEB-4188-B594-A4D5835F4757}" type="presParOf" srcId="{9EF03DE1-C588-49E2-A614-61B762C370F2}" destId="{2D245B3C-E12F-4F3F-BE3F-AC05594EB492}" srcOrd="3" destOrd="0" presId="urn:microsoft.com/office/officeart/2005/8/layout/hList7"/>
  </dgm:cxnLst>
  <dgm:bg/>
  <dgm:whole/>
</dgm:dataModel>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8C7FF59-B0F6-4E09-896C-454179FBCE5C}" type="datetimeFigureOut">
              <a:rPr lang="en-US" smtClean="0"/>
              <a:pPr/>
              <a:t>3/20/2020</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5A677B7-2EDC-469F-9D35-7FFFACD5FC76}"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C7FF59-B0F6-4E09-896C-454179FBCE5C}" type="datetimeFigureOut">
              <a:rPr lang="en-US" smtClean="0"/>
              <a:pPr/>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677B7-2EDC-469F-9D35-7FFFACD5FC7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5A677B7-2EDC-469F-9D35-7FFFACD5FC76}"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C7FF59-B0F6-4E09-896C-454179FBCE5C}" type="datetimeFigureOut">
              <a:rPr lang="en-US" smtClean="0"/>
              <a:pPr/>
              <a:t>3/20/2020</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8C7FF59-B0F6-4E09-896C-454179FBCE5C}" type="datetimeFigureOut">
              <a:rPr lang="en-US" smtClean="0"/>
              <a:pPr/>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65A677B7-2EDC-469F-9D35-7FFFACD5FC76}"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F8C7FF59-B0F6-4E09-896C-454179FBCE5C}" type="datetimeFigureOut">
              <a:rPr lang="en-US" smtClean="0"/>
              <a:pPr/>
              <a:t>3/20/2020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5A677B7-2EDC-469F-9D35-7FFFACD5FC76}"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F8C7FF59-B0F6-4E09-896C-454179FBCE5C}" type="datetimeFigureOut">
              <a:rPr lang="en-US" smtClean="0"/>
              <a:pPr/>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677B7-2EDC-469F-9D35-7FFFACD5FC76}"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8C7FF59-B0F6-4E09-896C-454179FBCE5C}" type="datetimeFigureOut">
              <a:rPr lang="en-US" smtClean="0"/>
              <a:pPr/>
              <a:t>3/20/2020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5A677B7-2EDC-469F-9D35-7FFFACD5FC76}"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8C7FF59-B0F6-4E09-896C-454179FBCE5C}" type="datetimeFigureOut">
              <a:rPr lang="en-US" smtClean="0"/>
              <a:pPr/>
              <a:t>3/20/2020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5A677B7-2EDC-469F-9D35-7FFFACD5FC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F8C7FF59-B0F6-4E09-896C-454179FBCE5C}" type="datetimeFigureOut">
              <a:rPr lang="en-US" smtClean="0"/>
              <a:pPr/>
              <a:t>3/20/2020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5A677B7-2EDC-469F-9D35-7FFFACD5FC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5A677B7-2EDC-469F-9D35-7FFFACD5FC76}"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F8C7FF59-B0F6-4E09-896C-454179FBCE5C}" type="datetimeFigureOut">
              <a:rPr lang="en-US" smtClean="0"/>
              <a:pPr/>
              <a:t>3/20/2020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5A677B7-2EDC-469F-9D35-7FFFACD5FC76}"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F8C7FF59-B0F6-4E09-896C-454179FBCE5C}" type="datetimeFigureOut">
              <a:rPr lang="en-US" smtClean="0"/>
              <a:pPr/>
              <a:t>3/20/2020</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8C7FF59-B0F6-4E09-896C-454179FBCE5C}" type="datetimeFigureOut">
              <a:rPr lang="en-US" smtClean="0"/>
              <a:pPr/>
              <a:t>3/20/2020</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5A677B7-2EDC-469F-9D35-7FFFACD5FC76}"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19400"/>
            <a:ext cx="6400800" cy="2743200"/>
          </a:xfrm>
        </p:spPr>
        <p:txBody>
          <a:bodyPr>
            <a:normAutofit/>
          </a:bodyPr>
          <a:lstStyle/>
          <a:p>
            <a:r>
              <a:rPr lang="en-US" dirty="0" smtClean="0"/>
              <a:t>Final year degree project</a:t>
            </a:r>
          </a:p>
          <a:p>
            <a:r>
              <a:rPr lang="en-US" dirty="0" smtClean="0"/>
              <a:t>Don </a:t>
            </a:r>
            <a:r>
              <a:rPr lang="en-US" dirty="0" err="1" smtClean="0"/>
              <a:t>bosco</a:t>
            </a:r>
            <a:r>
              <a:rPr lang="en-US" dirty="0" smtClean="0"/>
              <a:t> college </a:t>
            </a:r>
            <a:r>
              <a:rPr lang="en-US" dirty="0" err="1" smtClean="0"/>
              <a:t>sulthan</a:t>
            </a:r>
            <a:r>
              <a:rPr lang="en-US" dirty="0" smtClean="0"/>
              <a:t> </a:t>
            </a:r>
            <a:r>
              <a:rPr lang="en-US" dirty="0" err="1" smtClean="0"/>
              <a:t>bathery</a:t>
            </a:r>
            <a:endParaRPr lang="en-US" dirty="0" smtClean="0"/>
          </a:p>
          <a:p>
            <a:endParaRPr lang="en-US" dirty="0" smtClean="0"/>
          </a:p>
          <a:p>
            <a:r>
              <a:rPr lang="en-US" dirty="0" smtClean="0"/>
              <a:t>Team members:</a:t>
            </a:r>
          </a:p>
          <a:p>
            <a:r>
              <a:rPr lang="en-US" dirty="0" err="1" smtClean="0"/>
              <a:t>Sibin</a:t>
            </a:r>
            <a:r>
              <a:rPr lang="en-US" dirty="0" smtClean="0"/>
              <a:t> </a:t>
            </a:r>
            <a:r>
              <a:rPr lang="en-US" dirty="0" err="1" smtClean="0"/>
              <a:t>mathew</a:t>
            </a:r>
            <a:endParaRPr lang="en-US" dirty="0" smtClean="0"/>
          </a:p>
          <a:p>
            <a:r>
              <a:rPr lang="en-US" dirty="0" err="1" smtClean="0"/>
              <a:t>Hemant</a:t>
            </a:r>
            <a:r>
              <a:rPr lang="en-US" dirty="0" smtClean="0"/>
              <a:t> p </a:t>
            </a:r>
            <a:r>
              <a:rPr lang="en-US" dirty="0" err="1" smtClean="0"/>
              <a:t>hareesh</a:t>
            </a:r>
            <a:endParaRPr lang="en-US" dirty="0" smtClean="0"/>
          </a:p>
          <a:p>
            <a:r>
              <a:rPr lang="en-US" dirty="0" err="1" smtClean="0"/>
              <a:t>Joby</a:t>
            </a:r>
            <a:r>
              <a:rPr lang="en-US" dirty="0" smtClean="0"/>
              <a:t> </a:t>
            </a:r>
            <a:r>
              <a:rPr lang="en-US" dirty="0" err="1" smtClean="0"/>
              <a:t>george</a:t>
            </a:r>
            <a:endParaRPr lang="en-US" dirty="0" smtClean="0"/>
          </a:p>
          <a:p>
            <a:endParaRPr lang="en-US" dirty="0" smtClean="0"/>
          </a:p>
          <a:p>
            <a:r>
              <a:rPr lang="en-US" dirty="0" smtClean="0"/>
              <a:t>Under the guidance of </a:t>
            </a:r>
            <a:r>
              <a:rPr lang="en-US" dirty="0" err="1" smtClean="0"/>
              <a:t>Fr.johny</a:t>
            </a:r>
            <a:r>
              <a:rPr lang="en-US" dirty="0" smtClean="0"/>
              <a:t> </a:t>
            </a:r>
            <a:r>
              <a:rPr lang="en-US" dirty="0" err="1" smtClean="0"/>
              <a:t>jose</a:t>
            </a:r>
            <a:endParaRPr lang="en-US" dirty="0"/>
          </a:p>
        </p:txBody>
      </p:sp>
      <p:sp>
        <p:nvSpPr>
          <p:cNvPr id="2" name="Title 1"/>
          <p:cNvSpPr>
            <a:spLocks noGrp="1"/>
          </p:cNvSpPr>
          <p:nvPr>
            <p:ph type="ctrTitle"/>
          </p:nvPr>
        </p:nvSpPr>
        <p:spPr/>
        <p:txBody>
          <a:bodyPr/>
          <a:lstStyle/>
          <a:p>
            <a:r>
              <a:rPr lang="en-US" dirty="0" smtClean="0"/>
              <a:t>Tutorial Website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762000"/>
            <a:ext cx="5819222" cy="369332"/>
          </a:xfrm>
          <a:prstGeom prst="rect">
            <a:avLst/>
          </a:prstGeom>
          <a:noFill/>
        </p:spPr>
        <p:txBody>
          <a:bodyPr wrap="none" rtlCol="0">
            <a:spAutoFit/>
          </a:bodyPr>
          <a:lstStyle/>
          <a:p>
            <a:r>
              <a:rPr lang="en-US" dirty="0"/>
              <a:t>The tools </a:t>
            </a:r>
            <a:r>
              <a:rPr lang="en-US" dirty="0" smtClean="0"/>
              <a:t>used in this project for this </a:t>
            </a:r>
            <a:r>
              <a:rPr lang="en-US" dirty="0"/>
              <a:t>are the traditional</a:t>
            </a:r>
          </a:p>
        </p:txBody>
      </p:sp>
      <p:graphicFrame>
        <p:nvGraphicFramePr>
          <p:cNvPr id="3" name="Diagram 2"/>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sz="quarter" idx="1"/>
          </p:nvPr>
        </p:nvSpPr>
        <p:spPr/>
        <p:txBody>
          <a:bodyPr>
            <a:normAutofit fontScale="77500" lnSpcReduction="20000"/>
          </a:bodyPr>
          <a:lstStyle/>
          <a:p>
            <a:pPr lvl="0"/>
            <a:r>
              <a:rPr lang="en-US" dirty="0" smtClean="0"/>
              <a:t>Less data consuming</a:t>
            </a:r>
          </a:p>
          <a:p>
            <a:pPr lvl="0"/>
            <a:r>
              <a:rPr lang="en-US" dirty="0" smtClean="0"/>
              <a:t>Video quality and playback options</a:t>
            </a:r>
          </a:p>
          <a:p>
            <a:pPr lvl="0"/>
            <a:r>
              <a:rPr lang="en-US" dirty="0" smtClean="0"/>
              <a:t>Search bar should be provided to search the contents of the website.</a:t>
            </a:r>
          </a:p>
          <a:p>
            <a:pPr lvl="0"/>
            <a:r>
              <a:rPr lang="en-US" dirty="0" smtClean="0"/>
              <a:t>Should not be overcrowded with advertisements.</a:t>
            </a:r>
          </a:p>
          <a:p>
            <a:pPr lvl="0"/>
            <a:r>
              <a:rPr lang="en-US" dirty="0" smtClean="0"/>
              <a:t>Provide switches to go from bottom to top, links to other websites to read more and links to give info about keywords.</a:t>
            </a:r>
          </a:p>
          <a:p>
            <a:pPr lvl="0"/>
            <a:r>
              <a:rPr lang="en-US" dirty="0" smtClean="0"/>
              <a:t>Provide options to convert language, provide feedback, post complaints, ask questions and view most-viewed or most-attended topics/courses.</a:t>
            </a:r>
          </a:p>
          <a:p>
            <a:pPr lvl="0"/>
            <a:r>
              <a:rPr lang="en-US" dirty="0" smtClean="0"/>
              <a:t>Provide facilities for online tests.</a:t>
            </a:r>
          </a:p>
          <a:p>
            <a:pPr lvl="0"/>
            <a:r>
              <a:rPr lang="en-US" dirty="0" smtClean="0"/>
              <a:t>Provide attractive interface to users(use flip, dark mode etc.).</a:t>
            </a:r>
          </a:p>
          <a:p>
            <a:pPr lvl="0"/>
            <a:r>
              <a:rPr lang="en-US" dirty="0" smtClean="0"/>
              <a:t>Create website that is compatible with most devices and browsers.</a:t>
            </a:r>
          </a:p>
          <a:p>
            <a:pPr lvl="0"/>
            <a:r>
              <a:rPr lang="en-US" dirty="0" smtClean="0"/>
              <a:t>Should load faster, should be able to make notes or video offline.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1752" y="1600200"/>
            <a:ext cx="8503920" cy="4498848"/>
          </a:xfrm>
        </p:spPr>
        <p:txBody>
          <a:bodyPr>
            <a:normAutofit fontScale="85000" lnSpcReduction="10000"/>
          </a:bodyPr>
          <a:lstStyle/>
          <a:p>
            <a:pPr lvl="0"/>
            <a:r>
              <a:rPr lang="en-US" dirty="0" smtClean="0"/>
              <a:t>There should be 2 main people other than the user and admin to make the site efficient- Content developer and Inspector</a:t>
            </a:r>
          </a:p>
          <a:p>
            <a:pPr lvl="0"/>
            <a:r>
              <a:rPr lang="en-US" dirty="0" smtClean="0"/>
              <a:t>Admin should be able to add inspectors, approve content developers and add videos and content, view users, view videos and content accepted by inspector and accept payments and view payment details.</a:t>
            </a:r>
          </a:p>
          <a:p>
            <a:pPr lvl="0"/>
            <a:r>
              <a:rPr lang="en-US" dirty="0" smtClean="0"/>
              <a:t>Inspector should be able to view contents provided by admin and make sure it is relevant and if necessary should be able to add to website and else should be able to remove those.</a:t>
            </a:r>
          </a:p>
          <a:p>
            <a:pPr lvl="0"/>
            <a:r>
              <a:rPr lang="en-US" dirty="0" smtClean="0"/>
              <a:t> Students should be able to view courses(and demo classes) see their progress, attend tests and request for contents not available in this site. To create interest in students badges can be made given based on their progress.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pPr lvl="0"/>
            <a:r>
              <a:rPr lang="en-US" dirty="0" smtClean="0"/>
              <a:t>Log sessions of course for student: It is very useful to the student if whatever the student has learned until then are recorded and shown to the user in his dashboard for this, each time the user logs in and learns something it should be recorded and progress of a user in his course should be shown. </a:t>
            </a:r>
          </a:p>
          <a:p>
            <a:pPr lvl="0"/>
            <a:r>
              <a:rPr lang="en-US" dirty="0" smtClean="0"/>
              <a:t>Login easily using </a:t>
            </a:r>
            <a:r>
              <a:rPr lang="en-US" dirty="0" err="1" smtClean="0"/>
              <a:t>google</a:t>
            </a:r>
            <a:r>
              <a:rPr lang="en-US" dirty="0" smtClean="0"/>
              <a:t> or </a:t>
            </a:r>
            <a:r>
              <a:rPr lang="en-US" dirty="0" err="1" smtClean="0"/>
              <a:t>facebook</a:t>
            </a:r>
            <a:r>
              <a:rPr lang="en-US" dirty="0" smtClean="0"/>
              <a:t>.</a:t>
            </a:r>
          </a:p>
          <a:p>
            <a:pPr lvl="0"/>
            <a:r>
              <a:rPr lang="en-US" dirty="0" smtClean="0"/>
              <a:t>Provide details on what all you can do in this site(welcome note/guide).</a:t>
            </a:r>
          </a:p>
          <a:p>
            <a:pPr lvl="0"/>
            <a:r>
              <a:rPr lang="en-US" dirty="0" smtClean="0"/>
              <a:t>Anybody can contribute contents to admin.</a:t>
            </a:r>
          </a:p>
          <a:p>
            <a:pPr lvl="0"/>
            <a:r>
              <a:rPr lang="en-US" dirty="0" smtClean="0"/>
              <a:t>Live projects -we can work on sample projects, materials available in </a:t>
            </a:r>
            <a:r>
              <a:rPr lang="en-US" dirty="0" err="1" smtClean="0"/>
              <a:t>pdf</a:t>
            </a:r>
            <a:r>
              <a:rPr lang="en-US" dirty="0" smtClean="0"/>
              <a:t>, inbuilt text editors(we can use online editors without downloading software).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EXISTING SYSTEM</a:t>
            </a:r>
            <a:endParaRPr lang="en-US" dirty="0"/>
          </a:p>
        </p:txBody>
      </p:sp>
      <p:sp>
        <p:nvSpPr>
          <p:cNvPr id="3" name="Content Placeholder 2"/>
          <p:cNvSpPr>
            <a:spLocks noGrp="1"/>
          </p:cNvSpPr>
          <p:nvPr>
            <p:ph sz="quarter" idx="1"/>
          </p:nvPr>
        </p:nvSpPr>
        <p:spPr/>
        <p:txBody>
          <a:bodyPr>
            <a:normAutofit lnSpcReduction="10000"/>
          </a:bodyPr>
          <a:lstStyle/>
          <a:p>
            <a:r>
              <a:rPr lang="en-IN" dirty="0" smtClean="0"/>
              <a:t>1.	The current systems include tutorial sites with huge payment.</a:t>
            </a:r>
            <a:endParaRPr lang="en-US" dirty="0" smtClean="0"/>
          </a:p>
          <a:p>
            <a:r>
              <a:rPr lang="en-IN" dirty="0" smtClean="0"/>
              <a:t>2.	Uses complicated language, difficult accent.</a:t>
            </a:r>
            <a:endParaRPr lang="en-US" dirty="0" smtClean="0"/>
          </a:p>
          <a:p>
            <a:r>
              <a:rPr lang="en-IN" dirty="0" smtClean="0"/>
              <a:t>3.	Quality of videos are controlled automatically.</a:t>
            </a:r>
            <a:endParaRPr lang="en-US" dirty="0" smtClean="0"/>
          </a:p>
          <a:p>
            <a:r>
              <a:rPr lang="en-IN" dirty="0" smtClean="0"/>
              <a:t>4.	Provides demo videos for users</a:t>
            </a:r>
            <a:endParaRPr lang="en-US" dirty="0" smtClean="0"/>
          </a:p>
          <a:p>
            <a:r>
              <a:rPr lang="en-IN" dirty="0" smtClean="0"/>
              <a:t>5.	Some sites allow users to provide video classes to admin for money.</a:t>
            </a:r>
            <a:endParaRPr lang="en-US" dirty="0" smtClean="0"/>
          </a:p>
          <a:p>
            <a:r>
              <a:rPr lang="en-IN" dirty="0" smtClean="0"/>
              <a:t>6.	Current systems provide interactive interface, provide tests.</a:t>
            </a:r>
            <a:endParaRPr lang="en-US" dirty="0" smtClean="0"/>
          </a:p>
          <a:p>
            <a:r>
              <a:rPr lang="en-US" dirty="0" smtClean="0"/>
              <a:t>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Disadvantages of existing system</a:t>
            </a:r>
            <a:endParaRPr lang="en-US" dirty="0"/>
          </a:p>
        </p:txBody>
      </p:sp>
      <p:sp>
        <p:nvSpPr>
          <p:cNvPr id="3" name="Content Placeholder 2"/>
          <p:cNvSpPr>
            <a:spLocks noGrp="1"/>
          </p:cNvSpPr>
          <p:nvPr>
            <p:ph sz="quarter" idx="1"/>
          </p:nvPr>
        </p:nvSpPr>
        <p:spPr/>
        <p:txBody>
          <a:bodyPr/>
          <a:lstStyle/>
          <a:p>
            <a:r>
              <a:rPr lang="en-IN" dirty="0" smtClean="0"/>
              <a:t>1.	Most systems do not take feedback.</a:t>
            </a:r>
            <a:endParaRPr lang="en-US" dirty="0" smtClean="0"/>
          </a:p>
          <a:p>
            <a:r>
              <a:rPr lang="en-IN" dirty="0" smtClean="0"/>
              <a:t>2.	Some sites do not allow users to control video          	quality, playback.</a:t>
            </a:r>
            <a:endParaRPr lang="en-US" dirty="0" smtClean="0"/>
          </a:p>
          <a:p>
            <a:r>
              <a:rPr lang="en-IN" dirty="0" smtClean="0"/>
              <a:t>3.	Quality of content, not user friendly.</a:t>
            </a:r>
            <a:endParaRPr lang="en-US" dirty="0" smtClean="0"/>
          </a:p>
          <a:p>
            <a:r>
              <a:rPr lang="en-IN" dirty="0" smtClean="0"/>
              <a:t>4.	Some websites use lot of data.</a:t>
            </a:r>
            <a:endParaRPr lang="en-US" dirty="0" smtClean="0"/>
          </a:p>
          <a:p>
            <a:r>
              <a:rPr lang="en-IN" dirty="0" smtClean="0"/>
              <a:t>5.	Classes in native language is not available</a:t>
            </a:r>
            <a:endParaRPr lang="en-US" dirty="0" smtClean="0"/>
          </a:p>
          <a:p>
            <a:r>
              <a:rPr lang="en-IN" dirty="0" smtClean="0"/>
              <a:t>6.	Most websites are not compatible with certain browsers and interface is same in different devices.</a:t>
            </a:r>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Proposed System</a:t>
            </a:r>
            <a:endParaRPr lang="en-US" dirty="0"/>
          </a:p>
        </p:txBody>
      </p:sp>
      <p:sp>
        <p:nvSpPr>
          <p:cNvPr id="3" name="Subtitle 2"/>
          <p:cNvSpPr>
            <a:spLocks noGrp="1"/>
          </p:cNvSpPr>
          <p:nvPr>
            <p:ph type="subTitle" idx="1"/>
          </p:nvPr>
        </p:nvSpPr>
        <p:spPr>
          <a:xfrm>
            <a:off x="381000" y="2667000"/>
            <a:ext cx="8229600" cy="3657600"/>
          </a:xfrm>
        </p:spPr>
        <p:txBody>
          <a:bodyPr>
            <a:normAutofit/>
          </a:bodyPr>
          <a:lstStyle/>
          <a:p>
            <a:r>
              <a:rPr lang="en-US" dirty="0" smtClean="0"/>
              <a:t>requirements being implemented in this tutorial site </a:t>
            </a:r>
          </a:p>
          <a:p>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85000" lnSpcReduction="20000"/>
          </a:bodyPr>
          <a:lstStyle/>
          <a:p>
            <a:r>
              <a:rPr lang="en-US" dirty="0" smtClean="0"/>
              <a:t>1)Video quality and playback options-users are able to change the quality of videos as per their convenience.</a:t>
            </a:r>
          </a:p>
          <a:p>
            <a:r>
              <a:rPr lang="en-US" dirty="0" smtClean="0"/>
              <a:t>2)search bar to search for topics and contents .</a:t>
            </a:r>
          </a:p>
          <a:p>
            <a:r>
              <a:rPr lang="en-US" dirty="0" smtClean="0"/>
              <a:t>3)3 levels:level-0:is a responsive page where content gets updated everyday.level-2:is tutorial videos and content and level-3:totally </a:t>
            </a:r>
            <a:r>
              <a:rPr lang="en-US" dirty="0" err="1" smtClean="0"/>
              <a:t>pratical</a:t>
            </a:r>
            <a:r>
              <a:rPr lang="en-US" dirty="0" smtClean="0"/>
              <a:t> class.</a:t>
            </a:r>
          </a:p>
          <a:p>
            <a:r>
              <a:rPr lang="en-US" dirty="0" smtClean="0"/>
              <a:t>4)provides no advertisements.</a:t>
            </a:r>
          </a:p>
          <a:p>
            <a:r>
              <a:rPr lang="en-US" dirty="0" smtClean="0"/>
              <a:t>5)Provide switches to go from bottom to top, links to other websites to read more and links to give info about keywords.</a:t>
            </a:r>
          </a:p>
          <a:p>
            <a:r>
              <a:rPr lang="en-US" dirty="0" smtClean="0"/>
              <a:t>6)provides feedback and comments to ask doubt.</a:t>
            </a:r>
          </a:p>
          <a:p>
            <a:r>
              <a:rPr lang="en-US" dirty="0" smtClean="0"/>
              <a:t>7)Provide facilities for online tests.</a:t>
            </a:r>
          </a:p>
          <a:p>
            <a:r>
              <a:rPr lang="en-US" dirty="0" smtClean="0"/>
              <a:t>8)Provide attractive interface to users(use flip, dark mode etc.).</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0000" lnSpcReduction="20000"/>
          </a:bodyPr>
          <a:lstStyle/>
          <a:p>
            <a:r>
              <a:rPr lang="en-US" dirty="0" smtClean="0"/>
              <a:t>9)Create website that is compatible with most devices and </a:t>
            </a:r>
            <a:r>
              <a:rPr lang="en-US" dirty="0" err="1" smtClean="0"/>
              <a:t>browsers.Admin</a:t>
            </a:r>
            <a:r>
              <a:rPr lang="en-US" dirty="0" smtClean="0"/>
              <a:t> should be able to add videos and content, view users, view videos and content accepted by inspector and accept payments and view payment details.</a:t>
            </a:r>
          </a:p>
          <a:p>
            <a:r>
              <a:rPr lang="en-US" dirty="0" smtClean="0"/>
              <a:t>10)Inspector should be able to view contents provided by admin and make sure it is relevant and if necessary should be able to add to website and else should be able to remove those.</a:t>
            </a:r>
          </a:p>
          <a:p>
            <a:r>
              <a:rPr lang="en-US" dirty="0" smtClean="0"/>
              <a:t>11)Students should be able to view courses(and demo classes) see their progress, attend tests and request for contents not available in this site. To create interest in students badges can be made given based on their progress.</a:t>
            </a:r>
          </a:p>
          <a:p>
            <a:r>
              <a:rPr lang="en-US" dirty="0" smtClean="0"/>
              <a:t>12)Log sessions of course for student: It is very useful to the student if whatever the student has learned until then are recorded and shown to the user in his dashboard for this, each time the user logs in and learns something it should be recorded and progress of a user in his course should be shown. </a:t>
            </a:r>
          </a:p>
          <a:p>
            <a:r>
              <a:rPr lang="en-US" dirty="0" smtClean="0"/>
              <a:t>13)Provide details on what all you can do in this site(welcome note/guide).</a:t>
            </a:r>
          </a:p>
          <a:p>
            <a:r>
              <a:rPr lang="en-US" dirty="0" smtClean="0"/>
              <a:t>14)Anybody can contribute contents to admin.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Advantage of proposed system</a:t>
            </a:r>
            <a:endParaRPr lang="en-US" dirty="0"/>
          </a:p>
        </p:txBody>
      </p:sp>
      <p:sp>
        <p:nvSpPr>
          <p:cNvPr id="3" name="Content Placeholder 2"/>
          <p:cNvSpPr>
            <a:spLocks noGrp="1"/>
          </p:cNvSpPr>
          <p:nvPr>
            <p:ph sz="quarter" idx="1"/>
          </p:nvPr>
        </p:nvSpPr>
        <p:spPr/>
        <p:txBody>
          <a:bodyPr/>
          <a:lstStyle/>
          <a:p>
            <a:pPr lvl="0"/>
            <a:r>
              <a:rPr lang="en-IN" dirty="0" smtClean="0"/>
              <a:t>Anybody can contribute contents to admin.</a:t>
            </a:r>
            <a:endParaRPr lang="en-US" dirty="0" smtClean="0"/>
          </a:p>
          <a:p>
            <a:pPr lvl="0"/>
            <a:r>
              <a:rPr lang="en-IN" dirty="0" smtClean="0"/>
              <a:t>Students can also earn money my making content.</a:t>
            </a:r>
            <a:endParaRPr lang="en-US" dirty="0" smtClean="0"/>
          </a:p>
          <a:p>
            <a:pPr lvl="0"/>
            <a:r>
              <a:rPr lang="en-IN" dirty="0" smtClean="0"/>
              <a:t>Compatible with most devices and browsers.</a:t>
            </a:r>
            <a:endParaRPr lang="en-US" dirty="0" smtClean="0"/>
          </a:p>
          <a:p>
            <a:pPr lvl="0"/>
            <a:r>
              <a:rPr lang="en-IN" dirty="0" smtClean="0"/>
              <a:t>Less advertisement and can clear doubts.</a:t>
            </a:r>
            <a:endParaRPr lang="en-US" dirty="0" smtClean="0"/>
          </a:p>
          <a:p>
            <a:pPr lvl="0"/>
            <a:r>
              <a:rPr lang="en-IN" dirty="0" smtClean="0"/>
              <a:t>Video quality and playback options for users.</a:t>
            </a:r>
            <a:endParaRPr lang="en-US" dirty="0" smtClean="0"/>
          </a:p>
          <a:p>
            <a:pPr lvl="0"/>
            <a:r>
              <a:rPr lang="en-IN" dirty="0" smtClean="0"/>
              <a:t>Easy, efficient and less time consuming.</a:t>
            </a:r>
            <a:endParaRPr lang="en-US" dirty="0" smtClean="0"/>
          </a:p>
          <a:p>
            <a:pPr lvl="0"/>
            <a:r>
              <a:rPr lang="en-IN" dirty="0" smtClean="0"/>
              <a:t>high speed response to users. </a:t>
            </a:r>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a:t>
            </a:r>
            <a:endParaRPr lang="en-US" dirty="0"/>
          </a:p>
        </p:txBody>
      </p:sp>
      <p:sp>
        <p:nvSpPr>
          <p:cNvPr id="3" name="Content Placeholder 2"/>
          <p:cNvSpPr>
            <a:spLocks noGrp="1"/>
          </p:cNvSpPr>
          <p:nvPr>
            <p:ph sz="quarter" idx="1"/>
          </p:nvPr>
        </p:nvSpPr>
        <p:spPr/>
        <p:txBody>
          <a:bodyPr/>
          <a:lstStyle/>
          <a:p>
            <a:r>
              <a:rPr lang="en-US" dirty="0" smtClean="0"/>
              <a:t>A tutorial website that provides students with courses on basic computer science topics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Feasibility study</a:t>
            </a:r>
            <a:endParaRPr lang="en-US" dirty="0"/>
          </a:p>
        </p:txBody>
      </p:sp>
      <p:sp>
        <p:nvSpPr>
          <p:cNvPr id="3" name="Content Placeholder 2"/>
          <p:cNvSpPr>
            <a:spLocks noGrp="1"/>
          </p:cNvSpPr>
          <p:nvPr>
            <p:ph sz="quarter" idx="1"/>
          </p:nvPr>
        </p:nvSpPr>
        <p:spPr/>
        <p:txBody>
          <a:bodyPr/>
          <a:lstStyle/>
          <a:p>
            <a:pPr>
              <a:buNone/>
            </a:pPr>
            <a:r>
              <a:rPr lang="en-IN" b="1" dirty="0" smtClean="0"/>
              <a:t>Economical feasibility</a:t>
            </a:r>
            <a:endParaRPr lang="en-US" dirty="0" smtClean="0"/>
          </a:p>
          <a:p>
            <a:r>
              <a:rPr lang="en-IN" dirty="0" smtClean="0"/>
              <a:t>Development of this application is economical feasible.  The organization or hypermarket need not spend much money for the accomplishment of the project since the resources required for the development of system is already available. Even after the development, the organization need not be in a position to invest more on maintenance and hence the system is economically feasible.</a:t>
            </a:r>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dirty="0" smtClean="0"/>
              <a:t>Technical feasibility</a:t>
            </a:r>
            <a:endParaRPr lang="en-US" dirty="0" smtClean="0"/>
          </a:p>
          <a:p>
            <a:r>
              <a:rPr lang="en-IN" dirty="0" smtClean="0"/>
              <a:t>It involves determining whether or not a system can actually constructed to solve the problem at hand. The proposed system is technically feasible. Since the necessary technology exist in the organization and also will not be much difficulty in getting the required resources for the development and for the maintenance of the system as well. Ph p and android has a neutral architecture.</a:t>
            </a:r>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dirty="0" smtClean="0"/>
              <a:t>Proposed system is beneficial because they can be turned into information system will meet the organization’s operating requirements.</a:t>
            </a:r>
            <a:endParaRPr lang="en-US" dirty="0" smtClean="0"/>
          </a:p>
          <a:p>
            <a:endParaRPr lang="en-US" dirty="0"/>
          </a:p>
        </p:txBody>
      </p:sp>
      <p:sp>
        <p:nvSpPr>
          <p:cNvPr id="5" name="Rectangle 4"/>
          <p:cNvSpPr/>
          <p:nvPr/>
        </p:nvSpPr>
        <p:spPr>
          <a:xfrm>
            <a:off x="1752600" y="457200"/>
            <a:ext cx="5181600" cy="584775"/>
          </a:xfrm>
          <a:prstGeom prst="rect">
            <a:avLst/>
          </a:prstGeom>
        </p:spPr>
        <p:txBody>
          <a:bodyPr wrap="square">
            <a:spAutoFit/>
          </a:bodyPr>
          <a:lstStyle/>
          <a:p>
            <a:pPr>
              <a:buNone/>
            </a:pPr>
            <a:r>
              <a:rPr lang="en-IN" sz="3200" b="1" dirty="0" smtClean="0"/>
              <a:t>Operational feasibility</a:t>
            </a:r>
            <a:endParaRPr lang="en-US" sz="32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sz="quarter" idx="1"/>
          </p:nvPr>
        </p:nvSpPr>
        <p:spPr/>
        <p:txBody>
          <a:bodyPr>
            <a:normAutofit fontScale="70000" lnSpcReduction="20000"/>
          </a:bodyPr>
          <a:lstStyle/>
          <a:p>
            <a:r>
              <a:rPr lang="en-IN" b="1" dirty="0" smtClean="0"/>
              <a:t>ADMINISTRATOR MODULE</a:t>
            </a:r>
            <a:endParaRPr lang="en-US" dirty="0" smtClean="0"/>
          </a:p>
          <a:p>
            <a:r>
              <a:rPr lang="en-IN" dirty="0" smtClean="0"/>
              <a:t>  Admin should be able to add videos and content, view users, view videos and content accepted by inspector and accept payments and view payment details.</a:t>
            </a:r>
            <a:endParaRPr lang="en-US" dirty="0" smtClean="0"/>
          </a:p>
          <a:p>
            <a:r>
              <a:rPr lang="en-IN" b="1" dirty="0" smtClean="0"/>
              <a:t>INSPECTOR MODULE</a:t>
            </a:r>
            <a:endParaRPr lang="en-US" dirty="0" smtClean="0"/>
          </a:p>
          <a:p>
            <a:r>
              <a:rPr lang="en-IN" dirty="0" smtClean="0"/>
              <a:t>Inspector should be able to view contents provided by admin and make sure it is relevant and if necessary should be able to add to website and else should be able to remove those.</a:t>
            </a:r>
            <a:endParaRPr lang="en-US" dirty="0" smtClean="0"/>
          </a:p>
          <a:p>
            <a:r>
              <a:rPr lang="en-IN" b="1" dirty="0" smtClean="0"/>
              <a:t>STUDENT MODULE</a:t>
            </a:r>
            <a:endParaRPr lang="en-US" dirty="0" smtClean="0"/>
          </a:p>
          <a:p>
            <a:r>
              <a:rPr lang="en-IN" dirty="0" smtClean="0"/>
              <a:t>Students should be able to view courses(and demo classes) see their progress, attend tests and request for contents not available in this site. To create interest in students badges can be made given based on their progress.</a:t>
            </a:r>
            <a:endParaRPr lang="en-US" dirty="0" smtClean="0"/>
          </a:p>
          <a:p>
            <a:r>
              <a:rPr lang="en-IN" b="1" dirty="0" smtClean="0"/>
              <a:t>TEACHER MODULE</a:t>
            </a:r>
            <a:endParaRPr lang="en-US" dirty="0" smtClean="0"/>
          </a:p>
          <a:p>
            <a:r>
              <a:rPr lang="en-IN" dirty="0" smtClean="0"/>
              <a:t>Provide content to the admin which are inspected by the </a:t>
            </a:r>
            <a:r>
              <a:rPr lang="en-IN" dirty="0" err="1" smtClean="0"/>
              <a:t>inpector</a:t>
            </a:r>
            <a:r>
              <a:rPr lang="en-IN" dirty="0" smtClean="0"/>
              <a:t> and approved or rejected by the </a:t>
            </a:r>
            <a:r>
              <a:rPr lang="en-IN" dirty="0" err="1" smtClean="0"/>
              <a:t>same.if</a:t>
            </a:r>
            <a:r>
              <a:rPr lang="en-IN" dirty="0" smtClean="0"/>
              <a:t> approved they get money for the work.</a:t>
            </a:r>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609600"/>
            <a:ext cx="5670142" cy="369332"/>
          </a:xfrm>
          <a:prstGeom prst="rect">
            <a:avLst/>
          </a:prstGeom>
          <a:noFill/>
        </p:spPr>
        <p:txBody>
          <a:bodyPr wrap="none" rtlCol="0">
            <a:spAutoFit/>
          </a:bodyPr>
          <a:lstStyle/>
          <a:p>
            <a:r>
              <a:rPr lang="en-IN" b="1" dirty="0" smtClean="0"/>
              <a:t>SOFTWARE REQUIREMENT SPECIFICATION</a:t>
            </a:r>
            <a:endParaRPr lang="en-US" dirty="0"/>
          </a:p>
        </p:txBody>
      </p:sp>
      <p:sp>
        <p:nvSpPr>
          <p:cNvPr id="3" name="TextBox 2"/>
          <p:cNvSpPr txBox="1"/>
          <p:nvPr/>
        </p:nvSpPr>
        <p:spPr>
          <a:xfrm>
            <a:off x="609600" y="1676400"/>
            <a:ext cx="7848600" cy="1200329"/>
          </a:xfrm>
          <a:prstGeom prst="rect">
            <a:avLst/>
          </a:prstGeom>
          <a:noFill/>
        </p:spPr>
        <p:txBody>
          <a:bodyPr wrap="square" rtlCol="0">
            <a:spAutoFit/>
          </a:bodyPr>
          <a:lstStyle/>
          <a:p>
            <a:r>
              <a:rPr lang="en-IN" dirty="0" smtClean="0"/>
              <a:t>Operating system: windows 10</a:t>
            </a:r>
            <a:endParaRPr lang="en-US" dirty="0" smtClean="0"/>
          </a:p>
          <a:p>
            <a:r>
              <a:rPr lang="en-IN" dirty="0" smtClean="0"/>
              <a:t>Front end: PHP</a:t>
            </a:r>
            <a:endParaRPr lang="en-US" dirty="0" smtClean="0"/>
          </a:p>
          <a:p>
            <a:r>
              <a:rPr lang="en-IN" dirty="0" smtClean="0"/>
              <a:t>Back end: </a:t>
            </a:r>
            <a:r>
              <a:rPr lang="en-IN" dirty="0" err="1" smtClean="0"/>
              <a:t>MySQL</a:t>
            </a:r>
            <a:endParaRPr lang="en-US"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sz="quarter" idx="1"/>
          </p:nvPr>
        </p:nvSpPr>
        <p:spPr/>
        <p:txBody>
          <a:bodyPr/>
          <a:lstStyle/>
          <a:p>
            <a:r>
              <a:rPr lang="en-US" dirty="0" smtClean="0"/>
              <a:t>DFD</a:t>
            </a:r>
          </a:p>
          <a:p>
            <a:r>
              <a:rPr lang="en-US" dirty="0" smtClean="0"/>
              <a:t>Use case Diagram</a:t>
            </a:r>
          </a:p>
          <a:p>
            <a:r>
              <a:rPr lang="en-US" dirty="0" smtClean="0"/>
              <a:t>ER diagram</a:t>
            </a:r>
          </a:p>
          <a:p>
            <a:r>
              <a:rPr lang="en-US" dirty="0" smtClean="0"/>
              <a:t>Class diagram</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Unified Modeling Language</a:t>
            </a:r>
            <a:endParaRPr lang="en-US" dirty="0"/>
          </a:p>
        </p:txBody>
      </p:sp>
      <p:sp>
        <p:nvSpPr>
          <p:cNvPr id="3" name="Content Placeholder 2"/>
          <p:cNvSpPr>
            <a:spLocks noGrp="1"/>
          </p:cNvSpPr>
          <p:nvPr>
            <p:ph sz="quarter" idx="1"/>
          </p:nvPr>
        </p:nvSpPr>
        <p:spPr/>
        <p:txBody>
          <a:bodyPr/>
          <a:lstStyle/>
          <a:p>
            <a:pPr>
              <a:buNone/>
            </a:pPr>
            <a:r>
              <a:rPr lang="en-US" dirty="0" smtClean="0"/>
              <a:t/>
            </a:r>
            <a:br>
              <a:rPr lang="en-US" dirty="0" smtClean="0"/>
            </a:br>
            <a:r>
              <a:rPr lang="en-US" dirty="0" smtClean="0"/>
              <a:t/>
            </a:r>
            <a:br>
              <a:rPr lang="en-US" dirty="0" smtClean="0"/>
            </a:br>
            <a:r>
              <a:rPr lang="en-US" dirty="0" smtClean="0"/>
              <a:t>The Unified Modeling Language is a general-purpose, developmental, modeling language in the field of software engineering that is intended to provide a standard way to visualize the design of a system.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3" name="Content Placeholder 2"/>
          <p:cNvSpPr>
            <a:spLocks noGrp="1"/>
          </p:cNvSpPr>
          <p:nvPr>
            <p:ph sz="quarter" idx="1"/>
          </p:nvPr>
        </p:nvSpPr>
        <p:spPr/>
        <p:txBody>
          <a:bodyPr anchor="ctr"/>
          <a:lstStyle/>
          <a:p>
            <a:pPr fontAlgn="base">
              <a:buNone/>
            </a:pPr>
            <a:r>
              <a:rPr lang="en-US" dirty="0" smtClean="0"/>
              <a:t>	The purpose of a use case diagram in UML is to demonstrate the different ways that a user might interact with a system. </a:t>
            </a:r>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a:bodyPr>
          <a:lstStyle/>
          <a:p>
            <a:pPr fontAlgn="base">
              <a:buNone/>
            </a:pPr>
            <a:r>
              <a:rPr lang="en-US" dirty="0" smtClean="0"/>
              <a:t>	In the Unified Modeling Language (UML), a use case diagram can summarize the details of your system's users (also known as actors) and their interactions with the system. To build one, you'll use a set of specialized symbols and connectors. An effective use case diagram can help your team discuss and represent:</a:t>
            </a:r>
          </a:p>
          <a:p>
            <a:pPr fontAlgn="base"/>
            <a:r>
              <a:rPr lang="en-US" dirty="0" smtClean="0"/>
              <a:t>Scenarios in which your system or application interacts with people, organizations, or external systems</a:t>
            </a:r>
          </a:p>
          <a:p>
            <a:pPr fontAlgn="base"/>
            <a:r>
              <a:rPr lang="en-US" dirty="0" smtClean="0"/>
              <a:t>Goals that your system or application helps those entities (known as actors) achieve</a:t>
            </a:r>
          </a:p>
          <a:p>
            <a:pPr fontAlgn="base"/>
            <a:r>
              <a:rPr lang="en-US" dirty="0" smtClean="0"/>
              <a:t>The scope of your system</a:t>
            </a: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symbols and notation</a:t>
            </a:r>
            <a:endParaRPr lang="en-US" dirty="0"/>
          </a:p>
        </p:txBody>
      </p:sp>
      <p:sp>
        <p:nvSpPr>
          <p:cNvPr id="3" name="Content Placeholder 2"/>
          <p:cNvSpPr>
            <a:spLocks noGrp="1"/>
          </p:cNvSpPr>
          <p:nvPr>
            <p:ph sz="quarter" idx="1"/>
          </p:nvPr>
        </p:nvSpPr>
        <p:spPr/>
        <p:txBody>
          <a:bodyPr>
            <a:normAutofit/>
          </a:bodyPr>
          <a:lstStyle/>
          <a:p>
            <a:pPr fontAlgn="base"/>
            <a:r>
              <a:rPr lang="en-US" sz="2400" b="1" dirty="0" smtClean="0"/>
              <a:t>Use cases:</a:t>
            </a:r>
            <a:r>
              <a:rPr lang="en-US" sz="2400" dirty="0" smtClean="0"/>
              <a:t> Horizontally shaped ovals that represent the different uses that a user might have.</a:t>
            </a:r>
          </a:p>
          <a:p>
            <a:pPr fontAlgn="base"/>
            <a:r>
              <a:rPr lang="en-US" sz="2400" b="1" dirty="0" smtClean="0"/>
              <a:t>Actors:</a:t>
            </a:r>
            <a:r>
              <a:rPr lang="en-US" sz="2400" dirty="0" smtClean="0"/>
              <a:t> Stick figures that represent the people actually employing the use cases.</a:t>
            </a:r>
          </a:p>
          <a:p>
            <a:pPr fontAlgn="base"/>
            <a:r>
              <a:rPr lang="en-US" sz="2400" b="1" dirty="0" smtClean="0"/>
              <a:t>Associations:</a:t>
            </a:r>
            <a:r>
              <a:rPr lang="en-US" sz="2400" dirty="0" smtClean="0"/>
              <a:t> A line between actors and use cases. In complex diagrams, it is important to know which actors are associated with which use cases.</a:t>
            </a:r>
          </a:p>
          <a:p>
            <a:r>
              <a:rPr lang="en-US" sz="2400" b="1" dirty="0" smtClean="0"/>
              <a:t>Packages:</a:t>
            </a:r>
            <a:r>
              <a:rPr lang="en-US" sz="2400" dirty="0" smtClean="0"/>
              <a:t> A UML shape that allows you to put different elements into groups. Just as with component diagrams, these groupings are represented as file folders.</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a:t>
            </a:r>
            <a:endParaRPr lang="en-US" dirty="0"/>
          </a:p>
        </p:txBody>
      </p:sp>
      <p:sp>
        <p:nvSpPr>
          <p:cNvPr id="3" name="Content Placeholder 2"/>
          <p:cNvSpPr>
            <a:spLocks noGrp="1"/>
          </p:cNvSpPr>
          <p:nvPr>
            <p:ph sz="quarter" idx="1"/>
          </p:nvPr>
        </p:nvSpPr>
        <p:spPr/>
        <p:txBody>
          <a:bodyPr/>
          <a:lstStyle/>
          <a:p>
            <a:r>
              <a:rPr lang="en-US" dirty="0" smtClean="0"/>
              <a:t>This website provides quality classes to students for a low price .</a:t>
            </a:r>
          </a:p>
          <a:p>
            <a:r>
              <a:rPr lang="en-US" dirty="0" smtClean="0"/>
              <a:t>Provides features that help in testing  what they learned</a:t>
            </a:r>
          </a:p>
          <a:p>
            <a:r>
              <a:rPr lang="en-US" dirty="0" smtClean="0"/>
              <a:t>Topics come under 3 sections: </a:t>
            </a:r>
            <a:r>
              <a:rPr lang="en-US" smtClean="0"/>
              <a:t>level </a:t>
            </a:r>
            <a:r>
              <a:rPr lang="en-US" smtClean="0"/>
              <a:t>1 </a:t>
            </a:r>
            <a:r>
              <a:rPr lang="en-US" dirty="0" smtClean="0"/>
              <a:t>, </a:t>
            </a:r>
            <a:r>
              <a:rPr lang="en-US" smtClean="0"/>
              <a:t>level </a:t>
            </a:r>
            <a:r>
              <a:rPr lang="en-US" smtClean="0"/>
              <a:t>2 </a:t>
            </a:r>
            <a:r>
              <a:rPr lang="en-US" smtClean="0"/>
              <a:t>, </a:t>
            </a:r>
            <a:r>
              <a:rPr lang="en-US" smtClean="0"/>
              <a:t>level3</a:t>
            </a:r>
            <a:r>
              <a:rPr lang="en-US" dirty="0" smtClean="0"/>
              <a:t/>
            </a:r>
            <a:br>
              <a:rPr lang="en-US" dirty="0" smtClean="0"/>
            </a:br>
            <a:r>
              <a:rPr lang="en-US" dirty="0" smtClean="0"/>
              <a:t>This helps a student to approach our site in the best way possible.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3" name="Content Placeholder 2"/>
          <p:cNvSpPr>
            <a:spLocks noGrp="1"/>
          </p:cNvSpPr>
          <p:nvPr>
            <p:ph sz="quarter" idx="1"/>
          </p:nvPr>
        </p:nvSpPr>
        <p:spPr/>
        <p:txBody>
          <a:bodyPr/>
          <a:lstStyle/>
          <a:p>
            <a:pPr>
              <a:buNone/>
            </a:pPr>
            <a:r>
              <a:rPr lang="en-US" dirty="0" smtClean="0"/>
              <a:t>	Class diagrams are one of the most useful types of diagrams in UML as they clearly map out the structure of a particular system by modeling its classes, attributes, operations, and relationships between objects.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 components of a class diagram</a:t>
            </a:r>
            <a:endParaRPr lang="en-US" dirty="0"/>
          </a:p>
        </p:txBody>
      </p:sp>
      <p:sp>
        <p:nvSpPr>
          <p:cNvPr id="3" name="Content Placeholder 2"/>
          <p:cNvSpPr>
            <a:spLocks noGrp="1"/>
          </p:cNvSpPr>
          <p:nvPr>
            <p:ph sz="quarter" idx="1"/>
          </p:nvPr>
        </p:nvSpPr>
        <p:spPr/>
        <p:txBody>
          <a:bodyPr>
            <a:normAutofit fontScale="92500" lnSpcReduction="10000"/>
          </a:bodyPr>
          <a:lstStyle/>
          <a:p>
            <a:pPr marL="514350" indent="-514350" fontAlgn="base">
              <a:buFont typeface="+mj-lt"/>
              <a:buAutoNum type="arabicPeriod"/>
            </a:pPr>
            <a:r>
              <a:rPr lang="en-US" b="1" dirty="0" smtClean="0"/>
              <a:t>Classes</a:t>
            </a:r>
          </a:p>
          <a:p>
            <a:pPr marL="514350" indent="-514350" fontAlgn="base">
              <a:buFont typeface="+mj-lt"/>
              <a:buAutoNum type="arabicPeriod"/>
            </a:pPr>
            <a:r>
              <a:rPr lang="en-US" b="1" dirty="0" smtClean="0"/>
              <a:t>Attributes</a:t>
            </a:r>
          </a:p>
          <a:p>
            <a:pPr marL="514350" indent="-514350" fontAlgn="base">
              <a:buFont typeface="+mj-lt"/>
              <a:buAutoNum type="arabicPeriod"/>
            </a:pPr>
            <a:r>
              <a:rPr lang="en-US" b="1" dirty="0" smtClean="0"/>
              <a:t>Methods</a:t>
            </a:r>
            <a:endParaRPr lang="en-US" dirty="0" smtClean="0"/>
          </a:p>
          <a:p>
            <a:pPr marL="514350" indent="-514350" fontAlgn="base">
              <a:buFont typeface="+mj-lt"/>
              <a:buAutoNum type="arabicPeriod"/>
            </a:pPr>
            <a:r>
              <a:rPr lang="en-US" b="1" dirty="0" smtClean="0"/>
              <a:t>Member access modifiers</a:t>
            </a:r>
          </a:p>
          <a:p>
            <a:pPr fontAlgn="base">
              <a:buNone/>
            </a:pPr>
            <a:r>
              <a:rPr lang="en-US" dirty="0" smtClean="0"/>
              <a:t>	All classes have different access levels depending on the access modifier (visibility). Here are the access levels with their corresponding symbols:</a:t>
            </a:r>
          </a:p>
          <a:p>
            <a:pPr fontAlgn="base"/>
            <a:r>
              <a:rPr lang="en-US" dirty="0" smtClean="0"/>
              <a:t>Public (+)</a:t>
            </a:r>
          </a:p>
          <a:p>
            <a:pPr fontAlgn="base"/>
            <a:r>
              <a:rPr lang="en-US" dirty="0" smtClean="0"/>
              <a:t>Private (-)</a:t>
            </a:r>
          </a:p>
          <a:p>
            <a:pPr fontAlgn="base"/>
            <a:r>
              <a:rPr lang="en-US" dirty="0" smtClean="0"/>
              <a:t>Protected (#)</a:t>
            </a:r>
          </a:p>
          <a:p>
            <a:pPr fontAlgn="base"/>
            <a:r>
              <a:rPr lang="en-US" dirty="0" smtClean="0"/>
              <a:t>Package (~)</a:t>
            </a:r>
          </a:p>
          <a:p>
            <a:pPr>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Interactions of class diagram</a:t>
            </a:r>
            <a:endParaRPr lang="en-US" dirty="0"/>
          </a:p>
        </p:txBody>
      </p:sp>
      <p:sp>
        <p:nvSpPr>
          <p:cNvPr id="3" name="Content Placeholder 2"/>
          <p:cNvSpPr>
            <a:spLocks noGrp="1"/>
          </p:cNvSpPr>
          <p:nvPr>
            <p:ph sz="quarter" idx="1"/>
          </p:nvPr>
        </p:nvSpPr>
        <p:spPr/>
        <p:txBody>
          <a:bodyPr/>
          <a:lstStyle/>
          <a:p>
            <a:r>
              <a:rPr lang="en-US" b="1" dirty="0" smtClean="0"/>
              <a:t>Inheritance</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a:t>
            </a:r>
            <a:endParaRPr lang="en-US" dirty="0"/>
          </a:p>
        </p:txBody>
      </p:sp>
      <p:sp>
        <p:nvSpPr>
          <p:cNvPr id="3" name="Content Placeholder 2"/>
          <p:cNvSpPr>
            <a:spLocks noGrp="1"/>
          </p:cNvSpPr>
          <p:nvPr>
            <p:ph sz="quarter" idx="1"/>
          </p:nvPr>
        </p:nvSpPr>
        <p:spPr/>
        <p:txBody>
          <a:bodyPr anchor="ctr"/>
          <a:lstStyle/>
          <a:p>
            <a:pPr>
              <a:buNone/>
            </a:pPr>
            <a:r>
              <a:rPr lang="en-US" dirty="0" smtClean="0"/>
              <a:t>	A data flow diagram (DFD) maps out the flow of information for any process or system. It uses defined symbols like rectangles, circles and arrows, plus short text labels, to show data inputs, outputs, storage points and the routes between each destination. Data flowcharts can range from simple, even hand-drawn process overviews, to in-depth, multi-level DFDs that dig progressively deeper into how the data is handled.</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Symbols and Notations Used in DFDs</a:t>
            </a:r>
            <a:endParaRPr lang="en-US" dirty="0"/>
          </a:p>
        </p:txBody>
      </p:sp>
      <p:sp>
        <p:nvSpPr>
          <p:cNvPr id="3" name="Content Placeholder 2"/>
          <p:cNvSpPr>
            <a:spLocks noGrp="1"/>
          </p:cNvSpPr>
          <p:nvPr>
            <p:ph sz="quarter" idx="1"/>
          </p:nvPr>
        </p:nvSpPr>
        <p:spPr/>
        <p:txBody>
          <a:bodyPr/>
          <a:lstStyle/>
          <a:p>
            <a:r>
              <a:rPr lang="en-US" b="1" dirty="0" smtClean="0"/>
              <a:t>External entity:</a:t>
            </a:r>
            <a:r>
              <a:rPr lang="en-US" dirty="0" smtClean="0"/>
              <a:t> an outside system that sends or receives data, communicating with the system being diagrammed</a:t>
            </a:r>
          </a:p>
          <a:p>
            <a:r>
              <a:rPr lang="en-US" b="1" dirty="0" smtClean="0"/>
              <a:t>Process: </a:t>
            </a:r>
            <a:r>
              <a:rPr lang="en-US" dirty="0" smtClean="0"/>
              <a:t>any process that changes the data, producing an output.</a:t>
            </a:r>
          </a:p>
          <a:p>
            <a:r>
              <a:rPr lang="en-US" b="1" dirty="0" smtClean="0"/>
              <a:t>Data store:</a:t>
            </a:r>
            <a:r>
              <a:rPr lang="en-US" dirty="0" smtClean="0"/>
              <a:t> files or repositories that hold information for later use, such as a database table or a membership form.</a:t>
            </a:r>
          </a:p>
          <a:p>
            <a:r>
              <a:rPr lang="en-US" b="1" dirty="0" smtClean="0"/>
              <a:t>Data flow:</a:t>
            </a:r>
            <a:r>
              <a:rPr lang="en-US" dirty="0" smtClean="0"/>
              <a:t> the route that data takes between the external entities, processes and data stores.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an ER diagram?</a:t>
            </a:r>
            <a:endParaRPr lang="en-US" dirty="0"/>
          </a:p>
        </p:txBody>
      </p:sp>
      <p:sp>
        <p:nvSpPr>
          <p:cNvPr id="3" name="Content Placeholder 2"/>
          <p:cNvSpPr>
            <a:spLocks noGrp="1"/>
          </p:cNvSpPr>
          <p:nvPr>
            <p:ph sz="quarter" idx="1"/>
          </p:nvPr>
        </p:nvSpPr>
        <p:spPr/>
        <p:txBody>
          <a:bodyPr anchor="ctr"/>
          <a:lstStyle/>
          <a:p>
            <a:pPr>
              <a:buNone/>
            </a:pPr>
            <a:r>
              <a:rPr lang="en-US" dirty="0" smtClean="0"/>
              <a:t>	An Entity Relationship (ER) Diagram is a type of flowchart that illustrates how “entities” such as people, objects or concepts relate to each other within a system. ER Diagrams are most often used to design or debug relational databases in the fields of software engineering</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components of an ER diagram</a:t>
            </a:r>
            <a:endParaRPr lang="en-US" dirty="0"/>
          </a:p>
        </p:txBody>
      </p:sp>
      <p:sp>
        <p:nvSpPr>
          <p:cNvPr id="3" name="Content Placeholder 2"/>
          <p:cNvSpPr>
            <a:spLocks noGrp="1"/>
          </p:cNvSpPr>
          <p:nvPr>
            <p:ph sz="quarter" idx="1"/>
          </p:nvPr>
        </p:nvSpPr>
        <p:spPr/>
        <p:txBody>
          <a:bodyPr/>
          <a:lstStyle/>
          <a:p>
            <a:pPr fontAlgn="base"/>
            <a:r>
              <a:rPr lang="en-US" b="1" dirty="0" err="1" smtClean="0"/>
              <a:t>Entity:</a:t>
            </a:r>
            <a:r>
              <a:rPr lang="en-US" dirty="0" err="1" smtClean="0"/>
              <a:t>A</a:t>
            </a:r>
            <a:r>
              <a:rPr lang="en-US" dirty="0" smtClean="0"/>
              <a:t> definable thing—such as a person, object, concept or event—that can have data stored about it</a:t>
            </a:r>
          </a:p>
          <a:p>
            <a:pPr fontAlgn="base"/>
            <a:r>
              <a:rPr lang="en-US" b="1" dirty="0" err="1" smtClean="0"/>
              <a:t>Relationship:</a:t>
            </a:r>
            <a:r>
              <a:rPr lang="en-US" dirty="0" err="1" smtClean="0"/>
              <a:t>How</a:t>
            </a:r>
            <a:r>
              <a:rPr lang="en-US" dirty="0" smtClean="0"/>
              <a:t> entities act upon each other or are associated with each other.</a:t>
            </a:r>
          </a:p>
          <a:p>
            <a:pPr fontAlgn="base"/>
            <a:r>
              <a:rPr lang="en-US" b="1" dirty="0" err="1" smtClean="0"/>
              <a:t>Attribute:</a:t>
            </a:r>
            <a:r>
              <a:rPr lang="en-US" dirty="0" err="1" smtClean="0"/>
              <a:t>A</a:t>
            </a:r>
            <a:r>
              <a:rPr lang="en-US" dirty="0" smtClean="0"/>
              <a:t> property or characteristic of an entity</a:t>
            </a:r>
          </a:p>
          <a:p>
            <a:pPr fontAlgn="base"/>
            <a:r>
              <a:rPr lang="en-US" b="1" dirty="0" err="1" smtClean="0"/>
              <a:t>Cardinality:</a:t>
            </a:r>
            <a:r>
              <a:rPr lang="en-US" dirty="0" err="1" smtClean="0"/>
              <a:t>Defines</a:t>
            </a:r>
            <a:r>
              <a:rPr lang="en-US" dirty="0" smtClean="0"/>
              <a:t> the numerical attributes of the relationship between two entities or entity sets</a:t>
            </a:r>
          </a:p>
          <a:p>
            <a:pPr fontAlgn="base">
              <a:buNone/>
            </a:pPr>
            <a:endParaRPr lang="en-US" dirty="0" smtClean="0"/>
          </a:p>
          <a:p>
            <a:pPr fontAlgn="base"/>
            <a:endParaRPr lang="en-US" dirty="0" smtClean="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Capture.PNG"/>
          <p:cNvPicPr>
            <a:picLocks noGrp="1" noChangeAspect="1" noChangeArrowheads="1"/>
          </p:cNvPicPr>
          <p:nvPr>
            <p:ph sz="quarter" idx="1"/>
          </p:nvPr>
        </p:nvPicPr>
        <p:blipFill>
          <a:blip r:embed="rId2"/>
          <a:srcRect/>
          <a:stretch>
            <a:fillRect/>
          </a:stretch>
        </p:blipFill>
        <p:spPr bwMode="auto">
          <a:xfrm>
            <a:off x="1295400" y="1524000"/>
            <a:ext cx="6426939" cy="480060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D:\org.PNG"/>
          <p:cNvPicPr>
            <a:picLocks noGrp="1" noChangeAspect="1" noChangeArrowheads="1"/>
          </p:cNvPicPr>
          <p:nvPr>
            <p:ph sz="quarter" idx="1"/>
          </p:nvPr>
        </p:nvPicPr>
        <p:blipFill>
          <a:blip r:embed="rId2"/>
          <a:srcRect/>
          <a:stretch>
            <a:fillRect/>
          </a:stretch>
        </p:blipFill>
        <p:spPr bwMode="auto">
          <a:xfrm>
            <a:off x="1143000" y="1676400"/>
            <a:ext cx="6924871" cy="4488149"/>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a:t>
            </a:r>
            <a:endParaRPr lang="en-US" dirty="0"/>
          </a:p>
        </p:txBody>
      </p:sp>
      <p:sp>
        <p:nvSpPr>
          <p:cNvPr id="3" name="Content Placeholder 2"/>
          <p:cNvSpPr>
            <a:spLocks noGrp="1"/>
          </p:cNvSpPr>
          <p:nvPr>
            <p:ph sz="quarter" idx="1"/>
          </p:nvPr>
        </p:nvSpPr>
        <p:spPr/>
        <p:txBody>
          <a:bodyPr/>
          <a:lstStyle/>
          <a:p>
            <a:r>
              <a:rPr lang="en-US" b="1" dirty="0" smtClean="0"/>
              <a:t>Chen notation style</a:t>
            </a:r>
          </a:p>
          <a:p>
            <a:r>
              <a:rPr lang="en-US" b="1" dirty="0" smtClean="0"/>
              <a:t>Crow’s Foot/Martin/Information Engineering style</a:t>
            </a:r>
          </a:p>
          <a:p>
            <a:r>
              <a:rPr lang="en-US" b="1" dirty="0" smtClean="0"/>
              <a:t>Bachman style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Life Cycle</a:t>
            </a:r>
            <a:endParaRPr lang="en-US" dirty="0"/>
          </a:p>
        </p:txBody>
      </p:sp>
      <p:sp>
        <p:nvSpPr>
          <p:cNvPr id="3" name="Content Placeholder 2"/>
          <p:cNvSpPr>
            <a:spLocks noGrp="1"/>
          </p:cNvSpPr>
          <p:nvPr>
            <p:ph sz="quarter" idx="1"/>
          </p:nvPr>
        </p:nvSpPr>
        <p:spPr/>
        <p:txBody>
          <a:bodyPr/>
          <a:lstStyle/>
          <a:p>
            <a:pPr>
              <a:buNone/>
            </a:pPr>
            <a:r>
              <a:rPr lang="en-US" dirty="0" smtClean="0"/>
              <a:t>	An </a:t>
            </a:r>
            <a:r>
              <a:rPr lang="en-US" b="1" dirty="0" smtClean="0"/>
              <a:t>SDLC model</a:t>
            </a:r>
            <a:r>
              <a:rPr lang="en-US" dirty="0" smtClean="0"/>
              <a:t> is a conceptual framework describing all activities in a software development project from planning to maintenance.</a:t>
            </a:r>
          </a:p>
          <a:p>
            <a:pPr>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a:t>
            </a:r>
            <a:r>
              <a:rPr lang="en-US" dirty="0" err="1" smtClean="0"/>
              <a:t>Diagrammimg</a:t>
            </a:r>
            <a:r>
              <a:rPr lang="en-US" dirty="0" smtClean="0"/>
              <a:t> tools</a:t>
            </a:r>
            <a:endParaRPr lang="en-US" dirty="0"/>
          </a:p>
        </p:txBody>
      </p:sp>
      <p:sp>
        <p:nvSpPr>
          <p:cNvPr id="3" name="Content Placeholder 2"/>
          <p:cNvSpPr>
            <a:spLocks noGrp="1"/>
          </p:cNvSpPr>
          <p:nvPr>
            <p:ph sz="quarter" idx="1"/>
          </p:nvPr>
        </p:nvSpPr>
        <p:spPr/>
        <p:txBody>
          <a:bodyPr/>
          <a:lstStyle/>
          <a:p>
            <a:r>
              <a:rPr lang="en-US" dirty="0" smtClean="0"/>
              <a:t>Start UML</a:t>
            </a:r>
          </a:p>
          <a:p>
            <a:r>
              <a:rPr lang="en-US" dirty="0" smtClean="0"/>
              <a:t>Lucid Chart</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sz="quarter" idx="1"/>
          </p:nvPr>
        </p:nvSpPr>
        <p:spPr/>
        <p:txBody>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8534400" cy="758825"/>
          </a:xfrm>
        </p:spPr>
        <p:txBody>
          <a:bodyPr/>
          <a:lstStyle/>
          <a:p>
            <a:r>
              <a:rPr lang="en-US" dirty="0" smtClean="0"/>
              <a:t>Table Design</a:t>
            </a:r>
            <a:endParaRPr lang="en-US" dirty="0"/>
          </a:p>
        </p:txBody>
      </p:sp>
      <p:graphicFrame>
        <p:nvGraphicFramePr>
          <p:cNvPr id="4" name="Table 3"/>
          <p:cNvGraphicFramePr>
            <a:graphicFrameLocks noGrp="1"/>
          </p:cNvGraphicFramePr>
          <p:nvPr/>
        </p:nvGraphicFramePr>
        <p:xfrm>
          <a:off x="381000" y="2667000"/>
          <a:ext cx="8534400" cy="2542833"/>
        </p:xfrm>
        <a:graphic>
          <a:graphicData uri="http://schemas.openxmlformats.org/drawingml/2006/table">
            <a:tbl>
              <a:tblPr/>
              <a:tblGrid>
                <a:gridCol w="3117996"/>
                <a:gridCol w="2547847"/>
                <a:gridCol w="2868557"/>
              </a:tblGrid>
              <a:tr h="852233">
                <a:tc gridSpan="3">
                  <a:txBody>
                    <a:bodyPr/>
                    <a:lstStyle/>
                    <a:p>
                      <a:pPr algn="ctr" fontAlgn="b"/>
                      <a:r>
                        <a:rPr lang="en-US" sz="2100" b="1" i="0" u="none" strike="noStrike" dirty="0">
                          <a:solidFill>
                            <a:srgbClr val="000000"/>
                          </a:solidFill>
                          <a:latin typeface="Calibri"/>
                        </a:rPr>
                        <a:t>login</a:t>
                      </a:r>
                    </a:p>
                  </a:txBody>
                  <a:tcPr marL="18080" marR="18080" marT="180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r h="324182">
                <a:tc>
                  <a:txBody>
                    <a:bodyPr/>
                    <a:lstStyle/>
                    <a:p>
                      <a:pPr algn="l" fontAlgn="b"/>
                      <a:r>
                        <a:rPr lang="en-US" sz="2100" b="1" i="0" u="none" strike="noStrike">
                          <a:solidFill>
                            <a:srgbClr val="000000"/>
                          </a:solidFill>
                          <a:latin typeface="Calibri"/>
                        </a:rPr>
                        <a:t>column name</a:t>
                      </a:r>
                    </a:p>
                  </a:txBody>
                  <a:tcPr marL="18080" marR="18080" marT="1808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100" b="1" i="0" u="none" strike="noStrike">
                          <a:solidFill>
                            <a:srgbClr val="000000"/>
                          </a:solidFill>
                          <a:latin typeface="Calibri"/>
                        </a:rPr>
                        <a:t>data type</a:t>
                      </a:r>
                    </a:p>
                  </a:txBody>
                  <a:tcPr marL="18080" marR="18080" marT="18080" marB="0" anchor="b">
                    <a:lnL>
                      <a:noFill/>
                    </a:lnL>
                    <a:lnR>
                      <a:noFill/>
                    </a:lnR>
                    <a:lnT>
                      <a:noFill/>
                    </a:lnT>
                    <a:lnB>
                      <a:noFill/>
                    </a:lnB>
                  </a:tcPr>
                </a:tc>
                <a:tc>
                  <a:txBody>
                    <a:bodyPr/>
                    <a:lstStyle/>
                    <a:p>
                      <a:pPr algn="l" fontAlgn="b"/>
                      <a:r>
                        <a:rPr lang="en-US" sz="2100" b="1" i="0" u="none" strike="noStrike">
                          <a:solidFill>
                            <a:srgbClr val="000000"/>
                          </a:solidFill>
                          <a:latin typeface="Calibri"/>
                        </a:rPr>
                        <a:t>constraint</a:t>
                      </a:r>
                    </a:p>
                  </a:txBody>
                  <a:tcPr marL="18080" marR="18080" marT="18080" marB="0" anchor="b">
                    <a:lnL>
                      <a:noFill/>
                    </a:lnL>
                    <a:lnR w="6350" cap="flat" cmpd="sng" algn="ctr">
                      <a:solidFill>
                        <a:srgbClr val="000000"/>
                      </a:solidFill>
                      <a:prstDash val="solid"/>
                      <a:round/>
                      <a:headEnd type="none" w="med" len="med"/>
                      <a:tailEnd type="none" w="med" len="med"/>
                    </a:lnR>
                    <a:lnT>
                      <a:noFill/>
                    </a:lnT>
                    <a:lnB>
                      <a:noFill/>
                    </a:lnB>
                  </a:tcPr>
                </a:tc>
              </a:tr>
              <a:tr h="324182">
                <a:tc>
                  <a:txBody>
                    <a:bodyPr/>
                    <a:lstStyle/>
                    <a:p>
                      <a:pPr algn="l" fontAlgn="b"/>
                      <a:r>
                        <a:rPr lang="en-US" sz="2100" b="0" i="0" u="none" strike="noStrike">
                          <a:solidFill>
                            <a:srgbClr val="000000"/>
                          </a:solidFill>
                          <a:latin typeface="Calibri"/>
                        </a:rPr>
                        <a:t>login_id</a:t>
                      </a:r>
                    </a:p>
                  </a:txBody>
                  <a:tcPr marL="18080" marR="18080" marT="1808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100" b="0" i="0" u="none" strike="noStrike">
                          <a:solidFill>
                            <a:srgbClr val="000000"/>
                          </a:solidFill>
                          <a:latin typeface="Calibri"/>
                        </a:rPr>
                        <a:t>integer</a:t>
                      </a:r>
                    </a:p>
                  </a:txBody>
                  <a:tcPr marL="18080" marR="18080" marT="18080" marB="0" anchor="b">
                    <a:lnL>
                      <a:noFill/>
                    </a:lnL>
                    <a:lnR>
                      <a:noFill/>
                    </a:lnR>
                    <a:lnT>
                      <a:noFill/>
                    </a:lnT>
                    <a:lnB>
                      <a:noFill/>
                    </a:lnB>
                  </a:tcPr>
                </a:tc>
                <a:tc>
                  <a:txBody>
                    <a:bodyPr/>
                    <a:lstStyle/>
                    <a:p>
                      <a:pPr algn="l" fontAlgn="b"/>
                      <a:r>
                        <a:rPr lang="en-US" sz="2100" b="0" i="0" u="none" strike="noStrike">
                          <a:solidFill>
                            <a:srgbClr val="000000"/>
                          </a:solidFill>
                          <a:latin typeface="Calibri"/>
                        </a:rPr>
                        <a:t>primary key</a:t>
                      </a:r>
                    </a:p>
                  </a:txBody>
                  <a:tcPr marL="18080" marR="18080" marT="18080" marB="0" anchor="b">
                    <a:lnL>
                      <a:noFill/>
                    </a:lnL>
                    <a:lnR w="6350" cap="flat" cmpd="sng" algn="ctr">
                      <a:solidFill>
                        <a:srgbClr val="000000"/>
                      </a:solidFill>
                      <a:prstDash val="solid"/>
                      <a:round/>
                      <a:headEnd type="none" w="med" len="med"/>
                      <a:tailEnd type="none" w="med" len="med"/>
                    </a:lnR>
                    <a:lnT>
                      <a:noFill/>
                    </a:lnT>
                    <a:lnB>
                      <a:noFill/>
                    </a:lnB>
                  </a:tcPr>
                </a:tc>
              </a:tr>
              <a:tr h="324182">
                <a:tc>
                  <a:txBody>
                    <a:bodyPr/>
                    <a:lstStyle/>
                    <a:p>
                      <a:pPr algn="l" fontAlgn="b"/>
                      <a:r>
                        <a:rPr lang="en-US" sz="2100" b="0" i="0" u="none" strike="noStrike">
                          <a:solidFill>
                            <a:srgbClr val="000000"/>
                          </a:solidFill>
                          <a:latin typeface="Calibri"/>
                        </a:rPr>
                        <a:t>email</a:t>
                      </a:r>
                    </a:p>
                  </a:txBody>
                  <a:tcPr marL="18080" marR="18080" marT="1808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100" b="0" i="0" u="none" strike="noStrike">
                          <a:solidFill>
                            <a:srgbClr val="000000"/>
                          </a:solidFill>
                          <a:latin typeface="Calibri"/>
                        </a:rPr>
                        <a:t>varchar(18)</a:t>
                      </a:r>
                    </a:p>
                  </a:txBody>
                  <a:tcPr marL="18080" marR="18080" marT="18080" marB="0" anchor="b">
                    <a:lnL>
                      <a:noFill/>
                    </a:lnL>
                    <a:lnR>
                      <a:noFill/>
                    </a:lnR>
                    <a:lnT>
                      <a:noFill/>
                    </a:lnT>
                    <a:lnB>
                      <a:noFill/>
                    </a:lnB>
                  </a:tcPr>
                </a:tc>
                <a:tc>
                  <a:txBody>
                    <a:bodyPr/>
                    <a:lstStyle/>
                    <a:p>
                      <a:pPr algn="l" fontAlgn="b"/>
                      <a:r>
                        <a:rPr lang="en-US" sz="2100" b="0" i="0" u="none" strike="noStrike">
                          <a:solidFill>
                            <a:srgbClr val="000000"/>
                          </a:solidFill>
                          <a:latin typeface="Calibri"/>
                        </a:rPr>
                        <a:t> </a:t>
                      </a:r>
                    </a:p>
                  </a:txBody>
                  <a:tcPr marL="18080" marR="18080" marT="18080" marB="0" anchor="b">
                    <a:lnL>
                      <a:noFill/>
                    </a:lnL>
                    <a:lnR w="6350" cap="flat" cmpd="sng" algn="ctr">
                      <a:solidFill>
                        <a:srgbClr val="000000"/>
                      </a:solidFill>
                      <a:prstDash val="solid"/>
                      <a:round/>
                      <a:headEnd type="none" w="med" len="med"/>
                      <a:tailEnd type="none" w="med" len="med"/>
                    </a:lnR>
                    <a:lnT>
                      <a:noFill/>
                    </a:lnT>
                    <a:lnB>
                      <a:noFill/>
                    </a:lnB>
                  </a:tcPr>
                </a:tc>
              </a:tr>
              <a:tr h="324182">
                <a:tc>
                  <a:txBody>
                    <a:bodyPr/>
                    <a:lstStyle/>
                    <a:p>
                      <a:pPr algn="l" fontAlgn="b"/>
                      <a:r>
                        <a:rPr lang="en-US" sz="2100" b="0" i="0" u="none" strike="noStrike">
                          <a:solidFill>
                            <a:srgbClr val="000000"/>
                          </a:solidFill>
                          <a:latin typeface="Calibri"/>
                        </a:rPr>
                        <a:t>password</a:t>
                      </a:r>
                    </a:p>
                  </a:txBody>
                  <a:tcPr marL="18080" marR="18080" marT="1808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100" b="0" i="0" u="none" strike="noStrike">
                          <a:solidFill>
                            <a:srgbClr val="000000"/>
                          </a:solidFill>
                          <a:latin typeface="Calibri"/>
                        </a:rPr>
                        <a:t>varchar(20)</a:t>
                      </a:r>
                    </a:p>
                  </a:txBody>
                  <a:tcPr marL="18080" marR="18080" marT="18080" marB="0" anchor="b">
                    <a:lnL>
                      <a:noFill/>
                    </a:lnL>
                    <a:lnR>
                      <a:noFill/>
                    </a:lnR>
                    <a:lnT>
                      <a:noFill/>
                    </a:lnT>
                    <a:lnB>
                      <a:noFill/>
                    </a:lnB>
                  </a:tcPr>
                </a:tc>
                <a:tc>
                  <a:txBody>
                    <a:bodyPr/>
                    <a:lstStyle/>
                    <a:p>
                      <a:pPr algn="l" fontAlgn="b"/>
                      <a:r>
                        <a:rPr lang="en-US" sz="2100" b="0" i="0" u="none" strike="noStrike">
                          <a:solidFill>
                            <a:srgbClr val="000000"/>
                          </a:solidFill>
                          <a:latin typeface="Calibri"/>
                        </a:rPr>
                        <a:t> </a:t>
                      </a:r>
                    </a:p>
                  </a:txBody>
                  <a:tcPr marL="18080" marR="18080" marT="18080" marB="0" anchor="b">
                    <a:lnL>
                      <a:noFill/>
                    </a:lnL>
                    <a:lnR w="6350" cap="flat" cmpd="sng" algn="ctr">
                      <a:solidFill>
                        <a:srgbClr val="000000"/>
                      </a:solidFill>
                      <a:prstDash val="solid"/>
                      <a:round/>
                      <a:headEnd type="none" w="med" len="med"/>
                      <a:tailEnd type="none" w="med" len="med"/>
                    </a:lnR>
                    <a:lnT>
                      <a:noFill/>
                    </a:lnT>
                    <a:lnB>
                      <a:noFill/>
                    </a:lnB>
                  </a:tcPr>
                </a:tc>
              </a:tr>
              <a:tr h="324182">
                <a:tc>
                  <a:txBody>
                    <a:bodyPr/>
                    <a:lstStyle/>
                    <a:p>
                      <a:pPr algn="l" fontAlgn="b"/>
                      <a:r>
                        <a:rPr lang="en-US" sz="2100" b="0" i="0" u="none" strike="noStrike">
                          <a:solidFill>
                            <a:srgbClr val="000000"/>
                          </a:solidFill>
                          <a:latin typeface="Calibri"/>
                        </a:rPr>
                        <a:t>role</a:t>
                      </a:r>
                    </a:p>
                  </a:txBody>
                  <a:tcPr marL="18080" marR="18080" marT="1808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2100" b="0" i="0" u="none" strike="noStrike">
                          <a:solidFill>
                            <a:srgbClr val="000000"/>
                          </a:solidFill>
                          <a:latin typeface="Calibri"/>
                        </a:rPr>
                        <a:t> </a:t>
                      </a:r>
                    </a:p>
                  </a:txBody>
                  <a:tcPr marL="18080" marR="18080" marT="1808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2100" b="0" i="0" u="none" strike="noStrike" dirty="0">
                          <a:solidFill>
                            <a:srgbClr val="000000"/>
                          </a:solidFill>
                          <a:latin typeface="Calibri"/>
                        </a:rPr>
                        <a:t> </a:t>
                      </a:r>
                    </a:p>
                  </a:txBody>
                  <a:tcPr marL="18080" marR="18080" marT="1808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228600"/>
          <a:ext cx="8686800" cy="4419602"/>
        </p:xfrm>
        <a:graphic>
          <a:graphicData uri="http://schemas.openxmlformats.org/drawingml/2006/table">
            <a:tbl>
              <a:tblPr/>
              <a:tblGrid>
                <a:gridCol w="3173674"/>
                <a:gridCol w="2593345"/>
                <a:gridCol w="2919781"/>
              </a:tblGrid>
              <a:tr h="401782">
                <a:tc gridSpan="3">
                  <a:txBody>
                    <a:bodyPr/>
                    <a:lstStyle/>
                    <a:p>
                      <a:pPr algn="ctr" fontAlgn="b"/>
                      <a:r>
                        <a:rPr lang="en-US" sz="2400" b="1" i="0" u="none" strike="noStrike" dirty="0">
                          <a:solidFill>
                            <a:srgbClr val="000000"/>
                          </a:solidFill>
                          <a:latin typeface="Calibri"/>
                        </a:rPr>
                        <a:t>student details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r h="401782">
                <a:tc>
                  <a:txBody>
                    <a:bodyPr/>
                    <a:lstStyle/>
                    <a:p>
                      <a:pPr algn="l" fontAlgn="b"/>
                      <a:r>
                        <a:rPr lang="en-US" sz="2400" b="1" i="0" u="none" strike="noStrike">
                          <a:solidFill>
                            <a:srgbClr val="000000"/>
                          </a:solidFill>
                          <a:latin typeface="Calibri"/>
                        </a:rPr>
                        <a:t>column name</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rgbClr val="000000"/>
                          </a:solidFill>
                          <a:latin typeface="Calibri"/>
                        </a:rPr>
                        <a:t>data type</a:t>
                      </a:r>
                    </a:p>
                  </a:txBody>
                  <a:tcPr marL="9525" marR="9525" marT="9525" marB="0" anchor="b">
                    <a:lnL>
                      <a:noFill/>
                    </a:lnL>
                    <a:lnR>
                      <a:noFill/>
                    </a:lnR>
                    <a:lnT>
                      <a:noFill/>
                    </a:lnT>
                    <a:lnB>
                      <a:noFill/>
                    </a:lnB>
                  </a:tcPr>
                </a:tc>
                <a:tc>
                  <a:txBody>
                    <a:bodyPr/>
                    <a:lstStyle/>
                    <a:p>
                      <a:pPr algn="l" fontAlgn="b"/>
                      <a:r>
                        <a:rPr lang="en-US" sz="2400" b="1" i="0" u="none" strike="noStrike">
                          <a:solidFill>
                            <a:srgbClr val="000000"/>
                          </a:solidFill>
                          <a:latin typeface="Calibri"/>
                        </a:rPr>
                        <a:t>constraint</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401782">
                <a:tc>
                  <a:txBody>
                    <a:bodyPr/>
                    <a:lstStyle/>
                    <a:p>
                      <a:pPr algn="l" fontAlgn="b"/>
                      <a:r>
                        <a:rPr lang="en-US" sz="2400" b="0" i="0" u="none" strike="noStrike">
                          <a:solidFill>
                            <a:srgbClr val="000000"/>
                          </a:solidFill>
                          <a:latin typeface="Calibri"/>
                        </a:rPr>
                        <a:t>login_id</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0" i="0" u="none" strike="noStrike">
                          <a:solidFill>
                            <a:srgbClr val="000000"/>
                          </a:solidFill>
                          <a:latin typeface="Calibri"/>
                        </a:rPr>
                        <a:t>integer</a:t>
                      </a:r>
                    </a:p>
                  </a:txBody>
                  <a:tcPr marL="9525" marR="9525" marT="9525" marB="0" anchor="b">
                    <a:lnL>
                      <a:noFill/>
                    </a:lnL>
                    <a:lnR>
                      <a:noFill/>
                    </a:lnR>
                    <a:lnT>
                      <a:noFill/>
                    </a:lnT>
                    <a:lnB>
                      <a:noFill/>
                    </a:lnB>
                  </a:tcPr>
                </a:tc>
                <a:tc>
                  <a:txBody>
                    <a:bodyPr/>
                    <a:lstStyle/>
                    <a:p>
                      <a:pPr algn="l" fontAlgn="b"/>
                      <a:r>
                        <a:rPr lang="en-US" sz="24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401782">
                <a:tc>
                  <a:txBody>
                    <a:bodyPr/>
                    <a:lstStyle/>
                    <a:p>
                      <a:pPr algn="l" fontAlgn="b"/>
                      <a:r>
                        <a:rPr lang="en-US" sz="2400" b="0" i="0" u="none" strike="noStrike">
                          <a:solidFill>
                            <a:srgbClr val="000000"/>
                          </a:solidFill>
                          <a:latin typeface="Calibri"/>
                        </a:rPr>
                        <a:t>student_id</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0" i="0" u="none" strike="noStrike">
                          <a:solidFill>
                            <a:srgbClr val="000000"/>
                          </a:solidFill>
                          <a:latin typeface="Calibri"/>
                        </a:rPr>
                        <a:t>integer</a:t>
                      </a:r>
                    </a:p>
                  </a:txBody>
                  <a:tcPr marL="9525" marR="9525" marT="9525" marB="0" anchor="b">
                    <a:lnL>
                      <a:noFill/>
                    </a:lnL>
                    <a:lnR>
                      <a:noFill/>
                    </a:lnR>
                    <a:lnT>
                      <a:noFill/>
                    </a:lnT>
                    <a:lnB>
                      <a:noFill/>
                    </a:lnB>
                  </a:tcPr>
                </a:tc>
                <a:tc>
                  <a:txBody>
                    <a:bodyPr/>
                    <a:lstStyle/>
                    <a:p>
                      <a:pPr algn="l" fontAlgn="b"/>
                      <a:r>
                        <a:rPr lang="en-US" sz="2400" b="0" i="0" u="none" strike="noStrike">
                          <a:solidFill>
                            <a:srgbClr val="000000"/>
                          </a:solidFill>
                          <a:latin typeface="Calibri"/>
                        </a:rPr>
                        <a:t>primary key</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401782">
                <a:tc>
                  <a:txBody>
                    <a:bodyPr/>
                    <a:lstStyle/>
                    <a:p>
                      <a:pPr algn="l" fontAlgn="b"/>
                      <a:r>
                        <a:rPr lang="en-US" sz="2400" b="0" i="0" u="none" strike="noStrike" dirty="0">
                          <a:solidFill>
                            <a:srgbClr val="000000"/>
                          </a:solidFill>
                          <a:latin typeface="Calibri"/>
                        </a:rPr>
                        <a:t>name</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0" i="0" u="none" strike="noStrike">
                          <a:solidFill>
                            <a:srgbClr val="000000"/>
                          </a:solidFill>
                          <a:latin typeface="Calibri"/>
                        </a:rPr>
                        <a:t>varchar(15)</a:t>
                      </a:r>
                    </a:p>
                  </a:txBody>
                  <a:tcPr marL="9525" marR="9525" marT="9525" marB="0" anchor="b">
                    <a:lnL>
                      <a:noFill/>
                    </a:lnL>
                    <a:lnR>
                      <a:noFill/>
                    </a:lnR>
                    <a:lnT>
                      <a:noFill/>
                    </a:lnT>
                    <a:lnB>
                      <a:noFill/>
                    </a:lnB>
                  </a:tcPr>
                </a:tc>
                <a:tc>
                  <a:txBody>
                    <a:bodyPr/>
                    <a:lstStyle/>
                    <a:p>
                      <a:pPr algn="l" fontAlgn="b"/>
                      <a:r>
                        <a:rPr lang="en-US" sz="24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401782">
                <a:tc>
                  <a:txBody>
                    <a:bodyPr/>
                    <a:lstStyle/>
                    <a:p>
                      <a:pPr algn="l" fontAlgn="b"/>
                      <a:r>
                        <a:rPr lang="en-US" sz="2400" b="0" i="0" u="none" strike="noStrike">
                          <a:solidFill>
                            <a:srgbClr val="000000"/>
                          </a:solidFill>
                          <a:latin typeface="Calibri"/>
                        </a:rPr>
                        <a:t>gender</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0" i="0" u="none" strike="noStrike">
                          <a:solidFill>
                            <a:srgbClr val="000000"/>
                          </a:solidFill>
                          <a:latin typeface="Calibri"/>
                        </a:rPr>
                        <a:t>varchar(10)</a:t>
                      </a:r>
                    </a:p>
                  </a:txBody>
                  <a:tcPr marL="9525" marR="9525" marT="9525" marB="0" anchor="b">
                    <a:lnL>
                      <a:noFill/>
                    </a:lnL>
                    <a:lnR>
                      <a:noFill/>
                    </a:lnR>
                    <a:lnT>
                      <a:noFill/>
                    </a:lnT>
                    <a:lnB>
                      <a:noFill/>
                    </a:lnB>
                  </a:tcPr>
                </a:tc>
                <a:tc>
                  <a:txBody>
                    <a:bodyPr/>
                    <a:lstStyle/>
                    <a:p>
                      <a:pPr algn="l" fontAlgn="b"/>
                      <a:r>
                        <a:rPr lang="en-US" sz="24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401782">
                <a:tc>
                  <a:txBody>
                    <a:bodyPr/>
                    <a:lstStyle/>
                    <a:p>
                      <a:pPr algn="l" fontAlgn="b"/>
                      <a:r>
                        <a:rPr lang="en-US" sz="2400" b="0" i="0" u="none" strike="noStrike">
                          <a:solidFill>
                            <a:srgbClr val="000000"/>
                          </a:solidFill>
                          <a:latin typeface="Calibri"/>
                        </a:rPr>
                        <a:t>country</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0" i="0" u="none" strike="noStrike">
                          <a:solidFill>
                            <a:srgbClr val="000000"/>
                          </a:solidFill>
                          <a:latin typeface="Calibri"/>
                        </a:rPr>
                        <a:t>varchar(10)</a:t>
                      </a:r>
                    </a:p>
                  </a:txBody>
                  <a:tcPr marL="9525" marR="9525" marT="9525" marB="0" anchor="b">
                    <a:lnL>
                      <a:noFill/>
                    </a:lnL>
                    <a:lnR>
                      <a:noFill/>
                    </a:lnR>
                    <a:lnT>
                      <a:noFill/>
                    </a:lnT>
                    <a:lnB>
                      <a:noFill/>
                    </a:lnB>
                  </a:tcPr>
                </a:tc>
                <a:tc>
                  <a:txBody>
                    <a:bodyPr/>
                    <a:lstStyle/>
                    <a:p>
                      <a:pPr algn="l" fontAlgn="b"/>
                      <a:r>
                        <a:rPr lang="en-US" sz="24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401782">
                <a:tc>
                  <a:txBody>
                    <a:bodyPr/>
                    <a:lstStyle/>
                    <a:p>
                      <a:pPr algn="l" fontAlgn="b"/>
                      <a:r>
                        <a:rPr lang="en-US" sz="2400" b="0" i="0" u="none" strike="noStrike">
                          <a:solidFill>
                            <a:srgbClr val="000000"/>
                          </a:solidFill>
                          <a:latin typeface="Calibri"/>
                        </a:rPr>
                        <a:t>state</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0" i="0" u="none" strike="noStrike" dirty="0" err="1">
                          <a:solidFill>
                            <a:srgbClr val="000000"/>
                          </a:solidFill>
                          <a:latin typeface="Calibri"/>
                        </a:rPr>
                        <a:t>varchar</a:t>
                      </a:r>
                      <a:r>
                        <a:rPr lang="en-US" sz="2400" b="0" i="0" u="none" strike="noStrike" dirty="0">
                          <a:solidFill>
                            <a:srgbClr val="000000"/>
                          </a:solidFill>
                          <a:latin typeface="Calibri"/>
                        </a:rPr>
                        <a:t>(10)</a:t>
                      </a:r>
                    </a:p>
                  </a:txBody>
                  <a:tcPr marL="9525" marR="9525" marT="9525" marB="0" anchor="b">
                    <a:lnL>
                      <a:noFill/>
                    </a:lnL>
                    <a:lnR>
                      <a:noFill/>
                    </a:lnR>
                    <a:lnT>
                      <a:noFill/>
                    </a:lnT>
                    <a:lnB>
                      <a:noFill/>
                    </a:lnB>
                  </a:tcPr>
                </a:tc>
                <a:tc>
                  <a:txBody>
                    <a:bodyPr/>
                    <a:lstStyle/>
                    <a:p>
                      <a:pPr algn="l" fontAlgn="b"/>
                      <a:r>
                        <a:rPr lang="en-US" sz="24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401782">
                <a:tc>
                  <a:txBody>
                    <a:bodyPr/>
                    <a:lstStyle/>
                    <a:p>
                      <a:pPr algn="l" fontAlgn="b"/>
                      <a:r>
                        <a:rPr lang="en-US" sz="2400" b="0" i="0" u="none" strike="noStrike">
                          <a:solidFill>
                            <a:srgbClr val="000000"/>
                          </a:solidFill>
                          <a:latin typeface="Calibri"/>
                        </a:rPr>
                        <a:t>phone number</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0" i="0" u="none" strike="noStrike">
                          <a:solidFill>
                            <a:srgbClr val="000000"/>
                          </a:solidFill>
                          <a:latin typeface="Calibri"/>
                        </a:rPr>
                        <a:t>integer</a:t>
                      </a:r>
                    </a:p>
                  </a:txBody>
                  <a:tcPr marL="9525" marR="9525" marT="9525" marB="0" anchor="b">
                    <a:lnL>
                      <a:noFill/>
                    </a:lnL>
                    <a:lnR>
                      <a:noFill/>
                    </a:lnR>
                    <a:lnT>
                      <a:noFill/>
                    </a:lnT>
                    <a:lnB>
                      <a:noFill/>
                    </a:lnB>
                  </a:tcPr>
                </a:tc>
                <a:tc>
                  <a:txBody>
                    <a:bodyPr/>
                    <a:lstStyle/>
                    <a:p>
                      <a:pPr algn="l" fontAlgn="b"/>
                      <a:r>
                        <a:rPr lang="en-US" sz="24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401782">
                <a:tc>
                  <a:txBody>
                    <a:bodyPr/>
                    <a:lstStyle/>
                    <a:p>
                      <a:pPr algn="l" fontAlgn="b"/>
                      <a:r>
                        <a:rPr lang="en-US" sz="2400" b="0" i="0" u="none" strike="noStrike">
                          <a:solidFill>
                            <a:srgbClr val="000000"/>
                          </a:solidFill>
                          <a:latin typeface="Calibri"/>
                        </a:rPr>
                        <a:t>age</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0" i="0" u="none" strike="noStrike" dirty="0">
                          <a:solidFill>
                            <a:srgbClr val="000000"/>
                          </a:solidFill>
                          <a:latin typeface="Calibri"/>
                        </a:rPr>
                        <a:t>integer</a:t>
                      </a:r>
                    </a:p>
                  </a:txBody>
                  <a:tcPr marL="9525" marR="9525" marT="9525" marB="0" anchor="b">
                    <a:lnL>
                      <a:noFill/>
                    </a:lnL>
                    <a:lnR>
                      <a:noFill/>
                    </a:lnR>
                    <a:lnT>
                      <a:noFill/>
                    </a:lnT>
                    <a:lnB>
                      <a:noFill/>
                    </a:lnB>
                  </a:tcPr>
                </a:tc>
                <a:tc>
                  <a:txBody>
                    <a:bodyPr/>
                    <a:lstStyle/>
                    <a:p>
                      <a:pPr algn="l" fontAlgn="b"/>
                      <a:r>
                        <a:rPr lang="en-US" sz="24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401782">
                <a:tc>
                  <a:txBody>
                    <a:bodyPr/>
                    <a:lstStyle/>
                    <a:p>
                      <a:pPr algn="l" fontAlgn="b"/>
                      <a:r>
                        <a:rPr lang="en-US" sz="2400" b="0" i="0" u="none" strike="noStrike">
                          <a:solidFill>
                            <a:srgbClr val="000000"/>
                          </a:solidFill>
                          <a:latin typeface="Calibri"/>
                        </a:rPr>
                        <a:t>last login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a:solidFill>
                            <a:srgbClr val="000000"/>
                          </a:solidFill>
                          <a:latin typeface="Calibri"/>
                        </a:rPr>
                        <a:t>date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1" y="381000"/>
          <a:ext cx="8534398" cy="2838450"/>
        </p:xfrm>
        <a:graphic>
          <a:graphicData uri="http://schemas.openxmlformats.org/drawingml/2006/table">
            <a:tbl>
              <a:tblPr/>
              <a:tblGrid>
                <a:gridCol w="3117995"/>
                <a:gridCol w="2547847"/>
                <a:gridCol w="2868556"/>
              </a:tblGrid>
              <a:tr h="259080">
                <a:tc gridSpan="3">
                  <a:txBody>
                    <a:bodyPr/>
                    <a:lstStyle/>
                    <a:p>
                      <a:pPr algn="ctr" fontAlgn="b"/>
                      <a:r>
                        <a:rPr lang="en-US" sz="1800" b="1" i="0" u="none" strike="noStrike" dirty="0">
                          <a:solidFill>
                            <a:srgbClr val="000000"/>
                          </a:solidFill>
                          <a:latin typeface="Calibri"/>
                        </a:rPr>
                        <a:t>content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r h="259080">
                <a:tc>
                  <a:txBody>
                    <a:bodyPr/>
                    <a:lstStyle/>
                    <a:p>
                      <a:pPr algn="l" fontAlgn="b"/>
                      <a:r>
                        <a:rPr lang="en-US" sz="1800" b="1" i="0" u="none" strike="noStrike">
                          <a:solidFill>
                            <a:srgbClr val="000000"/>
                          </a:solidFill>
                          <a:latin typeface="Calibri"/>
                        </a:rPr>
                        <a:t>column name</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800" b="1" i="0" u="none" strike="noStrike">
                          <a:solidFill>
                            <a:srgbClr val="000000"/>
                          </a:solidFill>
                          <a:latin typeface="Calibri"/>
                        </a:rPr>
                        <a:t>data type</a:t>
                      </a:r>
                    </a:p>
                  </a:txBody>
                  <a:tcPr marL="9525" marR="9525" marT="9525" marB="0" anchor="b">
                    <a:lnL>
                      <a:noFill/>
                    </a:lnL>
                    <a:lnR>
                      <a:noFill/>
                    </a:lnR>
                    <a:lnT>
                      <a:noFill/>
                    </a:lnT>
                    <a:lnB>
                      <a:noFill/>
                    </a:lnB>
                  </a:tcPr>
                </a:tc>
                <a:tc>
                  <a:txBody>
                    <a:bodyPr/>
                    <a:lstStyle/>
                    <a:p>
                      <a:pPr algn="l" fontAlgn="b"/>
                      <a:r>
                        <a:rPr lang="en-US" sz="1800" b="1" i="0" u="none" strike="noStrike">
                          <a:solidFill>
                            <a:srgbClr val="000000"/>
                          </a:solidFill>
                          <a:latin typeface="Calibri"/>
                        </a:rPr>
                        <a:t>constraint</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259080">
                <a:tc>
                  <a:txBody>
                    <a:bodyPr/>
                    <a:lstStyle/>
                    <a:p>
                      <a:pPr algn="l" fontAlgn="b"/>
                      <a:r>
                        <a:rPr lang="en-US" sz="1800" b="0" i="0" u="none" strike="noStrike">
                          <a:solidFill>
                            <a:srgbClr val="000000"/>
                          </a:solidFill>
                          <a:latin typeface="Calibri"/>
                        </a:rPr>
                        <a:t>content_id</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800" b="0" i="0" u="none" strike="noStrike">
                          <a:solidFill>
                            <a:srgbClr val="000000"/>
                          </a:solidFill>
                          <a:latin typeface="Calibri"/>
                        </a:rPr>
                        <a:t>integer</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latin typeface="Calibri"/>
                        </a:rPr>
                        <a:t>primary key</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259080">
                <a:tc>
                  <a:txBody>
                    <a:bodyPr/>
                    <a:lstStyle/>
                    <a:p>
                      <a:pPr algn="l" fontAlgn="b"/>
                      <a:r>
                        <a:rPr lang="en-US" sz="1800" b="0" i="0" u="none" strike="noStrike">
                          <a:solidFill>
                            <a:srgbClr val="000000"/>
                          </a:solidFill>
                          <a:latin typeface="Calibri"/>
                        </a:rPr>
                        <a:t>content name</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800" b="0" i="0" u="none" strike="noStrike">
                          <a:solidFill>
                            <a:srgbClr val="000000"/>
                          </a:solidFill>
                          <a:latin typeface="Calibri"/>
                        </a:rPr>
                        <a:t>varchar(18)</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259080">
                <a:tc>
                  <a:txBody>
                    <a:bodyPr/>
                    <a:lstStyle/>
                    <a:p>
                      <a:pPr algn="l" fontAlgn="b"/>
                      <a:r>
                        <a:rPr lang="en-US" sz="1800" b="0" i="0" u="none" strike="noStrike">
                          <a:solidFill>
                            <a:srgbClr val="000000"/>
                          </a:solidFill>
                          <a:latin typeface="Calibri"/>
                        </a:rPr>
                        <a:t>inspector approved</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800" b="0" i="0" u="none" strike="noStrike">
                          <a:solidFill>
                            <a:srgbClr val="000000"/>
                          </a:solidFill>
                          <a:latin typeface="Calibri"/>
                        </a:rPr>
                        <a:t>boolean</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259080">
                <a:tc>
                  <a:txBody>
                    <a:bodyPr/>
                    <a:lstStyle/>
                    <a:p>
                      <a:pPr algn="l" fontAlgn="b"/>
                      <a:r>
                        <a:rPr lang="en-US" sz="1800" b="0" i="0" u="none" strike="noStrike">
                          <a:solidFill>
                            <a:srgbClr val="000000"/>
                          </a:solidFill>
                          <a:latin typeface="Calibri"/>
                        </a:rPr>
                        <a:t>content depth</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800" b="0" i="0" u="none" strike="noStrike">
                          <a:solidFill>
                            <a:srgbClr val="000000"/>
                          </a:solidFill>
                          <a:latin typeface="Calibri"/>
                        </a:rPr>
                        <a:t>integer</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259080">
                <a:tc>
                  <a:txBody>
                    <a:bodyPr/>
                    <a:lstStyle/>
                    <a:p>
                      <a:pPr algn="l" fontAlgn="b"/>
                      <a:r>
                        <a:rPr lang="en-US" sz="1800" b="0" i="0" u="none" strike="noStrike" dirty="0">
                          <a:solidFill>
                            <a:srgbClr val="000000"/>
                          </a:solidFill>
                          <a:latin typeface="Calibri"/>
                        </a:rPr>
                        <a:t>people viewed</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800" b="0" i="0" u="none" strike="noStrike" dirty="0">
                          <a:solidFill>
                            <a:srgbClr val="000000"/>
                          </a:solidFill>
                          <a:latin typeface="Calibri"/>
                        </a:rPr>
                        <a:t>integer</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259080">
                <a:tc>
                  <a:txBody>
                    <a:bodyPr/>
                    <a:lstStyle/>
                    <a:p>
                      <a:pPr algn="l" fontAlgn="b"/>
                      <a:r>
                        <a:rPr lang="en-US" sz="1800" b="0" i="0" u="none" strike="noStrike">
                          <a:solidFill>
                            <a:srgbClr val="000000"/>
                          </a:solidFill>
                          <a:latin typeface="Calibri"/>
                        </a:rPr>
                        <a:t>developer id</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800" b="0" i="0" u="none" strike="noStrike">
                          <a:solidFill>
                            <a:srgbClr val="000000"/>
                          </a:solidFill>
                          <a:latin typeface="Calibri"/>
                        </a:rPr>
                        <a:t>integer</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259080">
                <a:tc>
                  <a:txBody>
                    <a:bodyPr/>
                    <a:lstStyle/>
                    <a:p>
                      <a:pPr algn="l" fontAlgn="b"/>
                      <a:r>
                        <a:rPr lang="en-US" sz="1800" b="0" i="0" u="none" strike="noStrike">
                          <a:solidFill>
                            <a:srgbClr val="000000"/>
                          </a:solidFill>
                          <a:latin typeface="Calibri"/>
                        </a:rPr>
                        <a:t>content length</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800" b="0" i="0" u="none" strike="noStrike">
                          <a:solidFill>
                            <a:srgbClr val="000000"/>
                          </a:solidFill>
                          <a:latin typeface="Calibri"/>
                        </a:rPr>
                        <a:t>integer</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259080">
                <a:tc>
                  <a:txBody>
                    <a:bodyPr/>
                    <a:lstStyle/>
                    <a:p>
                      <a:pPr algn="l" fontAlgn="b"/>
                      <a:r>
                        <a:rPr lang="en-US" sz="1800" b="0" i="0" u="none" strike="noStrike">
                          <a:solidFill>
                            <a:srgbClr val="000000"/>
                          </a:solidFill>
                          <a:latin typeface="Calibri"/>
                        </a:rPr>
                        <a:t>paid</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latin typeface="Calibri"/>
                        </a:rPr>
                        <a:t>boolean</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nvGraphicFramePr>
        <p:xfrm>
          <a:off x="304800" y="3200400"/>
          <a:ext cx="8686800" cy="3124200"/>
        </p:xfrm>
        <a:graphic>
          <a:graphicData uri="http://schemas.openxmlformats.org/drawingml/2006/table">
            <a:tbl>
              <a:tblPr/>
              <a:tblGrid>
                <a:gridCol w="3173674"/>
                <a:gridCol w="2593345"/>
                <a:gridCol w="2919781"/>
              </a:tblGrid>
              <a:tr h="390525">
                <a:tc gridSpan="3">
                  <a:txBody>
                    <a:bodyPr/>
                    <a:lstStyle/>
                    <a:p>
                      <a:pPr algn="ctr" fontAlgn="b"/>
                      <a:r>
                        <a:rPr lang="en-US" sz="2000" b="1" i="0" u="none" strike="noStrike">
                          <a:solidFill>
                            <a:srgbClr val="000000"/>
                          </a:solidFill>
                          <a:latin typeface="Calibri"/>
                        </a:rPr>
                        <a:t>content developer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r h="390525">
                <a:tc>
                  <a:txBody>
                    <a:bodyPr/>
                    <a:lstStyle/>
                    <a:p>
                      <a:pPr algn="l" fontAlgn="b"/>
                      <a:r>
                        <a:rPr lang="en-US" sz="2000" b="1" i="0" u="none" strike="noStrike">
                          <a:solidFill>
                            <a:srgbClr val="000000"/>
                          </a:solidFill>
                          <a:latin typeface="Calibri"/>
                        </a:rPr>
                        <a:t>column name</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000" b="1" i="0" u="none" strike="noStrike">
                          <a:solidFill>
                            <a:srgbClr val="000000"/>
                          </a:solidFill>
                          <a:latin typeface="Calibri"/>
                        </a:rPr>
                        <a:t>data type</a:t>
                      </a:r>
                    </a:p>
                  </a:txBody>
                  <a:tcPr marL="9525" marR="9525" marT="9525" marB="0" anchor="b">
                    <a:lnL>
                      <a:noFill/>
                    </a:lnL>
                    <a:lnR>
                      <a:noFill/>
                    </a:lnR>
                    <a:lnT>
                      <a:noFill/>
                    </a:lnT>
                    <a:lnB>
                      <a:noFill/>
                    </a:lnB>
                  </a:tcPr>
                </a:tc>
                <a:tc>
                  <a:txBody>
                    <a:bodyPr/>
                    <a:lstStyle/>
                    <a:p>
                      <a:pPr algn="l" fontAlgn="b"/>
                      <a:r>
                        <a:rPr lang="en-US" sz="2000" b="1" i="0" u="none" strike="noStrike">
                          <a:solidFill>
                            <a:srgbClr val="000000"/>
                          </a:solidFill>
                          <a:latin typeface="Calibri"/>
                        </a:rPr>
                        <a:t>constraint</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390525">
                <a:tc>
                  <a:txBody>
                    <a:bodyPr/>
                    <a:lstStyle/>
                    <a:p>
                      <a:pPr algn="l" fontAlgn="b"/>
                      <a:r>
                        <a:rPr lang="en-US" sz="2000" b="0" i="0" u="none" strike="noStrike">
                          <a:solidFill>
                            <a:srgbClr val="000000"/>
                          </a:solidFill>
                          <a:latin typeface="Calibri"/>
                        </a:rPr>
                        <a:t>developer id</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000" b="0" i="0" u="none" strike="noStrike">
                          <a:solidFill>
                            <a:srgbClr val="000000"/>
                          </a:solidFill>
                          <a:latin typeface="Calibri"/>
                        </a:rPr>
                        <a:t>integer</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latin typeface="Calibri"/>
                        </a:rPr>
                        <a:t>primary key</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390525">
                <a:tc>
                  <a:txBody>
                    <a:bodyPr/>
                    <a:lstStyle/>
                    <a:p>
                      <a:pPr algn="l" fontAlgn="b"/>
                      <a:r>
                        <a:rPr lang="en-US" sz="2000" b="0" i="0" u="none" strike="noStrike">
                          <a:solidFill>
                            <a:srgbClr val="000000"/>
                          </a:solidFill>
                          <a:latin typeface="Calibri"/>
                        </a:rPr>
                        <a:t>name</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000" b="0" i="0" u="none" strike="noStrike">
                          <a:solidFill>
                            <a:srgbClr val="000000"/>
                          </a:solidFill>
                          <a:latin typeface="Calibri"/>
                        </a:rPr>
                        <a:t>varchar(18)</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390525">
                <a:tc>
                  <a:txBody>
                    <a:bodyPr/>
                    <a:lstStyle/>
                    <a:p>
                      <a:pPr algn="l" fontAlgn="b"/>
                      <a:r>
                        <a:rPr lang="en-US" sz="2000" b="0" i="0" u="none" strike="noStrike">
                          <a:solidFill>
                            <a:srgbClr val="000000"/>
                          </a:solidFill>
                          <a:latin typeface="Calibri"/>
                        </a:rPr>
                        <a:t>quali_doc</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000" b="0" i="0" u="none" strike="noStrike" dirty="0" err="1">
                          <a:solidFill>
                            <a:srgbClr val="000000"/>
                          </a:solidFill>
                          <a:latin typeface="Calibri"/>
                        </a:rPr>
                        <a:t>varchar</a:t>
                      </a:r>
                      <a:r>
                        <a:rPr lang="en-US" sz="2000" b="0" i="0" u="none" strike="noStrike" dirty="0">
                          <a:solidFill>
                            <a:srgbClr val="000000"/>
                          </a:solidFill>
                          <a:latin typeface="Calibri"/>
                        </a:rPr>
                        <a:t>(18)</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390525">
                <a:tc>
                  <a:txBody>
                    <a:bodyPr/>
                    <a:lstStyle/>
                    <a:p>
                      <a:pPr algn="l" fontAlgn="b"/>
                      <a:r>
                        <a:rPr lang="en-US" sz="2000" b="0" i="0" u="none" strike="noStrike">
                          <a:solidFill>
                            <a:srgbClr val="000000"/>
                          </a:solidFill>
                          <a:latin typeface="Calibri"/>
                        </a:rPr>
                        <a:t>expertise</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000" b="0" i="0" u="none" strike="noStrike">
                          <a:solidFill>
                            <a:srgbClr val="000000"/>
                          </a:solidFill>
                          <a:latin typeface="Calibri"/>
                        </a:rPr>
                        <a:t>varchar(10)</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390525">
                <a:tc>
                  <a:txBody>
                    <a:bodyPr/>
                    <a:lstStyle/>
                    <a:p>
                      <a:pPr algn="l" fontAlgn="b"/>
                      <a:r>
                        <a:rPr lang="en-US" sz="2000" b="0" i="0" u="none" strike="noStrike">
                          <a:solidFill>
                            <a:srgbClr val="000000"/>
                          </a:solidFill>
                          <a:latin typeface="Calibri"/>
                        </a:rPr>
                        <a:t>admin_aproved</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000" b="0" i="0" u="none" strike="noStrike">
                          <a:solidFill>
                            <a:srgbClr val="000000"/>
                          </a:solidFill>
                          <a:latin typeface="Calibri"/>
                        </a:rPr>
                        <a:t>boolean</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390525">
                <a:tc>
                  <a:txBody>
                    <a:bodyPr/>
                    <a:lstStyle/>
                    <a:p>
                      <a:pPr algn="l" fontAlgn="b"/>
                      <a:r>
                        <a:rPr lang="en-US" sz="2000" b="0" i="0" u="none" strike="noStrike">
                          <a:solidFill>
                            <a:srgbClr val="000000"/>
                          </a:solidFill>
                          <a:latin typeface="Calibri"/>
                        </a:rPr>
                        <a:t>login_id</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integer</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685800"/>
          <a:ext cx="8610599" cy="3429000"/>
        </p:xfrm>
        <a:graphic>
          <a:graphicData uri="http://schemas.openxmlformats.org/drawingml/2006/table">
            <a:tbl>
              <a:tblPr/>
              <a:tblGrid>
                <a:gridCol w="3145835"/>
                <a:gridCol w="2570596"/>
                <a:gridCol w="2894168"/>
              </a:tblGrid>
              <a:tr h="571500">
                <a:tc gridSpan="3">
                  <a:txBody>
                    <a:bodyPr/>
                    <a:lstStyle/>
                    <a:p>
                      <a:pPr algn="ctr" fontAlgn="b"/>
                      <a:r>
                        <a:rPr lang="en-US" sz="2400" b="1" i="0" u="none" strike="noStrike" dirty="0">
                          <a:solidFill>
                            <a:srgbClr val="000000"/>
                          </a:solidFill>
                          <a:latin typeface="Calibri"/>
                        </a:rPr>
                        <a:t>inspector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r h="571500">
                <a:tc>
                  <a:txBody>
                    <a:bodyPr/>
                    <a:lstStyle/>
                    <a:p>
                      <a:pPr algn="l" fontAlgn="b"/>
                      <a:r>
                        <a:rPr lang="en-US" sz="2400" b="1" i="0" u="none" strike="noStrike">
                          <a:solidFill>
                            <a:srgbClr val="000000"/>
                          </a:solidFill>
                          <a:latin typeface="Calibri"/>
                        </a:rPr>
                        <a:t>column name</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rgbClr val="000000"/>
                          </a:solidFill>
                          <a:latin typeface="Calibri"/>
                        </a:rPr>
                        <a:t>data type</a:t>
                      </a:r>
                    </a:p>
                  </a:txBody>
                  <a:tcPr marL="9525" marR="9525" marT="9525" marB="0" anchor="b">
                    <a:lnL>
                      <a:noFill/>
                    </a:lnL>
                    <a:lnR>
                      <a:noFill/>
                    </a:lnR>
                    <a:lnT>
                      <a:noFill/>
                    </a:lnT>
                    <a:lnB>
                      <a:noFill/>
                    </a:lnB>
                  </a:tcPr>
                </a:tc>
                <a:tc>
                  <a:txBody>
                    <a:bodyPr/>
                    <a:lstStyle/>
                    <a:p>
                      <a:pPr algn="l" fontAlgn="b"/>
                      <a:r>
                        <a:rPr lang="en-US" sz="2400" b="1" i="0" u="none" strike="noStrike">
                          <a:solidFill>
                            <a:srgbClr val="000000"/>
                          </a:solidFill>
                          <a:latin typeface="Calibri"/>
                        </a:rPr>
                        <a:t>constraint</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571500">
                <a:tc>
                  <a:txBody>
                    <a:bodyPr/>
                    <a:lstStyle/>
                    <a:p>
                      <a:pPr algn="l" fontAlgn="b"/>
                      <a:r>
                        <a:rPr lang="en-US" sz="2400" b="0" i="0" u="none" strike="noStrike">
                          <a:solidFill>
                            <a:srgbClr val="000000"/>
                          </a:solidFill>
                          <a:latin typeface="Calibri"/>
                        </a:rPr>
                        <a:t>inspector_id</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0" i="0" u="none" strike="noStrike">
                          <a:solidFill>
                            <a:srgbClr val="000000"/>
                          </a:solidFill>
                          <a:latin typeface="Calibri"/>
                        </a:rPr>
                        <a:t>integer</a:t>
                      </a:r>
                    </a:p>
                  </a:txBody>
                  <a:tcPr marL="9525" marR="9525" marT="9525" marB="0" anchor="b">
                    <a:lnL>
                      <a:noFill/>
                    </a:lnL>
                    <a:lnR>
                      <a:noFill/>
                    </a:lnR>
                    <a:lnT>
                      <a:noFill/>
                    </a:lnT>
                    <a:lnB>
                      <a:noFill/>
                    </a:lnB>
                  </a:tcPr>
                </a:tc>
                <a:tc>
                  <a:txBody>
                    <a:bodyPr/>
                    <a:lstStyle/>
                    <a:p>
                      <a:pPr algn="l" fontAlgn="b"/>
                      <a:r>
                        <a:rPr lang="en-US" sz="2400" b="0" i="0" u="none" strike="noStrike">
                          <a:solidFill>
                            <a:srgbClr val="000000"/>
                          </a:solidFill>
                          <a:latin typeface="Calibri"/>
                        </a:rPr>
                        <a:t>primary key</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571500">
                <a:tc>
                  <a:txBody>
                    <a:bodyPr/>
                    <a:lstStyle/>
                    <a:p>
                      <a:pPr algn="l" fontAlgn="b"/>
                      <a:r>
                        <a:rPr lang="en-US" sz="2400" b="0" i="0" u="none" strike="noStrike" dirty="0">
                          <a:solidFill>
                            <a:srgbClr val="000000"/>
                          </a:solidFill>
                          <a:latin typeface="Calibri"/>
                        </a:rPr>
                        <a:t>email</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0" i="0" u="none" strike="noStrike">
                          <a:solidFill>
                            <a:srgbClr val="000000"/>
                          </a:solidFill>
                          <a:latin typeface="Calibri"/>
                        </a:rPr>
                        <a:t>varchar(18)</a:t>
                      </a:r>
                    </a:p>
                  </a:txBody>
                  <a:tcPr marL="9525" marR="9525" marT="9525" marB="0" anchor="b">
                    <a:lnL>
                      <a:noFill/>
                    </a:lnL>
                    <a:lnR>
                      <a:noFill/>
                    </a:lnR>
                    <a:lnT>
                      <a:noFill/>
                    </a:lnT>
                    <a:lnB>
                      <a:noFill/>
                    </a:lnB>
                  </a:tcPr>
                </a:tc>
                <a:tc>
                  <a:txBody>
                    <a:bodyPr/>
                    <a:lstStyle/>
                    <a:p>
                      <a:pPr algn="l" fontAlgn="b"/>
                      <a:r>
                        <a:rPr lang="en-US" sz="24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571500">
                <a:tc>
                  <a:txBody>
                    <a:bodyPr/>
                    <a:lstStyle/>
                    <a:p>
                      <a:pPr algn="l" fontAlgn="b"/>
                      <a:r>
                        <a:rPr lang="en-US" sz="2400" b="0" i="0" u="none" strike="noStrike">
                          <a:solidFill>
                            <a:srgbClr val="000000"/>
                          </a:solidFill>
                          <a:latin typeface="Calibri"/>
                        </a:rPr>
                        <a:t>name</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0" i="0" u="none" strike="noStrike" dirty="0" err="1">
                          <a:solidFill>
                            <a:srgbClr val="000000"/>
                          </a:solidFill>
                          <a:latin typeface="Calibri"/>
                        </a:rPr>
                        <a:t>varchar</a:t>
                      </a:r>
                      <a:r>
                        <a:rPr lang="en-US" sz="2400" b="0" i="0" u="none" strike="noStrike" dirty="0">
                          <a:solidFill>
                            <a:srgbClr val="000000"/>
                          </a:solidFill>
                          <a:latin typeface="Calibri"/>
                        </a:rPr>
                        <a:t>(18)</a:t>
                      </a:r>
                    </a:p>
                  </a:txBody>
                  <a:tcPr marL="9525" marR="9525" marT="9525" marB="0" anchor="b">
                    <a:lnL>
                      <a:noFill/>
                    </a:lnL>
                    <a:lnR>
                      <a:noFill/>
                    </a:lnR>
                    <a:lnT>
                      <a:noFill/>
                    </a:lnT>
                    <a:lnB>
                      <a:noFill/>
                    </a:lnB>
                  </a:tcPr>
                </a:tc>
                <a:tc>
                  <a:txBody>
                    <a:bodyPr/>
                    <a:lstStyle/>
                    <a:p>
                      <a:pPr algn="l" fontAlgn="b"/>
                      <a:r>
                        <a:rPr lang="en-US" sz="24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571500">
                <a:tc>
                  <a:txBody>
                    <a:bodyPr/>
                    <a:lstStyle/>
                    <a:p>
                      <a:pPr algn="l" fontAlgn="b"/>
                      <a:r>
                        <a:rPr lang="en-US" sz="2400" b="0" i="0" u="none" strike="noStrike">
                          <a:solidFill>
                            <a:srgbClr val="000000"/>
                          </a:solidFill>
                          <a:latin typeface="Calibri"/>
                        </a:rPr>
                        <a:t>login_id</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a:solidFill>
                            <a:srgbClr val="000000"/>
                          </a:solidFill>
                          <a:latin typeface="Calibri"/>
                        </a:rPr>
                        <a:t>integer</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33400" y="2209800"/>
          <a:ext cx="8077200" cy="2590800"/>
        </p:xfrm>
        <a:graphic>
          <a:graphicData uri="http://schemas.openxmlformats.org/drawingml/2006/table">
            <a:tbl>
              <a:tblPr/>
              <a:tblGrid>
                <a:gridCol w="2950961"/>
                <a:gridCol w="2411355"/>
                <a:gridCol w="2714884"/>
              </a:tblGrid>
              <a:tr h="518160">
                <a:tc gridSpan="3">
                  <a:txBody>
                    <a:bodyPr/>
                    <a:lstStyle/>
                    <a:p>
                      <a:pPr algn="ctr" fontAlgn="b"/>
                      <a:r>
                        <a:rPr lang="en-US" sz="2000" b="1" i="0" u="none" strike="noStrike" dirty="0">
                          <a:solidFill>
                            <a:srgbClr val="000000"/>
                          </a:solidFill>
                          <a:latin typeface="Calibri"/>
                        </a:rPr>
                        <a:t>inspector expertise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r h="518160">
                <a:tc>
                  <a:txBody>
                    <a:bodyPr/>
                    <a:lstStyle/>
                    <a:p>
                      <a:pPr algn="l" fontAlgn="b"/>
                      <a:r>
                        <a:rPr lang="en-US" sz="2000" b="1" i="0" u="none" strike="noStrike" dirty="0">
                          <a:solidFill>
                            <a:srgbClr val="000000"/>
                          </a:solidFill>
                          <a:latin typeface="Calibri"/>
                        </a:rPr>
                        <a:t>column name</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000" b="1" i="0" u="none" strike="noStrike">
                          <a:solidFill>
                            <a:srgbClr val="000000"/>
                          </a:solidFill>
                          <a:latin typeface="Calibri"/>
                        </a:rPr>
                        <a:t>data type</a:t>
                      </a:r>
                    </a:p>
                  </a:txBody>
                  <a:tcPr marL="9525" marR="9525" marT="9525" marB="0" anchor="b">
                    <a:lnL>
                      <a:noFill/>
                    </a:lnL>
                    <a:lnR>
                      <a:noFill/>
                    </a:lnR>
                    <a:lnT>
                      <a:noFill/>
                    </a:lnT>
                    <a:lnB>
                      <a:noFill/>
                    </a:lnB>
                  </a:tcPr>
                </a:tc>
                <a:tc>
                  <a:txBody>
                    <a:bodyPr/>
                    <a:lstStyle/>
                    <a:p>
                      <a:pPr algn="l" fontAlgn="b"/>
                      <a:r>
                        <a:rPr lang="en-US" sz="2000" b="1" i="0" u="none" strike="noStrike">
                          <a:solidFill>
                            <a:srgbClr val="000000"/>
                          </a:solidFill>
                          <a:latin typeface="Calibri"/>
                        </a:rPr>
                        <a:t>constraint</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518160">
                <a:tc>
                  <a:txBody>
                    <a:bodyPr/>
                    <a:lstStyle/>
                    <a:p>
                      <a:pPr algn="l" fontAlgn="b"/>
                      <a:r>
                        <a:rPr lang="en-US" sz="2000" b="0" i="0" u="none" strike="noStrike" dirty="0">
                          <a:solidFill>
                            <a:srgbClr val="000000"/>
                          </a:solidFill>
                          <a:latin typeface="Calibri"/>
                        </a:rPr>
                        <a:t>expertise id</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000" b="0" i="0" u="none" strike="noStrike">
                          <a:solidFill>
                            <a:srgbClr val="000000"/>
                          </a:solidFill>
                          <a:latin typeface="Calibri"/>
                        </a:rPr>
                        <a:t>integer</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latin typeface="Calibri"/>
                        </a:rPr>
                        <a:t>primary key</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518160">
                <a:tc>
                  <a:txBody>
                    <a:bodyPr/>
                    <a:lstStyle/>
                    <a:p>
                      <a:pPr algn="l" fontAlgn="b"/>
                      <a:r>
                        <a:rPr lang="en-US" sz="2000" b="0" i="0" u="none" strike="noStrike" dirty="0" err="1">
                          <a:solidFill>
                            <a:srgbClr val="000000"/>
                          </a:solidFill>
                          <a:latin typeface="Calibri"/>
                        </a:rPr>
                        <a:t>inspector_id</a:t>
                      </a:r>
                      <a:endParaRPr lang="en-US" sz="20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000" b="0" i="0" u="none" strike="noStrike">
                          <a:solidFill>
                            <a:srgbClr val="000000"/>
                          </a:solidFill>
                          <a:latin typeface="Calibri"/>
                        </a:rPr>
                        <a:t>integer</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518160">
                <a:tc>
                  <a:txBody>
                    <a:bodyPr/>
                    <a:lstStyle/>
                    <a:p>
                      <a:pPr algn="l" fontAlgn="b"/>
                      <a:r>
                        <a:rPr lang="en-US" sz="2000" b="0" i="0" u="none" strike="noStrike">
                          <a:solidFill>
                            <a:srgbClr val="000000"/>
                          </a:solidFill>
                          <a:latin typeface="Calibri"/>
                        </a:rPr>
                        <a:t>expertise</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varchar(10)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1" y="2133600"/>
          <a:ext cx="8686799" cy="1981200"/>
        </p:xfrm>
        <a:graphic>
          <a:graphicData uri="http://schemas.openxmlformats.org/drawingml/2006/table">
            <a:tbl>
              <a:tblPr/>
              <a:tblGrid>
                <a:gridCol w="3173674"/>
                <a:gridCol w="2593345"/>
                <a:gridCol w="2919780"/>
              </a:tblGrid>
              <a:tr h="495300">
                <a:tc gridSpan="3">
                  <a:txBody>
                    <a:bodyPr/>
                    <a:lstStyle/>
                    <a:p>
                      <a:pPr algn="ctr" fontAlgn="b"/>
                      <a:r>
                        <a:rPr lang="en-US" sz="2000" b="1" i="0" u="none" strike="noStrike">
                          <a:solidFill>
                            <a:srgbClr val="000000"/>
                          </a:solidFill>
                          <a:latin typeface="Calibri"/>
                        </a:rPr>
                        <a:t>search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r h="495300">
                <a:tc>
                  <a:txBody>
                    <a:bodyPr/>
                    <a:lstStyle/>
                    <a:p>
                      <a:pPr algn="l" fontAlgn="b"/>
                      <a:r>
                        <a:rPr lang="en-US" sz="2000" b="1" i="0" u="none" strike="noStrike">
                          <a:solidFill>
                            <a:srgbClr val="000000"/>
                          </a:solidFill>
                          <a:latin typeface="Calibri"/>
                        </a:rPr>
                        <a:t>column name</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000" b="1" i="0" u="none" strike="noStrike" dirty="0">
                          <a:solidFill>
                            <a:srgbClr val="000000"/>
                          </a:solidFill>
                          <a:latin typeface="Calibri"/>
                        </a:rPr>
                        <a:t>data type</a:t>
                      </a:r>
                    </a:p>
                  </a:txBody>
                  <a:tcPr marL="9525" marR="9525" marT="9525" marB="0" anchor="b">
                    <a:lnL>
                      <a:noFill/>
                    </a:lnL>
                    <a:lnR>
                      <a:noFill/>
                    </a:lnR>
                    <a:lnT>
                      <a:noFill/>
                    </a:lnT>
                    <a:lnB>
                      <a:noFill/>
                    </a:lnB>
                  </a:tcPr>
                </a:tc>
                <a:tc>
                  <a:txBody>
                    <a:bodyPr/>
                    <a:lstStyle/>
                    <a:p>
                      <a:pPr algn="l" fontAlgn="b"/>
                      <a:r>
                        <a:rPr lang="en-US" sz="2000" b="1" i="0" u="none" strike="noStrike">
                          <a:solidFill>
                            <a:srgbClr val="000000"/>
                          </a:solidFill>
                          <a:latin typeface="Calibri"/>
                        </a:rPr>
                        <a:t>constraint</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495300">
                <a:tc>
                  <a:txBody>
                    <a:bodyPr/>
                    <a:lstStyle/>
                    <a:p>
                      <a:pPr algn="l" fontAlgn="b"/>
                      <a:r>
                        <a:rPr lang="en-US" sz="2000" b="0" i="0" u="none" strike="noStrike">
                          <a:solidFill>
                            <a:srgbClr val="000000"/>
                          </a:solidFill>
                          <a:latin typeface="Calibri"/>
                        </a:rPr>
                        <a:t>keyword</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000" b="0" i="0" u="none" strike="noStrike">
                          <a:solidFill>
                            <a:srgbClr val="000000"/>
                          </a:solidFill>
                          <a:latin typeface="Calibri"/>
                        </a:rPr>
                        <a:t>varchar(15)</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latin typeface="Calibri"/>
                        </a:rPr>
                        <a:t>primary key</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495300">
                <a:tc>
                  <a:txBody>
                    <a:bodyPr/>
                    <a:lstStyle/>
                    <a:p>
                      <a:pPr algn="l" fontAlgn="b"/>
                      <a:r>
                        <a:rPr lang="en-US" sz="2000" b="0" i="0" u="none" strike="noStrike">
                          <a:solidFill>
                            <a:srgbClr val="000000"/>
                          </a:solidFill>
                          <a:latin typeface="Calibri"/>
                        </a:rPr>
                        <a:t>value</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integer</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1752600"/>
          <a:ext cx="8458200" cy="2286000"/>
        </p:xfrm>
        <a:graphic>
          <a:graphicData uri="http://schemas.openxmlformats.org/drawingml/2006/table">
            <a:tbl>
              <a:tblPr/>
              <a:tblGrid>
                <a:gridCol w="3090156"/>
                <a:gridCol w="2525100"/>
                <a:gridCol w="2842944"/>
              </a:tblGrid>
              <a:tr h="457200">
                <a:tc gridSpan="3">
                  <a:txBody>
                    <a:bodyPr/>
                    <a:lstStyle/>
                    <a:p>
                      <a:pPr algn="ctr" fontAlgn="b"/>
                      <a:r>
                        <a:rPr lang="en-US" sz="1600" b="1" i="0" u="none" strike="noStrike">
                          <a:solidFill>
                            <a:srgbClr val="000000"/>
                          </a:solidFill>
                          <a:latin typeface="Calibri"/>
                        </a:rPr>
                        <a:t>approvals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r h="457200">
                <a:tc>
                  <a:txBody>
                    <a:bodyPr/>
                    <a:lstStyle/>
                    <a:p>
                      <a:pPr algn="l" fontAlgn="b"/>
                      <a:r>
                        <a:rPr lang="en-US" sz="1600" b="1" i="0" u="none" strike="noStrike">
                          <a:solidFill>
                            <a:srgbClr val="000000"/>
                          </a:solidFill>
                          <a:latin typeface="Calibri"/>
                        </a:rPr>
                        <a:t>column name</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600" b="1" i="0" u="none" strike="noStrike">
                          <a:solidFill>
                            <a:srgbClr val="000000"/>
                          </a:solidFill>
                          <a:latin typeface="Calibri"/>
                        </a:rPr>
                        <a:t>data type</a:t>
                      </a:r>
                    </a:p>
                  </a:txBody>
                  <a:tcPr marL="9525" marR="9525" marT="9525" marB="0" anchor="b">
                    <a:lnL>
                      <a:noFill/>
                    </a:lnL>
                    <a:lnR>
                      <a:noFill/>
                    </a:lnR>
                    <a:lnT>
                      <a:noFill/>
                    </a:lnT>
                    <a:lnB>
                      <a:noFill/>
                    </a:lnB>
                  </a:tcPr>
                </a:tc>
                <a:tc>
                  <a:txBody>
                    <a:bodyPr/>
                    <a:lstStyle/>
                    <a:p>
                      <a:pPr algn="l" fontAlgn="b"/>
                      <a:r>
                        <a:rPr lang="en-US" sz="1600" b="1" i="0" u="none" strike="noStrike" dirty="0">
                          <a:solidFill>
                            <a:srgbClr val="000000"/>
                          </a:solidFill>
                          <a:latin typeface="Calibri"/>
                        </a:rPr>
                        <a:t>constraint</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457200">
                <a:tc>
                  <a:txBody>
                    <a:bodyPr/>
                    <a:lstStyle/>
                    <a:p>
                      <a:pPr algn="l" fontAlgn="b"/>
                      <a:r>
                        <a:rPr lang="en-US" sz="1600" b="0" i="0" u="none" strike="noStrike">
                          <a:solidFill>
                            <a:srgbClr val="000000"/>
                          </a:solidFill>
                          <a:latin typeface="Calibri"/>
                        </a:rPr>
                        <a:t>content id</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600" b="0" i="0" u="none" strike="noStrike">
                          <a:solidFill>
                            <a:srgbClr val="000000"/>
                          </a:solidFill>
                          <a:latin typeface="Calibri"/>
                        </a:rPr>
                        <a:t>integer</a:t>
                      </a:r>
                    </a:p>
                  </a:txBody>
                  <a:tcPr marL="9525" marR="9525" marT="9525" marB="0" anchor="b">
                    <a:lnL>
                      <a:noFill/>
                    </a:lnL>
                    <a:lnR>
                      <a:noFill/>
                    </a:lnR>
                    <a:lnT>
                      <a:noFill/>
                    </a:lnT>
                    <a:lnB>
                      <a:noFill/>
                    </a:lnB>
                  </a:tcPr>
                </a:tc>
                <a:tc rowSpan="2">
                  <a:txBody>
                    <a:bodyPr/>
                    <a:lstStyle/>
                    <a:p>
                      <a:pPr algn="ctr" fontAlgn="ctr"/>
                      <a:r>
                        <a:rPr lang="en-US" sz="1600" b="0" i="0" u="none" strike="noStrike">
                          <a:solidFill>
                            <a:srgbClr val="000000"/>
                          </a:solidFill>
                          <a:latin typeface="Calibri"/>
                        </a:rPr>
                        <a:t>composite key</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r>
              <a:tr h="457200">
                <a:tc>
                  <a:txBody>
                    <a:bodyPr/>
                    <a:lstStyle/>
                    <a:p>
                      <a:pPr algn="l" fontAlgn="b"/>
                      <a:r>
                        <a:rPr lang="en-US" sz="1600" b="0" i="0" u="none" strike="noStrike">
                          <a:solidFill>
                            <a:srgbClr val="000000"/>
                          </a:solidFill>
                          <a:latin typeface="Calibri"/>
                        </a:rPr>
                        <a:t>inspector id</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600" b="0" i="0" u="none" strike="noStrike">
                          <a:solidFill>
                            <a:srgbClr val="000000"/>
                          </a:solidFill>
                          <a:latin typeface="Calibri"/>
                        </a:rPr>
                        <a:t>integer</a:t>
                      </a:r>
                    </a:p>
                  </a:txBody>
                  <a:tcPr marL="9525" marR="9525" marT="9525" marB="0" anchor="b">
                    <a:lnL>
                      <a:noFill/>
                    </a:lnL>
                    <a:lnR>
                      <a:noFill/>
                    </a:lnR>
                    <a:lnT>
                      <a:noFill/>
                    </a:lnT>
                    <a:lnB>
                      <a:noFill/>
                    </a:lnB>
                  </a:tcPr>
                </a:tc>
                <a:tc vMerge="1">
                  <a:txBody>
                    <a:bodyPr/>
                    <a:lstStyle/>
                    <a:p>
                      <a:endParaRPr lang="en-US"/>
                    </a:p>
                  </a:txBody>
                  <a:tcPr/>
                </a:tc>
              </a:tr>
              <a:tr h="457200">
                <a:tc>
                  <a:txBody>
                    <a:bodyPr/>
                    <a:lstStyle/>
                    <a:p>
                      <a:pPr algn="l" fontAlgn="b"/>
                      <a:r>
                        <a:rPr lang="en-US" sz="1600" b="0" i="0" u="none" strike="noStrike">
                          <a:solidFill>
                            <a:srgbClr val="000000"/>
                          </a:solidFill>
                          <a:latin typeface="Calibri"/>
                        </a:rPr>
                        <a:t>approved</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boolean</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1" y="2667000"/>
          <a:ext cx="8610599" cy="3048000"/>
        </p:xfrm>
        <a:graphic>
          <a:graphicData uri="http://schemas.openxmlformats.org/drawingml/2006/table">
            <a:tbl>
              <a:tblPr/>
              <a:tblGrid>
                <a:gridCol w="3145835"/>
                <a:gridCol w="2570596"/>
                <a:gridCol w="2894168"/>
              </a:tblGrid>
              <a:tr h="609600">
                <a:tc gridSpan="3">
                  <a:txBody>
                    <a:bodyPr/>
                    <a:lstStyle/>
                    <a:p>
                      <a:pPr algn="ctr" fontAlgn="b"/>
                      <a:r>
                        <a:rPr lang="en-US" sz="1800" b="1" i="0" u="none" strike="noStrike" dirty="0">
                          <a:solidFill>
                            <a:srgbClr val="000000"/>
                          </a:solidFill>
                          <a:latin typeface="Calibri"/>
                        </a:rPr>
                        <a:t>inspector feedback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r h="609600">
                <a:tc>
                  <a:txBody>
                    <a:bodyPr/>
                    <a:lstStyle/>
                    <a:p>
                      <a:pPr algn="l" fontAlgn="b"/>
                      <a:r>
                        <a:rPr lang="en-US" sz="1800" b="1" i="0" u="none" strike="noStrike">
                          <a:solidFill>
                            <a:srgbClr val="000000"/>
                          </a:solidFill>
                          <a:latin typeface="Calibri"/>
                        </a:rPr>
                        <a:t>column name</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800" b="1" i="0" u="none" strike="noStrike">
                          <a:solidFill>
                            <a:srgbClr val="000000"/>
                          </a:solidFill>
                          <a:latin typeface="Calibri"/>
                        </a:rPr>
                        <a:t>data type</a:t>
                      </a:r>
                    </a:p>
                  </a:txBody>
                  <a:tcPr marL="9525" marR="9525" marT="9525" marB="0" anchor="b">
                    <a:lnL>
                      <a:noFill/>
                    </a:lnL>
                    <a:lnR>
                      <a:noFill/>
                    </a:lnR>
                    <a:lnT>
                      <a:noFill/>
                    </a:lnT>
                    <a:lnB>
                      <a:noFill/>
                    </a:lnB>
                  </a:tcPr>
                </a:tc>
                <a:tc>
                  <a:txBody>
                    <a:bodyPr/>
                    <a:lstStyle/>
                    <a:p>
                      <a:pPr algn="l" fontAlgn="b"/>
                      <a:r>
                        <a:rPr lang="en-US" sz="1800" b="1" i="0" u="none" strike="noStrike">
                          <a:solidFill>
                            <a:srgbClr val="000000"/>
                          </a:solidFill>
                          <a:latin typeface="Calibri"/>
                        </a:rPr>
                        <a:t>constraint</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609600">
                <a:tc>
                  <a:txBody>
                    <a:bodyPr/>
                    <a:lstStyle/>
                    <a:p>
                      <a:pPr algn="l" fontAlgn="b"/>
                      <a:r>
                        <a:rPr lang="en-US" sz="1800" b="0" i="0" u="none" strike="noStrike" dirty="0" err="1">
                          <a:solidFill>
                            <a:srgbClr val="000000"/>
                          </a:solidFill>
                          <a:latin typeface="Calibri"/>
                        </a:rPr>
                        <a:t>inspector_id</a:t>
                      </a:r>
                      <a:endParaRPr lang="en-US" sz="18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800" b="0" i="0" u="none" strike="noStrike">
                          <a:solidFill>
                            <a:srgbClr val="000000"/>
                          </a:solidFill>
                          <a:latin typeface="Calibri"/>
                        </a:rPr>
                        <a:t>integer</a:t>
                      </a:r>
                    </a:p>
                  </a:txBody>
                  <a:tcPr marL="9525" marR="9525" marT="9525" marB="0" anchor="b">
                    <a:lnL>
                      <a:noFill/>
                    </a:lnL>
                    <a:lnR>
                      <a:noFill/>
                    </a:lnR>
                    <a:lnT>
                      <a:noFill/>
                    </a:lnT>
                    <a:lnB>
                      <a:noFill/>
                    </a:lnB>
                  </a:tcPr>
                </a:tc>
                <a:tc rowSpan="2">
                  <a:txBody>
                    <a:bodyPr/>
                    <a:lstStyle/>
                    <a:p>
                      <a:pPr algn="ctr" fontAlgn="ctr"/>
                      <a:r>
                        <a:rPr lang="en-US" sz="1800" b="0" i="0" u="none" strike="noStrike">
                          <a:solidFill>
                            <a:srgbClr val="000000"/>
                          </a:solidFill>
                          <a:latin typeface="Calibri"/>
                        </a:rPr>
                        <a:t>composite key</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r>
              <a:tr h="609600">
                <a:tc>
                  <a:txBody>
                    <a:bodyPr/>
                    <a:lstStyle/>
                    <a:p>
                      <a:pPr algn="l" fontAlgn="b"/>
                      <a:r>
                        <a:rPr lang="en-US" sz="1800" b="0" i="0" u="none" strike="noStrike">
                          <a:solidFill>
                            <a:srgbClr val="000000"/>
                          </a:solidFill>
                          <a:latin typeface="Calibri"/>
                        </a:rPr>
                        <a:t>content id</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800" b="0" i="0" u="none" strike="noStrike">
                          <a:solidFill>
                            <a:srgbClr val="000000"/>
                          </a:solidFill>
                          <a:latin typeface="Calibri"/>
                        </a:rPr>
                        <a:t>integer</a:t>
                      </a:r>
                    </a:p>
                  </a:txBody>
                  <a:tcPr marL="9525" marR="9525" marT="9525" marB="0" anchor="b">
                    <a:lnL>
                      <a:noFill/>
                    </a:lnL>
                    <a:lnR>
                      <a:noFill/>
                    </a:lnR>
                    <a:lnT>
                      <a:noFill/>
                    </a:lnT>
                    <a:lnB>
                      <a:noFill/>
                    </a:lnB>
                  </a:tcPr>
                </a:tc>
                <a:tc vMerge="1">
                  <a:txBody>
                    <a:bodyPr/>
                    <a:lstStyle/>
                    <a:p>
                      <a:endParaRPr lang="en-US"/>
                    </a:p>
                  </a:txBody>
                  <a:tcPr/>
                </a:tc>
              </a:tr>
              <a:tr h="609600">
                <a:tc>
                  <a:txBody>
                    <a:bodyPr/>
                    <a:lstStyle/>
                    <a:p>
                      <a:pPr algn="l" fontAlgn="b"/>
                      <a:r>
                        <a:rPr lang="en-US" sz="1800" b="0" i="0" u="none" strike="noStrike">
                          <a:solidFill>
                            <a:srgbClr val="000000"/>
                          </a:solidFill>
                          <a:latin typeface="Calibri"/>
                        </a:rPr>
                        <a:t>feedback</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latin typeface="Calibri"/>
                        </a:rPr>
                        <a:t>varchar(100)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Model</a:t>
            </a:r>
            <a:endParaRPr lang="en-US" dirty="0"/>
          </a:p>
        </p:txBody>
      </p:sp>
      <p:sp>
        <p:nvSpPr>
          <p:cNvPr id="3" name="Content Placeholder 2"/>
          <p:cNvSpPr>
            <a:spLocks noGrp="1"/>
          </p:cNvSpPr>
          <p:nvPr>
            <p:ph sz="quarter" idx="1"/>
          </p:nvPr>
        </p:nvSpPr>
        <p:spPr/>
        <p:txBody>
          <a:bodyPr/>
          <a:lstStyle/>
          <a:p>
            <a:pPr>
              <a:buNone/>
            </a:pPr>
            <a:r>
              <a:rPr lang="en-US" dirty="0" smtClean="0"/>
              <a:t>	The waterfall model is a software development methodology strategy which relies on following a set sequence of actions from top to bottom in the form of a waterfall. Its stages are closely aligned with the software development life cycle (SDLC) from which it evolved.</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228600"/>
          <a:ext cx="8763000" cy="2362200"/>
        </p:xfrm>
        <a:graphic>
          <a:graphicData uri="http://schemas.openxmlformats.org/drawingml/2006/table">
            <a:tbl>
              <a:tblPr/>
              <a:tblGrid>
                <a:gridCol w="3230509"/>
                <a:gridCol w="2437392"/>
                <a:gridCol w="3095099"/>
              </a:tblGrid>
              <a:tr h="295275">
                <a:tc gridSpan="3">
                  <a:txBody>
                    <a:bodyPr/>
                    <a:lstStyle/>
                    <a:p>
                      <a:pPr algn="ctr" fontAlgn="b"/>
                      <a:r>
                        <a:rPr lang="en-US" sz="1600" b="1" i="0" u="none" strike="noStrike" dirty="0">
                          <a:solidFill>
                            <a:srgbClr val="000000"/>
                          </a:solidFill>
                          <a:latin typeface="Calibri"/>
                        </a:rPr>
                        <a:t>student log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r h="295275">
                <a:tc>
                  <a:txBody>
                    <a:bodyPr/>
                    <a:lstStyle/>
                    <a:p>
                      <a:pPr algn="l" fontAlgn="b"/>
                      <a:r>
                        <a:rPr lang="en-US" sz="1600" b="1" i="0" u="none" strike="noStrike">
                          <a:solidFill>
                            <a:srgbClr val="000000"/>
                          </a:solidFill>
                          <a:latin typeface="Calibri"/>
                        </a:rPr>
                        <a:t>column name</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600" b="1" i="0" u="none" strike="noStrike">
                          <a:solidFill>
                            <a:srgbClr val="000000"/>
                          </a:solidFill>
                          <a:latin typeface="Calibri"/>
                        </a:rPr>
                        <a:t>data type</a:t>
                      </a:r>
                    </a:p>
                  </a:txBody>
                  <a:tcPr marL="9525" marR="9525" marT="9525" marB="0" anchor="b">
                    <a:lnL>
                      <a:noFill/>
                    </a:lnL>
                    <a:lnR>
                      <a:noFill/>
                    </a:lnR>
                    <a:lnT>
                      <a:noFill/>
                    </a:lnT>
                    <a:lnB>
                      <a:noFill/>
                    </a:lnB>
                  </a:tcPr>
                </a:tc>
                <a:tc>
                  <a:txBody>
                    <a:bodyPr/>
                    <a:lstStyle/>
                    <a:p>
                      <a:pPr algn="l" fontAlgn="b"/>
                      <a:r>
                        <a:rPr lang="en-US" sz="1600" b="1" i="0" u="none" strike="noStrike">
                          <a:solidFill>
                            <a:srgbClr val="000000"/>
                          </a:solidFill>
                          <a:latin typeface="Calibri"/>
                        </a:rPr>
                        <a:t>constraint</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295275">
                <a:tc>
                  <a:txBody>
                    <a:bodyPr/>
                    <a:lstStyle/>
                    <a:p>
                      <a:pPr algn="l" fontAlgn="b"/>
                      <a:r>
                        <a:rPr lang="en-US" sz="1600" b="0" i="0" u="none" strike="noStrike">
                          <a:solidFill>
                            <a:srgbClr val="000000"/>
                          </a:solidFill>
                          <a:latin typeface="Calibri"/>
                        </a:rPr>
                        <a:t>student_id</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600" b="0" i="0" u="none" strike="noStrike">
                          <a:solidFill>
                            <a:srgbClr val="000000"/>
                          </a:solidFill>
                          <a:latin typeface="Calibri"/>
                        </a:rPr>
                        <a:t>integer</a:t>
                      </a:r>
                    </a:p>
                  </a:txBody>
                  <a:tcPr marL="9525" marR="9525" marT="9525" marB="0" anchor="b">
                    <a:lnL>
                      <a:noFill/>
                    </a:lnL>
                    <a:lnR>
                      <a:noFill/>
                    </a:lnR>
                    <a:lnT>
                      <a:noFill/>
                    </a:lnT>
                    <a:lnB>
                      <a:noFill/>
                    </a:lnB>
                  </a:tcPr>
                </a:tc>
                <a:tc rowSpan="2">
                  <a:txBody>
                    <a:bodyPr/>
                    <a:lstStyle/>
                    <a:p>
                      <a:pPr algn="ctr" fontAlgn="ctr"/>
                      <a:r>
                        <a:rPr lang="en-US" sz="1600" b="0" i="0" u="none" strike="noStrike">
                          <a:solidFill>
                            <a:srgbClr val="000000"/>
                          </a:solidFill>
                          <a:latin typeface="Calibri"/>
                        </a:rPr>
                        <a:t>composite key</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r>
              <a:tr h="295275">
                <a:tc>
                  <a:txBody>
                    <a:bodyPr/>
                    <a:lstStyle/>
                    <a:p>
                      <a:pPr algn="l" fontAlgn="b"/>
                      <a:r>
                        <a:rPr lang="en-US" sz="1600" b="0" i="0" u="none" strike="noStrike">
                          <a:solidFill>
                            <a:srgbClr val="000000"/>
                          </a:solidFill>
                          <a:latin typeface="Calibri"/>
                        </a:rPr>
                        <a:t>content_id</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600" b="0" i="0" u="none" strike="noStrike">
                          <a:solidFill>
                            <a:srgbClr val="000000"/>
                          </a:solidFill>
                          <a:latin typeface="Calibri"/>
                        </a:rPr>
                        <a:t>integer</a:t>
                      </a:r>
                    </a:p>
                  </a:txBody>
                  <a:tcPr marL="9525" marR="9525" marT="9525" marB="0" anchor="b">
                    <a:lnL>
                      <a:noFill/>
                    </a:lnL>
                    <a:lnR>
                      <a:noFill/>
                    </a:lnR>
                    <a:lnT>
                      <a:noFill/>
                    </a:lnT>
                    <a:lnB>
                      <a:noFill/>
                    </a:lnB>
                  </a:tcPr>
                </a:tc>
                <a:tc vMerge="1">
                  <a:txBody>
                    <a:bodyPr/>
                    <a:lstStyle/>
                    <a:p>
                      <a:endParaRPr lang="en-US"/>
                    </a:p>
                  </a:txBody>
                  <a:tcPr/>
                </a:tc>
              </a:tr>
              <a:tr h="295275">
                <a:tc>
                  <a:txBody>
                    <a:bodyPr/>
                    <a:lstStyle/>
                    <a:p>
                      <a:pPr algn="l" fontAlgn="b"/>
                      <a:r>
                        <a:rPr lang="en-US" sz="1600" b="0" i="0" u="none" strike="noStrike">
                          <a:solidFill>
                            <a:srgbClr val="000000"/>
                          </a:solidFill>
                          <a:latin typeface="Calibri"/>
                        </a:rPr>
                        <a:t>paused time</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600" b="0" i="0" u="none" strike="noStrike">
                          <a:solidFill>
                            <a:srgbClr val="000000"/>
                          </a:solidFill>
                          <a:latin typeface="Calibri"/>
                        </a:rPr>
                        <a:t>time</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295275">
                <a:tc>
                  <a:txBody>
                    <a:bodyPr/>
                    <a:lstStyle/>
                    <a:p>
                      <a:pPr algn="l" fontAlgn="b"/>
                      <a:r>
                        <a:rPr lang="en-US" sz="1600" b="0" i="0" u="none" strike="noStrike" dirty="0">
                          <a:solidFill>
                            <a:srgbClr val="000000"/>
                          </a:solidFill>
                          <a:latin typeface="Calibri"/>
                        </a:rPr>
                        <a:t>rating</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600" b="0" i="0" u="none" strike="noStrike">
                          <a:solidFill>
                            <a:srgbClr val="000000"/>
                          </a:solidFill>
                          <a:latin typeface="Calibri"/>
                        </a:rPr>
                        <a:t>integer</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295275">
                <a:tc>
                  <a:txBody>
                    <a:bodyPr/>
                    <a:lstStyle/>
                    <a:p>
                      <a:pPr algn="l" fontAlgn="b"/>
                      <a:r>
                        <a:rPr lang="en-US" sz="1600" b="0" i="0" u="none" strike="noStrike">
                          <a:solidFill>
                            <a:srgbClr val="000000"/>
                          </a:solidFill>
                          <a:latin typeface="Calibri"/>
                        </a:rPr>
                        <a:t>date(paid for course on)</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600" b="0" i="0" u="none" strike="noStrike">
                          <a:solidFill>
                            <a:srgbClr val="000000"/>
                          </a:solidFill>
                          <a:latin typeface="Calibri"/>
                        </a:rPr>
                        <a:t>date</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295275">
                <a:tc>
                  <a:txBody>
                    <a:bodyPr/>
                    <a:lstStyle/>
                    <a:p>
                      <a:pPr algn="l" fontAlgn="b"/>
                      <a:r>
                        <a:rPr lang="en-US" sz="1600" b="0" i="0" u="none" strike="noStrike">
                          <a:solidFill>
                            <a:srgbClr val="000000"/>
                          </a:solidFill>
                          <a:latin typeface="Calibri"/>
                        </a:rPr>
                        <a:t>watch time</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time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nvGraphicFramePr>
        <p:xfrm>
          <a:off x="228600" y="3505200"/>
          <a:ext cx="8686799" cy="2743200"/>
        </p:xfrm>
        <a:graphic>
          <a:graphicData uri="http://schemas.openxmlformats.org/drawingml/2006/table">
            <a:tbl>
              <a:tblPr/>
              <a:tblGrid>
                <a:gridCol w="3202418"/>
                <a:gridCol w="2416196"/>
                <a:gridCol w="3068185"/>
              </a:tblGrid>
              <a:tr h="548640">
                <a:tc gridSpan="3">
                  <a:txBody>
                    <a:bodyPr/>
                    <a:lstStyle/>
                    <a:p>
                      <a:pPr algn="ctr" fontAlgn="b"/>
                      <a:r>
                        <a:rPr lang="en-US" sz="1800" b="1" i="0" u="none" strike="noStrike" dirty="0">
                          <a:solidFill>
                            <a:srgbClr val="000000"/>
                          </a:solidFill>
                          <a:latin typeface="Calibri"/>
                        </a:rPr>
                        <a:t>request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r h="548640">
                <a:tc>
                  <a:txBody>
                    <a:bodyPr/>
                    <a:lstStyle/>
                    <a:p>
                      <a:pPr algn="l" fontAlgn="b"/>
                      <a:r>
                        <a:rPr lang="en-US" sz="1800" b="1" i="0" u="none" strike="noStrike">
                          <a:solidFill>
                            <a:srgbClr val="000000"/>
                          </a:solidFill>
                          <a:latin typeface="Calibri"/>
                        </a:rPr>
                        <a:t>column name</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800" b="1" i="0" u="none" strike="noStrike">
                          <a:solidFill>
                            <a:srgbClr val="000000"/>
                          </a:solidFill>
                          <a:latin typeface="Calibri"/>
                        </a:rPr>
                        <a:t>data type</a:t>
                      </a:r>
                    </a:p>
                  </a:txBody>
                  <a:tcPr marL="9525" marR="9525" marT="9525" marB="0" anchor="b">
                    <a:lnL>
                      <a:noFill/>
                    </a:lnL>
                    <a:lnR>
                      <a:noFill/>
                    </a:lnR>
                    <a:lnT>
                      <a:noFill/>
                    </a:lnT>
                    <a:lnB>
                      <a:noFill/>
                    </a:lnB>
                  </a:tcPr>
                </a:tc>
                <a:tc>
                  <a:txBody>
                    <a:bodyPr/>
                    <a:lstStyle/>
                    <a:p>
                      <a:pPr algn="l" fontAlgn="b"/>
                      <a:r>
                        <a:rPr lang="en-US" sz="1800" b="1" i="0" u="none" strike="noStrike">
                          <a:solidFill>
                            <a:srgbClr val="000000"/>
                          </a:solidFill>
                          <a:latin typeface="Calibri"/>
                        </a:rPr>
                        <a:t>constraint</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548640">
                <a:tc>
                  <a:txBody>
                    <a:bodyPr/>
                    <a:lstStyle/>
                    <a:p>
                      <a:pPr algn="l" fontAlgn="b"/>
                      <a:r>
                        <a:rPr lang="en-US" sz="1800" b="0" i="0" u="none" strike="noStrike" dirty="0" err="1">
                          <a:solidFill>
                            <a:srgbClr val="000000"/>
                          </a:solidFill>
                          <a:latin typeface="Calibri"/>
                        </a:rPr>
                        <a:t>student_id</a:t>
                      </a:r>
                      <a:endParaRPr lang="en-US" sz="18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800" b="0" i="0" u="none" strike="noStrike">
                          <a:solidFill>
                            <a:srgbClr val="000000"/>
                          </a:solidFill>
                          <a:latin typeface="Calibri"/>
                        </a:rPr>
                        <a:t>integer</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latin typeface="Calibri"/>
                        </a:rPr>
                        <a:t>primary key</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548640">
                <a:tc>
                  <a:txBody>
                    <a:bodyPr/>
                    <a:lstStyle/>
                    <a:p>
                      <a:pPr algn="l" fontAlgn="b"/>
                      <a:r>
                        <a:rPr lang="en-US" sz="1800" b="0" i="0" u="none" strike="noStrike">
                          <a:solidFill>
                            <a:srgbClr val="000000"/>
                          </a:solidFill>
                          <a:latin typeface="Calibri"/>
                        </a:rPr>
                        <a:t>requests</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800" b="0" i="0" u="none" strike="noStrike">
                          <a:solidFill>
                            <a:srgbClr val="000000"/>
                          </a:solidFill>
                          <a:latin typeface="Calibri"/>
                        </a:rPr>
                        <a:t>varchar(100)</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548640">
                <a:tc>
                  <a:txBody>
                    <a:bodyPr/>
                    <a:lstStyle/>
                    <a:p>
                      <a:pPr algn="l" fontAlgn="b"/>
                      <a:r>
                        <a:rPr lang="en-US" sz="1800" b="0" i="0" u="none" strike="noStrike">
                          <a:solidFill>
                            <a:srgbClr val="000000"/>
                          </a:solidFill>
                          <a:latin typeface="Calibri"/>
                        </a:rPr>
                        <a:t>date</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latin typeface="Calibri"/>
                        </a:rPr>
                        <a:t>integer</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2057399"/>
          <a:ext cx="8534399" cy="3657599"/>
        </p:xfrm>
        <a:graphic>
          <a:graphicData uri="http://schemas.openxmlformats.org/drawingml/2006/table">
            <a:tbl>
              <a:tblPr/>
              <a:tblGrid>
                <a:gridCol w="3146235"/>
                <a:gridCol w="2373807"/>
                <a:gridCol w="3014357"/>
              </a:tblGrid>
              <a:tr h="332509">
                <a:tc gridSpan="3">
                  <a:txBody>
                    <a:bodyPr/>
                    <a:lstStyle/>
                    <a:p>
                      <a:pPr algn="ctr" fontAlgn="b"/>
                      <a:r>
                        <a:rPr lang="en-US" sz="2000" b="1" i="0" u="none" strike="noStrike">
                          <a:solidFill>
                            <a:srgbClr val="000000"/>
                          </a:solidFill>
                          <a:latin typeface="Calibri"/>
                        </a:rPr>
                        <a:t>tests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r h="332509">
                <a:tc>
                  <a:txBody>
                    <a:bodyPr/>
                    <a:lstStyle/>
                    <a:p>
                      <a:pPr algn="l" fontAlgn="b"/>
                      <a:r>
                        <a:rPr lang="en-US" sz="2000" b="0" i="0" u="none" strike="noStrike">
                          <a:solidFill>
                            <a:srgbClr val="000000"/>
                          </a:solidFill>
                          <a:latin typeface="Calibri"/>
                        </a:rPr>
                        <a:t>test number</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000" b="0" i="0" u="none" strike="noStrike">
                          <a:solidFill>
                            <a:srgbClr val="000000"/>
                          </a:solidFill>
                          <a:latin typeface="Calibri"/>
                        </a:rPr>
                        <a:t>varchar(6)</a:t>
                      </a:r>
                    </a:p>
                  </a:txBody>
                  <a:tcPr marL="9525" marR="9525" marT="9525" marB="0" anchor="b">
                    <a:lnL>
                      <a:noFill/>
                    </a:lnL>
                    <a:lnR>
                      <a:noFill/>
                    </a:lnR>
                    <a:lnT>
                      <a:noFill/>
                    </a:lnT>
                    <a:lnB>
                      <a:noFill/>
                    </a:lnB>
                  </a:tcPr>
                </a:tc>
                <a:tc rowSpan="3">
                  <a:txBody>
                    <a:bodyPr/>
                    <a:lstStyle/>
                    <a:p>
                      <a:pPr algn="ctr" fontAlgn="ctr"/>
                      <a:r>
                        <a:rPr lang="en-US" sz="2000" b="0" i="0" u="none" strike="noStrike">
                          <a:solidFill>
                            <a:srgbClr val="000000"/>
                          </a:solidFill>
                          <a:latin typeface="Calibri"/>
                        </a:rPr>
                        <a:t>composite key</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r>
              <a:tr h="332509">
                <a:tc>
                  <a:txBody>
                    <a:bodyPr/>
                    <a:lstStyle/>
                    <a:p>
                      <a:pPr algn="l" fontAlgn="b"/>
                      <a:r>
                        <a:rPr lang="en-US" sz="2000" b="0" i="0" u="none" strike="noStrike">
                          <a:solidFill>
                            <a:srgbClr val="000000"/>
                          </a:solidFill>
                          <a:latin typeface="Calibri"/>
                        </a:rPr>
                        <a:t>content id</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000" b="0" i="0" u="none" strike="noStrike">
                          <a:solidFill>
                            <a:srgbClr val="000000"/>
                          </a:solidFill>
                          <a:latin typeface="Calibri"/>
                        </a:rPr>
                        <a:t>integer</a:t>
                      </a:r>
                    </a:p>
                  </a:txBody>
                  <a:tcPr marL="9525" marR="9525" marT="9525" marB="0" anchor="b">
                    <a:lnL>
                      <a:noFill/>
                    </a:lnL>
                    <a:lnR>
                      <a:noFill/>
                    </a:lnR>
                    <a:lnT>
                      <a:noFill/>
                    </a:lnT>
                    <a:lnB>
                      <a:noFill/>
                    </a:lnB>
                  </a:tcPr>
                </a:tc>
                <a:tc vMerge="1">
                  <a:txBody>
                    <a:bodyPr/>
                    <a:lstStyle/>
                    <a:p>
                      <a:endParaRPr lang="en-US"/>
                    </a:p>
                  </a:txBody>
                  <a:tcPr/>
                </a:tc>
              </a:tr>
              <a:tr h="332509">
                <a:tc>
                  <a:txBody>
                    <a:bodyPr/>
                    <a:lstStyle/>
                    <a:p>
                      <a:pPr algn="l" fontAlgn="b"/>
                      <a:r>
                        <a:rPr lang="en-US" sz="2000" b="0" i="0" u="none" strike="noStrike" dirty="0" err="1">
                          <a:solidFill>
                            <a:srgbClr val="000000"/>
                          </a:solidFill>
                          <a:latin typeface="Calibri"/>
                        </a:rPr>
                        <a:t>question_num</a:t>
                      </a:r>
                      <a:endParaRPr lang="en-US" sz="20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000" b="0" i="0" u="none" strike="noStrike">
                          <a:solidFill>
                            <a:srgbClr val="000000"/>
                          </a:solidFill>
                          <a:latin typeface="Calibri"/>
                        </a:rPr>
                        <a:t>integer</a:t>
                      </a:r>
                    </a:p>
                  </a:txBody>
                  <a:tcPr marL="9525" marR="9525" marT="9525" marB="0" anchor="b">
                    <a:lnL>
                      <a:noFill/>
                    </a:lnL>
                    <a:lnR>
                      <a:noFill/>
                    </a:lnR>
                    <a:lnT>
                      <a:noFill/>
                    </a:lnT>
                    <a:lnB>
                      <a:noFill/>
                    </a:lnB>
                  </a:tcPr>
                </a:tc>
                <a:tc vMerge="1">
                  <a:txBody>
                    <a:bodyPr/>
                    <a:lstStyle/>
                    <a:p>
                      <a:endParaRPr lang="en-US"/>
                    </a:p>
                  </a:txBody>
                  <a:tcPr/>
                </a:tc>
              </a:tr>
              <a:tr h="332509">
                <a:tc>
                  <a:txBody>
                    <a:bodyPr/>
                    <a:lstStyle/>
                    <a:p>
                      <a:pPr algn="l" fontAlgn="b"/>
                      <a:r>
                        <a:rPr lang="en-US" sz="2000" b="0" i="0" u="none" strike="noStrike">
                          <a:solidFill>
                            <a:srgbClr val="000000"/>
                          </a:solidFill>
                          <a:latin typeface="Calibri"/>
                        </a:rPr>
                        <a:t>question</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000" b="0" i="0" u="none" strike="noStrike">
                          <a:solidFill>
                            <a:srgbClr val="000000"/>
                          </a:solidFill>
                          <a:latin typeface="Calibri"/>
                        </a:rPr>
                        <a:t>varchar(100)</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332509">
                <a:tc>
                  <a:txBody>
                    <a:bodyPr/>
                    <a:lstStyle/>
                    <a:p>
                      <a:pPr algn="l" fontAlgn="b"/>
                      <a:r>
                        <a:rPr lang="en-US" sz="2000" b="0" i="0" u="none" strike="noStrike">
                          <a:solidFill>
                            <a:srgbClr val="000000"/>
                          </a:solidFill>
                          <a:latin typeface="Calibri"/>
                        </a:rPr>
                        <a:t>option a</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000" b="0" i="0" u="none" strike="noStrike">
                          <a:solidFill>
                            <a:srgbClr val="000000"/>
                          </a:solidFill>
                          <a:latin typeface="Calibri"/>
                        </a:rPr>
                        <a:t>varchar(50)</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332509">
                <a:tc>
                  <a:txBody>
                    <a:bodyPr/>
                    <a:lstStyle/>
                    <a:p>
                      <a:pPr algn="l" fontAlgn="b"/>
                      <a:r>
                        <a:rPr lang="en-US" sz="2000" b="0" i="0" u="none" strike="noStrike">
                          <a:solidFill>
                            <a:srgbClr val="000000"/>
                          </a:solidFill>
                          <a:latin typeface="Calibri"/>
                        </a:rPr>
                        <a:t>option b</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000" b="0" i="0" u="none" strike="noStrike">
                          <a:solidFill>
                            <a:srgbClr val="000000"/>
                          </a:solidFill>
                          <a:latin typeface="Calibri"/>
                        </a:rPr>
                        <a:t>varchar(50)</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332509">
                <a:tc>
                  <a:txBody>
                    <a:bodyPr/>
                    <a:lstStyle/>
                    <a:p>
                      <a:pPr algn="l" fontAlgn="b"/>
                      <a:r>
                        <a:rPr lang="en-US" sz="2000" b="0" i="0" u="none" strike="noStrike">
                          <a:solidFill>
                            <a:srgbClr val="000000"/>
                          </a:solidFill>
                          <a:latin typeface="Calibri"/>
                        </a:rPr>
                        <a:t>option c</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000" b="0" i="0" u="none" strike="noStrike">
                          <a:solidFill>
                            <a:srgbClr val="000000"/>
                          </a:solidFill>
                          <a:latin typeface="Calibri"/>
                        </a:rPr>
                        <a:t>varchar(50)</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332509">
                <a:tc>
                  <a:txBody>
                    <a:bodyPr/>
                    <a:lstStyle/>
                    <a:p>
                      <a:pPr algn="l" fontAlgn="b"/>
                      <a:r>
                        <a:rPr lang="en-US" sz="2000" b="0" i="0" u="none" strike="noStrike">
                          <a:solidFill>
                            <a:srgbClr val="000000"/>
                          </a:solidFill>
                          <a:latin typeface="Calibri"/>
                        </a:rPr>
                        <a:t>option d</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000" b="0" i="0" u="none" strike="noStrike">
                          <a:solidFill>
                            <a:srgbClr val="000000"/>
                          </a:solidFill>
                          <a:latin typeface="Calibri"/>
                        </a:rPr>
                        <a:t>varchar(50)</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332509">
                <a:tc>
                  <a:txBody>
                    <a:bodyPr/>
                    <a:lstStyle/>
                    <a:p>
                      <a:pPr algn="l" fontAlgn="b"/>
                      <a:r>
                        <a:rPr lang="en-US" sz="2000" b="0" i="0" u="none" strike="noStrike">
                          <a:solidFill>
                            <a:srgbClr val="000000"/>
                          </a:solidFill>
                          <a:latin typeface="Calibri"/>
                        </a:rPr>
                        <a:t>answer option</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000" b="0" i="0" u="none" strike="noStrike">
                          <a:solidFill>
                            <a:srgbClr val="000000"/>
                          </a:solidFill>
                          <a:latin typeface="Calibri"/>
                        </a:rPr>
                        <a:t>char(1)</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332509">
                <a:tc>
                  <a:txBody>
                    <a:bodyPr/>
                    <a:lstStyle/>
                    <a:p>
                      <a:pPr algn="l" fontAlgn="b"/>
                      <a:r>
                        <a:rPr lang="en-US" sz="2000" b="0" i="0" u="none" strike="noStrike">
                          <a:solidFill>
                            <a:srgbClr val="000000"/>
                          </a:solidFill>
                          <a:latin typeface="Calibri"/>
                        </a:rPr>
                        <a:t>dificulty level</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integer</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14400" y="1524000"/>
          <a:ext cx="6959599" cy="3162299"/>
        </p:xfrm>
        <a:graphic>
          <a:graphicData uri="http://schemas.openxmlformats.org/drawingml/2006/table">
            <a:tbl>
              <a:tblPr/>
              <a:tblGrid>
                <a:gridCol w="2565680"/>
                <a:gridCol w="1935783"/>
                <a:gridCol w="2458136"/>
              </a:tblGrid>
              <a:tr h="451757">
                <a:tc gridSpan="3">
                  <a:txBody>
                    <a:bodyPr/>
                    <a:lstStyle/>
                    <a:p>
                      <a:pPr algn="ctr" fontAlgn="b"/>
                      <a:r>
                        <a:rPr lang="en-US" sz="2000" b="1" i="0" u="none" strike="noStrike">
                          <a:solidFill>
                            <a:srgbClr val="000000"/>
                          </a:solidFill>
                          <a:latin typeface="Calibri"/>
                        </a:rPr>
                        <a:t>payment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r h="451757">
                <a:tc>
                  <a:txBody>
                    <a:bodyPr/>
                    <a:lstStyle/>
                    <a:p>
                      <a:pPr algn="l" fontAlgn="b"/>
                      <a:r>
                        <a:rPr lang="en-US" sz="2000" b="1" i="0" u="none" strike="noStrike" dirty="0">
                          <a:solidFill>
                            <a:srgbClr val="000000"/>
                          </a:solidFill>
                          <a:latin typeface="Calibri"/>
                        </a:rPr>
                        <a:t>column name</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000" b="1" i="0" u="none" strike="noStrike">
                          <a:solidFill>
                            <a:srgbClr val="000000"/>
                          </a:solidFill>
                          <a:latin typeface="Calibri"/>
                        </a:rPr>
                        <a:t>data type</a:t>
                      </a:r>
                    </a:p>
                  </a:txBody>
                  <a:tcPr marL="9525" marR="9525" marT="9525" marB="0" anchor="b">
                    <a:lnL>
                      <a:noFill/>
                    </a:lnL>
                    <a:lnR>
                      <a:noFill/>
                    </a:lnR>
                    <a:lnT>
                      <a:noFill/>
                    </a:lnT>
                    <a:lnB>
                      <a:noFill/>
                    </a:lnB>
                  </a:tcPr>
                </a:tc>
                <a:tc>
                  <a:txBody>
                    <a:bodyPr/>
                    <a:lstStyle/>
                    <a:p>
                      <a:pPr algn="l" fontAlgn="b"/>
                      <a:r>
                        <a:rPr lang="en-US" sz="2000" b="1" i="0" u="none" strike="noStrike">
                          <a:solidFill>
                            <a:srgbClr val="000000"/>
                          </a:solidFill>
                          <a:latin typeface="Calibri"/>
                        </a:rPr>
                        <a:t>constraint</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451757">
                <a:tc>
                  <a:txBody>
                    <a:bodyPr/>
                    <a:lstStyle/>
                    <a:p>
                      <a:pPr algn="l" fontAlgn="b"/>
                      <a:r>
                        <a:rPr lang="en-US" sz="2000" b="0" i="0" u="none" strike="noStrike">
                          <a:solidFill>
                            <a:srgbClr val="000000"/>
                          </a:solidFill>
                          <a:latin typeface="Calibri"/>
                        </a:rPr>
                        <a:t>trans_num</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000" b="0" i="0" u="none" strike="noStrike">
                          <a:solidFill>
                            <a:srgbClr val="000000"/>
                          </a:solidFill>
                          <a:latin typeface="Calibri"/>
                        </a:rPr>
                        <a:t>varchar(18)</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latin typeface="Calibri"/>
                        </a:rPr>
                        <a:t>primary key</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451757">
                <a:tc>
                  <a:txBody>
                    <a:bodyPr/>
                    <a:lstStyle/>
                    <a:p>
                      <a:pPr algn="l" fontAlgn="b"/>
                      <a:r>
                        <a:rPr lang="en-US" sz="2000" b="0" i="0" u="none" strike="noStrike">
                          <a:solidFill>
                            <a:srgbClr val="000000"/>
                          </a:solidFill>
                          <a:latin typeface="Calibri"/>
                        </a:rPr>
                        <a:t>email</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000" b="0" i="0" u="none" strike="noStrike">
                          <a:solidFill>
                            <a:srgbClr val="000000"/>
                          </a:solidFill>
                          <a:latin typeface="Calibri"/>
                        </a:rPr>
                        <a:t>varchar(18)</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451757">
                <a:tc>
                  <a:txBody>
                    <a:bodyPr/>
                    <a:lstStyle/>
                    <a:p>
                      <a:pPr algn="l" fontAlgn="b"/>
                      <a:r>
                        <a:rPr lang="en-US" sz="2000" b="0" i="0" u="none" strike="noStrike">
                          <a:solidFill>
                            <a:srgbClr val="000000"/>
                          </a:solidFill>
                          <a:latin typeface="Calibri"/>
                        </a:rPr>
                        <a:t>content id</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000" b="0" i="0" u="none" strike="noStrike">
                          <a:solidFill>
                            <a:srgbClr val="000000"/>
                          </a:solidFill>
                          <a:latin typeface="Calibri"/>
                        </a:rPr>
                        <a:t>integer</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451757">
                <a:tc>
                  <a:txBody>
                    <a:bodyPr/>
                    <a:lstStyle/>
                    <a:p>
                      <a:pPr algn="l" fontAlgn="b"/>
                      <a:r>
                        <a:rPr lang="en-US" sz="2000" b="0" i="0" u="none" strike="noStrike">
                          <a:solidFill>
                            <a:srgbClr val="000000"/>
                          </a:solidFill>
                          <a:latin typeface="Calibri"/>
                        </a:rPr>
                        <a:t>transaction date</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000" b="0" i="0" u="none" strike="noStrike">
                          <a:solidFill>
                            <a:srgbClr val="000000"/>
                          </a:solidFill>
                          <a:latin typeface="Calibri"/>
                        </a:rPr>
                        <a:t>varchar(10)</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451757">
                <a:tc>
                  <a:txBody>
                    <a:bodyPr/>
                    <a:lstStyle/>
                    <a:p>
                      <a:pPr algn="l" fontAlgn="b"/>
                      <a:r>
                        <a:rPr lang="en-US" sz="2000" b="0" i="0" u="none" strike="noStrike">
                          <a:solidFill>
                            <a:srgbClr val="000000"/>
                          </a:solidFill>
                          <a:latin typeface="Calibri"/>
                        </a:rPr>
                        <a:t>transaction amount</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integer</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09600" y="381000"/>
          <a:ext cx="8026399" cy="2762250"/>
        </p:xfrm>
        <a:graphic>
          <a:graphicData uri="http://schemas.openxmlformats.org/drawingml/2006/table">
            <a:tbl>
              <a:tblPr/>
              <a:tblGrid>
                <a:gridCol w="2958959"/>
                <a:gridCol w="2232509"/>
                <a:gridCol w="2834931"/>
              </a:tblGrid>
              <a:tr h="552450">
                <a:tc gridSpan="3">
                  <a:txBody>
                    <a:bodyPr/>
                    <a:lstStyle/>
                    <a:p>
                      <a:pPr algn="ctr" fontAlgn="b"/>
                      <a:r>
                        <a:rPr lang="en-US" sz="1800" b="1" i="0" u="none" strike="noStrike" dirty="0">
                          <a:solidFill>
                            <a:srgbClr val="000000"/>
                          </a:solidFill>
                          <a:latin typeface="Calibri"/>
                        </a:rPr>
                        <a:t>content keyword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r h="552450">
                <a:tc>
                  <a:txBody>
                    <a:bodyPr/>
                    <a:lstStyle/>
                    <a:p>
                      <a:pPr algn="l" fontAlgn="b"/>
                      <a:r>
                        <a:rPr lang="en-US" sz="1800" b="1" i="0" u="none" strike="noStrike">
                          <a:solidFill>
                            <a:srgbClr val="000000"/>
                          </a:solidFill>
                          <a:latin typeface="Calibri"/>
                        </a:rPr>
                        <a:t>column name</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800" b="1" i="0" u="none" strike="noStrike">
                          <a:solidFill>
                            <a:srgbClr val="000000"/>
                          </a:solidFill>
                          <a:latin typeface="Calibri"/>
                        </a:rPr>
                        <a:t>data type</a:t>
                      </a:r>
                    </a:p>
                  </a:txBody>
                  <a:tcPr marL="9525" marR="9525" marT="9525" marB="0" anchor="b">
                    <a:lnL>
                      <a:noFill/>
                    </a:lnL>
                    <a:lnR>
                      <a:noFill/>
                    </a:lnR>
                    <a:lnT>
                      <a:noFill/>
                    </a:lnT>
                    <a:lnB>
                      <a:noFill/>
                    </a:lnB>
                  </a:tcPr>
                </a:tc>
                <a:tc>
                  <a:txBody>
                    <a:bodyPr/>
                    <a:lstStyle/>
                    <a:p>
                      <a:pPr algn="l" fontAlgn="b"/>
                      <a:r>
                        <a:rPr lang="en-US" sz="1800" b="1" i="0" u="none" strike="noStrike">
                          <a:solidFill>
                            <a:srgbClr val="000000"/>
                          </a:solidFill>
                          <a:latin typeface="Calibri"/>
                        </a:rPr>
                        <a:t>constraint</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552450">
                <a:tc>
                  <a:txBody>
                    <a:bodyPr/>
                    <a:lstStyle/>
                    <a:p>
                      <a:pPr algn="l" fontAlgn="b"/>
                      <a:r>
                        <a:rPr lang="en-US" sz="1800" b="0" i="0" u="none" strike="noStrike">
                          <a:solidFill>
                            <a:srgbClr val="000000"/>
                          </a:solidFill>
                          <a:latin typeface="Calibri"/>
                        </a:rPr>
                        <a:t>keyword id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800" b="0" i="0" u="none" strike="noStrike" dirty="0">
                          <a:solidFill>
                            <a:srgbClr val="000000"/>
                          </a:solidFill>
                          <a:latin typeface="Calibri"/>
                        </a:rPr>
                        <a:t>integer</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latin typeface="Calibri"/>
                        </a:rPr>
                        <a:t>primary key</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552450">
                <a:tc>
                  <a:txBody>
                    <a:bodyPr/>
                    <a:lstStyle/>
                    <a:p>
                      <a:pPr algn="l" fontAlgn="b"/>
                      <a:r>
                        <a:rPr lang="en-US" sz="1800" b="0" i="0" u="none" strike="noStrike">
                          <a:solidFill>
                            <a:srgbClr val="000000"/>
                          </a:solidFill>
                          <a:latin typeface="Calibri"/>
                        </a:rPr>
                        <a:t>content id</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800" b="0" i="0" u="none" strike="noStrike">
                          <a:solidFill>
                            <a:srgbClr val="000000"/>
                          </a:solidFill>
                          <a:latin typeface="Calibri"/>
                        </a:rPr>
                        <a:t>integer</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552450">
                <a:tc>
                  <a:txBody>
                    <a:bodyPr/>
                    <a:lstStyle/>
                    <a:p>
                      <a:pPr algn="l" fontAlgn="b"/>
                      <a:r>
                        <a:rPr lang="en-US" sz="1800" b="0" i="0" u="none" strike="noStrike">
                          <a:solidFill>
                            <a:srgbClr val="000000"/>
                          </a:solidFill>
                          <a:latin typeface="Calibri"/>
                        </a:rPr>
                        <a:t>keyword</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latin typeface="Calibri"/>
                        </a:rPr>
                        <a:t>varchar(15)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nvGraphicFramePr>
        <p:xfrm>
          <a:off x="838200" y="3733800"/>
          <a:ext cx="7442199" cy="2133598"/>
        </p:xfrm>
        <a:graphic>
          <a:graphicData uri="http://schemas.openxmlformats.org/drawingml/2006/table">
            <a:tbl>
              <a:tblPr/>
              <a:tblGrid>
                <a:gridCol w="2743592"/>
                <a:gridCol w="2070016"/>
                <a:gridCol w="2628591"/>
              </a:tblGrid>
              <a:tr h="367144">
                <a:tc gridSpan="3">
                  <a:txBody>
                    <a:bodyPr/>
                    <a:lstStyle/>
                    <a:p>
                      <a:pPr algn="ctr" fontAlgn="b"/>
                      <a:r>
                        <a:rPr lang="en-US" sz="1800" b="1" i="0" u="none" strike="noStrike" dirty="0">
                          <a:solidFill>
                            <a:srgbClr val="000000"/>
                          </a:solidFill>
                          <a:latin typeface="Calibri"/>
                        </a:rPr>
                        <a:t>blacklist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r h="588818">
                <a:tc>
                  <a:txBody>
                    <a:bodyPr/>
                    <a:lstStyle/>
                    <a:p>
                      <a:pPr algn="l" fontAlgn="b"/>
                      <a:r>
                        <a:rPr lang="en-US" sz="1800" b="1" i="0" u="none" strike="noStrike" dirty="0">
                          <a:solidFill>
                            <a:srgbClr val="000000"/>
                          </a:solidFill>
                          <a:latin typeface="Calibri"/>
                        </a:rPr>
                        <a:t>column name</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800" b="1" i="0" u="none" strike="noStrike">
                          <a:solidFill>
                            <a:srgbClr val="000000"/>
                          </a:solidFill>
                          <a:latin typeface="Calibri"/>
                        </a:rPr>
                        <a:t>data type</a:t>
                      </a:r>
                    </a:p>
                  </a:txBody>
                  <a:tcPr marL="9525" marR="9525" marT="9525" marB="0" anchor="b">
                    <a:lnL>
                      <a:noFill/>
                    </a:lnL>
                    <a:lnR>
                      <a:noFill/>
                    </a:lnR>
                    <a:lnT>
                      <a:noFill/>
                    </a:lnT>
                    <a:lnB>
                      <a:noFill/>
                    </a:lnB>
                  </a:tcPr>
                </a:tc>
                <a:tc>
                  <a:txBody>
                    <a:bodyPr/>
                    <a:lstStyle/>
                    <a:p>
                      <a:pPr algn="l" fontAlgn="b"/>
                      <a:r>
                        <a:rPr lang="en-US" sz="1800" b="1" i="0" u="none" strike="noStrike">
                          <a:solidFill>
                            <a:srgbClr val="000000"/>
                          </a:solidFill>
                          <a:latin typeface="Calibri"/>
                        </a:rPr>
                        <a:t>constraint</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588818">
                <a:tc>
                  <a:txBody>
                    <a:bodyPr/>
                    <a:lstStyle/>
                    <a:p>
                      <a:pPr algn="l" fontAlgn="b"/>
                      <a:r>
                        <a:rPr lang="en-US" sz="1800" b="0" i="0" u="none" strike="noStrike">
                          <a:solidFill>
                            <a:srgbClr val="000000"/>
                          </a:solidFill>
                          <a:latin typeface="Calibri"/>
                        </a:rPr>
                        <a:t>inspector id</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800" b="0" i="0" u="none" strike="noStrike">
                          <a:solidFill>
                            <a:srgbClr val="000000"/>
                          </a:solidFill>
                          <a:latin typeface="Calibri"/>
                        </a:rPr>
                        <a:t>integer</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latin typeface="Calibri"/>
                        </a:rPr>
                        <a:t>primary key</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588818">
                <a:tc>
                  <a:txBody>
                    <a:bodyPr/>
                    <a:lstStyle/>
                    <a:p>
                      <a:pPr algn="l" fontAlgn="b"/>
                      <a:r>
                        <a:rPr lang="en-US" sz="1800" b="0" i="0" u="none" strike="noStrike">
                          <a:solidFill>
                            <a:srgbClr val="000000"/>
                          </a:solidFill>
                          <a:latin typeface="Calibri"/>
                        </a:rPr>
                        <a:t>content id</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latin typeface="Calibri"/>
                        </a:rPr>
                        <a:t>integer</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62000" y="304800"/>
          <a:ext cx="7493000" cy="2857500"/>
        </p:xfrm>
        <a:graphic>
          <a:graphicData uri="http://schemas.openxmlformats.org/drawingml/2006/table">
            <a:tbl>
              <a:tblPr/>
              <a:tblGrid>
                <a:gridCol w="2762320"/>
                <a:gridCol w="2084146"/>
                <a:gridCol w="2646534"/>
              </a:tblGrid>
              <a:tr h="476250">
                <a:tc gridSpan="3">
                  <a:txBody>
                    <a:bodyPr/>
                    <a:lstStyle/>
                    <a:p>
                      <a:pPr algn="ctr" fontAlgn="b"/>
                      <a:r>
                        <a:rPr lang="en-US" sz="1800" b="1" i="0" u="none" strike="noStrike" dirty="0">
                          <a:solidFill>
                            <a:srgbClr val="000000"/>
                          </a:solidFill>
                          <a:latin typeface="Calibri"/>
                        </a:rPr>
                        <a:t>test attended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r h="476250">
                <a:tc>
                  <a:txBody>
                    <a:bodyPr/>
                    <a:lstStyle/>
                    <a:p>
                      <a:pPr algn="l" fontAlgn="b"/>
                      <a:r>
                        <a:rPr lang="en-US" sz="1800" b="1" i="0" u="none" strike="noStrike">
                          <a:solidFill>
                            <a:srgbClr val="000000"/>
                          </a:solidFill>
                          <a:latin typeface="Calibri"/>
                        </a:rPr>
                        <a:t>column name</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800" b="1" i="0" u="none" strike="noStrike">
                          <a:solidFill>
                            <a:srgbClr val="000000"/>
                          </a:solidFill>
                          <a:latin typeface="Calibri"/>
                        </a:rPr>
                        <a:t>data type</a:t>
                      </a:r>
                    </a:p>
                  </a:txBody>
                  <a:tcPr marL="9525" marR="9525" marT="9525" marB="0" anchor="b">
                    <a:lnL>
                      <a:noFill/>
                    </a:lnL>
                    <a:lnR>
                      <a:noFill/>
                    </a:lnR>
                    <a:lnT>
                      <a:noFill/>
                    </a:lnT>
                    <a:lnB>
                      <a:noFill/>
                    </a:lnB>
                  </a:tcPr>
                </a:tc>
                <a:tc>
                  <a:txBody>
                    <a:bodyPr/>
                    <a:lstStyle/>
                    <a:p>
                      <a:pPr algn="l" fontAlgn="b"/>
                      <a:r>
                        <a:rPr lang="en-US" sz="1800" b="1" i="0" u="none" strike="noStrike">
                          <a:solidFill>
                            <a:srgbClr val="000000"/>
                          </a:solidFill>
                          <a:latin typeface="Calibri"/>
                        </a:rPr>
                        <a:t>constraint</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476250">
                <a:tc>
                  <a:txBody>
                    <a:bodyPr/>
                    <a:lstStyle/>
                    <a:p>
                      <a:pPr algn="l" fontAlgn="b"/>
                      <a:r>
                        <a:rPr lang="en-US" sz="1800" b="0" i="0" u="none" strike="noStrike">
                          <a:solidFill>
                            <a:srgbClr val="000000"/>
                          </a:solidFill>
                          <a:latin typeface="Calibri"/>
                        </a:rPr>
                        <a:t>student_id</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800" b="0" i="0" u="none" strike="noStrike">
                          <a:solidFill>
                            <a:srgbClr val="000000"/>
                          </a:solidFill>
                          <a:latin typeface="Calibri"/>
                        </a:rPr>
                        <a:t>integer</a:t>
                      </a:r>
                    </a:p>
                  </a:txBody>
                  <a:tcPr marL="9525" marR="9525" marT="9525" marB="0" anchor="b">
                    <a:lnL>
                      <a:noFill/>
                    </a:lnL>
                    <a:lnR>
                      <a:noFill/>
                    </a:lnR>
                    <a:lnT>
                      <a:noFill/>
                    </a:lnT>
                    <a:lnB>
                      <a:noFill/>
                    </a:lnB>
                  </a:tcPr>
                </a:tc>
                <a:tc rowSpan="2">
                  <a:txBody>
                    <a:bodyPr/>
                    <a:lstStyle/>
                    <a:p>
                      <a:pPr algn="ctr" fontAlgn="ctr"/>
                      <a:r>
                        <a:rPr lang="en-US" sz="1800" b="0" i="0" u="none" strike="noStrike" dirty="0">
                          <a:solidFill>
                            <a:srgbClr val="000000"/>
                          </a:solidFill>
                          <a:latin typeface="Calibri"/>
                        </a:rPr>
                        <a:t>composite key</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r>
              <a:tr h="476250">
                <a:tc>
                  <a:txBody>
                    <a:bodyPr/>
                    <a:lstStyle/>
                    <a:p>
                      <a:pPr algn="l" fontAlgn="b"/>
                      <a:r>
                        <a:rPr lang="en-US" sz="1800" b="0" i="0" u="none" strike="noStrike">
                          <a:solidFill>
                            <a:srgbClr val="000000"/>
                          </a:solidFill>
                          <a:latin typeface="Calibri"/>
                        </a:rPr>
                        <a:t>content id</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800" b="0" i="0" u="none" strike="noStrike">
                          <a:solidFill>
                            <a:srgbClr val="000000"/>
                          </a:solidFill>
                          <a:latin typeface="Calibri"/>
                        </a:rPr>
                        <a:t>integer</a:t>
                      </a:r>
                    </a:p>
                  </a:txBody>
                  <a:tcPr marL="9525" marR="9525" marT="9525" marB="0" anchor="b">
                    <a:lnL>
                      <a:noFill/>
                    </a:lnL>
                    <a:lnR>
                      <a:noFill/>
                    </a:lnR>
                    <a:lnT>
                      <a:noFill/>
                    </a:lnT>
                    <a:lnB>
                      <a:noFill/>
                    </a:lnB>
                  </a:tcPr>
                </a:tc>
                <a:tc vMerge="1">
                  <a:txBody>
                    <a:bodyPr/>
                    <a:lstStyle/>
                    <a:p>
                      <a:endParaRPr lang="en-US"/>
                    </a:p>
                  </a:txBody>
                  <a:tcPr/>
                </a:tc>
              </a:tr>
              <a:tr h="476250">
                <a:tc>
                  <a:txBody>
                    <a:bodyPr/>
                    <a:lstStyle/>
                    <a:p>
                      <a:pPr algn="l" fontAlgn="b"/>
                      <a:r>
                        <a:rPr lang="en-US" sz="1800" b="0" i="0" u="none" strike="noStrike" dirty="0">
                          <a:solidFill>
                            <a:srgbClr val="000000"/>
                          </a:solidFill>
                          <a:latin typeface="Calibri"/>
                        </a:rPr>
                        <a:t>test number</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800" b="0" i="0" u="none" strike="noStrike">
                          <a:solidFill>
                            <a:srgbClr val="000000"/>
                          </a:solidFill>
                          <a:latin typeface="Calibri"/>
                        </a:rPr>
                        <a:t>integer</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476250">
                <a:tc>
                  <a:txBody>
                    <a:bodyPr/>
                    <a:lstStyle/>
                    <a:p>
                      <a:pPr algn="l" fontAlgn="b"/>
                      <a:r>
                        <a:rPr lang="en-US" sz="1800" b="0" i="0" u="none" strike="noStrike">
                          <a:solidFill>
                            <a:srgbClr val="000000"/>
                          </a:solidFill>
                          <a:latin typeface="Calibri"/>
                        </a:rPr>
                        <a:t>badges</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latin typeface="Calibri"/>
                        </a:rPr>
                        <a:t>small int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nvGraphicFramePr>
        <p:xfrm>
          <a:off x="990600" y="3581400"/>
          <a:ext cx="7239000" cy="2743200"/>
        </p:xfrm>
        <a:graphic>
          <a:graphicData uri="http://schemas.openxmlformats.org/drawingml/2006/table">
            <a:tbl>
              <a:tblPr/>
              <a:tblGrid>
                <a:gridCol w="2668682"/>
                <a:gridCol w="2013497"/>
                <a:gridCol w="2556821"/>
              </a:tblGrid>
              <a:tr h="457200">
                <a:tc gridSpan="3">
                  <a:txBody>
                    <a:bodyPr/>
                    <a:lstStyle/>
                    <a:p>
                      <a:pPr algn="ctr" fontAlgn="b"/>
                      <a:r>
                        <a:rPr lang="en-US" sz="1800" b="1" i="0" u="none" strike="noStrike" dirty="0">
                          <a:solidFill>
                            <a:srgbClr val="000000"/>
                          </a:solidFill>
                          <a:latin typeface="Calibri"/>
                        </a:rPr>
                        <a:t>suggestion(</a:t>
                      </a:r>
                      <a:r>
                        <a:rPr lang="en-US" sz="1800" b="1" i="0" u="none" strike="noStrike" dirty="0" err="1">
                          <a:solidFill>
                            <a:srgbClr val="000000"/>
                          </a:solidFill>
                          <a:latin typeface="Calibri"/>
                        </a:rPr>
                        <a:t>contentdev</a:t>
                      </a:r>
                      <a:r>
                        <a:rPr lang="en-US" sz="1800" b="1" i="0" u="none" strike="noStrike" dirty="0">
                          <a:solidFill>
                            <a:srgbClr val="000000"/>
                          </a:solidFill>
                          <a:latin typeface="Calibri"/>
                        </a:rPr>
                        <a:t> can suggest)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r h="457200">
                <a:tc>
                  <a:txBody>
                    <a:bodyPr/>
                    <a:lstStyle/>
                    <a:p>
                      <a:pPr algn="l" fontAlgn="b"/>
                      <a:r>
                        <a:rPr lang="en-US" sz="1800" b="1" i="0" u="none" strike="noStrike" dirty="0">
                          <a:solidFill>
                            <a:srgbClr val="000000"/>
                          </a:solidFill>
                          <a:latin typeface="Calibri"/>
                        </a:rPr>
                        <a:t>column name</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800" b="1" i="0" u="none" strike="noStrike">
                          <a:solidFill>
                            <a:srgbClr val="000000"/>
                          </a:solidFill>
                          <a:latin typeface="Calibri"/>
                        </a:rPr>
                        <a:t>data type</a:t>
                      </a:r>
                    </a:p>
                  </a:txBody>
                  <a:tcPr marL="9525" marR="9525" marT="9525" marB="0" anchor="b">
                    <a:lnL>
                      <a:noFill/>
                    </a:lnL>
                    <a:lnR>
                      <a:noFill/>
                    </a:lnR>
                    <a:lnT>
                      <a:noFill/>
                    </a:lnT>
                    <a:lnB>
                      <a:noFill/>
                    </a:lnB>
                  </a:tcPr>
                </a:tc>
                <a:tc>
                  <a:txBody>
                    <a:bodyPr/>
                    <a:lstStyle/>
                    <a:p>
                      <a:pPr algn="l" fontAlgn="b"/>
                      <a:r>
                        <a:rPr lang="en-US" sz="1800" b="1" i="0" u="none" strike="noStrike">
                          <a:solidFill>
                            <a:srgbClr val="000000"/>
                          </a:solidFill>
                          <a:latin typeface="Calibri"/>
                        </a:rPr>
                        <a:t>constraint</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457200">
                <a:tc>
                  <a:txBody>
                    <a:bodyPr/>
                    <a:lstStyle/>
                    <a:p>
                      <a:pPr algn="l" fontAlgn="b"/>
                      <a:r>
                        <a:rPr lang="en-US" sz="1800" b="0" i="0" u="none" strike="noStrike">
                          <a:solidFill>
                            <a:srgbClr val="000000"/>
                          </a:solidFill>
                          <a:latin typeface="Calibri"/>
                        </a:rPr>
                        <a:t>suggestion id</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8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457200">
                <a:tc>
                  <a:txBody>
                    <a:bodyPr/>
                    <a:lstStyle/>
                    <a:p>
                      <a:pPr algn="l" fontAlgn="b"/>
                      <a:r>
                        <a:rPr lang="en-US" sz="1800" b="0" i="0" u="none" strike="noStrike">
                          <a:solidFill>
                            <a:srgbClr val="000000"/>
                          </a:solidFill>
                          <a:latin typeface="Calibri"/>
                        </a:rPr>
                        <a:t>developer_id</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800" b="0" i="0" u="none" strike="noStrike">
                          <a:solidFill>
                            <a:srgbClr val="000000"/>
                          </a:solidFill>
                          <a:latin typeface="Calibri"/>
                        </a:rPr>
                        <a:t>integer</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latin typeface="Calibri"/>
                        </a:rPr>
                        <a:t>primary key</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457200">
                <a:tc>
                  <a:txBody>
                    <a:bodyPr/>
                    <a:lstStyle/>
                    <a:p>
                      <a:pPr algn="l" fontAlgn="b"/>
                      <a:r>
                        <a:rPr lang="en-US" sz="1800" b="0" i="0" u="none" strike="noStrike">
                          <a:solidFill>
                            <a:srgbClr val="000000"/>
                          </a:solidFill>
                          <a:latin typeface="Calibri"/>
                        </a:rPr>
                        <a:t>suggestion</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800" b="0" i="0" u="none" strike="noStrike" dirty="0" err="1">
                          <a:solidFill>
                            <a:srgbClr val="000000"/>
                          </a:solidFill>
                          <a:latin typeface="Calibri"/>
                        </a:rPr>
                        <a:t>varchar</a:t>
                      </a:r>
                      <a:r>
                        <a:rPr lang="en-US" sz="1800" b="0" i="0" u="none" strike="noStrike" dirty="0">
                          <a:solidFill>
                            <a:srgbClr val="000000"/>
                          </a:solidFill>
                          <a:latin typeface="Calibri"/>
                        </a:rPr>
                        <a:t>(100)</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457200">
                <a:tc>
                  <a:txBody>
                    <a:bodyPr/>
                    <a:lstStyle/>
                    <a:p>
                      <a:pPr algn="l" fontAlgn="b"/>
                      <a:r>
                        <a:rPr lang="en-US" sz="1800" b="0" i="0" u="none" strike="noStrike">
                          <a:solidFill>
                            <a:srgbClr val="000000"/>
                          </a:solidFill>
                          <a:latin typeface="Calibri"/>
                        </a:rPr>
                        <a:t>date</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latin typeface="Calibri"/>
                        </a:rPr>
                        <a:t>integer</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381000"/>
          <a:ext cx="8229600" cy="2895600"/>
        </p:xfrm>
        <a:graphic>
          <a:graphicData uri="http://schemas.openxmlformats.org/drawingml/2006/table">
            <a:tbl>
              <a:tblPr/>
              <a:tblGrid>
                <a:gridCol w="3033870"/>
                <a:gridCol w="2289028"/>
                <a:gridCol w="2906702"/>
              </a:tblGrid>
              <a:tr h="579120">
                <a:tc gridSpan="3">
                  <a:txBody>
                    <a:bodyPr/>
                    <a:lstStyle/>
                    <a:p>
                      <a:pPr algn="ctr" fontAlgn="b"/>
                      <a:r>
                        <a:rPr lang="en-US" sz="1600" b="1" i="0" u="none" strike="noStrike" dirty="0" err="1">
                          <a:solidFill>
                            <a:srgbClr val="000000"/>
                          </a:solidFill>
                          <a:latin typeface="Calibri"/>
                        </a:rPr>
                        <a:t>stud_feedback</a:t>
                      </a:r>
                      <a:endParaRPr lang="en-US" sz="16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r h="579120">
                <a:tc>
                  <a:txBody>
                    <a:bodyPr/>
                    <a:lstStyle/>
                    <a:p>
                      <a:pPr algn="l" fontAlgn="b"/>
                      <a:r>
                        <a:rPr lang="en-US" sz="1600" b="1" i="0" u="none" strike="noStrike">
                          <a:solidFill>
                            <a:srgbClr val="000000"/>
                          </a:solidFill>
                          <a:latin typeface="Calibri"/>
                        </a:rPr>
                        <a:t>column name</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600" b="1" i="0" u="none" strike="noStrike">
                          <a:solidFill>
                            <a:srgbClr val="000000"/>
                          </a:solidFill>
                          <a:latin typeface="Calibri"/>
                        </a:rPr>
                        <a:t>data type</a:t>
                      </a:r>
                    </a:p>
                  </a:txBody>
                  <a:tcPr marL="9525" marR="9525" marT="9525" marB="0" anchor="b">
                    <a:lnL>
                      <a:noFill/>
                    </a:lnL>
                    <a:lnR>
                      <a:noFill/>
                    </a:lnR>
                    <a:lnT>
                      <a:noFill/>
                    </a:lnT>
                    <a:lnB>
                      <a:noFill/>
                    </a:lnB>
                  </a:tcPr>
                </a:tc>
                <a:tc>
                  <a:txBody>
                    <a:bodyPr/>
                    <a:lstStyle/>
                    <a:p>
                      <a:pPr algn="l" fontAlgn="b"/>
                      <a:r>
                        <a:rPr lang="en-US" sz="1600" b="1" i="0" u="none" strike="noStrike">
                          <a:solidFill>
                            <a:srgbClr val="000000"/>
                          </a:solidFill>
                          <a:latin typeface="Calibri"/>
                        </a:rPr>
                        <a:t>constraint</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579120">
                <a:tc>
                  <a:txBody>
                    <a:bodyPr/>
                    <a:lstStyle/>
                    <a:p>
                      <a:pPr algn="l" fontAlgn="b"/>
                      <a:r>
                        <a:rPr lang="en-US" sz="1600" b="0" i="0" u="none" strike="noStrike">
                          <a:solidFill>
                            <a:srgbClr val="000000"/>
                          </a:solidFill>
                          <a:latin typeface="Calibri"/>
                        </a:rPr>
                        <a:t>student_id</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600" b="0" i="0" u="none" strike="noStrike">
                          <a:solidFill>
                            <a:srgbClr val="000000"/>
                          </a:solidFill>
                          <a:latin typeface="Calibri"/>
                        </a:rPr>
                        <a:t>integer</a:t>
                      </a:r>
                    </a:p>
                  </a:txBody>
                  <a:tcPr marL="9525" marR="9525" marT="9525" marB="0" anchor="b">
                    <a:lnL>
                      <a:noFill/>
                    </a:lnL>
                    <a:lnR>
                      <a:noFill/>
                    </a:lnR>
                    <a:lnT>
                      <a:noFill/>
                    </a:lnT>
                    <a:lnB>
                      <a:noFill/>
                    </a:lnB>
                  </a:tcPr>
                </a:tc>
                <a:tc rowSpan="2">
                  <a:txBody>
                    <a:bodyPr/>
                    <a:lstStyle/>
                    <a:p>
                      <a:pPr algn="ctr" fontAlgn="ctr"/>
                      <a:r>
                        <a:rPr lang="en-US" sz="1600" b="0" i="0" u="none" strike="noStrike">
                          <a:solidFill>
                            <a:srgbClr val="000000"/>
                          </a:solidFill>
                          <a:latin typeface="Calibri"/>
                        </a:rPr>
                        <a:t>composite primary key</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r>
              <a:tr h="579120">
                <a:tc>
                  <a:txBody>
                    <a:bodyPr/>
                    <a:lstStyle/>
                    <a:p>
                      <a:pPr algn="l" fontAlgn="b"/>
                      <a:r>
                        <a:rPr lang="en-US" sz="1600" b="0" i="0" u="none" strike="noStrike" dirty="0">
                          <a:solidFill>
                            <a:srgbClr val="000000"/>
                          </a:solidFill>
                          <a:latin typeface="Calibri"/>
                        </a:rPr>
                        <a:t>content id</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600" b="0" i="0" u="none" strike="noStrike">
                          <a:solidFill>
                            <a:srgbClr val="000000"/>
                          </a:solidFill>
                          <a:latin typeface="Calibri"/>
                        </a:rPr>
                        <a:t>integer</a:t>
                      </a:r>
                    </a:p>
                  </a:txBody>
                  <a:tcPr marL="9525" marR="9525" marT="9525" marB="0" anchor="b">
                    <a:lnL>
                      <a:noFill/>
                    </a:lnL>
                    <a:lnR>
                      <a:noFill/>
                    </a:lnR>
                    <a:lnT>
                      <a:noFill/>
                    </a:lnT>
                    <a:lnB>
                      <a:noFill/>
                    </a:lnB>
                  </a:tcPr>
                </a:tc>
                <a:tc vMerge="1">
                  <a:txBody>
                    <a:bodyPr/>
                    <a:lstStyle/>
                    <a:p>
                      <a:endParaRPr lang="en-US"/>
                    </a:p>
                  </a:txBody>
                  <a:tcPr/>
                </a:tc>
              </a:tr>
              <a:tr h="579120">
                <a:tc>
                  <a:txBody>
                    <a:bodyPr/>
                    <a:lstStyle/>
                    <a:p>
                      <a:pPr algn="l" fontAlgn="b"/>
                      <a:r>
                        <a:rPr lang="en-US" sz="1600" b="0" i="0" u="none" strike="noStrike">
                          <a:solidFill>
                            <a:srgbClr val="000000"/>
                          </a:solidFill>
                          <a:latin typeface="Calibri"/>
                        </a:rPr>
                        <a:t>feedback</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varchar(100)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nvGraphicFramePr>
        <p:xfrm>
          <a:off x="533400" y="4114799"/>
          <a:ext cx="8229600" cy="1866900"/>
        </p:xfrm>
        <a:graphic>
          <a:graphicData uri="http://schemas.openxmlformats.org/drawingml/2006/table">
            <a:tbl>
              <a:tblPr/>
              <a:tblGrid>
                <a:gridCol w="3033870"/>
                <a:gridCol w="2289028"/>
                <a:gridCol w="2906702"/>
              </a:tblGrid>
              <a:tr h="419100">
                <a:tc gridSpan="3">
                  <a:txBody>
                    <a:bodyPr/>
                    <a:lstStyle/>
                    <a:p>
                      <a:pPr algn="ctr" fontAlgn="b"/>
                      <a:r>
                        <a:rPr lang="en-US" sz="2000" b="1" i="0" u="none" strike="noStrike" dirty="0">
                          <a:solidFill>
                            <a:srgbClr val="000000"/>
                          </a:solidFill>
                          <a:latin typeface="Calibri"/>
                        </a:rPr>
                        <a:t>topics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r h="723900">
                <a:tc>
                  <a:txBody>
                    <a:bodyPr/>
                    <a:lstStyle/>
                    <a:p>
                      <a:pPr algn="l" fontAlgn="b"/>
                      <a:r>
                        <a:rPr lang="en-US" sz="2000" b="1" i="0" u="none" strike="noStrike">
                          <a:solidFill>
                            <a:srgbClr val="000000"/>
                          </a:solidFill>
                          <a:latin typeface="Calibri"/>
                        </a:rPr>
                        <a:t>column name</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000" b="1" i="0" u="none" strike="noStrike">
                          <a:solidFill>
                            <a:srgbClr val="000000"/>
                          </a:solidFill>
                          <a:latin typeface="Calibri"/>
                        </a:rPr>
                        <a:t>data type</a:t>
                      </a:r>
                    </a:p>
                  </a:txBody>
                  <a:tcPr marL="9525" marR="9525" marT="9525" marB="0" anchor="b">
                    <a:lnL>
                      <a:noFill/>
                    </a:lnL>
                    <a:lnR>
                      <a:noFill/>
                    </a:lnR>
                    <a:lnT>
                      <a:noFill/>
                    </a:lnT>
                    <a:lnB>
                      <a:noFill/>
                    </a:lnB>
                  </a:tcPr>
                </a:tc>
                <a:tc>
                  <a:txBody>
                    <a:bodyPr/>
                    <a:lstStyle/>
                    <a:p>
                      <a:pPr algn="l" fontAlgn="b"/>
                      <a:r>
                        <a:rPr lang="en-US" sz="2000" b="1" i="0" u="none" strike="noStrike">
                          <a:solidFill>
                            <a:srgbClr val="000000"/>
                          </a:solidFill>
                          <a:latin typeface="Calibri"/>
                        </a:rPr>
                        <a:t>constraint</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723900">
                <a:tc>
                  <a:txBody>
                    <a:bodyPr/>
                    <a:lstStyle/>
                    <a:p>
                      <a:pPr algn="l" fontAlgn="b"/>
                      <a:r>
                        <a:rPr lang="en-US" sz="2000" b="0" i="0" u="none" strike="noStrike">
                          <a:solidFill>
                            <a:srgbClr val="000000"/>
                          </a:solidFill>
                          <a:latin typeface="Calibri"/>
                        </a:rPr>
                        <a:t>topic name</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varchar(30)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latin typeface="Calibri"/>
                        </a:rPr>
                        <a:t>primary key</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295400"/>
            <a:ext cx="5565947" cy="707886"/>
          </a:xfrm>
          <a:prstGeom prst="rect">
            <a:avLst/>
          </a:prstGeom>
          <a:noFill/>
        </p:spPr>
        <p:txBody>
          <a:bodyPr wrap="none" rtlCol="0">
            <a:spAutoFit/>
          </a:bodyPr>
          <a:lstStyle/>
          <a:p>
            <a:r>
              <a:rPr lang="en-US" sz="4000" b="1" dirty="0" smtClean="0"/>
              <a:t>Thank you…../…./….</a:t>
            </a:r>
            <a:endParaRPr lang="en-US" sz="40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of waterfall model</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Requirement gathering  &amp; Analysis</a:t>
            </a:r>
          </a:p>
          <a:p>
            <a:pPr marL="514350" indent="-514350">
              <a:buFont typeface="+mj-lt"/>
              <a:buAutoNum type="arabicPeriod"/>
            </a:pPr>
            <a:r>
              <a:rPr lang="en-US" dirty="0" smtClean="0"/>
              <a:t>Design</a:t>
            </a:r>
          </a:p>
          <a:p>
            <a:pPr marL="514350" indent="-514350">
              <a:buFont typeface="+mj-lt"/>
              <a:buAutoNum type="arabicPeriod"/>
            </a:pPr>
            <a:r>
              <a:rPr lang="en-US" dirty="0" smtClean="0"/>
              <a:t>Coding</a:t>
            </a:r>
          </a:p>
          <a:p>
            <a:pPr marL="514350" indent="-514350">
              <a:buFont typeface="+mj-lt"/>
              <a:buAutoNum type="arabicPeriod"/>
            </a:pPr>
            <a:r>
              <a:rPr lang="en-US" dirty="0" smtClean="0"/>
              <a:t>Testing</a:t>
            </a:r>
          </a:p>
          <a:p>
            <a:pPr marL="514350" indent="-514350">
              <a:buFont typeface="+mj-lt"/>
              <a:buAutoNum type="arabicPeriod"/>
            </a:pPr>
            <a:r>
              <a:rPr lang="en-US" dirty="0" smtClean="0"/>
              <a:t>Implementation</a:t>
            </a:r>
          </a:p>
          <a:p>
            <a:pPr marL="514350" indent="-514350">
              <a:buFont typeface="+mj-lt"/>
              <a:buAutoNum type="arabicPeriod"/>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04800" y="533400"/>
            <a:ext cx="8504238" cy="4572000"/>
          </a:xfrm>
        </p:spPr>
        <p:txBody>
          <a:bodyPr anchor="ctr"/>
          <a:lstStyle/>
          <a:p>
            <a:pPr algn="ctr">
              <a:buNone/>
            </a:pPr>
            <a:r>
              <a:rPr lang="en-US" dirty="0" smtClean="0"/>
              <a:t>REQUIREMENT GATHERING AND ANALYSIS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Analysis</a:t>
            </a:r>
            <a:endParaRPr lang="en-US" dirty="0"/>
          </a:p>
        </p:txBody>
      </p:sp>
      <p:sp>
        <p:nvSpPr>
          <p:cNvPr id="3" name="Content Placeholder 2"/>
          <p:cNvSpPr>
            <a:spLocks noGrp="1"/>
          </p:cNvSpPr>
          <p:nvPr>
            <p:ph sz="quarter" idx="1"/>
          </p:nvPr>
        </p:nvSpPr>
        <p:spPr/>
        <p:txBody>
          <a:bodyPr/>
          <a:lstStyle/>
          <a:p>
            <a:r>
              <a:rPr lang="en-US" dirty="0" smtClean="0"/>
              <a:t>It is a process of collecting and interpreting facts, identifying the problems, and decomposition of a </a:t>
            </a:r>
            <a:r>
              <a:rPr lang="en-US" b="1" dirty="0" smtClean="0"/>
              <a:t>system</a:t>
            </a:r>
            <a:r>
              <a:rPr lang="en-US" dirty="0" smtClean="0"/>
              <a:t> into its components. </a:t>
            </a:r>
            <a:r>
              <a:rPr lang="en-US" b="1" dirty="0" smtClean="0"/>
              <a:t>System analysis</a:t>
            </a:r>
            <a:r>
              <a:rPr lang="en-US" dirty="0" smtClean="0"/>
              <a:t> is conducted for the purpose of studying a </a:t>
            </a:r>
            <a:r>
              <a:rPr lang="en-US" b="1" dirty="0" smtClean="0"/>
              <a:t>system</a:t>
            </a:r>
            <a:r>
              <a:rPr lang="en-US" dirty="0" smtClean="0"/>
              <a:t> or its parts in order to identify its objectives.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Analyst</a:t>
            </a:r>
            <a:endParaRPr lang="en-US" dirty="0"/>
          </a:p>
        </p:txBody>
      </p:sp>
      <p:sp>
        <p:nvSpPr>
          <p:cNvPr id="3" name="Content Placeholder 2"/>
          <p:cNvSpPr>
            <a:spLocks noGrp="1"/>
          </p:cNvSpPr>
          <p:nvPr>
            <p:ph sz="quarter" idx="1"/>
          </p:nvPr>
        </p:nvSpPr>
        <p:spPr/>
        <p:txBody>
          <a:bodyPr>
            <a:normAutofit/>
          </a:bodyPr>
          <a:lstStyle/>
          <a:p>
            <a:r>
              <a:rPr lang="en-US" dirty="0" smtClean="0"/>
              <a:t>The Analyst who carries out the system analysis must know what information to gather, where to find it, how to collect it, and what to make of it. The proper use of tools for gathering information is the key to successful analysis.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244</TotalTime>
  <Words>1750</Words>
  <Application>Microsoft Office PowerPoint</Application>
  <PresentationFormat>On-screen Show (4:3)</PresentationFormat>
  <Paragraphs>484</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Civic</vt:lpstr>
      <vt:lpstr>Tutorial Website</vt:lpstr>
      <vt:lpstr>Topic</vt:lpstr>
      <vt:lpstr>Brief</vt:lpstr>
      <vt:lpstr>Software Development Life Cycle</vt:lpstr>
      <vt:lpstr>Waterfall Model</vt:lpstr>
      <vt:lpstr>Steps of waterfall model</vt:lpstr>
      <vt:lpstr>Slide 7</vt:lpstr>
      <vt:lpstr>System Analysis</vt:lpstr>
      <vt:lpstr>System Analyst</vt:lpstr>
      <vt:lpstr>Slide 10</vt:lpstr>
      <vt:lpstr>Requirements</vt:lpstr>
      <vt:lpstr>Slide 12</vt:lpstr>
      <vt:lpstr>Slide 13</vt:lpstr>
      <vt:lpstr>EXISTING SYSTEM</vt:lpstr>
      <vt:lpstr>Disadvantages of existing system</vt:lpstr>
      <vt:lpstr>Proposed System</vt:lpstr>
      <vt:lpstr>Slide 17</vt:lpstr>
      <vt:lpstr>Slide 18</vt:lpstr>
      <vt:lpstr>Advantage of proposed system</vt:lpstr>
      <vt:lpstr>Feasibility study</vt:lpstr>
      <vt:lpstr>Slide 21</vt:lpstr>
      <vt:lpstr>Slide 22</vt:lpstr>
      <vt:lpstr>Modules</vt:lpstr>
      <vt:lpstr>Slide 24</vt:lpstr>
      <vt:lpstr>Design</vt:lpstr>
      <vt:lpstr>Unified Modeling Language</vt:lpstr>
      <vt:lpstr>Use Case Diagram</vt:lpstr>
      <vt:lpstr>Slide 28</vt:lpstr>
      <vt:lpstr>symbols and notation</vt:lpstr>
      <vt:lpstr>Class Diagram</vt:lpstr>
      <vt:lpstr>Basic components of a class diagram</vt:lpstr>
      <vt:lpstr>Interactions of class diagram</vt:lpstr>
      <vt:lpstr>DFD</vt:lpstr>
      <vt:lpstr>Symbols and Notations Used in DFDs</vt:lpstr>
      <vt:lpstr>What is an ER diagram?</vt:lpstr>
      <vt:lpstr>The components of an ER diagram</vt:lpstr>
      <vt:lpstr>Slide 37</vt:lpstr>
      <vt:lpstr>Slide 38</vt:lpstr>
      <vt:lpstr>Styles</vt:lpstr>
      <vt:lpstr>UML Diagrammimg tools</vt:lpstr>
      <vt:lpstr>Slide 41</vt:lpstr>
      <vt:lpstr>Table Design</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Website</dc:title>
  <dc:creator>COMPAQ</dc:creator>
  <cp:lastModifiedBy>COMPAQ</cp:lastModifiedBy>
  <cp:revision>34</cp:revision>
  <dcterms:created xsi:type="dcterms:W3CDTF">2020-01-14T02:37:51Z</dcterms:created>
  <dcterms:modified xsi:type="dcterms:W3CDTF">2020-03-20T13:47:32Z</dcterms:modified>
</cp:coreProperties>
</file>