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314" r:id="rId12"/>
    <p:sldId id="315" r:id="rId13"/>
    <p:sldId id="316" r:id="rId14"/>
    <p:sldId id="263" r:id="rId15"/>
    <p:sldId id="281" r:id="rId16"/>
    <p:sldId id="264" r:id="rId17"/>
    <p:sldId id="267" r:id="rId18"/>
    <p:sldId id="268" r:id="rId19"/>
    <p:sldId id="269" r:id="rId20"/>
    <p:sldId id="270" r:id="rId21"/>
    <p:sldId id="325" r:id="rId22"/>
    <p:sldId id="271" r:id="rId23"/>
    <p:sldId id="282" r:id="rId24"/>
    <p:sldId id="283" r:id="rId25"/>
    <p:sldId id="294" r:id="rId26"/>
    <p:sldId id="284" r:id="rId27"/>
    <p:sldId id="286" r:id="rId28"/>
    <p:sldId id="317" r:id="rId29"/>
    <p:sldId id="326" r:id="rId30"/>
    <p:sldId id="327" r:id="rId31"/>
    <p:sldId id="287" r:id="rId32"/>
    <p:sldId id="295" r:id="rId33"/>
    <p:sldId id="318" r:id="rId34"/>
    <p:sldId id="288" r:id="rId35"/>
    <p:sldId id="290" r:id="rId36"/>
    <p:sldId id="291" r:id="rId37"/>
    <p:sldId id="293" r:id="rId38"/>
    <p:sldId id="319" r:id="rId39"/>
    <p:sldId id="292" r:id="rId40"/>
    <p:sldId id="297" r:id="rId41"/>
    <p:sldId id="329" r:id="rId42"/>
    <p:sldId id="330" r:id="rId43"/>
    <p:sldId id="331" r:id="rId44"/>
    <p:sldId id="299" r:id="rId45"/>
    <p:sldId id="300" r:id="rId46"/>
    <p:sldId id="301" r:id="rId47"/>
    <p:sldId id="313" r:id="rId48"/>
    <p:sldId id="302" r:id="rId49"/>
    <p:sldId id="303" r:id="rId50"/>
    <p:sldId id="304" r:id="rId51"/>
    <p:sldId id="305" r:id="rId52"/>
    <p:sldId id="306" r:id="rId53"/>
    <p:sldId id="307" r:id="rId54"/>
    <p:sldId id="308" r:id="rId55"/>
    <p:sldId id="309" r:id="rId56"/>
    <p:sldId id="310" r:id="rId57"/>
    <p:sldId id="311" r:id="rId58"/>
    <p:sldId id="312" r:id="rId59"/>
    <p:sldId id="328" r:id="rId60"/>
    <p:sldId id="332" r:id="rId61"/>
    <p:sldId id="333" r:id="rId62"/>
    <p:sldId id="334" r:id="rId63"/>
    <p:sldId id="335" r:id="rId64"/>
    <p:sldId id="336" r:id="rId65"/>
    <p:sldId id="320" r:id="rId66"/>
    <p:sldId id="321" r:id="rId67"/>
    <p:sldId id="322" r:id="rId68"/>
    <p:sldId id="323" r:id="rId69"/>
    <p:sldId id="324" r:id="rId70"/>
    <p:sldId id="27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2FFA5D-87B4-456A-9821-1D502468CF0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62" autoAdjust="0"/>
    <p:restoredTop sz="94660"/>
  </p:normalViewPr>
  <p:slideViewPr>
    <p:cSldViewPr>
      <p:cViewPr varScale="1">
        <p:scale>
          <a:sx n="68" d="100"/>
          <a:sy n="68" d="100"/>
        </p:scale>
        <p:origin x="-13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t>
        <a:bodyPr/>
        <a:lstStyle/>
        <a:p>
          <a:endParaRPr lang="en-US"/>
        </a:p>
      </dgm:t>
    </dgm:pt>
    <dgm:pt modelId="{49DA1277-BF8B-4782-9F0B-F408B308C87A}" type="sibTrans" cxnId="{6F0B1CC6-BEFA-43DF-9F44-F67AF63F4851}">
      <dgm:prSet/>
      <dgm:spPr/>
      <dgm:t>
        <a:bodyPr/>
        <a:lstStyle/>
        <a:p>
          <a:endParaRPr lang="en-US"/>
        </a:p>
      </dgm:t>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t>
        <a:bodyPr/>
        <a:lstStyle/>
        <a:p>
          <a:endParaRPr lang="en-US"/>
        </a:p>
      </dgm:t>
    </dgm:pt>
    <dgm:pt modelId="{EFBCF41F-0EE6-42C3-B8B2-7F3E7B01DBDD}" type="sibTrans" cxnId="{55454B11-D9C0-4942-8C2A-88C7994505EF}">
      <dgm:prSet/>
      <dgm:spPr/>
      <dgm:t>
        <a:bodyPr/>
        <a:lstStyle/>
        <a:p>
          <a:endParaRPr lang="en-US"/>
        </a:p>
      </dgm:t>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t>
        <a:bodyPr/>
        <a:lstStyle/>
        <a:p>
          <a:endParaRPr lang="en-US"/>
        </a:p>
      </dgm:t>
    </dgm:pt>
    <dgm:pt modelId="{649A1FD8-7B48-48A3-92DB-1CAC4C9627AB}" type="sibTrans" cxnId="{9B0F5683-5D49-4551-A263-25F815277892}">
      <dgm:prSet/>
      <dgm:spPr/>
      <dgm:t>
        <a:bodyPr/>
        <a:lstStyle/>
        <a:p>
          <a:endParaRPr lang="en-US"/>
        </a:p>
      </dgm:t>
    </dgm:pt>
    <dgm:pt modelId="{311ADC6B-9169-48CF-851A-E007224296FE}">
      <dgm:prSet/>
      <dgm:spPr/>
      <dgm:t>
        <a:bodyPr/>
        <a:lstStyle/>
        <a:p>
          <a:r>
            <a:rPr lang="en-IN" smtClean="0"/>
            <a:t>Literature review</a:t>
          </a:r>
          <a:endParaRPr lang="en-US" dirty="0" smtClean="0"/>
        </a:p>
      </dgm:t>
    </dgm:pt>
    <dgm:pt modelId="{4D1A21DE-7505-4925-806A-EF08F8A3F10F}" type="parTrans" cxnId="{9623FFA6-1C7F-43DA-9AB4-1569E9D4F442}">
      <dgm:prSet/>
      <dgm:spPr/>
      <dgm:t>
        <a:bodyPr/>
        <a:lstStyle/>
        <a:p>
          <a:endParaRPr lang="en-US"/>
        </a:p>
      </dgm:t>
    </dgm:pt>
    <dgm:pt modelId="{E74E8593-519E-44D5-B246-B98B47AA9F77}" type="sibTrans" cxnId="{9623FFA6-1C7F-43DA-9AB4-1569E9D4F442}">
      <dgm:prSet/>
      <dgm:spPr/>
      <dgm:t>
        <a:bodyPr/>
        <a:lstStyle/>
        <a:p>
          <a:endParaRPr lang="en-US"/>
        </a:p>
      </dgm:t>
    </dgm:pt>
    <dgm:pt modelId="{DEF48C73-B667-41BA-945A-42CFC083AE37}">
      <dgm:prSet/>
      <dgm:spPr/>
      <dgm:t>
        <a:bodyPr/>
        <a:lstStyle/>
        <a:p>
          <a:r>
            <a:rPr lang="en-IN" smtClean="0"/>
            <a:t>Visiting similar sites  </a:t>
          </a:r>
          <a:endParaRPr lang="en-US" dirty="0" smtClean="0"/>
        </a:p>
      </dgm:t>
    </dgm:pt>
    <dgm:pt modelId="{994FB9E2-7AC7-4D40-9276-0BB1A69CE142}" type="parTrans" cxnId="{C965F1C3-CB40-492D-B854-F0C46E29D1CE}">
      <dgm:prSet/>
      <dgm:spPr/>
      <dgm:t>
        <a:bodyPr/>
        <a:lstStyle/>
        <a:p>
          <a:endParaRPr lang="en-US"/>
        </a:p>
      </dgm:t>
    </dgm:pt>
    <dgm:pt modelId="{589D46B1-A919-4A20-A2A3-B51C4D9C1F97}" type="sibTrans" cxnId="{C965F1C3-CB40-492D-B854-F0C46E29D1CE}">
      <dgm:prSet/>
      <dgm:spPr/>
      <dgm:t>
        <a:bodyPr/>
        <a:lstStyle/>
        <a:p>
          <a:endParaRPr lang="en-US"/>
        </a:p>
      </dgm:t>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5"/>
      <dgm:spPr/>
      <dgm:t>
        <a:bodyPr/>
        <a:lstStyle/>
        <a:p>
          <a:endParaRPr lang="en-US"/>
        </a:p>
      </dgm:t>
    </dgm:pt>
    <dgm:pt modelId="{11A7F566-7E56-43DE-9407-BD45AE0AE41E}" type="pres">
      <dgm:prSet presAssocID="{3900BB7C-EDD3-48FA-9BB1-AFBD0F8F95AD}" presName="nodeTx" presStyleLbl="node1" presStyleIdx="0" presStyleCnt="5">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5"/>
      <dgm:spPr/>
    </dgm:pt>
    <dgm:pt modelId="{A26DF1B7-E66A-4C31-B151-2733FD1AF3DC}" type="pres">
      <dgm:prSet presAssocID="{3900BB7C-EDD3-48FA-9BB1-AFBD0F8F95AD}" presName="imagNode" presStyleLbl="fgImgPlace1" presStyleIdx="0" presStyleCnt="5"/>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t>
        <a:bodyPr/>
        <a:lstStyle/>
        <a:p>
          <a:endParaRPr lang="en-US"/>
        </a:p>
      </dgm:t>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5"/>
      <dgm:spPr/>
      <dgm:t>
        <a:bodyPr/>
        <a:lstStyle/>
        <a:p>
          <a:endParaRPr lang="en-US"/>
        </a:p>
      </dgm:t>
    </dgm:pt>
    <dgm:pt modelId="{FC6E8231-A746-40BE-9D57-3536D6F586E4}" type="pres">
      <dgm:prSet presAssocID="{0B2F9ECA-D062-4130-B289-D5EEAA6A409F}" presName="nodeTx" presStyleLbl="node1" presStyleIdx="1" presStyleCnt="5">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5"/>
      <dgm:spPr/>
    </dgm:pt>
    <dgm:pt modelId="{E8BA3CA3-9B5B-428C-8AB2-38CDC3CC6258}" type="pres">
      <dgm:prSet presAssocID="{0B2F9ECA-D062-4130-B289-D5EEAA6A409F}" presName="imagNode" presStyleLbl="fgImgPlace1" presStyleIdx="1" presStyleCnt="5"/>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t>
        <a:bodyPr/>
        <a:lstStyle/>
        <a:p>
          <a:endParaRPr lang="en-US"/>
        </a:p>
      </dgm:t>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5"/>
      <dgm:spPr/>
      <dgm:t>
        <a:bodyPr/>
        <a:lstStyle/>
        <a:p>
          <a:endParaRPr lang="en-US"/>
        </a:p>
      </dgm:t>
    </dgm:pt>
    <dgm:pt modelId="{64E2A096-21B2-4E4D-B872-C21AD97E00EE}" type="pres">
      <dgm:prSet presAssocID="{4110F7CA-1DEE-4D9B-A79E-F220C89DC26F}" presName="nodeTx" presStyleLbl="node1" presStyleIdx="2" presStyleCnt="5">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5"/>
      <dgm:spPr/>
    </dgm:pt>
    <dgm:pt modelId="{2D245B3C-E12F-4F3F-BE3F-AC05594EB492}" type="pres">
      <dgm:prSet presAssocID="{4110F7CA-1DEE-4D9B-A79E-F220C89DC26F}" presName="imagNode" presStyleLbl="fgImgPlace1" presStyleIdx="2" presStyleCnt="5"/>
      <dgm:spPr>
        <a:blipFill rotWithShape="0">
          <a:blip xmlns:r="http://schemas.openxmlformats.org/officeDocument/2006/relationships" r:embed="rId3"/>
          <a:stretch>
            <a:fillRect/>
          </a:stretch>
        </a:blipFill>
      </dgm:spPr>
    </dgm:pt>
    <dgm:pt modelId="{B43DC712-5E64-4D00-A482-FEC2E15D16ED}" type="pres">
      <dgm:prSet presAssocID="{649A1FD8-7B48-48A3-92DB-1CAC4C9627AB}" presName="sibTrans" presStyleLbl="sibTrans2D1" presStyleIdx="0" presStyleCnt="0"/>
      <dgm:spPr/>
      <dgm:t>
        <a:bodyPr/>
        <a:lstStyle/>
        <a:p>
          <a:endParaRPr lang="en-US"/>
        </a:p>
      </dgm:t>
    </dgm:pt>
    <dgm:pt modelId="{E85339EC-D489-4A43-952E-A684E12FBE9B}" type="pres">
      <dgm:prSet presAssocID="{311ADC6B-9169-48CF-851A-E007224296FE}" presName="compNode" presStyleCnt="0"/>
      <dgm:spPr/>
    </dgm:pt>
    <dgm:pt modelId="{B09D2C9B-4BB8-46EC-9B9C-FB80184BA2C2}" type="pres">
      <dgm:prSet presAssocID="{311ADC6B-9169-48CF-851A-E007224296FE}" presName="bkgdShape" presStyleLbl="node1" presStyleIdx="3" presStyleCnt="5"/>
      <dgm:spPr/>
      <dgm:t>
        <a:bodyPr/>
        <a:lstStyle/>
        <a:p>
          <a:endParaRPr lang="en-US"/>
        </a:p>
      </dgm:t>
    </dgm:pt>
    <dgm:pt modelId="{D534074A-ADFA-4180-B099-B192B3BC0E79}" type="pres">
      <dgm:prSet presAssocID="{311ADC6B-9169-48CF-851A-E007224296FE}" presName="nodeTx" presStyleLbl="node1" presStyleIdx="3" presStyleCnt="5">
        <dgm:presLayoutVars>
          <dgm:bulletEnabled val="1"/>
        </dgm:presLayoutVars>
      </dgm:prSet>
      <dgm:spPr/>
      <dgm:t>
        <a:bodyPr/>
        <a:lstStyle/>
        <a:p>
          <a:endParaRPr lang="en-US"/>
        </a:p>
      </dgm:t>
    </dgm:pt>
    <dgm:pt modelId="{B7CD4CA6-C7A7-4624-9208-548E18F65E05}" type="pres">
      <dgm:prSet presAssocID="{311ADC6B-9169-48CF-851A-E007224296FE}" presName="invisiNode" presStyleLbl="node1" presStyleIdx="3" presStyleCnt="5"/>
      <dgm:spPr/>
    </dgm:pt>
    <dgm:pt modelId="{14124B5F-4736-4477-8302-5C4DDC0126BC}" type="pres">
      <dgm:prSet presAssocID="{311ADC6B-9169-48CF-851A-E007224296FE}" presName="imagNode" presStyleLbl="fgImgPlace1" presStyleIdx="3" presStyleCnt="5"/>
      <dgm:spPr>
        <a:blipFill rotWithShape="0">
          <a:blip xmlns:r="http://schemas.openxmlformats.org/officeDocument/2006/relationships" r:embed="rId4"/>
          <a:stretch>
            <a:fillRect/>
          </a:stretch>
        </a:blipFill>
      </dgm:spPr>
    </dgm:pt>
    <dgm:pt modelId="{78F66834-D1A1-4DCA-AAE5-BAFA4EACF199}" type="pres">
      <dgm:prSet presAssocID="{E74E8593-519E-44D5-B246-B98B47AA9F77}" presName="sibTrans" presStyleLbl="sibTrans2D1" presStyleIdx="0" presStyleCnt="0"/>
      <dgm:spPr/>
      <dgm:t>
        <a:bodyPr/>
        <a:lstStyle/>
        <a:p>
          <a:endParaRPr lang="en-US"/>
        </a:p>
      </dgm:t>
    </dgm:pt>
    <dgm:pt modelId="{0F0729A9-F81E-4D1A-9DDE-F24994B91778}" type="pres">
      <dgm:prSet presAssocID="{DEF48C73-B667-41BA-945A-42CFC083AE37}" presName="compNode" presStyleCnt="0"/>
      <dgm:spPr/>
    </dgm:pt>
    <dgm:pt modelId="{D5D96D56-144E-4D09-91F8-8FC748FFCF21}" type="pres">
      <dgm:prSet presAssocID="{DEF48C73-B667-41BA-945A-42CFC083AE37}" presName="bkgdShape" presStyleLbl="node1" presStyleIdx="4" presStyleCnt="5" custLinFactNeighborX="10752"/>
      <dgm:spPr/>
      <dgm:t>
        <a:bodyPr/>
        <a:lstStyle/>
        <a:p>
          <a:endParaRPr lang="en-US"/>
        </a:p>
      </dgm:t>
    </dgm:pt>
    <dgm:pt modelId="{D0D29FB7-6BBA-462E-B6C7-AE207AFEC847}" type="pres">
      <dgm:prSet presAssocID="{DEF48C73-B667-41BA-945A-42CFC083AE37}" presName="nodeTx" presStyleLbl="node1" presStyleIdx="4" presStyleCnt="5">
        <dgm:presLayoutVars>
          <dgm:bulletEnabled val="1"/>
        </dgm:presLayoutVars>
      </dgm:prSet>
      <dgm:spPr/>
      <dgm:t>
        <a:bodyPr/>
        <a:lstStyle/>
        <a:p>
          <a:endParaRPr lang="en-US"/>
        </a:p>
      </dgm:t>
    </dgm:pt>
    <dgm:pt modelId="{07141B77-BEFA-4C13-BE44-C2555B107CCB}" type="pres">
      <dgm:prSet presAssocID="{DEF48C73-B667-41BA-945A-42CFC083AE37}" presName="invisiNode" presStyleLbl="node1" presStyleIdx="4" presStyleCnt="5"/>
      <dgm:spPr/>
    </dgm:pt>
    <dgm:pt modelId="{60B9BC38-D413-4047-A6BD-DE7E0DF250FC}" type="pres">
      <dgm:prSet presAssocID="{DEF48C73-B667-41BA-945A-42CFC083AE37}" presName="imagNode" presStyleLbl="fgImgPlace1" presStyleIdx="4" presStyleCnt="5"/>
      <dgm:spPr>
        <a:blipFill rotWithShape="0">
          <a:blip xmlns:r="http://schemas.openxmlformats.org/officeDocument/2006/relationships" r:embed="rId5"/>
          <a:stretch>
            <a:fillRect/>
          </a:stretch>
        </a:blipFill>
      </dgm:spPr>
    </dgm:pt>
  </dgm:ptLst>
  <dgm:cxnLst>
    <dgm:cxn modelId="{9B0F5683-5D49-4551-A263-25F815277892}" srcId="{96F3274B-589D-4F86-BA39-C6997E5CAFCC}" destId="{4110F7CA-1DEE-4D9B-A79E-F220C89DC26F}" srcOrd="2" destOrd="0" parTransId="{81054186-B9B8-4CD5-B96B-9274BCD47627}" sibTransId="{649A1FD8-7B48-48A3-92DB-1CAC4C9627AB}"/>
    <dgm:cxn modelId="{DEAD9112-BCBC-42A8-BF79-D5EB438A947F}" type="presOf" srcId="{49DA1277-BF8B-4782-9F0B-F408B308C87A}" destId="{42AD9186-06EF-41C3-B058-A7B27FDB121D}" srcOrd="0" destOrd="0" presId="urn:microsoft.com/office/officeart/2005/8/layout/hList7"/>
    <dgm:cxn modelId="{7D570CEC-EA81-4113-A85C-34D0380D586E}" type="presOf" srcId="{E74E8593-519E-44D5-B246-B98B47AA9F77}" destId="{78F66834-D1A1-4DCA-AAE5-BAFA4EACF199}" srcOrd="0" destOrd="0" presId="urn:microsoft.com/office/officeart/2005/8/layout/hList7"/>
    <dgm:cxn modelId="{9C4E77C6-3D28-4860-89DA-D88526F7E384}" type="presOf" srcId="{311ADC6B-9169-48CF-851A-E007224296FE}" destId="{B09D2C9B-4BB8-46EC-9B9C-FB80184BA2C2}" srcOrd="0" destOrd="0" presId="urn:microsoft.com/office/officeart/2005/8/layout/hList7"/>
    <dgm:cxn modelId="{94859E3E-5FA2-4E69-B5E5-C3E80D631733}" type="presOf" srcId="{EFBCF41F-0EE6-42C3-B8B2-7F3E7B01DBDD}" destId="{D51AFE7C-743B-4FE4-9B99-005B456C3157}" srcOrd="0" destOrd="0" presId="urn:microsoft.com/office/officeart/2005/8/layout/hList7"/>
    <dgm:cxn modelId="{6F0B1CC6-BEFA-43DF-9F44-F67AF63F4851}" srcId="{96F3274B-589D-4F86-BA39-C6997E5CAFCC}" destId="{3900BB7C-EDD3-48FA-9BB1-AFBD0F8F95AD}" srcOrd="0" destOrd="0" parTransId="{C727DFF1-465C-44D7-890A-59D013C2C3C6}" sibTransId="{49DA1277-BF8B-4782-9F0B-F408B308C87A}"/>
    <dgm:cxn modelId="{093900D5-9933-4268-B52E-24651D5EF42E}" type="presOf" srcId="{DEF48C73-B667-41BA-945A-42CFC083AE37}" destId="{D5D96D56-144E-4D09-91F8-8FC748FFCF21}" srcOrd="0" destOrd="0" presId="urn:microsoft.com/office/officeart/2005/8/layout/hList7"/>
    <dgm:cxn modelId="{32938F62-88BB-41AA-9FF6-B510F878E7C2}" type="presOf" srcId="{DEF48C73-B667-41BA-945A-42CFC083AE37}" destId="{D0D29FB7-6BBA-462E-B6C7-AE207AFEC847}" srcOrd="1" destOrd="0" presId="urn:microsoft.com/office/officeart/2005/8/layout/hList7"/>
    <dgm:cxn modelId="{C1147988-0641-49F9-8287-E869B65D3A69}" type="presOf" srcId="{649A1FD8-7B48-48A3-92DB-1CAC4C9627AB}" destId="{B43DC712-5E64-4D00-A482-FEC2E15D16ED}" srcOrd="0" destOrd="0" presId="urn:microsoft.com/office/officeart/2005/8/layout/hList7"/>
    <dgm:cxn modelId="{8835325B-50BD-45D3-B95E-474BBDD40735}" type="presOf" srcId="{4110F7CA-1DEE-4D9B-A79E-F220C89DC26F}" destId="{64E2A096-21B2-4E4D-B872-C21AD97E00EE}" srcOrd="1" destOrd="0" presId="urn:microsoft.com/office/officeart/2005/8/layout/hList7"/>
    <dgm:cxn modelId="{9623FFA6-1C7F-43DA-9AB4-1569E9D4F442}" srcId="{96F3274B-589D-4F86-BA39-C6997E5CAFCC}" destId="{311ADC6B-9169-48CF-851A-E007224296FE}" srcOrd="3" destOrd="0" parTransId="{4D1A21DE-7505-4925-806A-EF08F8A3F10F}" sibTransId="{E74E8593-519E-44D5-B246-B98B47AA9F77}"/>
    <dgm:cxn modelId="{BA1C9148-C374-411B-8D85-9636448A352F}" type="presOf" srcId="{3900BB7C-EDD3-48FA-9BB1-AFBD0F8F95AD}" destId="{D4C3ED54-AFBF-42E6-9E30-AB92C76D3EA4}" srcOrd="0"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7F230D9F-5A18-4A51-A16E-AA6BE381DC1F}" type="presOf" srcId="{3900BB7C-EDD3-48FA-9BB1-AFBD0F8F95AD}" destId="{11A7F566-7E56-43DE-9407-BD45AE0AE41E}" srcOrd="1" destOrd="0" presId="urn:microsoft.com/office/officeart/2005/8/layout/hList7"/>
    <dgm:cxn modelId="{CE28B9A0-0DFD-48EB-9DB4-E3281122A49E}" type="presOf" srcId="{311ADC6B-9169-48CF-851A-E007224296FE}" destId="{D534074A-ADFA-4180-B099-B192B3BC0E79}" srcOrd="1" destOrd="0" presId="urn:microsoft.com/office/officeart/2005/8/layout/hList7"/>
    <dgm:cxn modelId="{55454B11-D9C0-4942-8C2A-88C7994505EF}" srcId="{96F3274B-589D-4F86-BA39-C6997E5CAFCC}" destId="{0B2F9ECA-D062-4130-B289-D5EEAA6A409F}" srcOrd="1" destOrd="0" parTransId="{56611DEF-212D-475B-9725-8DCEF3BF0B9C}" sibTransId="{EFBCF41F-0EE6-42C3-B8B2-7F3E7B01DBDD}"/>
    <dgm:cxn modelId="{513041CA-2B42-4C42-8120-43A12FED6F6D}" type="presOf" srcId="{4110F7CA-1DEE-4D9B-A79E-F220C89DC26F}" destId="{1F732159-755A-4488-B71F-5FB600B3B865}" srcOrd="0" destOrd="0" presId="urn:microsoft.com/office/officeart/2005/8/layout/hList7"/>
    <dgm:cxn modelId="{C965F1C3-CB40-492D-B854-F0C46E29D1CE}" srcId="{96F3274B-589D-4F86-BA39-C6997E5CAFCC}" destId="{DEF48C73-B667-41BA-945A-42CFC083AE37}" srcOrd="4" destOrd="0" parTransId="{994FB9E2-7AC7-4D40-9276-0BB1A69CE142}" sibTransId="{589D46B1-A919-4A20-A2A3-B51C4D9C1F97}"/>
    <dgm:cxn modelId="{60495938-DDE7-417A-9A63-F46F343046E6}" type="presOf" srcId="{96F3274B-589D-4F86-BA39-C6997E5CAFCC}" destId="{1630FF3D-A00C-468E-962F-E41FC3624E26}" srcOrd="0"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 modelId="{243F7533-9D50-490C-82D9-FBBAFC8698E1}" type="presParOf" srcId="{EA2E76C5-7A45-40DB-AABF-ADE23567BC5E}" destId="{B43DC712-5E64-4D00-A482-FEC2E15D16ED}" srcOrd="5" destOrd="0" presId="urn:microsoft.com/office/officeart/2005/8/layout/hList7"/>
    <dgm:cxn modelId="{B5BD8CD6-8742-40AB-8C4D-5055E9D8D664}" type="presParOf" srcId="{EA2E76C5-7A45-40DB-AABF-ADE23567BC5E}" destId="{E85339EC-D489-4A43-952E-A684E12FBE9B}" srcOrd="6" destOrd="0" presId="urn:microsoft.com/office/officeart/2005/8/layout/hList7"/>
    <dgm:cxn modelId="{9886C519-860B-47BC-85C3-406A5D6F11B1}" type="presParOf" srcId="{E85339EC-D489-4A43-952E-A684E12FBE9B}" destId="{B09D2C9B-4BB8-46EC-9B9C-FB80184BA2C2}" srcOrd="0" destOrd="0" presId="urn:microsoft.com/office/officeart/2005/8/layout/hList7"/>
    <dgm:cxn modelId="{AEFC1B1C-7219-4866-9F71-70F963EAF5CD}" type="presParOf" srcId="{E85339EC-D489-4A43-952E-A684E12FBE9B}" destId="{D534074A-ADFA-4180-B099-B192B3BC0E79}" srcOrd="1" destOrd="0" presId="urn:microsoft.com/office/officeart/2005/8/layout/hList7"/>
    <dgm:cxn modelId="{B716E715-395D-4F07-8F7F-78A93354C520}" type="presParOf" srcId="{E85339EC-D489-4A43-952E-A684E12FBE9B}" destId="{B7CD4CA6-C7A7-4624-9208-548E18F65E05}" srcOrd="2" destOrd="0" presId="urn:microsoft.com/office/officeart/2005/8/layout/hList7"/>
    <dgm:cxn modelId="{920E9D82-C8E4-499D-80D2-14434EBEA019}" type="presParOf" srcId="{E85339EC-D489-4A43-952E-A684E12FBE9B}" destId="{14124B5F-4736-4477-8302-5C4DDC0126BC}" srcOrd="3" destOrd="0" presId="urn:microsoft.com/office/officeart/2005/8/layout/hList7"/>
    <dgm:cxn modelId="{002D94A6-E3DD-49D4-A8D9-D96DDC4900B4}" type="presParOf" srcId="{EA2E76C5-7A45-40DB-AABF-ADE23567BC5E}" destId="{78F66834-D1A1-4DCA-AAE5-BAFA4EACF199}" srcOrd="7" destOrd="0" presId="urn:microsoft.com/office/officeart/2005/8/layout/hList7"/>
    <dgm:cxn modelId="{B32B6A0B-8724-4CF2-91A9-8CA615A89272}" type="presParOf" srcId="{EA2E76C5-7A45-40DB-AABF-ADE23567BC5E}" destId="{0F0729A9-F81E-4D1A-9DDE-F24994B91778}" srcOrd="8" destOrd="0" presId="urn:microsoft.com/office/officeart/2005/8/layout/hList7"/>
    <dgm:cxn modelId="{9000401C-F124-4BCE-BEE1-9CFE98C31D49}" type="presParOf" srcId="{0F0729A9-F81E-4D1A-9DDE-F24994B91778}" destId="{D5D96D56-144E-4D09-91F8-8FC748FFCF21}" srcOrd="0" destOrd="0" presId="urn:microsoft.com/office/officeart/2005/8/layout/hList7"/>
    <dgm:cxn modelId="{351C1207-77CE-414C-AE47-3EF611F63849}" type="presParOf" srcId="{0F0729A9-F81E-4D1A-9DDE-F24994B91778}" destId="{D0D29FB7-6BBA-462E-B6C7-AE207AFEC847}" srcOrd="1" destOrd="0" presId="urn:microsoft.com/office/officeart/2005/8/layout/hList7"/>
    <dgm:cxn modelId="{4083B04E-DA9E-40FF-84B9-83D7276F5167}" type="presParOf" srcId="{0F0729A9-F81E-4D1A-9DDE-F24994B91778}" destId="{07141B77-BEFA-4C13-BE44-C2555B107CCB}" srcOrd="2" destOrd="0" presId="urn:microsoft.com/office/officeart/2005/8/layout/hList7"/>
    <dgm:cxn modelId="{1FF93084-E645-463E-8381-7FCB3C294475}" type="presParOf" srcId="{0F0729A9-F81E-4D1A-9DDE-F24994B91778}" destId="{60B9BC38-D413-4047-A6BD-DE7E0DF250FC}"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6/5/2020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6/5/2020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1800"/>
            <a:ext cx="6400800" cy="3200400"/>
          </a:xfrm>
        </p:spPr>
        <p:txBody>
          <a:bodyPr>
            <a:normAutofit/>
          </a:bodyPr>
          <a:lstStyle/>
          <a:p>
            <a:endParaRPr lang="en-US" dirty="0" smtClean="0"/>
          </a:p>
          <a:p>
            <a:r>
              <a:rPr lang="en-US" dirty="0" smtClean="0"/>
              <a:t>Final year degree project</a:t>
            </a:r>
          </a:p>
          <a:p>
            <a:r>
              <a:rPr lang="en-US" dirty="0" smtClean="0"/>
              <a:t>Don </a:t>
            </a:r>
            <a:r>
              <a:rPr lang="en-US" dirty="0" err="1" smtClean="0"/>
              <a:t>bosco</a:t>
            </a:r>
            <a:r>
              <a:rPr lang="en-US" dirty="0" smtClean="0"/>
              <a:t> 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guidance of </a:t>
            </a:r>
            <a:r>
              <a:rPr lang="en-US" dirty="0" err="1" smtClean="0"/>
              <a:t>Fr.johny</a:t>
            </a:r>
            <a:r>
              <a:rPr lang="en-US" dirty="0" smtClean="0"/>
              <a:t> </a:t>
            </a:r>
            <a:r>
              <a:rPr lang="en-US" dirty="0" err="1" smtClean="0"/>
              <a:t>jose</a:t>
            </a:r>
            <a:endParaRPr lang="en-US" dirty="0"/>
          </a:p>
        </p:txBody>
      </p:sp>
      <p:sp>
        <p:nvSpPr>
          <p:cNvPr id="2" name="Title 1"/>
          <p:cNvSpPr>
            <a:spLocks noGrp="1"/>
          </p:cNvSpPr>
          <p:nvPr>
            <p:ph type="ctrTitle"/>
          </p:nvPr>
        </p:nvSpPr>
        <p:spPr>
          <a:xfrm>
            <a:off x="762000" y="304800"/>
            <a:ext cx="7772400" cy="1295400"/>
          </a:xfrm>
        </p:spPr>
        <p:txBody>
          <a:bodyPr/>
          <a:lstStyle/>
          <a:p>
            <a:r>
              <a:rPr lang="en-US" dirty="0" smtClean="0"/>
              <a:t>HACKERZDOM  TUTORIALS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33400"/>
            <a:ext cx="5105400" cy="461665"/>
          </a:xfrm>
          <a:prstGeom prst="rect">
            <a:avLst/>
          </a:prstGeom>
          <a:noFill/>
        </p:spPr>
        <p:txBody>
          <a:bodyPr wrap="square" rtlCol="0">
            <a:spAutoFit/>
          </a:bodyPr>
          <a:lstStyle/>
          <a:p>
            <a:r>
              <a:rPr lang="en-US" sz="2400" dirty="0" smtClean="0"/>
              <a:t>Methods to gather information are:</a:t>
            </a:r>
            <a:endParaRPr lang="en-US" sz="2400" dirty="0"/>
          </a:p>
        </p:txBody>
      </p:sp>
      <p:graphicFrame>
        <p:nvGraphicFramePr>
          <p:cNvPr id="3" name="Diagram 2"/>
          <p:cNvGraphicFramePr/>
          <p:nvPr/>
        </p:nvGraphicFramePr>
        <p:xfrm>
          <a:off x="381000" y="12954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The current systems include tutorial sites with huge/less payment.</a:t>
            </a:r>
            <a:endParaRPr lang="en-US" dirty="0" smtClean="0"/>
          </a:p>
          <a:p>
            <a:r>
              <a:rPr lang="en-IN" dirty="0" smtClean="0"/>
              <a:t>Some sites uses complicated language, difficult accent.</a:t>
            </a:r>
            <a:endParaRPr lang="en-US" dirty="0" smtClean="0"/>
          </a:p>
          <a:p>
            <a:r>
              <a:rPr lang="en-IN" dirty="0" smtClean="0"/>
              <a:t>Quality of videos are controlled automatically.</a:t>
            </a:r>
            <a:endParaRPr lang="en-US" dirty="0" smtClean="0"/>
          </a:p>
          <a:p>
            <a:r>
              <a:rPr lang="en-IN" dirty="0" smtClean="0"/>
              <a:t>Provides demo videos for users.</a:t>
            </a:r>
            <a:endParaRPr lang="en-US" dirty="0" smtClean="0"/>
          </a:p>
          <a:p>
            <a:r>
              <a:rPr lang="en-IN" dirty="0" smtClean="0"/>
              <a:t>Some sites allow users to provide video classes to admin for money.</a:t>
            </a:r>
            <a:endParaRPr lang="en-US" dirty="0" smtClean="0"/>
          </a:p>
          <a:p>
            <a:r>
              <a:rPr lang="en-IN" dirty="0" smtClean="0"/>
              <a:t>Current systems provide interactive interface, provide tests.</a:t>
            </a:r>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smtClean="0"/>
              <a:t>Do not take feedback.</a:t>
            </a:r>
            <a:endParaRPr lang="en-US" dirty="0" smtClean="0"/>
          </a:p>
          <a:p>
            <a:r>
              <a:rPr lang="en-IN" dirty="0" smtClean="0"/>
              <a:t>Some sites do not allow users to control video quality, playback.</a:t>
            </a:r>
            <a:endParaRPr lang="en-US" dirty="0" smtClean="0"/>
          </a:p>
          <a:p>
            <a:r>
              <a:rPr lang="en-IN" dirty="0" smtClean="0"/>
              <a:t>Poor quality of content, not user friendly.</a:t>
            </a:r>
            <a:endParaRPr lang="en-US" dirty="0" smtClean="0"/>
          </a:p>
          <a:p>
            <a:r>
              <a:rPr lang="en-IN" dirty="0" smtClean="0"/>
              <a:t>Some websites use lot of data.</a:t>
            </a:r>
            <a:endParaRPr lang="en-US" dirty="0" smtClean="0"/>
          </a:p>
          <a:p>
            <a:r>
              <a:rPr lang="en-IN" dirty="0" smtClean="0"/>
              <a:t>Classes in native language is not available</a:t>
            </a:r>
            <a:endParaRPr lang="en-US" dirty="0" smtClean="0"/>
          </a:p>
          <a:p>
            <a:r>
              <a:rPr lang="en-IN" dirty="0" smtClean="0"/>
              <a:t>Most websites are not compatible with certain browsers and interface is same in different devices.</a:t>
            </a:r>
            <a:endParaRPr lang="en-US" dirty="0" smtClean="0"/>
          </a:p>
          <a:p>
            <a:r>
              <a:rPr lang="en-IN" dirty="0" smtClean="0"/>
              <a:t>Some sites provide either only text material or only videos.</a:t>
            </a:r>
          </a:p>
          <a:p>
            <a:r>
              <a:rPr lang="en-IN" dirty="0" smtClean="0"/>
              <a:t>Does not give option to understand the learning level of students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590800"/>
            <a:ext cx="8763000" cy="1447800"/>
          </a:xfrm>
        </p:spPr>
        <p:txBody>
          <a:bodyPr>
            <a:noAutofit/>
          </a:bodyPr>
          <a:lstStyle/>
          <a:p>
            <a:pPr algn="ctr">
              <a:buNone/>
            </a:pPr>
            <a:r>
              <a:rPr lang="en-US" sz="3200" dirty="0" smtClean="0"/>
              <a:t>Software Requirement specification</a:t>
            </a:r>
          </a:p>
          <a:p>
            <a:pPr algn="ctr">
              <a:buNone/>
            </a:pPr>
            <a:r>
              <a:rPr lang="en-US" sz="3200" dirty="0" smtClean="0"/>
              <a:t> or Requirements</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smtClean="0"/>
              <a:t>Video quality and playback options-users are able to change the quality of videos as per their convenience.</a:t>
            </a:r>
          </a:p>
          <a:p>
            <a:r>
              <a:rPr lang="en-US" dirty="0" smtClean="0"/>
              <a:t>Search bar to search for topics and contents .</a:t>
            </a:r>
          </a:p>
          <a:p>
            <a:r>
              <a:rPr lang="en-US" dirty="0" smtClean="0"/>
              <a:t>3 levels.</a:t>
            </a:r>
          </a:p>
          <a:p>
            <a:r>
              <a:rPr lang="en-US" dirty="0" smtClean="0"/>
              <a:t>Provides no advertisements.</a:t>
            </a:r>
          </a:p>
          <a:p>
            <a:r>
              <a:rPr lang="en-US" dirty="0" smtClean="0"/>
              <a:t>Provide switches to go from bottom to top, links to other websites to read more and links to give info about keywords.</a:t>
            </a:r>
          </a:p>
          <a:p>
            <a:r>
              <a:rPr lang="en-US" dirty="0" smtClean="0"/>
              <a:t>Provides feedback and comments to ask doubt.</a:t>
            </a:r>
          </a:p>
          <a:p>
            <a:r>
              <a:rPr lang="en-US" dirty="0" smtClean="0"/>
              <a:t>Provide facilities for online tests.</a:t>
            </a:r>
          </a:p>
          <a:p>
            <a:r>
              <a:rPr lang="en-US" dirty="0" smtClean="0"/>
              <a:t>Provide attractive interface to users(use flip, dark mode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Create website that is compatible with most devices and browsers.</a:t>
            </a:r>
          </a:p>
          <a:p>
            <a:r>
              <a:rPr lang="en-US" dirty="0" smtClean="0"/>
              <a:t>Role of admin</a:t>
            </a:r>
          </a:p>
          <a:p>
            <a:r>
              <a:rPr lang="en-US" dirty="0" smtClean="0"/>
              <a:t>Role of inspector</a:t>
            </a:r>
          </a:p>
          <a:p>
            <a:r>
              <a:rPr lang="en-US" dirty="0" smtClean="0"/>
              <a:t>Students</a:t>
            </a:r>
          </a:p>
          <a:p>
            <a:r>
              <a:rPr lang="en-US" dirty="0" smtClean="0"/>
              <a:t>Provide details on what all you can do in this site(welcome note/guide).</a:t>
            </a:r>
          </a:p>
          <a:p>
            <a:r>
              <a:rPr lang="en-US" dirty="0" smtClean="0"/>
              <a:t>Anybody can contribute contents to admin.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Economic feasibility also known as cost/benefit analysis is a procedure to determine the benefits and savings that are expected from a candidate system and compare them with cost. If benefits outweigh costs, then the decision is made to design and implement the system.</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Technical feasibility</a:t>
            </a:r>
            <a:endParaRPr lang="en-US" b="1" dirty="0" smtClean="0"/>
          </a:p>
          <a:p>
            <a:r>
              <a:rPr lang="en-IN" dirty="0" smtClean="0"/>
              <a:t>It involves determining whether or not a system can actually constructed to solve the problem at hand. The proposed system is technically feasible. Since the necessary technology exist and the required resources for the development and maintenance is easily available as well. </a:t>
            </a:r>
            <a:endParaRPr lang="en-US" dirty="0" smtClean="0"/>
          </a:p>
          <a:p>
            <a:pPr>
              <a:buNone/>
            </a:pPr>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lgn="ctr">
              <a:buNone/>
            </a:pPr>
            <a:r>
              <a:rPr lang="en-US" dirty="0" smtClean="0"/>
              <a:t>A tutorial website that provides students with courses on basic computer science </a:t>
            </a:r>
            <a:r>
              <a:rPr lang="en-US" smtClean="0"/>
              <a:t>topics</a:t>
            </a:r>
            <a:r>
              <a:rPr lang="en-US"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sz="2800" b="1" dirty="0" err="1" smtClean="0"/>
              <a:t>Behavioral</a:t>
            </a:r>
            <a:r>
              <a:rPr lang="en-IN" sz="2800" b="1" dirty="0" smtClean="0"/>
              <a:t> Feasibility</a:t>
            </a:r>
          </a:p>
          <a:p>
            <a:r>
              <a:rPr lang="en-IN" dirty="0" smtClean="0"/>
              <a:t>People are inherently resistant to change, and computers have been known to facilitate change. </a:t>
            </a:r>
          </a:p>
          <a:p>
            <a:r>
              <a:rPr lang="en-IN" dirty="0" smtClean="0"/>
              <a:t>In this project there is minimum behavioural feasibility as the users are mainly students and are already very well aware of tutorial sites and skilled enough to use a computer properly.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Legal Feasibility</a:t>
            </a:r>
          </a:p>
          <a:p>
            <a:r>
              <a:rPr lang="en-IN" dirty="0" smtClean="0"/>
              <a:t>Legal feasibility is the study to know if the proposed project conform the legal and ethical requirements. Content we distribute should be our own, it should not be copied from any other source, if done we should reference it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diagram (since OOP paradigm is used)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mbols-of-use-case-diagrams"/>
          <p:cNvPicPr>
            <a:picLocks noChangeAspect="1" noChangeArrowheads="1"/>
          </p:cNvPicPr>
          <p:nvPr/>
        </p:nvPicPr>
        <p:blipFill>
          <a:blip r:embed="rId2"/>
          <a:srcRect/>
          <a:stretch>
            <a:fillRect/>
          </a:stretch>
        </p:blipFill>
        <p:spPr bwMode="auto">
          <a:xfrm>
            <a:off x="990600" y="304800"/>
            <a:ext cx="6324600" cy="5943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MPAQ\Desktop\VThNF.png"/>
          <p:cNvPicPr>
            <a:picLocks noChangeAspect="1" noChangeArrowheads="1"/>
          </p:cNvPicPr>
          <p:nvPr/>
        </p:nvPicPr>
        <p:blipFill>
          <a:blip r:embed="rId2"/>
          <a:srcRect/>
          <a:stretch>
            <a:fillRect/>
          </a:stretch>
        </p:blipFill>
        <p:spPr bwMode="auto">
          <a:xfrm>
            <a:off x="381000" y="1676400"/>
            <a:ext cx="8355637" cy="282120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price.</a:t>
            </a:r>
          </a:p>
          <a:p>
            <a:endParaRPr lang="en-US" dirty="0" smtClean="0"/>
          </a:p>
          <a:p>
            <a:r>
              <a:rPr lang="en-US" dirty="0" smtClean="0"/>
              <a:t>Provides features that help in testing  what they learned.</a:t>
            </a:r>
          </a:p>
          <a:p>
            <a:endParaRPr lang="en-US" dirty="0" smtClean="0"/>
          </a:p>
          <a:p>
            <a:r>
              <a:rPr lang="en-US" dirty="0" smtClean="0"/>
              <a:t>Topics come under 3 sections: level 1 , level 2 , level3</a:t>
            </a:r>
            <a:br>
              <a:rPr lang="en-US" dirty="0" smtClean="0"/>
            </a:br>
            <a:r>
              <a:rPr lang="en-US" dirty="0" smtClean="0"/>
              <a:t>This helps a student to approach our site in the best way possible.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MPAQ\Desktop\use-case-include-split.png"/>
          <p:cNvPicPr>
            <a:picLocks noChangeAspect="1" noChangeArrowheads="1"/>
          </p:cNvPicPr>
          <p:nvPr/>
        </p:nvPicPr>
        <p:blipFill>
          <a:blip r:embed="rId2"/>
          <a:srcRect/>
          <a:stretch>
            <a:fillRect/>
          </a:stretch>
        </p:blipFill>
        <p:spPr bwMode="auto">
          <a:xfrm>
            <a:off x="1676400" y="1156624"/>
            <a:ext cx="5638800" cy="442636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notation_class.jpg"/>
          <p:cNvPicPr>
            <a:picLocks noChangeAspect="1" noChangeArrowheads="1"/>
          </p:cNvPicPr>
          <p:nvPr/>
        </p:nvPicPr>
        <p:blipFill>
          <a:blip r:embed="rId2"/>
          <a:srcRect/>
          <a:stretch>
            <a:fillRect/>
          </a:stretch>
        </p:blipFill>
        <p:spPr bwMode="auto">
          <a:xfrm>
            <a:off x="457200" y="1143000"/>
            <a:ext cx="7793976" cy="383857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style</a:t>
            </a:r>
          </a:p>
          <a:p>
            <a:pPr>
              <a:buNone/>
            </a:pPr>
            <a:endParaRPr lang="en-US" b="1" dirty="0" smtClean="0"/>
          </a:p>
          <a:p>
            <a:pPr>
              <a:buNone/>
            </a:pPr>
            <a:r>
              <a:rPr lang="en-US" dirty="0" smtClean="0"/>
              <a:t>Here we are using crow foot model</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0" y="1371600"/>
          <a:ext cx="3303588" cy="2904172"/>
        </p:xfrm>
        <a:graphic>
          <a:graphicData uri="http://schemas.openxmlformats.org/drawingml/2006/table">
            <a:tbl>
              <a:tblPr/>
              <a:tblGrid>
                <a:gridCol w="3303588"/>
              </a:tblGrid>
              <a:tr h="630490">
                <a:tc>
                  <a:txBody>
                    <a:bodyPr/>
                    <a:lstStyle/>
                    <a:p>
                      <a:pPr marL="0" marR="0" algn="ctr">
                        <a:lnSpc>
                          <a:spcPct val="150000"/>
                        </a:lnSpc>
                        <a:spcBef>
                          <a:spcPts val="0"/>
                        </a:spcBef>
                        <a:spcAft>
                          <a:spcPts val="600"/>
                        </a:spcAft>
                      </a:pPr>
                      <a:r>
                        <a:rPr lang="en-IN" sz="1800" dirty="0">
                          <a:latin typeface="Times New Roman"/>
                          <a:ea typeface="Times New Roman"/>
                          <a:cs typeface="Times New Roman"/>
                        </a:rPr>
                        <a:t>Entity</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3682">
                <a:tc>
                  <a:txBody>
                    <a:bodyPr/>
                    <a:lstStyle/>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p>
          <a:p>
            <a:pPr>
              <a:buNone/>
            </a:pPr>
            <a:endParaRPr lang="en-US" dirty="0" smtClean="0"/>
          </a:p>
          <a:p>
            <a:pPr>
              <a:buNone/>
            </a:pPr>
            <a:r>
              <a:rPr lang="en-US" dirty="0" smtClean="0"/>
              <a:t>Some of the SDLC models are:</a:t>
            </a:r>
          </a:p>
          <a:p>
            <a:r>
              <a:rPr lang="en-IN" dirty="0" smtClean="0"/>
              <a:t>Iterative Model</a:t>
            </a:r>
          </a:p>
          <a:p>
            <a:r>
              <a:rPr lang="en-IN" dirty="0" smtClean="0"/>
              <a:t>Spiral Model</a:t>
            </a:r>
          </a:p>
          <a:p>
            <a:r>
              <a:rPr lang="en-IN" dirty="0" smtClean="0"/>
              <a:t>Agile Model</a:t>
            </a:r>
          </a:p>
          <a:p>
            <a:r>
              <a:rPr lang="en-IN" dirty="0" smtClean="0"/>
              <a:t>Prototype Model</a:t>
            </a: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Capture.PNG"/>
          <p:cNvPicPr>
            <a:picLocks noChangeAspect="1" noChangeArrowheads="1"/>
          </p:cNvPicPr>
          <p:nvPr/>
        </p:nvPicPr>
        <p:blipFill>
          <a:blip r:embed="rId2"/>
          <a:srcRect/>
          <a:stretch>
            <a:fillRect/>
          </a:stretch>
        </p:blipFill>
        <p:spPr bwMode="auto">
          <a:xfrm>
            <a:off x="228600" y="2049922"/>
            <a:ext cx="8644218" cy="3160252"/>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OMPAQ\Desktop\Capture2.PNG"/>
          <p:cNvPicPr>
            <a:picLocks noChangeAspect="1" noChangeArrowheads="1"/>
          </p:cNvPicPr>
          <p:nvPr/>
        </p:nvPicPr>
        <p:blipFill>
          <a:blip r:embed="rId2"/>
          <a:srcRect/>
          <a:stretch>
            <a:fillRect/>
          </a:stretch>
        </p:blipFill>
        <p:spPr bwMode="auto">
          <a:xfrm>
            <a:off x="228600" y="2124339"/>
            <a:ext cx="8686800" cy="298582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OMPAQ\Desktop\Capture3.PNG"/>
          <p:cNvPicPr>
            <a:picLocks noChangeAspect="1" noChangeArrowheads="1"/>
          </p:cNvPicPr>
          <p:nvPr/>
        </p:nvPicPr>
        <p:blipFill>
          <a:blip r:embed="rId2"/>
          <a:srcRect/>
          <a:stretch>
            <a:fillRect/>
          </a:stretch>
        </p:blipFill>
        <p:spPr bwMode="auto">
          <a:xfrm>
            <a:off x="304800" y="1923032"/>
            <a:ext cx="8534400" cy="3158692"/>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nvGraphicFramePr>
        <p:xfrm>
          <a:off x="304800" y="2286000"/>
          <a:ext cx="8534400" cy="2128613"/>
        </p:xfrm>
        <a:graphic>
          <a:graphicData uri="http://schemas.openxmlformats.org/drawingml/2006/table">
            <a:tbl>
              <a:tblPr firstRow="1">
                <a:tableStyleId>{3C2FFA5D-87B4-456A-9821-1D502468CF0F}</a:tableStyleId>
              </a:tblPr>
              <a:tblGrid>
                <a:gridCol w="3117996"/>
                <a:gridCol w="2547847"/>
                <a:gridCol w="2868557"/>
              </a:tblGrid>
              <a:tr h="438013">
                <a:tc gridSpan="3">
                  <a:txBody>
                    <a:bodyPr/>
                    <a:lstStyle/>
                    <a:p>
                      <a:pPr algn="ctr" fontAlgn="b"/>
                      <a:r>
                        <a:rPr lang="en-US" sz="2100" b="1" u="none" strike="noStrike" dirty="0"/>
                        <a:t>login</a:t>
                      </a:r>
                      <a:endParaRPr lang="en-US" sz="2100" b="1" i="0" u="none" strike="noStrike" dirty="0">
                        <a:solidFill>
                          <a:srgbClr val="000000"/>
                        </a:solidFill>
                        <a:latin typeface="Calibri"/>
                      </a:endParaRPr>
                    </a:p>
                  </a:txBody>
                  <a:tcPr marL="18080" marR="18080" marT="18080" marB="0" anchor="b"/>
                </a:tc>
                <a:tc hMerge="1">
                  <a:txBody>
                    <a:bodyPr/>
                    <a:lstStyle/>
                    <a:p>
                      <a:endParaRPr lang="en-US"/>
                    </a:p>
                  </a:txBody>
                  <a:tcPr/>
                </a:tc>
                <a:tc hMerge="1">
                  <a:txBody>
                    <a:bodyPr/>
                    <a:lstStyle/>
                    <a:p>
                      <a:endParaRPr lang="en-US"/>
                    </a:p>
                  </a:txBody>
                  <a:tcPr/>
                </a:tc>
              </a:tr>
              <a:tr h="314284">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18080" marR="18080" marT="18080" marB="0" anchor="b"/>
                </a:tc>
              </a:tr>
              <a:tr h="314284">
                <a:tc>
                  <a:txBody>
                    <a:bodyPr/>
                    <a:lstStyle/>
                    <a:p>
                      <a:pPr algn="l" fontAlgn="b"/>
                      <a:r>
                        <a:rPr lang="en-US" sz="2100" u="none" strike="noStrike"/>
                        <a:t>login_id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email</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password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varchar(20)</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dirty="0"/>
                        <a:t>role</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18080" marR="18080" marT="18080" marB="0" anchor="b"/>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219197"/>
          <a:ext cx="8382000" cy="4267208"/>
        </p:xfrm>
        <a:graphic>
          <a:graphicData uri="http://schemas.openxmlformats.org/drawingml/2006/table">
            <a:tbl>
              <a:tblPr firstRow="1">
                <a:tableStyleId>{3C2FFA5D-87B4-456A-9821-1D502468CF0F}</a:tableStyleId>
              </a:tblPr>
              <a:tblGrid>
                <a:gridCol w="3062317"/>
                <a:gridCol w="2502350"/>
                <a:gridCol w="2817333"/>
              </a:tblGrid>
              <a:tr h="387928">
                <a:tc gridSpan="3">
                  <a:txBody>
                    <a:bodyPr/>
                    <a:lstStyle/>
                    <a:p>
                      <a:pPr algn="ctr" fontAlgn="b"/>
                      <a:r>
                        <a:rPr lang="en-US" sz="2100" b="1" u="none" strike="noStrike" dirty="0"/>
                        <a:t>student details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87928">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87928">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gender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country</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phone number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age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last login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676400"/>
          <a:ext cx="8534398" cy="3295650"/>
        </p:xfrm>
        <a:graphic>
          <a:graphicData uri="http://schemas.openxmlformats.org/drawingml/2006/table">
            <a:tbl>
              <a:tblPr firstRow="1">
                <a:tableStyleId>{3C2FFA5D-87B4-456A-9821-1D502468CF0F}</a:tableStyleId>
              </a:tblPr>
              <a:tblGrid>
                <a:gridCol w="3117995"/>
                <a:gridCol w="2547847"/>
                <a:gridCol w="2868556"/>
              </a:tblGrid>
              <a:tr h="259080">
                <a:tc gridSpan="3">
                  <a:txBody>
                    <a:bodyPr/>
                    <a:lstStyle/>
                    <a:p>
                      <a:pPr algn="ctr" fontAlgn="b"/>
                      <a:r>
                        <a:rPr lang="en-US" sz="2100" b="1" u="none" strike="noStrike" dirty="0"/>
                        <a:t>content </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5908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59080">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inspector 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depth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dirty="0"/>
                        <a:t>people viewed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length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paid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676400"/>
          <a:ext cx="8534401" cy="2667000"/>
        </p:xfrm>
        <a:graphic>
          <a:graphicData uri="http://schemas.openxmlformats.org/drawingml/2006/table">
            <a:tbl>
              <a:tblPr firstRow="1">
                <a:tableStyleId>{3C2FFA5D-87B4-456A-9821-1D502468CF0F}</a:tableStyleId>
              </a:tblPr>
              <a:tblGrid>
                <a:gridCol w="3117996"/>
                <a:gridCol w="2547848"/>
                <a:gridCol w="2868557"/>
              </a:tblGrid>
              <a:tr h="333375">
                <a:tc gridSpan="3">
                  <a:txBody>
                    <a:bodyPr/>
                    <a:lstStyle/>
                    <a:p>
                      <a:pPr algn="ctr" fontAlgn="b"/>
                      <a:r>
                        <a:rPr lang="en-US" sz="2100" b="1" u="none" strike="noStrike" dirty="0"/>
                        <a:t>content developer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33375">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33375">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quali_doc</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admin_aproved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8610599" cy="3124200"/>
        </p:xfrm>
        <a:graphic>
          <a:graphicData uri="http://schemas.openxmlformats.org/drawingml/2006/table">
            <a:tbl>
              <a:tblPr firstRow="1">
                <a:tableStyleId>{3C2FFA5D-87B4-456A-9821-1D502468CF0F}</a:tableStyleId>
              </a:tblPr>
              <a:tblGrid>
                <a:gridCol w="3145835"/>
                <a:gridCol w="2570596"/>
                <a:gridCol w="2894168"/>
              </a:tblGrid>
              <a:tr h="393700">
                <a:tc gridSpan="3">
                  <a:txBody>
                    <a:bodyPr/>
                    <a:lstStyle/>
                    <a:p>
                      <a:pPr algn="ctr" fontAlgn="b"/>
                      <a:r>
                        <a:rPr lang="en-US" sz="2100" b="1" u="none" strike="noStrike" dirty="0"/>
                        <a:t>inspector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461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46100">
                <a:tc>
                  <a:txBody>
                    <a:bodyPr/>
                    <a:lstStyle/>
                    <a:p>
                      <a:pPr algn="l" fontAlgn="b"/>
                      <a:r>
                        <a:rPr lang="en-US" sz="2100" u="none" strike="noStrike"/>
                        <a:t>inspector_id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dirty="0"/>
                        <a:t>email</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firstRow="1">
                <a:tableStyleId>{3C2FFA5D-87B4-456A-9821-1D502468CF0F}</a:tableStyleId>
              </a:tblPr>
              <a:tblGrid>
                <a:gridCol w="2950961"/>
                <a:gridCol w="2411355"/>
                <a:gridCol w="2714884"/>
              </a:tblGrid>
              <a:tr h="518160">
                <a:tc gridSpan="3">
                  <a:txBody>
                    <a:bodyPr/>
                    <a:lstStyle/>
                    <a:p>
                      <a:pPr algn="ctr" fontAlgn="b"/>
                      <a:r>
                        <a:rPr lang="en-US" sz="2100" b="1" u="none" strike="noStrike" dirty="0"/>
                        <a:t>inspector expertise</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1816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18160">
                <a:tc>
                  <a:txBody>
                    <a:bodyPr/>
                    <a:lstStyle/>
                    <a:p>
                      <a:pPr algn="l" fontAlgn="b"/>
                      <a:r>
                        <a:rPr lang="en-US" sz="2100" u="none" strike="noStrike" dirty="0"/>
                        <a:t>expertise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dirty="0" err="1"/>
                        <a:t>inspector_id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a:xfrm>
            <a:off x="304800" y="2209800"/>
            <a:ext cx="8503920" cy="2511552"/>
          </a:xfrm>
        </p:spPr>
        <p:txBody>
          <a:bodyPr>
            <a:normAutofit lnSpcReduction="10000"/>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firstRow="1">
                <a:tableStyleId>{3C2FFA5D-87B4-456A-9821-1D502468CF0F}</a:tableStyleId>
              </a:tblPr>
              <a:tblGrid>
                <a:gridCol w="3173674"/>
                <a:gridCol w="2593345"/>
                <a:gridCol w="2919780"/>
              </a:tblGrid>
              <a:tr h="495300">
                <a:tc gridSpan="3">
                  <a:txBody>
                    <a:bodyPr/>
                    <a:lstStyle/>
                    <a:p>
                      <a:pPr algn="ctr" fontAlgn="b"/>
                      <a:r>
                        <a:rPr lang="en-US" sz="2100" b="1" u="none" strike="noStrike" dirty="0"/>
                        <a:t>search</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(15)</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value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firstRow="1">
                <a:tableStyleId>{3C2FFA5D-87B4-456A-9821-1D502468CF0F}</a:tableStyleId>
              </a:tblPr>
              <a:tblGrid>
                <a:gridCol w="3090156"/>
                <a:gridCol w="2525100"/>
                <a:gridCol w="2842944"/>
              </a:tblGrid>
              <a:tr h="457200">
                <a:tc gridSpan="3">
                  <a:txBody>
                    <a:bodyPr/>
                    <a:lstStyle/>
                    <a:p>
                      <a:pPr algn="ctr" fontAlgn="b"/>
                      <a:r>
                        <a:rPr lang="en-US" sz="2100" b="1" u="none" strike="noStrike" dirty="0"/>
                        <a:t>approvals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72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key</a:t>
                      </a:r>
                      <a:endParaRPr lang="en-US" sz="2100" b="0" i="0" u="none" strike="noStrike">
                        <a:solidFill>
                          <a:srgbClr val="000000"/>
                        </a:solidFill>
                        <a:latin typeface="Calibri"/>
                      </a:endParaRPr>
                    </a:p>
                  </a:txBody>
                  <a:tcPr marL="9525" marR="9525" marT="9525" marB="0" anchor="ctr"/>
                </a:tc>
              </a:tr>
              <a:tr h="457200">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57200">
                <a:tc>
                  <a:txBody>
                    <a:bodyPr/>
                    <a:lstStyle/>
                    <a:p>
                      <a:pPr algn="l" fontAlgn="b"/>
                      <a:r>
                        <a:rPr lang="en-US" sz="2100" u="none" strike="noStrike"/>
                        <a:t>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971800"/>
        </p:xfrm>
        <a:graphic>
          <a:graphicData uri="http://schemas.openxmlformats.org/drawingml/2006/table">
            <a:tbl>
              <a:tblPr firstRow="1">
                <a:tableStyleId>{3C2FFA5D-87B4-456A-9821-1D502468CF0F}</a:tableStyleId>
              </a:tblPr>
              <a:tblGrid>
                <a:gridCol w="3090157"/>
                <a:gridCol w="2525099"/>
                <a:gridCol w="2842944"/>
              </a:tblGrid>
              <a:tr h="594360">
                <a:tc gridSpan="3">
                  <a:txBody>
                    <a:bodyPr/>
                    <a:lstStyle/>
                    <a:p>
                      <a:pPr algn="ctr" fontAlgn="b"/>
                      <a:r>
                        <a:rPr lang="en-US" sz="1800" b="1" u="none" strike="noStrike" dirty="0"/>
                        <a:t>inspector feedback</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94360">
                <a:tc>
                  <a:txBody>
                    <a:bodyPr/>
                    <a:lstStyle/>
                    <a:p>
                      <a:pPr algn="l" fontAlgn="b"/>
                      <a:r>
                        <a:rPr lang="en-US" sz="1800" b="1" u="none" strike="noStrike"/>
                        <a:t>column name</a:t>
                      </a:r>
                      <a:endParaRPr lang="en-US" sz="1800" b="1" i="0" u="none" strike="noStrike">
                        <a:solidFill>
                          <a:srgbClr val="000000"/>
                        </a:solidFill>
                        <a:latin typeface="Calibri"/>
                      </a:endParaRPr>
                    </a:p>
                  </a:txBody>
                  <a:tcPr marL="9525" marR="9525" marT="9525" marB="0" anchor="b"/>
                </a:tc>
                <a:tc>
                  <a:txBody>
                    <a:bodyPr/>
                    <a:lstStyle/>
                    <a:p>
                      <a:pPr algn="l" fontAlgn="b"/>
                      <a:r>
                        <a:rPr lang="en-US" sz="1800" b="1" u="none" strike="noStrike" dirty="0"/>
                        <a:t>data type</a:t>
                      </a:r>
                      <a:endParaRPr lang="en-US" sz="1800" b="1" i="0" u="none" strike="noStrike" dirty="0">
                        <a:solidFill>
                          <a:srgbClr val="000000"/>
                        </a:solidFill>
                        <a:latin typeface="Calibri"/>
                      </a:endParaRPr>
                    </a:p>
                  </a:txBody>
                  <a:tcPr marL="9525" marR="9525" marT="9525" marB="0" anchor="b"/>
                </a:tc>
                <a:tc>
                  <a:txBody>
                    <a:bodyPr/>
                    <a:lstStyle/>
                    <a:p>
                      <a:pPr algn="l" fontAlgn="b"/>
                      <a:r>
                        <a:rPr lang="en-US" sz="1800" b="1" u="none" strike="noStrike" dirty="0"/>
                        <a:t>constraint</a:t>
                      </a:r>
                      <a:endParaRPr lang="en-US" sz="1800" b="1" i="0" u="none" strike="noStrike" dirty="0">
                        <a:solidFill>
                          <a:srgbClr val="000000"/>
                        </a:solidFill>
                        <a:latin typeface="Calibri"/>
                      </a:endParaRPr>
                    </a:p>
                  </a:txBody>
                  <a:tcPr marL="9525" marR="9525" marT="9525" marB="0" anchor="b"/>
                </a:tc>
              </a:tr>
              <a:tr h="594360">
                <a:tc>
                  <a:txBody>
                    <a:bodyPr/>
                    <a:lstStyle/>
                    <a:p>
                      <a:pPr algn="l" fontAlgn="b"/>
                      <a:r>
                        <a:rPr lang="en-US" sz="1800" u="none" strike="noStrike" dirty="0" err="1"/>
                        <a:t>inspector_id</a:t>
                      </a: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rowSpan="2">
                  <a:txBody>
                    <a:bodyPr/>
                    <a:lstStyle/>
                    <a:p>
                      <a:pPr algn="ctr" fontAlgn="ctr"/>
                      <a:r>
                        <a:rPr lang="en-US" sz="1800" u="none" strike="noStrike"/>
                        <a:t>composite key</a:t>
                      </a:r>
                      <a:endParaRPr lang="en-US" sz="1800" b="0" i="0" u="none" strike="noStrike">
                        <a:solidFill>
                          <a:srgbClr val="000000"/>
                        </a:solidFill>
                        <a:latin typeface="Calibri"/>
                      </a:endParaRPr>
                    </a:p>
                  </a:txBody>
                  <a:tcPr marL="9525" marR="9525" marT="9525" marB="0" anchor="ctr"/>
                </a:tc>
              </a:tr>
              <a:tr h="594360">
                <a:tc>
                  <a:txBody>
                    <a:bodyPr/>
                    <a:lstStyle/>
                    <a:p>
                      <a:pPr algn="l" fontAlgn="b"/>
                      <a:r>
                        <a:rPr lang="en-US" sz="1800" u="none" strike="noStrike"/>
                        <a:t>content id</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vMerge="1">
                  <a:txBody>
                    <a:bodyPr/>
                    <a:lstStyle/>
                    <a:p>
                      <a:endParaRPr lang="en-US"/>
                    </a:p>
                  </a:txBody>
                  <a:tcPr/>
                </a:tc>
              </a:tr>
              <a:tr h="594360">
                <a:tc>
                  <a:txBody>
                    <a:bodyPr/>
                    <a:lstStyle/>
                    <a:p>
                      <a:pPr algn="l" fontAlgn="b"/>
                      <a:r>
                        <a:rPr lang="en-US" sz="1800" u="none" strike="noStrike"/>
                        <a:t>feedback</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varchar(100)</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dirty="0"/>
                        <a:t> </a:t>
                      </a:r>
                      <a:endParaRPr lang="en-US" sz="18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11480"/>
          <a:ext cx="8763000" cy="2636520"/>
        </p:xfrm>
        <a:graphic>
          <a:graphicData uri="http://schemas.openxmlformats.org/drawingml/2006/table">
            <a:tbl>
              <a:tblPr firstRow="1">
                <a:tableStyleId>{3C2FFA5D-87B4-456A-9821-1D502468CF0F}</a:tableStyleId>
              </a:tblPr>
              <a:tblGrid>
                <a:gridCol w="3230509"/>
                <a:gridCol w="2437392"/>
                <a:gridCol w="3095099"/>
              </a:tblGrid>
              <a:tr h="295275">
                <a:tc gridSpan="3">
                  <a:txBody>
                    <a:bodyPr/>
                    <a:lstStyle/>
                    <a:p>
                      <a:pPr algn="ctr" fontAlgn="b"/>
                      <a:r>
                        <a:rPr lang="en-US" sz="2100" b="1" u="none" strike="noStrike" dirty="0"/>
                        <a:t>student log</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95275">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95275">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295275">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295275">
                <a:tc>
                  <a:txBody>
                    <a:bodyPr/>
                    <a:lstStyle/>
                    <a:p>
                      <a:pPr algn="l" fontAlgn="b"/>
                      <a:r>
                        <a:rPr lang="en-US" sz="2100" u="none" strike="noStrike"/>
                        <a:t>paused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dirty="0"/>
                        <a:t>rating</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date(paid for course on)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watch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228600" y="3657600"/>
          <a:ext cx="8686799" cy="2362200"/>
        </p:xfrm>
        <a:graphic>
          <a:graphicData uri="http://schemas.openxmlformats.org/drawingml/2006/table">
            <a:tbl>
              <a:tblPr firstRow="1">
                <a:tableStyleId>{3C2FFA5D-87B4-456A-9821-1D502468CF0F}</a:tableStyleId>
              </a:tblPr>
              <a:tblGrid>
                <a:gridCol w="3202418"/>
                <a:gridCol w="2416196"/>
                <a:gridCol w="3068185"/>
              </a:tblGrid>
              <a:tr h="472440">
                <a:tc gridSpan="3">
                  <a:txBody>
                    <a:bodyPr/>
                    <a:lstStyle/>
                    <a:p>
                      <a:pPr algn="ctr" fontAlgn="b"/>
                      <a:r>
                        <a:rPr lang="en-US" sz="2100" b="1" u="none" strike="noStrike" dirty="0"/>
                        <a:t>request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7244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dirty="0" err="1"/>
                        <a:t>student_id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72440">
                <a:tc>
                  <a:txBody>
                    <a:bodyPr/>
                    <a:lstStyle/>
                    <a:p>
                      <a:pPr algn="l" fontAlgn="b"/>
                      <a:r>
                        <a:rPr lang="en-US" sz="2100" u="none" strike="noStrike"/>
                        <a:t>requests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371600"/>
          <a:ext cx="8534399" cy="3990108"/>
        </p:xfrm>
        <a:graphic>
          <a:graphicData uri="http://schemas.openxmlformats.org/drawingml/2006/table">
            <a:tbl>
              <a:tblPr firstRow="1">
                <a:tableStyleId>{3C2FFA5D-87B4-456A-9821-1D502468CF0F}</a:tableStyleId>
              </a:tblPr>
              <a:tblGrid>
                <a:gridCol w="2844800"/>
                <a:gridCol w="2844799"/>
                <a:gridCol w="2844800"/>
              </a:tblGrid>
              <a:tr h="332509">
                <a:tc gridSpan="3">
                  <a:txBody>
                    <a:bodyPr/>
                    <a:lstStyle/>
                    <a:p>
                      <a:pPr algn="ctr" fontAlgn="b"/>
                      <a:r>
                        <a:rPr lang="en-US" sz="2100" b="1" u="none" strike="noStrike" dirty="0">
                          <a:latin typeface="+mn-lt"/>
                        </a:rPr>
                        <a:t>tests</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332509">
                <a:tc>
                  <a:txBody>
                    <a:bodyPr/>
                    <a:lstStyle/>
                    <a:p>
                      <a:pPr algn="ctr" fontAlgn="b"/>
                      <a:r>
                        <a:rPr lang="en-US" sz="2100" b="1" i="0" u="none" strike="noStrike" dirty="0" smtClean="0">
                          <a:solidFill>
                            <a:srgbClr val="000000"/>
                          </a:solidFill>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data type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constraint</a:t>
                      </a:r>
                      <a:endParaRPr lang="en-US" sz="2100" b="1" i="0" u="none" strike="noStrike" dirty="0">
                        <a:solidFill>
                          <a:srgbClr val="000000"/>
                        </a:solidFill>
                        <a:latin typeface="+mn-lt"/>
                      </a:endParaRPr>
                    </a:p>
                  </a:txBody>
                  <a:tcPr marL="9525" marR="9525" marT="9525" marB="0" anchor="b"/>
                </a:tc>
              </a:tr>
              <a:tr h="332509">
                <a:tc>
                  <a:txBody>
                    <a:bodyPr/>
                    <a:lstStyle/>
                    <a:p>
                      <a:pPr algn="l" fontAlgn="b"/>
                      <a:r>
                        <a:rPr lang="en-US" sz="2100" u="none" strike="noStrike">
                          <a:latin typeface="+mn-lt"/>
                        </a:rPr>
                        <a:t>test number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(6)</a:t>
                      </a:r>
                      <a:endParaRPr lang="en-US" sz="2100" b="0" i="0" u="none" strike="noStrike" dirty="0">
                        <a:solidFill>
                          <a:srgbClr val="000000"/>
                        </a:solidFill>
                        <a:latin typeface="+mn-lt"/>
                      </a:endParaRPr>
                    </a:p>
                  </a:txBody>
                  <a:tcPr marL="9525" marR="9525" marT="9525" marB="0" anchor="b"/>
                </a:tc>
                <a:tc rowSpan="3">
                  <a:txBody>
                    <a:bodyPr/>
                    <a:lstStyle/>
                    <a:p>
                      <a:pPr algn="ctr" fontAlgn="ctr"/>
                      <a:r>
                        <a:rPr lang="en-US" sz="2100" u="none" strike="noStrike">
                          <a:latin typeface="+mn-lt"/>
                        </a:rPr>
                        <a:t>composite key</a:t>
                      </a:r>
                      <a:endParaRPr lang="en-US" sz="2100" b="0" i="0" u="none" strike="noStrike">
                        <a:solidFill>
                          <a:srgbClr val="000000"/>
                        </a:solidFill>
                        <a:latin typeface="+mn-lt"/>
                      </a:endParaRPr>
                    </a:p>
                  </a:txBody>
                  <a:tcPr marL="9525" marR="9525" marT="9525" marB="0" anchor="ctr"/>
                </a:tc>
              </a:tr>
              <a:tr h="332509">
                <a:tc>
                  <a:txBody>
                    <a:bodyPr/>
                    <a:lstStyle/>
                    <a:p>
                      <a:pPr algn="l" fontAlgn="b"/>
                      <a:r>
                        <a:rPr lang="en-US" sz="2100" u="none" strike="noStrike">
                          <a:latin typeface="+mn-lt"/>
                        </a:rPr>
                        <a:t>content 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dirty="0" err="1">
                          <a:latin typeface="+mn-lt"/>
                        </a:rPr>
                        <a:t>question_num</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a:latin typeface="+mn-lt"/>
                        </a:rPr>
                        <a:t>question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varchar(100)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a</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b</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c</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answer option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char(1)</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dificulty level</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firstRow="1">
                <a:tableStyleId>{3C2FFA5D-87B4-456A-9821-1D502468CF0F}</a:tableStyleId>
              </a:tblPr>
              <a:tblGrid>
                <a:gridCol w="2565680"/>
                <a:gridCol w="1935783"/>
                <a:gridCol w="2458136"/>
              </a:tblGrid>
              <a:tr h="451757">
                <a:tc gridSpan="3">
                  <a:txBody>
                    <a:bodyPr/>
                    <a:lstStyle/>
                    <a:p>
                      <a:pPr algn="ctr" fontAlgn="b"/>
                      <a:r>
                        <a:rPr lang="en-US" sz="2100" b="1" u="none" strike="noStrike" dirty="0"/>
                        <a:t>payment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175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1757">
                <a:tc>
                  <a:txBody>
                    <a:bodyPr/>
                    <a:lstStyle/>
                    <a:p>
                      <a:pPr algn="l" fontAlgn="b"/>
                      <a:r>
                        <a:rPr lang="en-US" sz="2100" u="none" strike="noStrike"/>
                        <a:t>trans_num</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email</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amount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81000"/>
          <a:ext cx="8026399" cy="2762250"/>
        </p:xfrm>
        <a:graphic>
          <a:graphicData uri="http://schemas.openxmlformats.org/drawingml/2006/table">
            <a:tbl>
              <a:tblPr firstRow="1">
                <a:tableStyleId>{3C2FFA5D-87B4-456A-9821-1D502468CF0F}</a:tableStyleId>
              </a:tblPr>
              <a:tblGrid>
                <a:gridCol w="2958959"/>
                <a:gridCol w="2232509"/>
                <a:gridCol w="2834931"/>
              </a:tblGrid>
              <a:tr h="552450">
                <a:tc gridSpan="3">
                  <a:txBody>
                    <a:bodyPr/>
                    <a:lstStyle/>
                    <a:p>
                      <a:pPr algn="ctr" fontAlgn="b"/>
                      <a:r>
                        <a:rPr lang="en-US" sz="2100" b="1" u="none" strike="noStrike" dirty="0"/>
                        <a:t>content keyword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5245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52450">
                <a:tc>
                  <a:txBody>
                    <a:bodyPr/>
                    <a:lstStyle/>
                    <a:p>
                      <a:pPr algn="l" fontAlgn="b"/>
                      <a:r>
                        <a:rPr lang="en-US" sz="2100" u="none" strike="noStrike"/>
                        <a:t>keyword id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635001" y="3657601"/>
          <a:ext cx="7975600" cy="2209797"/>
        </p:xfrm>
        <a:graphic>
          <a:graphicData uri="http://schemas.openxmlformats.org/drawingml/2006/table">
            <a:tbl>
              <a:tblPr firstRow="1">
                <a:tableStyleId>{3C2FFA5D-87B4-456A-9821-1D502468CF0F}</a:tableStyleId>
              </a:tblPr>
              <a:tblGrid>
                <a:gridCol w="2940232"/>
                <a:gridCol w="2218379"/>
                <a:gridCol w="2816989"/>
              </a:tblGrid>
              <a:tr h="380256">
                <a:tc gridSpan="3">
                  <a:txBody>
                    <a:bodyPr/>
                    <a:lstStyle/>
                    <a:p>
                      <a:pPr algn="ctr" fontAlgn="b"/>
                      <a:r>
                        <a:rPr lang="en-US" sz="2100" u="none" strike="noStrike" dirty="0"/>
                        <a:t>blacklist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60984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609847">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60984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2857500"/>
        </p:xfrm>
        <a:graphic>
          <a:graphicData uri="http://schemas.openxmlformats.org/drawingml/2006/table">
            <a:tbl>
              <a:tblPr firstRow="1">
                <a:tableStyleId>{3C2FFA5D-87B4-456A-9821-1D502468CF0F}</a:tableStyleId>
              </a:tblPr>
              <a:tblGrid>
                <a:gridCol w="3033871"/>
                <a:gridCol w="2289028"/>
                <a:gridCol w="2906702"/>
              </a:tblGrid>
              <a:tr h="381000">
                <a:tc gridSpan="3">
                  <a:txBody>
                    <a:bodyPr/>
                    <a:lstStyle/>
                    <a:p>
                      <a:pPr algn="ctr" fontAlgn="b"/>
                      <a:r>
                        <a:rPr lang="en-US" sz="2100" u="none" strike="noStrike" dirty="0"/>
                        <a:t>test attended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4953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95300">
                <a:tc>
                  <a:txBody>
                    <a:bodyPr/>
                    <a:lstStyle/>
                    <a:p>
                      <a:pPr algn="l" fontAlgn="b"/>
                      <a:r>
                        <a:rPr lang="en-US" sz="2100" u="none" strike="noStrike" dirty="0"/>
                        <a:t>test number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badges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small int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533400" y="3581400"/>
          <a:ext cx="8153400" cy="2603500"/>
        </p:xfrm>
        <a:graphic>
          <a:graphicData uri="http://schemas.openxmlformats.org/drawingml/2006/table">
            <a:tbl>
              <a:tblPr firstRow="1">
                <a:tableStyleId>{3C2FFA5D-87B4-456A-9821-1D502468CF0F}</a:tableStyleId>
              </a:tblPr>
              <a:tblGrid>
                <a:gridCol w="3005779"/>
                <a:gridCol w="2267833"/>
                <a:gridCol w="2879788"/>
              </a:tblGrid>
              <a:tr h="381000">
                <a:tc gridSpan="3">
                  <a:txBody>
                    <a:bodyPr/>
                    <a:lstStyle/>
                    <a:p>
                      <a:pPr algn="ctr" fontAlgn="b"/>
                      <a:r>
                        <a:rPr lang="en-US" sz="2100" b="1" u="none" strike="noStrike" dirty="0" smtClean="0">
                          <a:latin typeface="+mn-lt"/>
                        </a:rPr>
                        <a:t>Suggestion</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444500">
                <a:tc>
                  <a:txBody>
                    <a:bodyPr/>
                    <a:lstStyle/>
                    <a:p>
                      <a:pPr algn="l" fontAlgn="b"/>
                      <a:r>
                        <a:rPr lang="en-US" sz="2100" b="1" u="none" strike="noStrike" dirty="0">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l" fontAlgn="b"/>
                      <a:r>
                        <a:rPr lang="en-US" sz="2100" b="1" u="none" strike="noStrike">
                          <a:latin typeface="+mn-lt"/>
                        </a:rPr>
                        <a:t>data type</a:t>
                      </a:r>
                      <a:endParaRPr lang="en-US" sz="2100" b="1" i="0" u="none" strike="noStrike">
                        <a:solidFill>
                          <a:srgbClr val="000000"/>
                        </a:solidFill>
                        <a:latin typeface="+mn-lt"/>
                      </a:endParaRPr>
                    </a:p>
                  </a:txBody>
                  <a:tcPr marL="9525" marR="9525" marT="9525" marB="0" anchor="b"/>
                </a:tc>
                <a:tc>
                  <a:txBody>
                    <a:bodyPr/>
                    <a:lstStyle/>
                    <a:p>
                      <a:pPr algn="l" fontAlgn="b"/>
                      <a:r>
                        <a:rPr lang="en-US" sz="2100" b="1" u="none" strike="noStrike" dirty="0">
                          <a:latin typeface="+mn-lt"/>
                        </a:rPr>
                        <a:t>constraint</a:t>
                      </a:r>
                      <a:endParaRPr lang="en-US" sz="2100" b="1" i="0" u="none" strike="noStrike" dirty="0">
                        <a:solidFill>
                          <a:srgbClr val="000000"/>
                        </a:solidFill>
                        <a:latin typeface="+mn-lt"/>
                      </a:endParaRPr>
                    </a:p>
                  </a:txBody>
                  <a:tcPr marL="9525" marR="9525" marT="9525" marB="0" anchor="b"/>
                </a:tc>
              </a:tr>
              <a:tr h="444500">
                <a:tc>
                  <a:txBody>
                    <a:bodyPr/>
                    <a:lstStyle/>
                    <a:p>
                      <a:pPr algn="l" fontAlgn="b"/>
                      <a:r>
                        <a:rPr lang="en-US" sz="2100" u="none" strike="noStrike">
                          <a:latin typeface="+mn-lt"/>
                        </a:rPr>
                        <a:t>suggestion id</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integer</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developer_id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primary key</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dirty="0">
                          <a:latin typeface="+mn-lt"/>
                        </a:rPr>
                        <a:t>suggestion</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(100)</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date</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81000"/>
          <a:ext cx="8229600" cy="2575560"/>
        </p:xfrm>
        <a:graphic>
          <a:graphicData uri="http://schemas.openxmlformats.org/drawingml/2006/table">
            <a:tbl>
              <a:tblPr firstRow="1">
                <a:tableStyleId>{3C2FFA5D-87B4-456A-9821-1D502468CF0F}</a:tableStyleId>
              </a:tblPr>
              <a:tblGrid>
                <a:gridCol w="3033870"/>
                <a:gridCol w="2289028"/>
                <a:gridCol w="2906702"/>
              </a:tblGrid>
              <a:tr h="381000">
                <a:tc gridSpan="3">
                  <a:txBody>
                    <a:bodyPr/>
                    <a:lstStyle/>
                    <a:p>
                      <a:pPr algn="ctr" fontAlgn="b"/>
                      <a:r>
                        <a:rPr lang="en-US" sz="2100" b="1" u="none" strike="noStrike" dirty="0" err="1"/>
                        <a:t>stud_feedback</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7912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primary key</a:t>
                      </a:r>
                      <a:endParaRPr lang="en-US" sz="2100" b="0" i="0" u="none" strike="noStrike">
                        <a:solidFill>
                          <a:srgbClr val="000000"/>
                        </a:solidFill>
                        <a:latin typeface="Calibri"/>
                      </a:endParaRPr>
                    </a:p>
                  </a:txBody>
                  <a:tcPr marL="9525" marR="9525" marT="9525" marB="0" anchor="ctr"/>
                </a:tc>
              </a:tr>
              <a:tr h="579120">
                <a:tc>
                  <a:txBody>
                    <a:bodyPr/>
                    <a:lstStyle/>
                    <a:p>
                      <a:pPr algn="l" fontAlgn="b"/>
                      <a:r>
                        <a:rPr lang="en-US" sz="2100" u="none" strike="noStrike" dirty="0"/>
                        <a:t>content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579120">
                <a:tc>
                  <a:txBody>
                    <a:bodyPr/>
                    <a:lstStyle/>
                    <a:p>
                      <a:pPr algn="l" fontAlgn="b"/>
                      <a:r>
                        <a:rPr lang="en-US" sz="2100" u="none" strike="noStrike" dirty="0"/>
                        <a:t>feedback</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varchar(100)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457200" y="3657600"/>
          <a:ext cx="8229600" cy="1866900"/>
        </p:xfrm>
        <a:graphic>
          <a:graphicData uri="http://schemas.openxmlformats.org/drawingml/2006/table">
            <a:tbl>
              <a:tblPr firstRow="1">
                <a:tableStyleId>{3C2FFA5D-87B4-456A-9821-1D502468CF0F}</a:tableStyleId>
              </a:tblPr>
              <a:tblGrid>
                <a:gridCol w="3033870"/>
                <a:gridCol w="2289028"/>
                <a:gridCol w="2906702"/>
              </a:tblGrid>
              <a:tr h="419100">
                <a:tc gridSpan="3">
                  <a:txBody>
                    <a:bodyPr/>
                    <a:lstStyle/>
                    <a:p>
                      <a:pPr algn="ctr" fontAlgn="b"/>
                      <a:r>
                        <a:rPr lang="en-US" sz="2100" b="1" u="none" strike="noStrike" dirty="0"/>
                        <a:t>topics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7239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723900">
                <a:tc>
                  <a:txBody>
                    <a:bodyPr/>
                    <a:lstStyle/>
                    <a:p>
                      <a:pPr algn="l" fontAlgn="b"/>
                      <a:r>
                        <a:rPr lang="en-US" sz="2100" u="none" strike="noStrike"/>
                        <a:t>topic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varchar(30)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primary key</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Normalisation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First Normal Form (1NF) </a:t>
            </a:r>
            <a:endParaRPr lang="en-US" dirty="0"/>
          </a:p>
        </p:txBody>
      </p:sp>
      <p:sp>
        <p:nvSpPr>
          <p:cNvPr id="3" name="Content Placeholder 2"/>
          <p:cNvSpPr>
            <a:spLocks noGrp="1"/>
          </p:cNvSpPr>
          <p:nvPr>
            <p:ph sz="quarter" idx="1"/>
          </p:nvPr>
        </p:nvSpPr>
        <p:spPr/>
        <p:txBody>
          <a:bodyPr/>
          <a:lstStyle/>
          <a:p>
            <a:r>
              <a:rPr lang="en-IN" dirty="0" smtClean="0"/>
              <a:t>Each column contain atomic values.</a:t>
            </a:r>
            <a:endParaRPr lang="en-US" dirty="0" smtClean="0"/>
          </a:p>
          <a:p>
            <a:r>
              <a:rPr lang="en-IN" dirty="0" smtClean="0"/>
              <a:t>In each column value stored should be of same </a:t>
            </a:r>
            <a:r>
              <a:rPr lang="en-IN" dirty="0" err="1" smtClean="0"/>
              <a:t>datatype</a:t>
            </a:r>
            <a:r>
              <a:rPr lang="en-IN" dirty="0" smtClean="0"/>
              <a:t>.</a:t>
            </a:r>
            <a:endParaRPr lang="en-US" dirty="0" smtClean="0"/>
          </a:p>
          <a:p>
            <a:r>
              <a:rPr lang="en-IN" dirty="0" smtClean="0"/>
              <a:t>Each column should have unique name.</a:t>
            </a:r>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Second Normal Form (2 NF)</a:t>
            </a:r>
            <a:endParaRPr lang="en-US" dirty="0"/>
          </a:p>
        </p:txBody>
      </p:sp>
      <p:sp>
        <p:nvSpPr>
          <p:cNvPr id="3" name="Content Placeholder 2"/>
          <p:cNvSpPr>
            <a:spLocks noGrp="1"/>
          </p:cNvSpPr>
          <p:nvPr>
            <p:ph sz="quarter" idx="1"/>
          </p:nvPr>
        </p:nvSpPr>
        <p:spPr/>
        <p:txBody>
          <a:bodyPr/>
          <a:lstStyle/>
          <a:p>
            <a:r>
              <a:rPr lang="en-IN" dirty="0" smtClean="0"/>
              <a:t>Should be in 1NF.</a:t>
            </a:r>
            <a:endParaRPr lang="en-US" dirty="0" smtClean="0"/>
          </a:p>
          <a:p>
            <a:r>
              <a:rPr lang="en-IN" dirty="0" smtClean="0"/>
              <a:t>Should not have any partial dependencies.</a:t>
            </a:r>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Third Normal Form  (3NF)</a:t>
            </a:r>
            <a:endParaRPr lang="en-US" dirty="0"/>
          </a:p>
        </p:txBody>
      </p:sp>
      <p:sp>
        <p:nvSpPr>
          <p:cNvPr id="3" name="Content Placeholder 2"/>
          <p:cNvSpPr>
            <a:spLocks noGrp="1"/>
          </p:cNvSpPr>
          <p:nvPr>
            <p:ph sz="quarter" idx="1"/>
          </p:nvPr>
        </p:nvSpPr>
        <p:spPr/>
        <p:txBody>
          <a:bodyPr/>
          <a:lstStyle/>
          <a:p>
            <a:r>
              <a:rPr lang="en-IN" dirty="0" smtClean="0"/>
              <a:t>Should be in 2NF.</a:t>
            </a:r>
            <a:endParaRPr lang="en-US" dirty="0" smtClean="0"/>
          </a:p>
          <a:p>
            <a:r>
              <a:rPr lang="en-IN" dirty="0" smtClean="0"/>
              <a:t>Should not have transitive dependency.</a:t>
            </a:r>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Boyce-</a:t>
            </a:r>
            <a:r>
              <a:rPr lang="en-IN" b="1" dirty="0" err="1" smtClean="0"/>
              <a:t>Codd</a:t>
            </a:r>
            <a:r>
              <a:rPr lang="en-IN" b="1" dirty="0" smtClean="0"/>
              <a:t> Normal Form (3.5NF)</a:t>
            </a:r>
            <a:endParaRPr lang="en-US" dirty="0"/>
          </a:p>
        </p:txBody>
      </p:sp>
      <p:sp>
        <p:nvSpPr>
          <p:cNvPr id="3" name="Content Placeholder 2"/>
          <p:cNvSpPr>
            <a:spLocks noGrp="1"/>
          </p:cNvSpPr>
          <p:nvPr>
            <p:ph sz="quarter" idx="1"/>
          </p:nvPr>
        </p:nvSpPr>
        <p:spPr/>
        <p:txBody>
          <a:bodyPr/>
          <a:lstStyle/>
          <a:p>
            <a:r>
              <a:rPr lang="en-IN" dirty="0" smtClean="0"/>
              <a:t>Should be in 3NF.</a:t>
            </a:r>
            <a:endParaRPr lang="en-US" dirty="0" smtClean="0"/>
          </a:p>
          <a:p>
            <a:r>
              <a:rPr lang="en-IN" dirty="0" smtClean="0"/>
              <a:t>For any dependency  A =&gt; B , A should be a super key</a:t>
            </a:r>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Fourth Normal Form (4NF)</a:t>
            </a:r>
            <a:endParaRPr lang="en-US" dirty="0"/>
          </a:p>
        </p:txBody>
      </p:sp>
      <p:sp>
        <p:nvSpPr>
          <p:cNvPr id="3" name="Content Placeholder 2"/>
          <p:cNvSpPr>
            <a:spLocks noGrp="1"/>
          </p:cNvSpPr>
          <p:nvPr>
            <p:ph sz="quarter" idx="1"/>
          </p:nvPr>
        </p:nvSpPr>
        <p:spPr/>
        <p:txBody>
          <a:bodyPr/>
          <a:lstStyle/>
          <a:p>
            <a:r>
              <a:rPr lang="en-IN" dirty="0" smtClean="0"/>
              <a:t>Should satisfy BCNF</a:t>
            </a:r>
            <a:endParaRPr lang="en-US" dirty="0" smtClean="0"/>
          </a:p>
          <a:p>
            <a:r>
              <a:rPr lang="en-IN" dirty="0" smtClean="0"/>
              <a:t>No </a:t>
            </a:r>
            <a:r>
              <a:rPr lang="en-IN" dirty="0" err="1" smtClean="0"/>
              <a:t>multivalued</a:t>
            </a:r>
            <a:r>
              <a:rPr lang="en-IN" dirty="0" smtClean="0"/>
              <a:t> dependency should be there. ( A=&gt;B is </a:t>
            </a:r>
            <a:r>
              <a:rPr lang="en-IN" dirty="0" err="1" smtClean="0"/>
              <a:t>multivalued</a:t>
            </a:r>
            <a:r>
              <a:rPr lang="en-IN" dirty="0" smtClean="0"/>
              <a:t> dependency if a single value of A has more than one  value of B in a table [for </a:t>
            </a:r>
            <a:r>
              <a:rPr lang="en-IN" dirty="0" err="1" smtClean="0"/>
              <a:t>multivalued</a:t>
            </a:r>
            <a:r>
              <a:rPr lang="en-IN" dirty="0" smtClean="0"/>
              <a:t> dependency there should be min. 3 columns] then B and other columns should not depend on each other.</a:t>
            </a:r>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a:t>
            </a:r>
            <a:endParaRPr lang="en-US" dirty="0"/>
          </a:p>
        </p:txBody>
      </p:sp>
      <p:sp>
        <p:nvSpPr>
          <p:cNvPr id="3" name="Subtitle 2"/>
          <p:cNvSpPr>
            <a:spLocks noGrp="1"/>
          </p:cNvSpPr>
          <p:nvPr>
            <p:ph type="subTitle" idx="1"/>
          </p:nvPr>
        </p:nvSpPr>
        <p:spPr>
          <a:xfrm>
            <a:off x="1371600" y="2819400"/>
            <a:ext cx="6400800" cy="3429000"/>
          </a:xfrm>
        </p:spPr>
        <p:txBody>
          <a:bodyPr>
            <a:normAutofit/>
          </a:bodyPr>
          <a:lstStyle/>
          <a:p>
            <a:r>
              <a:rPr lang="en-US" dirty="0" smtClean="0"/>
              <a:t>OOP paradigm</a:t>
            </a:r>
          </a:p>
          <a:p>
            <a:endParaRPr lang="en-US" dirty="0" smtClean="0"/>
          </a:p>
          <a:p>
            <a:r>
              <a:rPr lang="en-US" dirty="0" smtClean="0"/>
              <a:t>Form validations</a:t>
            </a:r>
          </a:p>
          <a:p>
            <a:endParaRPr lang="en-US" dirty="0" smtClean="0"/>
          </a:p>
          <a:p>
            <a:r>
              <a:rPr lang="en-US" dirty="0" smtClean="0"/>
              <a:t>Sublime text editor</a:t>
            </a:r>
          </a:p>
          <a:p>
            <a:endParaRPr lang="en-US" dirty="0" smtClean="0"/>
          </a:p>
          <a:p>
            <a:r>
              <a:rPr lang="en-US" dirty="0" err="1" smtClean="0"/>
              <a:t>Otp</a:t>
            </a:r>
            <a:endParaRPr lang="en-US" dirty="0" smtClean="0"/>
          </a:p>
          <a:p>
            <a:endParaRPr lang="en-US" dirty="0" smtClean="0"/>
          </a:p>
          <a:p>
            <a:r>
              <a:rPr lang="en-US" dirty="0" err="1" smtClean="0"/>
              <a:t>Github</a:t>
            </a:r>
            <a:endParaRPr lang="en-US" dirty="0" smtClean="0"/>
          </a:p>
          <a:p>
            <a:endParaRPr lang="en-US" dirty="0" smtClean="0"/>
          </a:p>
          <a:p>
            <a:r>
              <a:rPr lang="en-US" dirty="0" smtClean="0"/>
              <a:t>Inspector analysis algorithm</a:t>
            </a:r>
          </a:p>
          <a:p>
            <a:endParaRPr lang="en-US" dirty="0" smtClean="0"/>
          </a:p>
          <a:p>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quarter" idx="1"/>
          </p:nvPr>
        </p:nvSpPr>
        <p:spPr/>
        <p:txBody>
          <a:bodyPr/>
          <a:lstStyle/>
          <a:p>
            <a:r>
              <a:rPr lang="en-IN" dirty="0" smtClean="0"/>
              <a:t>Unit Testing (module wise testing)</a:t>
            </a:r>
            <a:endParaRPr lang="en-US" dirty="0" smtClean="0"/>
          </a:p>
          <a:p>
            <a:r>
              <a:rPr lang="en-IN" dirty="0" smtClean="0"/>
              <a:t>Integration Testing </a:t>
            </a:r>
            <a:endParaRPr lang="en-US" dirty="0" smtClean="0"/>
          </a:p>
          <a:p>
            <a:r>
              <a:rPr lang="en-IN" dirty="0" smtClean="0"/>
              <a:t>Validation Testing (checking with the requirements)</a:t>
            </a:r>
            <a:endParaRPr lang="en-US" dirty="0" smtClean="0"/>
          </a:p>
          <a:p>
            <a:r>
              <a:rPr lang="en-IN" dirty="0" smtClean="0"/>
              <a:t>Output Testing</a:t>
            </a:r>
            <a:endParaRPr lang="en-US" dirty="0" smtClean="0"/>
          </a:p>
          <a:p>
            <a:r>
              <a:rPr lang="en-IN" dirty="0" smtClean="0"/>
              <a:t>User Acceptance Testing (for clients)</a:t>
            </a:r>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FUTUTRE</a:t>
            </a:r>
            <a:endParaRPr lang="en-US" dirty="0"/>
          </a:p>
        </p:txBody>
      </p:sp>
      <p:sp>
        <p:nvSpPr>
          <p:cNvPr id="3" name="Content Placeholder 2"/>
          <p:cNvSpPr>
            <a:spLocks noGrp="1"/>
          </p:cNvSpPr>
          <p:nvPr>
            <p:ph sz="quarter" idx="1"/>
          </p:nvPr>
        </p:nvSpPr>
        <p:spPr/>
        <p:txBody>
          <a:bodyPr>
            <a:normAutofit/>
          </a:bodyPr>
          <a:lstStyle/>
          <a:p>
            <a:r>
              <a:rPr lang="en-US" dirty="0" smtClean="0"/>
              <a:t>E-mail ids can be changed</a:t>
            </a:r>
          </a:p>
          <a:p>
            <a:r>
              <a:rPr lang="en-US" dirty="0" smtClean="0"/>
              <a:t>Text along with video will be given</a:t>
            </a:r>
          </a:p>
          <a:p>
            <a:r>
              <a:rPr lang="en-US" dirty="0" smtClean="0"/>
              <a:t>Security issues</a:t>
            </a:r>
          </a:p>
          <a:p>
            <a:r>
              <a:rPr lang="en-US" dirty="0" smtClean="0"/>
              <a:t>Search bar</a:t>
            </a:r>
          </a:p>
          <a:p>
            <a:r>
              <a:rPr lang="en-US" dirty="0" smtClean="0"/>
              <a:t>Dark mode</a:t>
            </a:r>
          </a:p>
          <a:p>
            <a:r>
              <a:rPr lang="en-US" dirty="0" smtClean="0"/>
              <a:t>Inspector analysis will be completed</a:t>
            </a:r>
          </a:p>
          <a:p>
            <a:r>
              <a:rPr lang="en-IN" dirty="0" smtClean="0"/>
              <a:t>Provide tutorials in many native languages.</a:t>
            </a:r>
            <a:endParaRPr lang="en-US" dirty="0" smtClean="0"/>
          </a:p>
          <a:p>
            <a:r>
              <a:rPr lang="en-IN" dirty="0" smtClean="0"/>
              <a:t>Students can be assigned with a guide.</a:t>
            </a:r>
            <a:endParaRPr lang="en-US" dirty="0" smtClean="0"/>
          </a:p>
          <a:p>
            <a:endParaRPr lang="en-US" dirty="0" smtClean="0"/>
          </a:p>
          <a:p>
            <a:endParaRPr lang="en-US"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IN" dirty="0" smtClean="0"/>
              <a:t>Less data consuming</a:t>
            </a:r>
            <a:endParaRPr lang="en-US" dirty="0" smtClean="0"/>
          </a:p>
          <a:p>
            <a:r>
              <a:rPr lang="en-IN" dirty="0" smtClean="0"/>
              <a:t>Should load faster, should be able to make materials and video offline.</a:t>
            </a:r>
            <a:endParaRPr lang="en-US" dirty="0" smtClean="0"/>
          </a:p>
          <a:p>
            <a:r>
              <a:rPr lang="en-IN" dirty="0" smtClean="0"/>
              <a:t>Login easily using Google or </a:t>
            </a:r>
            <a:r>
              <a:rPr lang="en-IN" dirty="0" err="1" smtClean="0"/>
              <a:t>Facebook</a:t>
            </a:r>
            <a:r>
              <a:rPr lang="en-IN" dirty="0" smtClean="0"/>
              <a:t>.</a:t>
            </a:r>
            <a:endParaRPr lang="en-US" dirty="0" smtClean="0"/>
          </a:p>
          <a:p>
            <a:r>
              <a:rPr lang="en-IN" dirty="0" smtClean="0"/>
              <a:t>Study materials available in </a:t>
            </a:r>
            <a:r>
              <a:rPr lang="en-IN" dirty="0" err="1" smtClean="0"/>
              <a:t>pdf</a:t>
            </a:r>
            <a:r>
              <a:rPr lang="en-IN" dirty="0" smtClean="0"/>
              <a:t> also.</a:t>
            </a:r>
            <a:endParaRPr lang="en-US" dirty="0" smtClean="0"/>
          </a:p>
          <a:p>
            <a:r>
              <a:rPr lang="en-IN" dirty="0" smtClean="0"/>
              <a:t>Live projects</a:t>
            </a:r>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IN" dirty="0" smtClean="0"/>
              <a:t>Systems Analysis and Design : Elias M. </a:t>
            </a:r>
            <a:r>
              <a:rPr lang="en-IN" dirty="0" err="1" smtClean="0"/>
              <a:t>Awad</a:t>
            </a:r>
            <a:endParaRPr lang="en-US" dirty="0" smtClean="0"/>
          </a:p>
          <a:p>
            <a:r>
              <a:rPr lang="en-IN" dirty="0" smtClean="0"/>
              <a:t>Principles of Software Engineering : </a:t>
            </a:r>
            <a:r>
              <a:rPr lang="en-IN" dirty="0" err="1" smtClean="0"/>
              <a:t>Rohitkhurana</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603</TotalTime>
  <Words>1674</Words>
  <Application>Microsoft Office PowerPoint</Application>
  <PresentationFormat>On-screen Show (4:3)</PresentationFormat>
  <Paragraphs>534</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Civic</vt:lpstr>
      <vt:lpstr>HACKERZDOM  TUTORIALS</vt:lpstr>
      <vt:lpstr>Topic</vt:lpstr>
      <vt:lpstr>Brief</vt:lpstr>
      <vt:lpstr>Software Development Life Cycle</vt:lpstr>
      <vt:lpstr>Waterfall Model</vt:lpstr>
      <vt:lpstr>Steps of waterfall model</vt:lpstr>
      <vt:lpstr>Slide 7</vt:lpstr>
      <vt:lpstr>System Analysis</vt:lpstr>
      <vt:lpstr>System Analyst</vt:lpstr>
      <vt:lpstr>Slide 10</vt:lpstr>
      <vt:lpstr>Existing System</vt:lpstr>
      <vt:lpstr>Drawbacks of Existing System</vt:lpstr>
      <vt:lpstr>Slide 13</vt:lpstr>
      <vt:lpstr>Proposed System</vt:lpstr>
      <vt:lpstr>Slide 15</vt:lpstr>
      <vt:lpstr>Slide 16</vt:lpstr>
      <vt:lpstr>Advantage of proposed system</vt:lpstr>
      <vt:lpstr>Feasibility study</vt:lpstr>
      <vt:lpstr>Slide 19</vt:lpstr>
      <vt:lpstr>Slide 20</vt:lpstr>
      <vt:lpstr>Slide 21</vt:lpstr>
      <vt:lpstr>Modules</vt:lpstr>
      <vt:lpstr>Design</vt:lpstr>
      <vt:lpstr>Unified Modeling Language</vt:lpstr>
      <vt:lpstr>UML Diagrammimg tools</vt:lpstr>
      <vt:lpstr>Use Case Diagram</vt:lpstr>
      <vt:lpstr>symbols and notation</vt:lpstr>
      <vt:lpstr>Slide 28</vt:lpstr>
      <vt:lpstr>Slide 29</vt:lpstr>
      <vt:lpstr>Slide 30</vt:lpstr>
      <vt:lpstr>Class Diagram</vt:lpstr>
      <vt:lpstr>Basic components of a class diagram</vt:lpstr>
      <vt:lpstr>Slide 33</vt:lpstr>
      <vt:lpstr>DFD</vt:lpstr>
      <vt:lpstr>What is an ER diagram?</vt:lpstr>
      <vt:lpstr>The components of an ER diagram</vt:lpstr>
      <vt:lpstr>Styles</vt:lpstr>
      <vt:lpstr>Slide 38</vt:lpstr>
      <vt:lpstr>Slide 39</vt:lpstr>
      <vt:lpstr>Slide 40</vt:lpstr>
      <vt:lpstr>Slide 41</vt:lpstr>
      <vt:lpstr>Slide 42</vt:lpstr>
      <vt:lpstr>Slide 43</vt:lpstr>
      <vt:lpstr>Table Design</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Normalisation</vt:lpstr>
      <vt:lpstr>First Normal Form (1NF) </vt:lpstr>
      <vt:lpstr>Second Normal Form (2 NF)</vt:lpstr>
      <vt:lpstr>Third Normal Form  (3NF)</vt:lpstr>
      <vt:lpstr>Boyce-Codd Normal Form (3.5NF)</vt:lpstr>
      <vt:lpstr>Fourth Normal Form (4NF)</vt:lpstr>
      <vt:lpstr>CODING</vt:lpstr>
      <vt:lpstr>Testing</vt:lpstr>
      <vt:lpstr>FUTUTRE</vt:lpstr>
      <vt:lpstr>Slide 68</vt:lpstr>
      <vt:lpstr>REFERENCES</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COMPAQ</cp:lastModifiedBy>
  <cp:revision>71</cp:revision>
  <dcterms:created xsi:type="dcterms:W3CDTF">2020-01-14T02:37:51Z</dcterms:created>
  <dcterms:modified xsi:type="dcterms:W3CDTF">2020-06-05T03:19:37Z</dcterms:modified>
</cp:coreProperties>
</file>