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jpg" ContentType="image/jp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LM Sans 8"/>
                <a:cs typeface="LM Sans 8"/>
              </a:defRPr>
            </a:lvl1pPr>
          </a:lstStyle>
          <a:p>
            <a:pPr marL="8509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LM Sans 10"/>
                <a:cs typeface="LM Sans 1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LM Sans 8"/>
                <a:cs typeface="LM Sans 8"/>
              </a:defRPr>
            </a:lvl1pPr>
          </a:lstStyle>
          <a:p>
            <a:pPr marL="8509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LM Sans 10"/>
                <a:cs typeface="LM Sans 1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LM Sans 8"/>
                <a:cs typeface="LM Sans 8"/>
              </a:defRPr>
            </a:lvl1pPr>
          </a:lstStyle>
          <a:p>
            <a:pPr marL="8509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LM Sans 10"/>
                <a:cs typeface="LM Sans 1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LM Sans 8"/>
                <a:cs typeface="LM Sans 8"/>
              </a:defRPr>
            </a:lvl1pPr>
          </a:lstStyle>
          <a:p>
            <a:pPr marL="8509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3060"/>
          </a:xfrm>
          <a:custGeom>
            <a:avLst/>
            <a:gdLst/>
            <a:ahLst/>
            <a:cxnLst/>
            <a:rect l="l" t="t" r="r" b="b"/>
            <a:pathLst>
              <a:path w="4608195" h="353060">
                <a:moveTo>
                  <a:pt x="4608004" y="0"/>
                </a:moveTo>
                <a:lnTo>
                  <a:pt x="0" y="0"/>
                </a:lnTo>
                <a:lnTo>
                  <a:pt x="0" y="352551"/>
                </a:lnTo>
                <a:lnTo>
                  <a:pt x="4608004" y="352551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LM Sans 8"/>
                <a:cs typeface="LM Sans 8"/>
              </a:defRPr>
            </a:lvl1pPr>
          </a:lstStyle>
          <a:p>
            <a:pPr marL="8509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2602"/>
            <a:ext cx="4608195" cy="3103880"/>
          </a:xfrm>
          <a:custGeom>
            <a:avLst/>
            <a:gdLst/>
            <a:ahLst/>
            <a:cxnLst/>
            <a:rect l="l" t="t" r="r" b="b"/>
            <a:pathLst>
              <a:path w="4608195" h="3103879">
                <a:moveTo>
                  <a:pt x="0" y="3103448"/>
                </a:moveTo>
                <a:lnTo>
                  <a:pt x="4608004" y="3103448"/>
                </a:lnTo>
                <a:lnTo>
                  <a:pt x="4608004" y="0"/>
                </a:lnTo>
                <a:lnTo>
                  <a:pt x="0" y="0"/>
                </a:lnTo>
                <a:lnTo>
                  <a:pt x="0" y="3103448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3060"/>
          </a:xfrm>
          <a:custGeom>
            <a:avLst/>
            <a:gdLst/>
            <a:ahLst/>
            <a:cxnLst/>
            <a:rect l="l" t="t" r="r" b="b"/>
            <a:pathLst>
              <a:path w="4608195" h="353060">
                <a:moveTo>
                  <a:pt x="4608004" y="0"/>
                </a:moveTo>
                <a:lnTo>
                  <a:pt x="0" y="0"/>
                </a:lnTo>
                <a:lnTo>
                  <a:pt x="0" y="352551"/>
                </a:lnTo>
                <a:lnTo>
                  <a:pt x="4608004" y="352551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896" y="64475"/>
            <a:ext cx="438830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LM Sans 10"/>
                <a:cs typeface="LM Sans 1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689449"/>
            <a:ext cx="3915511" cy="217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91571" y="3221319"/>
            <a:ext cx="170814" cy="157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22373A"/>
                </a:solidFill>
                <a:latin typeface="LM Sans 8"/>
                <a:cs typeface="LM Sans 8"/>
              </a:defRPr>
            </a:lvl1pPr>
          </a:lstStyle>
          <a:p>
            <a:pPr marL="8509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ascal.maissen@unifr.ch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dx.doi.org/10.1145/3368454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512734"/>
            <a:ext cx="38074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5">
                <a:solidFill>
                  <a:srgbClr val="22373A"/>
                </a:solidFill>
              </a:rPr>
              <a:t>A </a:t>
            </a:r>
            <a:r>
              <a:rPr dirty="0" sz="1400" spc="10">
                <a:solidFill>
                  <a:srgbClr val="22373A"/>
                </a:solidFill>
              </a:rPr>
              <a:t>Benchmark </a:t>
            </a:r>
            <a:r>
              <a:rPr dirty="0" sz="1400" spc="15">
                <a:solidFill>
                  <a:srgbClr val="22373A"/>
                </a:solidFill>
              </a:rPr>
              <a:t>Suite </a:t>
            </a:r>
            <a:r>
              <a:rPr dirty="0" sz="1400" spc="-5">
                <a:solidFill>
                  <a:srgbClr val="22373A"/>
                </a:solidFill>
              </a:rPr>
              <a:t>for </a:t>
            </a:r>
            <a:r>
              <a:rPr dirty="0" sz="1400" spc="15">
                <a:solidFill>
                  <a:srgbClr val="22373A"/>
                </a:solidFill>
              </a:rPr>
              <a:t>Serverless</a:t>
            </a:r>
            <a:r>
              <a:rPr dirty="0" sz="1400" spc="10">
                <a:solidFill>
                  <a:srgbClr val="22373A"/>
                </a:solidFill>
              </a:rPr>
              <a:t> </a:t>
            </a:r>
            <a:r>
              <a:rPr dirty="0" sz="1400" spc="15">
                <a:solidFill>
                  <a:srgbClr val="22373A"/>
                </a:solidFill>
              </a:rPr>
              <a:t>Computing</a:t>
            </a:r>
            <a:endParaRPr sz="1400"/>
          </a:p>
        </p:txBody>
      </p:sp>
      <p:sp>
        <p:nvSpPr>
          <p:cNvPr id="4" name="object 4"/>
          <p:cNvSpPr txBox="1"/>
          <p:nvPr/>
        </p:nvSpPr>
        <p:spPr>
          <a:xfrm>
            <a:off x="347294" y="816394"/>
            <a:ext cx="2971800" cy="840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100"/>
              </a:spcBef>
            </a:pPr>
            <a:r>
              <a:rPr dirty="0" sz="1200" spc="-50">
                <a:solidFill>
                  <a:srgbClr val="22373A"/>
                </a:solidFill>
                <a:latin typeface="LM Sans 12"/>
                <a:cs typeface="LM Sans 12"/>
              </a:rPr>
              <a:t>AWS </a:t>
            </a:r>
            <a:r>
              <a:rPr dirty="0" sz="1200">
                <a:solidFill>
                  <a:srgbClr val="22373A"/>
                </a:solidFill>
                <a:latin typeface="LM Sans 12"/>
                <a:cs typeface="LM Sans 12"/>
              </a:rPr>
              <a:t>Lambda </a:t>
            </a:r>
            <a:r>
              <a:rPr dirty="0" sz="1200" spc="-5">
                <a:solidFill>
                  <a:srgbClr val="22373A"/>
                </a:solidFill>
                <a:latin typeface="LM Sans 12"/>
                <a:cs typeface="LM Sans 12"/>
              </a:rPr>
              <a:t>- Microsoft Azure </a:t>
            </a:r>
            <a:r>
              <a:rPr dirty="0" sz="1200" spc="-10">
                <a:solidFill>
                  <a:srgbClr val="22373A"/>
                </a:solidFill>
                <a:latin typeface="LM Sans 12"/>
                <a:cs typeface="LM Sans 12"/>
              </a:rPr>
              <a:t>Functions </a:t>
            </a:r>
            <a:r>
              <a:rPr dirty="0" sz="1200" spc="-5">
                <a:solidFill>
                  <a:srgbClr val="22373A"/>
                </a:solidFill>
                <a:latin typeface="LM Sans 12"/>
                <a:cs typeface="LM Sans 12"/>
              </a:rPr>
              <a:t>-  </a:t>
            </a:r>
            <a:r>
              <a:rPr dirty="0" sz="1200">
                <a:solidFill>
                  <a:srgbClr val="22373A"/>
                </a:solidFill>
                <a:latin typeface="LM Sans 12"/>
                <a:cs typeface="LM Sans 12"/>
              </a:rPr>
              <a:t>Google </a:t>
            </a:r>
            <a:r>
              <a:rPr dirty="0" sz="1200" spc="-5">
                <a:solidFill>
                  <a:srgbClr val="22373A"/>
                </a:solidFill>
                <a:latin typeface="LM Sans 12"/>
                <a:cs typeface="LM Sans 12"/>
              </a:rPr>
              <a:t>Cloud </a:t>
            </a:r>
            <a:r>
              <a:rPr dirty="0" sz="1200" spc="-10">
                <a:solidFill>
                  <a:srgbClr val="22373A"/>
                </a:solidFill>
                <a:latin typeface="LM Sans 12"/>
                <a:cs typeface="LM Sans 12"/>
              </a:rPr>
              <a:t>Functions </a:t>
            </a:r>
            <a:r>
              <a:rPr dirty="0" sz="1200" spc="-5">
                <a:solidFill>
                  <a:srgbClr val="22373A"/>
                </a:solidFill>
                <a:latin typeface="LM Sans 12"/>
                <a:cs typeface="LM Sans 12"/>
              </a:rPr>
              <a:t>- IBM Cloud</a:t>
            </a:r>
            <a:r>
              <a:rPr dirty="0" sz="1200" spc="25">
                <a:solidFill>
                  <a:srgbClr val="22373A"/>
                </a:solidFill>
                <a:latin typeface="LM Sans 12"/>
                <a:cs typeface="LM Sans 12"/>
              </a:rPr>
              <a:t> </a:t>
            </a:r>
            <a:r>
              <a:rPr dirty="0" sz="1200" spc="-10">
                <a:solidFill>
                  <a:srgbClr val="22373A"/>
                </a:solidFill>
                <a:latin typeface="LM Sans 12"/>
                <a:cs typeface="LM Sans 12"/>
              </a:rPr>
              <a:t>Functions</a:t>
            </a:r>
            <a:endParaRPr sz="12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LM Sans 12"/>
              <a:cs typeface="LM Sans 1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22373A"/>
                </a:solidFill>
                <a:latin typeface="LM Sans 12"/>
                <a:cs typeface="LM Sans 12"/>
              </a:rPr>
              <a:t>Master Thesis - Final</a:t>
            </a:r>
            <a:r>
              <a:rPr dirty="0" sz="1200" spc="-10">
                <a:solidFill>
                  <a:srgbClr val="22373A"/>
                </a:solidFill>
                <a:latin typeface="LM Sans 12"/>
                <a:cs typeface="LM Sans 12"/>
              </a:rPr>
              <a:t> </a:t>
            </a:r>
            <a:r>
              <a:rPr dirty="0" sz="1200" spc="-5">
                <a:solidFill>
                  <a:srgbClr val="22373A"/>
                </a:solidFill>
                <a:latin typeface="LM Sans 12"/>
                <a:cs typeface="LM Sans 12"/>
              </a:rPr>
              <a:t>Presentation</a:t>
            </a:r>
            <a:endParaRPr sz="12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859019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4" y="0"/>
                </a:lnTo>
                <a:lnTo>
                  <a:pt x="388805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7294" y="2101891"/>
            <a:ext cx="3011805" cy="753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33880">
              <a:lnSpc>
                <a:spcPct val="116700"/>
              </a:lnSpc>
              <a:spcBef>
                <a:spcPts val="100"/>
              </a:spcBef>
            </a:pPr>
            <a:r>
              <a:rPr dirty="0" sz="900" spc="-10">
                <a:solidFill>
                  <a:srgbClr val="22373A"/>
                </a:solidFill>
                <a:latin typeface="LM Sans 9"/>
                <a:cs typeface="LM Sans 9"/>
              </a:rPr>
              <a:t>Pascal </a:t>
            </a:r>
            <a:r>
              <a:rPr dirty="0" sz="900" spc="-5">
                <a:solidFill>
                  <a:srgbClr val="22373A"/>
                </a:solidFill>
                <a:latin typeface="LM Sans 9"/>
                <a:cs typeface="LM Sans 9"/>
              </a:rPr>
              <a:t>Maissen  </a:t>
            </a:r>
            <a:r>
              <a:rPr dirty="0" sz="900" spc="-5">
                <a:solidFill>
                  <a:srgbClr val="22373A"/>
                </a:solidFill>
                <a:latin typeface="LM Sans 9"/>
                <a:cs typeface="LM Sans 9"/>
                <a:hlinkClick r:id="rId2"/>
              </a:rPr>
              <a:t>pascal.maissen@unifr.ch</a:t>
            </a:r>
            <a:endParaRPr sz="90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900" spc="-10">
                <a:solidFill>
                  <a:srgbClr val="22373A"/>
                </a:solidFill>
                <a:latin typeface="LM Sans 9"/>
                <a:cs typeface="LM Sans 9"/>
              </a:rPr>
              <a:t>March </a:t>
            </a:r>
            <a:r>
              <a:rPr dirty="0" sz="900" spc="-5">
                <a:solidFill>
                  <a:srgbClr val="22373A"/>
                </a:solidFill>
                <a:latin typeface="LM Sans 9"/>
                <a:cs typeface="LM Sans 9"/>
              </a:rPr>
              <a:t>2, 2020</a:t>
            </a:r>
            <a:endParaRPr sz="90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700" spc="-5">
                <a:solidFill>
                  <a:srgbClr val="22373A"/>
                </a:solidFill>
                <a:latin typeface="LM Sans 8"/>
                <a:cs typeface="LM Sans 8"/>
              </a:rPr>
              <a:t>Swiss Joint Master of Science in Computer Science, University of</a:t>
            </a:r>
            <a:r>
              <a:rPr dirty="0" sz="700" spc="100">
                <a:solidFill>
                  <a:srgbClr val="22373A"/>
                </a:solidFill>
                <a:latin typeface="LM Sans 8"/>
                <a:cs typeface="LM Sans 8"/>
              </a:rPr>
              <a:t> </a:t>
            </a:r>
            <a:r>
              <a:rPr dirty="0" sz="700" spc="-5">
                <a:solidFill>
                  <a:srgbClr val="22373A"/>
                </a:solidFill>
                <a:latin typeface="LM Sans 8"/>
                <a:cs typeface="LM Sans 8"/>
              </a:rPr>
              <a:t>Neuchâtel</a:t>
            </a:r>
            <a:endParaRPr sz="700">
              <a:latin typeface="LM Sans 8"/>
              <a:cs typeface="LM Sans 8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43328" y="1505773"/>
            <a:ext cx="52133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 b="1">
                <a:solidFill>
                  <a:srgbClr val="F9F9F9"/>
                </a:solidFill>
                <a:latin typeface="LM Sans 10"/>
                <a:cs typeface="LM Sans 10"/>
              </a:rPr>
              <a:t>Demo</a:t>
            </a:r>
            <a:endParaRPr sz="14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96" y="64475"/>
            <a:ext cx="14077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solidFill>
                  <a:srgbClr val="F9F9F9"/>
                </a:solidFill>
                <a:latin typeface="LM Sans 10"/>
                <a:cs typeface="LM Sans 10"/>
              </a:rPr>
              <a:t>Results - Cold</a:t>
            </a:r>
            <a:r>
              <a:rPr dirty="0" sz="1200" spc="-45" b="1">
                <a:solidFill>
                  <a:srgbClr val="F9F9F9"/>
                </a:solidFill>
                <a:latin typeface="LM Sans 10"/>
                <a:cs typeface="LM Sans 10"/>
              </a:rPr>
              <a:t> </a:t>
            </a:r>
            <a:r>
              <a:rPr dirty="0" sz="1200" spc="-15" b="1">
                <a:solidFill>
                  <a:srgbClr val="F9F9F9"/>
                </a:solidFill>
                <a:latin typeface="LM Sans 10"/>
                <a:cs typeface="LM Sans 10"/>
              </a:rPr>
              <a:t>Start</a:t>
            </a:r>
            <a:endParaRPr sz="1200">
              <a:latin typeface="LM Sans 10"/>
              <a:cs typeface="LM Sans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2596"/>
            <a:ext cx="4608195" cy="5080"/>
            <a:chOff x="0" y="352596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55130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2596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2596"/>
              <a:ext cx="415290" cy="5080"/>
            </a:xfrm>
            <a:custGeom>
              <a:avLst/>
              <a:gdLst/>
              <a:ahLst/>
              <a:cxnLst/>
              <a:rect l="l" t="t" r="r" b="b"/>
              <a:pathLst>
                <a:path w="415290" h="5079">
                  <a:moveTo>
                    <a:pt x="0" y="5060"/>
                  </a:moveTo>
                  <a:lnTo>
                    <a:pt x="0" y="0"/>
                  </a:lnTo>
                  <a:lnTo>
                    <a:pt x="414708" y="0"/>
                  </a:lnTo>
                  <a:lnTo>
                    <a:pt x="41470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729729" y="1061732"/>
            <a:ext cx="861694" cy="1345565"/>
            <a:chOff x="729729" y="1061732"/>
            <a:chExt cx="861694" cy="1345565"/>
          </a:xfrm>
        </p:grpSpPr>
        <p:sp>
          <p:nvSpPr>
            <p:cNvPr id="8" name="object 8"/>
            <p:cNvSpPr/>
            <p:nvPr/>
          </p:nvSpPr>
          <p:spPr>
            <a:xfrm>
              <a:off x="732904" y="2404122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 h="0">
                  <a:moveTo>
                    <a:pt x="0" y="0"/>
                  </a:moveTo>
                  <a:lnTo>
                    <a:pt x="85534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32904" y="2364117"/>
              <a:ext cx="855344" cy="40005"/>
            </a:xfrm>
            <a:custGeom>
              <a:avLst/>
              <a:gdLst/>
              <a:ahLst/>
              <a:cxnLst/>
              <a:rect l="l" t="t" r="r" b="b"/>
              <a:pathLst>
                <a:path w="855344" h="40005">
                  <a:moveTo>
                    <a:pt x="0" y="40005"/>
                  </a:moveTo>
                  <a:lnTo>
                    <a:pt x="40005" y="40005"/>
                  </a:lnTo>
                </a:path>
                <a:path w="855344" h="40005">
                  <a:moveTo>
                    <a:pt x="855345" y="40005"/>
                  </a:moveTo>
                  <a:lnTo>
                    <a:pt x="815340" y="40005"/>
                  </a:lnTo>
                </a:path>
                <a:path w="855344" h="40005">
                  <a:moveTo>
                    <a:pt x="151130" y="40005"/>
                  </a:moveTo>
                  <a:lnTo>
                    <a:pt x="151130" y="0"/>
                  </a:lnTo>
                </a:path>
                <a:path w="855344" h="40005">
                  <a:moveTo>
                    <a:pt x="352425" y="40005"/>
                  </a:moveTo>
                  <a:lnTo>
                    <a:pt x="352425" y="0"/>
                  </a:lnTo>
                </a:path>
                <a:path w="855344" h="40005">
                  <a:moveTo>
                    <a:pt x="553720" y="40005"/>
                  </a:moveTo>
                  <a:lnTo>
                    <a:pt x="553720" y="0"/>
                  </a:lnTo>
                </a:path>
                <a:path w="855344" h="40005">
                  <a:moveTo>
                    <a:pt x="755015" y="40005"/>
                  </a:moveTo>
                  <a:lnTo>
                    <a:pt x="75501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32904" y="2136152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 h="0">
                  <a:moveTo>
                    <a:pt x="0" y="0"/>
                  </a:moveTo>
                  <a:lnTo>
                    <a:pt x="85534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32904" y="2136152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 h="0">
                  <a:moveTo>
                    <a:pt x="0" y="0"/>
                  </a:moveTo>
                  <a:lnTo>
                    <a:pt x="40005" y="0"/>
                  </a:lnTo>
                </a:path>
                <a:path w="855344" h="0">
                  <a:moveTo>
                    <a:pt x="855345" y="0"/>
                  </a:moveTo>
                  <a:lnTo>
                    <a:pt x="8153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32904" y="1868182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 h="0">
                  <a:moveTo>
                    <a:pt x="0" y="0"/>
                  </a:moveTo>
                  <a:lnTo>
                    <a:pt x="85534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2904" y="1868182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 h="0">
                  <a:moveTo>
                    <a:pt x="0" y="0"/>
                  </a:moveTo>
                  <a:lnTo>
                    <a:pt x="40005" y="0"/>
                  </a:lnTo>
                </a:path>
                <a:path w="855344" h="0">
                  <a:moveTo>
                    <a:pt x="855345" y="0"/>
                  </a:moveTo>
                  <a:lnTo>
                    <a:pt x="8153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32904" y="1600847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 h="0">
                  <a:moveTo>
                    <a:pt x="0" y="0"/>
                  </a:moveTo>
                  <a:lnTo>
                    <a:pt x="85534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32904" y="1600847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 h="0">
                  <a:moveTo>
                    <a:pt x="0" y="0"/>
                  </a:moveTo>
                  <a:lnTo>
                    <a:pt x="40005" y="0"/>
                  </a:lnTo>
                </a:path>
                <a:path w="855344" h="0">
                  <a:moveTo>
                    <a:pt x="855345" y="0"/>
                  </a:moveTo>
                  <a:lnTo>
                    <a:pt x="8153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32904" y="1332877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 h="0">
                  <a:moveTo>
                    <a:pt x="0" y="0"/>
                  </a:moveTo>
                  <a:lnTo>
                    <a:pt x="85534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32904" y="1332877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 h="0">
                  <a:moveTo>
                    <a:pt x="0" y="0"/>
                  </a:moveTo>
                  <a:lnTo>
                    <a:pt x="40005" y="0"/>
                  </a:lnTo>
                </a:path>
                <a:path w="855344" h="0">
                  <a:moveTo>
                    <a:pt x="855345" y="0"/>
                  </a:moveTo>
                  <a:lnTo>
                    <a:pt x="8153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32904" y="1064907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 h="0">
                  <a:moveTo>
                    <a:pt x="0" y="0"/>
                  </a:moveTo>
                  <a:lnTo>
                    <a:pt x="85534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32904" y="1064907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 h="0">
                  <a:moveTo>
                    <a:pt x="0" y="0"/>
                  </a:moveTo>
                  <a:lnTo>
                    <a:pt x="40005" y="0"/>
                  </a:lnTo>
                </a:path>
                <a:path w="855344" h="0">
                  <a:moveTo>
                    <a:pt x="855345" y="0"/>
                  </a:moveTo>
                  <a:lnTo>
                    <a:pt x="8153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32904" y="1064907"/>
              <a:ext cx="855344" cy="1339215"/>
            </a:xfrm>
            <a:custGeom>
              <a:avLst/>
              <a:gdLst/>
              <a:ahLst/>
              <a:cxnLst/>
              <a:rect l="l" t="t" r="r" b="b"/>
              <a:pathLst>
                <a:path w="855344" h="1339214">
                  <a:moveTo>
                    <a:pt x="0" y="0"/>
                  </a:moveTo>
                  <a:lnTo>
                    <a:pt x="0" y="1339215"/>
                  </a:lnTo>
                  <a:lnTo>
                    <a:pt x="855345" y="1339215"/>
                  </a:lnTo>
                  <a:lnTo>
                    <a:pt x="855345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63714" y="2323477"/>
              <a:ext cx="40640" cy="5080"/>
            </a:xfrm>
            <a:custGeom>
              <a:avLst/>
              <a:gdLst/>
              <a:ahLst/>
              <a:cxnLst/>
              <a:rect l="l" t="t" r="r" b="b"/>
              <a:pathLst>
                <a:path w="40640" h="5080">
                  <a:moveTo>
                    <a:pt x="4064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40640" y="5080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5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63714" y="2178062"/>
              <a:ext cx="40640" cy="152400"/>
            </a:xfrm>
            <a:custGeom>
              <a:avLst/>
              <a:gdLst/>
              <a:ahLst/>
              <a:cxnLst/>
              <a:rect l="l" t="t" r="r" b="b"/>
              <a:pathLst>
                <a:path w="40640" h="152400">
                  <a:moveTo>
                    <a:pt x="0" y="150495"/>
                  </a:moveTo>
                  <a:lnTo>
                    <a:pt x="40640" y="150495"/>
                  </a:lnTo>
                  <a:lnTo>
                    <a:pt x="40640" y="145415"/>
                  </a:lnTo>
                  <a:lnTo>
                    <a:pt x="0" y="145415"/>
                  </a:lnTo>
                  <a:lnTo>
                    <a:pt x="0" y="150495"/>
                  </a:lnTo>
                  <a:close/>
                </a:path>
                <a:path w="40640" h="152400">
                  <a:moveTo>
                    <a:pt x="20319" y="0"/>
                  </a:moveTo>
                  <a:lnTo>
                    <a:pt x="20319" y="152400"/>
                  </a:lnTo>
                </a:path>
                <a:path w="40640" h="152400">
                  <a:moveTo>
                    <a:pt x="10160" y="0"/>
                  </a:moveTo>
                  <a:lnTo>
                    <a:pt x="30480" y="0"/>
                  </a:lnTo>
                </a:path>
                <a:path w="40640" h="152400">
                  <a:moveTo>
                    <a:pt x="10160" y="152400"/>
                  </a:moveTo>
                  <a:lnTo>
                    <a:pt x="30480" y="152400"/>
                  </a:lnTo>
                </a:path>
              </a:pathLst>
            </a:custGeom>
            <a:ln w="9525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65009" y="2337447"/>
              <a:ext cx="40640" cy="5080"/>
            </a:xfrm>
            <a:custGeom>
              <a:avLst/>
              <a:gdLst/>
              <a:ahLst/>
              <a:cxnLst/>
              <a:rect l="l" t="t" r="r" b="b"/>
              <a:pathLst>
                <a:path w="40640" h="5080">
                  <a:moveTo>
                    <a:pt x="4064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40640" y="5080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5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65009" y="2337447"/>
              <a:ext cx="40640" cy="5080"/>
            </a:xfrm>
            <a:custGeom>
              <a:avLst/>
              <a:gdLst/>
              <a:ahLst/>
              <a:cxnLst/>
              <a:rect l="l" t="t" r="r" b="b"/>
              <a:pathLst>
                <a:path w="40640" h="5080">
                  <a:moveTo>
                    <a:pt x="0" y="5080"/>
                  </a:moveTo>
                  <a:lnTo>
                    <a:pt x="40640" y="5080"/>
                  </a:lnTo>
                  <a:lnTo>
                    <a:pt x="40640" y="0"/>
                  </a:lnTo>
                  <a:lnTo>
                    <a:pt x="0" y="0"/>
                  </a:lnTo>
                  <a:lnTo>
                    <a:pt x="0" y="5080"/>
                  </a:lnTo>
                  <a:close/>
                </a:path>
              </a:pathLst>
            </a:custGeom>
            <a:ln w="9525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85329" y="234252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-4762" y="952"/>
                  </a:moveTo>
                  <a:lnTo>
                    <a:pt x="4762" y="952"/>
                  </a:lnTo>
                </a:path>
              </a:pathLst>
            </a:custGeom>
            <a:ln w="3175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85329" y="2330462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w="0" h="6985">
                  <a:moveTo>
                    <a:pt x="-4762" y="3492"/>
                  </a:moveTo>
                  <a:lnTo>
                    <a:pt x="4762" y="3492"/>
                  </a:lnTo>
                </a:path>
              </a:pathLst>
            </a:custGeom>
            <a:ln w="6985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75169" y="2330462"/>
              <a:ext cx="20320" cy="13970"/>
            </a:xfrm>
            <a:custGeom>
              <a:avLst/>
              <a:gdLst/>
              <a:ahLst/>
              <a:cxnLst/>
              <a:rect l="l" t="t" r="r" b="b"/>
              <a:pathLst>
                <a:path w="20319" h="13969">
                  <a:moveTo>
                    <a:pt x="0" y="0"/>
                  </a:moveTo>
                  <a:lnTo>
                    <a:pt x="20320" y="0"/>
                  </a:lnTo>
                </a:path>
                <a:path w="20319" h="13969">
                  <a:moveTo>
                    <a:pt x="0" y="13970"/>
                  </a:moveTo>
                  <a:lnTo>
                    <a:pt x="20320" y="13970"/>
                  </a:lnTo>
                </a:path>
              </a:pathLst>
            </a:custGeom>
            <a:ln w="9525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266304" y="2330462"/>
              <a:ext cx="40640" cy="10160"/>
            </a:xfrm>
            <a:custGeom>
              <a:avLst/>
              <a:gdLst/>
              <a:ahLst/>
              <a:cxnLst/>
              <a:rect l="l" t="t" r="r" b="b"/>
              <a:pathLst>
                <a:path w="40640" h="10160">
                  <a:moveTo>
                    <a:pt x="406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0640" y="10160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5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266304" y="2308237"/>
              <a:ext cx="40640" cy="36195"/>
            </a:xfrm>
            <a:custGeom>
              <a:avLst/>
              <a:gdLst/>
              <a:ahLst/>
              <a:cxnLst/>
              <a:rect l="l" t="t" r="r" b="b"/>
              <a:pathLst>
                <a:path w="40640" h="36194">
                  <a:moveTo>
                    <a:pt x="0" y="32385"/>
                  </a:moveTo>
                  <a:lnTo>
                    <a:pt x="40640" y="32385"/>
                  </a:lnTo>
                  <a:lnTo>
                    <a:pt x="40640" y="22225"/>
                  </a:lnTo>
                  <a:lnTo>
                    <a:pt x="0" y="22225"/>
                  </a:lnTo>
                  <a:lnTo>
                    <a:pt x="0" y="32385"/>
                  </a:lnTo>
                  <a:close/>
                </a:path>
                <a:path w="40640" h="36194">
                  <a:moveTo>
                    <a:pt x="20319" y="0"/>
                  </a:moveTo>
                  <a:lnTo>
                    <a:pt x="20319" y="36195"/>
                  </a:lnTo>
                </a:path>
                <a:path w="40640" h="36194">
                  <a:moveTo>
                    <a:pt x="10160" y="0"/>
                  </a:moveTo>
                  <a:lnTo>
                    <a:pt x="30480" y="0"/>
                  </a:lnTo>
                </a:path>
                <a:path w="40640" h="36194">
                  <a:moveTo>
                    <a:pt x="10160" y="36195"/>
                  </a:moveTo>
                  <a:lnTo>
                    <a:pt x="30480" y="36195"/>
                  </a:lnTo>
                </a:path>
              </a:pathLst>
            </a:custGeom>
            <a:ln w="9525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467599" y="1938667"/>
              <a:ext cx="40640" cy="27940"/>
            </a:xfrm>
            <a:custGeom>
              <a:avLst/>
              <a:gdLst/>
              <a:ahLst/>
              <a:cxnLst/>
              <a:rect l="l" t="t" r="r" b="b"/>
              <a:pathLst>
                <a:path w="40640" h="27939">
                  <a:moveTo>
                    <a:pt x="4064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0640" y="27940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5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467599" y="1938667"/>
              <a:ext cx="40640" cy="53340"/>
            </a:xfrm>
            <a:custGeom>
              <a:avLst/>
              <a:gdLst/>
              <a:ahLst/>
              <a:cxnLst/>
              <a:rect l="l" t="t" r="r" b="b"/>
              <a:pathLst>
                <a:path w="40640" h="53339">
                  <a:moveTo>
                    <a:pt x="0" y="27940"/>
                  </a:moveTo>
                  <a:lnTo>
                    <a:pt x="40640" y="27940"/>
                  </a:lnTo>
                  <a:lnTo>
                    <a:pt x="40640" y="0"/>
                  </a:lnTo>
                  <a:lnTo>
                    <a:pt x="0" y="0"/>
                  </a:lnTo>
                  <a:lnTo>
                    <a:pt x="0" y="27940"/>
                  </a:lnTo>
                  <a:close/>
                </a:path>
                <a:path w="40640" h="53339">
                  <a:moveTo>
                    <a:pt x="20320" y="53340"/>
                  </a:moveTo>
                  <a:lnTo>
                    <a:pt x="20320" y="27940"/>
                  </a:lnTo>
                </a:path>
              </a:pathLst>
            </a:custGeom>
            <a:ln w="9525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487919" y="1922792"/>
              <a:ext cx="0" cy="15875"/>
            </a:xfrm>
            <a:custGeom>
              <a:avLst/>
              <a:gdLst/>
              <a:ahLst/>
              <a:cxnLst/>
              <a:rect l="l" t="t" r="r" b="b"/>
              <a:pathLst>
                <a:path w="0" h="15875">
                  <a:moveTo>
                    <a:pt x="-4762" y="7937"/>
                  </a:moveTo>
                  <a:lnTo>
                    <a:pt x="4762" y="7937"/>
                  </a:lnTo>
                </a:path>
              </a:pathLst>
            </a:custGeom>
            <a:ln w="15875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477759" y="1922792"/>
              <a:ext cx="20320" cy="69215"/>
            </a:xfrm>
            <a:custGeom>
              <a:avLst/>
              <a:gdLst/>
              <a:ahLst/>
              <a:cxnLst/>
              <a:rect l="l" t="t" r="r" b="b"/>
              <a:pathLst>
                <a:path w="20319" h="69214">
                  <a:moveTo>
                    <a:pt x="0" y="0"/>
                  </a:moveTo>
                  <a:lnTo>
                    <a:pt x="20320" y="0"/>
                  </a:lnTo>
                </a:path>
                <a:path w="20319" h="69214">
                  <a:moveTo>
                    <a:pt x="0" y="69215"/>
                  </a:moveTo>
                  <a:lnTo>
                    <a:pt x="20320" y="69215"/>
                  </a:lnTo>
                </a:path>
              </a:pathLst>
            </a:custGeom>
            <a:ln w="9525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63714" y="2325382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 h="0">
                  <a:moveTo>
                    <a:pt x="40640" y="0"/>
                  </a:moveTo>
                  <a:lnTo>
                    <a:pt x="0" y="0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5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63714" y="2325382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 h="0">
                  <a:moveTo>
                    <a:pt x="0" y="0"/>
                  </a:moveTo>
                  <a:lnTo>
                    <a:pt x="4064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65009" y="2338082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 h="0">
                  <a:moveTo>
                    <a:pt x="40640" y="0"/>
                  </a:moveTo>
                  <a:lnTo>
                    <a:pt x="0" y="0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5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65009" y="2338082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 h="0">
                  <a:moveTo>
                    <a:pt x="0" y="0"/>
                  </a:moveTo>
                  <a:lnTo>
                    <a:pt x="4064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266304" y="2334907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 h="0">
                  <a:moveTo>
                    <a:pt x="40640" y="0"/>
                  </a:moveTo>
                  <a:lnTo>
                    <a:pt x="0" y="0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5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266304" y="2334907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 h="0">
                  <a:moveTo>
                    <a:pt x="0" y="0"/>
                  </a:moveTo>
                  <a:lnTo>
                    <a:pt x="4064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467599" y="1957717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 h="0">
                  <a:moveTo>
                    <a:pt x="40640" y="0"/>
                  </a:moveTo>
                  <a:lnTo>
                    <a:pt x="0" y="0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E5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467599" y="1957717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 h="0">
                  <a:moveTo>
                    <a:pt x="0" y="0"/>
                  </a:moveTo>
                  <a:lnTo>
                    <a:pt x="4064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32904" y="1064907"/>
              <a:ext cx="855344" cy="1339215"/>
            </a:xfrm>
            <a:custGeom>
              <a:avLst/>
              <a:gdLst/>
              <a:ahLst/>
              <a:cxnLst/>
              <a:rect l="l" t="t" r="r" b="b"/>
              <a:pathLst>
                <a:path w="855344" h="1339214">
                  <a:moveTo>
                    <a:pt x="0" y="0"/>
                  </a:moveTo>
                  <a:lnTo>
                    <a:pt x="0" y="1339215"/>
                  </a:lnTo>
                  <a:lnTo>
                    <a:pt x="855345" y="1339215"/>
                  </a:lnTo>
                  <a:lnTo>
                    <a:pt x="855345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325713" y="959053"/>
            <a:ext cx="336550" cy="1532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5000</a:t>
            </a:r>
            <a:endParaRPr sz="11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790"/>
              </a:spcBef>
            </a:pPr>
            <a:r>
              <a:rPr dirty="0" sz="1100" spc="-5">
                <a:latin typeface="Arial"/>
                <a:cs typeface="Arial"/>
              </a:rPr>
              <a:t>4000</a:t>
            </a:r>
            <a:endParaRPr sz="11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790"/>
              </a:spcBef>
            </a:pPr>
            <a:r>
              <a:rPr dirty="0" sz="1100" spc="-5">
                <a:latin typeface="Arial"/>
                <a:cs typeface="Arial"/>
              </a:rPr>
              <a:t>3000</a:t>
            </a:r>
            <a:endParaRPr sz="11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785"/>
              </a:spcBef>
            </a:pPr>
            <a:r>
              <a:rPr dirty="0" sz="1100" spc="-5">
                <a:latin typeface="Arial"/>
                <a:cs typeface="Arial"/>
              </a:rPr>
              <a:t>2000</a:t>
            </a:r>
            <a:endParaRPr sz="11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790"/>
              </a:spcBef>
            </a:pPr>
            <a:r>
              <a:rPr dirty="0" sz="1100" spc="-5">
                <a:latin typeface="Arial"/>
                <a:cs typeface="Arial"/>
              </a:rPr>
              <a:t>1000</a:t>
            </a:r>
            <a:endParaRPr sz="11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790"/>
              </a:spcBef>
            </a:pPr>
            <a:r>
              <a:rPr dirty="0" sz="1100" spc="-5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168" y="1326135"/>
            <a:ext cx="165100" cy="8178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70"/>
              </a:lnSpc>
            </a:pPr>
            <a:r>
              <a:rPr dirty="0" sz="1100" spc="-5">
                <a:latin typeface="Arial"/>
                <a:cs typeface="Arial"/>
              </a:rPr>
              <a:t>Latency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[ms]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88447" y="831418"/>
            <a:ext cx="3441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AWS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73858" y="555828"/>
            <a:ext cx="1453515" cy="46863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100" b="1">
                <a:latin typeface="Arial"/>
                <a:cs typeface="Arial"/>
              </a:rPr>
              <a:t>Cold </a:t>
            </a:r>
            <a:r>
              <a:rPr dirty="0" sz="1100" spc="-5" b="1">
                <a:latin typeface="Arial"/>
                <a:cs typeface="Arial"/>
              </a:rPr>
              <a:t>Start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Effect</a:t>
            </a:r>
            <a:endParaRPr sz="1100">
              <a:latin typeface="Arial"/>
              <a:cs typeface="Arial"/>
            </a:endParaRPr>
          </a:p>
          <a:p>
            <a:pPr marL="118110">
              <a:lnSpc>
                <a:spcPct val="100000"/>
              </a:lnSpc>
              <a:spcBef>
                <a:spcPts val="425"/>
              </a:spcBef>
              <a:tabLst>
                <a:tab pos="989330" algn="l"/>
              </a:tabLst>
            </a:pPr>
            <a:r>
              <a:rPr dirty="0" sz="1100" spc="-5">
                <a:latin typeface="Arial"/>
                <a:cs typeface="Arial"/>
              </a:rPr>
              <a:t>Azure	Google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644129" y="1061732"/>
            <a:ext cx="861694" cy="1345565"/>
            <a:chOff x="1644129" y="1061732"/>
            <a:chExt cx="861694" cy="1345565"/>
          </a:xfrm>
        </p:grpSpPr>
        <p:sp>
          <p:nvSpPr>
            <p:cNvPr id="48" name="object 48"/>
            <p:cNvSpPr/>
            <p:nvPr/>
          </p:nvSpPr>
          <p:spPr>
            <a:xfrm>
              <a:off x="1647304" y="2404122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 h="0">
                  <a:moveTo>
                    <a:pt x="0" y="0"/>
                  </a:moveTo>
                  <a:lnTo>
                    <a:pt x="85534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647304" y="2364117"/>
              <a:ext cx="855344" cy="40005"/>
            </a:xfrm>
            <a:custGeom>
              <a:avLst/>
              <a:gdLst/>
              <a:ahLst/>
              <a:cxnLst/>
              <a:rect l="l" t="t" r="r" b="b"/>
              <a:pathLst>
                <a:path w="855344" h="40005">
                  <a:moveTo>
                    <a:pt x="0" y="40005"/>
                  </a:moveTo>
                  <a:lnTo>
                    <a:pt x="40005" y="40005"/>
                  </a:lnTo>
                </a:path>
                <a:path w="855344" h="40005">
                  <a:moveTo>
                    <a:pt x="855345" y="40005"/>
                  </a:moveTo>
                  <a:lnTo>
                    <a:pt x="815340" y="40005"/>
                  </a:lnTo>
                </a:path>
                <a:path w="855344" h="40005">
                  <a:moveTo>
                    <a:pt x="121920" y="40005"/>
                  </a:moveTo>
                  <a:lnTo>
                    <a:pt x="121920" y="0"/>
                  </a:lnTo>
                </a:path>
                <a:path w="855344" h="40005">
                  <a:moveTo>
                    <a:pt x="285115" y="40005"/>
                  </a:moveTo>
                  <a:lnTo>
                    <a:pt x="285115" y="0"/>
                  </a:lnTo>
                </a:path>
                <a:path w="855344" h="40005">
                  <a:moveTo>
                    <a:pt x="448310" y="40005"/>
                  </a:moveTo>
                  <a:lnTo>
                    <a:pt x="448310" y="0"/>
                  </a:lnTo>
                </a:path>
                <a:path w="855344" h="40005">
                  <a:moveTo>
                    <a:pt x="610870" y="40005"/>
                  </a:moveTo>
                  <a:lnTo>
                    <a:pt x="610870" y="0"/>
                  </a:lnTo>
                </a:path>
                <a:path w="855344" h="40005">
                  <a:moveTo>
                    <a:pt x="774065" y="40005"/>
                  </a:moveTo>
                  <a:lnTo>
                    <a:pt x="7740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647304" y="2136152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 h="0">
                  <a:moveTo>
                    <a:pt x="0" y="0"/>
                  </a:moveTo>
                  <a:lnTo>
                    <a:pt x="85534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647304" y="2136152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 h="0">
                  <a:moveTo>
                    <a:pt x="0" y="0"/>
                  </a:moveTo>
                  <a:lnTo>
                    <a:pt x="40005" y="0"/>
                  </a:lnTo>
                </a:path>
                <a:path w="855344" h="0">
                  <a:moveTo>
                    <a:pt x="855345" y="0"/>
                  </a:moveTo>
                  <a:lnTo>
                    <a:pt x="8153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647304" y="1868182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 h="0">
                  <a:moveTo>
                    <a:pt x="0" y="0"/>
                  </a:moveTo>
                  <a:lnTo>
                    <a:pt x="85534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647304" y="1868182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 h="0">
                  <a:moveTo>
                    <a:pt x="0" y="0"/>
                  </a:moveTo>
                  <a:lnTo>
                    <a:pt x="40005" y="0"/>
                  </a:lnTo>
                </a:path>
                <a:path w="855344" h="0">
                  <a:moveTo>
                    <a:pt x="855345" y="0"/>
                  </a:moveTo>
                  <a:lnTo>
                    <a:pt x="8153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647304" y="1600847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 h="0">
                  <a:moveTo>
                    <a:pt x="0" y="0"/>
                  </a:moveTo>
                  <a:lnTo>
                    <a:pt x="85534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647304" y="1600847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 h="0">
                  <a:moveTo>
                    <a:pt x="0" y="0"/>
                  </a:moveTo>
                  <a:lnTo>
                    <a:pt x="40005" y="0"/>
                  </a:lnTo>
                </a:path>
                <a:path w="855344" h="0">
                  <a:moveTo>
                    <a:pt x="855345" y="0"/>
                  </a:moveTo>
                  <a:lnTo>
                    <a:pt x="8153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647304" y="1332877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 h="0">
                  <a:moveTo>
                    <a:pt x="0" y="0"/>
                  </a:moveTo>
                  <a:lnTo>
                    <a:pt x="85534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647304" y="1332877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 h="0">
                  <a:moveTo>
                    <a:pt x="0" y="0"/>
                  </a:moveTo>
                  <a:lnTo>
                    <a:pt x="40005" y="0"/>
                  </a:lnTo>
                </a:path>
                <a:path w="855344" h="0">
                  <a:moveTo>
                    <a:pt x="855345" y="0"/>
                  </a:moveTo>
                  <a:lnTo>
                    <a:pt x="8153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647304" y="1064907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 h="0">
                  <a:moveTo>
                    <a:pt x="0" y="0"/>
                  </a:moveTo>
                  <a:lnTo>
                    <a:pt x="85534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647304" y="1064907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 h="0">
                  <a:moveTo>
                    <a:pt x="0" y="0"/>
                  </a:moveTo>
                  <a:lnTo>
                    <a:pt x="40005" y="0"/>
                  </a:lnTo>
                </a:path>
                <a:path w="855344" h="0">
                  <a:moveTo>
                    <a:pt x="855345" y="0"/>
                  </a:moveTo>
                  <a:lnTo>
                    <a:pt x="8153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647304" y="1064907"/>
              <a:ext cx="855344" cy="1339215"/>
            </a:xfrm>
            <a:custGeom>
              <a:avLst/>
              <a:gdLst/>
              <a:ahLst/>
              <a:cxnLst/>
              <a:rect l="l" t="t" r="r" b="b"/>
              <a:pathLst>
                <a:path w="855344" h="1339214">
                  <a:moveTo>
                    <a:pt x="0" y="0"/>
                  </a:moveTo>
                  <a:lnTo>
                    <a:pt x="0" y="1339215"/>
                  </a:lnTo>
                  <a:lnTo>
                    <a:pt x="855345" y="1339215"/>
                  </a:lnTo>
                  <a:lnTo>
                    <a:pt x="855345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 rot="2700000">
            <a:off x="2331433" y="2597321"/>
            <a:ext cx="551719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75"/>
              </a:lnSpc>
            </a:pPr>
            <a:r>
              <a:rPr dirty="0" sz="900">
                <a:latin typeface="Arial"/>
                <a:cs typeface="Arial"/>
              </a:rPr>
              <a:t>.NET </a:t>
            </a:r>
            <a:r>
              <a:rPr dirty="0" sz="900" spc="-5">
                <a:latin typeface="Arial"/>
                <a:cs typeface="Arial"/>
              </a:rPr>
              <a:t>(win)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 rot="2700000">
            <a:off x="2202874" y="2498848"/>
            <a:ext cx="284916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75"/>
              </a:lnSpc>
            </a:pPr>
            <a:r>
              <a:rPr dirty="0" sz="900">
                <a:latin typeface="Arial"/>
                <a:cs typeface="Arial"/>
              </a:rPr>
              <a:t>.NET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 rot="2700000">
            <a:off x="2029454" y="2532496"/>
            <a:ext cx="374122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75"/>
              </a:lnSpc>
            </a:pPr>
            <a:r>
              <a:rPr dirty="0" sz="900">
                <a:latin typeface="Arial"/>
                <a:cs typeface="Arial"/>
              </a:rPr>
              <a:t>Python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 rot="2700000">
            <a:off x="1824729" y="2642525"/>
            <a:ext cx="677102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75"/>
              </a:lnSpc>
            </a:pPr>
            <a:r>
              <a:rPr dirty="0" sz="900" spc="-5">
                <a:latin typeface="Arial"/>
                <a:cs typeface="Arial"/>
              </a:rPr>
              <a:t>Node.js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(win)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 rot="2700000">
            <a:off x="1699084" y="2543734"/>
            <a:ext cx="40447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75"/>
              </a:lnSpc>
            </a:pPr>
            <a:r>
              <a:rPr dirty="0" sz="900" spc="-5">
                <a:latin typeface="Arial"/>
                <a:cs typeface="Arial"/>
              </a:rPr>
              <a:t>Node.js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 rot="2700000">
            <a:off x="1432610" y="2498848"/>
            <a:ext cx="284916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75"/>
              </a:lnSpc>
            </a:pPr>
            <a:r>
              <a:rPr dirty="0" sz="900">
                <a:latin typeface="Arial"/>
                <a:cs typeface="Arial"/>
              </a:rPr>
              <a:t>.NET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 rot="2700000">
            <a:off x="1240122" y="2460675"/>
            <a:ext cx="191008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75"/>
              </a:lnSpc>
            </a:pPr>
            <a:r>
              <a:rPr dirty="0" sz="900">
                <a:latin typeface="Arial"/>
                <a:cs typeface="Arial"/>
              </a:rPr>
              <a:t>Go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 rot="2700000">
            <a:off x="1019162" y="2532496"/>
            <a:ext cx="374122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75"/>
              </a:lnSpc>
            </a:pPr>
            <a:r>
              <a:rPr dirty="0" sz="900">
                <a:latin typeface="Arial"/>
                <a:cs typeface="Arial"/>
              </a:rPr>
              <a:t>Python</a:t>
            </a:r>
            <a:endParaRPr sz="9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 rot="2700000">
            <a:off x="813888" y="2543734"/>
            <a:ext cx="40447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75"/>
              </a:lnSpc>
            </a:pPr>
            <a:r>
              <a:rPr dirty="0" sz="900" spc="-5">
                <a:latin typeface="Arial"/>
                <a:cs typeface="Arial"/>
              </a:rPr>
              <a:t>Node.js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644129" y="1061732"/>
            <a:ext cx="861694" cy="1345565"/>
            <a:chOff x="1644129" y="1061732"/>
            <a:chExt cx="861694" cy="1345565"/>
          </a:xfrm>
        </p:grpSpPr>
        <p:sp>
          <p:nvSpPr>
            <p:cNvPr id="71" name="object 71"/>
            <p:cNvSpPr/>
            <p:nvPr/>
          </p:nvSpPr>
          <p:spPr>
            <a:xfrm>
              <a:off x="1753349" y="1707527"/>
              <a:ext cx="33020" cy="58419"/>
            </a:xfrm>
            <a:custGeom>
              <a:avLst/>
              <a:gdLst/>
              <a:ahLst/>
              <a:cxnLst/>
              <a:rect l="l" t="t" r="r" b="b"/>
              <a:pathLst>
                <a:path w="33019" h="58419">
                  <a:moveTo>
                    <a:pt x="33020" y="0"/>
                  </a:moveTo>
                  <a:lnTo>
                    <a:pt x="0" y="0"/>
                  </a:lnTo>
                  <a:lnTo>
                    <a:pt x="0" y="58420"/>
                  </a:lnTo>
                  <a:lnTo>
                    <a:pt x="33020" y="58420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FCB7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753349" y="1655457"/>
              <a:ext cx="33020" cy="139065"/>
            </a:xfrm>
            <a:custGeom>
              <a:avLst/>
              <a:gdLst/>
              <a:ahLst/>
              <a:cxnLst/>
              <a:rect l="l" t="t" r="r" b="b"/>
              <a:pathLst>
                <a:path w="33019" h="139064">
                  <a:moveTo>
                    <a:pt x="0" y="110490"/>
                  </a:moveTo>
                  <a:lnTo>
                    <a:pt x="33020" y="110490"/>
                  </a:lnTo>
                  <a:lnTo>
                    <a:pt x="33020" y="52070"/>
                  </a:lnTo>
                  <a:lnTo>
                    <a:pt x="0" y="52070"/>
                  </a:lnTo>
                  <a:lnTo>
                    <a:pt x="0" y="110490"/>
                  </a:lnTo>
                  <a:close/>
                </a:path>
                <a:path w="33019" h="139064">
                  <a:moveTo>
                    <a:pt x="16510" y="139065"/>
                  </a:moveTo>
                  <a:lnTo>
                    <a:pt x="16510" y="110490"/>
                  </a:lnTo>
                </a:path>
                <a:path w="33019" h="139064">
                  <a:moveTo>
                    <a:pt x="16510" y="52070"/>
                  </a:moveTo>
                  <a:lnTo>
                    <a:pt x="16510" y="0"/>
                  </a:lnTo>
                </a:path>
                <a:path w="33019" h="139064">
                  <a:moveTo>
                    <a:pt x="8255" y="0"/>
                  </a:moveTo>
                  <a:lnTo>
                    <a:pt x="24765" y="0"/>
                  </a:lnTo>
                </a:path>
                <a:path w="33019" h="139064">
                  <a:moveTo>
                    <a:pt x="8255" y="139065"/>
                  </a:moveTo>
                  <a:lnTo>
                    <a:pt x="24765" y="139065"/>
                  </a:lnTo>
                </a:path>
              </a:pathLst>
            </a:custGeom>
            <a:ln w="9525">
              <a:solidFill>
                <a:srgbClr val="FCB76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915909" y="1259852"/>
              <a:ext cx="33020" cy="142240"/>
            </a:xfrm>
            <a:custGeom>
              <a:avLst/>
              <a:gdLst/>
              <a:ahLst/>
              <a:cxnLst/>
              <a:rect l="l" t="t" r="r" b="b"/>
              <a:pathLst>
                <a:path w="33019" h="142240">
                  <a:moveTo>
                    <a:pt x="0" y="142239"/>
                  </a:moveTo>
                  <a:lnTo>
                    <a:pt x="33020" y="142239"/>
                  </a:lnTo>
                  <a:lnTo>
                    <a:pt x="33020" y="0"/>
                  </a:lnTo>
                  <a:lnTo>
                    <a:pt x="0" y="0"/>
                  </a:lnTo>
                  <a:lnTo>
                    <a:pt x="0" y="142239"/>
                  </a:lnTo>
                  <a:close/>
                </a:path>
              </a:pathLst>
            </a:custGeom>
            <a:solidFill>
              <a:srgbClr val="FCB7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915909" y="1071892"/>
              <a:ext cx="33020" cy="467995"/>
            </a:xfrm>
            <a:custGeom>
              <a:avLst/>
              <a:gdLst/>
              <a:ahLst/>
              <a:cxnLst/>
              <a:rect l="l" t="t" r="r" b="b"/>
              <a:pathLst>
                <a:path w="33019" h="467994">
                  <a:moveTo>
                    <a:pt x="0" y="330200"/>
                  </a:moveTo>
                  <a:lnTo>
                    <a:pt x="33020" y="330200"/>
                  </a:lnTo>
                  <a:lnTo>
                    <a:pt x="33020" y="187960"/>
                  </a:lnTo>
                  <a:lnTo>
                    <a:pt x="0" y="187960"/>
                  </a:lnTo>
                  <a:lnTo>
                    <a:pt x="0" y="330200"/>
                  </a:lnTo>
                  <a:close/>
                </a:path>
                <a:path w="33019" h="467994">
                  <a:moveTo>
                    <a:pt x="16510" y="467995"/>
                  </a:moveTo>
                  <a:lnTo>
                    <a:pt x="16510" y="330200"/>
                  </a:lnTo>
                </a:path>
                <a:path w="33019" h="467994">
                  <a:moveTo>
                    <a:pt x="16510" y="187960"/>
                  </a:moveTo>
                  <a:lnTo>
                    <a:pt x="16510" y="0"/>
                  </a:lnTo>
                </a:path>
                <a:path w="33019" h="467994">
                  <a:moveTo>
                    <a:pt x="8255" y="0"/>
                  </a:moveTo>
                  <a:lnTo>
                    <a:pt x="24765" y="0"/>
                  </a:lnTo>
                </a:path>
                <a:path w="33019" h="467994">
                  <a:moveTo>
                    <a:pt x="8255" y="467995"/>
                  </a:moveTo>
                  <a:lnTo>
                    <a:pt x="24765" y="467995"/>
                  </a:lnTo>
                </a:path>
              </a:pathLst>
            </a:custGeom>
            <a:ln w="9525">
              <a:solidFill>
                <a:srgbClr val="FCB76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079104" y="1585607"/>
              <a:ext cx="33020" cy="141605"/>
            </a:xfrm>
            <a:custGeom>
              <a:avLst/>
              <a:gdLst/>
              <a:ahLst/>
              <a:cxnLst/>
              <a:rect l="l" t="t" r="r" b="b"/>
              <a:pathLst>
                <a:path w="33019" h="141605">
                  <a:moveTo>
                    <a:pt x="0" y="141604"/>
                  </a:moveTo>
                  <a:lnTo>
                    <a:pt x="33020" y="141604"/>
                  </a:lnTo>
                  <a:lnTo>
                    <a:pt x="33020" y="0"/>
                  </a:lnTo>
                  <a:lnTo>
                    <a:pt x="0" y="0"/>
                  </a:lnTo>
                  <a:lnTo>
                    <a:pt x="0" y="141604"/>
                  </a:lnTo>
                  <a:close/>
                </a:path>
              </a:pathLst>
            </a:custGeom>
            <a:solidFill>
              <a:srgbClr val="FCB7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079104" y="1194447"/>
              <a:ext cx="33020" cy="586740"/>
            </a:xfrm>
            <a:custGeom>
              <a:avLst/>
              <a:gdLst/>
              <a:ahLst/>
              <a:cxnLst/>
              <a:rect l="l" t="t" r="r" b="b"/>
              <a:pathLst>
                <a:path w="33019" h="586739">
                  <a:moveTo>
                    <a:pt x="0" y="532765"/>
                  </a:moveTo>
                  <a:lnTo>
                    <a:pt x="33020" y="532765"/>
                  </a:lnTo>
                  <a:lnTo>
                    <a:pt x="33020" y="391160"/>
                  </a:lnTo>
                  <a:lnTo>
                    <a:pt x="0" y="391160"/>
                  </a:lnTo>
                  <a:lnTo>
                    <a:pt x="0" y="532765"/>
                  </a:lnTo>
                  <a:close/>
                </a:path>
                <a:path w="33019" h="586739">
                  <a:moveTo>
                    <a:pt x="16510" y="586740"/>
                  </a:moveTo>
                  <a:lnTo>
                    <a:pt x="16510" y="532765"/>
                  </a:lnTo>
                </a:path>
                <a:path w="33019" h="586739">
                  <a:moveTo>
                    <a:pt x="16510" y="391160"/>
                  </a:moveTo>
                  <a:lnTo>
                    <a:pt x="16510" y="0"/>
                  </a:lnTo>
                </a:path>
                <a:path w="33019" h="586739">
                  <a:moveTo>
                    <a:pt x="8255" y="0"/>
                  </a:moveTo>
                  <a:lnTo>
                    <a:pt x="24765" y="0"/>
                  </a:lnTo>
                </a:path>
                <a:path w="33019" h="586739">
                  <a:moveTo>
                    <a:pt x="8255" y="586740"/>
                  </a:moveTo>
                  <a:lnTo>
                    <a:pt x="24765" y="586740"/>
                  </a:lnTo>
                </a:path>
              </a:pathLst>
            </a:custGeom>
            <a:ln w="9525">
              <a:solidFill>
                <a:srgbClr val="FCB76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2241664" y="1376057"/>
              <a:ext cx="33020" cy="208279"/>
            </a:xfrm>
            <a:custGeom>
              <a:avLst/>
              <a:gdLst/>
              <a:ahLst/>
              <a:cxnLst/>
              <a:rect l="l" t="t" r="r" b="b"/>
              <a:pathLst>
                <a:path w="33019" h="208280">
                  <a:moveTo>
                    <a:pt x="0" y="208279"/>
                  </a:moveTo>
                  <a:lnTo>
                    <a:pt x="33020" y="208279"/>
                  </a:lnTo>
                  <a:lnTo>
                    <a:pt x="33020" y="0"/>
                  </a:lnTo>
                  <a:lnTo>
                    <a:pt x="0" y="0"/>
                  </a:lnTo>
                  <a:lnTo>
                    <a:pt x="0" y="208279"/>
                  </a:lnTo>
                  <a:close/>
                </a:path>
              </a:pathLst>
            </a:custGeom>
            <a:solidFill>
              <a:srgbClr val="FCB7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241664" y="1082052"/>
              <a:ext cx="33020" cy="650875"/>
            </a:xfrm>
            <a:custGeom>
              <a:avLst/>
              <a:gdLst/>
              <a:ahLst/>
              <a:cxnLst/>
              <a:rect l="l" t="t" r="r" b="b"/>
              <a:pathLst>
                <a:path w="33019" h="650875">
                  <a:moveTo>
                    <a:pt x="0" y="502285"/>
                  </a:moveTo>
                  <a:lnTo>
                    <a:pt x="33020" y="502285"/>
                  </a:lnTo>
                  <a:lnTo>
                    <a:pt x="33020" y="294005"/>
                  </a:lnTo>
                  <a:lnTo>
                    <a:pt x="0" y="294005"/>
                  </a:lnTo>
                  <a:lnTo>
                    <a:pt x="0" y="502285"/>
                  </a:lnTo>
                  <a:close/>
                </a:path>
                <a:path w="33019" h="650875">
                  <a:moveTo>
                    <a:pt x="16510" y="650875"/>
                  </a:moveTo>
                  <a:lnTo>
                    <a:pt x="16510" y="502285"/>
                  </a:lnTo>
                </a:path>
                <a:path w="33019" h="650875">
                  <a:moveTo>
                    <a:pt x="16510" y="294005"/>
                  </a:moveTo>
                  <a:lnTo>
                    <a:pt x="16510" y="0"/>
                  </a:lnTo>
                </a:path>
                <a:path w="33019" h="650875">
                  <a:moveTo>
                    <a:pt x="8255" y="0"/>
                  </a:moveTo>
                  <a:lnTo>
                    <a:pt x="24765" y="0"/>
                  </a:lnTo>
                </a:path>
                <a:path w="33019" h="650875">
                  <a:moveTo>
                    <a:pt x="8255" y="650875"/>
                  </a:moveTo>
                  <a:lnTo>
                    <a:pt x="24765" y="650875"/>
                  </a:lnTo>
                </a:path>
              </a:pathLst>
            </a:custGeom>
            <a:ln w="9525">
              <a:solidFill>
                <a:srgbClr val="FCB76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404859" y="1922157"/>
              <a:ext cx="33020" cy="99695"/>
            </a:xfrm>
            <a:custGeom>
              <a:avLst/>
              <a:gdLst/>
              <a:ahLst/>
              <a:cxnLst/>
              <a:rect l="l" t="t" r="r" b="b"/>
              <a:pathLst>
                <a:path w="33019" h="99694">
                  <a:moveTo>
                    <a:pt x="0" y="99694"/>
                  </a:moveTo>
                  <a:lnTo>
                    <a:pt x="33020" y="99694"/>
                  </a:lnTo>
                  <a:lnTo>
                    <a:pt x="33020" y="0"/>
                  </a:lnTo>
                  <a:lnTo>
                    <a:pt x="0" y="0"/>
                  </a:lnTo>
                  <a:lnTo>
                    <a:pt x="0" y="99694"/>
                  </a:lnTo>
                  <a:close/>
                </a:path>
              </a:pathLst>
            </a:custGeom>
            <a:solidFill>
              <a:srgbClr val="FCB7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404859" y="1488452"/>
              <a:ext cx="33020" cy="579120"/>
            </a:xfrm>
            <a:custGeom>
              <a:avLst/>
              <a:gdLst/>
              <a:ahLst/>
              <a:cxnLst/>
              <a:rect l="l" t="t" r="r" b="b"/>
              <a:pathLst>
                <a:path w="33019" h="579119">
                  <a:moveTo>
                    <a:pt x="0" y="533400"/>
                  </a:moveTo>
                  <a:lnTo>
                    <a:pt x="33020" y="533400"/>
                  </a:lnTo>
                  <a:lnTo>
                    <a:pt x="33020" y="433705"/>
                  </a:lnTo>
                  <a:lnTo>
                    <a:pt x="0" y="433705"/>
                  </a:lnTo>
                  <a:lnTo>
                    <a:pt x="0" y="533400"/>
                  </a:lnTo>
                  <a:close/>
                </a:path>
                <a:path w="33019" h="579119">
                  <a:moveTo>
                    <a:pt x="16510" y="579120"/>
                  </a:moveTo>
                  <a:lnTo>
                    <a:pt x="16510" y="533400"/>
                  </a:lnTo>
                </a:path>
                <a:path w="33019" h="579119">
                  <a:moveTo>
                    <a:pt x="16510" y="433705"/>
                  </a:moveTo>
                  <a:lnTo>
                    <a:pt x="16510" y="0"/>
                  </a:lnTo>
                </a:path>
                <a:path w="33019" h="579119">
                  <a:moveTo>
                    <a:pt x="8255" y="0"/>
                  </a:moveTo>
                  <a:lnTo>
                    <a:pt x="24765" y="0"/>
                  </a:lnTo>
                </a:path>
                <a:path w="33019" h="579119">
                  <a:moveTo>
                    <a:pt x="8255" y="579120"/>
                  </a:moveTo>
                  <a:lnTo>
                    <a:pt x="24765" y="579120"/>
                  </a:lnTo>
                </a:path>
              </a:pathLst>
            </a:custGeom>
            <a:ln w="9525">
              <a:solidFill>
                <a:srgbClr val="FCB76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1753349" y="1748802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 h="0">
                  <a:moveTo>
                    <a:pt x="33020" y="0"/>
                  </a:moveTo>
                  <a:lnTo>
                    <a:pt x="0" y="0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FCB7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753349" y="1748802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 h="0">
                  <a:moveTo>
                    <a:pt x="0" y="0"/>
                  </a:moveTo>
                  <a:lnTo>
                    <a:pt x="3302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CB76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647304" y="1064907"/>
              <a:ext cx="855344" cy="1339215"/>
            </a:xfrm>
            <a:custGeom>
              <a:avLst/>
              <a:gdLst/>
              <a:ahLst/>
              <a:cxnLst/>
              <a:rect l="l" t="t" r="r" b="b"/>
              <a:pathLst>
                <a:path w="855344" h="1339214">
                  <a:moveTo>
                    <a:pt x="0" y="0"/>
                  </a:moveTo>
                  <a:lnTo>
                    <a:pt x="0" y="1339215"/>
                  </a:lnTo>
                  <a:lnTo>
                    <a:pt x="855345" y="1339215"/>
                  </a:lnTo>
                  <a:lnTo>
                    <a:pt x="855345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4" name="object 84"/>
          <p:cNvGrpSpPr/>
          <p:nvPr/>
        </p:nvGrpSpPr>
        <p:grpSpPr>
          <a:xfrm>
            <a:off x="2558529" y="1061732"/>
            <a:ext cx="861060" cy="1345565"/>
            <a:chOff x="2558529" y="1061732"/>
            <a:chExt cx="861060" cy="1345565"/>
          </a:xfrm>
        </p:grpSpPr>
        <p:sp>
          <p:nvSpPr>
            <p:cNvPr id="85" name="object 85"/>
            <p:cNvSpPr/>
            <p:nvPr/>
          </p:nvSpPr>
          <p:spPr>
            <a:xfrm>
              <a:off x="2561704" y="2404122"/>
              <a:ext cx="854710" cy="0"/>
            </a:xfrm>
            <a:custGeom>
              <a:avLst/>
              <a:gdLst/>
              <a:ahLst/>
              <a:cxnLst/>
              <a:rect l="l" t="t" r="r" b="b"/>
              <a:pathLst>
                <a:path w="854710" h="0">
                  <a:moveTo>
                    <a:pt x="0" y="0"/>
                  </a:moveTo>
                  <a:lnTo>
                    <a:pt x="85471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2561704" y="2364117"/>
              <a:ext cx="854710" cy="40005"/>
            </a:xfrm>
            <a:custGeom>
              <a:avLst/>
              <a:gdLst/>
              <a:ahLst/>
              <a:cxnLst/>
              <a:rect l="l" t="t" r="r" b="b"/>
              <a:pathLst>
                <a:path w="854710" h="40005">
                  <a:moveTo>
                    <a:pt x="0" y="40005"/>
                  </a:moveTo>
                  <a:lnTo>
                    <a:pt x="40005" y="40005"/>
                  </a:lnTo>
                </a:path>
                <a:path w="854710" h="40005">
                  <a:moveTo>
                    <a:pt x="854710" y="40005"/>
                  </a:moveTo>
                  <a:lnTo>
                    <a:pt x="814705" y="40005"/>
                  </a:lnTo>
                </a:path>
                <a:path w="854710" h="40005">
                  <a:moveTo>
                    <a:pt x="197485" y="40005"/>
                  </a:moveTo>
                  <a:lnTo>
                    <a:pt x="197485" y="0"/>
                  </a:lnTo>
                </a:path>
                <a:path w="854710" h="40005">
                  <a:moveTo>
                    <a:pt x="460375" y="40005"/>
                  </a:moveTo>
                  <a:lnTo>
                    <a:pt x="460375" y="0"/>
                  </a:lnTo>
                </a:path>
                <a:path w="854710" h="40005">
                  <a:moveTo>
                    <a:pt x="723265" y="40005"/>
                  </a:moveTo>
                  <a:lnTo>
                    <a:pt x="7232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2561704" y="2136152"/>
              <a:ext cx="854710" cy="0"/>
            </a:xfrm>
            <a:custGeom>
              <a:avLst/>
              <a:gdLst/>
              <a:ahLst/>
              <a:cxnLst/>
              <a:rect l="l" t="t" r="r" b="b"/>
              <a:pathLst>
                <a:path w="854710" h="0">
                  <a:moveTo>
                    <a:pt x="0" y="0"/>
                  </a:moveTo>
                  <a:lnTo>
                    <a:pt x="85471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2561704" y="2136152"/>
              <a:ext cx="854710" cy="0"/>
            </a:xfrm>
            <a:custGeom>
              <a:avLst/>
              <a:gdLst/>
              <a:ahLst/>
              <a:cxnLst/>
              <a:rect l="l" t="t" r="r" b="b"/>
              <a:pathLst>
                <a:path w="854710" h="0">
                  <a:moveTo>
                    <a:pt x="0" y="0"/>
                  </a:moveTo>
                  <a:lnTo>
                    <a:pt x="40005" y="0"/>
                  </a:lnTo>
                </a:path>
                <a:path w="854710" h="0">
                  <a:moveTo>
                    <a:pt x="854710" y="0"/>
                  </a:moveTo>
                  <a:lnTo>
                    <a:pt x="8147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2561704" y="1868182"/>
              <a:ext cx="170815" cy="0"/>
            </a:xfrm>
            <a:custGeom>
              <a:avLst/>
              <a:gdLst/>
              <a:ahLst/>
              <a:cxnLst/>
              <a:rect l="l" t="t" r="r" b="b"/>
              <a:pathLst>
                <a:path w="170814" h="0">
                  <a:moveTo>
                    <a:pt x="0" y="0"/>
                  </a:moveTo>
                  <a:lnTo>
                    <a:pt x="17081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561704" y="1868182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5" h="0">
                  <a:moveTo>
                    <a:pt x="0" y="0"/>
                  </a:moveTo>
                  <a:lnTo>
                    <a:pt x="400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2785859" y="1868182"/>
              <a:ext cx="630555" cy="0"/>
            </a:xfrm>
            <a:custGeom>
              <a:avLst/>
              <a:gdLst/>
              <a:ahLst/>
              <a:cxnLst/>
              <a:rect l="l" t="t" r="r" b="b"/>
              <a:pathLst>
                <a:path w="630554" h="0">
                  <a:moveTo>
                    <a:pt x="0" y="0"/>
                  </a:moveTo>
                  <a:lnTo>
                    <a:pt x="63055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3376409" y="1868182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 h="0">
                  <a:moveTo>
                    <a:pt x="4000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2561704" y="1600847"/>
              <a:ext cx="854710" cy="0"/>
            </a:xfrm>
            <a:custGeom>
              <a:avLst/>
              <a:gdLst/>
              <a:ahLst/>
              <a:cxnLst/>
              <a:rect l="l" t="t" r="r" b="b"/>
              <a:pathLst>
                <a:path w="854710" h="0">
                  <a:moveTo>
                    <a:pt x="0" y="0"/>
                  </a:moveTo>
                  <a:lnTo>
                    <a:pt x="85471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2561704" y="1600847"/>
              <a:ext cx="854710" cy="0"/>
            </a:xfrm>
            <a:custGeom>
              <a:avLst/>
              <a:gdLst/>
              <a:ahLst/>
              <a:cxnLst/>
              <a:rect l="l" t="t" r="r" b="b"/>
              <a:pathLst>
                <a:path w="854710" h="0">
                  <a:moveTo>
                    <a:pt x="0" y="0"/>
                  </a:moveTo>
                  <a:lnTo>
                    <a:pt x="40005" y="0"/>
                  </a:lnTo>
                </a:path>
                <a:path w="854710" h="0">
                  <a:moveTo>
                    <a:pt x="854710" y="0"/>
                  </a:moveTo>
                  <a:lnTo>
                    <a:pt x="8147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2561704" y="1332877"/>
              <a:ext cx="854710" cy="0"/>
            </a:xfrm>
            <a:custGeom>
              <a:avLst/>
              <a:gdLst/>
              <a:ahLst/>
              <a:cxnLst/>
              <a:rect l="l" t="t" r="r" b="b"/>
              <a:pathLst>
                <a:path w="854710" h="0">
                  <a:moveTo>
                    <a:pt x="0" y="0"/>
                  </a:moveTo>
                  <a:lnTo>
                    <a:pt x="85471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2561704" y="1332877"/>
              <a:ext cx="854710" cy="0"/>
            </a:xfrm>
            <a:custGeom>
              <a:avLst/>
              <a:gdLst/>
              <a:ahLst/>
              <a:cxnLst/>
              <a:rect l="l" t="t" r="r" b="b"/>
              <a:pathLst>
                <a:path w="854710" h="0">
                  <a:moveTo>
                    <a:pt x="0" y="0"/>
                  </a:moveTo>
                  <a:lnTo>
                    <a:pt x="40005" y="0"/>
                  </a:lnTo>
                </a:path>
                <a:path w="854710" h="0">
                  <a:moveTo>
                    <a:pt x="854710" y="0"/>
                  </a:moveTo>
                  <a:lnTo>
                    <a:pt x="8147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2561704" y="1064907"/>
              <a:ext cx="854710" cy="0"/>
            </a:xfrm>
            <a:custGeom>
              <a:avLst/>
              <a:gdLst/>
              <a:ahLst/>
              <a:cxnLst/>
              <a:rect l="l" t="t" r="r" b="b"/>
              <a:pathLst>
                <a:path w="854710" h="0">
                  <a:moveTo>
                    <a:pt x="0" y="0"/>
                  </a:moveTo>
                  <a:lnTo>
                    <a:pt x="85471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2561704" y="1064907"/>
              <a:ext cx="854710" cy="0"/>
            </a:xfrm>
            <a:custGeom>
              <a:avLst/>
              <a:gdLst/>
              <a:ahLst/>
              <a:cxnLst/>
              <a:rect l="l" t="t" r="r" b="b"/>
              <a:pathLst>
                <a:path w="854710" h="0">
                  <a:moveTo>
                    <a:pt x="0" y="0"/>
                  </a:moveTo>
                  <a:lnTo>
                    <a:pt x="40005" y="0"/>
                  </a:lnTo>
                </a:path>
                <a:path w="854710" h="0">
                  <a:moveTo>
                    <a:pt x="854710" y="0"/>
                  </a:moveTo>
                  <a:lnTo>
                    <a:pt x="8147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2561704" y="1064907"/>
              <a:ext cx="854710" cy="1339215"/>
            </a:xfrm>
            <a:custGeom>
              <a:avLst/>
              <a:gdLst/>
              <a:ahLst/>
              <a:cxnLst/>
              <a:rect l="l" t="t" r="r" b="b"/>
              <a:pathLst>
                <a:path w="854710" h="1339214">
                  <a:moveTo>
                    <a:pt x="0" y="0"/>
                  </a:moveTo>
                  <a:lnTo>
                    <a:pt x="0" y="1339215"/>
                  </a:lnTo>
                  <a:lnTo>
                    <a:pt x="854710" y="1339215"/>
                  </a:lnTo>
                  <a:lnTo>
                    <a:pt x="854710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/>
          <p:cNvSpPr txBox="1"/>
          <p:nvPr/>
        </p:nvSpPr>
        <p:spPr>
          <a:xfrm rot="2700000">
            <a:off x="3238475" y="2460675"/>
            <a:ext cx="191008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75"/>
              </a:lnSpc>
            </a:pPr>
            <a:r>
              <a:rPr dirty="0" sz="900">
                <a:latin typeface="Arial"/>
                <a:cs typeface="Arial"/>
              </a:rPr>
              <a:t>Go</a:t>
            </a:r>
            <a:endParaRPr sz="9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 rot="2700000">
            <a:off x="2955919" y="2532496"/>
            <a:ext cx="374122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75"/>
              </a:lnSpc>
            </a:pPr>
            <a:r>
              <a:rPr dirty="0" sz="900">
                <a:latin typeface="Arial"/>
                <a:cs typeface="Arial"/>
              </a:rPr>
              <a:t>Python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 rot="2700000">
            <a:off x="2689049" y="2543734"/>
            <a:ext cx="40447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75"/>
              </a:lnSpc>
            </a:pPr>
            <a:r>
              <a:rPr dirty="0" sz="900" spc="-5">
                <a:latin typeface="Arial"/>
                <a:cs typeface="Arial"/>
              </a:rPr>
              <a:t>Node.js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2558529" y="1061732"/>
            <a:ext cx="861060" cy="1345565"/>
            <a:chOff x="2558529" y="1061732"/>
            <a:chExt cx="861060" cy="1345565"/>
          </a:xfrm>
        </p:grpSpPr>
        <p:sp>
          <p:nvSpPr>
            <p:cNvPr id="104" name="object 104"/>
            <p:cNvSpPr/>
            <p:nvPr/>
          </p:nvSpPr>
          <p:spPr>
            <a:xfrm>
              <a:off x="2732519" y="1846592"/>
              <a:ext cx="53340" cy="107950"/>
            </a:xfrm>
            <a:custGeom>
              <a:avLst/>
              <a:gdLst/>
              <a:ahLst/>
              <a:cxnLst/>
              <a:rect l="l" t="t" r="r" b="b"/>
              <a:pathLst>
                <a:path w="53339" h="107950">
                  <a:moveTo>
                    <a:pt x="0" y="107949"/>
                  </a:moveTo>
                  <a:lnTo>
                    <a:pt x="53340" y="107949"/>
                  </a:lnTo>
                  <a:lnTo>
                    <a:pt x="53340" y="0"/>
                  </a:lnTo>
                  <a:lnTo>
                    <a:pt x="0" y="0"/>
                  </a:lnTo>
                  <a:lnTo>
                    <a:pt x="0" y="107949"/>
                  </a:lnTo>
                  <a:close/>
                </a:path>
              </a:pathLst>
            </a:custGeom>
            <a:solidFill>
              <a:srgbClr val="B2A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2732519" y="1789442"/>
              <a:ext cx="53340" cy="196850"/>
            </a:xfrm>
            <a:custGeom>
              <a:avLst/>
              <a:gdLst/>
              <a:ahLst/>
              <a:cxnLst/>
              <a:rect l="l" t="t" r="r" b="b"/>
              <a:pathLst>
                <a:path w="53339" h="196850">
                  <a:moveTo>
                    <a:pt x="0" y="165100"/>
                  </a:moveTo>
                  <a:lnTo>
                    <a:pt x="53340" y="165100"/>
                  </a:lnTo>
                  <a:lnTo>
                    <a:pt x="53340" y="57150"/>
                  </a:lnTo>
                  <a:lnTo>
                    <a:pt x="0" y="57150"/>
                  </a:lnTo>
                  <a:lnTo>
                    <a:pt x="0" y="165100"/>
                  </a:lnTo>
                  <a:close/>
                </a:path>
                <a:path w="53339" h="196850">
                  <a:moveTo>
                    <a:pt x="26670" y="196850"/>
                  </a:moveTo>
                  <a:lnTo>
                    <a:pt x="26670" y="165100"/>
                  </a:lnTo>
                </a:path>
                <a:path w="53339" h="196850">
                  <a:moveTo>
                    <a:pt x="26670" y="57150"/>
                  </a:moveTo>
                  <a:lnTo>
                    <a:pt x="26670" y="0"/>
                  </a:lnTo>
                </a:path>
                <a:path w="53339" h="196850">
                  <a:moveTo>
                    <a:pt x="13335" y="0"/>
                  </a:moveTo>
                  <a:lnTo>
                    <a:pt x="40005" y="0"/>
                  </a:lnTo>
                </a:path>
                <a:path w="53339" h="196850">
                  <a:moveTo>
                    <a:pt x="13335" y="196850"/>
                  </a:moveTo>
                  <a:lnTo>
                    <a:pt x="40005" y="196850"/>
                  </a:lnTo>
                </a:path>
              </a:pathLst>
            </a:custGeom>
            <a:ln w="9525">
              <a:solidFill>
                <a:srgbClr val="B2A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2995409" y="1693557"/>
              <a:ext cx="53340" cy="68580"/>
            </a:xfrm>
            <a:custGeom>
              <a:avLst/>
              <a:gdLst/>
              <a:ahLst/>
              <a:cxnLst/>
              <a:rect l="l" t="t" r="r" b="b"/>
              <a:pathLst>
                <a:path w="53339" h="68580">
                  <a:moveTo>
                    <a:pt x="5334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53340" y="68580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B2A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2995409" y="1373517"/>
              <a:ext cx="53340" cy="452120"/>
            </a:xfrm>
            <a:custGeom>
              <a:avLst/>
              <a:gdLst/>
              <a:ahLst/>
              <a:cxnLst/>
              <a:rect l="l" t="t" r="r" b="b"/>
              <a:pathLst>
                <a:path w="53339" h="452119">
                  <a:moveTo>
                    <a:pt x="0" y="388620"/>
                  </a:moveTo>
                  <a:lnTo>
                    <a:pt x="53340" y="388620"/>
                  </a:lnTo>
                  <a:lnTo>
                    <a:pt x="53340" y="320040"/>
                  </a:lnTo>
                  <a:lnTo>
                    <a:pt x="0" y="320040"/>
                  </a:lnTo>
                  <a:lnTo>
                    <a:pt x="0" y="388620"/>
                  </a:lnTo>
                  <a:close/>
                </a:path>
                <a:path w="53339" h="452119">
                  <a:moveTo>
                    <a:pt x="26670" y="452120"/>
                  </a:moveTo>
                  <a:lnTo>
                    <a:pt x="26670" y="388620"/>
                  </a:lnTo>
                </a:path>
                <a:path w="53339" h="452119">
                  <a:moveTo>
                    <a:pt x="26670" y="320040"/>
                  </a:moveTo>
                  <a:lnTo>
                    <a:pt x="26670" y="0"/>
                  </a:lnTo>
                </a:path>
                <a:path w="53339" h="452119">
                  <a:moveTo>
                    <a:pt x="13335" y="0"/>
                  </a:moveTo>
                  <a:lnTo>
                    <a:pt x="40005" y="0"/>
                  </a:lnTo>
                </a:path>
                <a:path w="53339" h="452119">
                  <a:moveTo>
                    <a:pt x="13335" y="452120"/>
                  </a:moveTo>
                  <a:lnTo>
                    <a:pt x="40005" y="452120"/>
                  </a:lnTo>
                </a:path>
              </a:pathLst>
            </a:custGeom>
            <a:ln w="9525">
              <a:solidFill>
                <a:srgbClr val="B2A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3258934" y="1972322"/>
              <a:ext cx="52069" cy="37465"/>
            </a:xfrm>
            <a:custGeom>
              <a:avLst/>
              <a:gdLst/>
              <a:ahLst/>
              <a:cxnLst/>
              <a:rect l="l" t="t" r="r" b="b"/>
              <a:pathLst>
                <a:path w="52070" h="37464">
                  <a:moveTo>
                    <a:pt x="52070" y="0"/>
                  </a:moveTo>
                  <a:lnTo>
                    <a:pt x="0" y="0"/>
                  </a:lnTo>
                  <a:lnTo>
                    <a:pt x="0" y="37465"/>
                  </a:lnTo>
                  <a:lnTo>
                    <a:pt x="52070" y="37465"/>
                  </a:lnTo>
                  <a:lnTo>
                    <a:pt x="52070" y="0"/>
                  </a:lnTo>
                  <a:close/>
                </a:path>
              </a:pathLst>
            </a:custGeom>
            <a:solidFill>
              <a:srgbClr val="B2A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3258934" y="1850402"/>
              <a:ext cx="52069" cy="238125"/>
            </a:xfrm>
            <a:custGeom>
              <a:avLst/>
              <a:gdLst/>
              <a:ahLst/>
              <a:cxnLst/>
              <a:rect l="l" t="t" r="r" b="b"/>
              <a:pathLst>
                <a:path w="52070" h="238125">
                  <a:moveTo>
                    <a:pt x="0" y="159385"/>
                  </a:moveTo>
                  <a:lnTo>
                    <a:pt x="52070" y="159385"/>
                  </a:lnTo>
                  <a:lnTo>
                    <a:pt x="52070" y="121920"/>
                  </a:lnTo>
                  <a:lnTo>
                    <a:pt x="0" y="121920"/>
                  </a:lnTo>
                  <a:lnTo>
                    <a:pt x="0" y="159385"/>
                  </a:lnTo>
                  <a:close/>
                </a:path>
                <a:path w="52070" h="238125">
                  <a:moveTo>
                    <a:pt x="26035" y="238125"/>
                  </a:moveTo>
                  <a:lnTo>
                    <a:pt x="26035" y="159385"/>
                  </a:lnTo>
                </a:path>
                <a:path w="52070" h="238125">
                  <a:moveTo>
                    <a:pt x="26035" y="121920"/>
                  </a:moveTo>
                  <a:lnTo>
                    <a:pt x="26035" y="0"/>
                  </a:lnTo>
                </a:path>
                <a:path w="52070" h="238125">
                  <a:moveTo>
                    <a:pt x="12700" y="0"/>
                  </a:moveTo>
                  <a:lnTo>
                    <a:pt x="39370" y="0"/>
                  </a:lnTo>
                </a:path>
                <a:path w="52070" h="238125">
                  <a:moveTo>
                    <a:pt x="12700" y="238125"/>
                  </a:moveTo>
                  <a:lnTo>
                    <a:pt x="39370" y="238125"/>
                  </a:lnTo>
                </a:path>
              </a:pathLst>
            </a:custGeom>
            <a:ln w="9525">
              <a:solidFill>
                <a:srgbClr val="B2A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2995409" y="1743087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3340" y="0"/>
                  </a:moveTo>
                  <a:lnTo>
                    <a:pt x="0" y="0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B2A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2995409" y="1743087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334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2A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3258934" y="1986927"/>
              <a:ext cx="52069" cy="0"/>
            </a:xfrm>
            <a:custGeom>
              <a:avLst/>
              <a:gdLst/>
              <a:ahLst/>
              <a:cxnLst/>
              <a:rect l="l" t="t" r="r" b="b"/>
              <a:pathLst>
                <a:path w="52070" h="0">
                  <a:moveTo>
                    <a:pt x="52070" y="0"/>
                  </a:moveTo>
                  <a:lnTo>
                    <a:pt x="0" y="0"/>
                  </a:lnTo>
                  <a:lnTo>
                    <a:pt x="52070" y="0"/>
                  </a:lnTo>
                  <a:close/>
                </a:path>
              </a:pathLst>
            </a:custGeom>
            <a:solidFill>
              <a:srgbClr val="B2A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3258934" y="1986927"/>
              <a:ext cx="52069" cy="0"/>
            </a:xfrm>
            <a:custGeom>
              <a:avLst/>
              <a:gdLst/>
              <a:ahLst/>
              <a:cxnLst/>
              <a:rect l="l" t="t" r="r" b="b"/>
              <a:pathLst>
                <a:path w="52070" h="0">
                  <a:moveTo>
                    <a:pt x="0" y="0"/>
                  </a:moveTo>
                  <a:lnTo>
                    <a:pt x="5207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2A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2561704" y="1064907"/>
              <a:ext cx="854710" cy="1339215"/>
            </a:xfrm>
            <a:custGeom>
              <a:avLst/>
              <a:gdLst/>
              <a:ahLst/>
              <a:cxnLst/>
              <a:rect l="l" t="t" r="r" b="b"/>
              <a:pathLst>
                <a:path w="854710" h="1339214">
                  <a:moveTo>
                    <a:pt x="0" y="0"/>
                  </a:moveTo>
                  <a:lnTo>
                    <a:pt x="0" y="1339215"/>
                  </a:lnTo>
                  <a:lnTo>
                    <a:pt x="854710" y="1339215"/>
                  </a:lnTo>
                  <a:lnTo>
                    <a:pt x="854710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5" name="object 115"/>
          <p:cNvGrpSpPr/>
          <p:nvPr/>
        </p:nvGrpSpPr>
        <p:grpSpPr>
          <a:xfrm>
            <a:off x="3472929" y="1061732"/>
            <a:ext cx="861060" cy="1345565"/>
            <a:chOff x="3472929" y="1061732"/>
            <a:chExt cx="861060" cy="1345565"/>
          </a:xfrm>
        </p:grpSpPr>
        <p:sp>
          <p:nvSpPr>
            <p:cNvPr id="116" name="object 116"/>
            <p:cNvSpPr/>
            <p:nvPr/>
          </p:nvSpPr>
          <p:spPr>
            <a:xfrm>
              <a:off x="3476104" y="2404122"/>
              <a:ext cx="854710" cy="0"/>
            </a:xfrm>
            <a:custGeom>
              <a:avLst/>
              <a:gdLst/>
              <a:ahLst/>
              <a:cxnLst/>
              <a:rect l="l" t="t" r="r" b="b"/>
              <a:pathLst>
                <a:path w="854710" h="0">
                  <a:moveTo>
                    <a:pt x="0" y="0"/>
                  </a:moveTo>
                  <a:lnTo>
                    <a:pt x="85471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3476104" y="2364117"/>
              <a:ext cx="854710" cy="40005"/>
            </a:xfrm>
            <a:custGeom>
              <a:avLst/>
              <a:gdLst/>
              <a:ahLst/>
              <a:cxnLst/>
              <a:rect l="l" t="t" r="r" b="b"/>
              <a:pathLst>
                <a:path w="854710" h="40005">
                  <a:moveTo>
                    <a:pt x="0" y="40005"/>
                  </a:moveTo>
                  <a:lnTo>
                    <a:pt x="40005" y="40005"/>
                  </a:lnTo>
                </a:path>
                <a:path w="854710" h="40005">
                  <a:moveTo>
                    <a:pt x="854710" y="40005"/>
                  </a:moveTo>
                  <a:lnTo>
                    <a:pt x="814705" y="40005"/>
                  </a:lnTo>
                </a:path>
                <a:path w="854710" h="40005">
                  <a:moveTo>
                    <a:pt x="151130" y="40005"/>
                  </a:moveTo>
                  <a:lnTo>
                    <a:pt x="151130" y="0"/>
                  </a:lnTo>
                </a:path>
                <a:path w="854710" h="40005">
                  <a:moveTo>
                    <a:pt x="351790" y="40005"/>
                  </a:moveTo>
                  <a:lnTo>
                    <a:pt x="351790" y="0"/>
                  </a:lnTo>
                </a:path>
                <a:path w="854710" h="40005">
                  <a:moveTo>
                    <a:pt x="553085" y="40005"/>
                  </a:moveTo>
                  <a:lnTo>
                    <a:pt x="553085" y="0"/>
                  </a:lnTo>
                </a:path>
                <a:path w="854710" h="40005">
                  <a:moveTo>
                    <a:pt x="754380" y="40005"/>
                  </a:moveTo>
                  <a:lnTo>
                    <a:pt x="7543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3476104" y="2136152"/>
              <a:ext cx="854710" cy="0"/>
            </a:xfrm>
            <a:custGeom>
              <a:avLst/>
              <a:gdLst/>
              <a:ahLst/>
              <a:cxnLst/>
              <a:rect l="l" t="t" r="r" b="b"/>
              <a:pathLst>
                <a:path w="854710" h="0">
                  <a:moveTo>
                    <a:pt x="0" y="0"/>
                  </a:moveTo>
                  <a:lnTo>
                    <a:pt x="85471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3476104" y="2136152"/>
              <a:ext cx="854710" cy="0"/>
            </a:xfrm>
            <a:custGeom>
              <a:avLst/>
              <a:gdLst/>
              <a:ahLst/>
              <a:cxnLst/>
              <a:rect l="l" t="t" r="r" b="b"/>
              <a:pathLst>
                <a:path w="854710" h="0">
                  <a:moveTo>
                    <a:pt x="0" y="0"/>
                  </a:moveTo>
                  <a:lnTo>
                    <a:pt x="40005" y="0"/>
                  </a:lnTo>
                </a:path>
                <a:path w="854710" h="0">
                  <a:moveTo>
                    <a:pt x="854710" y="0"/>
                  </a:moveTo>
                  <a:lnTo>
                    <a:pt x="8147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3476104" y="1868182"/>
              <a:ext cx="854710" cy="0"/>
            </a:xfrm>
            <a:custGeom>
              <a:avLst/>
              <a:gdLst/>
              <a:ahLst/>
              <a:cxnLst/>
              <a:rect l="l" t="t" r="r" b="b"/>
              <a:pathLst>
                <a:path w="854710" h="0">
                  <a:moveTo>
                    <a:pt x="0" y="0"/>
                  </a:moveTo>
                  <a:lnTo>
                    <a:pt x="85471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3476104" y="1868182"/>
              <a:ext cx="854710" cy="0"/>
            </a:xfrm>
            <a:custGeom>
              <a:avLst/>
              <a:gdLst/>
              <a:ahLst/>
              <a:cxnLst/>
              <a:rect l="l" t="t" r="r" b="b"/>
              <a:pathLst>
                <a:path w="854710" h="0">
                  <a:moveTo>
                    <a:pt x="0" y="0"/>
                  </a:moveTo>
                  <a:lnTo>
                    <a:pt x="40005" y="0"/>
                  </a:lnTo>
                </a:path>
                <a:path w="854710" h="0">
                  <a:moveTo>
                    <a:pt x="854710" y="0"/>
                  </a:moveTo>
                  <a:lnTo>
                    <a:pt x="8147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3476104" y="1600847"/>
              <a:ext cx="854710" cy="0"/>
            </a:xfrm>
            <a:custGeom>
              <a:avLst/>
              <a:gdLst/>
              <a:ahLst/>
              <a:cxnLst/>
              <a:rect l="l" t="t" r="r" b="b"/>
              <a:pathLst>
                <a:path w="854710" h="0">
                  <a:moveTo>
                    <a:pt x="0" y="0"/>
                  </a:moveTo>
                  <a:lnTo>
                    <a:pt x="85471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3476104" y="1600847"/>
              <a:ext cx="854710" cy="0"/>
            </a:xfrm>
            <a:custGeom>
              <a:avLst/>
              <a:gdLst/>
              <a:ahLst/>
              <a:cxnLst/>
              <a:rect l="l" t="t" r="r" b="b"/>
              <a:pathLst>
                <a:path w="854710" h="0">
                  <a:moveTo>
                    <a:pt x="0" y="0"/>
                  </a:moveTo>
                  <a:lnTo>
                    <a:pt x="40005" y="0"/>
                  </a:lnTo>
                </a:path>
                <a:path w="854710" h="0">
                  <a:moveTo>
                    <a:pt x="854710" y="0"/>
                  </a:moveTo>
                  <a:lnTo>
                    <a:pt x="8147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3476104" y="1332877"/>
              <a:ext cx="854710" cy="0"/>
            </a:xfrm>
            <a:custGeom>
              <a:avLst/>
              <a:gdLst/>
              <a:ahLst/>
              <a:cxnLst/>
              <a:rect l="l" t="t" r="r" b="b"/>
              <a:pathLst>
                <a:path w="854710" h="0">
                  <a:moveTo>
                    <a:pt x="0" y="0"/>
                  </a:moveTo>
                  <a:lnTo>
                    <a:pt x="85471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3476104" y="1332877"/>
              <a:ext cx="854710" cy="0"/>
            </a:xfrm>
            <a:custGeom>
              <a:avLst/>
              <a:gdLst/>
              <a:ahLst/>
              <a:cxnLst/>
              <a:rect l="l" t="t" r="r" b="b"/>
              <a:pathLst>
                <a:path w="854710" h="0">
                  <a:moveTo>
                    <a:pt x="0" y="0"/>
                  </a:moveTo>
                  <a:lnTo>
                    <a:pt x="40005" y="0"/>
                  </a:lnTo>
                </a:path>
                <a:path w="854710" h="0">
                  <a:moveTo>
                    <a:pt x="854710" y="0"/>
                  </a:moveTo>
                  <a:lnTo>
                    <a:pt x="8147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3476104" y="1064907"/>
              <a:ext cx="854710" cy="0"/>
            </a:xfrm>
            <a:custGeom>
              <a:avLst/>
              <a:gdLst/>
              <a:ahLst/>
              <a:cxnLst/>
              <a:rect l="l" t="t" r="r" b="b"/>
              <a:pathLst>
                <a:path w="854710" h="0">
                  <a:moveTo>
                    <a:pt x="0" y="0"/>
                  </a:moveTo>
                  <a:lnTo>
                    <a:pt x="85471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3476104" y="1064907"/>
              <a:ext cx="854710" cy="0"/>
            </a:xfrm>
            <a:custGeom>
              <a:avLst/>
              <a:gdLst/>
              <a:ahLst/>
              <a:cxnLst/>
              <a:rect l="l" t="t" r="r" b="b"/>
              <a:pathLst>
                <a:path w="854710" h="0">
                  <a:moveTo>
                    <a:pt x="0" y="0"/>
                  </a:moveTo>
                  <a:lnTo>
                    <a:pt x="40005" y="0"/>
                  </a:lnTo>
                </a:path>
                <a:path w="854710" h="0">
                  <a:moveTo>
                    <a:pt x="854710" y="0"/>
                  </a:moveTo>
                  <a:lnTo>
                    <a:pt x="8147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3476104" y="1064907"/>
              <a:ext cx="854710" cy="1339215"/>
            </a:xfrm>
            <a:custGeom>
              <a:avLst/>
              <a:gdLst/>
              <a:ahLst/>
              <a:cxnLst/>
              <a:rect l="l" t="t" r="r" b="b"/>
              <a:pathLst>
                <a:path w="854710" h="1339214">
                  <a:moveTo>
                    <a:pt x="0" y="0"/>
                  </a:moveTo>
                  <a:lnTo>
                    <a:pt x="0" y="1339215"/>
                  </a:lnTo>
                  <a:lnTo>
                    <a:pt x="854710" y="1339215"/>
                  </a:lnTo>
                  <a:lnTo>
                    <a:pt x="854710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9" name="object 129"/>
          <p:cNvSpPr txBox="1"/>
          <p:nvPr/>
        </p:nvSpPr>
        <p:spPr>
          <a:xfrm rot="2700000">
            <a:off x="4175183" y="2498848"/>
            <a:ext cx="284916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75"/>
              </a:lnSpc>
            </a:pPr>
            <a:r>
              <a:rPr dirty="0" sz="900">
                <a:latin typeface="Arial"/>
                <a:cs typeface="Arial"/>
              </a:rPr>
              <a:t>.NET</a:t>
            </a:r>
            <a:endParaRPr sz="9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 rot="2700000">
            <a:off x="3982695" y="2460675"/>
            <a:ext cx="191008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75"/>
              </a:lnSpc>
            </a:pPr>
            <a:r>
              <a:rPr dirty="0" sz="900">
                <a:latin typeface="Arial"/>
                <a:cs typeface="Arial"/>
              </a:rPr>
              <a:t>Go</a:t>
            </a:r>
            <a:endParaRPr sz="9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 rot="2700000">
            <a:off x="3761735" y="2532496"/>
            <a:ext cx="374122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75"/>
              </a:lnSpc>
            </a:pPr>
            <a:r>
              <a:rPr dirty="0" sz="900">
                <a:latin typeface="Arial"/>
                <a:cs typeface="Arial"/>
              </a:rPr>
              <a:t>Python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 rot="2700000">
            <a:off x="3557094" y="2543734"/>
            <a:ext cx="40447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75"/>
              </a:lnSpc>
            </a:pPr>
            <a:r>
              <a:rPr dirty="0" sz="900" spc="-5">
                <a:latin typeface="Arial"/>
                <a:cs typeface="Arial"/>
              </a:rPr>
              <a:t>Node.js</a:t>
            </a:r>
            <a:endParaRPr sz="9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3766565" y="831418"/>
            <a:ext cx="2743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IBM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3472929" y="1061732"/>
            <a:ext cx="861060" cy="1345565"/>
            <a:chOff x="3472929" y="1061732"/>
            <a:chExt cx="861060" cy="1345565"/>
          </a:xfrm>
        </p:grpSpPr>
        <p:sp>
          <p:nvSpPr>
            <p:cNvPr id="135" name="object 135"/>
            <p:cNvSpPr/>
            <p:nvPr/>
          </p:nvSpPr>
          <p:spPr>
            <a:xfrm>
              <a:off x="3606914" y="2181237"/>
              <a:ext cx="40640" cy="10160"/>
            </a:xfrm>
            <a:custGeom>
              <a:avLst/>
              <a:gdLst/>
              <a:ahLst/>
              <a:cxnLst/>
              <a:rect l="l" t="t" r="r" b="b"/>
              <a:pathLst>
                <a:path w="40639" h="10160">
                  <a:moveTo>
                    <a:pt x="406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0640" y="10160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E3D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3606914" y="2156472"/>
              <a:ext cx="40640" cy="38735"/>
            </a:xfrm>
            <a:custGeom>
              <a:avLst/>
              <a:gdLst/>
              <a:ahLst/>
              <a:cxnLst/>
              <a:rect l="l" t="t" r="r" b="b"/>
              <a:pathLst>
                <a:path w="40639" h="38735">
                  <a:moveTo>
                    <a:pt x="0" y="34925"/>
                  </a:moveTo>
                  <a:lnTo>
                    <a:pt x="40640" y="34925"/>
                  </a:lnTo>
                  <a:lnTo>
                    <a:pt x="40640" y="24765"/>
                  </a:lnTo>
                  <a:lnTo>
                    <a:pt x="0" y="24765"/>
                  </a:lnTo>
                  <a:lnTo>
                    <a:pt x="0" y="34925"/>
                  </a:lnTo>
                  <a:close/>
                </a:path>
                <a:path w="40639" h="38735">
                  <a:moveTo>
                    <a:pt x="20319" y="0"/>
                  </a:moveTo>
                  <a:lnTo>
                    <a:pt x="20319" y="38735"/>
                  </a:lnTo>
                </a:path>
                <a:path w="40639" h="38735">
                  <a:moveTo>
                    <a:pt x="10160" y="0"/>
                  </a:moveTo>
                  <a:lnTo>
                    <a:pt x="30480" y="0"/>
                  </a:lnTo>
                </a:path>
                <a:path w="40639" h="38735">
                  <a:moveTo>
                    <a:pt x="10160" y="38735"/>
                  </a:moveTo>
                  <a:lnTo>
                    <a:pt x="30480" y="38735"/>
                  </a:lnTo>
                </a:path>
              </a:pathLst>
            </a:custGeom>
            <a:ln w="9525">
              <a:solidFill>
                <a:srgbClr val="5E3D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3808209" y="2226957"/>
              <a:ext cx="40640" cy="8890"/>
            </a:xfrm>
            <a:custGeom>
              <a:avLst/>
              <a:gdLst/>
              <a:ahLst/>
              <a:cxnLst/>
              <a:rect l="l" t="t" r="r" b="b"/>
              <a:pathLst>
                <a:path w="40639" h="8889">
                  <a:moveTo>
                    <a:pt x="406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40640" y="8890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E3D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3808209" y="2226957"/>
              <a:ext cx="40640" cy="8890"/>
            </a:xfrm>
            <a:custGeom>
              <a:avLst/>
              <a:gdLst/>
              <a:ahLst/>
              <a:cxnLst/>
              <a:rect l="l" t="t" r="r" b="b"/>
              <a:pathLst>
                <a:path w="40639" h="8889">
                  <a:moveTo>
                    <a:pt x="0" y="8890"/>
                  </a:moveTo>
                  <a:lnTo>
                    <a:pt x="40640" y="8890"/>
                  </a:lnTo>
                  <a:lnTo>
                    <a:pt x="40640" y="0"/>
                  </a:lnTo>
                  <a:lnTo>
                    <a:pt x="0" y="0"/>
                  </a:lnTo>
                  <a:lnTo>
                    <a:pt x="0" y="8890"/>
                  </a:lnTo>
                  <a:close/>
                </a:path>
              </a:pathLst>
            </a:custGeom>
            <a:ln w="9525">
              <a:solidFill>
                <a:srgbClr val="5E3D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3828529" y="2235847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-4762" y="3810"/>
                  </a:moveTo>
                  <a:lnTo>
                    <a:pt x="4762" y="3810"/>
                  </a:lnTo>
                </a:path>
              </a:pathLst>
            </a:custGeom>
            <a:ln w="7620">
              <a:solidFill>
                <a:srgbClr val="5E3D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3828529" y="2223147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w="0" h="3810">
                  <a:moveTo>
                    <a:pt x="-4762" y="1905"/>
                  </a:moveTo>
                  <a:lnTo>
                    <a:pt x="4762" y="1905"/>
                  </a:lnTo>
                </a:path>
              </a:pathLst>
            </a:custGeom>
            <a:ln w="3810">
              <a:solidFill>
                <a:srgbClr val="5E3D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3818369" y="2223147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0"/>
                  </a:lnTo>
                </a:path>
                <a:path w="20320" h="20319">
                  <a:moveTo>
                    <a:pt x="0" y="20320"/>
                  </a:moveTo>
                  <a:lnTo>
                    <a:pt x="20320" y="20320"/>
                  </a:lnTo>
                </a:path>
              </a:pathLst>
            </a:custGeom>
            <a:ln w="9525">
              <a:solidFill>
                <a:srgbClr val="5E3D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4008869" y="2193937"/>
              <a:ext cx="40640" cy="6350"/>
            </a:xfrm>
            <a:custGeom>
              <a:avLst/>
              <a:gdLst/>
              <a:ahLst/>
              <a:cxnLst/>
              <a:rect l="l" t="t" r="r" b="b"/>
              <a:pathLst>
                <a:path w="40639" h="6350">
                  <a:moveTo>
                    <a:pt x="406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40640" y="6350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E3D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4008869" y="2161552"/>
              <a:ext cx="40640" cy="46355"/>
            </a:xfrm>
            <a:custGeom>
              <a:avLst/>
              <a:gdLst/>
              <a:ahLst/>
              <a:cxnLst/>
              <a:rect l="l" t="t" r="r" b="b"/>
              <a:pathLst>
                <a:path w="40639" h="46355">
                  <a:moveTo>
                    <a:pt x="0" y="38735"/>
                  </a:moveTo>
                  <a:lnTo>
                    <a:pt x="40640" y="38735"/>
                  </a:lnTo>
                  <a:lnTo>
                    <a:pt x="40640" y="32385"/>
                  </a:lnTo>
                  <a:lnTo>
                    <a:pt x="0" y="32385"/>
                  </a:lnTo>
                  <a:lnTo>
                    <a:pt x="0" y="38735"/>
                  </a:lnTo>
                  <a:close/>
                </a:path>
                <a:path w="40639" h="46355">
                  <a:moveTo>
                    <a:pt x="20319" y="0"/>
                  </a:moveTo>
                  <a:lnTo>
                    <a:pt x="20319" y="46355"/>
                  </a:lnTo>
                </a:path>
                <a:path w="40639" h="46355">
                  <a:moveTo>
                    <a:pt x="10160" y="0"/>
                  </a:moveTo>
                  <a:lnTo>
                    <a:pt x="30480" y="0"/>
                  </a:lnTo>
                </a:path>
                <a:path w="40639" h="46355">
                  <a:moveTo>
                    <a:pt x="10160" y="46355"/>
                  </a:moveTo>
                  <a:lnTo>
                    <a:pt x="30480" y="46355"/>
                  </a:lnTo>
                </a:path>
              </a:pathLst>
            </a:custGeom>
            <a:ln w="9525">
              <a:solidFill>
                <a:srgbClr val="5E3D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4210164" y="1953907"/>
              <a:ext cx="40640" cy="13335"/>
            </a:xfrm>
            <a:custGeom>
              <a:avLst/>
              <a:gdLst/>
              <a:ahLst/>
              <a:cxnLst/>
              <a:rect l="l" t="t" r="r" b="b"/>
              <a:pathLst>
                <a:path w="40639" h="13335">
                  <a:moveTo>
                    <a:pt x="40640" y="0"/>
                  </a:moveTo>
                  <a:lnTo>
                    <a:pt x="0" y="0"/>
                  </a:lnTo>
                  <a:lnTo>
                    <a:pt x="0" y="13335"/>
                  </a:lnTo>
                  <a:lnTo>
                    <a:pt x="40640" y="13335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E3D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4210164" y="1953907"/>
              <a:ext cx="40640" cy="13335"/>
            </a:xfrm>
            <a:custGeom>
              <a:avLst/>
              <a:gdLst/>
              <a:ahLst/>
              <a:cxnLst/>
              <a:rect l="l" t="t" r="r" b="b"/>
              <a:pathLst>
                <a:path w="40639" h="13335">
                  <a:moveTo>
                    <a:pt x="0" y="13335"/>
                  </a:moveTo>
                  <a:lnTo>
                    <a:pt x="40640" y="13335"/>
                  </a:lnTo>
                  <a:lnTo>
                    <a:pt x="40640" y="0"/>
                  </a:lnTo>
                  <a:lnTo>
                    <a:pt x="0" y="0"/>
                  </a:lnTo>
                  <a:lnTo>
                    <a:pt x="0" y="13335"/>
                  </a:lnTo>
                  <a:close/>
                </a:path>
              </a:pathLst>
            </a:custGeom>
            <a:ln w="9525">
              <a:solidFill>
                <a:srgbClr val="5E3D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4230484" y="19672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-4762" y="6350"/>
                  </a:moveTo>
                  <a:lnTo>
                    <a:pt x="4762" y="6350"/>
                  </a:lnTo>
                </a:path>
              </a:pathLst>
            </a:custGeom>
            <a:ln w="12700">
              <a:solidFill>
                <a:srgbClr val="5E3D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4220324" y="1914537"/>
              <a:ext cx="20320" cy="65405"/>
            </a:xfrm>
            <a:custGeom>
              <a:avLst/>
              <a:gdLst/>
              <a:ahLst/>
              <a:cxnLst/>
              <a:rect l="l" t="t" r="r" b="b"/>
              <a:pathLst>
                <a:path w="20320" h="65405">
                  <a:moveTo>
                    <a:pt x="10160" y="39370"/>
                  </a:moveTo>
                  <a:lnTo>
                    <a:pt x="10160" y="0"/>
                  </a:lnTo>
                </a:path>
                <a:path w="20320" h="65405">
                  <a:moveTo>
                    <a:pt x="0" y="0"/>
                  </a:moveTo>
                  <a:lnTo>
                    <a:pt x="20320" y="0"/>
                  </a:lnTo>
                </a:path>
                <a:path w="20320" h="65405">
                  <a:moveTo>
                    <a:pt x="0" y="65405"/>
                  </a:moveTo>
                  <a:lnTo>
                    <a:pt x="20320" y="65405"/>
                  </a:lnTo>
                </a:path>
              </a:pathLst>
            </a:custGeom>
            <a:ln w="9525">
              <a:solidFill>
                <a:srgbClr val="5E3D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3606914" y="2186317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39" h="0">
                  <a:moveTo>
                    <a:pt x="40640" y="0"/>
                  </a:moveTo>
                  <a:lnTo>
                    <a:pt x="0" y="0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E3D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3606914" y="2186317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39" h="0">
                  <a:moveTo>
                    <a:pt x="0" y="0"/>
                  </a:moveTo>
                  <a:lnTo>
                    <a:pt x="4064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E3D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3808209" y="2230132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39" h="0">
                  <a:moveTo>
                    <a:pt x="40640" y="0"/>
                  </a:moveTo>
                  <a:lnTo>
                    <a:pt x="0" y="0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E3D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3808209" y="2230132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39" h="0">
                  <a:moveTo>
                    <a:pt x="0" y="0"/>
                  </a:moveTo>
                  <a:lnTo>
                    <a:pt x="4064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E3D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4008869" y="2199652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39" h="0">
                  <a:moveTo>
                    <a:pt x="40640" y="0"/>
                  </a:moveTo>
                  <a:lnTo>
                    <a:pt x="0" y="0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E3D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4008869" y="2199652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39" h="0">
                  <a:moveTo>
                    <a:pt x="0" y="0"/>
                  </a:moveTo>
                  <a:lnTo>
                    <a:pt x="4064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E3D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4210164" y="1957082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39" h="0">
                  <a:moveTo>
                    <a:pt x="40640" y="0"/>
                  </a:moveTo>
                  <a:lnTo>
                    <a:pt x="0" y="0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5E3D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4210164" y="1957082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39" h="0">
                  <a:moveTo>
                    <a:pt x="0" y="0"/>
                  </a:moveTo>
                  <a:lnTo>
                    <a:pt x="4064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E3D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3476104" y="1064907"/>
              <a:ext cx="854710" cy="1339215"/>
            </a:xfrm>
            <a:custGeom>
              <a:avLst/>
              <a:gdLst/>
              <a:ahLst/>
              <a:cxnLst/>
              <a:rect l="l" t="t" r="r" b="b"/>
              <a:pathLst>
                <a:path w="854710" h="1339214">
                  <a:moveTo>
                    <a:pt x="0" y="0"/>
                  </a:moveTo>
                  <a:lnTo>
                    <a:pt x="0" y="1339215"/>
                  </a:lnTo>
                  <a:lnTo>
                    <a:pt x="854710" y="1339215"/>
                  </a:lnTo>
                  <a:lnTo>
                    <a:pt x="854710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7" name="object 15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dirty="0" spc="-5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3060"/>
          </a:xfrm>
          <a:custGeom>
            <a:avLst/>
            <a:gdLst/>
            <a:ahLst/>
            <a:cxnLst/>
            <a:rect l="l" t="t" r="r" b="b"/>
            <a:pathLst>
              <a:path w="4608195" h="353060">
                <a:moveTo>
                  <a:pt x="4608004" y="0"/>
                </a:moveTo>
                <a:lnTo>
                  <a:pt x="0" y="0"/>
                </a:lnTo>
                <a:lnTo>
                  <a:pt x="0" y="352551"/>
                </a:lnTo>
                <a:lnTo>
                  <a:pt x="4608004" y="352551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896" y="64475"/>
            <a:ext cx="214376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Results - General</a:t>
            </a:r>
            <a:r>
              <a:rPr dirty="0" spc="-55"/>
              <a:t> </a:t>
            </a:r>
            <a:r>
              <a:rPr dirty="0" spc="-10"/>
              <a:t>Performance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2596"/>
            <a:ext cx="4608195" cy="5080"/>
            <a:chOff x="0" y="352596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55130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2596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2596"/>
              <a:ext cx="461009" cy="5080"/>
            </a:xfrm>
            <a:custGeom>
              <a:avLst/>
              <a:gdLst/>
              <a:ahLst/>
              <a:cxnLst/>
              <a:rect l="l" t="t" r="r" b="b"/>
              <a:pathLst>
                <a:path w="461009" h="5079">
                  <a:moveTo>
                    <a:pt x="0" y="5060"/>
                  </a:moveTo>
                  <a:lnTo>
                    <a:pt x="0" y="0"/>
                  </a:lnTo>
                  <a:lnTo>
                    <a:pt x="460834" y="0"/>
                  </a:lnTo>
                  <a:lnTo>
                    <a:pt x="46083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847521" y="975690"/>
            <a:ext cx="3219450" cy="1584960"/>
            <a:chOff x="847521" y="975690"/>
            <a:chExt cx="3219450" cy="1584960"/>
          </a:xfrm>
        </p:grpSpPr>
        <p:sp>
          <p:nvSpPr>
            <p:cNvPr id="9" name="object 9"/>
            <p:cNvSpPr/>
            <p:nvPr/>
          </p:nvSpPr>
          <p:spPr>
            <a:xfrm>
              <a:off x="849109" y="2559062"/>
              <a:ext cx="3216275" cy="0"/>
            </a:xfrm>
            <a:custGeom>
              <a:avLst/>
              <a:gdLst/>
              <a:ahLst/>
              <a:cxnLst/>
              <a:rect l="l" t="t" r="r" b="b"/>
              <a:pathLst>
                <a:path w="3216275" h="0">
                  <a:moveTo>
                    <a:pt x="0" y="0"/>
                  </a:moveTo>
                  <a:lnTo>
                    <a:pt x="321627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49109" y="2519057"/>
              <a:ext cx="3216275" cy="40005"/>
            </a:xfrm>
            <a:custGeom>
              <a:avLst/>
              <a:gdLst/>
              <a:ahLst/>
              <a:cxnLst/>
              <a:rect l="l" t="t" r="r" b="b"/>
              <a:pathLst>
                <a:path w="3216275" h="40005">
                  <a:moveTo>
                    <a:pt x="0" y="40005"/>
                  </a:moveTo>
                  <a:lnTo>
                    <a:pt x="40005" y="40005"/>
                  </a:lnTo>
                </a:path>
                <a:path w="3216275" h="40005">
                  <a:moveTo>
                    <a:pt x="3216275" y="40005"/>
                  </a:moveTo>
                  <a:lnTo>
                    <a:pt x="3176270" y="40005"/>
                  </a:lnTo>
                </a:path>
                <a:path w="3216275" h="40005">
                  <a:moveTo>
                    <a:pt x="0" y="40005"/>
                  </a:moveTo>
                  <a:lnTo>
                    <a:pt x="0" y="0"/>
                  </a:lnTo>
                </a:path>
                <a:path w="3216275" h="40005">
                  <a:moveTo>
                    <a:pt x="214630" y="40005"/>
                  </a:moveTo>
                  <a:lnTo>
                    <a:pt x="214630" y="0"/>
                  </a:lnTo>
                </a:path>
                <a:path w="3216275" h="40005">
                  <a:moveTo>
                    <a:pt x="428625" y="40005"/>
                  </a:moveTo>
                  <a:lnTo>
                    <a:pt x="428625" y="0"/>
                  </a:lnTo>
                </a:path>
                <a:path w="3216275" h="40005">
                  <a:moveTo>
                    <a:pt x="643255" y="40005"/>
                  </a:moveTo>
                  <a:lnTo>
                    <a:pt x="643255" y="0"/>
                  </a:lnTo>
                </a:path>
                <a:path w="3216275" h="40005">
                  <a:moveTo>
                    <a:pt x="857885" y="40005"/>
                  </a:moveTo>
                  <a:lnTo>
                    <a:pt x="857885" y="0"/>
                  </a:lnTo>
                </a:path>
                <a:path w="3216275" h="40005">
                  <a:moveTo>
                    <a:pt x="1071880" y="40005"/>
                  </a:moveTo>
                  <a:lnTo>
                    <a:pt x="1071880" y="0"/>
                  </a:lnTo>
                </a:path>
                <a:path w="3216275" h="40005">
                  <a:moveTo>
                    <a:pt x="1286510" y="40005"/>
                  </a:moveTo>
                  <a:lnTo>
                    <a:pt x="1286510" y="0"/>
                  </a:lnTo>
                </a:path>
                <a:path w="3216275" h="40005">
                  <a:moveTo>
                    <a:pt x="1501140" y="40005"/>
                  </a:moveTo>
                  <a:lnTo>
                    <a:pt x="1501140" y="0"/>
                  </a:lnTo>
                </a:path>
                <a:path w="3216275" h="40005">
                  <a:moveTo>
                    <a:pt x="1715135" y="40005"/>
                  </a:moveTo>
                  <a:lnTo>
                    <a:pt x="1715135" y="0"/>
                  </a:lnTo>
                </a:path>
                <a:path w="3216275" h="40005">
                  <a:moveTo>
                    <a:pt x="1929765" y="40005"/>
                  </a:moveTo>
                  <a:lnTo>
                    <a:pt x="1929765" y="0"/>
                  </a:lnTo>
                </a:path>
                <a:path w="3216275" h="40005">
                  <a:moveTo>
                    <a:pt x="2144395" y="40005"/>
                  </a:moveTo>
                  <a:lnTo>
                    <a:pt x="2144395" y="0"/>
                  </a:lnTo>
                </a:path>
                <a:path w="3216275" h="40005">
                  <a:moveTo>
                    <a:pt x="2358390" y="40005"/>
                  </a:moveTo>
                  <a:lnTo>
                    <a:pt x="2358390" y="0"/>
                  </a:lnTo>
                </a:path>
                <a:path w="3216275" h="40005">
                  <a:moveTo>
                    <a:pt x="2573020" y="40005"/>
                  </a:moveTo>
                  <a:lnTo>
                    <a:pt x="2573020" y="0"/>
                  </a:lnTo>
                </a:path>
                <a:path w="3216275" h="40005">
                  <a:moveTo>
                    <a:pt x="2787650" y="40005"/>
                  </a:moveTo>
                  <a:lnTo>
                    <a:pt x="2787650" y="0"/>
                  </a:lnTo>
                </a:path>
                <a:path w="3216275" h="40005">
                  <a:moveTo>
                    <a:pt x="3001645" y="40005"/>
                  </a:moveTo>
                  <a:lnTo>
                    <a:pt x="3001645" y="0"/>
                  </a:lnTo>
                </a:path>
                <a:path w="3216275" h="40005">
                  <a:moveTo>
                    <a:pt x="3216275" y="40005"/>
                  </a:moveTo>
                  <a:lnTo>
                    <a:pt x="321627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49109" y="2295537"/>
              <a:ext cx="1031875" cy="0"/>
            </a:xfrm>
            <a:custGeom>
              <a:avLst/>
              <a:gdLst/>
              <a:ahLst/>
              <a:cxnLst/>
              <a:rect l="l" t="t" r="r" b="b"/>
              <a:pathLst>
                <a:path w="1031875" h="0">
                  <a:moveTo>
                    <a:pt x="0" y="0"/>
                  </a:moveTo>
                  <a:lnTo>
                    <a:pt x="103187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49109" y="2295537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5" h="0">
                  <a:moveTo>
                    <a:pt x="0" y="0"/>
                  </a:moveTo>
                  <a:lnTo>
                    <a:pt x="400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60994" y="2295537"/>
              <a:ext cx="2104390" cy="0"/>
            </a:xfrm>
            <a:custGeom>
              <a:avLst/>
              <a:gdLst/>
              <a:ahLst/>
              <a:cxnLst/>
              <a:rect l="l" t="t" r="r" b="b"/>
              <a:pathLst>
                <a:path w="2104390" h="0">
                  <a:moveTo>
                    <a:pt x="0" y="0"/>
                  </a:moveTo>
                  <a:lnTo>
                    <a:pt x="210439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25379" y="2295537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 h="0">
                  <a:moveTo>
                    <a:pt x="4000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9109" y="2032012"/>
              <a:ext cx="3216275" cy="0"/>
            </a:xfrm>
            <a:custGeom>
              <a:avLst/>
              <a:gdLst/>
              <a:ahLst/>
              <a:cxnLst/>
              <a:rect l="l" t="t" r="r" b="b"/>
              <a:pathLst>
                <a:path w="3216275" h="0">
                  <a:moveTo>
                    <a:pt x="0" y="0"/>
                  </a:moveTo>
                  <a:lnTo>
                    <a:pt x="321627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49109" y="2032012"/>
              <a:ext cx="3216275" cy="0"/>
            </a:xfrm>
            <a:custGeom>
              <a:avLst/>
              <a:gdLst/>
              <a:ahLst/>
              <a:cxnLst/>
              <a:rect l="l" t="t" r="r" b="b"/>
              <a:pathLst>
                <a:path w="3216275" h="0">
                  <a:moveTo>
                    <a:pt x="0" y="0"/>
                  </a:moveTo>
                  <a:lnTo>
                    <a:pt x="40005" y="0"/>
                  </a:lnTo>
                </a:path>
                <a:path w="3216275" h="0">
                  <a:moveTo>
                    <a:pt x="3216275" y="0"/>
                  </a:moveTo>
                  <a:lnTo>
                    <a:pt x="31762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49109" y="1767852"/>
              <a:ext cx="3216275" cy="0"/>
            </a:xfrm>
            <a:custGeom>
              <a:avLst/>
              <a:gdLst/>
              <a:ahLst/>
              <a:cxnLst/>
              <a:rect l="l" t="t" r="r" b="b"/>
              <a:pathLst>
                <a:path w="3216275" h="0">
                  <a:moveTo>
                    <a:pt x="0" y="0"/>
                  </a:moveTo>
                  <a:lnTo>
                    <a:pt x="321627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49109" y="1767852"/>
              <a:ext cx="3216275" cy="0"/>
            </a:xfrm>
            <a:custGeom>
              <a:avLst/>
              <a:gdLst/>
              <a:ahLst/>
              <a:cxnLst/>
              <a:rect l="l" t="t" r="r" b="b"/>
              <a:pathLst>
                <a:path w="3216275" h="0">
                  <a:moveTo>
                    <a:pt x="0" y="0"/>
                  </a:moveTo>
                  <a:lnTo>
                    <a:pt x="40005" y="0"/>
                  </a:lnTo>
                </a:path>
                <a:path w="3216275" h="0">
                  <a:moveTo>
                    <a:pt x="3216275" y="0"/>
                  </a:moveTo>
                  <a:lnTo>
                    <a:pt x="31762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49109" y="1504327"/>
              <a:ext cx="3216275" cy="0"/>
            </a:xfrm>
            <a:custGeom>
              <a:avLst/>
              <a:gdLst/>
              <a:ahLst/>
              <a:cxnLst/>
              <a:rect l="l" t="t" r="r" b="b"/>
              <a:pathLst>
                <a:path w="3216275" h="0">
                  <a:moveTo>
                    <a:pt x="0" y="0"/>
                  </a:moveTo>
                  <a:lnTo>
                    <a:pt x="321627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49109" y="1504327"/>
              <a:ext cx="3216275" cy="0"/>
            </a:xfrm>
            <a:custGeom>
              <a:avLst/>
              <a:gdLst/>
              <a:ahLst/>
              <a:cxnLst/>
              <a:rect l="l" t="t" r="r" b="b"/>
              <a:pathLst>
                <a:path w="3216275" h="0">
                  <a:moveTo>
                    <a:pt x="0" y="0"/>
                  </a:moveTo>
                  <a:lnTo>
                    <a:pt x="40005" y="0"/>
                  </a:lnTo>
                </a:path>
                <a:path w="3216275" h="0">
                  <a:moveTo>
                    <a:pt x="3216275" y="0"/>
                  </a:moveTo>
                  <a:lnTo>
                    <a:pt x="31762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49109" y="1240802"/>
              <a:ext cx="3216275" cy="0"/>
            </a:xfrm>
            <a:custGeom>
              <a:avLst/>
              <a:gdLst/>
              <a:ahLst/>
              <a:cxnLst/>
              <a:rect l="l" t="t" r="r" b="b"/>
              <a:pathLst>
                <a:path w="3216275" h="0">
                  <a:moveTo>
                    <a:pt x="0" y="0"/>
                  </a:moveTo>
                  <a:lnTo>
                    <a:pt x="321627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49109" y="1240802"/>
              <a:ext cx="3216275" cy="0"/>
            </a:xfrm>
            <a:custGeom>
              <a:avLst/>
              <a:gdLst/>
              <a:ahLst/>
              <a:cxnLst/>
              <a:rect l="l" t="t" r="r" b="b"/>
              <a:pathLst>
                <a:path w="3216275" h="0">
                  <a:moveTo>
                    <a:pt x="0" y="0"/>
                  </a:moveTo>
                  <a:lnTo>
                    <a:pt x="40005" y="0"/>
                  </a:lnTo>
                </a:path>
                <a:path w="3216275" h="0">
                  <a:moveTo>
                    <a:pt x="3216275" y="0"/>
                  </a:moveTo>
                  <a:lnTo>
                    <a:pt x="31762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49109" y="977277"/>
              <a:ext cx="3216275" cy="0"/>
            </a:xfrm>
            <a:custGeom>
              <a:avLst/>
              <a:gdLst/>
              <a:ahLst/>
              <a:cxnLst/>
              <a:rect l="l" t="t" r="r" b="b"/>
              <a:pathLst>
                <a:path w="3216275" h="0">
                  <a:moveTo>
                    <a:pt x="0" y="0"/>
                  </a:moveTo>
                  <a:lnTo>
                    <a:pt x="321627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49109" y="977277"/>
              <a:ext cx="3216275" cy="0"/>
            </a:xfrm>
            <a:custGeom>
              <a:avLst/>
              <a:gdLst/>
              <a:ahLst/>
              <a:cxnLst/>
              <a:rect l="l" t="t" r="r" b="b"/>
              <a:pathLst>
                <a:path w="3216275" h="0">
                  <a:moveTo>
                    <a:pt x="0" y="0"/>
                  </a:moveTo>
                  <a:lnTo>
                    <a:pt x="40005" y="0"/>
                  </a:lnTo>
                </a:path>
                <a:path w="3216275" h="0">
                  <a:moveTo>
                    <a:pt x="3216275" y="0"/>
                  </a:moveTo>
                  <a:lnTo>
                    <a:pt x="31762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64249" y="1039063"/>
            <a:ext cx="414020" cy="160718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855"/>
              </a:spcBef>
            </a:pPr>
            <a:r>
              <a:rPr dirty="0" sz="1100" spc="-5">
                <a:latin typeface="Arial"/>
                <a:cs typeface="Arial"/>
              </a:rPr>
              <a:t>10000</a:t>
            </a:r>
            <a:endParaRPr sz="11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755"/>
              </a:spcBef>
            </a:pPr>
            <a:r>
              <a:rPr dirty="0" sz="1100" spc="-5">
                <a:latin typeface="Arial"/>
                <a:cs typeface="Arial"/>
              </a:rPr>
              <a:t>8000</a:t>
            </a:r>
            <a:endParaRPr sz="11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755"/>
              </a:spcBef>
            </a:pPr>
            <a:r>
              <a:rPr dirty="0" sz="1100" spc="-5">
                <a:latin typeface="Arial"/>
                <a:cs typeface="Arial"/>
              </a:rPr>
              <a:t>6000</a:t>
            </a:r>
            <a:endParaRPr sz="11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760"/>
              </a:spcBef>
            </a:pPr>
            <a:r>
              <a:rPr dirty="0" sz="1100" spc="-5">
                <a:latin typeface="Arial"/>
                <a:cs typeface="Arial"/>
              </a:rPr>
              <a:t>4000</a:t>
            </a:r>
            <a:endParaRPr sz="11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755"/>
              </a:spcBef>
            </a:pPr>
            <a:r>
              <a:rPr dirty="0" sz="1100" spc="-5">
                <a:latin typeface="Arial"/>
                <a:cs typeface="Arial"/>
              </a:rPr>
              <a:t>2000</a:t>
            </a:r>
            <a:endParaRPr sz="11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755"/>
              </a:spcBef>
            </a:pPr>
            <a:r>
              <a:rPr dirty="0" sz="1100" spc="-5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4249" y="871423"/>
            <a:ext cx="4140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12000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 rot="2700000">
            <a:off x="4002169" y="2736665"/>
            <a:ext cx="47188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5">
                <a:latin typeface="Arial"/>
                <a:cs typeface="Arial"/>
              </a:rPr>
              <a:t>2048</a:t>
            </a:r>
            <a:r>
              <a:rPr dirty="0" sz="900" spc="-5">
                <a:latin typeface="Arial"/>
                <a:cs typeface="Arial"/>
              </a:rPr>
              <a:t> MB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 rot="2700000">
            <a:off x="3787539" y="2736665"/>
            <a:ext cx="47188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5">
                <a:latin typeface="Arial"/>
                <a:cs typeface="Arial"/>
              </a:rPr>
              <a:t>1024</a:t>
            </a:r>
            <a:r>
              <a:rPr dirty="0" sz="900" spc="-5">
                <a:latin typeface="Arial"/>
                <a:cs typeface="Arial"/>
              </a:rPr>
              <a:t> MB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 rot="2700000">
            <a:off x="3581735" y="2714222"/>
            <a:ext cx="410566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5">
                <a:latin typeface="Arial"/>
                <a:cs typeface="Arial"/>
              </a:rPr>
              <a:t>512</a:t>
            </a:r>
            <a:r>
              <a:rPr dirty="0" sz="900" spc="-5">
                <a:latin typeface="Arial"/>
                <a:cs typeface="Arial"/>
              </a:rPr>
              <a:t> MB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 rot="2700000">
            <a:off x="3367105" y="2714222"/>
            <a:ext cx="410566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5">
                <a:latin typeface="Arial"/>
                <a:cs typeface="Arial"/>
              </a:rPr>
              <a:t>256</a:t>
            </a:r>
            <a:r>
              <a:rPr dirty="0" sz="900" spc="-5">
                <a:latin typeface="Arial"/>
                <a:cs typeface="Arial"/>
              </a:rPr>
              <a:t> MB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 rot="2700000">
            <a:off x="3152475" y="2714222"/>
            <a:ext cx="410566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5">
                <a:latin typeface="Arial"/>
                <a:cs typeface="Arial"/>
              </a:rPr>
              <a:t>128</a:t>
            </a:r>
            <a:r>
              <a:rPr dirty="0" sz="900" spc="-5">
                <a:latin typeface="Arial"/>
                <a:cs typeface="Arial"/>
              </a:rPr>
              <a:t> MB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 rot="2700000">
            <a:off x="2930288" y="2736665"/>
            <a:ext cx="47188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5">
                <a:latin typeface="Arial"/>
                <a:cs typeface="Arial"/>
              </a:rPr>
              <a:t>2048</a:t>
            </a:r>
            <a:r>
              <a:rPr dirty="0" sz="900" spc="-5">
                <a:latin typeface="Arial"/>
                <a:cs typeface="Arial"/>
              </a:rPr>
              <a:t> MB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 rot="2700000">
            <a:off x="2715658" y="2736665"/>
            <a:ext cx="47188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5">
                <a:latin typeface="Arial"/>
                <a:cs typeface="Arial"/>
              </a:rPr>
              <a:t>1024</a:t>
            </a:r>
            <a:r>
              <a:rPr dirty="0" sz="900" spc="-5">
                <a:latin typeface="Arial"/>
                <a:cs typeface="Arial"/>
              </a:rPr>
              <a:t> MB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 rot="2700000">
            <a:off x="2501028" y="2736665"/>
            <a:ext cx="47188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5">
                <a:latin typeface="Arial"/>
                <a:cs typeface="Arial"/>
              </a:rPr>
              <a:t>1024</a:t>
            </a:r>
            <a:r>
              <a:rPr dirty="0" sz="900" spc="-5">
                <a:latin typeface="Arial"/>
                <a:cs typeface="Arial"/>
              </a:rPr>
              <a:t> MB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 rot="2700000">
            <a:off x="2295225" y="2714222"/>
            <a:ext cx="410566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5">
                <a:latin typeface="Arial"/>
                <a:cs typeface="Arial"/>
              </a:rPr>
              <a:t>256</a:t>
            </a:r>
            <a:r>
              <a:rPr dirty="0" sz="900" spc="-5">
                <a:latin typeface="Arial"/>
                <a:cs typeface="Arial"/>
              </a:rPr>
              <a:t> MB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 rot="2700000">
            <a:off x="2080595" y="2714222"/>
            <a:ext cx="410566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5">
                <a:latin typeface="Arial"/>
                <a:cs typeface="Arial"/>
              </a:rPr>
              <a:t>128</a:t>
            </a:r>
            <a:r>
              <a:rPr dirty="0" sz="900" spc="-5">
                <a:latin typeface="Arial"/>
                <a:cs typeface="Arial"/>
              </a:rPr>
              <a:t> MB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 rot="2700000">
            <a:off x="1857773" y="2736665"/>
            <a:ext cx="47188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5">
                <a:latin typeface="Arial"/>
                <a:cs typeface="Arial"/>
              </a:rPr>
              <a:t>1536</a:t>
            </a:r>
            <a:r>
              <a:rPr dirty="0" sz="900" spc="-5">
                <a:latin typeface="Arial"/>
                <a:cs typeface="Arial"/>
              </a:rPr>
              <a:t> MB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 rot="2700000">
            <a:off x="1643778" y="2736665"/>
            <a:ext cx="47188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5">
                <a:latin typeface="Arial"/>
                <a:cs typeface="Arial"/>
              </a:rPr>
              <a:t>2048</a:t>
            </a:r>
            <a:r>
              <a:rPr dirty="0" sz="900" spc="-5">
                <a:latin typeface="Arial"/>
                <a:cs typeface="Arial"/>
              </a:rPr>
              <a:t> MB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 rot="2700000">
            <a:off x="1429148" y="2736665"/>
            <a:ext cx="47188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5">
                <a:latin typeface="Arial"/>
                <a:cs typeface="Arial"/>
              </a:rPr>
              <a:t>1024</a:t>
            </a:r>
            <a:r>
              <a:rPr dirty="0" sz="900" spc="-5">
                <a:latin typeface="Arial"/>
                <a:cs typeface="Arial"/>
              </a:rPr>
              <a:t> MB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 rot="2700000">
            <a:off x="1222704" y="2714222"/>
            <a:ext cx="410566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5">
                <a:latin typeface="Arial"/>
                <a:cs typeface="Arial"/>
              </a:rPr>
              <a:t>512</a:t>
            </a:r>
            <a:r>
              <a:rPr dirty="0" sz="900" spc="-5">
                <a:latin typeface="Arial"/>
                <a:cs typeface="Arial"/>
              </a:rPr>
              <a:t> MB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 rot="2700000">
            <a:off x="1008709" y="2714222"/>
            <a:ext cx="410566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5">
                <a:latin typeface="Arial"/>
                <a:cs typeface="Arial"/>
              </a:rPr>
              <a:t>256</a:t>
            </a:r>
            <a:r>
              <a:rPr dirty="0" sz="900" spc="-5">
                <a:latin typeface="Arial"/>
                <a:cs typeface="Arial"/>
              </a:rPr>
              <a:t> MB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 rot="2700000">
            <a:off x="794079" y="2714222"/>
            <a:ext cx="410566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5">
                <a:latin typeface="Arial"/>
                <a:cs typeface="Arial"/>
              </a:rPr>
              <a:t>128</a:t>
            </a:r>
            <a:r>
              <a:rPr dirty="0" sz="900" spc="-5">
                <a:latin typeface="Arial"/>
                <a:cs typeface="Arial"/>
              </a:rPr>
              <a:t> MB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04341" y="974102"/>
            <a:ext cx="3305810" cy="1588135"/>
            <a:chOff x="804341" y="974102"/>
            <a:chExt cx="3305810" cy="1588135"/>
          </a:xfrm>
        </p:grpSpPr>
        <p:sp>
          <p:nvSpPr>
            <p:cNvPr id="44" name="object 44"/>
            <p:cNvSpPr/>
            <p:nvPr/>
          </p:nvSpPr>
          <p:spPr>
            <a:xfrm>
              <a:off x="849109" y="977277"/>
              <a:ext cx="3216275" cy="1581785"/>
            </a:xfrm>
            <a:custGeom>
              <a:avLst/>
              <a:gdLst/>
              <a:ahLst/>
              <a:cxnLst/>
              <a:rect l="l" t="t" r="r" b="b"/>
              <a:pathLst>
                <a:path w="3216275" h="1581785">
                  <a:moveTo>
                    <a:pt x="0" y="0"/>
                  </a:moveTo>
                  <a:lnTo>
                    <a:pt x="0" y="1581785"/>
                  </a:lnTo>
                  <a:lnTo>
                    <a:pt x="3216275" y="1581785"/>
                  </a:lnTo>
                  <a:lnTo>
                    <a:pt x="3216275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04341" y="1454480"/>
              <a:ext cx="89535" cy="120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018971" y="1984705"/>
              <a:ext cx="89535" cy="1066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232966" y="2253945"/>
              <a:ext cx="89535" cy="971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447596" y="2379675"/>
              <a:ext cx="89535" cy="946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662226" y="2436190"/>
              <a:ext cx="89535" cy="952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880971" y="2286660"/>
              <a:ext cx="80645" cy="158750"/>
            </a:xfrm>
            <a:custGeom>
              <a:avLst/>
              <a:gdLst/>
              <a:ahLst/>
              <a:cxnLst/>
              <a:rect l="l" t="t" r="r" b="b"/>
              <a:pathLst>
                <a:path w="80644" h="158750">
                  <a:moveTo>
                    <a:pt x="80022" y="0"/>
                  </a:moveTo>
                  <a:lnTo>
                    <a:pt x="12" y="0"/>
                  </a:lnTo>
                  <a:lnTo>
                    <a:pt x="0" y="13335"/>
                  </a:lnTo>
                  <a:lnTo>
                    <a:pt x="0" y="137160"/>
                  </a:lnTo>
                  <a:lnTo>
                    <a:pt x="0" y="158750"/>
                  </a:lnTo>
                  <a:lnTo>
                    <a:pt x="80010" y="158750"/>
                  </a:lnTo>
                  <a:lnTo>
                    <a:pt x="80022" y="156845"/>
                  </a:lnTo>
                  <a:lnTo>
                    <a:pt x="80022" y="13335"/>
                  </a:lnTo>
                  <a:lnTo>
                    <a:pt x="80022" y="0"/>
                  </a:lnTo>
                  <a:close/>
                </a:path>
              </a:pathLst>
            </a:custGeom>
            <a:solidFill>
              <a:srgbClr val="FCB7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095614" y="2272042"/>
              <a:ext cx="80010" cy="1651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095614" y="977277"/>
              <a:ext cx="80010" cy="8185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310244" y="2078367"/>
              <a:ext cx="80010" cy="1390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524239" y="2291727"/>
              <a:ext cx="80010" cy="1962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738869" y="2346972"/>
              <a:ext cx="80010" cy="15430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953499" y="2336812"/>
              <a:ext cx="80010" cy="19177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162731" y="2422220"/>
              <a:ext cx="89535" cy="1047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377361" y="2426665"/>
              <a:ext cx="89535" cy="10096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591991" y="2425395"/>
              <a:ext cx="89535" cy="10223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805986" y="2428570"/>
              <a:ext cx="89535" cy="971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020616" y="2418410"/>
              <a:ext cx="89535" cy="11049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49109" y="977277"/>
              <a:ext cx="3216275" cy="1581785"/>
            </a:xfrm>
            <a:custGeom>
              <a:avLst/>
              <a:gdLst/>
              <a:ahLst/>
              <a:cxnLst/>
              <a:rect l="l" t="t" r="r" b="b"/>
              <a:pathLst>
                <a:path w="3216275" h="1581785">
                  <a:moveTo>
                    <a:pt x="0" y="0"/>
                  </a:moveTo>
                  <a:lnTo>
                    <a:pt x="0" y="1581785"/>
                  </a:lnTo>
                  <a:lnTo>
                    <a:pt x="3216275" y="1581785"/>
                  </a:lnTo>
                  <a:lnTo>
                    <a:pt x="3216275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55270" y="1449205"/>
            <a:ext cx="165100" cy="6388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70"/>
              </a:lnSpc>
            </a:pPr>
            <a:r>
              <a:rPr dirty="0" sz="1100">
                <a:latin typeface="Arial"/>
                <a:cs typeface="Arial"/>
              </a:rPr>
              <a:t>Time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[ms]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297736" y="827100"/>
            <a:ext cx="89535" cy="89535"/>
            <a:chOff x="1297736" y="827100"/>
            <a:chExt cx="89535" cy="89535"/>
          </a:xfrm>
        </p:grpSpPr>
        <p:sp>
          <p:nvSpPr>
            <p:cNvPr id="65" name="object 65"/>
            <p:cNvSpPr/>
            <p:nvPr/>
          </p:nvSpPr>
          <p:spPr>
            <a:xfrm>
              <a:off x="1302499" y="831862"/>
              <a:ext cx="80010" cy="80010"/>
            </a:xfrm>
            <a:custGeom>
              <a:avLst/>
              <a:gdLst/>
              <a:ahLst/>
              <a:cxnLst/>
              <a:rect l="l" t="t" r="r" b="b"/>
              <a:pathLst>
                <a:path w="80009" h="80009">
                  <a:moveTo>
                    <a:pt x="80010" y="40005"/>
                  </a:moveTo>
                  <a:lnTo>
                    <a:pt x="76864" y="24436"/>
                  </a:lnTo>
                  <a:lnTo>
                    <a:pt x="68289" y="11720"/>
                  </a:lnTo>
                  <a:lnTo>
                    <a:pt x="55573" y="3145"/>
                  </a:lnTo>
                  <a:lnTo>
                    <a:pt x="40005" y="0"/>
                  </a:lnTo>
                  <a:lnTo>
                    <a:pt x="24436" y="3145"/>
                  </a:lnTo>
                  <a:lnTo>
                    <a:pt x="11720" y="11720"/>
                  </a:lnTo>
                  <a:lnTo>
                    <a:pt x="3145" y="24436"/>
                  </a:lnTo>
                  <a:lnTo>
                    <a:pt x="0" y="40005"/>
                  </a:lnTo>
                  <a:lnTo>
                    <a:pt x="3145" y="55573"/>
                  </a:lnTo>
                  <a:lnTo>
                    <a:pt x="11720" y="68289"/>
                  </a:lnTo>
                  <a:lnTo>
                    <a:pt x="24436" y="76864"/>
                  </a:lnTo>
                  <a:lnTo>
                    <a:pt x="40005" y="80010"/>
                  </a:lnTo>
                  <a:lnTo>
                    <a:pt x="55573" y="76864"/>
                  </a:lnTo>
                  <a:lnTo>
                    <a:pt x="68289" y="68289"/>
                  </a:lnTo>
                  <a:lnTo>
                    <a:pt x="76864" y="55573"/>
                  </a:lnTo>
                  <a:lnTo>
                    <a:pt x="80010" y="40005"/>
                  </a:lnTo>
                </a:path>
              </a:pathLst>
            </a:custGeom>
            <a:ln w="9525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342504" y="87186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/>
          <p:nvPr/>
        </p:nvSpPr>
        <p:spPr>
          <a:xfrm>
            <a:off x="2096884" y="831862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09">
                <a:moveTo>
                  <a:pt x="80010" y="0"/>
                </a:moveTo>
                <a:lnTo>
                  <a:pt x="0" y="0"/>
                </a:lnTo>
                <a:lnTo>
                  <a:pt x="0" y="80010"/>
                </a:lnTo>
                <a:lnTo>
                  <a:pt x="80010" y="80010"/>
                </a:lnTo>
                <a:lnTo>
                  <a:pt x="80010" y="0"/>
                </a:lnTo>
                <a:close/>
              </a:path>
            </a:pathLst>
          </a:custGeom>
          <a:solidFill>
            <a:srgbClr val="FCB7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891269" y="831862"/>
            <a:ext cx="80010" cy="8001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923434" y="445973"/>
            <a:ext cx="2828290" cy="5130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51460">
              <a:lnSpc>
                <a:spcPct val="100000"/>
              </a:lnSpc>
              <a:spcBef>
                <a:spcPts val="700"/>
              </a:spcBef>
            </a:pPr>
            <a:r>
              <a:rPr dirty="0" sz="1100" b="1">
                <a:latin typeface="Arial"/>
                <a:cs typeface="Arial"/>
              </a:rPr>
              <a:t>Execution time of </a:t>
            </a:r>
            <a:r>
              <a:rPr dirty="0" sz="1100" spc="-5" b="1">
                <a:latin typeface="Courier New"/>
                <a:cs typeface="Courier New"/>
              </a:rPr>
              <a:t>faas−fact</a:t>
            </a:r>
            <a:r>
              <a:rPr dirty="0" sz="1100" spc="-409" b="1">
                <a:latin typeface="Courier New"/>
                <a:cs typeface="Courier New"/>
              </a:rPr>
              <a:t> </a:t>
            </a:r>
            <a:r>
              <a:rPr dirty="0" sz="1100" b="1">
                <a:latin typeface="Arial"/>
                <a:cs typeface="Arial"/>
              </a:rPr>
              <a:t>(Python)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768350" algn="l"/>
                <a:tab pos="1492885" algn="l"/>
                <a:tab pos="2453005" algn="l"/>
              </a:tabLst>
            </a:pPr>
            <a:r>
              <a:rPr dirty="0" sz="1100">
                <a:latin typeface="Liberation Sans Narrow"/>
                <a:cs typeface="Liberation Sans Narrow"/>
              </a:rPr>
              <a:t>AWS	Azure	</a:t>
            </a:r>
            <a:r>
              <a:rPr dirty="0" sz="1100" spc="-5">
                <a:latin typeface="Liberation Sans Narrow"/>
                <a:cs typeface="Liberation Sans Narrow"/>
              </a:rPr>
              <a:t>Google	</a:t>
            </a:r>
            <a:r>
              <a:rPr dirty="0" sz="1100">
                <a:latin typeface="Liberation Sans Narrow"/>
                <a:cs typeface="Liberation Sans Narrow"/>
              </a:rPr>
              <a:t>IBM</a:t>
            </a:r>
            <a:endParaRPr sz="1100">
              <a:latin typeface="Liberation Sans Narrow"/>
              <a:cs typeface="Liberation Sans Narrow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685654" y="831862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09">
                <a:moveTo>
                  <a:pt x="40005" y="80010"/>
                </a:moveTo>
                <a:lnTo>
                  <a:pt x="40005" y="0"/>
                </a:lnTo>
              </a:path>
              <a:path w="80010" h="80009">
                <a:moveTo>
                  <a:pt x="0" y="40005"/>
                </a:moveTo>
                <a:lnTo>
                  <a:pt x="80010" y="40005"/>
                </a:lnTo>
              </a:path>
              <a:path w="80010" h="80009">
                <a:moveTo>
                  <a:pt x="0" y="0"/>
                </a:moveTo>
                <a:lnTo>
                  <a:pt x="80010" y="80010"/>
                </a:lnTo>
              </a:path>
              <a:path w="80010" h="80009">
                <a:moveTo>
                  <a:pt x="0" y="80010"/>
                </a:moveTo>
                <a:lnTo>
                  <a:pt x="80010" y="0"/>
                </a:lnTo>
              </a:path>
            </a:pathLst>
          </a:custGeom>
          <a:ln w="9525">
            <a:solidFill>
              <a:srgbClr val="5E3D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dirty="0" spc="-5"/>
              <a:t>10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3060"/>
          </a:xfrm>
          <a:custGeom>
            <a:avLst/>
            <a:gdLst/>
            <a:ahLst/>
            <a:cxnLst/>
            <a:rect l="l" t="t" r="r" b="b"/>
            <a:pathLst>
              <a:path w="4608195" h="353060">
                <a:moveTo>
                  <a:pt x="4608004" y="0"/>
                </a:moveTo>
                <a:lnTo>
                  <a:pt x="0" y="0"/>
                </a:lnTo>
                <a:lnTo>
                  <a:pt x="0" y="352551"/>
                </a:lnTo>
                <a:lnTo>
                  <a:pt x="4608004" y="352551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896" y="64475"/>
            <a:ext cx="272415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Results - Load </a:t>
            </a:r>
            <a:r>
              <a:rPr dirty="0" spc="-30"/>
              <a:t>Test </a:t>
            </a:r>
            <a:r>
              <a:rPr dirty="0" spc="-10"/>
              <a:t>(Average</a:t>
            </a:r>
            <a:r>
              <a:rPr dirty="0" spc="-5"/>
              <a:t> Latency)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2596"/>
            <a:ext cx="4608195" cy="5080"/>
            <a:chOff x="0" y="352596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55130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2596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2596"/>
              <a:ext cx="507365" cy="5080"/>
            </a:xfrm>
            <a:custGeom>
              <a:avLst/>
              <a:gdLst/>
              <a:ahLst/>
              <a:cxnLst/>
              <a:rect l="l" t="t" r="r" b="b"/>
              <a:pathLst>
                <a:path w="507365" h="5079">
                  <a:moveTo>
                    <a:pt x="0" y="5060"/>
                  </a:moveTo>
                  <a:lnTo>
                    <a:pt x="0" y="0"/>
                  </a:lnTo>
                  <a:lnTo>
                    <a:pt x="506888" y="0"/>
                  </a:lnTo>
                  <a:lnTo>
                    <a:pt x="50688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352545" y="1451629"/>
            <a:ext cx="840740" cy="586105"/>
            <a:chOff x="352545" y="1451629"/>
            <a:chExt cx="840740" cy="586105"/>
          </a:xfrm>
        </p:grpSpPr>
        <p:sp>
          <p:nvSpPr>
            <p:cNvPr id="9" name="object 9"/>
            <p:cNvSpPr/>
            <p:nvPr/>
          </p:nvSpPr>
          <p:spPr>
            <a:xfrm>
              <a:off x="353498" y="2036464"/>
              <a:ext cx="839469" cy="0"/>
            </a:xfrm>
            <a:custGeom>
              <a:avLst/>
              <a:gdLst/>
              <a:ahLst/>
              <a:cxnLst/>
              <a:rect l="l" t="t" r="r" b="b"/>
              <a:pathLst>
                <a:path w="839469" h="0">
                  <a:moveTo>
                    <a:pt x="0" y="0"/>
                  </a:moveTo>
                  <a:lnTo>
                    <a:pt x="839152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3498" y="2036464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3498" y="1938991"/>
              <a:ext cx="839469" cy="0"/>
            </a:xfrm>
            <a:custGeom>
              <a:avLst/>
              <a:gdLst/>
              <a:ahLst/>
              <a:cxnLst/>
              <a:rect l="l" t="t" r="r" b="b"/>
              <a:pathLst>
                <a:path w="839469" h="0">
                  <a:moveTo>
                    <a:pt x="0" y="0"/>
                  </a:moveTo>
                  <a:lnTo>
                    <a:pt x="839152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53498" y="193899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3498" y="1841836"/>
              <a:ext cx="839469" cy="0"/>
            </a:xfrm>
            <a:custGeom>
              <a:avLst/>
              <a:gdLst/>
              <a:ahLst/>
              <a:cxnLst/>
              <a:rect l="l" t="t" r="r" b="b"/>
              <a:pathLst>
                <a:path w="839469" h="0">
                  <a:moveTo>
                    <a:pt x="0" y="0"/>
                  </a:moveTo>
                  <a:lnTo>
                    <a:pt x="839152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3498" y="184183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3498" y="1744364"/>
              <a:ext cx="839469" cy="0"/>
            </a:xfrm>
            <a:custGeom>
              <a:avLst/>
              <a:gdLst/>
              <a:ahLst/>
              <a:cxnLst/>
              <a:rect l="l" t="t" r="r" b="b"/>
              <a:pathLst>
                <a:path w="839469" h="0">
                  <a:moveTo>
                    <a:pt x="0" y="0"/>
                  </a:moveTo>
                  <a:lnTo>
                    <a:pt x="839152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3498" y="1744364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3498" y="1647209"/>
              <a:ext cx="839469" cy="0"/>
            </a:xfrm>
            <a:custGeom>
              <a:avLst/>
              <a:gdLst/>
              <a:ahLst/>
              <a:cxnLst/>
              <a:rect l="l" t="t" r="r" b="b"/>
              <a:pathLst>
                <a:path w="839469" h="0">
                  <a:moveTo>
                    <a:pt x="0" y="0"/>
                  </a:moveTo>
                  <a:lnTo>
                    <a:pt x="839152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53498" y="164720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53498" y="1549736"/>
              <a:ext cx="839469" cy="0"/>
            </a:xfrm>
            <a:custGeom>
              <a:avLst/>
              <a:gdLst/>
              <a:ahLst/>
              <a:cxnLst/>
              <a:rect l="l" t="t" r="r" b="b"/>
              <a:pathLst>
                <a:path w="839469" h="0">
                  <a:moveTo>
                    <a:pt x="0" y="0"/>
                  </a:moveTo>
                  <a:lnTo>
                    <a:pt x="839152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3498" y="154973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53498" y="1452581"/>
              <a:ext cx="839469" cy="0"/>
            </a:xfrm>
            <a:custGeom>
              <a:avLst/>
              <a:gdLst/>
              <a:ahLst/>
              <a:cxnLst/>
              <a:rect l="l" t="t" r="r" b="b"/>
              <a:pathLst>
                <a:path w="839469" h="0">
                  <a:moveTo>
                    <a:pt x="0" y="0"/>
                  </a:moveTo>
                  <a:lnTo>
                    <a:pt x="839152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3498" y="145258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01802" y="1379969"/>
            <a:ext cx="122555" cy="7067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204"/>
              </a:spcBef>
            </a:pPr>
            <a:r>
              <a:rPr dirty="0" sz="550" spc="-5"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>
                <a:latin typeface="Arial"/>
                <a:cs typeface="Arial"/>
              </a:rPr>
              <a:t>2.5</a:t>
            </a:r>
            <a:endParaRPr sz="55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  <a:spcBef>
                <a:spcPts val="105"/>
              </a:spcBef>
            </a:pPr>
            <a:r>
              <a:rPr dirty="0" sz="550" spc="-5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>
                <a:latin typeface="Arial"/>
                <a:cs typeface="Arial"/>
              </a:rPr>
              <a:t>1.5</a:t>
            </a:r>
            <a:endParaRPr sz="55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  <a:spcBef>
                <a:spcPts val="110"/>
              </a:spcBef>
            </a:pPr>
            <a:r>
              <a:rPr dirty="0" sz="550" spc="-5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>
                <a:latin typeface="Arial"/>
                <a:cs typeface="Arial"/>
              </a:rPr>
              <a:t>0.5</a:t>
            </a:r>
            <a:endParaRPr sz="55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  <a:spcBef>
                <a:spcPts val="105"/>
              </a:spcBef>
            </a:pPr>
            <a:r>
              <a:rPr dirty="0" sz="550" spc="-5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3498" y="1452581"/>
            <a:ext cx="0" cy="584200"/>
          </a:xfrm>
          <a:custGeom>
            <a:avLst/>
            <a:gdLst/>
            <a:ahLst/>
            <a:cxnLst/>
            <a:rect l="l" t="t" r="r" b="b"/>
            <a:pathLst>
              <a:path w="0" h="584200">
                <a:moveTo>
                  <a:pt x="0" y="583882"/>
                </a:moveTo>
                <a:lnTo>
                  <a:pt x="0" y="563880"/>
                </a:lnTo>
              </a:path>
              <a:path w="0" h="584200">
                <a:moveTo>
                  <a:pt x="0" y="0"/>
                </a:moveTo>
                <a:lnTo>
                  <a:pt x="0" y="20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 rot="2700000">
            <a:off x="325581" y="2074113"/>
            <a:ext cx="104782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10</a:t>
            </a:r>
            <a:endParaRPr sz="5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3513" y="1452581"/>
            <a:ext cx="0" cy="584200"/>
          </a:xfrm>
          <a:custGeom>
            <a:avLst/>
            <a:gdLst/>
            <a:ahLst/>
            <a:cxnLst/>
            <a:rect l="l" t="t" r="r" b="b"/>
            <a:pathLst>
              <a:path w="0" h="584200">
                <a:moveTo>
                  <a:pt x="0" y="583882"/>
                </a:moveTo>
                <a:lnTo>
                  <a:pt x="0" y="563880"/>
                </a:lnTo>
              </a:path>
              <a:path w="0" h="584200">
                <a:moveTo>
                  <a:pt x="0" y="0"/>
                </a:moveTo>
                <a:lnTo>
                  <a:pt x="0" y="20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 rot="2700000">
            <a:off x="445596" y="2074113"/>
            <a:ext cx="104782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25</a:t>
            </a:r>
            <a:endParaRPr sz="5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3210" y="1452581"/>
            <a:ext cx="0" cy="584200"/>
          </a:xfrm>
          <a:custGeom>
            <a:avLst/>
            <a:gdLst/>
            <a:ahLst/>
            <a:cxnLst/>
            <a:rect l="l" t="t" r="r" b="b"/>
            <a:pathLst>
              <a:path w="0" h="584200">
                <a:moveTo>
                  <a:pt x="0" y="583882"/>
                </a:moveTo>
                <a:lnTo>
                  <a:pt x="0" y="563880"/>
                </a:lnTo>
              </a:path>
              <a:path w="0" h="584200">
                <a:moveTo>
                  <a:pt x="0" y="0"/>
                </a:moveTo>
                <a:lnTo>
                  <a:pt x="0" y="20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 rot="2700000">
            <a:off x="565293" y="2074113"/>
            <a:ext cx="104782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50</a:t>
            </a:r>
            <a:endParaRPr sz="5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3225" y="1452581"/>
            <a:ext cx="359410" cy="584200"/>
          </a:xfrm>
          <a:custGeom>
            <a:avLst/>
            <a:gdLst/>
            <a:ahLst/>
            <a:cxnLst/>
            <a:rect l="l" t="t" r="r" b="b"/>
            <a:pathLst>
              <a:path w="359409" h="584200">
                <a:moveTo>
                  <a:pt x="0" y="583882"/>
                </a:moveTo>
                <a:lnTo>
                  <a:pt x="0" y="563880"/>
                </a:lnTo>
              </a:path>
              <a:path w="359409" h="584200">
                <a:moveTo>
                  <a:pt x="119697" y="583882"/>
                </a:moveTo>
                <a:lnTo>
                  <a:pt x="119697" y="563880"/>
                </a:lnTo>
              </a:path>
              <a:path w="359409" h="584200">
                <a:moveTo>
                  <a:pt x="239712" y="583882"/>
                </a:moveTo>
                <a:lnTo>
                  <a:pt x="239712" y="563880"/>
                </a:lnTo>
              </a:path>
              <a:path w="359409" h="584200">
                <a:moveTo>
                  <a:pt x="359410" y="583882"/>
                </a:moveTo>
                <a:lnTo>
                  <a:pt x="359410" y="563880"/>
                </a:lnTo>
              </a:path>
              <a:path w="359409" h="584200">
                <a:moveTo>
                  <a:pt x="0" y="0"/>
                </a:moveTo>
                <a:lnTo>
                  <a:pt x="0" y="20002"/>
                </a:lnTo>
              </a:path>
              <a:path w="359409" h="584200">
                <a:moveTo>
                  <a:pt x="119697" y="0"/>
                </a:moveTo>
                <a:lnTo>
                  <a:pt x="119697" y="20002"/>
                </a:lnTo>
              </a:path>
              <a:path w="359409" h="584200">
                <a:moveTo>
                  <a:pt x="239712" y="0"/>
                </a:moveTo>
                <a:lnTo>
                  <a:pt x="239712" y="20002"/>
                </a:lnTo>
              </a:path>
              <a:path w="359409" h="584200">
                <a:moveTo>
                  <a:pt x="359410" y="0"/>
                </a:moveTo>
                <a:lnTo>
                  <a:pt x="359410" y="20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 rot="2700000">
            <a:off x="1042779" y="2087793"/>
            <a:ext cx="136127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800</a:t>
            </a:r>
            <a:endParaRPr sz="5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 rot="2700000">
            <a:off x="923082" y="2087793"/>
            <a:ext cx="136127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400</a:t>
            </a:r>
            <a:endParaRPr sz="5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 rot="2700000">
            <a:off x="803067" y="2087793"/>
            <a:ext cx="136127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200</a:t>
            </a:r>
            <a:endParaRPr sz="5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 rot="2700000">
            <a:off x="683369" y="2087793"/>
            <a:ext cx="136127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100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31114" y="1450200"/>
            <a:ext cx="883919" cy="599440"/>
            <a:chOff x="331114" y="1450200"/>
            <a:chExt cx="883919" cy="599440"/>
          </a:xfrm>
        </p:grpSpPr>
        <p:sp>
          <p:nvSpPr>
            <p:cNvPr id="36" name="object 36"/>
            <p:cNvSpPr/>
            <p:nvPr/>
          </p:nvSpPr>
          <p:spPr>
            <a:xfrm>
              <a:off x="353498" y="1452581"/>
              <a:ext cx="839469" cy="584200"/>
            </a:xfrm>
            <a:custGeom>
              <a:avLst/>
              <a:gdLst/>
              <a:ahLst/>
              <a:cxnLst/>
              <a:rect l="l" t="t" r="r" b="b"/>
              <a:pathLst>
                <a:path w="839469" h="584200">
                  <a:moveTo>
                    <a:pt x="0" y="0"/>
                  </a:moveTo>
                  <a:lnTo>
                    <a:pt x="0" y="583882"/>
                  </a:lnTo>
                  <a:lnTo>
                    <a:pt x="839152" y="583882"/>
                  </a:lnTo>
                  <a:lnTo>
                    <a:pt x="839152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33495" y="2007254"/>
              <a:ext cx="859155" cy="40005"/>
            </a:xfrm>
            <a:custGeom>
              <a:avLst/>
              <a:gdLst/>
              <a:ahLst/>
              <a:cxnLst/>
              <a:rect l="l" t="t" r="r" b="b"/>
              <a:pathLst>
                <a:path w="859155" h="40005">
                  <a:moveTo>
                    <a:pt x="20002" y="20002"/>
                  </a:moveTo>
                  <a:lnTo>
                    <a:pt x="140017" y="19367"/>
                  </a:lnTo>
                  <a:lnTo>
                    <a:pt x="259715" y="19685"/>
                  </a:lnTo>
                  <a:lnTo>
                    <a:pt x="379730" y="19685"/>
                  </a:lnTo>
                  <a:lnTo>
                    <a:pt x="499427" y="20002"/>
                  </a:lnTo>
                  <a:lnTo>
                    <a:pt x="619442" y="19050"/>
                  </a:lnTo>
                  <a:lnTo>
                    <a:pt x="739140" y="17780"/>
                  </a:lnTo>
                  <a:lnTo>
                    <a:pt x="859155" y="19050"/>
                  </a:lnTo>
                </a:path>
                <a:path w="859155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5" y="5859"/>
                  </a:lnTo>
                  <a:lnTo>
                    <a:pt x="27787" y="1572"/>
                  </a:lnTo>
                  <a:lnTo>
                    <a:pt x="20002" y="0"/>
                  </a:lnTo>
                  <a:lnTo>
                    <a:pt x="12217" y="1572"/>
                  </a:lnTo>
                  <a:lnTo>
                    <a:pt x="5859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59" y="34145"/>
                  </a:lnTo>
                  <a:lnTo>
                    <a:pt x="12217" y="38432"/>
                  </a:lnTo>
                  <a:lnTo>
                    <a:pt x="20002" y="40005"/>
                  </a:lnTo>
                  <a:lnTo>
                    <a:pt x="27787" y="38432"/>
                  </a:lnTo>
                  <a:lnTo>
                    <a:pt x="34145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53498" y="202725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53510" y="2006619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5" y="5859"/>
                  </a:lnTo>
                  <a:lnTo>
                    <a:pt x="27787" y="1572"/>
                  </a:lnTo>
                  <a:lnTo>
                    <a:pt x="20002" y="0"/>
                  </a:lnTo>
                  <a:lnTo>
                    <a:pt x="12217" y="1572"/>
                  </a:lnTo>
                  <a:lnTo>
                    <a:pt x="5859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59" y="34145"/>
                  </a:lnTo>
                  <a:lnTo>
                    <a:pt x="12217" y="38432"/>
                  </a:lnTo>
                  <a:lnTo>
                    <a:pt x="20002" y="40005"/>
                  </a:lnTo>
                  <a:lnTo>
                    <a:pt x="27787" y="38432"/>
                  </a:lnTo>
                  <a:lnTo>
                    <a:pt x="34145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73513" y="202662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73208" y="2006936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5" y="5859"/>
                  </a:lnTo>
                  <a:lnTo>
                    <a:pt x="27787" y="1572"/>
                  </a:lnTo>
                  <a:lnTo>
                    <a:pt x="20002" y="0"/>
                  </a:lnTo>
                  <a:lnTo>
                    <a:pt x="12217" y="1572"/>
                  </a:lnTo>
                  <a:lnTo>
                    <a:pt x="5859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59" y="34145"/>
                  </a:lnTo>
                  <a:lnTo>
                    <a:pt x="12217" y="38432"/>
                  </a:lnTo>
                  <a:lnTo>
                    <a:pt x="20002" y="40005"/>
                  </a:lnTo>
                  <a:lnTo>
                    <a:pt x="27787" y="38432"/>
                  </a:lnTo>
                  <a:lnTo>
                    <a:pt x="34145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93210" y="202693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93223" y="2006936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13225" y="202693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12920" y="2007254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5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32923" y="202725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932935" y="2006301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5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952938" y="202630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052633" y="2005031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5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072635" y="202503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172648" y="2006301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5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192650" y="202630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53498" y="1452581"/>
              <a:ext cx="428625" cy="560070"/>
            </a:xfrm>
            <a:custGeom>
              <a:avLst/>
              <a:gdLst/>
              <a:ahLst/>
              <a:cxnLst/>
              <a:rect l="l" t="t" r="r" b="b"/>
              <a:pathLst>
                <a:path w="428625" h="560069">
                  <a:moveTo>
                    <a:pt x="0" y="560070"/>
                  </a:moveTo>
                  <a:lnTo>
                    <a:pt x="120015" y="543877"/>
                  </a:lnTo>
                  <a:lnTo>
                    <a:pt x="239712" y="510857"/>
                  </a:lnTo>
                  <a:lnTo>
                    <a:pt x="359727" y="459422"/>
                  </a:lnTo>
                  <a:lnTo>
                    <a:pt x="428307" y="0"/>
                  </a:lnTo>
                </a:path>
              </a:pathLst>
            </a:custGeom>
            <a:ln w="4762">
              <a:solidFill>
                <a:srgbClr val="FCB76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33489" y="1892007"/>
              <a:ext cx="400050" cy="140970"/>
            </a:xfrm>
            <a:custGeom>
              <a:avLst/>
              <a:gdLst/>
              <a:ahLst/>
              <a:cxnLst/>
              <a:rect l="l" t="t" r="r" b="b"/>
              <a:pathLst>
                <a:path w="400050" h="140969">
                  <a:moveTo>
                    <a:pt x="40005" y="100647"/>
                  </a:moveTo>
                  <a:lnTo>
                    <a:pt x="0" y="100647"/>
                  </a:lnTo>
                  <a:lnTo>
                    <a:pt x="0" y="140652"/>
                  </a:lnTo>
                  <a:lnTo>
                    <a:pt x="40005" y="140652"/>
                  </a:lnTo>
                  <a:lnTo>
                    <a:pt x="40005" y="100647"/>
                  </a:lnTo>
                  <a:close/>
                </a:path>
                <a:path w="400050" h="140969">
                  <a:moveTo>
                    <a:pt x="160020" y="84455"/>
                  </a:moveTo>
                  <a:lnTo>
                    <a:pt x="120015" y="84455"/>
                  </a:lnTo>
                  <a:lnTo>
                    <a:pt x="120015" y="124460"/>
                  </a:lnTo>
                  <a:lnTo>
                    <a:pt x="160020" y="124460"/>
                  </a:lnTo>
                  <a:lnTo>
                    <a:pt x="160020" y="84455"/>
                  </a:lnTo>
                  <a:close/>
                </a:path>
                <a:path w="400050" h="140969">
                  <a:moveTo>
                    <a:pt x="279717" y="51435"/>
                  </a:moveTo>
                  <a:lnTo>
                    <a:pt x="239712" y="51435"/>
                  </a:lnTo>
                  <a:lnTo>
                    <a:pt x="239712" y="91440"/>
                  </a:lnTo>
                  <a:lnTo>
                    <a:pt x="279717" y="91440"/>
                  </a:lnTo>
                  <a:lnTo>
                    <a:pt x="279717" y="51435"/>
                  </a:lnTo>
                  <a:close/>
                </a:path>
                <a:path w="400050" h="140969">
                  <a:moveTo>
                    <a:pt x="399732" y="0"/>
                  </a:moveTo>
                  <a:lnTo>
                    <a:pt x="359727" y="0"/>
                  </a:lnTo>
                  <a:lnTo>
                    <a:pt x="359727" y="40005"/>
                  </a:lnTo>
                  <a:lnTo>
                    <a:pt x="399732" y="40005"/>
                  </a:lnTo>
                  <a:lnTo>
                    <a:pt x="399732" y="0"/>
                  </a:lnTo>
                  <a:close/>
                </a:path>
              </a:pathLst>
            </a:custGeom>
            <a:solidFill>
              <a:srgbClr val="FCB7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53498" y="1905654"/>
              <a:ext cx="839469" cy="111125"/>
            </a:xfrm>
            <a:custGeom>
              <a:avLst/>
              <a:gdLst/>
              <a:ahLst/>
              <a:cxnLst/>
              <a:rect l="l" t="t" r="r" b="b"/>
              <a:pathLst>
                <a:path w="839469" h="111125">
                  <a:moveTo>
                    <a:pt x="0" y="110807"/>
                  </a:moveTo>
                  <a:lnTo>
                    <a:pt x="120015" y="101600"/>
                  </a:lnTo>
                  <a:lnTo>
                    <a:pt x="239712" y="65722"/>
                  </a:lnTo>
                  <a:lnTo>
                    <a:pt x="359727" y="50482"/>
                  </a:lnTo>
                  <a:lnTo>
                    <a:pt x="479425" y="30480"/>
                  </a:lnTo>
                  <a:lnTo>
                    <a:pt x="599440" y="46037"/>
                  </a:lnTo>
                  <a:lnTo>
                    <a:pt x="719137" y="0"/>
                  </a:lnTo>
                  <a:lnTo>
                    <a:pt x="839152" y="75882"/>
                  </a:lnTo>
                </a:path>
              </a:pathLst>
            </a:custGeom>
            <a:ln w="4762">
              <a:solidFill>
                <a:srgbClr val="FFE0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33489" y="1895652"/>
              <a:ext cx="879475" cy="143510"/>
            </a:xfrm>
            <a:custGeom>
              <a:avLst/>
              <a:gdLst/>
              <a:ahLst/>
              <a:cxnLst/>
              <a:rect l="l" t="t" r="r" b="b"/>
              <a:pathLst>
                <a:path w="879475" h="143510">
                  <a:moveTo>
                    <a:pt x="40005" y="110807"/>
                  </a:moveTo>
                  <a:lnTo>
                    <a:pt x="0" y="110807"/>
                  </a:lnTo>
                  <a:lnTo>
                    <a:pt x="20002" y="143217"/>
                  </a:lnTo>
                  <a:lnTo>
                    <a:pt x="40005" y="110807"/>
                  </a:lnTo>
                  <a:close/>
                </a:path>
                <a:path w="879475" h="143510">
                  <a:moveTo>
                    <a:pt x="160020" y="101600"/>
                  </a:moveTo>
                  <a:lnTo>
                    <a:pt x="120015" y="101600"/>
                  </a:lnTo>
                  <a:lnTo>
                    <a:pt x="140017" y="134010"/>
                  </a:lnTo>
                  <a:lnTo>
                    <a:pt x="160020" y="101600"/>
                  </a:lnTo>
                  <a:close/>
                </a:path>
                <a:path w="879475" h="143510">
                  <a:moveTo>
                    <a:pt x="279717" y="65722"/>
                  </a:moveTo>
                  <a:lnTo>
                    <a:pt x="239712" y="65722"/>
                  </a:lnTo>
                  <a:lnTo>
                    <a:pt x="259715" y="98132"/>
                  </a:lnTo>
                  <a:lnTo>
                    <a:pt x="279717" y="65722"/>
                  </a:lnTo>
                  <a:close/>
                </a:path>
                <a:path w="879475" h="143510">
                  <a:moveTo>
                    <a:pt x="399732" y="50482"/>
                  </a:moveTo>
                  <a:lnTo>
                    <a:pt x="359727" y="50482"/>
                  </a:lnTo>
                  <a:lnTo>
                    <a:pt x="379730" y="82892"/>
                  </a:lnTo>
                  <a:lnTo>
                    <a:pt x="399732" y="50482"/>
                  </a:lnTo>
                  <a:close/>
                </a:path>
                <a:path w="879475" h="143510">
                  <a:moveTo>
                    <a:pt x="519430" y="30480"/>
                  </a:moveTo>
                  <a:lnTo>
                    <a:pt x="479425" y="30480"/>
                  </a:lnTo>
                  <a:lnTo>
                    <a:pt x="499427" y="62890"/>
                  </a:lnTo>
                  <a:lnTo>
                    <a:pt x="519430" y="30480"/>
                  </a:lnTo>
                  <a:close/>
                </a:path>
                <a:path w="879475" h="143510">
                  <a:moveTo>
                    <a:pt x="639445" y="46037"/>
                  </a:moveTo>
                  <a:lnTo>
                    <a:pt x="599440" y="46037"/>
                  </a:lnTo>
                  <a:lnTo>
                    <a:pt x="619442" y="78447"/>
                  </a:lnTo>
                  <a:lnTo>
                    <a:pt x="639445" y="46037"/>
                  </a:lnTo>
                  <a:close/>
                </a:path>
                <a:path w="879475" h="143510">
                  <a:moveTo>
                    <a:pt x="759142" y="0"/>
                  </a:moveTo>
                  <a:lnTo>
                    <a:pt x="719137" y="0"/>
                  </a:lnTo>
                  <a:lnTo>
                    <a:pt x="739140" y="32410"/>
                  </a:lnTo>
                  <a:lnTo>
                    <a:pt x="759142" y="0"/>
                  </a:lnTo>
                  <a:close/>
                </a:path>
                <a:path w="879475" h="143510">
                  <a:moveTo>
                    <a:pt x="879157" y="75882"/>
                  </a:moveTo>
                  <a:lnTo>
                    <a:pt x="839152" y="75882"/>
                  </a:lnTo>
                  <a:lnTo>
                    <a:pt x="859155" y="108292"/>
                  </a:lnTo>
                  <a:lnTo>
                    <a:pt x="879157" y="75882"/>
                  </a:lnTo>
                  <a:close/>
                </a:path>
              </a:pathLst>
            </a:custGeom>
            <a:solidFill>
              <a:srgbClr val="FFE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53498" y="1965979"/>
              <a:ext cx="839469" cy="51435"/>
            </a:xfrm>
            <a:custGeom>
              <a:avLst/>
              <a:gdLst/>
              <a:ahLst/>
              <a:cxnLst/>
              <a:rect l="l" t="t" r="r" b="b"/>
              <a:pathLst>
                <a:path w="839469" h="51435">
                  <a:moveTo>
                    <a:pt x="0" y="51117"/>
                  </a:moveTo>
                  <a:lnTo>
                    <a:pt x="120015" y="34925"/>
                  </a:lnTo>
                  <a:lnTo>
                    <a:pt x="239712" y="19050"/>
                  </a:lnTo>
                  <a:lnTo>
                    <a:pt x="359727" y="0"/>
                  </a:lnTo>
                  <a:lnTo>
                    <a:pt x="479425" y="29527"/>
                  </a:lnTo>
                  <a:lnTo>
                    <a:pt x="599440" y="26035"/>
                  </a:lnTo>
                  <a:lnTo>
                    <a:pt x="719137" y="35242"/>
                  </a:lnTo>
                  <a:lnTo>
                    <a:pt x="839152" y="48577"/>
                  </a:lnTo>
                </a:path>
              </a:pathLst>
            </a:custGeom>
            <a:ln w="4762">
              <a:solidFill>
                <a:srgbClr val="B2A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33489" y="1945982"/>
              <a:ext cx="879475" cy="91440"/>
            </a:xfrm>
            <a:custGeom>
              <a:avLst/>
              <a:gdLst/>
              <a:ahLst/>
              <a:cxnLst/>
              <a:rect l="l" t="t" r="r" b="b"/>
              <a:pathLst>
                <a:path w="879475" h="91439">
                  <a:moveTo>
                    <a:pt x="40005" y="71120"/>
                  </a:moveTo>
                  <a:lnTo>
                    <a:pt x="38430" y="63334"/>
                  </a:lnTo>
                  <a:lnTo>
                    <a:pt x="34150" y="56972"/>
                  </a:lnTo>
                  <a:lnTo>
                    <a:pt x="27787" y="52692"/>
                  </a:lnTo>
                  <a:lnTo>
                    <a:pt x="20002" y="51117"/>
                  </a:lnTo>
                  <a:lnTo>
                    <a:pt x="12217" y="52692"/>
                  </a:lnTo>
                  <a:lnTo>
                    <a:pt x="5854" y="56972"/>
                  </a:lnTo>
                  <a:lnTo>
                    <a:pt x="1574" y="63334"/>
                  </a:lnTo>
                  <a:lnTo>
                    <a:pt x="0" y="71120"/>
                  </a:lnTo>
                  <a:lnTo>
                    <a:pt x="1574" y="78905"/>
                  </a:lnTo>
                  <a:lnTo>
                    <a:pt x="5854" y="85267"/>
                  </a:lnTo>
                  <a:lnTo>
                    <a:pt x="12217" y="89547"/>
                  </a:lnTo>
                  <a:lnTo>
                    <a:pt x="20002" y="91122"/>
                  </a:lnTo>
                  <a:lnTo>
                    <a:pt x="27787" y="89547"/>
                  </a:lnTo>
                  <a:lnTo>
                    <a:pt x="34150" y="85267"/>
                  </a:lnTo>
                  <a:lnTo>
                    <a:pt x="38430" y="78905"/>
                  </a:lnTo>
                  <a:lnTo>
                    <a:pt x="40005" y="71120"/>
                  </a:lnTo>
                  <a:close/>
                </a:path>
                <a:path w="879475" h="91439">
                  <a:moveTo>
                    <a:pt x="160020" y="54927"/>
                  </a:moveTo>
                  <a:lnTo>
                    <a:pt x="158445" y="47142"/>
                  </a:lnTo>
                  <a:lnTo>
                    <a:pt x="154165" y="40779"/>
                  </a:lnTo>
                  <a:lnTo>
                    <a:pt x="147802" y="36499"/>
                  </a:lnTo>
                  <a:lnTo>
                    <a:pt x="140017" y="34925"/>
                  </a:lnTo>
                  <a:lnTo>
                    <a:pt x="132232" y="36499"/>
                  </a:lnTo>
                  <a:lnTo>
                    <a:pt x="125869" y="40779"/>
                  </a:lnTo>
                  <a:lnTo>
                    <a:pt x="121589" y="47142"/>
                  </a:lnTo>
                  <a:lnTo>
                    <a:pt x="120015" y="54927"/>
                  </a:lnTo>
                  <a:lnTo>
                    <a:pt x="121589" y="62712"/>
                  </a:lnTo>
                  <a:lnTo>
                    <a:pt x="125869" y="69075"/>
                  </a:lnTo>
                  <a:lnTo>
                    <a:pt x="132232" y="73355"/>
                  </a:lnTo>
                  <a:lnTo>
                    <a:pt x="140017" y="74930"/>
                  </a:lnTo>
                  <a:lnTo>
                    <a:pt x="147802" y="73355"/>
                  </a:lnTo>
                  <a:lnTo>
                    <a:pt x="154165" y="69075"/>
                  </a:lnTo>
                  <a:lnTo>
                    <a:pt x="158445" y="62712"/>
                  </a:lnTo>
                  <a:lnTo>
                    <a:pt x="160020" y="54927"/>
                  </a:lnTo>
                  <a:close/>
                </a:path>
                <a:path w="879475" h="91439">
                  <a:moveTo>
                    <a:pt x="279717" y="39052"/>
                  </a:moveTo>
                  <a:lnTo>
                    <a:pt x="278142" y="31267"/>
                  </a:lnTo>
                  <a:lnTo>
                    <a:pt x="273862" y="24904"/>
                  </a:lnTo>
                  <a:lnTo>
                    <a:pt x="267500" y="20624"/>
                  </a:lnTo>
                  <a:lnTo>
                    <a:pt x="259715" y="19050"/>
                  </a:lnTo>
                  <a:lnTo>
                    <a:pt x="251929" y="20624"/>
                  </a:lnTo>
                  <a:lnTo>
                    <a:pt x="245567" y="24904"/>
                  </a:lnTo>
                  <a:lnTo>
                    <a:pt x="241287" y="31267"/>
                  </a:lnTo>
                  <a:lnTo>
                    <a:pt x="239712" y="39052"/>
                  </a:lnTo>
                  <a:lnTo>
                    <a:pt x="241287" y="46837"/>
                  </a:lnTo>
                  <a:lnTo>
                    <a:pt x="245567" y="53200"/>
                  </a:lnTo>
                  <a:lnTo>
                    <a:pt x="251929" y="57480"/>
                  </a:lnTo>
                  <a:lnTo>
                    <a:pt x="259715" y="59055"/>
                  </a:lnTo>
                  <a:lnTo>
                    <a:pt x="267500" y="57480"/>
                  </a:lnTo>
                  <a:lnTo>
                    <a:pt x="273862" y="53200"/>
                  </a:lnTo>
                  <a:lnTo>
                    <a:pt x="278142" y="46837"/>
                  </a:lnTo>
                  <a:lnTo>
                    <a:pt x="279717" y="39052"/>
                  </a:lnTo>
                  <a:close/>
                </a:path>
                <a:path w="879475" h="91439">
                  <a:moveTo>
                    <a:pt x="399732" y="20002"/>
                  </a:moveTo>
                  <a:lnTo>
                    <a:pt x="398157" y="12217"/>
                  </a:lnTo>
                  <a:lnTo>
                    <a:pt x="393877" y="5854"/>
                  </a:lnTo>
                  <a:lnTo>
                    <a:pt x="387515" y="1574"/>
                  </a:lnTo>
                  <a:lnTo>
                    <a:pt x="379730" y="0"/>
                  </a:lnTo>
                  <a:lnTo>
                    <a:pt x="371944" y="1574"/>
                  </a:lnTo>
                  <a:lnTo>
                    <a:pt x="365582" y="5854"/>
                  </a:lnTo>
                  <a:lnTo>
                    <a:pt x="361302" y="12217"/>
                  </a:lnTo>
                  <a:lnTo>
                    <a:pt x="359727" y="20002"/>
                  </a:lnTo>
                  <a:lnTo>
                    <a:pt x="361302" y="27787"/>
                  </a:lnTo>
                  <a:lnTo>
                    <a:pt x="365582" y="34150"/>
                  </a:lnTo>
                  <a:lnTo>
                    <a:pt x="371944" y="38430"/>
                  </a:lnTo>
                  <a:lnTo>
                    <a:pt x="379730" y="40005"/>
                  </a:lnTo>
                  <a:lnTo>
                    <a:pt x="387515" y="38430"/>
                  </a:lnTo>
                  <a:lnTo>
                    <a:pt x="393877" y="34150"/>
                  </a:lnTo>
                  <a:lnTo>
                    <a:pt x="398157" y="27787"/>
                  </a:lnTo>
                  <a:lnTo>
                    <a:pt x="399732" y="20002"/>
                  </a:lnTo>
                  <a:close/>
                </a:path>
                <a:path w="879475" h="91439">
                  <a:moveTo>
                    <a:pt x="519430" y="49530"/>
                  </a:moveTo>
                  <a:lnTo>
                    <a:pt x="517855" y="41744"/>
                  </a:lnTo>
                  <a:lnTo>
                    <a:pt x="513575" y="35382"/>
                  </a:lnTo>
                  <a:lnTo>
                    <a:pt x="507212" y="31102"/>
                  </a:lnTo>
                  <a:lnTo>
                    <a:pt x="499427" y="29527"/>
                  </a:lnTo>
                  <a:lnTo>
                    <a:pt x="491642" y="31102"/>
                  </a:lnTo>
                  <a:lnTo>
                    <a:pt x="485279" y="35382"/>
                  </a:lnTo>
                  <a:lnTo>
                    <a:pt x="480999" y="41744"/>
                  </a:lnTo>
                  <a:lnTo>
                    <a:pt x="479425" y="49530"/>
                  </a:lnTo>
                  <a:lnTo>
                    <a:pt x="480999" y="57315"/>
                  </a:lnTo>
                  <a:lnTo>
                    <a:pt x="485279" y="63677"/>
                  </a:lnTo>
                  <a:lnTo>
                    <a:pt x="491642" y="67957"/>
                  </a:lnTo>
                  <a:lnTo>
                    <a:pt x="499427" y="69532"/>
                  </a:lnTo>
                  <a:lnTo>
                    <a:pt x="507212" y="67957"/>
                  </a:lnTo>
                  <a:lnTo>
                    <a:pt x="513575" y="63677"/>
                  </a:lnTo>
                  <a:lnTo>
                    <a:pt x="517855" y="57315"/>
                  </a:lnTo>
                  <a:lnTo>
                    <a:pt x="519430" y="49530"/>
                  </a:lnTo>
                  <a:close/>
                </a:path>
                <a:path w="879475" h="91439">
                  <a:moveTo>
                    <a:pt x="639445" y="46037"/>
                  </a:moveTo>
                  <a:lnTo>
                    <a:pt x="637870" y="38252"/>
                  </a:lnTo>
                  <a:lnTo>
                    <a:pt x="633590" y="31889"/>
                  </a:lnTo>
                  <a:lnTo>
                    <a:pt x="627227" y="27609"/>
                  </a:lnTo>
                  <a:lnTo>
                    <a:pt x="619442" y="26035"/>
                  </a:lnTo>
                  <a:lnTo>
                    <a:pt x="611657" y="27609"/>
                  </a:lnTo>
                  <a:lnTo>
                    <a:pt x="605294" y="31889"/>
                  </a:lnTo>
                  <a:lnTo>
                    <a:pt x="601014" y="38252"/>
                  </a:lnTo>
                  <a:lnTo>
                    <a:pt x="599440" y="46037"/>
                  </a:lnTo>
                  <a:lnTo>
                    <a:pt x="601014" y="53822"/>
                  </a:lnTo>
                  <a:lnTo>
                    <a:pt x="605294" y="60185"/>
                  </a:lnTo>
                  <a:lnTo>
                    <a:pt x="611657" y="64465"/>
                  </a:lnTo>
                  <a:lnTo>
                    <a:pt x="619442" y="66040"/>
                  </a:lnTo>
                  <a:lnTo>
                    <a:pt x="627227" y="64465"/>
                  </a:lnTo>
                  <a:lnTo>
                    <a:pt x="633590" y="60185"/>
                  </a:lnTo>
                  <a:lnTo>
                    <a:pt x="637870" y="53822"/>
                  </a:lnTo>
                  <a:lnTo>
                    <a:pt x="639445" y="46037"/>
                  </a:lnTo>
                  <a:close/>
                </a:path>
                <a:path w="879475" h="91439">
                  <a:moveTo>
                    <a:pt x="759142" y="55245"/>
                  </a:moveTo>
                  <a:lnTo>
                    <a:pt x="757567" y="47459"/>
                  </a:lnTo>
                  <a:lnTo>
                    <a:pt x="753287" y="41097"/>
                  </a:lnTo>
                  <a:lnTo>
                    <a:pt x="746925" y="36817"/>
                  </a:lnTo>
                  <a:lnTo>
                    <a:pt x="739140" y="35242"/>
                  </a:lnTo>
                  <a:lnTo>
                    <a:pt x="731354" y="36817"/>
                  </a:lnTo>
                  <a:lnTo>
                    <a:pt x="724992" y="41097"/>
                  </a:lnTo>
                  <a:lnTo>
                    <a:pt x="720712" y="47459"/>
                  </a:lnTo>
                  <a:lnTo>
                    <a:pt x="719137" y="55245"/>
                  </a:lnTo>
                  <a:lnTo>
                    <a:pt x="720712" y="63030"/>
                  </a:lnTo>
                  <a:lnTo>
                    <a:pt x="724992" y="69392"/>
                  </a:lnTo>
                  <a:lnTo>
                    <a:pt x="731354" y="73672"/>
                  </a:lnTo>
                  <a:lnTo>
                    <a:pt x="739140" y="75247"/>
                  </a:lnTo>
                  <a:lnTo>
                    <a:pt x="746925" y="73672"/>
                  </a:lnTo>
                  <a:lnTo>
                    <a:pt x="753287" y="69392"/>
                  </a:lnTo>
                  <a:lnTo>
                    <a:pt x="757567" y="63030"/>
                  </a:lnTo>
                  <a:lnTo>
                    <a:pt x="759142" y="55245"/>
                  </a:lnTo>
                  <a:close/>
                </a:path>
                <a:path w="879475" h="91439">
                  <a:moveTo>
                    <a:pt x="879157" y="68580"/>
                  </a:moveTo>
                  <a:lnTo>
                    <a:pt x="877582" y="60794"/>
                  </a:lnTo>
                  <a:lnTo>
                    <a:pt x="873302" y="54432"/>
                  </a:lnTo>
                  <a:lnTo>
                    <a:pt x="866940" y="50152"/>
                  </a:lnTo>
                  <a:lnTo>
                    <a:pt x="859155" y="48577"/>
                  </a:lnTo>
                  <a:lnTo>
                    <a:pt x="851369" y="50152"/>
                  </a:lnTo>
                  <a:lnTo>
                    <a:pt x="845007" y="54432"/>
                  </a:lnTo>
                  <a:lnTo>
                    <a:pt x="840727" y="60794"/>
                  </a:lnTo>
                  <a:lnTo>
                    <a:pt x="839152" y="68580"/>
                  </a:lnTo>
                  <a:lnTo>
                    <a:pt x="840727" y="76365"/>
                  </a:lnTo>
                  <a:lnTo>
                    <a:pt x="845007" y="82727"/>
                  </a:lnTo>
                  <a:lnTo>
                    <a:pt x="851369" y="87007"/>
                  </a:lnTo>
                  <a:lnTo>
                    <a:pt x="859155" y="88582"/>
                  </a:lnTo>
                  <a:lnTo>
                    <a:pt x="866940" y="87007"/>
                  </a:lnTo>
                  <a:lnTo>
                    <a:pt x="873302" y="82727"/>
                  </a:lnTo>
                  <a:lnTo>
                    <a:pt x="877582" y="76365"/>
                  </a:lnTo>
                  <a:lnTo>
                    <a:pt x="879157" y="68580"/>
                  </a:lnTo>
                  <a:close/>
                </a:path>
              </a:pathLst>
            </a:custGeom>
            <a:solidFill>
              <a:srgbClr val="B2A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33495" y="1489729"/>
              <a:ext cx="879475" cy="518159"/>
            </a:xfrm>
            <a:custGeom>
              <a:avLst/>
              <a:gdLst/>
              <a:ahLst/>
              <a:cxnLst/>
              <a:rect l="l" t="t" r="r" b="b"/>
              <a:pathLst>
                <a:path w="879475" h="518160">
                  <a:moveTo>
                    <a:pt x="20002" y="490537"/>
                  </a:moveTo>
                  <a:lnTo>
                    <a:pt x="140017" y="496252"/>
                  </a:lnTo>
                  <a:lnTo>
                    <a:pt x="259715" y="497840"/>
                  </a:lnTo>
                  <a:lnTo>
                    <a:pt x="379730" y="492125"/>
                  </a:lnTo>
                  <a:lnTo>
                    <a:pt x="499427" y="20002"/>
                  </a:lnTo>
                  <a:lnTo>
                    <a:pt x="619442" y="485775"/>
                  </a:lnTo>
                  <a:lnTo>
                    <a:pt x="739140" y="489585"/>
                  </a:lnTo>
                  <a:lnTo>
                    <a:pt x="859155" y="492760"/>
                  </a:lnTo>
                </a:path>
                <a:path w="879475" h="518160">
                  <a:moveTo>
                    <a:pt x="20002" y="510540"/>
                  </a:moveTo>
                  <a:lnTo>
                    <a:pt x="20002" y="470535"/>
                  </a:lnTo>
                </a:path>
                <a:path w="879475" h="518160">
                  <a:moveTo>
                    <a:pt x="0" y="490537"/>
                  </a:moveTo>
                  <a:lnTo>
                    <a:pt x="40005" y="490537"/>
                  </a:lnTo>
                </a:path>
                <a:path w="879475" h="518160">
                  <a:moveTo>
                    <a:pt x="0" y="470535"/>
                  </a:moveTo>
                  <a:lnTo>
                    <a:pt x="40005" y="510540"/>
                  </a:lnTo>
                </a:path>
                <a:path w="879475" h="518160">
                  <a:moveTo>
                    <a:pt x="0" y="510540"/>
                  </a:moveTo>
                  <a:lnTo>
                    <a:pt x="40005" y="470535"/>
                  </a:lnTo>
                </a:path>
                <a:path w="879475" h="518160">
                  <a:moveTo>
                    <a:pt x="140017" y="516255"/>
                  </a:moveTo>
                  <a:lnTo>
                    <a:pt x="140017" y="476250"/>
                  </a:lnTo>
                </a:path>
                <a:path w="879475" h="518160">
                  <a:moveTo>
                    <a:pt x="120015" y="496252"/>
                  </a:moveTo>
                  <a:lnTo>
                    <a:pt x="160020" y="496252"/>
                  </a:lnTo>
                </a:path>
                <a:path w="879475" h="518160">
                  <a:moveTo>
                    <a:pt x="120015" y="476250"/>
                  </a:moveTo>
                  <a:lnTo>
                    <a:pt x="160020" y="516255"/>
                  </a:lnTo>
                </a:path>
                <a:path w="879475" h="518160">
                  <a:moveTo>
                    <a:pt x="120015" y="516255"/>
                  </a:moveTo>
                  <a:lnTo>
                    <a:pt x="160020" y="476250"/>
                  </a:lnTo>
                </a:path>
                <a:path w="879475" h="518160">
                  <a:moveTo>
                    <a:pt x="259715" y="517842"/>
                  </a:moveTo>
                  <a:lnTo>
                    <a:pt x="259715" y="477837"/>
                  </a:lnTo>
                </a:path>
                <a:path w="879475" h="518160">
                  <a:moveTo>
                    <a:pt x="239712" y="497840"/>
                  </a:moveTo>
                  <a:lnTo>
                    <a:pt x="279717" y="497840"/>
                  </a:lnTo>
                </a:path>
                <a:path w="879475" h="518160">
                  <a:moveTo>
                    <a:pt x="239712" y="477837"/>
                  </a:moveTo>
                  <a:lnTo>
                    <a:pt x="279717" y="517842"/>
                  </a:lnTo>
                </a:path>
                <a:path w="879475" h="518160">
                  <a:moveTo>
                    <a:pt x="239712" y="517842"/>
                  </a:moveTo>
                  <a:lnTo>
                    <a:pt x="279717" y="477837"/>
                  </a:lnTo>
                </a:path>
                <a:path w="879475" h="518160">
                  <a:moveTo>
                    <a:pt x="379730" y="512127"/>
                  </a:moveTo>
                  <a:lnTo>
                    <a:pt x="379730" y="472122"/>
                  </a:lnTo>
                </a:path>
                <a:path w="879475" h="518160">
                  <a:moveTo>
                    <a:pt x="359727" y="492125"/>
                  </a:moveTo>
                  <a:lnTo>
                    <a:pt x="399732" y="492125"/>
                  </a:lnTo>
                </a:path>
                <a:path w="879475" h="518160">
                  <a:moveTo>
                    <a:pt x="359727" y="472122"/>
                  </a:moveTo>
                  <a:lnTo>
                    <a:pt x="399732" y="512127"/>
                  </a:lnTo>
                </a:path>
                <a:path w="879475" h="518160">
                  <a:moveTo>
                    <a:pt x="359727" y="512127"/>
                  </a:moveTo>
                  <a:lnTo>
                    <a:pt x="399732" y="472122"/>
                  </a:lnTo>
                </a:path>
                <a:path w="879475" h="518160">
                  <a:moveTo>
                    <a:pt x="499427" y="40005"/>
                  </a:moveTo>
                  <a:lnTo>
                    <a:pt x="499427" y="0"/>
                  </a:lnTo>
                </a:path>
                <a:path w="879475" h="518160">
                  <a:moveTo>
                    <a:pt x="479425" y="20002"/>
                  </a:moveTo>
                  <a:lnTo>
                    <a:pt x="519430" y="20002"/>
                  </a:lnTo>
                </a:path>
                <a:path w="879475" h="518160">
                  <a:moveTo>
                    <a:pt x="479425" y="0"/>
                  </a:moveTo>
                  <a:lnTo>
                    <a:pt x="519430" y="40005"/>
                  </a:lnTo>
                </a:path>
                <a:path w="879475" h="518160">
                  <a:moveTo>
                    <a:pt x="479425" y="40005"/>
                  </a:moveTo>
                  <a:lnTo>
                    <a:pt x="519430" y="0"/>
                  </a:lnTo>
                </a:path>
                <a:path w="879475" h="518160">
                  <a:moveTo>
                    <a:pt x="619442" y="505777"/>
                  </a:moveTo>
                  <a:lnTo>
                    <a:pt x="619442" y="465772"/>
                  </a:lnTo>
                </a:path>
                <a:path w="879475" h="518160">
                  <a:moveTo>
                    <a:pt x="599440" y="485775"/>
                  </a:moveTo>
                  <a:lnTo>
                    <a:pt x="639445" y="485775"/>
                  </a:lnTo>
                </a:path>
                <a:path w="879475" h="518160">
                  <a:moveTo>
                    <a:pt x="599440" y="465772"/>
                  </a:moveTo>
                  <a:lnTo>
                    <a:pt x="639445" y="505777"/>
                  </a:lnTo>
                </a:path>
                <a:path w="879475" h="518160">
                  <a:moveTo>
                    <a:pt x="599440" y="505777"/>
                  </a:moveTo>
                  <a:lnTo>
                    <a:pt x="639445" y="465772"/>
                  </a:lnTo>
                </a:path>
                <a:path w="879475" h="518160">
                  <a:moveTo>
                    <a:pt x="739140" y="509587"/>
                  </a:moveTo>
                  <a:lnTo>
                    <a:pt x="739140" y="469582"/>
                  </a:lnTo>
                </a:path>
                <a:path w="879475" h="518160">
                  <a:moveTo>
                    <a:pt x="719137" y="489585"/>
                  </a:moveTo>
                  <a:lnTo>
                    <a:pt x="759142" y="489585"/>
                  </a:lnTo>
                </a:path>
                <a:path w="879475" h="518160">
                  <a:moveTo>
                    <a:pt x="719137" y="469582"/>
                  </a:moveTo>
                  <a:lnTo>
                    <a:pt x="759142" y="509587"/>
                  </a:lnTo>
                </a:path>
                <a:path w="879475" h="518160">
                  <a:moveTo>
                    <a:pt x="719137" y="509587"/>
                  </a:moveTo>
                  <a:lnTo>
                    <a:pt x="759142" y="469582"/>
                  </a:lnTo>
                </a:path>
                <a:path w="879475" h="518160">
                  <a:moveTo>
                    <a:pt x="859155" y="512762"/>
                  </a:moveTo>
                  <a:lnTo>
                    <a:pt x="859155" y="472757"/>
                  </a:lnTo>
                </a:path>
                <a:path w="879475" h="518160">
                  <a:moveTo>
                    <a:pt x="839152" y="492760"/>
                  </a:moveTo>
                  <a:lnTo>
                    <a:pt x="879157" y="492760"/>
                  </a:lnTo>
                </a:path>
                <a:path w="879475" h="518160">
                  <a:moveTo>
                    <a:pt x="839152" y="472757"/>
                  </a:moveTo>
                  <a:lnTo>
                    <a:pt x="879157" y="512762"/>
                  </a:lnTo>
                </a:path>
                <a:path w="879475" h="518160">
                  <a:moveTo>
                    <a:pt x="839152" y="512762"/>
                  </a:moveTo>
                  <a:lnTo>
                    <a:pt x="879157" y="472757"/>
                  </a:lnTo>
                </a:path>
              </a:pathLst>
            </a:custGeom>
            <a:ln w="4762">
              <a:solidFill>
                <a:srgbClr val="5E3D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53498" y="1452581"/>
              <a:ext cx="839469" cy="584200"/>
            </a:xfrm>
            <a:custGeom>
              <a:avLst/>
              <a:gdLst/>
              <a:ahLst/>
              <a:cxnLst/>
              <a:rect l="l" t="t" r="r" b="b"/>
              <a:pathLst>
                <a:path w="839469" h="584200">
                  <a:moveTo>
                    <a:pt x="0" y="0"/>
                  </a:moveTo>
                  <a:lnTo>
                    <a:pt x="0" y="583882"/>
                  </a:lnTo>
                  <a:lnTo>
                    <a:pt x="839152" y="583882"/>
                  </a:lnTo>
                  <a:lnTo>
                    <a:pt x="839152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20220" y="1469891"/>
            <a:ext cx="165100" cy="549910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93980" marR="5080" indent="-81915">
              <a:lnSpc>
                <a:spcPts val="550"/>
              </a:lnSpc>
              <a:spcBef>
                <a:spcPts val="85"/>
              </a:spcBef>
            </a:pPr>
            <a:r>
              <a:rPr dirty="0" sz="550">
                <a:latin typeface="Arial"/>
                <a:cs typeface="Arial"/>
              </a:rPr>
              <a:t>Average</a:t>
            </a:r>
            <a:r>
              <a:rPr dirty="0" sz="550" spc="-90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Latency </a:t>
            </a:r>
            <a:r>
              <a:rPr dirty="0" sz="550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[ms,</a:t>
            </a:r>
            <a:r>
              <a:rPr dirty="0" sz="550" spc="-20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x1000]</a:t>
            </a:r>
            <a:endParaRPr sz="5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46694" y="2170860"/>
            <a:ext cx="452755" cy="10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>
                <a:latin typeface="Arial"/>
                <a:cs typeface="Arial"/>
              </a:rPr>
              <a:t>Request</a:t>
            </a:r>
            <a:r>
              <a:rPr dirty="0" sz="550" spc="-65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Rate</a:t>
            </a:r>
            <a:endParaRPr sz="5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57005" y="1351615"/>
            <a:ext cx="23241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b="1">
                <a:latin typeface="Arial"/>
                <a:cs typeface="Arial"/>
              </a:rPr>
              <a:t>Node.js</a:t>
            </a:r>
            <a:endParaRPr sz="4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55126" y="1238044"/>
            <a:ext cx="184785" cy="10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>
                <a:latin typeface="Arial"/>
                <a:cs typeface="Arial"/>
              </a:rPr>
              <a:t>AWS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268850" y="1274940"/>
            <a:ext cx="62230" cy="45085"/>
            <a:chOff x="1268850" y="1274940"/>
            <a:chExt cx="62230" cy="45085"/>
          </a:xfrm>
        </p:grpSpPr>
        <p:sp>
          <p:nvSpPr>
            <p:cNvPr id="66" name="object 66"/>
            <p:cNvSpPr/>
            <p:nvPr/>
          </p:nvSpPr>
          <p:spPr>
            <a:xfrm>
              <a:off x="1268850" y="1277321"/>
              <a:ext cx="62230" cy="40005"/>
            </a:xfrm>
            <a:custGeom>
              <a:avLst/>
              <a:gdLst/>
              <a:ahLst/>
              <a:cxnLst/>
              <a:rect l="l" t="t" r="r" b="b"/>
              <a:pathLst>
                <a:path w="62230" h="40005">
                  <a:moveTo>
                    <a:pt x="0" y="20002"/>
                  </a:moveTo>
                  <a:lnTo>
                    <a:pt x="61912" y="20002"/>
                  </a:lnTo>
                </a:path>
                <a:path w="62230" h="40005">
                  <a:moveTo>
                    <a:pt x="50800" y="20002"/>
                  </a:moveTo>
                  <a:lnTo>
                    <a:pt x="49227" y="12218"/>
                  </a:lnTo>
                  <a:lnTo>
                    <a:pt x="44939" y="5860"/>
                  </a:lnTo>
                  <a:lnTo>
                    <a:pt x="38581" y="1572"/>
                  </a:lnTo>
                  <a:lnTo>
                    <a:pt x="30797" y="0"/>
                  </a:lnTo>
                  <a:lnTo>
                    <a:pt x="23013" y="1572"/>
                  </a:lnTo>
                  <a:lnTo>
                    <a:pt x="16655" y="5860"/>
                  </a:lnTo>
                  <a:lnTo>
                    <a:pt x="12367" y="12218"/>
                  </a:lnTo>
                  <a:lnTo>
                    <a:pt x="10795" y="20002"/>
                  </a:lnTo>
                  <a:lnTo>
                    <a:pt x="12367" y="27786"/>
                  </a:lnTo>
                  <a:lnTo>
                    <a:pt x="16655" y="34144"/>
                  </a:lnTo>
                  <a:lnTo>
                    <a:pt x="23013" y="38432"/>
                  </a:lnTo>
                  <a:lnTo>
                    <a:pt x="30797" y="40005"/>
                  </a:lnTo>
                  <a:lnTo>
                    <a:pt x="38581" y="38432"/>
                  </a:lnTo>
                  <a:lnTo>
                    <a:pt x="44939" y="34144"/>
                  </a:lnTo>
                  <a:lnTo>
                    <a:pt x="49227" y="27786"/>
                  </a:lnTo>
                  <a:lnTo>
                    <a:pt x="50800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299648" y="129732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" name="object 68"/>
          <p:cNvGrpSpPr/>
          <p:nvPr/>
        </p:nvGrpSpPr>
        <p:grpSpPr>
          <a:xfrm>
            <a:off x="1875593" y="1277321"/>
            <a:ext cx="62230" cy="40005"/>
            <a:chOff x="1875593" y="1277321"/>
            <a:chExt cx="62230" cy="40005"/>
          </a:xfrm>
        </p:grpSpPr>
        <p:sp>
          <p:nvSpPr>
            <p:cNvPr id="69" name="object 69"/>
            <p:cNvSpPr/>
            <p:nvPr/>
          </p:nvSpPr>
          <p:spPr>
            <a:xfrm>
              <a:off x="1875593" y="1297324"/>
              <a:ext cx="62230" cy="0"/>
            </a:xfrm>
            <a:custGeom>
              <a:avLst/>
              <a:gdLst/>
              <a:ahLst/>
              <a:cxnLst/>
              <a:rect l="l" t="t" r="r" b="b"/>
              <a:pathLst>
                <a:path w="62230" h="0">
                  <a:moveTo>
                    <a:pt x="0" y="0"/>
                  </a:moveTo>
                  <a:lnTo>
                    <a:pt x="61912" y="0"/>
                  </a:lnTo>
                </a:path>
              </a:pathLst>
            </a:custGeom>
            <a:ln w="4762">
              <a:solidFill>
                <a:srgbClr val="FCB76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886388" y="1277321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5" h="40005">
                  <a:moveTo>
                    <a:pt x="40005" y="0"/>
                  </a:moveTo>
                  <a:lnTo>
                    <a:pt x="0" y="0"/>
                  </a:lnTo>
                  <a:lnTo>
                    <a:pt x="0" y="40005"/>
                  </a:lnTo>
                  <a:lnTo>
                    <a:pt x="40005" y="40005"/>
                  </a:lnTo>
                  <a:lnTo>
                    <a:pt x="40005" y="0"/>
                  </a:lnTo>
                  <a:close/>
                </a:path>
              </a:pathLst>
            </a:custGeom>
            <a:solidFill>
              <a:srgbClr val="FCB76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1638541" y="1201687"/>
            <a:ext cx="375920" cy="24447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550">
                <a:latin typeface="Arial"/>
                <a:cs typeface="Arial"/>
              </a:rPr>
              <a:t>Azure</a:t>
            </a:r>
            <a:endParaRPr sz="550">
              <a:latin typeface="Arial"/>
              <a:cs typeface="Arial"/>
            </a:endParaRPr>
          </a:p>
          <a:p>
            <a:pPr marL="168910">
              <a:lnSpc>
                <a:spcPct val="100000"/>
              </a:lnSpc>
              <a:spcBef>
                <a:spcPts val="235"/>
              </a:spcBef>
            </a:pPr>
            <a:r>
              <a:rPr dirty="0" sz="450" b="1">
                <a:latin typeface="Arial"/>
                <a:cs typeface="Arial"/>
              </a:rPr>
              <a:t>Python</a:t>
            </a:r>
            <a:endParaRPr sz="4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074576" y="1238046"/>
            <a:ext cx="379095" cy="10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>
                <a:latin typeface="Arial"/>
                <a:cs typeface="Arial"/>
              </a:rPr>
              <a:t>Azure</a:t>
            </a:r>
            <a:r>
              <a:rPr dirty="0" sz="550" spc="-45">
                <a:latin typeface="Arial"/>
                <a:cs typeface="Arial"/>
              </a:rPr>
              <a:t> </a:t>
            </a:r>
            <a:r>
              <a:rPr dirty="0" sz="550" spc="-5">
                <a:latin typeface="Arial"/>
                <a:cs typeface="Arial"/>
              </a:rPr>
              <a:t>(win)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482335" y="1287322"/>
            <a:ext cx="62230" cy="33020"/>
            <a:chOff x="2482335" y="1287322"/>
            <a:chExt cx="62230" cy="33020"/>
          </a:xfrm>
        </p:grpSpPr>
        <p:sp>
          <p:nvSpPr>
            <p:cNvPr id="74" name="object 74"/>
            <p:cNvSpPr/>
            <p:nvPr/>
          </p:nvSpPr>
          <p:spPr>
            <a:xfrm>
              <a:off x="2482335" y="1297324"/>
              <a:ext cx="62230" cy="0"/>
            </a:xfrm>
            <a:custGeom>
              <a:avLst/>
              <a:gdLst/>
              <a:ahLst/>
              <a:cxnLst/>
              <a:rect l="l" t="t" r="r" b="b"/>
              <a:pathLst>
                <a:path w="62230" h="0">
                  <a:moveTo>
                    <a:pt x="0" y="0"/>
                  </a:moveTo>
                  <a:lnTo>
                    <a:pt x="61912" y="0"/>
                  </a:lnTo>
                </a:path>
              </a:pathLst>
            </a:custGeom>
            <a:ln w="4762">
              <a:solidFill>
                <a:srgbClr val="FFE0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493130" y="1287322"/>
              <a:ext cx="40005" cy="33020"/>
            </a:xfrm>
            <a:custGeom>
              <a:avLst/>
              <a:gdLst/>
              <a:ahLst/>
              <a:cxnLst/>
              <a:rect l="l" t="t" r="r" b="b"/>
              <a:pathLst>
                <a:path w="40005" h="33019">
                  <a:moveTo>
                    <a:pt x="40005" y="0"/>
                  </a:moveTo>
                  <a:lnTo>
                    <a:pt x="0" y="0"/>
                  </a:lnTo>
                  <a:lnTo>
                    <a:pt x="20002" y="32404"/>
                  </a:lnTo>
                  <a:lnTo>
                    <a:pt x="40005" y="0"/>
                  </a:lnTo>
                  <a:close/>
                </a:path>
              </a:pathLst>
            </a:custGeom>
            <a:solidFill>
              <a:srgbClr val="FFE0B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" name="object 76"/>
          <p:cNvGrpSpPr/>
          <p:nvPr/>
        </p:nvGrpSpPr>
        <p:grpSpPr>
          <a:xfrm>
            <a:off x="3089078" y="1277321"/>
            <a:ext cx="62230" cy="40005"/>
            <a:chOff x="3089078" y="1277321"/>
            <a:chExt cx="62230" cy="40005"/>
          </a:xfrm>
        </p:grpSpPr>
        <p:sp>
          <p:nvSpPr>
            <p:cNvPr id="77" name="object 77"/>
            <p:cNvSpPr/>
            <p:nvPr/>
          </p:nvSpPr>
          <p:spPr>
            <a:xfrm>
              <a:off x="3089078" y="1297324"/>
              <a:ext cx="62230" cy="0"/>
            </a:xfrm>
            <a:custGeom>
              <a:avLst/>
              <a:gdLst/>
              <a:ahLst/>
              <a:cxnLst/>
              <a:rect l="l" t="t" r="r" b="b"/>
              <a:pathLst>
                <a:path w="62230" h="0">
                  <a:moveTo>
                    <a:pt x="0" y="0"/>
                  </a:moveTo>
                  <a:lnTo>
                    <a:pt x="61912" y="0"/>
                  </a:lnTo>
                </a:path>
              </a:pathLst>
            </a:custGeom>
            <a:ln w="4762">
              <a:solidFill>
                <a:srgbClr val="B2A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3099873" y="1277321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5" h="40005">
                  <a:moveTo>
                    <a:pt x="20002" y="0"/>
                  </a:moveTo>
                  <a:lnTo>
                    <a:pt x="12218" y="1572"/>
                  </a:lnTo>
                  <a:lnTo>
                    <a:pt x="5860" y="5860"/>
                  </a:lnTo>
                  <a:lnTo>
                    <a:pt x="1572" y="12218"/>
                  </a:lnTo>
                  <a:lnTo>
                    <a:pt x="0" y="20002"/>
                  </a:lnTo>
                  <a:lnTo>
                    <a:pt x="1572" y="27786"/>
                  </a:lnTo>
                  <a:lnTo>
                    <a:pt x="5860" y="34144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4"/>
                  </a:lnTo>
                  <a:lnTo>
                    <a:pt x="38432" y="27786"/>
                  </a:lnTo>
                  <a:lnTo>
                    <a:pt x="40005" y="20002"/>
                  </a:lnTo>
                  <a:lnTo>
                    <a:pt x="38432" y="12218"/>
                  </a:lnTo>
                  <a:lnTo>
                    <a:pt x="34144" y="5860"/>
                  </a:lnTo>
                  <a:lnTo>
                    <a:pt x="27786" y="1572"/>
                  </a:lnTo>
                  <a:lnTo>
                    <a:pt x="20002" y="0"/>
                  </a:lnTo>
                  <a:close/>
                </a:path>
              </a:pathLst>
            </a:custGeom>
            <a:solidFill>
              <a:srgbClr val="B2AAD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2660465" y="1201687"/>
            <a:ext cx="682625" cy="24447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385"/>
              </a:spcBef>
            </a:pPr>
            <a:r>
              <a:rPr dirty="0" sz="550" spc="-5">
                <a:latin typeface="Arial"/>
                <a:cs typeface="Arial"/>
              </a:rPr>
              <a:t>Google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450" b="1">
                <a:latin typeface="Arial"/>
                <a:cs typeface="Arial"/>
              </a:rPr>
              <a:t>Go (Azure</a:t>
            </a:r>
            <a:r>
              <a:rPr dirty="0" sz="450" spc="-75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unsupported)</a:t>
            </a:r>
            <a:endParaRPr sz="4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517023" y="1238046"/>
            <a:ext cx="149860" cy="10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>
                <a:latin typeface="Arial"/>
                <a:cs typeface="Arial"/>
              </a:rPr>
              <a:t>IBM</a:t>
            </a:r>
            <a:endParaRPr sz="55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695820" y="1277321"/>
            <a:ext cx="62230" cy="40005"/>
          </a:xfrm>
          <a:custGeom>
            <a:avLst/>
            <a:gdLst/>
            <a:ahLst/>
            <a:cxnLst/>
            <a:rect l="l" t="t" r="r" b="b"/>
            <a:pathLst>
              <a:path w="62229" h="40005">
                <a:moveTo>
                  <a:pt x="0" y="20002"/>
                </a:moveTo>
                <a:lnTo>
                  <a:pt x="61912" y="20002"/>
                </a:lnTo>
              </a:path>
              <a:path w="62229" h="40005">
                <a:moveTo>
                  <a:pt x="30797" y="40005"/>
                </a:moveTo>
                <a:lnTo>
                  <a:pt x="30797" y="0"/>
                </a:lnTo>
              </a:path>
              <a:path w="62229" h="40005">
                <a:moveTo>
                  <a:pt x="10795" y="20002"/>
                </a:moveTo>
                <a:lnTo>
                  <a:pt x="50800" y="20002"/>
                </a:lnTo>
              </a:path>
              <a:path w="62229" h="40005">
                <a:moveTo>
                  <a:pt x="10795" y="0"/>
                </a:moveTo>
                <a:lnTo>
                  <a:pt x="50800" y="40005"/>
                </a:lnTo>
              </a:path>
              <a:path w="62229" h="40005">
                <a:moveTo>
                  <a:pt x="10795" y="40005"/>
                </a:moveTo>
                <a:lnTo>
                  <a:pt x="50800" y="0"/>
                </a:lnTo>
              </a:path>
            </a:pathLst>
          </a:custGeom>
          <a:ln w="4762">
            <a:solidFill>
              <a:srgbClr val="5E3D9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2" name="object 82"/>
          <p:cNvGrpSpPr/>
          <p:nvPr/>
        </p:nvGrpSpPr>
        <p:grpSpPr>
          <a:xfrm>
            <a:off x="1484115" y="1451629"/>
            <a:ext cx="840105" cy="586105"/>
            <a:chOff x="1484115" y="1451629"/>
            <a:chExt cx="840105" cy="586105"/>
          </a:xfrm>
        </p:grpSpPr>
        <p:sp>
          <p:nvSpPr>
            <p:cNvPr id="83" name="object 83"/>
            <p:cNvSpPr/>
            <p:nvPr/>
          </p:nvSpPr>
          <p:spPr>
            <a:xfrm>
              <a:off x="1485068" y="2036464"/>
              <a:ext cx="838835" cy="0"/>
            </a:xfrm>
            <a:custGeom>
              <a:avLst/>
              <a:gdLst/>
              <a:ahLst/>
              <a:cxnLst/>
              <a:rect l="l" t="t" r="r" b="b"/>
              <a:pathLst>
                <a:path w="838835" h="0">
                  <a:moveTo>
                    <a:pt x="0" y="0"/>
                  </a:moveTo>
                  <a:lnTo>
                    <a:pt x="83883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485068" y="2036464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1485068" y="1938991"/>
              <a:ext cx="838835" cy="0"/>
            </a:xfrm>
            <a:custGeom>
              <a:avLst/>
              <a:gdLst/>
              <a:ahLst/>
              <a:cxnLst/>
              <a:rect l="l" t="t" r="r" b="b"/>
              <a:pathLst>
                <a:path w="838835" h="0">
                  <a:moveTo>
                    <a:pt x="0" y="0"/>
                  </a:moveTo>
                  <a:lnTo>
                    <a:pt x="83883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485068" y="193899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485068" y="1841836"/>
              <a:ext cx="838835" cy="0"/>
            </a:xfrm>
            <a:custGeom>
              <a:avLst/>
              <a:gdLst/>
              <a:ahLst/>
              <a:cxnLst/>
              <a:rect l="l" t="t" r="r" b="b"/>
              <a:pathLst>
                <a:path w="838835" h="0">
                  <a:moveTo>
                    <a:pt x="0" y="0"/>
                  </a:moveTo>
                  <a:lnTo>
                    <a:pt x="83883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1485068" y="184183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1485068" y="1744364"/>
              <a:ext cx="838835" cy="0"/>
            </a:xfrm>
            <a:custGeom>
              <a:avLst/>
              <a:gdLst/>
              <a:ahLst/>
              <a:cxnLst/>
              <a:rect l="l" t="t" r="r" b="b"/>
              <a:pathLst>
                <a:path w="838835" h="0">
                  <a:moveTo>
                    <a:pt x="0" y="0"/>
                  </a:moveTo>
                  <a:lnTo>
                    <a:pt x="83883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485068" y="1744364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1485068" y="1647209"/>
              <a:ext cx="838835" cy="0"/>
            </a:xfrm>
            <a:custGeom>
              <a:avLst/>
              <a:gdLst/>
              <a:ahLst/>
              <a:cxnLst/>
              <a:rect l="l" t="t" r="r" b="b"/>
              <a:pathLst>
                <a:path w="838835" h="0">
                  <a:moveTo>
                    <a:pt x="0" y="0"/>
                  </a:moveTo>
                  <a:lnTo>
                    <a:pt x="83883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1485068" y="164720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1485068" y="1549736"/>
              <a:ext cx="838835" cy="0"/>
            </a:xfrm>
            <a:custGeom>
              <a:avLst/>
              <a:gdLst/>
              <a:ahLst/>
              <a:cxnLst/>
              <a:rect l="l" t="t" r="r" b="b"/>
              <a:pathLst>
                <a:path w="838835" h="0">
                  <a:moveTo>
                    <a:pt x="0" y="0"/>
                  </a:moveTo>
                  <a:lnTo>
                    <a:pt x="83883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485068" y="154973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1485068" y="1452581"/>
              <a:ext cx="838835" cy="0"/>
            </a:xfrm>
            <a:custGeom>
              <a:avLst/>
              <a:gdLst/>
              <a:ahLst/>
              <a:cxnLst/>
              <a:rect l="l" t="t" r="r" b="b"/>
              <a:pathLst>
                <a:path w="838835" h="0">
                  <a:moveTo>
                    <a:pt x="0" y="0"/>
                  </a:moveTo>
                  <a:lnTo>
                    <a:pt x="83883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1485068" y="145258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/>
          <p:cNvSpPr txBox="1"/>
          <p:nvPr/>
        </p:nvSpPr>
        <p:spPr>
          <a:xfrm>
            <a:off x="1352791" y="1379969"/>
            <a:ext cx="103505" cy="7067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550" spc="-5">
                <a:latin typeface="Arial"/>
                <a:cs typeface="Arial"/>
              </a:rPr>
              <a:t>30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 spc="-5">
                <a:latin typeface="Arial"/>
                <a:cs typeface="Arial"/>
              </a:rPr>
              <a:t>25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 spc="-5">
                <a:latin typeface="Arial"/>
                <a:cs typeface="Arial"/>
              </a:rPr>
              <a:t>20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 spc="-5">
                <a:latin typeface="Arial"/>
                <a:cs typeface="Arial"/>
              </a:rPr>
              <a:t>15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-5">
                <a:latin typeface="Arial"/>
                <a:cs typeface="Arial"/>
              </a:rPr>
              <a:t>10</a:t>
            </a:r>
            <a:endParaRPr sz="550">
              <a:latin typeface="Arial"/>
              <a:cs typeface="Arial"/>
            </a:endParaRPr>
          </a:p>
          <a:p>
            <a:pPr marL="51435">
              <a:lnSpc>
                <a:spcPct val="100000"/>
              </a:lnSpc>
              <a:spcBef>
                <a:spcPts val="105"/>
              </a:spcBef>
            </a:pPr>
            <a:r>
              <a:rPr dirty="0" sz="550" spc="-5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  <a:p>
            <a:pPr marL="51435">
              <a:lnSpc>
                <a:spcPct val="100000"/>
              </a:lnSpc>
              <a:spcBef>
                <a:spcPts val="105"/>
              </a:spcBef>
            </a:pPr>
            <a:r>
              <a:rPr dirty="0" sz="550" spc="-5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485068" y="1452581"/>
            <a:ext cx="0" cy="584200"/>
          </a:xfrm>
          <a:custGeom>
            <a:avLst/>
            <a:gdLst/>
            <a:ahLst/>
            <a:cxnLst/>
            <a:rect l="l" t="t" r="r" b="b"/>
            <a:pathLst>
              <a:path w="0" h="584200">
                <a:moveTo>
                  <a:pt x="0" y="583882"/>
                </a:moveTo>
                <a:lnTo>
                  <a:pt x="0" y="563880"/>
                </a:lnTo>
              </a:path>
              <a:path w="0" h="584200">
                <a:moveTo>
                  <a:pt x="0" y="0"/>
                </a:moveTo>
                <a:lnTo>
                  <a:pt x="0" y="20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 rot="2700000">
            <a:off x="1457153" y="2074113"/>
            <a:ext cx="104782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10</a:t>
            </a:r>
            <a:endParaRPr sz="55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1604765" y="1452581"/>
            <a:ext cx="0" cy="584200"/>
          </a:xfrm>
          <a:custGeom>
            <a:avLst/>
            <a:gdLst/>
            <a:ahLst/>
            <a:cxnLst/>
            <a:rect l="l" t="t" r="r" b="b"/>
            <a:pathLst>
              <a:path w="0" h="584200">
                <a:moveTo>
                  <a:pt x="0" y="583882"/>
                </a:moveTo>
                <a:lnTo>
                  <a:pt x="0" y="563880"/>
                </a:lnTo>
              </a:path>
              <a:path w="0" h="584200">
                <a:moveTo>
                  <a:pt x="0" y="0"/>
                </a:moveTo>
                <a:lnTo>
                  <a:pt x="0" y="20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 rot="2700000">
            <a:off x="1576851" y="2074113"/>
            <a:ext cx="104782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25</a:t>
            </a:r>
            <a:endParaRPr sz="55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724780" y="1452581"/>
            <a:ext cx="0" cy="584200"/>
          </a:xfrm>
          <a:custGeom>
            <a:avLst/>
            <a:gdLst/>
            <a:ahLst/>
            <a:cxnLst/>
            <a:rect l="l" t="t" r="r" b="b"/>
            <a:pathLst>
              <a:path w="0" h="584200">
                <a:moveTo>
                  <a:pt x="0" y="583882"/>
                </a:moveTo>
                <a:lnTo>
                  <a:pt x="0" y="563880"/>
                </a:lnTo>
              </a:path>
              <a:path w="0" h="584200">
                <a:moveTo>
                  <a:pt x="0" y="0"/>
                </a:moveTo>
                <a:lnTo>
                  <a:pt x="0" y="20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 rot="2700000">
            <a:off x="1696866" y="2074113"/>
            <a:ext cx="104782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50</a:t>
            </a:r>
            <a:endParaRPr sz="55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844478" y="1452581"/>
            <a:ext cx="360045" cy="584200"/>
          </a:xfrm>
          <a:custGeom>
            <a:avLst/>
            <a:gdLst/>
            <a:ahLst/>
            <a:cxnLst/>
            <a:rect l="l" t="t" r="r" b="b"/>
            <a:pathLst>
              <a:path w="360044" h="584200">
                <a:moveTo>
                  <a:pt x="0" y="583882"/>
                </a:moveTo>
                <a:lnTo>
                  <a:pt x="0" y="563880"/>
                </a:lnTo>
              </a:path>
              <a:path w="360044" h="584200">
                <a:moveTo>
                  <a:pt x="120015" y="583882"/>
                </a:moveTo>
                <a:lnTo>
                  <a:pt x="120015" y="563880"/>
                </a:lnTo>
              </a:path>
              <a:path w="360044" h="584200">
                <a:moveTo>
                  <a:pt x="239712" y="583882"/>
                </a:moveTo>
                <a:lnTo>
                  <a:pt x="239712" y="563880"/>
                </a:lnTo>
              </a:path>
              <a:path w="360044" h="584200">
                <a:moveTo>
                  <a:pt x="359727" y="583882"/>
                </a:moveTo>
                <a:lnTo>
                  <a:pt x="359727" y="563880"/>
                </a:lnTo>
              </a:path>
              <a:path w="360044" h="584200">
                <a:moveTo>
                  <a:pt x="0" y="0"/>
                </a:moveTo>
                <a:lnTo>
                  <a:pt x="0" y="20002"/>
                </a:lnTo>
              </a:path>
              <a:path w="360044" h="584200">
                <a:moveTo>
                  <a:pt x="120015" y="0"/>
                </a:moveTo>
                <a:lnTo>
                  <a:pt x="120015" y="20002"/>
                </a:lnTo>
              </a:path>
              <a:path w="360044" h="584200">
                <a:moveTo>
                  <a:pt x="239712" y="0"/>
                </a:moveTo>
                <a:lnTo>
                  <a:pt x="239712" y="20002"/>
                </a:lnTo>
              </a:path>
              <a:path w="360044" h="584200">
                <a:moveTo>
                  <a:pt x="359727" y="0"/>
                </a:moveTo>
                <a:lnTo>
                  <a:pt x="359727" y="20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 rot="2700000">
            <a:off x="2174349" y="2087793"/>
            <a:ext cx="136127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800</a:t>
            </a:r>
            <a:endParaRPr sz="5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 rot="2700000">
            <a:off x="2054334" y="2087793"/>
            <a:ext cx="136127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400</a:t>
            </a:r>
            <a:endParaRPr sz="55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 rot="2700000">
            <a:off x="1934637" y="2087793"/>
            <a:ext cx="136127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200</a:t>
            </a:r>
            <a:endParaRPr sz="55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 rot="2700000">
            <a:off x="1814622" y="2087793"/>
            <a:ext cx="136127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100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1462684" y="1450200"/>
            <a:ext cx="883919" cy="603885"/>
            <a:chOff x="1462684" y="1450200"/>
            <a:chExt cx="883919" cy="603885"/>
          </a:xfrm>
        </p:grpSpPr>
        <p:sp>
          <p:nvSpPr>
            <p:cNvPr id="110" name="object 110"/>
            <p:cNvSpPr/>
            <p:nvPr/>
          </p:nvSpPr>
          <p:spPr>
            <a:xfrm>
              <a:off x="1485068" y="1452581"/>
              <a:ext cx="838835" cy="584200"/>
            </a:xfrm>
            <a:custGeom>
              <a:avLst/>
              <a:gdLst/>
              <a:ahLst/>
              <a:cxnLst/>
              <a:rect l="l" t="t" r="r" b="b"/>
              <a:pathLst>
                <a:path w="838835" h="584200">
                  <a:moveTo>
                    <a:pt x="0" y="0"/>
                  </a:moveTo>
                  <a:lnTo>
                    <a:pt x="0" y="583882"/>
                  </a:lnTo>
                  <a:lnTo>
                    <a:pt x="838835" y="583882"/>
                  </a:lnTo>
                  <a:lnTo>
                    <a:pt x="83883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1485068" y="2031384"/>
              <a:ext cx="838835" cy="635"/>
            </a:xfrm>
            <a:custGeom>
              <a:avLst/>
              <a:gdLst/>
              <a:ahLst/>
              <a:cxnLst/>
              <a:rect l="l" t="t" r="r" b="b"/>
              <a:pathLst>
                <a:path w="838835" h="635">
                  <a:moveTo>
                    <a:pt x="-2381" y="158"/>
                  </a:moveTo>
                  <a:lnTo>
                    <a:pt x="841216" y="158"/>
                  </a:lnTo>
                </a:path>
              </a:pathLst>
            </a:custGeom>
            <a:ln w="5080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1465065" y="2011381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5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1485068" y="203138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1584763" y="2011699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5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1604765" y="20317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1704778" y="2011699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5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1724780" y="20317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1824475" y="2011699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5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1844478" y="20317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1944490" y="2011699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5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1964493" y="20317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2064188" y="2011381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5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2084190" y="203138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2184203" y="2011381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5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2204205" y="203138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2303900" y="2011381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5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2323903" y="203138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1485068" y="1452581"/>
              <a:ext cx="462915" cy="262890"/>
            </a:xfrm>
            <a:custGeom>
              <a:avLst/>
              <a:gdLst/>
              <a:ahLst/>
              <a:cxnLst/>
              <a:rect l="l" t="t" r="r" b="b"/>
              <a:pathLst>
                <a:path w="462914" h="262889">
                  <a:moveTo>
                    <a:pt x="0" y="262890"/>
                  </a:moveTo>
                  <a:lnTo>
                    <a:pt x="119697" y="205422"/>
                  </a:lnTo>
                  <a:lnTo>
                    <a:pt x="239712" y="127952"/>
                  </a:lnTo>
                  <a:lnTo>
                    <a:pt x="359410" y="53340"/>
                  </a:lnTo>
                  <a:lnTo>
                    <a:pt x="462597" y="0"/>
                  </a:lnTo>
                </a:path>
              </a:pathLst>
            </a:custGeom>
            <a:ln w="4762">
              <a:solidFill>
                <a:srgbClr val="FCB76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1465059" y="1485925"/>
              <a:ext cx="399415" cy="249554"/>
            </a:xfrm>
            <a:custGeom>
              <a:avLst/>
              <a:gdLst/>
              <a:ahLst/>
              <a:cxnLst/>
              <a:rect l="l" t="t" r="r" b="b"/>
              <a:pathLst>
                <a:path w="399414" h="249555">
                  <a:moveTo>
                    <a:pt x="40005" y="209550"/>
                  </a:moveTo>
                  <a:lnTo>
                    <a:pt x="0" y="209550"/>
                  </a:lnTo>
                  <a:lnTo>
                    <a:pt x="0" y="249555"/>
                  </a:lnTo>
                  <a:lnTo>
                    <a:pt x="40005" y="249555"/>
                  </a:lnTo>
                  <a:lnTo>
                    <a:pt x="40005" y="209550"/>
                  </a:lnTo>
                  <a:close/>
                </a:path>
                <a:path w="399414" h="249555">
                  <a:moveTo>
                    <a:pt x="159702" y="152082"/>
                  </a:moveTo>
                  <a:lnTo>
                    <a:pt x="119697" y="152082"/>
                  </a:lnTo>
                  <a:lnTo>
                    <a:pt x="119697" y="192087"/>
                  </a:lnTo>
                  <a:lnTo>
                    <a:pt x="159702" y="192087"/>
                  </a:lnTo>
                  <a:lnTo>
                    <a:pt x="159702" y="152082"/>
                  </a:lnTo>
                  <a:close/>
                </a:path>
                <a:path w="399414" h="249555">
                  <a:moveTo>
                    <a:pt x="279717" y="74612"/>
                  </a:moveTo>
                  <a:lnTo>
                    <a:pt x="239712" y="74612"/>
                  </a:lnTo>
                  <a:lnTo>
                    <a:pt x="239712" y="114617"/>
                  </a:lnTo>
                  <a:lnTo>
                    <a:pt x="279717" y="114617"/>
                  </a:lnTo>
                  <a:lnTo>
                    <a:pt x="279717" y="74612"/>
                  </a:lnTo>
                  <a:close/>
                </a:path>
                <a:path w="399414" h="249555">
                  <a:moveTo>
                    <a:pt x="399415" y="0"/>
                  </a:moveTo>
                  <a:lnTo>
                    <a:pt x="359410" y="0"/>
                  </a:lnTo>
                  <a:lnTo>
                    <a:pt x="359410" y="40005"/>
                  </a:lnTo>
                  <a:lnTo>
                    <a:pt x="399415" y="40005"/>
                  </a:lnTo>
                  <a:lnTo>
                    <a:pt x="399415" y="0"/>
                  </a:lnTo>
                  <a:close/>
                </a:path>
              </a:pathLst>
            </a:custGeom>
            <a:solidFill>
              <a:srgbClr val="FCB7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1485068" y="1677371"/>
              <a:ext cx="838835" cy="341630"/>
            </a:xfrm>
            <a:custGeom>
              <a:avLst/>
              <a:gdLst/>
              <a:ahLst/>
              <a:cxnLst/>
              <a:rect l="l" t="t" r="r" b="b"/>
              <a:pathLst>
                <a:path w="838835" h="341630">
                  <a:moveTo>
                    <a:pt x="0" y="332740"/>
                  </a:moveTo>
                  <a:lnTo>
                    <a:pt x="119697" y="0"/>
                  </a:lnTo>
                  <a:lnTo>
                    <a:pt x="239712" y="341312"/>
                  </a:lnTo>
                  <a:lnTo>
                    <a:pt x="359410" y="335597"/>
                  </a:lnTo>
                  <a:lnTo>
                    <a:pt x="479425" y="216852"/>
                  </a:lnTo>
                  <a:lnTo>
                    <a:pt x="599122" y="147637"/>
                  </a:lnTo>
                  <a:lnTo>
                    <a:pt x="719137" y="142240"/>
                  </a:lnTo>
                  <a:lnTo>
                    <a:pt x="838835" y="315277"/>
                  </a:lnTo>
                </a:path>
              </a:pathLst>
            </a:custGeom>
            <a:ln w="4762">
              <a:solidFill>
                <a:srgbClr val="B2A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1465059" y="1657375"/>
              <a:ext cx="878840" cy="381635"/>
            </a:xfrm>
            <a:custGeom>
              <a:avLst/>
              <a:gdLst/>
              <a:ahLst/>
              <a:cxnLst/>
              <a:rect l="l" t="t" r="r" b="b"/>
              <a:pathLst>
                <a:path w="878839" h="381635">
                  <a:moveTo>
                    <a:pt x="40005" y="352742"/>
                  </a:moveTo>
                  <a:lnTo>
                    <a:pt x="38430" y="344957"/>
                  </a:lnTo>
                  <a:lnTo>
                    <a:pt x="34150" y="338594"/>
                  </a:lnTo>
                  <a:lnTo>
                    <a:pt x="27787" y="334314"/>
                  </a:lnTo>
                  <a:lnTo>
                    <a:pt x="20002" y="332740"/>
                  </a:lnTo>
                  <a:lnTo>
                    <a:pt x="12217" y="334314"/>
                  </a:lnTo>
                  <a:lnTo>
                    <a:pt x="5854" y="338594"/>
                  </a:lnTo>
                  <a:lnTo>
                    <a:pt x="1574" y="344957"/>
                  </a:lnTo>
                  <a:lnTo>
                    <a:pt x="0" y="352742"/>
                  </a:lnTo>
                  <a:lnTo>
                    <a:pt x="1574" y="360527"/>
                  </a:lnTo>
                  <a:lnTo>
                    <a:pt x="5854" y="366890"/>
                  </a:lnTo>
                  <a:lnTo>
                    <a:pt x="12217" y="371170"/>
                  </a:lnTo>
                  <a:lnTo>
                    <a:pt x="20002" y="372745"/>
                  </a:lnTo>
                  <a:lnTo>
                    <a:pt x="27787" y="371170"/>
                  </a:lnTo>
                  <a:lnTo>
                    <a:pt x="34150" y="366890"/>
                  </a:lnTo>
                  <a:lnTo>
                    <a:pt x="38430" y="360527"/>
                  </a:lnTo>
                  <a:lnTo>
                    <a:pt x="40005" y="352742"/>
                  </a:lnTo>
                  <a:close/>
                </a:path>
                <a:path w="878839" h="381635">
                  <a:moveTo>
                    <a:pt x="159702" y="20002"/>
                  </a:moveTo>
                  <a:lnTo>
                    <a:pt x="158127" y="12217"/>
                  </a:lnTo>
                  <a:lnTo>
                    <a:pt x="153847" y="5854"/>
                  </a:lnTo>
                  <a:lnTo>
                    <a:pt x="147485" y="1574"/>
                  </a:lnTo>
                  <a:lnTo>
                    <a:pt x="139700" y="0"/>
                  </a:lnTo>
                  <a:lnTo>
                    <a:pt x="131914" y="1574"/>
                  </a:lnTo>
                  <a:lnTo>
                    <a:pt x="125552" y="5854"/>
                  </a:lnTo>
                  <a:lnTo>
                    <a:pt x="121272" y="12217"/>
                  </a:lnTo>
                  <a:lnTo>
                    <a:pt x="119697" y="20002"/>
                  </a:lnTo>
                  <a:lnTo>
                    <a:pt x="121272" y="27787"/>
                  </a:lnTo>
                  <a:lnTo>
                    <a:pt x="125552" y="34150"/>
                  </a:lnTo>
                  <a:lnTo>
                    <a:pt x="131914" y="38430"/>
                  </a:lnTo>
                  <a:lnTo>
                    <a:pt x="139700" y="40005"/>
                  </a:lnTo>
                  <a:lnTo>
                    <a:pt x="147485" y="38430"/>
                  </a:lnTo>
                  <a:lnTo>
                    <a:pt x="153847" y="34150"/>
                  </a:lnTo>
                  <a:lnTo>
                    <a:pt x="158127" y="27787"/>
                  </a:lnTo>
                  <a:lnTo>
                    <a:pt x="159702" y="20002"/>
                  </a:lnTo>
                  <a:close/>
                </a:path>
                <a:path w="878839" h="381635">
                  <a:moveTo>
                    <a:pt x="279717" y="361315"/>
                  </a:moveTo>
                  <a:lnTo>
                    <a:pt x="278142" y="353529"/>
                  </a:lnTo>
                  <a:lnTo>
                    <a:pt x="273862" y="347167"/>
                  </a:lnTo>
                  <a:lnTo>
                    <a:pt x="267500" y="342887"/>
                  </a:lnTo>
                  <a:lnTo>
                    <a:pt x="259715" y="341312"/>
                  </a:lnTo>
                  <a:lnTo>
                    <a:pt x="251929" y="342887"/>
                  </a:lnTo>
                  <a:lnTo>
                    <a:pt x="245567" y="347167"/>
                  </a:lnTo>
                  <a:lnTo>
                    <a:pt x="241287" y="353529"/>
                  </a:lnTo>
                  <a:lnTo>
                    <a:pt x="239712" y="361315"/>
                  </a:lnTo>
                  <a:lnTo>
                    <a:pt x="241287" y="369100"/>
                  </a:lnTo>
                  <a:lnTo>
                    <a:pt x="245567" y="375462"/>
                  </a:lnTo>
                  <a:lnTo>
                    <a:pt x="251929" y="379742"/>
                  </a:lnTo>
                  <a:lnTo>
                    <a:pt x="259715" y="381317"/>
                  </a:lnTo>
                  <a:lnTo>
                    <a:pt x="267500" y="379742"/>
                  </a:lnTo>
                  <a:lnTo>
                    <a:pt x="273862" y="375462"/>
                  </a:lnTo>
                  <a:lnTo>
                    <a:pt x="278142" y="369100"/>
                  </a:lnTo>
                  <a:lnTo>
                    <a:pt x="279717" y="361315"/>
                  </a:lnTo>
                  <a:close/>
                </a:path>
                <a:path w="878839" h="381635">
                  <a:moveTo>
                    <a:pt x="399415" y="355600"/>
                  </a:moveTo>
                  <a:lnTo>
                    <a:pt x="397840" y="347814"/>
                  </a:lnTo>
                  <a:lnTo>
                    <a:pt x="393560" y="341452"/>
                  </a:lnTo>
                  <a:lnTo>
                    <a:pt x="387197" y="337172"/>
                  </a:lnTo>
                  <a:lnTo>
                    <a:pt x="379412" y="335597"/>
                  </a:lnTo>
                  <a:lnTo>
                    <a:pt x="371627" y="337172"/>
                  </a:lnTo>
                  <a:lnTo>
                    <a:pt x="365264" y="341452"/>
                  </a:lnTo>
                  <a:lnTo>
                    <a:pt x="360984" y="347814"/>
                  </a:lnTo>
                  <a:lnTo>
                    <a:pt x="359410" y="355600"/>
                  </a:lnTo>
                  <a:lnTo>
                    <a:pt x="360984" y="363385"/>
                  </a:lnTo>
                  <a:lnTo>
                    <a:pt x="365264" y="369747"/>
                  </a:lnTo>
                  <a:lnTo>
                    <a:pt x="371627" y="374027"/>
                  </a:lnTo>
                  <a:lnTo>
                    <a:pt x="379412" y="375602"/>
                  </a:lnTo>
                  <a:lnTo>
                    <a:pt x="387197" y="374027"/>
                  </a:lnTo>
                  <a:lnTo>
                    <a:pt x="393560" y="369747"/>
                  </a:lnTo>
                  <a:lnTo>
                    <a:pt x="397840" y="363385"/>
                  </a:lnTo>
                  <a:lnTo>
                    <a:pt x="399415" y="355600"/>
                  </a:lnTo>
                  <a:close/>
                </a:path>
                <a:path w="878839" h="381635">
                  <a:moveTo>
                    <a:pt x="519430" y="236855"/>
                  </a:moveTo>
                  <a:lnTo>
                    <a:pt x="517855" y="229069"/>
                  </a:lnTo>
                  <a:lnTo>
                    <a:pt x="513575" y="222707"/>
                  </a:lnTo>
                  <a:lnTo>
                    <a:pt x="507212" y="218427"/>
                  </a:lnTo>
                  <a:lnTo>
                    <a:pt x="499427" y="216852"/>
                  </a:lnTo>
                  <a:lnTo>
                    <a:pt x="491642" y="218427"/>
                  </a:lnTo>
                  <a:lnTo>
                    <a:pt x="485279" y="222707"/>
                  </a:lnTo>
                  <a:lnTo>
                    <a:pt x="480999" y="229069"/>
                  </a:lnTo>
                  <a:lnTo>
                    <a:pt x="479425" y="236855"/>
                  </a:lnTo>
                  <a:lnTo>
                    <a:pt x="480999" y="244640"/>
                  </a:lnTo>
                  <a:lnTo>
                    <a:pt x="485279" y="251002"/>
                  </a:lnTo>
                  <a:lnTo>
                    <a:pt x="491642" y="255282"/>
                  </a:lnTo>
                  <a:lnTo>
                    <a:pt x="499427" y="256857"/>
                  </a:lnTo>
                  <a:lnTo>
                    <a:pt x="507212" y="255282"/>
                  </a:lnTo>
                  <a:lnTo>
                    <a:pt x="513575" y="251002"/>
                  </a:lnTo>
                  <a:lnTo>
                    <a:pt x="517855" y="244640"/>
                  </a:lnTo>
                  <a:lnTo>
                    <a:pt x="519430" y="236855"/>
                  </a:lnTo>
                  <a:close/>
                </a:path>
                <a:path w="878839" h="381635">
                  <a:moveTo>
                    <a:pt x="639127" y="167640"/>
                  </a:moveTo>
                  <a:lnTo>
                    <a:pt x="637552" y="159854"/>
                  </a:lnTo>
                  <a:lnTo>
                    <a:pt x="633272" y="153492"/>
                  </a:lnTo>
                  <a:lnTo>
                    <a:pt x="626910" y="149212"/>
                  </a:lnTo>
                  <a:lnTo>
                    <a:pt x="619125" y="147637"/>
                  </a:lnTo>
                  <a:lnTo>
                    <a:pt x="611339" y="149212"/>
                  </a:lnTo>
                  <a:lnTo>
                    <a:pt x="604977" y="153492"/>
                  </a:lnTo>
                  <a:lnTo>
                    <a:pt x="600697" y="159854"/>
                  </a:lnTo>
                  <a:lnTo>
                    <a:pt x="599122" y="167640"/>
                  </a:lnTo>
                  <a:lnTo>
                    <a:pt x="600697" y="175425"/>
                  </a:lnTo>
                  <a:lnTo>
                    <a:pt x="604977" y="181787"/>
                  </a:lnTo>
                  <a:lnTo>
                    <a:pt x="611339" y="186067"/>
                  </a:lnTo>
                  <a:lnTo>
                    <a:pt x="619125" y="187642"/>
                  </a:lnTo>
                  <a:lnTo>
                    <a:pt x="626910" y="186067"/>
                  </a:lnTo>
                  <a:lnTo>
                    <a:pt x="633272" y="181787"/>
                  </a:lnTo>
                  <a:lnTo>
                    <a:pt x="637552" y="175425"/>
                  </a:lnTo>
                  <a:lnTo>
                    <a:pt x="639127" y="167640"/>
                  </a:lnTo>
                  <a:close/>
                </a:path>
                <a:path w="878839" h="381635">
                  <a:moveTo>
                    <a:pt x="759142" y="162242"/>
                  </a:moveTo>
                  <a:lnTo>
                    <a:pt x="757567" y="154457"/>
                  </a:lnTo>
                  <a:lnTo>
                    <a:pt x="753287" y="148094"/>
                  </a:lnTo>
                  <a:lnTo>
                    <a:pt x="746925" y="143814"/>
                  </a:lnTo>
                  <a:lnTo>
                    <a:pt x="739140" y="142240"/>
                  </a:lnTo>
                  <a:lnTo>
                    <a:pt x="731354" y="143814"/>
                  </a:lnTo>
                  <a:lnTo>
                    <a:pt x="724992" y="148094"/>
                  </a:lnTo>
                  <a:lnTo>
                    <a:pt x="720712" y="154457"/>
                  </a:lnTo>
                  <a:lnTo>
                    <a:pt x="719137" y="162242"/>
                  </a:lnTo>
                  <a:lnTo>
                    <a:pt x="720712" y="170027"/>
                  </a:lnTo>
                  <a:lnTo>
                    <a:pt x="724992" y="176390"/>
                  </a:lnTo>
                  <a:lnTo>
                    <a:pt x="731354" y="180670"/>
                  </a:lnTo>
                  <a:lnTo>
                    <a:pt x="739140" y="182245"/>
                  </a:lnTo>
                  <a:lnTo>
                    <a:pt x="746925" y="180670"/>
                  </a:lnTo>
                  <a:lnTo>
                    <a:pt x="753287" y="176390"/>
                  </a:lnTo>
                  <a:lnTo>
                    <a:pt x="757567" y="170027"/>
                  </a:lnTo>
                  <a:lnTo>
                    <a:pt x="759142" y="162242"/>
                  </a:lnTo>
                  <a:close/>
                </a:path>
                <a:path w="878839" h="381635">
                  <a:moveTo>
                    <a:pt x="878840" y="335280"/>
                  </a:moveTo>
                  <a:lnTo>
                    <a:pt x="877265" y="327494"/>
                  </a:lnTo>
                  <a:lnTo>
                    <a:pt x="872985" y="321132"/>
                  </a:lnTo>
                  <a:lnTo>
                    <a:pt x="866622" y="316852"/>
                  </a:lnTo>
                  <a:lnTo>
                    <a:pt x="858837" y="315277"/>
                  </a:lnTo>
                  <a:lnTo>
                    <a:pt x="851052" y="316852"/>
                  </a:lnTo>
                  <a:lnTo>
                    <a:pt x="844689" y="321132"/>
                  </a:lnTo>
                  <a:lnTo>
                    <a:pt x="840409" y="327494"/>
                  </a:lnTo>
                  <a:lnTo>
                    <a:pt x="838835" y="335280"/>
                  </a:lnTo>
                  <a:lnTo>
                    <a:pt x="840409" y="343065"/>
                  </a:lnTo>
                  <a:lnTo>
                    <a:pt x="844689" y="349427"/>
                  </a:lnTo>
                  <a:lnTo>
                    <a:pt x="851052" y="353707"/>
                  </a:lnTo>
                  <a:lnTo>
                    <a:pt x="858837" y="355282"/>
                  </a:lnTo>
                  <a:lnTo>
                    <a:pt x="866622" y="353707"/>
                  </a:lnTo>
                  <a:lnTo>
                    <a:pt x="872985" y="349427"/>
                  </a:lnTo>
                  <a:lnTo>
                    <a:pt x="877265" y="343065"/>
                  </a:lnTo>
                  <a:lnTo>
                    <a:pt x="878840" y="335280"/>
                  </a:lnTo>
                  <a:close/>
                </a:path>
              </a:pathLst>
            </a:custGeom>
            <a:solidFill>
              <a:srgbClr val="B2A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1465065" y="1926291"/>
              <a:ext cx="878840" cy="120014"/>
            </a:xfrm>
            <a:custGeom>
              <a:avLst/>
              <a:gdLst/>
              <a:ahLst/>
              <a:cxnLst/>
              <a:rect l="l" t="t" r="r" b="b"/>
              <a:pathLst>
                <a:path w="878839" h="120014">
                  <a:moveTo>
                    <a:pt x="20002" y="99060"/>
                  </a:moveTo>
                  <a:lnTo>
                    <a:pt x="139700" y="99060"/>
                  </a:lnTo>
                  <a:lnTo>
                    <a:pt x="259715" y="99695"/>
                  </a:lnTo>
                  <a:lnTo>
                    <a:pt x="379412" y="99695"/>
                  </a:lnTo>
                  <a:lnTo>
                    <a:pt x="499427" y="100012"/>
                  </a:lnTo>
                  <a:lnTo>
                    <a:pt x="619125" y="20002"/>
                  </a:lnTo>
                  <a:lnTo>
                    <a:pt x="739140" y="98742"/>
                  </a:lnTo>
                  <a:lnTo>
                    <a:pt x="858837" y="99377"/>
                  </a:lnTo>
                </a:path>
                <a:path w="878839" h="120014">
                  <a:moveTo>
                    <a:pt x="20002" y="119062"/>
                  </a:moveTo>
                  <a:lnTo>
                    <a:pt x="20002" y="79057"/>
                  </a:lnTo>
                </a:path>
                <a:path w="878839" h="120014">
                  <a:moveTo>
                    <a:pt x="0" y="99060"/>
                  </a:moveTo>
                  <a:lnTo>
                    <a:pt x="40005" y="99060"/>
                  </a:lnTo>
                </a:path>
                <a:path w="878839" h="120014">
                  <a:moveTo>
                    <a:pt x="0" y="79057"/>
                  </a:moveTo>
                  <a:lnTo>
                    <a:pt x="40005" y="119062"/>
                  </a:lnTo>
                </a:path>
                <a:path w="878839" h="120014">
                  <a:moveTo>
                    <a:pt x="0" y="119062"/>
                  </a:moveTo>
                  <a:lnTo>
                    <a:pt x="40005" y="79057"/>
                  </a:lnTo>
                </a:path>
                <a:path w="878839" h="120014">
                  <a:moveTo>
                    <a:pt x="139700" y="119062"/>
                  </a:moveTo>
                  <a:lnTo>
                    <a:pt x="139700" y="79057"/>
                  </a:lnTo>
                </a:path>
                <a:path w="878839" h="120014">
                  <a:moveTo>
                    <a:pt x="119697" y="99060"/>
                  </a:moveTo>
                  <a:lnTo>
                    <a:pt x="159702" y="99060"/>
                  </a:lnTo>
                </a:path>
                <a:path w="878839" h="120014">
                  <a:moveTo>
                    <a:pt x="119697" y="79057"/>
                  </a:moveTo>
                  <a:lnTo>
                    <a:pt x="159702" y="119062"/>
                  </a:lnTo>
                </a:path>
                <a:path w="878839" h="120014">
                  <a:moveTo>
                    <a:pt x="119697" y="119062"/>
                  </a:moveTo>
                  <a:lnTo>
                    <a:pt x="159702" y="79057"/>
                  </a:lnTo>
                </a:path>
                <a:path w="878839" h="120014">
                  <a:moveTo>
                    <a:pt x="259715" y="119697"/>
                  </a:moveTo>
                  <a:lnTo>
                    <a:pt x="259715" y="79692"/>
                  </a:lnTo>
                </a:path>
                <a:path w="878839" h="120014">
                  <a:moveTo>
                    <a:pt x="239712" y="99695"/>
                  </a:moveTo>
                  <a:lnTo>
                    <a:pt x="279717" y="99695"/>
                  </a:lnTo>
                </a:path>
                <a:path w="878839" h="120014">
                  <a:moveTo>
                    <a:pt x="239712" y="79692"/>
                  </a:moveTo>
                  <a:lnTo>
                    <a:pt x="279717" y="119697"/>
                  </a:lnTo>
                </a:path>
                <a:path w="878839" h="120014">
                  <a:moveTo>
                    <a:pt x="239712" y="119697"/>
                  </a:moveTo>
                  <a:lnTo>
                    <a:pt x="279717" y="79692"/>
                  </a:lnTo>
                </a:path>
                <a:path w="878839" h="120014">
                  <a:moveTo>
                    <a:pt x="379412" y="119697"/>
                  </a:moveTo>
                  <a:lnTo>
                    <a:pt x="379412" y="79692"/>
                  </a:lnTo>
                </a:path>
                <a:path w="878839" h="120014">
                  <a:moveTo>
                    <a:pt x="359410" y="99695"/>
                  </a:moveTo>
                  <a:lnTo>
                    <a:pt x="399415" y="99695"/>
                  </a:lnTo>
                </a:path>
                <a:path w="878839" h="120014">
                  <a:moveTo>
                    <a:pt x="359410" y="79692"/>
                  </a:moveTo>
                  <a:lnTo>
                    <a:pt x="399415" y="119697"/>
                  </a:lnTo>
                </a:path>
                <a:path w="878839" h="120014">
                  <a:moveTo>
                    <a:pt x="359410" y="119697"/>
                  </a:moveTo>
                  <a:lnTo>
                    <a:pt x="399415" y="79692"/>
                  </a:lnTo>
                </a:path>
                <a:path w="878839" h="120014">
                  <a:moveTo>
                    <a:pt x="499427" y="120015"/>
                  </a:moveTo>
                  <a:lnTo>
                    <a:pt x="499427" y="80010"/>
                  </a:lnTo>
                </a:path>
                <a:path w="878839" h="120014">
                  <a:moveTo>
                    <a:pt x="479425" y="100012"/>
                  </a:moveTo>
                  <a:lnTo>
                    <a:pt x="519430" y="100012"/>
                  </a:lnTo>
                </a:path>
                <a:path w="878839" h="120014">
                  <a:moveTo>
                    <a:pt x="479425" y="80010"/>
                  </a:moveTo>
                  <a:lnTo>
                    <a:pt x="519430" y="120015"/>
                  </a:lnTo>
                </a:path>
                <a:path w="878839" h="120014">
                  <a:moveTo>
                    <a:pt x="479425" y="120015"/>
                  </a:moveTo>
                  <a:lnTo>
                    <a:pt x="519430" y="80010"/>
                  </a:lnTo>
                </a:path>
                <a:path w="878839" h="120014">
                  <a:moveTo>
                    <a:pt x="619125" y="40005"/>
                  </a:moveTo>
                  <a:lnTo>
                    <a:pt x="619125" y="0"/>
                  </a:lnTo>
                </a:path>
                <a:path w="878839" h="120014">
                  <a:moveTo>
                    <a:pt x="599122" y="20002"/>
                  </a:moveTo>
                  <a:lnTo>
                    <a:pt x="639127" y="20002"/>
                  </a:lnTo>
                </a:path>
                <a:path w="878839" h="120014">
                  <a:moveTo>
                    <a:pt x="599122" y="0"/>
                  </a:moveTo>
                  <a:lnTo>
                    <a:pt x="639127" y="40005"/>
                  </a:lnTo>
                </a:path>
                <a:path w="878839" h="120014">
                  <a:moveTo>
                    <a:pt x="599122" y="40005"/>
                  </a:moveTo>
                  <a:lnTo>
                    <a:pt x="639127" y="0"/>
                  </a:lnTo>
                </a:path>
                <a:path w="878839" h="120014">
                  <a:moveTo>
                    <a:pt x="739140" y="118745"/>
                  </a:moveTo>
                  <a:lnTo>
                    <a:pt x="739140" y="78740"/>
                  </a:lnTo>
                </a:path>
                <a:path w="878839" h="120014">
                  <a:moveTo>
                    <a:pt x="719137" y="98742"/>
                  </a:moveTo>
                  <a:lnTo>
                    <a:pt x="759142" y="98742"/>
                  </a:lnTo>
                </a:path>
                <a:path w="878839" h="120014">
                  <a:moveTo>
                    <a:pt x="719137" y="78740"/>
                  </a:moveTo>
                  <a:lnTo>
                    <a:pt x="759142" y="118745"/>
                  </a:lnTo>
                </a:path>
                <a:path w="878839" h="120014">
                  <a:moveTo>
                    <a:pt x="719137" y="118745"/>
                  </a:moveTo>
                  <a:lnTo>
                    <a:pt x="759142" y="78740"/>
                  </a:lnTo>
                </a:path>
                <a:path w="878839" h="120014">
                  <a:moveTo>
                    <a:pt x="858837" y="119380"/>
                  </a:moveTo>
                  <a:lnTo>
                    <a:pt x="858837" y="79375"/>
                  </a:lnTo>
                </a:path>
                <a:path w="878839" h="120014">
                  <a:moveTo>
                    <a:pt x="838835" y="99377"/>
                  </a:moveTo>
                  <a:lnTo>
                    <a:pt x="878840" y="99377"/>
                  </a:lnTo>
                </a:path>
                <a:path w="878839" h="120014">
                  <a:moveTo>
                    <a:pt x="838835" y="79375"/>
                  </a:moveTo>
                  <a:lnTo>
                    <a:pt x="878840" y="119380"/>
                  </a:lnTo>
                </a:path>
                <a:path w="878839" h="120014">
                  <a:moveTo>
                    <a:pt x="838835" y="119380"/>
                  </a:moveTo>
                  <a:lnTo>
                    <a:pt x="878840" y="79375"/>
                  </a:lnTo>
                </a:path>
              </a:pathLst>
            </a:custGeom>
            <a:ln w="4762">
              <a:solidFill>
                <a:srgbClr val="5E3D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1485068" y="1452581"/>
              <a:ext cx="838835" cy="584200"/>
            </a:xfrm>
            <a:custGeom>
              <a:avLst/>
              <a:gdLst/>
              <a:ahLst/>
              <a:cxnLst/>
              <a:rect l="l" t="t" r="r" b="b"/>
              <a:pathLst>
                <a:path w="838835" h="584200">
                  <a:moveTo>
                    <a:pt x="0" y="0"/>
                  </a:moveTo>
                  <a:lnTo>
                    <a:pt x="0" y="583882"/>
                  </a:lnTo>
                  <a:lnTo>
                    <a:pt x="838835" y="583882"/>
                  </a:lnTo>
                  <a:lnTo>
                    <a:pt x="83883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4" name="object 134"/>
          <p:cNvSpPr txBox="1"/>
          <p:nvPr/>
        </p:nvSpPr>
        <p:spPr>
          <a:xfrm>
            <a:off x="1678266" y="2170860"/>
            <a:ext cx="452755" cy="10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>
                <a:latin typeface="Arial"/>
                <a:cs typeface="Arial"/>
              </a:rPr>
              <a:t>Request</a:t>
            </a:r>
            <a:r>
              <a:rPr dirty="0" sz="550" spc="-65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Rate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2581395" y="1451629"/>
            <a:ext cx="840105" cy="586105"/>
            <a:chOff x="2581395" y="1451629"/>
            <a:chExt cx="840105" cy="586105"/>
          </a:xfrm>
        </p:grpSpPr>
        <p:sp>
          <p:nvSpPr>
            <p:cNvPr id="136" name="object 136"/>
            <p:cNvSpPr/>
            <p:nvPr/>
          </p:nvSpPr>
          <p:spPr>
            <a:xfrm>
              <a:off x="2582348" y="2036464"/>
              <a:ext cx="838835" cy="0"/>
            </a:xfrm>
            <a:custGeom>
              <a:avLst/>
              <a:gdLst/>
              <a:ahLst/>
              <a:cxnLst/>
              <a:rect l="l" t="t" r="r" b="b"/>
              <a:pathLst>
                <a:path w="838835" h="0">
                  <a:moveTo>
                    <a:pt x="0" y="0"/>
                  </a:moveTo>
                  <a:lnTo>
                    <a:pt x="83883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2582348" y="2036464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2582348" y="1952961"/>
              <a:ext cx="838835" cy="0"/>
            </a:xfrm>
            <a:custGeom>
              <a:avLst/>
              <a:gdLst/>
              <a:ahLst/>
              <a:cxnLst/>
              <a:rect l="l" t="t" r="r" b="b"/>
              <a:pathLst>
                <a:path w="838835" h="0">
                  <a:moveTo>
                    <a:pt x="0" y="0"/>
                  </a:moveTo>
                  <a:lnTo>
                    <a:pt x="83883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2582348" y="195296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2582348" y="1869776"/>
              <a:ext cx="838835" cy="0"/>
            </a:xfrm>
            <a:custGeom>
              <a:avLst/>
              <a:gdLst/>
              <a:ahLst/>
              <a:cxnLst/>
              <a:rect l="l" t="t" r="r" b="b"/>
              <a:pathLst>
                <a:path w="838835" h="0">
                  <a:moveTo>
                    <a:pt x="0" y="0"/>
                  </a:moveTo>
                  <a:lnTo>
                    <a:pt x="83883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2582348" y="186977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2582348" y="1786274"/>
              <a:ext cx="838835" cy="0"/>
            </a:xfrm>
            <a:custGeom>
              <a:avLst/>
              <a:gdLst/>
              <a:ahLst/>
              <a:cxnLst/>
              <a:rect l="l" t="t" r="r" b="b"/>
              <a:pathLst>
                <a:path w="838835" h="0">
                  <a:moveTo>
                    <a:pt x="0" y="0"/>
                  </a:moveTo>
                  <a:lnTo>
                    <a:pt x="83883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2582348" y="1786274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2582348" y="1702771"/>
              <a:ext cx="838835" cy="0"/>
            </a:xfrm>
            <a:custGeom>
              <a:avLst/>
              <a:gdLst/>
              <a:ahLst/>
              <a:cxnLst/>
              <a:rect l="l" t="t" r="r" b="b"/>
              <a:pathLst>
                <a:path w="838835" h="0">
                  <a:moveTo>
                    <a:pt x="0" y="0"/>
                  </a:moveTo>
                  <a:lnTo>
                    <a:pt x="83883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2582348" y="17027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2582348" y="1619269"/>
              <a:ext cx="838835" cy="0"/>
            </a:xfrm>
            <a:custGeom>
              <a:avLst/>
              <a:gdLst/>
              <a:ahLst/>
              <a:cxnLst/>
              <a:rect l="l" t="t" r="r" b="b"/>
              <a:pathLst>
                <a:path w="838835" h="0">
                  <a:moveTo>
                    <a:pt x="0" y="0"/>
                  </a:moveTo>
                  <a:lnTo>
                    <a:pt x="83883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2582348" y="161926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2582348" y="1536084"/>
              <a:ext cx="838835" cy="0"/>
            </a:xfrm>
            <a:custGeom>
              <a:avLst/>
              <a:gdLst/>
              <a:ahLst/>
              <a:cxnLst/>
              <a:rect l="l" t="t" r="r" b="b"/>
              <a:pathLst>
                <a:path w="838835" h="0">
                  <a:moveTo>
                    <a:pt x="0" y="0"/>
                  </a:moveTo>
                  <a:lnTo>
                    <a:pt x="83883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2582348" y="1536084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2582348" y="1452581"/>
              <a:ext cx="838835" cy="0"/>
            </a:xfrm>
            <a:custGeom>
              <a:avLst/>
              <a:gdLst/>
              <a:ahLst/>
              <a:cxnLst/>
              <a:rect l="l" t="t" r="r" b="b"/>
              <a:pathLst>
                <a:path w="838835" h="0">
                  <a:moveTo>
                    <a:pt x="0" y="0"/>
                  </a:moveTo>
                  <a:lnTo>
                    <a:pt x="838835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2582348" y="145258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2" name="object 152"/>
          <p:cNvSpPr txBox="1"/>
          <p:nvPr/>
        </p:nvSpPr>
        <p:spPr>
          <a:xfrm>
            <a:off x="2488901" y="1393304"/>
            <a:ext cx="64769" cy="69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660"/>
              </a:lnSpc>
              <a:spcBef>
                <a:spcPts val="100"/>
              </a:spcBef>
            </a:pPr>
            <a:r>
              <a:rPr dirty="0" sz="550" spc="-5">
                <a:latin typeface="Arial"/>
                <a:cs typeface="Arial"/>
              </a:rPr>
              <a:t>7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dirty="0" sz="550" spc="-5">
                <a:latin typeface="Arial"/>
                <a:cs typeface="Arial"/>
              </a:rPr>
              <a:t>6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dirty="0" sz="550" spc="-5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dirty="0" sz="550" spc="-5">
                <a:latin typeface="Arial"/>
                <a:cs typeface="Arial"/>
              </a:rPr>
              <a:t>4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660"/>
              </a:lnSpc>
            </a:pPr>
            <a:r>
              <a:rPr dirty="0" sz="550" spc="-5"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dirty="0" sz="550" spc="-5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dirty="0" sz="550" spc="-5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660"/>
              </a:lnSpc>
            </a:pPr>
            <a:r>
              <a:rPr dirty="0" sz="550" spc="-5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2582348" y="1452581"/>
            <a:ext cx="0" cy="584200"/>
          </a:xfrm>
          <a:custGeom>
            <a:avLst/>
            <a:gdLst/>
            <a:ahLst/>
            <a:cxnLst/>
            <a:rect l="l" t="t" r="r" b="b"/>
            <a:pathLst>
              <a:path w="0" h="584200">
                <a:moveTo>
                  <a:pt x="0" y="583882"/>
                </a:moveTo>
                <a:lnTo>
                  <a:pt x="0" y="563880"/>
                </a:lnTo>
              </a:path>
              <a:path w="0" h="584200">
                <a:moveTo>
                  <a:pt x="0" y="0"/>
                </a:moveTo>
                <a:lnTo>
                  <a:pt x="0" y="20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 txBox="1"/>
          <p:nvPr/>
        </p:nvSpPr>
        <p:spPr>
          <a:xfrm rot="2700000">
            <a:off x="2554433" y="2074113"/>
            <a:ext cx="104782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10</a:t>
            </a:r>
            <a:endParaRPr sz="5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2702045" y="1452581"/>
            <a:ext cx="0" cy="584200"/>
          </a:xfrm>
          <a:custGeom>
            <a:avLst/>
            <a:gdLst/>
            <a:ahLst/>
            <a:cxnLst/>
            <a:rect l="l" t="t" r="r" b="b"/>
            <a:pathLst>
              <a:path w="0" h="584200">
                <a:moveTo>
                  <a:pt x="0" y="583882"/>
                </a:moveTo>
                <a:lnTo>
                  <a:pt x="0" y="563880"/>
                </a:lnTo>
              </a:path>
              <a:path w="0" h="584200">
                <a:moveTo>
                  <a:pt x="0" y="0"/>
                </a:moveTo>
                <a:lnTo>
                  <a:pt x="0" y="20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 txBox="1"/>
          <p:nvPr/>
        </p:nvSpPr>
        <p:spPr>
          <a:xfrm rot="2700000">
            <a:off x="2674131" y="2074113"/>
            <a:ext cx="104782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25</a:t>
            </a:r>
            <a:endParaRPr sz="55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2822060" y="1452581"/>
            <a:ext cx="0" cy="584200"/>
          </a:xfrm>
          <a:custGeom>
            <a:avLst/>
            <a:gdLst/>
            <a:ahLst/>
            <a:cxnLst/>
            <a:rect l="l" t="t" r="r" b="b"/>
            <a:pathLst>
              <a:path w="0" h="584200">
                <a:moveTo>
                  <a:pt x="0" y="583882"/>
                </a:moveTo>
                <a:lnTo>
                  <a:pt x="0" y="563880"/>
                </a:lnTo>
              </a:path>
              <a:path w="0" h="584200">
                <a:moveTo>
                  <a:pt x="0" y="0"/>
                </a:moveTo>
                <a:lnTo>
                  <a:pt x="0" y="20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 txBox="1"/>
          <p:nvPr/>
        </p:nvSpPr>
        <p:spPr>
          <a:xfrm rot="2700000">
            <a:off x="2794146" y="2074113"/>
            <a:ext cx="104782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50</a:t>
            </a:r>
            <a:endParaRPr sz="5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2941758" y="1452581"/>
            <a:ext cx="360045" cy="584200"/>
          </a:xfrm>
          <a:custGeom>
            <a:avLst/>
            <a:gdLst/>
            <a:ahLst/>
            <a:cxnLst/>
            <a:rect l="l" t="t" r="r" b="b"/>
            <a:pathLst>
              <a:path w="360045" h="584200">
                <a:moveTo>
                  <a:pt x="0" y="583882"/>
                </a:moveTo>
                <a:lnTo>
                  <a:pt x="0" y="563880"/>
                </a:lnTo>
              </a:path>
              <a:path w="360045" h="584200">
                <a:moveTo>
                  <a:pt x="120015" y="583882"/>
                </a:moveTo>
                <a:lnTo>
                  <a:pt x="120015" y="563880"/>
                </a:lnTo>
              </a:path>
              <a:path w="360045" h="584200">
                <a:moveTo>
                  <a:pt x="239712" y="583882"/>
                </a:moveTo>
                <a:lnTo>
                  <a:pt x="239712" y="563880"/>
                </a:lnTo>
              </a:path>
              <a:path w="360045" h="584200">
                <a:moveTo>
                  <a:pt x="359727" y="583882"/>
                </a:moveTo>
                <a:lnTo>
                  <a:pt x="359727" y="563880"/>
                </a:lnTo>
              </a:path>
              <a:path w="360045" h="584200">
                <a:moveTo>
                  <a:pt x="0" y="0"/>
                </a:moveTo>
                <a:lnTo>
                  <a:pt x="0" y="20002"/>
                </a:lnTo>
              </a:path>
              <a:path w="360045" h="584200">
                <a:moveTo>
                  <a:pt x="120015" y="0"/>
                </a:moveTo>
                <a:lnTo>
                  <a:pt x="120015" y="20002"/>
                </a:lnTo>
              </a:path>
              <a:path w="360045" h="584200">
                <a:moveTo>
                  <a:pt x="239712" y="0"/>
                </a:moveTo>
                <a:lnTo>
                  <a:pt x="239712" y="20002"/>
                </a:lnTo>
              </a:path>
              <a:path w="360045" h="584200">
                <a:moveTo>
                  <a:pt x="359727" y="0"/>
                </a:moveTo>
                <a:lnTo>
                  <a:pt x="359727" y="20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/>
          <p:nvPr/>
        </p:nvSpPr>
        <p:spPr>
          <a:xfrm rot="2700000">
            <a:off x="3271629" y="2087793"/>
            <a:ext cx="136127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800</a:t>
            </a:r>
            <a:endParaRPr sz="55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 rot="2700000">
            <a:off x="3151614" y="2087793"/>
            <a:ext cx="136127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400</a:t>
            </a:r>
            <a:endParaRPr sz="55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 rot="2700000">
            <a:off x="3031917" y="2087793"/>
            <a:ext cx="136127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200</a:t>
            </a:r>
            <a:endParaRPr sz="55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 rot="2700000">
            <a:off x="2911902" y="2087793"/>
            <a:ext cx="136127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100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64" name="object 164"/>
          <p:cNvGrpSpPr/>
          <p:nvPr/>
        </p:nvGrpSpPr>
        <p:grpSpPr>
          <a:xfrm>
            <a:off x="2559964" y="1450200"/>
            <a:ext cx="883919" cy="605790"/>
            <a:chOff x="2559964" y="1450200"/>
            <a:chExt cx="883919" cy="605790"/>
          </a:xfrm>
        </p:grpSpPr>
        <p:sp>
          <p:nvSpPr>
            <p:cNvPr id="165" name="object 165"/>
            <p:cNvSpPr/>
            <p:nvPr/>
          </p:nvSpPr>
          <p:spPr>
            <a:xfrm>
              <a:off x="2582348" y="1452581"/>
              <a:ext cx="838835" cy="584200"/>
            </a:xfrm>
            <a:custGeom>
              <a:avLst/>
              <a:gdLst/>
              <a:ahLst/>
              <a:cxnLst/>
              <a:rect l="l" t="t" r="r" b="b"/>
              <a:pathLst>
                <a:path w="838835" h="584200">
                  <a:moveTo>
                    <a:pt x="0" y="0"/>
                  </a:moveTo>
                  <a:lnTo>
                    <a:pt x="0" y="583882"/>
                  </a:lnTo>
                  <a:lnTo>
                    <a:pt x="838835" y="583882"/>
                  </a:lnTo>
                  <a:lnTo>
                    <a:pt x="83883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2562345" y="2012969"/>
              <a:ext cx="859155" cy="40005"/>
            </a:xfrm>
            <a:custGeom>
              <a:avLst/>
              <a:gdLst/>
              <a:ahLst/>
              <a:cxnLst/>
              <a:rect l="l" t="t" r="r" b="b"/>
              <a:pathLst>
                <a:path w="859154" h="40005">
                  <a:moveTo>
                    <a:pt x="20002" y="20002"/>
                  </a:moveTo>
                  <a:lnTo>
                    <a:pt x="139700" y="20320"/>
                  </a:lnTo>
                  <a:lnTo>
                    <a:pt x="259715" y="20002"/>
                  </a:lnTo>
                  <a:lnTo>
                    <a:pt x="379412" y="20002"/>
                  </a:lnTo>
                  <a:lnTo>
                    <a:pt x="499427" y="19685"/>
                  </a:lnTo>
                  <a:lnTo>
                    <a:pt x="619125" y="19685"/>
                  </a:lnTo>
                  <a:lnTo>
                    <a:pt x="739140" y="19685"/>
                  </a:lnTo>
                  <a:lnTo>
                    <a:pt x="858837" y="18732"/>
                  </a:lnTo>
                </a:path>
                <a:path w="859154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2582348" y="203297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2682043" y="2013286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5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2702045" y="20332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2802058" y="2012969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5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2822060" y="203297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2921755" y="2012969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5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2941758" y="203297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3041770" y="2012651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5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3061773" y="203265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3161468" y="2012651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5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3181470" y="203265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3281483" y="2012651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3301485" y="203265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3401180" y="2011699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3421183" y="20317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2582348" y="2013921"/>
              <a:ext cx="838835" cy="14604"/>
            </a:xfrm>
            <a:custGeom>
              <a:avLst/>
              <a:gdLst/>
              <a:ahLst/>
              <a:cxnLst/>
              <a:rect l="l" t="t" r="r" b="b"/>
              <a:pathLst>
                <a:path w="838835" h="14605">
                  <a:moveTo>
                    <a:pt x="0" y="13017"/>
                  </a:moveTo>
                  <a:lnTo>
                    <a:pt x="119697" y="11112"/>
                  </a:lnTo>
                  <a:lnTo>
                    <a:pt x="239712" y="0"/>
                  </a:lnTo>
                  <a:lnTo>
                    <a:pt x="359410" y="2540"/>
                  </a:lnTo>
                  <a:lnTo>
                    <a:pt x="479425" y="8255"/>
                  </a:lnTo>
                  <a:lnTo>
                    <a:pt x="599122" y="9842"/>
                  </a:lnTo>
                  <a:lnTo>
                    <a:pt x="719137" y="14287"/>
                  </a:lnTo>
                  <a:lnTo>
                    <a:pt x="838835" y="11747"/>
                  </a:lnTo>
                </a:path>
              </a:pathLst>
            </a:custGeom>
            <a:ln w="4762">
              <a:solidFill>
                <a:srgbClr val="B2A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2562339" y="1993925"/>
              <a:ext cx="878840" cy="54610"/>
            </a:xfrm>
            <a:custGeom>
              <a:avLst/>
              <a:gdLst/>
              <a:ahLst/>
              <a:cxnLst/>
              <a:rect l="l" t="t" r="r" b="b"/>
              <a:pathLst>
                <a:path w="878839" h="54610">
                  <a:moveTo>
                    <a:pt x="40005" y="33020"/>
                  </a:moveTo>
                  <a:lnTo>
                    <a:pt x="38430" y="25234"/>
                  </a:lnTo>
                  <a:lnTo>
                    <a:pt x="34150" y="18872"/>
                  </a:lnTo>
                  <a:lnTo>
                    <a:pt x="27787" y="14592"/>
                  </a:lnTo>
                  <a:lnTo>
                    <a:pt x="20002" y="13017"/>
                  </a:lnTo>
                  <a:lnTo>
                    <a:pt x="12217" y="14592"/>
                  </a:lnTo>
                  <a:lnTo>
                    <a:pt x="5854" y="18872"/>
                  </a:lnTo>
                  <a:lnTo>
                    <a:pt x="1574" y="25234"/>
                  </a:lnTo>
                  <a:lnTo>
                    <a:pt x="0" y="33020"/>
                  </a:lnTo>
                  <a:lnTo>
                    <a:pt x="1574" y="40805"/>
                  </a:lnTo>
                  <a:lnTo>
                    <a:pt x="5854" y="47167"/>
                  </a:lnTo>
                  <a:lnTo>
                    <a:pt x="12217" y="51447"/>
                  </a:lnTo>
                  <a:lnTo>
                    <a:pt x="20002" y="53022"/>
                  </a:lnTo>
                  <a:lnTo>
                    <a:pt x="27787" y="51447"/>
                  </a:lnTo>
                  <a:lnTo>
                    <a:pt x="34150" y="47167"/>
                  </a:lnTo>
                  <a:lnTo>
                    <a:pt x="38430" y="40805"/>
                  </a:lnTo>
                  <a:lnTo>
                    <a:pt x="40005" y="33020"/>
                  </a:lnTo>
                  <a:close/>
                </a:path>
                <a:path w="878839" h="54610">
                  <a:moveTo>
                    <a:pt x="159702" y="31115"/>
                  </a:moveTo>
                  <a:lnTo>
                    <a:pt x="158127" y="23329"/>
                  </a:lnTo>
                  <a:lnTo>
                    <a:pt x="153847" y="16967"/>
                  </a:lnTo>
                  <a:lnTo>
                    <a:pt x="147485" y="12687"/>
                  </a:lnTo>
                  <a:lnTo>
                    <a:pt x="139700" y="11112"/>
                  </a:lnTo>
                  <a:lnTo>
                    <a:pt x="131914" y="12687"/>
                  </a:lnTo>
                  <a:lnTo>
                    <a:pt x="125552" y="16967"/>
                  </a:lnTo>
                  <a:lnTo>
                    <a:pt x="121272" y="23329"/>
                  </a:lnTo>
                  <a:lnTo>
                    <a:pt x="119697" y="31115"/>
                  </a:lnTo>
                  <a:lnTo>
                    <a:pt x="121272" y="38900"/>
                  </a:lnTo>
                  <a:lnTo>
                    <a:pt x="125552" y="45262"/>
                  </a:lnTo>
                  <a:lnTo>
                    <a:pt x="131914" y="49542"/>
                  </a:lnTo>
                  <a:lnTo>
                    <a:pt x="139700" y="51117"/>
                  </a:lnTo>
                  <a:lnTo>
                    <a:pt x="147485" y="49542"/>
                  </a:lnTo>
                  <a:lnTo>
                    <a:pt x="153847" y="45262"/>
                  </a:lnTo>
                  <a:lnTo>
                    <a:pt x="158127" y="38900"/>
                  </a:lnTo>
                  <a:lnTo>
                    <a:pt x="159702" y="31115"/>
                  </a:lnTo>
                  <a:close/>
                </a:path>
                <a:path w="878839" h="54610">
                  <a:moveTo>
                    <a:pt x="279717" y="20002"/>
                  </a:moveTo>
                  <a:lnTo>
                    <a:pt x="278142" y="12217"/>
                  </a:lnTo>
                  <a:lnTo>
                    <a:pt x="273862" y="5854"/>
                  </a:lnTo>
                  <a:lnTo>
                    <a:pt x="267500" y="1574"/>
                  </a:lnTo>
                  <a:lnTo>
                    <a:pt x="259715" y="0"/>
                  </a:lnTo>
                  <a:lnTo>
                    <a:pt x="251929" y="1574"/>
                  </a:lnTo>
                  <a:lnTo>
                    <a:pt x="245567" y="5854"/>
                  </a:lnTo>
                  <a:lnTo>
                    <a:pt x="241287" y="12217"/>
                  </a:lnTo>
                  <a:lnTo>
                    <a:pt x="239712" y="20002"/>
                  </a:lnTo>
                  <a:lnTo>
                    <a:pt x="241287" y="27787"/>
                  </a:lnTo>
                  <a:lnTo>
                    <a:pt x="245567" y="34150"/>
                  </a:lnTo>
                  <a:lnTo>
                    <a:pt x="251929" y="38430"/>
                  </a:lnTo>
                  <a:lnTo>
                    <a:pt x="259715" y="40005"/>
                  </a:lnTo>
                  <a:lnTo>
                    <a:pt x="267500" y="38430"/>
                  </a:lnTo>
                  <a:lnTo>
                    <a:pt x="273862" y="34150"/>
                  </a:lnTo>
                  <a:lnTo>
                    <a:pt x="278142" y="27787"/>
                  </a:lnTo>
                  <a:lnTo>
                    <a:pt x="279717" y="20002"/>
                  </a:lnTo>
                  <a:close/>
                </a:path>
                <a:path w="878839" h="54610">
                  <a:moveTo>
                    <a:pt x="399415" y="22542"/>
                  </a:moveTo>
                  <a:lnTo>
                    <a:pt x="397840" y="14757"/>
                  </a:lnTo>
                  <a:lnTo>
                    <a:pt x="393560" y="8394"/>
                  </a:lnTo>
                  <a:lnTo>
                    <a:pt x="387197" y="4114"/>
                  </a:lnTo>
                  <a:lnTo>
                    <a:pt x="379412" y="2540"/>
                  </a:lnTo>
                  <a:lnTo>
                    <a:pt x="371627" y="4114"/>
                  </a:lnTo>
                  <a:lnTo>
                    <a:pt x="365264" y="8394"/>
                  </a:lnTo>
                  <a:lnTo>
                    <a:pt x="360984" y="14757"/>
                  </a:lnTo>
                  <a:lnTo>
                    <a:pt x="359410" y="22542"/>
                  </a:lnTo>
                  <a:lnTo>
                    <a:pt x="360984" y="30327"/>
                  </a:lnTo>
                  <a:lnTo>
                    <a:pt x="365264" y="36690"/>
                  </a:lnTo>
                  <a:lnTo>
                    <a:pt x="371627" y="40970"/>
                  </a:lnTo>
                  <a:lnTo>
                    <a:pt x="379412" y="42545"/>
                  </a:lnTo>
                  <a:lnTo>
                    <a:pt x="387197" y="40970"/>
                  </a:lnTo>
                  <a:lnTo>
                    <a:pt x="393560" y="36690"/>
                  </a:lnTo>
                  <a:lnTo>
                    <a:pt x="397840" y="30327"/>
                  </a:lnTo>
                  <a:lnTo>
                    <a:pt x="399415" y="22542"/>
                  </a:lnTo>
                  <a:close/>
                </a:path>
                <a:path w="878839" h="54610">
                  <a:moveTo>
                    <a:pt x="519430" y="28257"/>
                  </a:moveTo>
                  <a:lnTo>
                    <a:pt x="517855" y="20472"/>
                  </a:lnTo>
                  <a:lnTo>
                    <a:pt x="513575" y="14109"/>
                  </a:lnTo>
                  <a:lnTo>
                    <a:pt x="507212" y="9829"/>
                  </a:lnTo>
                  <a:lnTo>
                    <a:pt x="499427" y="8255"/>
                  </a:lnTo>
                  <a:lnTo>
                    <a:pt x="491642" y="9829"/>
                  </a:lnTo>
                  <a:lnTo>
                    <a:pt x="485279" y="14109"/>
                  </a:lnTo>
                  <a:lnTo>
                    <a:pt x="480999" y="20472"/>
                  </a:lnTo>
                  <a:lnTo>
                    <a:pt x="479425" y="28257"/>
                  </a:lnTo>
                  <a:lnTo>
                    <a:pt x="480999" y="36042"/>
                  </a:lnTo>
                  <a:lnTo>
                    <a:pt x="485279" y="42405"/>
                  </a:lnTo>
                  <a:lnTo>
                    <a:pt x="491642" y="46685"/>
                  </a:lnTo>
                  <a:lnTo>
                    <a:pt x="499427" y="48260"/>
                  </a:lnTo>
                  <a:lnTo>
                    <a:pt x="507212" y="46685"/>
                  </a:lnTo>
                  <a:lnTo>
                    <a:pt x="513575" y="42405"/>
                  </a:lnTo>
                  <a:lnTo>
                    <a:pt x="517855" y="36042"/>
                  </a:lnTo>
                  <a:lnTo>
                    <a:pt x="519430" y="28257"/>
                  </a:lnTo>
                  <a:close/>
                </a:path>
                <a:path w="878839" h="54610">
                  <a:moveTo>
                    <a:pt x="639127" y="29845"/>
                  </a:moveTo>
                  <a:lnTo>
                    <a:pt x="637552" y="22059"/>
                  </a:lnTo>
                  <a:lnTo>
                    <a:pt x="633272" y="15697"/>
                  </a:lnTo>
                  <a:lnTo>
                    <a:pt x="626910" y="11417"/>
                  </a:lnTo>
                  <a:lnTo>
                    <a:pt x="619125" y="9842"/>
                  </a:lnTo>
                  <a:lnTo>
                    <a:pt x="611339" y="11417"/>
                  </a:lnTo>
                  <a:lnTo>
                    <a:pt x="604977" y="15697"/>
                  </a:lnTo>
                  <a:lnTo>
                    <a:pt x="600697" y="22059"/>
                  </a:lnTo>
                  <a:lnTo>
                    <a:pt x="599122" y="29845"/>
                  </a:lnTo>
                  <a:lnTo>
                    <a:pt x="600697" y="37630"/>
                  </a:lnTo>
                  <a:lnTo>
                    <a:pt x="604977" y="43992"/>
                  </a:lnTo>
                  <a:lnTo>
                    <a:pt x="611339" y="48272"/>
                  </a:lnTo>
                  <a:lnTo>
                    <a:pt x="619125" y="49847"/>
                  </a:lnTo>
                  <a:lnTo>
                    <a:pt x="626910" y="48272"/>
                  </a:lnTo>
                  <a:lnTo>
                    <a:pt x="633272" y="43992"/>
                  </a:lnTo>
                  <a:lnTo>
                    <a:pt x="637552" y="37630"/>
                  </a:lnTo>
                  <a:lnTo>
                    <a:pt x="639127" y="29845"/>
                  </a:lnTo>
                  <a:close/>
                </a:path>
                <a:path w="878839" h="54610">
                  <a:moveTo>
                    <a:pt x="759142" y="34290"/>
                  </a:moveTo>
                  <a:lnTo>
                    <a:pt x="757567" y="26504"/>
                  </a:lnTo>
                  <a:lnTo>
                    <a:pt x="753287" y="20142"/>
                  </a:lnTo>
                  <a:lnTo>
                    <a:pt x="746925" y="15862"/>
                  </a:lnTo>
                  <a:lnTo>
                    <a:pt x="739140" y="14287"/>
                  </a:lnTo>
                  <a:lnTo>
                    <a:pt x="731354" y="15862"/>
                  </a:lnTo>
                  <a:lnTo>
                    <a:pt x="724992" y="20142"/>
                  </a:lnTo>
                  <a:lnTo>
                    <a:pt x="720712" y="26504"/>
                  </a:lnTo>
                  <a:lnTo>
                    <a:pt x="719137" y="34290"/>
                  </a:lnTo>
                  <a:lnTo>
                    <a:pt x="720712" y="42075"/>
                  </a:lnTo>
                  <a:lnTo>
                    <a:pt x="724992" y="48437"/>
                  </a:lnTo>
                  <a:lnTo>
                    <a:pt x="731354" y="52717"/>
                  </a:lnTo>
                  <a:lnTo>
                    <a:pt x="739140" y="54292"/>
                  </a:lnTo>
                  <a:lnTo>
                    <a:pt x="746925" y="52717"/>
                  </a:lnTo>
                  <a:lnTo>
                    <a:pt x="753287" y="48437"/>
                  </a:lnTo>
                  <a:lnTo>
                    <a:pt x="757567" y="42075"/>
                  </a:lnTo>
                  <a:lnTo>
                    <a:pt x="759142" y="34290"/>
                  </a:lnTo>
                  <a:close/>
                </a:path>
                <a:path w="878839" h="54610">
                  <a:moveTo>
                    <a:pt x="878840" y="31750"/>
                  </a:moveTo>
                  <a:lnTo>
                    <a:pt x="877265" y="23964"/>
                  </a:lnTo>
                  <a:lnTo>
                    <a:pt x="872985" y="17602"/>
                  </a:lnTo>
                  <a:lnTo>
                    <a:pt x="866622" y="13322"/>
                  </a:lnTo>
                  <a:lnTo>
                    <a:pt x="858837" y="11747"/>
                  </a:lnTo>
                  <a:lnTo>
                    <a:pt x="851052" y="13322"/>
                  </a:lnTo>
                  <a:lnTo>
                    <a:pt x="844689" y="17602"/>
                  </a:lnTo>
                  <a:lnTo>
                    <a:pt x="840409" y="23964"/>
                  </a:lnTo>
                  <a:lnTo>
                    <a:pt x="838835" y="31750"/>
                  </a:lnTo>
                  <a:lnTo>
                    <a:pt x="840409" y="39535"/>
                  </a:lnTo>
                  <a:lnTo>
                    <a:pt x="844689" y="45897"/>
                  </a:lnTo>
                  <a:lnTo>
                    <a:pt x="851052" y="50177"/>
                  </a:lnTo>
                  <a:lnTo>
                    <a:pt x="858837" y="51752"/>
                  </a:lnTo>
                  <a:lnTo>
                    <a:pt x="866622" y="50177"/>
                  </a:lnTo>
                  <a:lnTo>
                    <a:pt x="872985" y="45897"/>
                  </a:lnTo>
                  <a:lnTo>
                    <a:pt x="877265" y="39535"/>
                  </a:lnTo>
                  <a:lnTo>
                    <a:pt x="878840" y="31750"/>
                  </a:lnTo>
                  <a:close/>
                </a:path>
              </a:pathLst>
            </a:custGeom>
            <a:solidFill>
              <a:srgbClr val="B2A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2562345" y="1452581"/>
              <a:ext cx="878840" cy="562610"/>
            </a:xfrm>
            <a:custGeom>
              <a:avLst/>
              <a:gdLst/>
              <a:ahLst/>
              <a:cxnLst/>
              <a:rect l="l" t="t" r="r" b="b"/>
              <a:pathLst>
                <a:path w="878839" h="562610">
                  <a:moveTo>
                    <a:pt x="20002" y="142240"/>
                  </a:moveTo>
                  <a:lnTo>
                    <a:pt x="139700" y="283527"/>
                  </a:lnTo>
                  <a:lnTo>
                    <a:pt x="259715" y="302577"/>
                  </a:lnTo>
                  <a:lnTo>
                    <a:pt x="379412" y="356235"/>
                  </a:lnTo>
                  <a:lnTo>
                    <a:pt x="499427" y="472757"/>
                  </a:lnTo>
                  <a:lnTo>
                    <a:pt x="618490" y="0"/>
                  </a:lnTo>
                </a:path>
                <a:path w="878839" h="562610">
                  <a:moveTo>
                    <a:pt x="619442" y="0"/>
                  </a:moveTo>
                  <a:lnTo>
                    <a:pt x="739140" y="481965"/>
                  </a:lnTo>
                  <a:lnTo>
                    <a:pt x="858837" y="542290"/>
                  </a:lnTo>
                </a:path>
                <a:path w="878839" h="562610">
                  <a:moveTo>
                    <a:pt x="20002" y="162242"/>
                  </a:moveTo>
                  <a:lnTo>
                    <a:pt x="20002" y="122237"/>
                  </a:lnTo>
                </a:path>
                <a:path w="878839" h="562610">
                  <a:moveTo>
                    <a:pt x="0" y="142240"/>
                  </a:moveTo>
                  <a:lnTo>
                    <a:pt x="40005" y="142240"/>
                  </a:lnTo>
                </a:path>
                <a:path w="878839" h="562610">
                  <a:moveTo>
                    <a:pt x="0" y="122237"/>
                  </a:moveTo>
                  <a:lnTo>
                    <a:pt x="40005" y="162242"/>
                  </a:lnTo>
                </a:path>
                <a:path w="878839" h="562610">
                  <a:moveTo>
                    <a:pt x="0" y="162242"/>
                  </a:moveTo>
                  <a:lnTo>
                    <a:pt x="40005" y="122237"/>
                  </a:lnTo>
                </a:path>
                <a:path w="878839" h="562610">
                  <a:moveTo>
                    <a:pt x="139700" y="303530"/>
                  </a:moveTo>
                  <a:lnTo>
                    <a:pt x="139700" y="263525"/>
                  </a:lnTo>
                </a:path>
                <a:path w="878839" h="562610">
                  <a:moveTo>
                    <a:pt x="119697" y="283527"/>
                  </a:moveTo>
                  <a:lnTo>
                    <a:pt x="159702" y="283527"/>
                  </a:lnTo>
                </a:path>
                <a:path w="878839" h="562610">
                  <a:moveTo>
                    <a:pt x="119697" y="263525"/>
                  </a:moveTo>
                  <a:lnTo>
                    <a:pt x="159702" y="303530"/>
                  </a:lnTo>
                </a:path>
                <a:path w="878839" h="562610">
                  <a:moveTo>
                    <a:pt x="119697" y="303530"/>
                  </a:moveTo>
                  <a:lnTo>
                    <a:pt x="159702" y="263525"/>
                  </a:lnTo>
                </a:path>
                <a:path w="878839" h="562610">
                  <a:moveTo>
                    <a:pt x="259715" y="322580"/>
                  </a:moveTo>
                  <a:lnTo>
                    <a:pt x="259715" y="282575"/>
                  </a:lnTo>
                </a:path>
                <a:path w="878839" h="562610">
                  <a:moveTo>
                    <a:pt x="239712" y="302577"/>
                  </a:moveTo>
                  <a:lnTo>
                    <a:pt x="279717" y="302577"/>
                  </a:lnTo>
                </a:path>
                <a:path w="878839" h="562610">
                  <a:moveTo>
                    <a:pt x="239712" y="282575"/>
                  </a:moveTo>
                  <a:lnTo>
                    <a:pt x="279717" y="322580"/>
                  </a:lnTo>
                </a:path>
                <a:path w="878839" h="562610">
                  <a:moveTo>
                    <a:pt x="239712" y="322580"/>
                  </a:moveTo>
                  <a:lnTo>
                    <a:pt x="279717" y="282575"/>
                  </a:lnTo>
                </a:path>
                <a:path w="878839" h="562610">
                  <a:moveTo>
                    <a:pt x="379412" y="376237"/>
                  </a:moveTo>
                  <a:lnTo>
                    <a:pt x="379412" y="336232"/>
                  </a:lnTo>
                </a:path>
                <a:path w="878839" h="562610">
                  <a:moveTo>
                    <a:pt x="359410" y="356235"/>
                  </a:moveTo>
                  <a:lnTo>
                    <a:pt x="399415" y="356235"/>
                  </a:lnTo>
                </a:path>
                <a:path w="878839" h="562610">
                  <a:moveTo>
                    <a:pt x="359410" y="336232"/>
                  </a:moveTo>
                  <a:lnTo>
                    <a:pt x="399415" y="376237"/>
                  </a:lnTo>
                </a:path>
                <a:path w="878839" h="562610">
                  <a:moveTo>
                    <a:pt x="359410" y="376237"/>
                  </a:moveTo>
                  <a:lnTo>
                    <a:pt x="399415" y="336232"/>
                  </a:lnTo>
                </a:path>
                <a:path w="878839" h="562610">
                  <a:moveTo>
                    <a:pt x="499427" y="492760"/>
                  </a:moveTo>
                  <a:lnTo>
                    <a:pt x="499427" y="452755"/>
                  </a:lnTo>
                </a:path>
                <a:path w="878839" h="562610">
                  <a:moveTo>
                    <a:pt x="479425" y="472757"/>
                  </a:moveTo>
                  <a:lnTo>
                    <a:pt x="519430" y="472757"/>
                  </a:lnTo>
                </a:path>
                <a:path w="878839" h="562610">
                  <a:moveTo>
                    <a:pt x="479425" y="452755"/>
                  </a:moveTo>
                  <a:lnTo>
                    <a:pt x="519430" y="492760"/>
                  </a:lnTo>
                </a:path>
                <a:path w="878839" h="562610">
                  <a:moveTo>
                    <a:pt x="479425" y="492760"/>
                  </a:moveTo>
                  <a:lnTo>
                    <a:pt x="519430" y="452755"/>
                  </a:lnTo>
                </a:path>
                <a:path w="878839" h="562610">
                  <a:moveTo>
                    <a:pt x="739140" y="501967"/>
                  </a:moveTo>
                  <a:lnTo>
                    <a:pt x="739140" y="461962"/>
                  </a:lnTo>
                </a:path>
                <a:path w="878839" h="562610">
                  <a:moveTo>
                    <a:pt x="719137" y="481965"/>
                  </a:moveTo>
                  <a:lnTo>
                    <a:pt x="759142" y="481965"/>
                  </a:lnTo>
                </a:path>
                <a:path w="878839" h="562610">
                  <a:moveTo>
                    <a:pt x="719137" y="461962"/>
                  </a:moveTo>
                  <a:lnTo>
                    <a:pt x="759142" y="501967"/>
                  </a:lnTo>
                </a:path>
                <a:path w="878839" h="562610">
                  <a:moveTo>
                    <a:pt x="719137" y="501967"/>
                  </a:moveTo>
                  <a:lnTo>
                    <a:pt x="759142" y="461962"/>
                  </a:lnTo>
                </a:path>
                <a:path w="878839" h="562610">
                  <a:moveTo>
                    <a:pt x="858837" y="562292"/>
                  </a:moveTo>
                  <a:lnTo>
                    <a:pt x="858837" y="522287"/>
                  </a:lnTo>
                </a:path>
                <a:path w="878839" h="562610">
                  <a:moveTo>
                    <a:pt x="838835" y="542290"/>
                  </a:moveTo>
                  <a:lnTo>
                    <a:pt x="878840" y="542290"/>
                  </a:lnTo>
                </a:path>
                <a:path w="878839" h="562610">
                  <a:moveTo>
                    <a:pt x="838835" y="522287"/>
                  </a:moveTo>
                  <a:lnTo>
                    <a:pt x="878840" y="562292"/>
                  </a:lnTo>
                </a:path>
                <a:path w="878839" h="562610">
                  <a:moveTo>
                    <a:pt x="838835" y="562292"/>
                  </a:moveTo>
                  <a:lnTo>
                    <a:pt x="878840" y="522287"/>
                  </a:lnTo>
                </a:path>
              </a:pathLst>
            </a:custGeom>
            <a:ln w="4762">
              <a:solidFill>
                <a:srgbClr val="5E3D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2582348" y="1452581"/>
              <a:ext cx="838835" cy="584200"/>
            </a:xfrm>
            <a:custGeom>
              <a:avLst/>
              <a:gdLst/>
              <a:ahLst/>
              <a:cxnLst/>
              <a:rect l="l" t="t" r="r" b="b"/>
              <a:pathLst>
                <a:path w="838835" h="584200">
                  <a:moveTo>
                    <a:pt x="0" y="0"/>
                  </a:moveTo>
                  <a:lnTo>
                    <a:pt x="0" y="583882"/>
                  </a:lnTo>
                  <a:lnTo>
                    <a:pt x="838835" y="583882"/>
                  </a:lnTo>
                  <a:lnTo>
                    <a:pt x="83883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6" name="object 186"/>
          <p:cNvSpPr txBox="1"/>
          <p:nvPr/>
        </p:nvSpPr>
        <p:spPr>
          <a:xfrm>
            <a:off x="2775546" y="2170860"/>
            <a:ext cx="452755" cy="10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>
                <a:latin typeface="Arial"/>
                <a:cs typeface="Arial"/>
              </a:rPr>
              <a:t>Request</a:t>
            </a:r>
            <a:r>
              <a:rPr dirty="0" sz="550" spc="-65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Rate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3678675" y="1451629"/>
            <a:ext cx="840105" cy="586105"/>
            <a:chOff x="3678675" y="1451629"/>
            <a:chExt cx="840105" cy="586105"/>
          </a:xfrm>
        </p:grpSpPr>
        <p:sp>
          <p:nvSpPr>
            <p:cNvPr id="188" name="object 188"/>
            <p:cNvSpPr/>
            <p:nvPr/>
          </p:nvSpPr>
          <p:spPr>
            <a:xfrm>
              <a:off x="3679628" y="2036464"/>
              <a:ext cx="838835" cy="0"/>
            </a:xfrm>
            <a:custGeom>
              <a:avLst/>
              <a:gdLst/>
              <a:ahLst/>
              <a:cxnLst/>
              <a:rect l="l" t="t" r="r" b="b"/>
              <a:pathLst>
                <a:path w="838835" h="0">
                  <a:moveTo>
                    <a:pt x="0" y="0"/>
                  </a:moveTo>
                  <a:lnTo>
                    <a:pt x="838517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3679628" y="2036464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3679628" y="1952961"/>
              <a:ext cx="838835" cy="0"/>
            </a:xfrm>
            <a:custGeom>
              <a:avLst/>
              <a:gdLst/>
              <a:ahLst/>
              <a:cxnLst/>
              <a:rect l="l" t="t" r="r" b="b"/>
              <a:pathLst>
                <a:path w="838835" h="0">
                  <a:moveTo>
                    <a:pt x="0" y="0"/>
                  </a:moveTo>
                  <a:lnTo>
                    <a:pt x="838517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3679628" y="195296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3679628" y="1869776"/>
              <a:ext cx="838835" cy="0"/>
            </a:xfrm>
            <a:custGeom>
              <a:avLst/>
              <a:gdLst/>
              <a:ahLst/>
              <a:cxnLst/>
              <a:rect l="l" t="t" r="r" b="b"/>
              <a:pathLst>
                <a:path w="838835" h="0">
                  <a:moveTo>
                    <a:pt x="0" y="0"/>
                  </a:moveTo>
                  <a:lnTo>
                    <a:pt x="838517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3679628" y="186977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3679628" y="1786274"/>
              <a:ext cx="838835" cy="0"/>
            </a:xfrm>
            <a:custGeom>
              <a:avLst/>
              <a:gdLst/>
              <a:ahLst/>
              <a:cxnLst/>
              <a:rect l="l" t="t" r="r" b="b"/>
              <a:pathLst>
                <a:path w="838835" h="0">
                  <a:moveTo>
                    <a:pt x="0" y="0"/>
                  </a:moveTo>
                  <a:lnTo>
                    <a:pt x="838517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3679628" y="1786274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3679628" y="1702771"/>
              <a:ext cx="838835" cy="0"/>
            </a:xfrm>
            <a:custGeom>
              <a:avLst/>
              <a:gdLst/>
              <a:ahLst/>
              <a:cxnLst/>
              <a:rect l="l" t="t" r="r" b="b"/>
              <a:pathLst>
                <a:path w="838835" h="0">
                  <a:moveTo>
                    <a:pt x="0" y="0"/>
                  </a:moveTo>
                  <a:lnTo>
                    <a:pt x="838517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3679628" y="17027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3679628" y="1619269"/>
              <a:ext cx="838835" cy="0"/>
            </a:xfrm>
            <a:custGeom>
              <a:avLst/>
              <a:gdLst/>
              <a:ahLst/>
              <a:cxnLst/>
              <a:rect l="l" t="t" r="r" b="b"/>
              <a:pathLst>
                <a:path w="838835" h="0">
                  <a:moveTo>
                    <a:pt x="0" y="0"/>
                  </a:moveTo>
                  <a:lnTo>
                    <a:pt x="838517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3679628" y="161926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3679628" y="1536084"/>
              <a:ext cx="838835" cy="0"/>
            </a:xfrm>
            <a:custGeom>
              <a:avLst/>
              <a:gdLst/>
              <a:ahLst/>
              <a:cxnLst/>
              <a:rect l="l" t="t" r="r" b="b"/>
              <a:pathLst>
                <a:path w="838835" h="0">
                  <a:moveTo>
                    <a:pt x="0" y="0"/>
                  </a:moveTo>
                  <a:lnTo>
                    <a:pt x="838517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3679628" y="1536084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3679628" y="1452581"/>
              <a:ext cx="838835" cy="0"/>
            </a:xfrm>
            <a:custGeom>
              <a:avLst/>
              <a:gdLst/>
              <a:ahLst/>
              <a:cxnLst/>
              <a:rect l="l" t="t" r="r" b="b"/>
              <a:pathLst>
                <a:path w="838835" h="0">
                  <a:moveTo>
                    <a:pt x="0" y="0"/>
                  </a:moveTo>
                  <a:lnTo>
                    <a:pt x="838517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3679628" y="145258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 h="0">
                  <a:moveTo>
                    <a:pt x="0" y="0"/>
                  </a:moveTo>
                  <a:lnTo>
                    <a:pt x="200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4" name="object 204"/>
          <p:cNvSpPr txBox="1"/>
          <p:nvPr/>
        </p:nvSpPr>
        <p:spPr>
          <a:xfrm>
            <a:off x="3586181" y="1393304"/>
            <a:ext cx="64769" cy="69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660"/>
              </a:lnSpc>
              <a:spcBef>
                <a:spcPts val="100"/>
              </a:spcBef>
            </a:pPr>
            <a:r>
              <a:rPr dirty="0" sz="550" spc="-5">
                <a:latin typeface="Arial"/>
                <a:cs typeface="Arial"/>
              </a:rPr>
              <a:t>7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dirty="0" sz="550" spc="-5">
                <a:latin typeface="Arial"/>
                <a:cs typeface="Arial"/>
              </a:rPr>
              <a:t>6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dirty="0" sz="550" spc="-5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dirty="0" sz="550" spc="-5">
                <a:latin typeface="Arial"/>
                <a:cs typeface="Arial"/>
              </a:rPr>
              <a:t>4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660"/>
              </a:lnSpc>
            </a:pPr>
            <a:r>
              <a:rPr dirty="0" sz="550" spc="-5"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dirty="0" sz="550" spc="-5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dirty="0" sz="550" spc="-5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660"/>
              </a:lnSpc>
            </a:pPr>
            <a:r>
              <a:rPr dirty="0" sz="550" spc="-5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3679628" y="1452581"/>
            <a:ext cx="0" cy="584200"/>
          </a:xfrm>
          <a:custGeom>
            <a:avLst/>
            <a:gdLst/>
            <a:ahLst/>
            <a:cxnLst/>
            <a:rect l="l" t="t" r="r" b="b"/>
            <a:pathLst>
              <a:path w="0" h="584200">
                <a:moveTo>
                  <a:pt x="0" y="583882"/>
                </a:moveTo>
                <a:lnTo>
                  <a:pt x="0" y="563880"/>
                </a:lnTo>
              </a:path>
              <a:path w="0" h="584200">
                <a:moveTo>
                  <a:pt x="0" y="0"/>
                </a:moveTo>
                <a:lnTo>
                  <a:pt x="0" y="20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 txBox="1"/>
          <p:nvPr/>
        </p:nvSpPr>
        <p:spPr>
          <a:xfrm rot="2700000">
            <a:off x="3651713" y="2074113"/>
            <a:ext cx="104782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10</a:t>
            </a:r>
            <a:endParaRPr sz="550">
              <a:latin typeface="Arial"/>
              <a:cs typeface="Arial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3799325" y="1452581"/>
            <a:ext cx="0" cy="584200"/>
          </a:xfrm>
          <a:custGeom>
            <a:avLst/>
            <a:gdLst/>
            <a:ahLst/>
            <a:cxnLst/>
            <a:rect l="l" t="t" r="r" b="b"/>
            <a:pathLst>
              <a:path w="0" h="584200">
                <a:moveTo>
                  <a:pt x="0" y="583882"/>
                </a:moveTo>
                <a:lnTo>
                  <a:pt x="0" y="563880"/>
                </a:lnTo>
              </a:path>
              <a:path w="0" h="584200">
                <a:moveTo>
                  <a:pt x="0" y="0"/>
                </a:moveTo>
                <a:lnTo>
                  <a:pt x="0" y="20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 txBox="1"/>
          <p:nvPr/>
        </p:nvSpPr>
        <p:spPr>
          <a:xfrm rot="2700000">
            <a:off x="3771411" y="2074113"/>
            <a:ext cx="104782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25</a:t>
            </a:r>
            <a:endParaRPr sz="550">
              <a:latin typeface="Arial"/>
              <a:cs typeface="Arial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3919340" y="1452581"/>
            <a:ext cx="0" cy="584200"/>
          </a:xfrm>
          <a:custGeom>
            <a:avLst/>
            <a:gdLst/>
            <a:ahLst/>
            <a:cxnLst/>
            <a:rect l="l" t="t" r="r" b="b"/>
            <a:pathLst>
              <a:path w="0" h="584200">
                <a:moveTo>
                  <a:pt x="0" y="583882"/>
                </a:moveTo>
                <a:lnTo>
                  <a:pt x="0" y="563880"/>
                </a:lnTo>
              </a:path>
              <a:path w="0" h="584200">
                <a:moveTo>
                  <a:pt x="0" y="0"/>
                </a:moveTo>
                <a:lnTo>
                  <a:pt x="0" y="20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 txBox="1"/>
          <p:nvPr/>
        </p:nvSpPr>
        <p:spPr>
          <a:xfrm rot="2700000">
            <a:off x="3891426" y="2074113"/>
            <a:ext cx="104782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50</a:t>
            </a:r>
            <a:endParaRPr sz="550">
              <a:latin typeface="Arial"/>
              <a:cs typeface="Arial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4039038" y="1452581"/>
            <a:ext cx="359410" cy="584200"/>
          </a:xfrm>
          <a:custGeom>
            <a:avLst/>
            <a:gdLst/>
            <a:ahLst/>
            <a:cxnLst/>
            <a:rect l="l" t="t" r="r" b="b"/>
            <a:pathLst>
              <a:path w="359410" h="584200">
                <a:moveTo>
                  <a:pt x="0" y="583882"/>
                </a:moveTo>
                <a:lnTo>
                  <a:pt x="0" y="563880"/>
                </a:lnTo>
              </a:path>
              <a:path w="359410" h="584200">
                <a:moveTo>
                  <a:pt x="119697" y="583882"/>
                </a:moveTo>
                <a:lnTo>
                  <a:pt x="119697" y="563880"/>
                </a:lnTo>
              </a:path>
              <a:path w="359410" h="584200">
                <a:moveTo>
                  <a:pt x="239395" y="583882"/>
                </a:moveTo>
                <a:lnTo>
                  <a:pt x="239395" y="563880"/>
                </a:lnTo>
              </a:path>
              <a:path w="359410" h="584200">
                <a:moveTo>
                  <a:pt x="359410" y="583882"/>
                </a:moveTo>
                <a:lnTo>
                  <a:pt x="359410" y="563880"/>
                </a:lnTo>
              </a:path>
              <a:path w="359410" h="584200">
                <a:moveTo>
                  <a:pt x="0" y="0"/>
                </a:moveTo>
                <a:lnTo>
                  <a:pt x="0" y="20002"/>
                </a:lnTo>
              </a:path>
              <a:path w="359410" h="584200">
                <a:moveTo>
                  <a:pt x="119697" y="0"/>
                </a:moveTo>
                <a:lnTo>
                  <a:pt x="119697" y="20002"/>
                </a:lnTo>
              </a:path>
              <a:path w="359410" h="584200">
                <a:moveTo>
                  <a:pt x="239395" y="0"/>
                </a:moveTo>
                <a:lnTo>
                  <a:pt x="239395" y="20002"/>
                </a:lnTo>
              </a:path>
              <a:path w="359410" h="584200">
                <a:moveTo>
                  <a:pt x="359410" y="0"/>
                </a:moveTo>
                <a:lnTo>
                  <a:pt x="359410" y="200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 txBox="1"/>
          <p:nvPr/>
        </p:nvSpPr>
        <p:spPr>
          <a:xfrm rot="2700000">
            <a:off x="4368592" y="2087793"/>
            <a:ext cx="136127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800</a:t>
            </a:r>
            <a:endParaRPr sz="55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 rot="2700000">
            <a:off x="4248577" y="2087793"/>
            <a:ext cx="136127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400</a:t>
            </a:r>
            <a:endParaRPr sz="55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 rot="2700000">
            <a:off x="4128873" y="2087793"/>
            <a:ext cx="136127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200</a:t>
            </a:r>
            <a:endParaRPr sz="55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 rot="2700000">
            <a:off x="4009176" y="2087793"/>
            <a:ext cx="136127" cy="69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5"/>
              </a:lnSpc>
            </a:pPr>
            <a:r>
              <a:rPr dirty="0" sz="550" spc="-5">
                <a:latin typeface="Arial"/>
                <a:cs typeface="Arial"/>
              </a:rPr>
              <a:t>100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216" name="object 216"/>
          <p:cNvGrpSpPr/>
          <p:nvPr/>
        </p:nvGrpSpPr>
        <p:grpSpPr>
          <a:xfrm>
            <a:off x="3657244" y="1450200"/>
            <a:ext cx="883285" cy="605155"/>
            <a:chOff x="3657244" y="1450200"/>
            <a:chExt cx="883285" cy="605155"/>
          </a:xfrm>
        </p:grpSpPr>
        <p:sp>
          <p:nvSpPr>
            <p:cNvPr id="217" name="object 217"/>
            <p:cNvSpPr/>
            <p:nvPr/>
          </p:nvSpPr>
          <p:spPr>
            <a:xfrm>
              <a:off x="3679628" y="1452581"/>
              <a:ext cx="838835" cy="584200"/>
            </a:xfrm>
            <a:custGeom>
              <a:avLst/>
              <a:gdLst/>
              <a:ahLst/>
              <a:cxnLst/>
              <a:rect l="l" t="t" r="r" b="b"/>
              <a:pathLst>
                <a:path w="838835" h="584200">
                  <a:moveTo>
                    <a:pt x="0" y="0"/>
                  </a:moveTo>
                  <a:lnTo>
                    <a:pt x="0" y="583882"/>
                  </a:lnTo>
                  <a:lnTo>
                    <a:pt x="838517" y="583882"/>
                  </a:lnTo>
                  <a:lnTo>
                    <a:pt x="83851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3659625" y="2012651"/>
              <a:ext cx="858519" cy="40005"/>
            </a:xfrm>
            <a:custGeom>
              <a:avLst/>
              <a:gdLst/>
              <a:ahLst/>
              <a:cxnLst/>
              <a:rect l="l" t="t" r="r" b="b"/>
              <a:pathLst>
                <a:path w="858520" h="40005">
                  <a:moveTo>
                    <a:pt x="20002" y="20002"/>
                  </a:moveTo>
                  <a:lnTo>
                    <a:pt x="139700" y="19685"/>
                  </a:lnTo>
                  <a:lnTo>
                    <a:pt x="259715" y="19685"/>
                  </a:lnTo>
                  <a:lnTo>
                    <a:pt x="379412" y="19050"/>
                  </a:lnTo>
                  <a:lnTo>
                    <a:pt x="499110" y="19685"/>
                  </a:lnTo>
                  <a:lnTo>
                    <a:pt x="618807" y="19685"/>
                  </a:lnTo>
                  <a:lnTo>
                    <a:pt x="738822" y="19367"/>
                  </a:lnTo>
                  <a:lnTo>
                    <a:pt x="858520" y="19367"/>
                  </a:lnTo>
                </a:path>
                <a:path w="858520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3679628" y="203265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3779323" y="2012334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3799325" y="203233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3899338" y="2012334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3919340" y="203233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4019035" y="2011699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4039038" y="20317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4138733" y="2012334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4158735" y="203233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4258430" y="2012334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4278433" y="203233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4378445" y="2012016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4398448" y="203201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4498143" y="2012016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40005" y="20002"/>
                  </a:moveTo>
                  <a:lnTo>
                    <a:pt x="38432" y="12217"/>
                  </a:lnTo>
                  <a:lnTo>
                    <a:pt x="34144" y="5859"/>
                  </a:lnTo>
                  <a:lnTo>
                    <a:pt x="27786" y="1572"/>
                  </a:lnTo>
                  <a:lnTo>
                    <a:pt x="20002" y="0"/>
                  </a:lnTo>
                  <a:lnTo>
                    <a:pt x="12218" y="1572"/>
                  </a:lnTo>
                  <a:lnTo>
                    <a:pt x="5860" y="5859"/>
                  </a:lnTo>
                  <a:lnTo>
                    <a:pt x="1572" y="12217"/>
                  </a:lnTo>
                  <a:lnTo>
                    <a:pt x="0" y="20002"/>
                  </a:lnTo>
                  <a:lnTo>
                    <a:pt x="1572" y="27787"/>
                  </a:lnTo>
                  <a:lnTo>
                    <a:pt x="5860" y="34145"/>
                  </a:lnTo>
                  <a:lnTo>
                    <a:pt x="12218" y="38432"/>
                  </a:lnTo>
                  <a:lnTo>
                    <a:pt x="20002" y="40005"/>
                  </a:lnTo>
                  <a:lnTo>
                    <a:pt x="27786" y="38432"/>
                  </a:lnTo>
                  <a:lnTo>
                    <a:pt x="34144" y="34145"/>
                  </a:lnTo>
                  <a:lnTo>
                    <a:pt x="38432" y="27787"/>
                  </a:lnTo>
                  <a:lnTo>
                    <a:pt x="40005" y="20002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4518145" y="203201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E56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3679628" y="1452581"/>
              <a:ext cx="579755" cy="570865"/>
            </a:xfrm>
            <a:custGeom>
              <a:avLst/>
              <a:gdLst/>
              <a:ahLst/>
              <a:cxnLst/>
              <a:rect l="l" t="t" r="r" b="b"/>
              <a:pathLst>
                <a:path w="579754" h="570864">
                  <a:moveTo>
                    <a:pt x="0" y="566737"/>
                  </a:moveTo>
                  <a:lnTo>
                    <a:pt x="119697" y="570865"/>
                  </a:lnTo>
                  <a:lnTo>
                    <a:pt x="239712" y="558165"/>
                  </a:lnTo>
                  <a:lnTo>
                    <a:pt x="359410" y="541020"/>
                  </a:lnTo>
                  <a:lnTo>
                    <a:pt x="479107" y="518477"/>
                  </a:lnTo>
                  <a:lnTo>
                    <a:pt x="579755" y="0"/>
                  </a:lnTo>
                </a:path>
              </a:pathLst>
            </a:custGeom>
            <a:ln w="4762">
              <a:solidFill>
                <a:srgbClr val="FCB76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3659619" y="1951062"/>
              <a:ext cx="519430" cy="92710"/>
            </a:xfrm>
            <a:custGeom>
              <a:avLst/>
              <a:gdLst/>
              <a:ahLst/>
              <a:cxnLst/>
              <a:rect l="l" t="t" r="r" b="b"/>
              <a:pathLst>
                <a:path w="519429" h="92710">
                  <a:moveTo>
                    <a:pt x="40005" y="48260"/>
                  </a:moveTo>
                  <a:lnTo>
                    <a:pt x="0" y="48260"/>
                  </a:lnTo>
                  <a:lnTo>
                    <a:pt x="0" y="88265"/>
                  </a:lnTo>
                  <a:lnTo>
                    <a:pt x="40005" y="88265"/>
                  </a:lnTo>
                  <a:lnTo>
                    <a:pt x="40005" y="48260"/>
                  </a:lnTo>
                  <a:close/>
                </a:path>
                <a:path w="519429" h="92710">
                  <a:moveTo>
                    <a:pt x="159702" y="52387"/>
                  </a:moveTo>
                  <a:lnTo>
                    <a:pt x="119697" y="52387"/>
                  </a:lnTo>
                  <a:lnTo>
                    <a:pt x="119697" y="92392"/>
                  </a:lnTo>
                  <a:lnTo>
                    <a:pt x="159702" y="92392"/>
                  </a:lnTo>
                  <a:lnTo>
                    <a:pt x="159702" y="52387"/>
                  </a:lnTo>
                  <a:close/>
                </a:path>
                <a:path w="519429" h="92710">
                  <a:moveTo>
                    <a:pt x="279717" y="39687"/>
                  </a:moveTo>
                  <a:lnTo>
                    <a:pt x="239712" y="39687"/>
                  </a:lnTo>
                  <a:lnTo>
                    <a:pt x="239712" y="79692"/>
                  </a:lnTo>
                  <a:lnTo>
                    <a:pt x="279717" y="79692"/>
                  </a:lnTo>
                  <a:lnTo>
                    <a:pt x="279717" y="39687"/>
                  </a:lnTo>
                  <a:close/>
                </a:path>
                <a:path w="519429" h="92710">
                  <a:moveTo>
                    <a:pt x="399415" y="22542"/>
                  </a:moveTo>
                  <a:lnTo>
                    <a:pt x="359410" y="22542"/>
                  </a:lnTo>
                  <a:lnTo>
                    <a:pt x="359410" y="62547"/>
                  </a:lnTo>
                  <a:lnTo>
                    <a:pt x="399415" y="62547"/>
                  </a:lnTo>
                  <a:lnTo>
                    <a:pt x="399415" y="22542"/>
                  </a:lnTo>
                  <a:close/>
                </a:path>
                <a:path w="519429" h="92710">
                  <a:moveTo>
                    <a:pt x="519112" y="0"/>
                  </a:moveTo>
                  <a:lnTo>
                    <a:pt x="479107" y="0"/>
                  </a:lnTo>
                  <a:lnTo>
                    <a:pt x="479107" y="40005"/>
                  </a:lnTo>
                  <a:lnTo>
                    <a:pt x="519112" y="40005"/>
                  </a:lnTo>
                  <a:lnTo>
                    <a:pt x="519112" y="0"/>
                  </a:lnTo>
                  <a:close/>
                </a:path>
              </a:pathLst>
            </a:custGeom>
            <a:solidFill>
              <a:srgbClr val="FCB7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/>
            <p:cNvSpPr/>
            <p:nvPr/>
          </p:nvSpPr>
          <p:spPr>
            <a:xfrm>
              <a:off x="3679628" y="1980584"/>
              <a:ext cx="838835" cy="47625"/>
            </a:xfrm>
            <a:custGeom>
              <a:avLst/>
              <a:gdLst/>
              <a:ahLst/>
              <a:cxnLst/>
              <a:rect l="l" t="t" r="r" b="b"/>
              <a:pathLst>
                <a:path w="838835" h="47625">
                  <a:moveTo>
                    <a:pt x="0" y="47625"/>
                  </a:moveTo>
                  <a:lnTo>
                    <a:pt x="119697" y="42545"/>
                  </a:lnTo>
                  <a:lnTo>
                    <a:pt x="239712" y="32702"/>
                  </a:lnTo>
                  <a:lnTo>
                    <a:pt x="359410" y="0"/>
                  </a:lnTo>
                  <a:lnTo>
                    <a:pt x="479107" y="20637"/>
                  </a:lnTo>
                  <a:lnTo>
                    <a:pt x="598805" y="19685"/>
                  </a:lnTo>
                  <a:lnTo>
                    <a:pt x="718820" y="33020"/>
                  </a:lnTo>
                  <a:lnTo>
                    <a:pt x="838517" y="36830"/>
                  </a:lnTo>
                </a:path>
              </a:pathLst>
            </a:custGeom>
            <a:ln w="4762">
              <a:solidFill>
                <a:srgbClr val="FFE0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/>
            <p:cNvSpPr/>
            <p:nvPr/>
          </p:nvSpPr>
          <p:spPr>
            <a:xfrm>
              <a:off x="3659619" y="1970582"/>
              <a:ext cx="878840" cy="80645"/>
            </a:xfrm>
            <a:custGeom>
              <a:avLst/>
              <a:gdLst/>
              <a:ahLst/>
              <a:cxnLst/>
              <a:rect l="l" t="t" r="r" b="b"/>
              <a:pathLst>
                <a:path w="878839" h="80644">
                  <a:moveTo>
                    <a:pt x="40005" y="47625"/>
                  </a:moveTo>
                  <a:lnTo>
                    <a:pt x="0" y="47625"/>
                  </a:lnTo>
                  <a:lnTo>
                    <a:pt x="20002" y="80035"/>
                  </a:lnTo>
                  <a:lnTo>
                    <a:pt x="40005" y="47625"/>
                  </a:lnTo>
                  <a:close/>
                </a:path>
                <a:path w="878839" h="80644">
                  <a:moveTo>
                    <a:pt x="159702" y="42545"/>
                  </a:moveTo>
                  <a:lnTo>
                    <a:pt x="119697" y="42545"/>
                  </a:lnTo>
                  <a:lnTo>
                    <a:pt x="139700" y="74955"/>
                  </a:lnTo>
                  <a:lnTo>
                    <a:pt x="159702" y="42545"/>
                  </a:lnTo>
                  <a:close/>
                </a:path>
                <a:path w="878839" h="80644">
                  <a:moveTo>
                    <a:pt x="279717" y="32702"/>
                  </a:moveTo>
                  <a:lnTo>
                    <a:pt x="239712" y="32702"/>
                  </a:lnTo>
                  <a:lnTo>
                    <a:pt x="259715" y="65112"/>
                  </a:lnTo>
                  <a:lnTo>
                    <a:pt x="279717" y="32702"/>
                  </a:lnTo>
                  <a:close/>
                </a:path>
                <a:path w="878839" h="80644">
                  <a:moveTo>
                    <a:pt x="399415" y="0"/>
                  </a:moveTo>
                  <a:lnTo>
                    <a:pt x="359410" y="0"/>
                  </a:lnTo>
                  <a:lnTo>
                    <a:pt x="379412" y="32410"/>
                  </a:lnTo>
                  <a:lnTo>
                    <a:pt x="399415" y="0"/>
                  </a:lnTo>
                  <a:close/>
                </a:path>
                <a:path w="878839" h="80644">
                  <a:moveTo>
                    <a:pt x="519112" y="20637"/>
                  </a:moveTo>
                  <a:lnTo>
                    <a:pt x="479107" y="20637"/>
                  </a:lnTo>
                  <a:lnTo>
                    <a:pt x="499110" y="53047"/>
                  </a:lnTo>
                  <a:lnTo>
                    <a:pt x="519112" y="20637"/>
                  </a:lnTo>
                  <a:close/>
                </a:path>
                <a:path w="878839" h="80644">
                  <a:moveTo>
                    <a:pt x="638810" y="19685"/>
                  </a:moveTo>
                  <a:lnTo>
                    <a:pt x="598805" y="19685"/>
                  </a:lnTo>
                  <a:lnTo>
                    <a:pt x="618807" y="52095"/>
                  </a:lnTo>
                  <a:lnTo>
                    <a:pt x="638810" y="19685"/>
                  </a:lnTo>
                  <a:close/>
                </a:path>
                <a:path w="878839" h="80644">
                  <a:moveTo>
                    <a:pt x="758825" y="33020"/>
                  </a:moveTo>
                  <a:lnTo>
                    <a:pt x="718820" y="33020"/>
                  </a:lnTo>
                  <a:lnTo>
                    <a:pt x="738822" y="65430"/>
                  </a:lnTo>
                  <a:lnTo>
                    <a:pt x="758825" y="33020"/>
                  </a:lnTo>
                  <a:close/>
                </a:path>
                <a:path w="878839" h="80644">
                  <a:moveTo>
                    <a:pt x="878522" y="36830"/>
                  </a:moveTo>
                  <a:lnTo>
                    <a:pt x="838517" y="36830"/>
                  </a:lnTo>
                  <a:lnTo>
                    <a:pt x="858520" y="69240"/>
                  </a:lnTo>
                  <a:lnTo>
                    <a:pt x="878522" y="36830"/>
                  </a:lnTo>
                  <a:close/>
                </a:path>
              </a:pathLst>
            </a:custGeom>
            <a:solidFill>
              <a:srgbClr val="FFE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/>
            <p:cNvSpPr/>
            <p:nvPr/>
          </p:nvSpPr>
          <p:spPr>
            <a:xfrm>
              <a:off x="3659625" y="1922799"/>
              <a:ext cx="878840" cy="111760"/>
            </a:xfrm>
            <a:custGeom>
              <a:avLst/>
              <a:gdLst/>
              <a:ahLst/>
              <a:cxnLst/>
              <a:rect l="l" t="t" r="r" b="b"/>
              <a:pathLst>
                <a:path w="878839" h="111760">
                  <a:moveTo>
                    <a:pt x="20002" y="42862"/>
                  </a:moveTo>
                  <a:lnTo>
                    <a:pt x="139700" y="81915"/>
                  </a:lnTo>
                  <a:lnTo>
                    <a:pt x="259715" y="53975"/>
                  </a:lnTo>
                  <a:lnTo>
                    <a:pt x="379412" y="80962"/>
                  </a:lnTo>
                  <a:lnTo>
                    <a:pt x="499110" y="20002"/>
                  </a:lnTo>
                  <a:lnTo>
                    <a:pt x="618807" y="62230"/>
                  </a:lnTo>
                  <a:lnTo>
                    <a:pt x="738822" y="73025"/>
                  </a:lnTo>
                  <a:lnTo>
                    <a:pt x="858520" y="91757"/>
                  </a:lnTo>
                </a:path>
                <a:path w="878839" h="111760">
                  <a:moveTo>
                    <a:pt x="20002" y="62865"/>
                  </a:moveTo>
                  <a:lnTo>
                    <a:pt x="20002" y="22860"/>
                  </a:lnTo>
                </a:path>
                <a:path w="878839" h="111760">
                  <a:moveTo>
                    <a:pt x="0" y="42862"/>
                  </a:moveTo>
                  <a:lnTo>
                    <a:pt x="40005" y="42862"/>
                  </a:lnTo>
                </a:path>
                <a:path w="878839" h="111760">
                  <a:moveTo>
                    <a:pt x="0" y="22860"/>
                  </a:moveTo>
                  <a:lnTo>
                    <a:pt x="40005" y="62865"/>
                  </a:lnTo>
                </a:path>
                <a:path w="878839" h="111760">
                  <a:moveTo>
                    <a:pt x="0" y="62865"/>
                  </a:moveTo>
                  <a:lnTo>
                    <a:pt x="40005" y="22860"/>
                  </a:lnTo>
                </a:path>
                <a:path w="878839" h="111760">
                  <a:moveTo>
                    <a:pt x="139700" y="101917"/>
                  </a:moveTo>
                  <a:lnTo>
                    <a:pt x="139700" y="61912"/>
                  </a:lnTo>
                </a:path>
                <a:path w="878839" h="111760">
                  <a:moveTo>
                    <a:pt x="119697" y="81915"/>
                  </a:moveTo>
                  <a:lnTo>
                    <a:pt x="159702" y="81915"/>
                  </a:lnTo>
                </a:path>
                <a:path w="878839" h="111760">
                  <a:moveTo>
                    <a:pt x="119697" y="61912"/>
                  </a:moveTo>
                  <a:lnTo>
                    <a:pt x="159702" y="101917"/>
                  </a:lnTo>
                </a:path>
                <a:path w="878839" h="111760">
                  <a:moveTo>
                    <a:pt x="119697" y="101917"/>
                  </a:moveTo>
                  <a:lnTo>
                    <a:pt x="159702" y="61912"/>
                  </a:lnTo>
                </a:path>
                <a:path w="878839" h="111760">
                  <a:moveTo>
                    <a:pt x="259715" y="73977"/>
                  </a:moveTo>
                  <a:lnTo>
                    <a:pt x="259715" y="33972"/>
                  </a:lnTo>
                </a:path>
                <a:path w="878839" h="111760">
                  <a:moveTo>
                    <a:pt x="239712" y="53975"/>
                  </a:moveTo>
                  <a:lnTo>
                    <a:pt x="279717" y="53975"/>
                  </a:lnTo>
                </a:path>
                <a:path w="878839" h="111760">
                  <a:moveTo>
                    <a:pt x="239712" y="33972"/>
                  </a:moveTo>
                  <a:lnTo>
                    <a:pt x="279717" y="73977"/>
                  </a:lnTo>
                </a:path>
                <a:path w="878839" h="111760">
                  <a:moveTo>
                    <a:pt x="239712" y="73977"/>
                  </a:moveTo>
                  <a:lnTo>
                    <a:pt x="279717" y="33972"/>
                  </a:lnTo>
                </a:path>
                <a:path w="878839" h="111760">
                  <a:moveTo>
                    <a:pt x="379412" y="100965"/>
                  </a:moveTo>
                  <a:lnTo>
                    <a:pt x="379412" y="60960"/>
                  </a:lnTo>
                </a:path>
                <a:path w="878839" h="111760">
                  <a:moveTo>
                    <a:pt x="359410" y="80962"/>
                  </a:moveTo>
                  <a:lnTo>
                    <a:pt x="399415" y="80962"/>
                  </a:lnTo>
                </a:path>
                <a:path w="878839" h="111760">
                  <a:moveTo>
                    <a:pt x="359410" y="60960"/>
                  </a:moveTo>
                  <a:lnTo>
                    <a:pt x="399415" y="100965"/>
                  </a:lnTo>
                </a:path>
                <a:path w="878839" h="111760">
                  <a:moveTo>
                    <a:pt x="359410" y="100965"/>
                  </a:moveTo>
                  <a:lnTo>
                    <a:pt x="399415" y="60960"/>
                  </a:lnTo>
                </a:path>
                <a:path w="878839" h="111760">
                  <a:moveTo>
                    <a:pt x="499110" y="40005"/>
                  </a:moveTo>
                  <a:lnTo>
                    <a:pt x="499110" y="0"/>
                  </a:lnTo>
                </a:path>
                <a:path w="878839" h="111760">
                  <a:moveTo>
                    <a:pt x="479107" y="20002"/>
                  </a:moveTo>
                  <a:lnTo>
                    <a:pt x="519112" y="20002"/>
                  </a:lnTo>
                </a:path>
                <a:path w="878839" h="111760">
                  <a:moveTo>
                    <a:pt x="479107" y="0"/>
                  </a:moveTo>
                  <a:lnTo>
                    <a:pt x="519112" y="40005"/>
                  </a:lnTo>
                </a:path>
                <a:path w="878839" h="111760">
                  <a:moveTo>
                    <a:pt x="479107" y="40005"/>
                  </a:moveTo>
                  <a:lnTo>
                    <a:pt x="519112" y="0"/>
                  </a:lnTo>
                </a:path>
                <a:path w="878839" h="111760">
                  <a:moveTo>
                    <a:pt x="618807" y="82232"/>
                  </a:moveTo>
                  <a:lnTo>
                    <a:pt x="618807" y="42227"/>
                  </a:lnTo>
                </a:path>
                <a:path w="878839" h="111760">
                  <a:moveTo>
                    <a:pt x="598805" y="62230"/>
                  </a:moveTo>
                  <a:lnTo>
                    <a:pt x="638810" y="62230"/>
                  </a:lnTo>
                </a:path>
                <a:path w="878839" h="111760">
                  <a:moveTo>
                    <a:pt x="598805" y="42227"/>
                  </a:moveTo>
                  <a:lnTo>
                    <a:pt x="638810" y="82232"/>
                  </a:lnTo>
                </a:path>
                <a:path w="878839" h="111760">
                  <a:moveTo>
                    <a:pt x="598805" y="82232"/>
                  </a:moveTo>
                  <a:lnTo>
                    <a:pt x="638810" y="42227"/>
                  </a:lnTo>
                </a:path>
                <a:path w="878839" h="111760">
                  <a:moveTo>
                    <a:pt x="738822" y="93027"/>
                  </a:moveTo>
                  <a:lnTo>
                    <a:pt x="738822" y="53022"/>
                  </a:lnTo>
                </a:path>
                <a:path w="878839" h="111760">
                  <a:moveTo>
                    <a:pt x="718820" y="73025"/>
                  </a:moveTo>
                  <a:lnTo>
                    <a:pt x="758825" y="73025"/>
                  </a:lnTo>
                </a:path>
                <a:path w="878839" h="111760">
                  <a:moveTo>
                    <a:pt x="718820" y="53022"/>
                  </a:moveTo>
                  <a:lnTo>
                    <a:pt x="758825" y="93027"/>
                  </a:lnTo>
                </a:path>
                <a:path w="878839" h="111760">
                  <a:moveTo>
                    <a:pt x="718820" y="93027"/>
                  </a:moveTo>
                  <a:lnTo>
                    <a:pt x="758825" y="53022"/>
                  </a:lnTo>
                </a:path>
                <a:path w="878839" h="111760">
                  <a:moveTo>
                    <a:pt x="858520" y="111760"/>
                  </a:moveTo>
                  <a:lnTo>
                    <a:pt x="858520" y="71755"/>
                  </a:lnTo>
                </a:path>
                <a:path w="878839" h="111760">
                  <a:moveTo>
                    <a:pt x="838517" y="91757"/>
                  </a:moveTo>
                  <a:lnTo>
                    <a:pt x="878522" y="91757"/>
                  </a:lnTo>
                </a:path>
                <a:path w="878839" h="111760">
                  <a:moveTo>
                    <a:pt x="838517" y="71755"/>
                  </a:moveTo>
                  <a:lnTo>
                    <a:pt x="878522" y="111760"/>
                  </a:lnTo>
                </a:path>
                <a:path w="878839" h="111760">
                  <a:moveTo>
                    <a:pt x="838517" y="111760"/>
                  </a:moveTo>
                  <a:lnTo>
                    <a:pt x="878522" y="71755"/>
                  </a:lnTo>
                </a:path>
              </a:pathLst>
            </a:custGeom>
            <a:ln w="4762">
              <a:solidFill>
                <a:srgbClr val="5E3D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/>
            <p:cNvSpPr/>
            <p:nvPr/>
          </p:nvSpPr>
          <p:spPr>
            <a:xfrm>
              <a:off x="3679628" y="1452581"/>
              <a:ext cx="838835" cy="584200"/>
            </a:xfrm>
            <a:custGeom>
              <a:avLst/>
              <a:gdLst/>
              <a:ahLst/>
              <a:cxnLst/>
              <a:rect l="l" t="t" r="r" b="b"/>
              <a:pathLst>
                <a:path w="838835" h="584200">
                  <a:moveTo>
                    <a:pt x="0" y="0"/>
                  </a:moveTo>
                  <a:lnTo>
                    <a:pt x="0" y="583882"/>
                  </a:lnTo>
                  <a:lnTo>
                    <a:pt x="838517" y="583882"/>
                  </a:lnTo>
                  <a:lnTo>
                    <a:pt x="83851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0" name="object 240"/>
          <p:cNvSpPr txBox="1"/>
          <p:nvPr/>
        </p:nvSpPr>
        <p:spPr>
          <a:xfrm>
            <a:off x="3872509" y="2170860"/>
            <a:ext cx="452755" cy="10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>
                <a:latin typeface="Arial"/>
                <a:cs typeface="Arial"/>
              </a:rPr>
              <a:t>Request</a:t>
            </a:r>
            <a:r>
              <a:rPr dirty="0" sz="550" spc="-65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Rate</a:t>
            </a:r>
            <a:endParaRPr sz="550">
              <a:latin typeface="Arial"/>
              <a:cs typeface="Arial"/>
            </a:endParaRPr>
          </a:p>
        </p:txBody>
      </p:sp>
      <p:sp>
        <p:nvSpPr>
          <p:cNvPr id="242" name="object 2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dirty="0" spc="-5"/>
              <a:t>11</a:t>
            </a:r>
          </a:p>
        </p:txBody>
      </p:sp>
      <p:sp>
        <p:nvSpPr>
          <p:cNvPr id="241" name="object 241"/>
          <p:cNvSpPr txBox="1"/>
          <p:nvPr/>
        </p:nvSpPr>
        <p:spPr>
          <a:xfrm>
            <a:off x="3712968" y="1351615"/>
            <a:ext cx="772160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b="1">
                <a:latin typeface="Arial"/>
                <a:cs typeface="Arial"/>
              </a:rPr>
              <a:t>.NET (Google</a:t>
            </a:r>
            <a:r>
              <a:rPr dirty="0" sz="450" spc="-75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unsupported)</a:t>
            </a:r>
            <a:endParaRPr sz="45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96" y="64475"/>
            <a:ext cx="23228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solidFill>
                  <a:srgbClr val="F9F9F9"/>
                </a:solidFill>
                <a:latin typeface="LM Sans 10"/>
                <a:cs typeface="LM Sans 10"/>
              </a:rPr>
              <a:t>Results - Load </a:t>
            </a:r>
            <a:r>
              <a:rPr dirty="0" sz="1200" spc="-30" b="1">
                <a:solidFill>
                  <a:srgbClr val="F9F9F9"/>
                </a:solidFill>
                <a:latin typeface="LM Sans 10"/>
                <a:cs typeface="LM Sans 10"/>
              </a:rPr>
              <a:t>Test</a:t>
            </a:r>
            <a:r>
              <a:rPr dirty="0" sz="1200" spc="-10" b="1">
                <a:solidFill>
                  <a:srgbClr val="F9F9F9"/>
                </a:solidFill>
                <a:latin typeface="LM Sans 10"/>
                <a:cs typeface="LM Sans 10"/>
              </a:rPr>
              <a:t> (Percentiles)</a:t>
            </a:r>
            <a:endParaRPr sz="1200">
              <a:latin typeface="LM Sans 10"/>
              <a:cs typeface="LM Sans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2596"/>
            <a:ext cx="4608195" cy="5080"/>
            <a:chOff x="0" y="352596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55130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2596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2596"/>
              <a:ext cx="553085" cy="5080"/>
            </a:xfrm>
            <a:custGeom>
              <a:avLst/>
              <a:gdLst/>
              <a:ahLst/>
              <a:cxnLst/>
              <a:rect l="l" t="t" r="r" b="b"/>
              <a:pathLst>
                <a:path w="553085" h="5079">
                  <a:moveTo>
                    <a:pt x="0" y="5060"/>
                  </a:moveTo>
                  <a:lnTo>
                    <a:pt x="0" y="0"/>
                  </a:lnTo>
                  <a:lnTo>
                    <a:pt x="552944" y="0"/>
                  </a:lnTo>
                  <a:lnTo>
                    <a:pt x="55294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234924" y="844042"/>
            <a:ext cx="4137939" cy="1880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dirty="0" spc="-5"/>
              <a:t>12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4475"/>
            <a:ext cx="9042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Future</a:t>
            </a:r>
            <a:r>
              <a:rPr dirty="0" spc="-75"/>
              <a:t> </a:t>
            </a:r>
            <a:r>
              <a:rPr dirty="0" spc="-25"/>
              <a:t>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2596"/>
            <a:ext cx="4608195" cy="5080"/>
            <a:chOff x="0" y="352596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55130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2596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2596"/>
              <a:ext cx="599440" cy="5080"/>
            </a:xfrm>
            <a:custGeom>
              <a:avLst/>
              <a:gdLst/>
              <a:ahLst/>
              <a:cxnLst/>
              <a:rect l="l" t="t" r="r" b="b"/>
              <a:pathLst>
                <a:path w="599440" h="5079">
                  <a:moveTo>
                    <a:pt x="0" y="5060"/>
                  </a:moveTo>
                  <a:lnTo>
                    <a:pt x="0" y="0"/>
                  </a:lnTo>
                  <a:lnTo>
                    <a:pt x="599070" y="0"/>
                  </a:lnTo>
                  <a:lnTo>
                    <a:pt x="5990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38645" y="1108246"/>
            <a:ext cx="2574290" cy="130111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575"/>
              </a:spcBef>
              <a:buChar char="•"/>
              <a:tabLst>
                <a:tab pos="17462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General optimizations and</a:t>
            </a:r>
            <a:r>
              <a:rPr dirty="0" sz="1000" spc="-1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improvements</a:t>
            </a:r>
            <a:endParaRPr sz="1000">
              <a:latin typeface="LM Sans 10"/>
              <a:cs typeface="LM Sans 10"/>
            </a:endParaRPr>
          </a:p>
          <a:p>
            <a:pPr marL="173990" indent="-161925">
              <a:lnSpc>
                <a:spcPct val="100000"/>
              </a:lnSpc>
              <a:spcBef>
                <a:spcPts val="470"/>
              </a:spcBef>
              <a:buChar char="•"/>
              <a:tabLst>
                <a:tab pos="17462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Plotting integration (e.g.</a:t>
            </a:r>
            <a:r>
              <a:rPr dirty="0" sz="1000" spc="10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R)</a:t>
            </a:r>
            <a:endParaRPr sz="1000">
              <a:latin typeface="LM Sans 10"/>
              <a:cs typeface="LM Sans 10"/>
            </a:endParaRPr>
          </a:p>
          <a:p>
            <a:pPr marL="173990" indent="-161925">
              <a:lnSpc>
                <a:spcPct val="100000"/>
              </a:lnSpc>
              <a:spcBef>
                <a:spcPts val="475"/>
              </a:spcBef>
              <a:buChar char="•"/>
              <a:tabLst>
                <a:tab pos="17462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Continuous</a:t>
            </a:r>
            <a:r>
              <a:rPr dirty="0" sz="1000" spc="-7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deployment</a:t>
            </a:r>
            <a:endParaRPr sz="1000">
              <a:latin typeface="LM Sans 10"/>
              <a:cs typeface="LM Sans 10"/>
            </a:endParaRPr>
          </a:p>
          <a:p>
            <a:pPr marL="173990" indent="-161925">
              <a:lnSpc>
                <a:spcPct val="100000"/>
              </a:lnSpc>
              <a:spcBef>
                <a:spcPts val="475"/>
              </a:spcBef>
              <a:buChar char="•"/>
              <a:tabLst>
                <a:tab pos="174625" algn="l"/>
              </a:tabLst>
            </a:pPr>
            <a:r>
              <a:rPr dirty="0" sz="1000" spc="-10">
                <a:solidFill>
                  <a:srgbClr val="22373A"/>
                </a:solidFill>
                <a:latin typeface="LM Sans 10"/>
                <a:cs typeface="LM Sans 10"/>
              </a:rPr>
              <a:t>More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detailed load</a:t>
            </a:r>
            <a:r>
              <a:rPr dirty="0" sz="1000" spc="-4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test</a:t>
            </a:r>
            <a:endParaRPr sz="1000">
              <a:latin typeface="LM Sans 10"/>
              <a:cs typeface="LM Sans 10"/>
            </a:endParaRPr>
          </a:p>
          <a:p>
            <a:pPr marL="173990" indent="-161925">
              <a:lnSpc>
                <a:spcPct val="100000"/>
              </a:lnSpc>
              <a:spcBef>
                <a:spcPts val="475"/>
              </a:spcBef>
              <a:buChar char="•"/>
              <a:tabLst>
                <a:tab pos="17462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Real </a:t>
            </a:r>
            <a:r>
              <a:rPr dirty="0" sz="1000" spc="-15">
                <a:solidFill>
                  <a:srgbClr val="22373A"/>
                </a:solidFill>
                <a:latin typeface="LM Sans 10"/>
                <a:cs typeface="LM Sans 10"/>
              </a:rPr>
              <a:t>world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application</a:t>
            </a:r>
            <a:r>
              <a:rPr dirty="0" sz="100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benchmark</a:t>
            </a:r>
            <a:endParaRPr sz="1000">
              <a:latin typeface="LM Sans 10"/>
              <a:cs typeface="LM Sans 10"/>
            </a:endParaRPr>
          </a:p>
          <a:p>
            <a:pPr marL="173990" indent="-161925">
              <a:lnSpc>
                <a:spcPct val="100000"/>
              </a:lnSpc>
              <a:spcBef>
                <a:spcPts val="470"/>
              </a:spcBef>
              <a:buChar char="•"/>
              <a:tabLst>
                <a:tab pos="174625" algn="l"/>
              </a:tabLst>
            </a:pPr>
            <a:r>
              <a:rPr dirty="0" sz="1000" spc="-25">
                <a:solidFill>
                  <a:srgbClr val="22373A"/>
                </a:solidFill>
                <a:latin typeface="LM Sans 10"/>
                <a:cs typeface="LM Sans 10"/>
              </a:rPr>
              <a:t>Test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docker images instead of given</a:t>
            </a:r>
            <a:r>
              <a:rPr dirty="0" sz="1000" spc="3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runtimes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dirty="0" spc="-5"/>
              <a:t>13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4475"/>
            <a:ext cx="17545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Summary </a:t>
            </a:r>
            <a:r>
              <a:rPr dirty="0" spc="-5"/>
              <a:t>and</a:t>
            </a:r>
            <a:r>
              <a:rPr dirty="0" spc="-50"/>
              <a:t> </a:t>
            </a:r>
            <a:r>
              <a:rPr dirty="0" spc="-5"/>
              <a:t>Discussion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2596"/>
            <a:ext cx="4608195" cy="5080"/>
            <a:chOff x="0" y="352596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55130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2596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2596"/>
              <a:ext cx="645160" cy="5080"/>
            </a:xfrm>
            <a:custGeom>
              <a:avLst/>
              <a:gdLst/>
              <a:ahLst/>
              <a:cxnLst/>
              <a:rect l="l" t="t" r="r" b="b"/>
              <a:pathLst>
                <a:path w="645160" h="5079">
                  <a:moveTo>
                    <a:pt x="0" y="5060"/>
                  </a:moveTo>
                  <a:lnTo>
                    <a:pt x="0" y="0"/>
                  </a:lnTo>
                  <a:lnTo>
                    <a:pt x="645125" y="0"/>
                  </a:lnTo>
                  <a:lnTo>
                    <a:pt x="6451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689449"/>
            <a:ext cx="3913504" cy="217170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65430">
              <a:lnSpc>
                <a:spcPct val="100000"/>
              </a:lnSpc>
              <a:spcBef>
                <a:spcPts val="500"/>
              </a:spcBef>
            </a:pPr>
            <a:r>
              <a:rPr dirty="0" sz="1000" spc="-15" b="1">
                <a:solidFill>
                  <a:srgbClr val="22373A"/>
                </a:solidFill>
                <a:latin typeface="LM Sans 10"/>
                <a:cs typeface="LM Sans 10"/>
              </a:rPr>
              <a:t>Testing: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Important to test and optimize the</a:t>
            </a:r>
            <a:r>
              <a:rPr dirty="0" sz="1000" spc="8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>
                <a:solidFill>
                  <a:srgbClr val="22373A"/>
                </a:solidFill>
                <a:latin typeface="LM Sans 10"/>
                <a:cs typeface="LM Sans 10"/>
              </a:rPr>
              <a:t>code</a:t>
            </a:r>
            <a:endParaRPr sz="1000">
              <a:latin typeface="LM Sans 10"/>
              <a:cs typeface="LM Sans 10"/>
            </a:endParaRPr>
          </a:p>
          <a:p>
            <a:pPr marL="518795" indent="-154940">
              <a:lnSpc>
                <a:spcPct val="100000"/>
              </a:lnSpc>
              <a:spcBef>
                <a:spcPts val="359"/>
              </a:spcBef>
              <a:buChar char="•"/>
              <a:tabLst>
                <a:tab pos="519430" algn="l"/>
              </a:tabLst>
            </a:pPr>
            <a:r>
              <a:rPr dirty="0" sz="900" spc="-5">
                <a:solidFill>
                  <a:srgbClr val="22373A"/>
                </a:solidFill>
                <a:latin typeface="LM Sans 9"/>
                <a:cs typeface="LM Sans 9"/>
              </a:rPr>
              <a:t>Execution</a:t>
            </a:r>
            <a:r>
              <a:rPr dirty="0" sz="900" spc="-10">
                <a:solidFill>
                  <a:srgbClr val="22373A"/>
                </a:solidFill>
                <a:latin typeface="LM Sans 9"/>
                <a:cs typeface="LM Sans 9"/>
              </a:rPr>
              <a:t> </a:t>
            </a:r>
            <a:r>
              <a:rPr dirty="0" sz="900" spc="-5">
                <a:solidFill>
                  <a:srgbClr val="22373A"/>
                </a:solidFill>
                <a:latin typeface="LM Sans 9"/>
                <a:cs typeface="LM Sans 9"/>
              </a:rPr>
              <a:t>time</a:t>
            </a:r>
            <a:endParaRPr sz="900">
              <a:latin typeface="LM Sans 9"/>
              <a:cs typeface="LM Sans 9"/>
            </a:endParaRPr>
          </a:p>
          <a:p>
            <a:pPr marL="518795" indent="-154940">
              <a:lnSpc>
                <a:spcPct val="100000"/>
              </a:lnSpc>
              <a:spcBef>
                <a:spcPts val="180"/>
              </a:spcBef>
              <a:buChar char="•"/>
              <a:tabLst>
                <a:tab pos="519430" algn="l"/>
              </a:tabLst>
            </a:pPr>
            <a:r>
              <a:rPr dirty="0" sz="900" spc="-10">
                <a:solidFill>
                  <a:srgbClr val="22373A"/>
                </a:solidFill>
                <a:latin typeface="LM Sans 9"/>
                <a:cs typeface="LM Sans 9"/>
              </a:rPr>
              <a:t>Memory </a:t>
            </a:r>
            <a:r>
              <a:rPr dirty="0" sz="900" spc="-5">
                <a:solidFill>
                  <a:srgbClr val="22373A"/>
                </a:solidFill>
                <a:latin typeface="LM Sans 9"/>
                <a:cs typeface="LM Sans 9"/>
              </a:rPr>
              <a:t>needed</a:t>
            </a:r>
            <a:endParaRPr sz="900">
              <a:latin typeface="LM Sans 9"/>
              <a:cs typeface="LM Sans 9"/>
            </a:endParaRPr>
          </a:p>
          <a:p>
            <a:pPr marL="518795" indent="-154940">
              <a:lnSpc>
                <a:spcPct val="100000"/>
              </a:lnSpc>
              <a:spcBef>
                <a:spcPts val="180"/>
              </a:spcBef>
              <a:buChar char="•"/>
              <a:tabLst>
                <a:tab pos="519430" algn="l"/>
              </a:tabLst>
            </a:pPr>
            <a:r>
              <a:rPr dirty="0" sz="900" spc="-5">
                <a:solidFill>
                  <a:srgbClr val="22373A"/>
                </a:solidFill>
                <a:latin typeface="LM Sans 9"/>
                <a:cs typeface="LM Sans 9"/>
              </a:rPr>
              <a:t>Save</a:t>
            </a:r>
            <a:r>
              <a:rPr dirty="0" sz="900" spc="-10">
                <a:solidFill>
                  <a:srgbClr val="22373A"/>
                </a:solidFill>
                <a:latin typeface="LM Sans 9"/>
                <a:cs typeface="LM Sans 9"/>
              </a:rPr>
              <a:t> </a:t>
            </a:r>
            <a:r>
              <a:rPr dirty="0" sz="900" spc="-5">
                <a:solidFill>
                  <a:srgbClr val="22373A"/>
                </a:solidFill>
                <a:latin typeface="LM Sans 9"/>
                <a:cs typeface="LM Sans 9"/>
              </a:rPr>
              <a:t>costs</a:t>
            </a:r>
            <a:endParaRPr sz="900">
              <a:latin typeface="LM Sans 9"/>
              <a:cs typeface="LM Sans 9"/>
            </a:endParaRPr>
          </a:p>
          <a:p>
            <a:pPr marL="265430" marR="271145">
              <a:lnSpc>
                <a:spcPct val="114599"/>
              </a:lnSpc>
              <a:spcBef>
                <a:spcPts val="315"/>
              </a:spcBef>
            </a:pP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Scaling: </a:t>
            </a:r>
            <a:r>
              <a:rPr dirty="0" sz="1000" spc="-25">
                <a:solidFill>
                  <a:srgbClr val="22373A"/>
                </a:solidFill>
                <a:latin typeface="LM Sans 10"/>
                <a:cs typeface="LM Sans 10"/>
              </a:rPr>
              <a:t>Test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a </a:t>
            </a:r>
            <a:r>
              <a:rPr dirty="0" sz="1000" spc="-10">
                <a:solidFill>
                  <a:srgbClr val="22373A"/>
                </a:solidFill>
                <a:latin typeface="LM Sans 10"/>
                <a:cs typeface="LM Sans 10"/>
              </a:rPr>
              <a:t>scenario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as close as </a:t>
            </a:r>
            <a:r>
              <a:rPr dirty="0" sz="1000">
                <a:solidFill>
                  <a:srgbClr val="22373A"/>
                </a:solidFill>
                <a:latin typeface="LM Sans 10"/>
                <a:cs typeface="LM Sans 10"/>
              </a:rPr>
              <a:t>possible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to the actual load.  Clouds and runtimes can </a:t>
            </a:r>
            <a:r>
              <a:rPr dirty="0" sz="1000" spc="-10">
                <a:solidFill>
                  <a:srgbClr val="22373A"/>
                </a:solidFill>
                <a:latin typeface="LM Sans 10"/>
                <a:cs typeface="LM Sans 10"/>
              </a:rPr>
              <a:t>differ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a lot in</a:t>
            </a:r>
            <a:r>
              <a:rPr dirty="0" sz="1000" spc="1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scaling.</a:t>
            </a:r>
            <a:endParaRPr sz="1000">
              <a:latin typeface="LM Sans 10"/>
              <a:cs typeface="LM Sans 10"/>
            </a:endParaRPr>
          </a:p>
          <a:p>
            <a:pPr marL="265430" marR="27940">
              <a:lnSpc>
                <a:spcPct val="114599"/>
              </a:lnSpc>
              <a:spcBef>
                <a:spcPts val="300"/>
              </a:spcBef>
            </a:pP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Pricing: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Estimate </a:t>
            </a:r>
            <a:r>
              <a:rPr dirty="0" sz="1000" spc="-10">
                <a:solidFill>
                  <a:srgbClr val="22373A"/>
                </a:solidFill>
                <a:latin typeface="LM Sans 10"/>
                <a:cs typeface="LM Sans 10"/>
              </a:rPr>
              <a:t>prices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according to test results and not just using  the </a:t>
            </a:r>
            <a:r>
              <a:rPr dirty="0" sz="1000" spc="-10">
                <a:solidFill>
                  <a:srgbClr val="22373A"/>
                </a:solidFill>
                <a:latin typeface="LM Sans 10"/>
                <a:cs typeface="LM Sans 10"/>
              </a:rPr>
              <a:t>offered pricing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 calculator</a:t>
            </a:r>
            <a:endParaRPr sz="1000">
              <a:latin typeface="LM Sans 10"/>
              <a:cs typeface="LM Sans 10"/>
            </a:endParaRPr>
          </a:p>
          <a:p>
            <a:pPr marL="265430">
              <a:lnSpc>
                <a:spcPct val="100000"/>
              </a:lnSpc>
              <a:spcBef>
                <a:spcPts val="475"/>
              </a:spcBef>
            </a:pP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No </a:t>
            </a:r>
            <a:r>
              <a:rPr dirty="0" sz="1000" spc="-10" b="1">
                <a:solidFill>
                  <a:srgbClr val="22373A"/>
                </a:solidFill>
                <a:latin typeface="LM Sans 10"/>
                <a:cs typeface="LM Sans 10"/>
              </a:rPr>
              <a:t>standard: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There is no </a:t>
            </a:r>
            <a:r>
              <a:rPr dirty="0" sz="1000" spc="-10">
                <a:solidFill>
                  <a:srgbClr val="22373A"/>
                </a:solidFill>
                <a:latin typeface="LM Sans 10"/>
                <a:cs typeface="LM Sans 10"/>
              </a:rPr>
              <a:t>standard framework between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the</a:t>
            </a:r>
            <a:r>
              <a:rPr dirty="0" sz="1000" spc="17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clouds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14599"/>
              </a:lnSpc>
              <a:spcBef>
                <a:spcPts val="795"/>
              </a:spcBef>
            </a:pP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Serverless</a:t>
            </a:r>
            <a:r>
              <a:rPr dirty="0" sz="1000" spc="-40" b="1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can</a:t>
            </a:r>
            <a:r>
              <a:rPr dirty="0" sz="1000" spc="-35" b="1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10" b="1">
                <a:solidFill>
                  <a:srgbClr val="22373A"/>
                </a:solidFill>
                <a:latin typeface="LM Sans 10"/>
                <a:cs typeface="LM Sans 10"/>
              </a:rPr>
              <a:t>be</a:t>
            </a:r>
            <a:r>
              <a:rPr dirty="0" sz="1000" spc="-40" b="1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a</a:t>
            </a:r>
            <a:r>
              <a:rPr dirty="0" sz="1000" spc="-35" b="1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valid</a:t>
            </a:r>
            <a:r>
              <a:rPr dirty="0" sz="1000" spc="-35" b="1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option</a:t>
            </a:r>
            <a:r>
              <a:rPr dirty="0" sz="1000" spc="-40" b="1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b="1">
                <a:solidFill>
                  <a:srgbClr val="22373A"/>
                </a:solidFill>
                <a:latin typeface="LM Sans 10"/>
                <a:cs typeface="LM Sans 10"/>
              </a:rPr>
              <a:t>depending</a:t>
            </a:r>
            <a:r>
              <a:rPr dirty="0" sz="1000" spc="-35" b="1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on</a:t>
            </a:r>
            <a:r>
              <a:rPr dirty="0" sz="1000" spc="-40" b="1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the</a:t>
            </a:r>
            <a:r>
              <a:rPr dirty="0" sz="1000" spc="-35" b="1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10" b="1">
                <a:solidFill>
                  <a:srgbClr val="22373A"/>
                </a:solidFill>
                <a:latin typeface="LM Sans 10"/>
                <a:cs typeface="LM Sans 10"/>
              </a:rPr>
              <a:t>workload</a:t>
            </a:r>
            <a:r>
              <a:rPr dirty="0" sz="1000" spc="-35" b="1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and</a:t>
            </a:r>
            <a:r>
              <a:rPr dirty="0" sz="1000" spc="-40" b="1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the  requirements. This suite helps with the analysis and the</a:t>
            </a:r>
            <a:r>
              <a:rPr dirty="0" sz="1000" spc="-175" b="1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decision.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dirty="0" spc="-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4475"/>
            <a:ext cx="124269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Table </a:t>
            </a:r>
            <a:r>
              <a:rPr dirty="0" spc="-5"/>
              <a:t>of</a:t>
            </a:r>
            <a:r>
              <a:rPr dirty="0" spc="-50"/>
              <a:t> </a:t>
            </a:r>
            <a:r>
              <a:rPr dirty="0" spc="-5"/>
              <a:t>contents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2596"/>
            <a:ext cx="4608195" cy="5080"/>
            <a:chOff x="0" y="352596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55130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2596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2596"/>
              <a:ext cx="46355" cy="5080"/>
            </a:xfrm>
            <a:custGeom>
              <a:avLst/>
              <a:gdLst/>
              <a:ahLst/>
              <a:cxnLst/>
              <a:rect l="l" t="t" r="r" b="b"/>
              <a:pathLst>
                <a:path w="46355" h="5079">
                  <a:moveTo>
                    <a:pt x="0" y="5060"/>
                  </a:moveTo>
                  <a:lnTo>
                    <a:pt x="0" y="0"/>
                  </a:lnTo>
                  <a:lnTo>
                    <a:pt x="46054" y="0"/>
                  </a:lnTo>
                  <a:lnTo>
                    <a:pt x="4605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38645" y="1002036"/>
            <a:ext cx="2353310" cy="151384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575"/>
              </a:spcBef>
              <a:buChar char="•"/>
              <a:tabLst>
                <a:tab pos="17462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Problem Description and Motivation</a:t>
            </a:r>
            <a:endParaRPr sz="1000">
              <a:latin typeface="LM Sans 10"/>
              <a:cs typeface="LM Sans 10"/>
            </a:endParaRPr>
          </a:p>
          <a:p>
            <a:pPr marL="173990" indent="-161925">
              <a:lnSpc>
                <a:spcPct val="100000"/>
              </a:lnSpc>
              <a:spcBef>
                <a:spcPts val="470"/>
              </a:spcBef>
              <a:buChar char="•"/>
              <a:tabLst>
                <a:tab pos="17462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Serverless - </a:t>
            </a:r>
            <a:r>
              <a:rPr dirty="0" sz="1000" spc="-10">
                <a:solidFill>
                  <a:srgbClr val="22373A"/>
                </a:solidFill>
                <a:latin typeface="LM Sans 10"/>
                <a:cs typeface="LM Sans 10"/>
              </a:rPr>
              <a:t>Function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as a Service</a:t>
            </a:r>
            <a:r>
              <a:rPr dirty="0" sz="1000" spc="2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LM Sans 10"/>
                <a:cs typeface="LM Sans 10"/>
              </a:rPr>
              <a:t>(FaaS)</a:t>
            </a:r>
            <a:endParaRPr sz="1000">
              <a:latin typeface="LM Sans 10"/>
              <a:cs typeface="LM Sans 10"/>
            </a:endParaRPr>
          </a:p>
          <a:p>
            <a:pPr marL="173990" indent="-161925">
              <a:lnSpc>
                <a:spcPct val="100000"/>
              </a:lnSpc>
              <a:spcBef>
                <a:spcPts val="475"/>
              </a:spcBef>
              <a:buChar char="•"/>
              <a:tabLst>
                <a:tab pos="174625" algn="l"/>
              </a:tabLst>
            </a:pPr>
            <a:r>
              <a:rPr dirty="0" sz="1000">
                <a:solidFill>
                  <a:srgbClr val="22373A"/>
                </a:solidFill>
                <a:latin typeface="LM Sans 10"/>
                <a:cs typeface="LM Sans 10"/>
              </a:rPr>
              <a:t>Proposed</a:t>
            </a:r>
            <a:r>
              <a:rPr dirty="0" sz="1000" spc="-1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solution</a:t>
            </a:r>
            <a:endParaRPr sz="1000">
              <a:latin typeface="LM Sans 10"/>
              <a:cs typeface="LM Sans 10"/>
            </a:endParaRPr>
          </a:p>
          <a:p>
            <a:pPr marL="173990" indent="-161925">
              <a:lnSpc>
                <a:spcPct val="100000"/>
              </a:lnSpc>
              <a:spcBef>
                <a:spcPts val="475"/>
              </a:spcBef>
              <a:buChar char="•"/>
              <a:tabLst>
                <a:tab pos="17462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Implementation</a:t>
            </a:r>
            <a:endParaRPr sz="1000">
              <a:latin typeface="LM Sans 10"/>
              <a:cs typeface="LM Sans 10"/>
            </a:endParaRPr>
          </a:p>
          <a:p>
            <a:pPr marL="173990" indent="-161925">
              <a:lnSpc>
                <a:spcPct val="100000"/>
              </a:lnSpc>
              <a:spcBef>
                <a:spcPts val="475"/>
              </a:spcBef>
              <a:buChar char="•"/>
              <a:tabLst>
                <a:tab pos="17462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Demo</a:t>
            </a:r>
            <a:endParaRPr sz="1000">
              <a:latin typeface="LM Sans 10"/>
              <a:cs typeface="LM Sans 10"/>
            </a:endParaRPr>
          </a:p>
          <a:p>
            <a:pPr marL="173990" indent="-161925">
              <a:lnSpc>
                <a:spcPct val="100000"/>
              </a:lnSpc>
              <a:spcBef>
                <a:spcPts val="470"/>
              </a:spcBef>
              <a:buChar char="•"/>
              <a:tabLst>
                <a:tab pos="17462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Results</a:t>
            </a:r>
            <a:endParaRPr sz="1000">
              <a:latin typeface="LM Sans 10"/>
              <a:cs typeface="LM Sans 10"/>
            </a:endParaRPr>
          </a:p>
          <a:p>
            <a:pPr marL="173990" indent="-161925">
              <a:lnSpc>
                <a:spcPct val="100000"/>
              </a:lnSpc>
              <a:spcBef>
                <a:spcPts val="475"/>
              </a:spcBef>
              <a:buChar char="•"/>
              <a:tabLst>
                <a:tab pos="174625" algn="l"/>
              </a:tabLst>
            </a:pPr>
            <a:r>
              <a:rPr dirty="0" sz="1000" spc="-10">
                <a:solidFill>
                  <a:srgbClr val="22373A"/>
                </a:solidFill>
                <a:latin typeface="LM Sans 10"/>
                <a:cs typeface="LM Sans 10"/>
              </a:rPr>
              <a:t>Summary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and Discussion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219"/>
              </a:spcBef>
            </a:pPr>
            <a:r>
              <a:rPr dirty="0" spc="-5"/>
              <a:t>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4475"/>
            <a:ext cx="256540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Problem Description and</a:t>
            </a:r>
            <a:r>
              <a:rPr dirty="0" spc="-20"/>
              <a:t> </a:t>
            </a:r>
            <a:r>
              <a:rPr dirty="0" spc="-5"/>
              <a:t>Motivation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2596"/>
            <a:ext cx="4608195" cy="5080"/>
            <a:chOff x="0" y="352596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55130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2596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2596"/>
              <a:ext cx="92710" cy="5080"/>
            </a:xfrm>
            <a:custGeom>
              <a:avLst/>
              <a:gdLst/>
              <a:ahLst/>
              <a:cxnLst/>
              <a:rect l="l" t="t" r="r" b="b"/>
              <a:pathLst>
                <a:path w="92710" h="5079">
                  <a:moveTo>
                    <a:pt x="0" y="5060"/>
                  </a:moveTo>
                  <a:lnTo>
                    <a:pt x="0" y="0"/>
                  </a:lnTo>
                  <a:lnTo>
                    <a:pt x="92180" y="0"/>
                  </a:lnTo>
                  <a:lnTo>
                    <a:pt x="9218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38645" y="1040682"/>
            <a:ext cx="3531235" cy="143764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575"/>
              </a:spcBef>
              <a:buChar char="•"/>
              <a:tabLst>
                <a:tab pos="174625" algn="l"/>
              </a:tabLst>
            </a:pPr>
            <a:r>
              <a:rPr dirty="0" sz="1000" spc="-20">
                <a:solidFill>
                  <a:srgbClr val="22373A"/>
                </a:solidFill>
                <a:latin typeface="LM Sans 10"/>
                <a:cs typeface="LM Sans 10"/>
              </a:rPr>
              <a:t>Trend </a:t>
            </a:r>
            <a:r>
              <a:rPr dirty="0" sz="1000" spc="-15">
                <a:solidFill>
                  <a:srgbClr val="22373A"/>
                </a:solidFill>
                <a:latin typeface="LM Sans 10"/>
                <a:cs typeface="LM Sans 10"/>
              </a:rPr>
              <a:t>towards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cloud</a:t>
            </a:r>
            <a:r>
              <a:rPr dirty="0" sz="1000" spc="1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computing</a:t>
            </a:r>
            <a:endParaRPr sz="1000">
              <a:latin typeface="LM Sans 10"/>
              <a:cs typeface="LM Sans 10"/>
            </a:endParaRPr>
          </a:p>
          <a:p>
            <a:pPr marL="173990" marR="74295" indent="-161925">
              <a:lnSpc>
                <a:spcPct val="114599"/>
              </a:lnSpc>
              <a:spcBef>
                <a:spcPts val="295"/>
              </a:spcBef>
              <a:buChar char="•"/>
              <a:tabLst>
                <a:tab pos="17462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Many (smaller) businesses </a:t>
            </a:r>
            <a:r>
              <a:rPr dirty="0" sz="1000" spc="-15">
                <a:solidFill>
                  <a:srgbClr val="22373A"/>
                </a:solidFill>
                <a:latin typeface="LM Sans 10"/>
                <a:cs typeface="LM Sans 10"/>
              </a:rPr>
              <a:t>are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not interested in managing and  maintaining </a:t>
            </a:r>
            <a:r>
              <a:rPr dirty="0" sz="1000" spc="-15">
                <a:solidFill>
                  <a:srgbClr val="22373A"/>
                </a:solidFill>
                <a:latin typeface="LM Sans 10"/>
                <a:cs typeface="LM Sans 10"/>
              </a:rPr>
              <a:t>hardware,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VMs </a:t>
            </a:r>
            <a:r>
              <a:rPr dirty="0" sz="1000" spc="-20">
                <a:solidFill>
                  <a:srgbClr val="22373A"/>
                </a:solidFill>
                <a:latin typeface="LM Sans 10"/>
                <a:cs typeface="LM Sans 10"/>
              </a:rPr>
              <a:t>or </a:t>
            </a:r>
            <a:r>
              <a:rPr dirty="0" sz="1000">
                <a:solidFill>
                  <a:srgbClr val="22373A"/>
                </a:solidFill>
                <a:latin typeface="LM Sans 10"/>
                <a:cs typeface="LM Sans 10"/>
              </a:rPr>
              <a:t>operating</a:t>
            </a:r>
            <a:r>
              <a:rPr dirty="0" sz="1000" spc="2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systems</a:t>
            </a:r>
            <a:endParaRPr sz="1000">
              <a:latin typeface="LM Sans 10"/>
              <a:cs typeface="LM Sans 10"/>
            </a:endParaRPr>
          </a:p>
          <a:p>
            <a:pPr marL="173990" indent="-161925">
              <a:lnSpc>
                <a:spcPct val="100000"/>
              </a:lnSpc>
              <a:spcBef>
                <a:spcPts val="475"/>
              </a:spcBef>
              <a:buChar char="•"/>
              <a:tabLst>
                <a:tab pos="17462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Solution: Serverless</a:t>
            </a:r>
            <a:r>
              <a:rPr dirty="0" sz="1000" spc="10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computing</a:t>
            </a:r>
            <a:endParaRPr sz="1000">
              <a:latin typeface="LM Sans 10"/>
              <a:cs typeface="LM Sans 10"/>
            </a:endParaRPr>
          </a:p>
          <a:p>
            <a:pPr marL="173990" indent="-161925">
              <a:lnSpc>
                <a:spcPct val="100000"/>
              </a:lnSpc>
              <a:spcBef>
                <a:spcPts val="475"/>
              </a:spcBef>
              <a:buChar char="•"/>
              <a:tabLst>
                <a:tab pos="17462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Focus on </a:t>
            </a:r>
            <a:r>
              <a:rPr dirty="0" sz="1000" spc="-10">
                <a:solidFill>
                  <a:srgbClr val="22373A"/>
                </a:solidFill>
                <a:latin typeface="LM Sans 10"/>
                <a:cs typeface="LM Sans 10"/>
              </a:rPr>
              <a:t>Function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as a Service</a:t>
            </a:r>
            <a:r>
              <a:rPr dirty="0" sz="100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LM Sans 10"/>
                <a:cs typeface="LM Sans 10"/>
              </a:rPr>
              <a:t>(Faas)</a:t>
            </a:r>
            <a:endParaRPr sz="1000">
              <a:latin typeface="LM Sans 10"/>
              <a:cs typeface="LM Sans 10"/>
            </a:endParaRPr>
          </a:p>
          <a:p>
            <a:pPr marL="173990" marR="5080" indent="-161925">
              <a:lnSpc>
                <a:spcPct val="114599"/>
              </a:lnSpc>
              <a:spcBef>
                <a:spcPts val="295"/>
              </a:spcBef>
              <a:buChar char="•"/>
              <a:tabLst>
                <a:tab pos="17462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Not much </a:t>
            </a:r>
            <a:r>
              <a:rPr dirty="0" sz="1000" spc="-15">
                <a:solidFill>
                  <a:srgbClr val="22373A"/>
                </a:solidFill>
                <a:latin typeface="LM Sans 10"/>
                <a:cs typeface="LM Sans 10"/>
              </a:rPr>
              <a:t>effort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so </a:t>
            </a:r>
            <a:r>
              <a:rPr dirty="0" sz="1000" spc="-15">
                <a:solidFill>
                  <a:srgbClr val="22373A"/>
                </a:solidFill>
                <a:latin typeface="LM Sans 10"/>
                <a:cs typeface="LM Sans 10"/>
              </a:rPr>
              <a:t>far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to test, benchmark and </a:t>
            </a:r>
            <a:r>
              <a:rPr dirty="0" sz="1000" spc="-10">
                <a:solidFill>
                  <a:srgbClr val="22373A"/>
                </a:solidFill>
                <a:latin typeface="LM Sans 10"/>
                <a:cs typeface="LM Sans 10"/>
              </a:rPr>
              <a:t>compare offered 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platforms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219"/>
              </a:spcBef>
            </a:pPr>
            <a:r>
              <a:rPr dirty="0" spc="-5"/>
              <a:t>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4475"/>
            <a:ext cx="116903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FaaS </a:t>
            </a:r>
            <a:r>
              <a:rPr dirty="0" spc="-5"/>
              <a:t>-</a:t>
            </a:r>
            <a:r>
              <a:rPr dirty="0" spc="-55"/>
              <a:t> </a:t>
            </a:r>
            <a:r>
              <a:rPr dirty="0" spc="-5"/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2596"/>
            <a:ext cx="4608195" cy="5080"/>
            <a:chOff x="0" y="352596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55130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2596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2596"/>
              <a:ext cx="138430" cy="5080"/>
            </a:xfrm>
            <a:custGeom>
              <a:avLst/>
              <a:gdLst/>
              <a:ahLst/>
              <a:cxnLst/>
              <a:rect l="l" t="t" r="r" b="b"/>
              <a:pathLst>
                <a:path w="138430" h="5079">
                  <a:moveTo>
                    <a:pt x="0" y="5060"/>
                  </a:moveTo>
                  <a:lnTo>
                    <a:pt x="0" y="0"/>
                  </a:lnTo>
                  <a:lnTo>
                    <a:pt x="138235" y="0"/>
                  </a:lnTo>
                  <a:lnTo>
                    <a:pt x="13823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10018" y="758182"/>
            <a:ext cx="27882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High-level serverless </a:t>
            </a:r>
            <a:r>
              <a:rPr dirty="0" sz="1000" spc="-10" b="1">
                <a:solidFill>
                  <a:srgbClr val="22373A"/>
                </a:solidFill>
                <a:latin typeface="LM Sans 10"/>
                <a:cs typeface="LM Sans 10"/>
              </a:rPr>
              <a:t>FaaS platform</a:t>
            </a:r>
            <a:r>
              <a:rPr dirty="0" sz="1000" spc="10" b="1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architecture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3169" y="993533"/>
            <a:ext cx="3930650" cy="1593850"/>
            <a:chOff x="363169" y="993533"/>
            <a:chExt cx="3930650" cy="1593850"/>
          </a:xfrm>
        </p:grpSpPr>
        <p:sp>
          <p:nvSpPr>
            <p:cNvPr id="9" name="object 9"/>
            <p:cNvSpPr/>
            <p:nvPr/>
          </p:nvSpPr>
          <p:spPr>
            <a:xfrm>
              <a:off x="372694" y="1003058"/>
              <a:ext cx="3911600" cy="1574800"/>
            </a:xfrm>
            <a:custGeom>
              <a:avLst/>
              <a:gdLst/>
              <a:ahLst/>
              <a:cxnLst/>
              <a:rect l="l" t="t" r="r" b="b"/>
              <a:pathLst>
                <a:path w="3911600" h="1574800">
                  <a:moveTo>
                    <a:pt x="3911600" y="0"/>
                  </a:moveTo>
                  <a:lnTo>
                    <a:pt x="0" y="0"/>
                  </a:lnTo>
                  <a:lnTo>
                    <a:pt x="0" y="1574800"/>
                  </a:lnTo>
                  <a:lnTo>
                    <a:pt x="3911600" y="1574800"/>
                  </a:lnTo>
                  <a:lnTo>
                    <a:pt x="391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2694" y="1003058"/>
              <a:ext cx="3911600" cy="1574800"/>
            </a:xfrm>
            <a:custGeom>
              <a:avLst/>
              <a:gdLst/>
              <a:ahLst/>
              <a:cxnLst/>
              <a:rect l="l" t="t" r="r" b="b"/>
              <a:pathLst>
                <a:path w="3911600" h="1574800">
                  <a:moveTo>
                    <a:pt x="0" y="0"/>
                  </a:moveTo>
                  <a:lnTo>
                    <a:pt x="3911600" y="0"/>
                  </a:lnTo>
                  <a:lnTo>
                    <a:pt x="3911600" y="1574800"/>
                  </a:lnTo>
                  <a:lnTo>
                    <a:pt x="0" y="15748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90294" y="1104658"/>
              <a:ext cx="2692400" cy="1371600"/>
            </a:xfrm>
            <a:custGeom>
              <a:avLst/>
              <a:gdLst/>
              <a:ahLst/>
              <a:cxnLst/>
              <a:rect l="l" t="t" r="r" b="b"/>
              <a:pathLst>
                <a:path w="2692400" h="1371600">
                  <a:moveTo>
                    <a:pt x="2641600" y="0"/>
                  </a:moveTo>
                  <a:lnTo>
                    <a:pt x="50800" y="0"/>
                  </a:lnTo>
                  <a:lnTo>
                    <a:pt x="31026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0"/>
                  </a:lnTo>
                  <a:lnTo>
                    <a:pt x="0" y="1320800"/>
                  </a:lnTo>
                  <a:lnTo>
                    <a:pt x="3992" y="1340573"/>
                  </a:lnTo>
                  <a:lnTo>
                    <a:pt x="14879" y="1356720"/>
                  </a:lnTo>
                  <a:lnTo>
                    <a:pt x="31026" y="1367607"/>
                  </a:lnTo>
                  <a:lnTo>
                    <a:pt x="50800" y="1371600"/>
                  </a:lnTo>
                  <a:lnTo>
                    <a:pt x="2641600" y="1371600"/>
                  </a:lnTo>
                  <a:lnTo>
                    <a:pt x="2661372" y="1367607"/>
                  </a:lnTo>
                  <a:lnTo>
                    <a:pt x="2677520" y="1356720"/>
                  </a:lnTo>
                  <a:lnTo>
                    <a:pt x="2688407" y="1340573"/>
                  </a:lnTo>
                  <a:lnTo>
                    <a:pt x="2692400" y="1320800"/>
                  </a:lnTo>
                  <a:lnTo>
                    <a:pt x="2692400" y="50800"/>
                  </a:lnTo>
                  <a:lnTo>
                    <a:pt x="2688407" y="31027"/>
                  </a:lnTo>
                  <a:lnTo>
                    <a:pt x="2677520" y="14879"/>
                  </a:lnTo>
                  <a:lnTo>
                    <a:pt x="2661372" y="3992"/>
                  </a:lnTo>
                  <a:lnTo>
                    <a:pt x="2641600" y="0"/>
                  </a:lnTo>
                  <a:close/>
                </a:path>
              </a:pathLst>
            </a:custGeom>
            <a:solidFill>
              <a:srgbClr val="D6D7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90294" y="1104658"/>
              <a:ext cx="2692400" cy="1371600"/>
            </a:xfrm>
            <a:custGeom>
              <a:avLst/>
              <a:gdLst/>
              <a:ahLst/>
              <a:cxnLst/>
              <a:rect l="l" t="t" r="r" b="b"/>
              <a:pathLst>
                <a:path w="2692400" h="1371600">
                  <a:moveTo>
                    <a:pt x="50800" y="0"/>
                  </a:moveTo>
                  <a:lnTo>
                    <a:pt x="2641600" y="0"/>
                  </a:lnTo>
                  <a:lnTo>
                    <a:pt x="2661372" y="3992"/>
                  </a:lnTo>
                  <a:lnTo>
                    <a:pt x="2677520" y="14879"/>
                  </a:lnTo>
                  <a:lnTo>
                    <a:pt x="2688407" y="31027"/>
                  </a:lnTo>
                  <a:lnTo>
                    <a:pt x="2692400" y="50800"/>
                  </a:lnTo>
                  <a:lnTo>
                    <a:pt x="2692400" y="1320800"/>
                  </a:lnTo>
                  <a:lnTo>
                    <a:pt x="2688407" y="1340572"/>
                  </a:lnTo>
                  <a:lnTo>
                    <a:pt x="2677520" y="1356720"/>
                  </a:lnTo>
                  <a:lnTo>
                    <a:pt x="2661372" y="1367607"/>
                  </a:lnTo>
                  <a:lnTo>
                    <a:pt x="2641600" y="1371600"/>
                  </a:lnTo>
                  <a:lnTo>
                    <a:pt x="50800" y="1371600"/>
                  </a:lnTo>
                  <a:lnTo>
                    <a:pt x="31027" y="1367607"/>
                  </a:lnTo>
                  <a:lnTo>
                    <a:pt x="14879" y="1356720"/>
                  </a:lnTo>
                  <a:lnTo>
                    <a:pt x="3992" y="1340572"/>
                  </a:lnTo>
                  <a:lnTo>
                    <a:pt x="0" y="1320800"/>
                  </a:lnTo>
                  <a:lnTo>
                    <a:pt x="0" y="50800"/>
                  </a:lnTo>
                  <a:lnTo>
                    <a:pt x="3992" y="31027"/>
                  </a:lnTo>
                  <a:lnTo>
                    <a:pt x="14879" y="14879"/>
                  </a:lnTo>
                  <a:lnTo>
                    <a:pt x="31027" y="3992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4294" y="1104658"/>
              <a:ext cx="812800" cy="1371600"/>
            </a:xfrm>
            <a:custGeom>
              <a:avLst/>
              <a:gdLst/>
              <a:ahLst/>
              <a:cxnLst/>
              <a:rect l="l" t="t" r="r" b="b"/>
              <a:pathLst>
                <a:path w="812800" h="1371600">
                  <a:moveTo>
                    <a:pt x="762000" y="0"/>
                  </a:moveTo>
                  <a:lnTo>
                    <a:pt x="50800" y="0"/>
                  </a:lnTo>
                  <a:lnTo>
                    <a:pt x="31026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0"/>
                  </a:lnTo>
                  <a:lnTo>
                    <a:pt x="0" y="1320800"/>
                  </a:lnTo>
                  <a:lnTo>
                    <a:pt x="3992" y="1340573"/>
                  </a:lnTo>
                  <a:lnTo>
                    <a:pt x="14879" y="1356720"/>
                  </a:lnTo>
                  <a:lnTo>
                    <a:pt x="31026" y="1367607"/>
                  </a:lnTo>
                  <a:lnTo>
                    <a:pt x="50800" y="1371600"/>
                  </a:lnTo>
                  <a:lnTo>
                    <a:pt x="762000" y="1371600"/>
                  </a:lnTo>
                  <a:lnTo>
                    <a:pt x="781773" y="1367607"/>
                  </a:lnTo>
                  <a:lnTo>
                    <a:pt x="797920" y="1356720"/>
                  </a:lnTo>
                  <a:lnTo>
                    <a:pt x="808807" y="1340573"/>
                  </a:lnTo>
                  <a:lnTo>
                    <a:pt x="812800" y="1320800"/>
                  </a:lnTo>
                  <a:lnTo>
                    <a:pt x="812800" y="50800"/>
                  </a:lnTo>
                  <a:lnTo>
                    <a:pt x="808807" y="31027"/>
                  </a:lnTo>
                  <a:lnTo>
                    <a:pt x="797920" y="14879"/>
                  </a:lnTo>
                  <a:lnTo>
                    <a:pt x="781773" y="3992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D9EAD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74294" y="1104658"/>
              <a:ext cx="812800" cy="1371600"/>
            </a:xfrm>
            <a:custGeom>
              <a:avLst/>
              <a:gdLst/>
              <a:ahLst/>
              <a:cxnLst/>
              <a:rect l="l" t="t" r="r" b="b"/>
              <a:pathLst>
                <a:path w="812800" h="1371600">
                  <a:moveTo>
                    <a:pt x="50800" y="0"/>
                  </a:moveTo>
                  <a:lnTo>
                    <a:pt x="762000" y="0"/>
                  </a:lnTo>
                  <a:lnTo>
                    <a:pt x="781772" y="3992"/>
                  </a:lnTo>
                  <a:lnTo>
                    <a:pt x="797920" y="14879"/>
                  </a:lnTo>
                  <a:lnTo>
                    <a:pt x="808807" y="31027"/>
                  </a:lnTo>
                  <a:lnTo>
                    <a:pt x="812800" y="50800"/>
                  </a:lnTo>
                  <a:lnTo>
                    <a:pt x="812800" y="1320800"/>
                  </a:lnTo>
                  <a:lnTo>
                    <a:pt x="808807" y="1340572"/>
                  </a:lnTo>
                  <a:lnTo>
                    <a:pt x="797920" y="1356720"/>
                  </a:lnTo>
                  <a:lnTo>
                    <a:pt x="781772" y="1367607"/>
                  </a:lnTo>
                  <a:lnTo>
                    <a:pt x="762000" y="1371600"/>
                  </a:lnTo>
                  <a:lnTo>
                    <a:pt x="50800" y="1371600"/>
                  </a:lnTo>
                  <a:lnTo>
                    <a:pt x="31027" y="1367607"/>
                  </a:lnTo>
                  <a:lnTo>
                    <a:pt x="14879" y="1356720"/>
                  </a:lnTo>
                  <a:lnTo>
                    <a:pt x="3992" y="1340572"/>
                  </a:lnTo>
                  <a:lnTo>
                    <a:pt x="0" y="1320800"/>
                  </a:lnTo>
                  <a:lnTo>
                    <a:pt x="0" y="50800"/>
                  </a:lnTo>
                  <a:lnTo>
                    <a:pt x="3992" y="31027"/>
                  </a:lnTo>
                  <a:lnTo>
                    <a:pt x="14879" y="14879"/>
                  </a:lnTo>
                  <a:lnTo>
                    <a:pt x="31027" y="3992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01052" y="1091958"/>
            <a:ext cx="23723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1350" algn="l"/>
              </a:tabLst>
            </a:pPr>
            <a:r>
              <a:rPr dirty="0" sz="1100" spc="15">
                <a:latin typeface="Arial"/>
                <a:cs typeface="Arial"/>
              </a:rPr>
              <a:t>Edge</a:t>
            </a:r>
            <a:r>
              <a:rPr dirty="0" sz="1100" spc="15">
                <a:latin typeface="Arial"/>
                <a:cs typeface="Arial"/>
              </a:rPr>
              <a:t>	</a:t>
            </a:r>
            <a:r>
              <a:rPr dirty="0" sz="1100" spc="25">
                <a:latin typeface="Arial"/>
                <a:cs typeface="Arial"/>
              </a:rPr>
              <a:t>Master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5094" y="1307858"/>
            <a:ext cx="711200" cy="304800"/>
          </a:xfrm>
          <a:custGeom>
            <a:avLst/>
            <a:gdLst/>
            <a:ahLst/>
            <a:cxnLst/>
            <a:rect l="l" t="t" r="r" b="b"/>
            <a:pathLst>
              <a:path w="711200" h="304800">
                <a:moveTo>
                  <a:pt x="711200" y="0"/>
                </a:moveTo>
                <a:lnTo>
                  <a:pt x="0" y="0"/>
                </a:lnTo>
                <a:lnTo>
                  <a:pt x="0" y="304800"/>
                </a:lnTo>
                <a:lnTo>
                  <a:pt x="711200" y="304800"/>
                </a:lnTo>
                <a:lnTo>
                  <a:pt x="711200" y="0"/>
                </a:lnTo>
                <a:close/>
              </a:path>
            </a:pathLst>
          </a:custGeom>
          <a:solidFill>
            <a:srgbClr val="D9EA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25094" y="1307858"/>
            <a:ext cx="711200" cy="304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marL="133985" marR="126364" indent="101600">
              <a:lnSpc>
                <a:spcPts val="1030"/>
              </a:lnSpc>
              <a:spcBef>
                <a:spcPts val="150"/>
              </a:spcBef>
            </a:pPr>
            <a:r>
              <a:rPr dirty="0" sz="900" spc="-5">
                <a:latin typeface="Arial"/>
                <a:cs typeface="Arial"/>
              </a:rPr>
              <a:t>User  </a:t>
            </a:r>
            <a:r>
              <a:rPr dirty="0" sz="900">
                <a:latin typeface="Arial"/>
                <a:cs typeface="Arial"/>
              </a:rPr>
              <a:t>interface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18744" y="1707908"/>
            <a:ext cx="723900" cy="317500"/>
            <a:chOff x="518744" y="1707908"/>
            <a:chExt cx="723900" cy="317500"/>
          </a:xfrm>
        </p:grpSpPr>
        <p:sp>
          <p:nvSpPr>
            <p:cNvPr id="19" name="object 19"/>
            <p:cNvSpPr/>
            <p:nvPr/>
          </p:nvSpPr>
          <p:spPr>
            <a:xfrm>
              <a:off x="525094" y="1714258"/>
              <a:ext cx="711200" cy="304800"/>
            </a:xfrm>
            <a:custGeom>
              <a:avLst/>
              <a:gdLst/>
              <a:ahLst/>
              <a:cxnLst/>
              <a:rect l="l" t="t" r="r" b="b"/>
              <a:pathLst>
                <a:path w="711200" h="304800">
                  <a:moveTo>
                    <a:pt x="711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11200" y="3048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25094" y="1714258"/>
              <a:ext cx="711200" cy="304800"/>
            </a:xfrm>
            <a:custGeom>
              <a:avLst/>
              <a:gdLst/>
              <a:ahLst/>
              <a:cxnLst/>
              <a:rect l="l" t="t" r="r" b="b"/>
              <a:pathLst>
                <a:path w="711200" h="304800">
                  <a:moveTo>
                    <a:pt x="0" y="0"/>
                  </a:moveTo>
                  <a:lnTo>
                    <a:pt x="711200" y="0"/>
                  </a:lnTo>
                  <a:lnTo>
                    <a:pt x="7112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53224" y="1711058"/>
            <a:ext cx="455295" cy="293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055"/>
              </a:lnSpc>
              <a:spcBef>
                <a:spcPts val="100"/>
              </a:spcBef>
            </a:pPr>
            <a:r>
              <a:rPr dirty="0" sz="900" spc="-20">
                <a:latin typeface="Arial"/>
                <a:cs typeface="Arial"/>
              </a:rPr>
              <a:t>API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1055"/>
              </a:lnSpc>
            </a:pPr>
            <a:r>
              <a:rPr dirty="0" sz="900">
                <a:latin typeface="Arial"/>
                <a:cs typeface="Arial"/>
              </a:rPr>
              <a:t>gateway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5094" y="2120658"/>
            <a:ext cx="711200" cy="304800"/>
          </a:xfrm>
          <a:custGeom>
            <a:avLst/>
            <a:gdLst/>
            <a:ahLst/>
            <a:cxnLst/>
            <a:rect l="l" t="t" r="r" b="b"/>
            <a:pathLst>
              <a:path w="711200" h="304800">
                <a:moveTo>
                  <a:pt x="711200" y="0"/>
                </a:moveTo>
                <a:lnTo>
                  <a:pt x="0" y="0"/>
                </a:lnTo>
                <a:lnTo>
                  <a:pt x="0" y="304800"/>
                </a:lnTo>
                <a:lnTo>
                  <a:pt x="711200" y="304800"/>
                </a:lnTo>
                <a:lnTo>
                  <a:pt x="711200" y="0"/>
                </a:lnTo>
                <a:close/>
              </a:path>
            </a:pathLst>
          </a:custGeom>
          <a:solidFill>
            <a:srgbClr val="D9EA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25094" y="2120658"/>
            <a:ext cx="711200" cy="304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marL="154305" marR="39370" indent="-107314">
              <a:lnSpc>
                <a:spcPts val="1030"/>
              </a:lnSpc>
              <a:spcBef>
                <a:spcPts val="150"/>
              </a:spcBef>
            </a:pPr>
            <a:r>
              <a:rPr dirty="0" sz="900" spc="5">
                <a:latin typeface="Arial"/>
                <a:cs typeface="Arial"/>
              </a:rPr>
              <a:t>Cloud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event  </a:t>
            </a:r>
            <a:r>
              <a:rPr dirty="0" sz="900">
                <a:latin typeface="Arial"/>
                <a:cs typeface="Arial"/>
              </a:rPr>
              <a:t>sources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636344" y="1301508"/>
            <a:ext cx="215900" cy="1130300"/>
            <a:chOff x="1636344" y="1301508"/>
            <a:chExt cx="215900" cy="1130300"/>
          </a:xfrm>
        </p:grpSpPr>
        <p:sp>
          <p:nvSpPr>
            <p:cNvPr id="25" name="object 25"/>
            <p:cNvSpPr/>
            <p:nvPr/>
          </p:nvSpPr>
          <p:spPr>
            <a:xfrm>
              <a:off x="1642694" y="1307858"/>
              <a:ext cx="203200" cy="1117600"/>
            </a:xfrm>
            <a:custGeom>
              <a:avLst/>
              <a:gdLst/>
              <a:ahLst/>
              <a:cxnLst/>
              <a:rect l="l" t="t" r="r" b="b"/>
              <a:pathLst>
                <a:path w="203200" h="1117600">
                  <a:moveTo>
                    <a:pt x="203200" y="0"/>
                  </a:moveTo>
                  <a:lnTo>
                    <a:pt x="0" y="0"/>
                  </a:lnTo>
                  <a:lnTo>
                    <a:pt x="0" y="1117600"/>
                  </a:lnTo>
                  <a:lnTo>
                    <a:pt x="203200" y="1117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D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642694" y="1307858"/>
              <a:ext cx="203200" cy="1117600"/>
            </a:xfrm>
            <a:custGeom>
              <a:avLst/>
              <a:gdLst/>
              <a:ahLst/>
              <a:cxnLst/>
              <a:rect l="l" t="t" r="r" b="b"/>
              <a:pathLst>
                <a:path w="203200" h="1117600">
                  <a:moveTo>
                    <a:pt x="0" y="0"/>
                  </a:moveTo>
                  <a:lnTo>
                    <a:pt x="203200" y="0"/>
                  </a:lnTo>
                  <a:lnTo>
                    <a:pt x="203200" y="1117600"/>
                  </a:lnTo>
                  <a:lnTo>
                    <a:pt x="0" y="1117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659280" y="1535290"/>
            <a:ext cx="158750" cy="662940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900" spc="-10">
                <a:latin typeface="Arial"/>
                <a:cs typeface="Arial"/>
              </a:rPr>
              <a:t>Event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queue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50694" y="1307858"/>
            <a:ext cx="203200" cy="1117600"/>
          </a:xfrm>
          <a:custGeom>
            <a:avLst/>
            <a:gdLst/>
            <a:ahLst/>
            <a:cxnLst/>
            <a:rect l="l" t="t" r="r" b="b"/>
            <a:pathLst>
              <a:path w="203200" h="1117600">
                <a:moveTo>
                  <a:pt x="203200" y="0"/>
                </a:moveTo>
                <a:lnTo>
                  <a:pt x="0" y="0"/>
                </a:lnTo>
                <a:lnTo>
                  <a:pt x="0" y="1117600"/>
                </a:lnTo>
                <a:lnTo>
                  <a:pt x="203200" y="1117600"/>
                </a:lnTo>
                <a:lnTo>
                  <a:pt x="20320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150694" y="1307858"/>
            <a:ext cx="203200" cy="1117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3495" rIns="0" bIns="0" rtlCol="0" vert="vert270">
            <a:spAutoFit/>
          </a:bodyPr>
          <a:lstStyle/>
          <a:p>
            <a:pPr marL="281940">
              <a:lnSpc>
                <a:spcPct val="100000"/>
              </a:lnSpc>
              <a:spcBef>
                <a:spcPts val="185"/>
              </a:spcBef>
            </a:pPr>
            <a:r>
              <a:rPr dirty="0" sz="900">
                <a:latin typeface="Arial"/>
                <a:cs typeface="Arial"/>
              </a:rPr>
              <a:t>Dispatcher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09494" y="1485658"/>
            <a:ext cx="889000" cy="482600"/>
          </a:xfrm>
          <a:prstGeom prst="rect">
            <a:avLst/>
          </a:prstGeom>
          <a:solidFill>
            <a:srgbClr val="FFD6D5"/>
          </a:solidFill>
          <a:ln w="12700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 marL="71120" marR="78105" indent="-46355">
              <a:lnSpc>
                <a:spcPts val="700"/>
              </a:lnSpc>
              <a:spcBef>
                <a:spcPts val="40"/>
              </a:spcBef>
            </a:pPr>
            <a:r>
              <a:rPr dirty="0" sz="600" spc="-5" b="1">
                <a:latin typeface="Courier New"/>
                <a:cs typeface="Courier New"/>
              </a:rPr>
              <a:t>function main()</a:t>
            </a:r>
            <a:r>
              <a:rPr dirty="0" sz="600" spc="-85" b="1">
                <a:latin typeface="Courier New"/>
                <a:cs typeface="Courier New"/>
              </a:rPr>
              <a:t> </a:t>
            </a:r>
            <a:r>
              <a:rPr dirty="0" sz="600" b="1">
                <a:latin typeface="Courier New"/>
                <a:cs typeface="Courier New"/>
              </a:rPr>
              <a:t>{  </a:t>
            </a:r>
            <a:r>
              <a:rPr dirty="0" sz="600" spc="-5" b="1">
                <a:latin typeface="Courier New"/>
                <a:cs typeface="Courier New"/>
              </a:rPr>
              <a:t>return</a:t>
            </a:r>
            <a:r>
              <a:rPr dirty="0" sz="600" spc="-20" b="1">
                <a:latin typeface="Courier New"/>
                <a:cs typeface="Courier New"/>
              </a:rPr>
              <a:t> </a:t>
            </a:r>
            <a:r>
              <a:rPr dirty="0" sz="600" b="1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116839">
              <a:lnSpc>
                <a:spcPts val="670"/>
              </a:lnSpc>
            </a:pPr>
            <a:r>
              <a:rPr dirty="0" sz="600" b="1">
                <a:latin typeface="Courier New"/>
                <a:cs typeface="Courier New"/>
              </a:rPr>
              <a:t>payload:'Hello!'</a:t>
            </a:r>
            <a:endParaRPr sz="600">
              <a:latin typeface="Courier New"/>
              <a:cs typeface="Courier New"/>
            </a:endParaRPr>
          </a:p>
          <a:p>
            <a:pPr marL="71120">
              <a:lnSpc>
                <a:spcPts val="700"/>
              </a:lnSpc>
            </a:pPr>
            <a:r>
              <a:rPr dirty="0" sz="600" b="1">
                <a:latin typeface="Courier New"/>
                <a:cs typeface="Courier New"/>
              </a:rPr>
              <a:t>};</a:t>
            </a:r>
            <a:endParaRPr sz="600">
              <a:latin typeface="Courier New"/>
              <a:cs typeface="Courier New"/>
            </a:endParaRPr>
          </a:p>
          <a:p>
            <a:pPr marL="25400">
              <a:lnSpc>
                <a:spcPts val="710"/>
              </a:lnSpc>
            </a:pPr>
            <a:r>
              <a:rPr dirty="0" sz="600" b="1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58694" y="1307858"/>
            <a:ext cx="1473200" cy="711200"/>
          </a:xfrm>
          <a:prstGeom prst="rect">
            <a:avLst/>
          </a:prstGeom>
          <a:solidFill>
            <a:srgbClr val="FFFDA9"/>
          </a:solidFill>
          <a:ln w="12700">
            <a:solidFill>
              <a:srgbClr val="000000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Worker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Arial"/>
              <a:cs typeface="Arial"/>
            </a:endParaRPr>
          </a:p>
          <a:p>
            <a:pPr algn="r" marR="266065">
              <a:lnSpc>
                <a:spcPct val="100000"/>
              </a:lnSpc>
              <a:spcBef>
                <a:spcPts val="5"/>
              </a:spcBef>
            </a:pPr>
            <a:r>
              <a:rPr dirty="0" sz="900" b="1"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652344" y="2063508"/>
            <a:ext cx="673100" cy="342900"/>
            <a:chOff x="2652344" y="2063508"/>
            <a:chExt cx="673100" cy="342900"/>
          </a:xfrm>
        </p:grpSpPr>
        <p:sp>
          <p:nvSpPr>
            <p:cNvPr id="33" name="object 33"/>
            <p:cNvSpPr/>
            <p:nvPr/>
          </p:nvSpPr>
          <p:spPr>
            <a:xfrm>
              <a:off x="2658694" y="2069858"/>
              <a:ext cx="660400" cy="330200"/>
            </a:xfrm>
            <a:custGeom>
              <a:avLst/>
              <a:gdLst/>
              <a:ahLst/>
              <a:cxnLst/>
              <a:rect l="l" t="t" r="r" b="b"/>
              <a:pathLst>
                <a:path w="660400" h="330200">
                  <a:moveTo>
                    <a:pt x="660400" y="0"/>
                  </a:moveTo>
                  <a:lnTo>
                    <a:pt x="0" y="0"/>
                  </a:lnTo>
                  <a:lnTo>
                    <a:pt x="0" y="330200"/>
                  </a:lnTo>
                  <a:lnTo>
                    <a:pt x="660400" y="330200"/>
                  </a:lnTo>
                  <a:lnTo>
                    <a:pt x="660400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658694" y="2069858"/>
              <a:ext cx="660400" cy="330200"/>
            </a:xfrm>
            <a:custGeom>
              <a:avLst/>
              <a:gdLst/>
              <a:ahLst/>
              <a:cxnLst/>
              <a:rect l="l" t="t" r="r" b="b"/>
              <a:pathLst>
                <a:path w="660400" h="330200">
                  <a:moveTo>
                    <a:pt x="0" y="0"/>
                  </a:moveTo>
                  <a:lnTo>
                    <a:pt x="660400" y="0"/>
                  </a:lnTo>
                  <a:lnTo>
                    <a:pt x="660400" y="330200"/>
                  </a:lnTo>
                  <a:lnTo>
                    <a:pt x="0" y="330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2795308" y="2069858"/>
            <a:ext cx="3873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75">
                <a:latin typeface="Arial"/>
                <a:cs typeface="Arial"/>
              </a:rPr>
              <a:t>W</a:t>
            </a:r>
            <a:r>
              <a:rPr dirty="0" sz="900">
                <a:latin typeface="Arial"/>
                <a:cs typeface="Arial"/>
              </a:rPr>
              <a:t>orker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74694" y="1485658"/>
            <a:ext cx="254000" cy="101600"/>
          </a:xfrm>
          <a:prstGeom prst="rect">
            <a:avLst/>
          </a:prstGeom>
          <a:solidFill>
            <a:srgbClr val="FFD6D5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 sz="600" b="1">
                <a:latin typeface="Courier New"/>
                <a:cs typeface="Courier New"/>
              </a:rPr>
              <a:t>code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74694" y="1638058"/>
            <a:ext cx="254000" cy="101600"/>
          </a:xfrm>
          <a:prstGeom prst="rect">
            <a:avLst/>
          </a:prstGeom>
          <a:solidFill>
            <a:srgbClr val="FFD6D5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 sz="600" b="1">
                <a:latin typeface="Courier New"/>
                <a:cs typeface="Courier New"/>
              </a:rPr>
              <a:t>code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74694" y="1790458"/>
            <a:ext cx="254000" cy="101600"/>
          </a:xfrm>
          <a:prstGeom prst="rect">
            <a:avLst/>
          </a:prstGeom>
          <a:solidFill>
            <a:srgbClr val="FFD6D5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 sz="600" b="1">
                <a:latin typeface="Courier New"/>
                <a:cs typeface="Courier New"/>
              </a:rPr>
              <a:t>code</a:t>
            </a:r>
            <a:endParaRPr sz="600">
              <a:latin typeface="Courier New"/>
              <a:cs typeface="Courier New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2703144" y="2241308"/>
          <a:ext cx="577850" cy="11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"/>
                <a:gridCol w="50800"/>
                <a:gridCol w="254000"/>
              </a:tblGrid>
              <a:tr h="101600">
                <a:tc>
                  <a:txBody>
                    <a:bodyPr/>
                    <a:lstStyle/>
                    <a:p>
                      <a:pPr marL="25400">
                        <a:lnSpc>
                          <a:spcPts val="700"/>
                        </a:lnSpc>
                      </a:pPr>
                      <a:r>
                        <a:rPr dirty="0" sz="600" b="1">
                          <a:latin typeface="Courier New"/>
                          <a:cs typeface="Courier New"/>
                        </a:rPr>
                        <a:t>code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6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D6D5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700"/>
                        </a:lnSpc>
                      </a:pPr>
                      <a:r>
                        <a:rPr dirty="0" sz="600" b="1">
                          <a:latin typeface="Courier New"/>
                          <a:cs typeface="Courier New"/>
                        </a:rPr>
                        <a:t>code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6D5"/>
                    </a:solidFill>
                  </a:tcPr>
                </a:tc>
              </a:tr>
            </a:tbl>
          </a:graphicData>
        </a:graphic>
      </p:graphicFrame>
      <p:grpSp>
        <p:nvGrpSpPr>
          <p:cNvPr id="40" name="object 40"/>
          <p:cNvGrpSpPr/>
          <p:nvPr/>
        </p:nvGrpSpPr>
        <p:grpSpPr>
          <a:xfrm>
            <a:off x="3465144" y="2063508"/>
            <a:ext cx="673100" cy="342900"/>
            <a:chOff x="3465144" y="2063508"/>
            <a:chExt cx="673100" cy="342900"/>
          </a:xfrm>
        </p:grpSpPr>
        <p:sp>
          <p:nvSpPr>
            <p:cNvPr id="41" name="object 41"/>
            <p:cNvSpPr/>
            <p:nvPr/>
          </p:nvSpPr>
          <p:spPr>
            <a:xfrm>
              <a:off x="3471494" y="2069858"/>
              <a:ext cx="660400" cy="330200"/>
            </a:xfrm>
            <a:custGeom>
              <a:avLst/>
              <a:gdLst/>
              <a:ahLst/>
              <a:cxnLst/>
              <a:rect l="l" t="t" r="r" b="b"/>
              <a:pathLst>
                <a:path w="660400" h="330200">
                  <a:moveTo>
                    <a:pt x="660400" y="0"/>
                  </a:moveTo>
                  <a:lnTo>
                    <a:pt x="0" y="0"/>
                  </a:lnTo>
                  <a:lnTo>
                    <a:pt x="0" y="330200"/>
                  </a:lnTo>
                  <a:lnTo>
                    <a:pt x="660400" y="330200"/>
                  </a:lnTo>
                  <a:lnTo>
                    <a:pt x="660400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471494" y="2069858"/>
              <a:ext cx="660400" cy="330200"/>
            </a:xfrm>
            <a:custGeom>
              <a:avLst/>
              <a:gdLst/>
              <a:ahLst/>
              <a:cxnLst/>
              <a:rect l="l" t="t" r="r" b="b"/>
              <a:pathLst>
                <a:path w="660400" h="330200">
                  <a:moveTo>
                    <a:pt x="0" y="0"/>
                  </a:moveTo>
                  <a:lnTo>
                    <a:pt x="660400" y="0"/>
                  </a:lnTo>
                  <a:lnTo>
                    <a:pt x="660400" y="330200"/>
                  </a:lnTo>
                  <a:lnTo>
                    <a:pt x="0" y="330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3608108" y="2069858"/>
            <a:ext cx="3873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75">
                <a:latin typeface="Arial"/>
                <a:cs typeface="Arial"/>
              </a:rPr>
              <a:t>W</a:t>
            </a:r>
            <a:r>
              <a:rPr dirty="0" sz="900">
                <a:latin typeface="Arial"/>
                <a:cs typeface="Arial"/>
              </a:rPr>
              <a:t>orker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3515944" y="2241308"/>
          <a:ext cx="577850" cy="11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"/>
                <a:gridCol w="50800"/>
                <a:gridCol w="254000"/>
              </a:tblGrid>
              <a:tr h="101600">
                <a:tc>
                  <a:txBody>
                    <a:bodyPr/>
                    <a:lstStyle/>
                    <a:p>
                      <a:pPr marL="25400">
                        <a:lnSpc>
                          <a:spcPts val="700"/>
                        </a:lnSpc>
                      </a:pPr>
                      <a:r>
                        <a:rPr dirty="0" sz="600" b="1">
                          <a:latin typeface="Courier New"/>
                          <a:cs typeface="Courier New"/>
                        </a:rPr>
                        <a:t>code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6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D6D5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700"/>
                        </a:lnSpc>
                      </a:pPr>
                      <a:r>
                        <a:rPr dirty="0" sz="600" b="1">
                          <a:latin typeface="Courier New"/>
                          <a:cs typeface="Courier New"/>
                        </a:rPr>
                        <a:t>code</a:t>
                      </a:r>
                      <a:endParaRPr sz="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6D5"/>
                    </a:solidFill>
                  </a:tcPr>
                </a:tc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3325444" y="2131695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229944" y="1453908"/>
            <a:ext cx="1415415" cy="825500"/>
            <a:chOff x="1229944" y="1453908"/>
            <a:chExt cx="1415415" cy="825500"/>
          </a:xfrm>
        </p:grpSpPr>
        <p:sp>
          <p:nvSpPr>
            <p:cNvPr id="47" name="object 47"/>
            <p:cNvSpPr/>
            <p:nvPr/>
          </p:nvSpPr>
          <p:spPr>
            <a:xfrm>
              <a:off x="2347544" y="1670494"/>
              <a:ext cx="297421" cy="3923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845894" y="1866658"/>
              <a:ext cx="219710" cy="0"/>
            </a:xfrm>
            <a:custGeom>
              <a:avLst/>
              <a:gdLst/>
              <a:ahLst/>
              <a:cxnLst/>
              <a:rect l="l" t="t" r="r" b="b"/>
              <a:pathLst>
                <a:path w="219710" h="0">
                  <a:moveTo>
                    <a:pt x="0" y="0"/>
                  </a:moveTo>
                  <a:lnTo>
                    <a:pt x="21970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065604" y="1843798"/>
              <a:ext cx="60960" cy="45720"/>
            </a:xfrm>
            <a:custGeom>
              <a:avLst/>
              <a:gdLst/>
              <a:ahLst/>
              <a:cxnLst/>
              <a:rect l="l" t="t" r="r" b="b"/>
              <a:pathLst>
                <a:path w="60960" h="45719">
                  <a:moveTo>
                    <a:pt x="0" y="0"/>
                  </a:moveTo>
                  <a:lnTo>
                    <a:pt x="0" y="45720"/>
                  </a:lnTo>
                  <a:lnTo>
                    <a:pt x="60959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065604" y="1843798"/>
              <a:ext cx="60960" cy="45720"/>
            </a:xfrm>
            <a:custGeom>
              <a:avLst/>
              <a:gdLst/>
              <a:ahLst/>
              <a:cxnLst/>
              <a:rect l="l" t="t" r="r" b="b"/>
              <a:pathLst>
                <a:path w="60960" h="45719">
                  <a:moveTo>
                    <a:pt x="60960" y="22859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60960" y="2285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236294" y="1866658"/>
              <a:ext cx="321310" cy="0"/>
            </a:xfrm>
            <a:custGeom>
              <a:avLst/>
              <a:gdLst/>
              <a:ahLst/>
              <a:cxnLst/>
              <a:rect l="l" t="t" r="r" b="b"/>
              <a:pathLst>
                <a:path w="321309" h="0">
                  <a:moveTo>
                    <a:pt x="0" y="0"/>
                  </a:moveTo>
                  <a:lnTo>
                    <a:pt x="32130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557604" y="1843798"/>
              <a:ext cx="60960" cy="45720"/>
            </a:xfrm>
            <a:custGeom>
              <a:avLst/>
              <a:gdLst/>
              <a:ahLst/>
              <a:cxnLst/>
              <a:rect l="l" t="t" r="r" b="b"/>
              <a:pathLst>
                <a:path w="60959" h="45719">
                  <a:moveTo>
                    <a:pt x="0" y="0"/>
                  </a:moveTo>
                  <a:lnTo>
                    <a:pt x="0" y="45720"/>
                  </a:lnTo>
                  <a:lnTo>
                    <a:pt x="6096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557604" y="1843798"/>
              <a:ext cx="60960" cy="45720"/>
            </a:xfrm>
            <a:custGeom>
              <a:avLst/>
              <a:gdLst/>
              <a:ahLst/>
              <a:cxnLst/>
              <a:rect l="l" t="t" r="r" b="b"/>
              <a:pathLst>
                <a:path w="60959" h="45719">
                  <a:moveTo>
                    <a:pt x="60960" y="22859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60960" y="2285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236294" y="1460258"/>
              <a:ext cx="342900" cy="299720"/>
            </a:xfrm>
            <a:custGeom>
              <a:avLst/>
              <a:gdLst/>
              <a:ahLst/>
              <a:cxnLst/>
              <a:rect l="l" t="t" r="r" b="b"/>
              <a:pathLst>
                <a:path w="342900" h="299719">
                  <a:moveTo>
                    <a:pt x="0" y="0"/>
                  </a:moveTo>
                  <a:lnTo>
                    <a:pt x="342366" y="29956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557248" y="1736267"/>
              <a:ext cx="73634" cy="700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236294" y="1973491"/>
              <a:ext cx="342900" cy="299720"/>
            </a:xfrm>
            <a:custGeom>
              <a:avLst/>
              <a:gdLst/>
              <a:ahLst/>
              <a:cxnLst/>
              <a:rect l="l" t="t" r="r" b="b"/>
              <a:pathLst>
                <a:path w="342900" h="299719">
                  <a:moveTo>
                    <a:pt x="0" y="299567"/>
                  </a:moveTo>
                  <a:lnTo>
                    <a:pt x="342366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557248" y="1926996"/>
              <a:ext cx="73634" cy="700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347294" y="2576083"/>
            <a:ext cx="36995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800"/>
              </a:lnSpc>
              <a:spcBef>
                <a:spcPts val="95"/>
              </a:spcBef>
            </a:pPr>
            <a:r>
              <a:rPr dirty="0" sz="700" spc="-5" b="1">
                <a:solidFill>
                  <a:srgbClr val="22373A"/>
                </a:solidFill>
                <a:latin typeface="LM Sans 10"/>
                <a:cs typeface="LM Sans 10"/>
              </a:rPr>
              <a:t>Source: </a:t>
            </a:r>
            <a:r>
              <a:rPr dirty="0" sz="700" spc="-5">
                <a:solidFill>
                  <a:srgbClr val="22373A"/>
                </a:solidFill>
                <a:latin typeface="LM Sans 8"/>
                <a:cs typeface="LM Sans 8"/>
              </a:rPr>
              <a:t>Castro, </a:t>
            </a:r>
            <a:r>
              <a:rPr dirty="0" sz="700" spc="-10">
                <a:solidFill>
                  <a:srgbClr val="22373A"/>
                </a:solidFill>
                <a:latin typeface="LM Sans 8"/>
                <a:cs typeface="LM Sans 8"/>
              </a:rPr>
              <a:t>Paul </a:t>
            </a:r>
            <a:r>
              <a:rPr dirty="0" sz="700" spc="-5">
                <a:solidFill>
                  <a:srgbClr val="22373A"/>
                </a:solidFill>
                <a:latin typeface="LM Sans 8"/>
                <a:cs typeface="LM Sans 8"/>
              </a:rPr>
              <a:t>; Ishakian, </a:t>
            </a:r>
            <a:r>
              <a:rPr dirty="0" sz="700" spc="-10">
                <a:solidFill>
                  <a:srgbClr val="22373A"/>
                </a:solidFill>
                <a:latin typeface="LM Sans 8"/>
                <a:cs typeface="LM Sans 8"/>
              </a:rPr>
              <a:t>Vatche </a:t>
            </a:r>
            <a:r>
              <a:rPr dirty="0" sz="700" spc="-5">
                <a:solidFill>
                  <a:srgbClr val="22373A"/>
                </a:solidFill>
                <a:latin typeface="LM Sans 8"/>
                <a:cs typeface="LM Sans 8"/>
              </a:rPr>
              <a:t>; </a:t>
            </a:r>
            <a:r>
              <a:rPr dirty="0" sz="700" spc="-10">
                <a:solidFill>
                  <a:srgbClr val="22373A"/>
                </a:solidFill>
                <a:latin typeface="LM Sans 8"/>
                <a:cs typeface="LM Sans 8"/>
              </a:rPr>
              <a:t>Muthusamy, </a:t>
            </a:r>
            <a:r>
              <a:rPr dirty="0" sz="700">
                <a:solidFill>
                  <a:srgbClr val="22373A"/>
                </a:solidFill>
                <a:latin typeface="LM Sans 8"/>
                <a:cs typeface="LM Sans 8"/>
              </a:rPr>
              <a:t>Vinod </a:t>
            </a:r>
            <a:r>
              <a:rPr dirty="0" sz="700" spc="-5">
                <a:solidFill>
                  <a:srgbClr val="22373A"/>
                </a:solidFill>
                <a:latin typeface="LM Sans 8"/>
                <a:cs typeface="LM Sans 8"/>
              </a:rPr>
              <a:t>; Slominski,</a:t>
            </a:r>
            <a:r>
              <a:rPr dirty="0" sz="700" spc="155">
                <a:solidFill>
                  <a:srgbClr val="22373A"/>
                </a:solidFill>
                <a:latin typeface="LM Sans 8"/>
                <a:cs typeface="LM Sans 8"/>
              </a:rPr>
              <a:t> </a:t>
            </a:r>
            <a:r>
              <a:rPr dirty="0" sz="700" spc="-5">
                <a:solidFill>
                  <a:srgbClr val="22373A"/>
                </a:solidFill>
                <a:latin typeface="LM Sans 8"/>
                <a:cs typeface="LM Sans 8"/>
              </a:rPr>
              <a:t>Aleksander:</a:t>
            </a:r>
            <a:endParaRPr sz="700">
              <a:latin typeface="LM Sans 8"/>
              <a:cs typeface="LM Sans 8"/>
            </a:endParaRPr>
          </a:p>
          <a:p>
            <a:pPr marL="12700" marR="5080">
              <a:lnSpc>
                <a:spcPts val="800"/>
              </a:lnSpc>
              <a:spcBef>
                <a:spcPts val="25"/>
              </a:spcBef>
            </a:pPr>
            <a:r>
              <a:rPr dirty="0" sz="700" spc="-5">
                <a:solidFill>
                  <a:srgbClr val="22373A"/>
                </a:solidFill>
                <a:latin typeface="LM Sans 8"/>
                <a:cs typeface="LM Sans 8"/>
              </a:rPr>
              <a:t>The Rise of Serverless Computing. In: Commun. </a:t>
            </a:r>
            <a:r>
              <a:rPr dirty="0" sz="700" spc="-15">
                <a:solidFill>
                  <a:srgbClr val="22373A"/>
                </a:solidFill>
                <a:latin typeface="LM Sans 8"/>
                <a:cs typeface="LM Sans 8"/>
              </a:rPr>
              <a:t>ACM </a:t>
            </a:r>
            <a:r>
              <a:rPr dirty="0" sz="700" spc="-5">
                <a:solidFill>
                  <a:srgbClr val="22373A"/>
                </a:solidFill>
                <a:latin typeface="LM Sans 8"/>
                <a:cs typeface="LM Sans 8"/>
              </a:rPr>
              <a:t>62 (2019), </a:t>
            </a:r>
            <a:r>
              <a:rPr dirty="0" sz="700">
                <a:solidFill>
                  <a:srgbClr val="22373A"/>
                </a:solidFill>
                <a:latin typeface="LM Sans 8"/>
                <a:cs typeface="LM Sans 8"/>
              </a:rPr>
              <a:t>November, </a:t>
            </a:r>
            <a:r>
              <a:rPr dirty="0" sz="700" spc="-5">
                <a:solidFill>
                  <a:srgbClr val="22373A"/>
                </a:solidFill>
                <a:latin typeface="LM Sans 8"/>
                <a:cs typeface="LM Sans 8"/>
              </a:rPr>
              <a:t>Nr. 12, 44–54.  </a:t>
            </a:r>
            <a:r>
              <a:rPr dirty="0" sz="700" spc="-5">
                <a:solidFill>
                  <a:srgbClr val="22373A"/>
                </a:solidFill>
                <a:latin typeface="LM Sans 8"/>
                <a:cs typeface="LM Sans 8"/>
                <a:hlinkClick r:id="rId5"/>
              </a:rPr>
              <a:t>http://dx.doi.org/10.1145/3368454. </a:t>
            </a:r>
            <a:r>
              <a:rPr dirty="0" sz="700" spc="-5">
                <a:solidFill>
                  <a:srgbClr val="22373A"/>
                </a:solidFill>
                <a:latin typeface="LM Sans 8"/>
                <a:cs typeface="LM Sans 8"/>
              </a:rPr>
              <a:t>– DOI 10.1145/3368454. – ISSN</a:t>
            </a:r>
            <a:r>
              <a:rPr dirty="0" sz="700" spc="200">
                <a:solidFill>
                  <a:srgbClr val="22373A"/>
                </a:solidFill>
                <a:latin typeface="LM Sans 8"/>
                <a:cs typeface="LM Sans 8"/>
              </a:rPr>
              <a:t> </a:t>
            </a:r>
            <a:r>
              <a:rPr dirty="0" sz="700" spc="-5">
                <a:solidFill>
                  <a:srgbClr val="22373A"/>
                </a:solidFill>
                <a:latin typeface="LM Sans 8"/>
                <a:cs typeface="LM Sans 8"/>
              </a:rPr>
              <a:t>0001–0782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219"/>
              </a:spcBef>
            </a:pPr>
            <a:r>
              <a:rPr dirty="0" spc="-5"/>
              <a:t>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4475"/>
            <a:ext cx="154749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FaaS </a:t>
            </a:r>
            <a:r>
              <a:rPr dirty="0" spc="-5"/>
              <a:t>-</a:t>
            </a:r>
            <a:r>
              <a:rPr dirty="0" spc="-70"/>
              <a:t> </a:t>
            </a:r>
            <a:r>
              <a:rPr dirty="0" spc="-5"/>
              <a:t>Characteristics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2596"/>
            <a:ext cx="4608195" cy="5080"/>
            <a:chOff x="0" y="352596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55130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2596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2596"/>
              <a:ext cx="184785" cy="5080"/>
            </a:xfrm>
            <a:custGeom>
              <a:avLst/>
              <a:gdLst/>
              <a:ahLst/>
              <a:cxnLst/>
              <a:rect l="l" t="t" r="r" b="b"/>
              <a:pathLst>
                <a:path w="184785" h="5079">
                  <a:moveTo>
                    <a:pt x="0" y="5060"/>
                  </a:moveTo>
                  <a:lnTo>
                    <a:pt x="0" y="0"/>
                  </a:lnTo>
                  <a:lnTo>
                    <a:pt x="184290" y="0"/>
                  </a:lnTo>
                  <a:lnTo>
                    <a:pt x="18429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38645" y="1214533"/>
            <a:ext cx="2800985" cy="10883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575"/>
              </a:spcBef>
              <a:buChar char="•"/>
              <a:tabLst>
                <a:tab pos="17462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Stateless</a:t>
            </a:r>
            <a:endParaRPr sz="1000">
              <a:latin typeface="LM Sans 10"/>
              <a:cs typeface="LM Sans 10"/>
            </a:endParaRPr>
          </a:p>
          <a:p>
            <a:pPr marL="173990" indent="-161925">
              <a:lnSpc>
                <a:spcPct val="100000"/>
              </a:lnSpc>
              <a:spcBef>
                <a:spcPts val="470"/>
              </a:spcBef>
              <a:buChar char="•"/>
              <a:tabLst>
                <a:tab pos="174625" algn="l"/>
              </a:tabLst>
            </a:pPr>
            <a:r>
              <a:rPr dirty="0" sz="1000" spc="-10">
                <a:solidFill>
                  <a:srgbClr val="22373A"/>
                </a:solidFill>
                <a:latin typeface="LM Sans 10"/>
                <a:cs typeface="LM Sans 10"/>
              </a:rPr>
              <a:t>Automatic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scaling</a:t>
            </a:r>
            <a:endParaRPr sz="1000">
              <a:latin typeface="LM Sans 10"/>
              <a:cs typeface="LM Sans 10"/>
            </a:endParaRPr>
          </a:p>
          <a:p>
            <a:pPr marL="173990" indent="-161925">
              <a:lnSpc>
                <a:spcPct val="100000"/>
              </a:lnSpc>
              <a:spcBef>
                <a:spcPts val="475"/>
              </a:spcBef>
              <a:buChar char="•"/>
              <a:tabLst>
                <a:tab pos="17462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No </a:t>
            </a:r>
            <a:r>
              <a:rPr dirty="0" sz="1000" spc="-15">
                <a:solidFill>
                  <a:srgbClr val="22373A"/>
                </a:solidFill>
                <a:latin typeface="LM Sans 10"/>
                <a:cs typeface="LM Sans 10"/>
              </a:rPr>
              <a:t>hardware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and server</a:t>
            </a:r>
            <a:r>
              <a:rPr dirty="0" sz="100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management</a:t>
            </a:r>
            <a:endParaRPr sz="1000">
              <a:latin typeface="LM Sans 10"/>
              <a:cs typeface="LM Sans 10"/>
            </a:endParaRPr>
          </a:p>
          <a:p>
            <a:pPr marL="173990" indent="-161925">
              <a:lnSpc>
                <a:spcPct val="100000"/>
              </a:lnSpc>
              <a:spcBef>
                <a:spcPts val="475"/>
              </a:spcBef>
              <a:buChar char="•"/>
              <a:tabLst>
                <a:tab pos="174625" algn="l"/>
              </a:tabLst>
            </a:pPr>
            <a:r>
              <a:rPr dirty="0" sz="1000" spc="-10">
                <a:solidFill>
                  <a:srgbClr val="22373A"/>
                </a:solidFill>
                <a:latin typeface="LM Sans 10"/>
                <a:cs typeface="LM Sans 10"/>
              </a:rPr>
              <a:t>Paid </a:t>
            </a:r>
            <a:r>
              <a:rPr dirty="0" sz="1000" spc="5">
                <a:solidFill>
                  <a:srgbClr val="22373A"/>
                </a:solidFill>
                <a:latin typeface="LM Sans 10"/>
                <a:cs typeface="LM Sans 10"/>
              </a:rPr>
              <a:t>per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 usage</a:t>
            </a:r>
            <a:endParaRPr sz="1000">
              <a:latin typeface="LM Sans 10"/>
              <a:cs typeface="LM Sans 10"/>
            </a:endParaRPr>
          </a:p>
          <a:p>
            <a:pPr marL="173990" indent="-161925">
              <a:lnSpc>
                <a:spcPct val="100000"/>
              </a:lnSpc>
              <a:spcBef>
                <a:spcPts val="475"/>
              </a:spcBef>
              <a:buChar char="•"/>
              <a:tabLst>
                <a:tab pos="17462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Usage: Application </a:t>
            </a:r>
            <a:r>
              <a:rPr dirty="0" sz="1000" spc="-10">
                <a:solidFill>
                  <a:srgbClr val="22373A"/>
                </a:solidFill>
                <a:latin typeface="LM Sans 10"/>
                <a:cs typeface="LM Sans 10"/>
              </a:rPr>
              <a:t>backends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and data</a:t>
            </a:r>
            <a:r>
              <a:rPr dirty="0" sz="1000" spc="-18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processing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219"/>
              </a:spcBef>
            </a:pPr>
            <a:r>
              <a:rPr dirty="0" spc="-5"/>
              <a:t>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2602"/>
            <a:ext cx="4608195" cy="3103880"/>
          </a:xfrm>
          <a:custGeom>
            <a:avLst/>
            <a:gdLst/>
            <a:ahLst/>
            <a:cxnLst/>
            <a:rect l="l" t="t" r="r" b="b"/>
            <a:pathLst>
              <a:path w="4608195" h="3103879">
                <a:moveTo>
                  <a:pt x="0" y="3103448"/>
                </a:moveTo>
                <a:lnTo>
                  <a:pt x="4608004" y="3103448"/>
                </a:lnTo>
                <a:lnTo>
                  <a:pt x="4608004" y="0"/>
                </a:lnTo>
                <a:lnTo>
                  <a:pt x="0" y="0"/>
                </a:lnTo>
                <a:lnTo>
                  <a:pt x="0" y="3103448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0"/>
            <a:ext cx="4608195" cy="353060"/>
          </a:xfrm>
          <a:custGeom>
            <a:avLst/>
            <a:gdLst/>
            <a:ahLst/>
            <a:cxnLst/>
            <a:rect l="l" t="t" r="r" b="b"/>
            <a:pathLst>
              <a:path w="4608195" h="353060">
                <a:moveTo>
                  <a:pt x="4608004" y="0"/>
                </a:moveTo>
                <a:lnTo>
                  <a:pt x="0" y="0"/>
                </a:lnTo>
                <a:lnTo>
                  <a:pt x="0" y="352551"/>
                </a:lnTo>
                <a:lnTo>
                  <a:pt x="4608004" y="352551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0896" y="64475"/>
            <a:ext cx="12700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5" b="1">
                <a:solidFill>
                  <a:srgbClr val="F9F9F9"/>
                </a:solidFill>
                <a:latin typeface="LM Sans 10"/>
                <a:cs typeface="LM Sans 10"/>
              </a:rPr>
              <a:t>FaaS </a:t>
            </a:r>
            <a:r>
              <a:rPr dirty="0" sz="1200" spc="-5" b="1">
                <a:solidFill>
                  <a:srgbClr val="F9F9F9"/>
                </a:solidFill>
                <a:latin typeface="LM Sans 10"/>
                <a:cs typeface="LM Sans 10"/>
              </a:rPr>
              <a:t>-</a:t>
            </a:r>
            <a:r>
              <a:rPr dirty="0" sz="1200" spc="-50" b="1">
                <a:solidFill>
                  <a:srgbClr val="F9F9F9"/>
                </a:solidFill>
                <a:latin typeface="LM Sans 10"/>
                <a:cs typeface="LM Sans 10"/>
              </a:rPr>
              <a:t> </a:t>
            </a:r>
            <a:r>
              <a:rPr dirty="0" sz="1200" spc="-5" b="1">
                <a:solidFill>
                  <a:srgbClr val="F9F9F9"/>
                </a:solidFill>
                <a:latin typeface="LM Sans 10"/>
                <a:cs typeface="LM Sans 10"/>
              </a:rPr>
              <a:t>Challenges</a:t>
            </a:r>
            <a:endParaRPr sz="12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52596"/>
            <a:ext cx="4608195" cy="5080"/>
            <a:chOff x="0" y="352596"/>
            <a:chExt cx="4608195" cy="5080"/>
          </a:xfrm>
        </p:grpSpPr>
        <p:sp>
          <p:nvSpPr>
            <p:cNvPr id="6" name="object 6"/>
            <p:cNvSpPr/>
            <p:nvPr/>
          </p:nvSpPr>
          <p:spPr>
            <a:xfrm>
              <a:off x="0" y="355130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2596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352596"/>
              <a:ext cx="230504" cy="5080"/>
            </a:xfrm>
            <a:custGeom>
              <a:avLst/>
              <a:gdLst/>
              <a:ahLst/>
              <a:cxnLst/>
              <a:rect l="l" t="t" r="r" b="b"/>
              <a:pathLst>
                <a:path w="230504" h="5079">
                  <a:moveTo>
                    <a:pt x="0" y="5060"/>
                  </a:moveTo>
                  <a:lnTo>
                    <a:pt x="0" y="0"/>
                  </a:lnTo>
                  <a:lnTo>
                    <a:pt x="230417" y="0"/>
                  </a:lnTo>
                  <a:lnTo>
                    <a:pt x="23041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38645" y="1226864"/>
            <a:ext cx="845185" cy="10883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575"/>
              </a:spcBef>
              <a:buChar char="•"/>
              <a:tabLst>
                <a:tab pos="174625" algn="l"/>
              </a:tabLst>
            </a:pPr>
            <a:r>
              <a:rPr dirty="0" sz="1000" spc="-10">
                <a:solidFill>
                  <a:srgbClr val="22373A"/>
                </a:solidFill>
                <a:latin typeface="LM Sans 10"/>
                <a:cs typeface="LM Sans 10"/>
              </a:rPr>
              <a:t>Performance</a:t>
            </a:r>
            <a:endParaRPr sz="1000">
              <a:latin typeface="LM Sans 10"/>
              <a:cs typeface="LM Sans 10"/>
            </a:endParaRPr>
          </a:p>
          <a:p>
            <a:pPr marL="173990" indent="-161925">
              <a:lnSpc>
                <a:spcPct val="100000"/>
              </a:lnSpc>
              <a:spcBef>
                <a:spcPts val="470"/>
              </a:spcBef>
              <a:buChar char="•"/>
              <a:tabLst>
                <a:tab pos="17462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Scalability</a:t>
            </a:r>
            <a:endParaRPr sz="1000">
              <a:latin typeface="LM Sans 10"/>
              <a:cs typeface="LM Sans 10"/>
            </a:endParaRPr>
          </a:p>
          <a:p>
            <a:pPr marL="173990" indent="-161925">
              <a:lnSpc>
                <a:spcPct val="100000"/>
              </a:lnSpc>
              <a:spcBef>
                <a:spcPts val="475"/>
              </a:spcBef>
              <a:buChar char="•"/>
              <a:tabLst>
                <a:tab pos="17462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Usability</a:t>
            </a:r>
            <a:endParaRPr sz="1000">
              <a:latin typeface="LM Sans 10"/>
              <a:cs typeface="LM Sans 10"/>
            </a:endParaRPr>
          </a:p>
          <a:p>
            <a:pPr marL="173990" indent="-161925">
              <a:lnSpc>
                <a:spcPct val="100000"/>
              </a:lnSpc>
              <a:spcBef>
                <a:spcPts val="475"/>
              </a:spcBef>
              <a:buChar char="•"/>
              <a:tabLst>
                <a:tab pos="17462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Pricing</a:t>
            </a:r>
            <a:endParaRPr sz="1000">
              <a:latin typeface="LM Sans 10"/>
              <a:cs typeface="LM Sans 10"/>
            </a:endParaRPr>
          </a:p>
          <a:p>
            <a:pPr marL="173990" indent="-161925">
              <a:lnSpc>
                <a:spcPct val="100000"/>
              </a:lnSpc>
              <a:spcBef>
                <a:spcPts val="475"/>
              </a:spcBef>
              <a:buChar char="•"/>
              <a:tabLst>
                <a:tab pos="17462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Limitations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219"/>
              </a:spcBef>
            </a:pPr>
            <a:r>
              <a:rPr dirty="0" spc="-5"/>
              <a:t>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4475"/>
            <a:ext cx="12973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Proposed</a:t>
            </a:r>
            <a:r>
              <a:rPr dirty="0" spc="-55"/>
              <a:t> </a:t>
            </a:r>
            <a:r>
              <a:rPr dirty="0" spc="-5"/>
              <a:t>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2596"/>
            <a:ext cx="4608195" cy="5080"/>
            <a:chOff x="0" y="352596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55130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2596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2596"/>
              <a:ext cx="276860" cy="5080"/>
            </a:xfrm>
            <a:custGeom>
              <a:avLst/>
              <a:gdLst/>
              <a:ahLst/>
              <a:cxnLst/>
              <a:rect l="l" t="t" r="r" b="b"/>
              <a:pathLst>
                <a:path w="276860" h="5079">
                  <a:moveTo>
                    <a:pt x="0" y="5060"/>
                  </a:moveTo>
                  <a:lnTo>
                    <a:pt x="0" y="0"/>
                  </a:lnTo>
                  <a:lnTo>
                    <a:pt x="276472" y="0"/>
                  </a:lnTo>
                  <a:lnTo>
                    <a:pt x="27647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725022"/>
            <a:ext cx="2437765" cy="666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22373A"/>
                </a:solidFill>
                <a:latin typeface="LM Sans 10"/>
                <a:cs typeface="LM Sans 10"/>
              </a:rPr>
              <a:t>Benchmark </a:t>
            </a: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suite </a:t>
            </a:r>
            <a:r>
              <a:rPr dirty="0" sz="1000" spc="-15" b="1">
                <a:solidFill>
                  <a:srgbClr val="22373A"/>
                </a:solidFill>
                <a:latin typeface="LM Sans 10"/>
                <a:cs typeface="LM Sans 10"/>
              </a:rPr>
              <a:t>for </a:t>
            </a: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serverless</a:t>
            </a:r>
            <a:r>
              <a:rPr dirty="0" sz="1000" spc="35" b="1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computing</a:t>
            </a:r>
            <a:endParaRPr sz="1000">
              <a:latin typeface="LM Sans 10"/>
              <a:cs typeface="LM Sans 10"/>
            </a:endParaRPr>
          </a:p>
          <a:p>
            <a:pPr marL="265430" indent="-162560">
              <a:lnSpc>
                <a:spcPct val="100000"/>
              </a:lnSpc>
              <a:spcBef>
                <a:spcPts val="969"/>
              </a:spcBef>
              <a:buChar char="•"/>
              <a:tabLst>
                <a:tab pos="266065" algn="l"/>
              </a:tabLst>
            </a:pPr>
            <a:r>
              <a:rPr dirty="0" sz="1000" spc="-10">
                <a:solidFill>
                  <a:srgbClr val="22373A"/>
                </a:solidFill>
                <a:latin typeface="LM Sans 10"/>
                <a:cs typeface="LM Sans 10"/>
              </a:rPr>
              <a:t>Packaged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with Docker</a:t>
            </a:r>
            <a:endParaRPr sz="1000">
              <a:latin typeface="LM Sans 10"/>
              <a:cs typeface="LM Sans 10"/>
            </a:endParaRPr>
          </a:p>
          <a:p>
            <a:pPr marL="265430" indent="-162560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Easy to</a:t>
            </a:r>
            <a:r>
              <a:rPr dirty="0" sz="1000" spc="-1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use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219"/>
              </a:spcBef>
            </a:pPr>
            <a:r>
              <a:rPr dirty="0" spc="-5"/>
              <a:t>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294" y="1578375"/>
            <a:ext cx="1193800" cy="10883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4</a:t>
            </a:r>
            <a:r>
              <a:rPr dirty="0" sz="1000" spc="-10" b="1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Clouds:</a:t>
            </a:r>
            <a:endParaRPr sz="1000">
              <a:latin typeface="LM Sans 10"/>
              <a:cs typeface="LM Sans 10"/>
            </a:endParaRPr>
          </a:p>
          <a:p>
            <a:pPr marL="265430" indent="-162560">
              <a:lnSpc>
                <a:spcPct val="100000"/>
              </a:lnSpc>
              <a:spcBef>
                <a:spcPts val="470"/>
              </a:spcBef>
              <a:buChar char="•"/>
              <a:tabLst>
                <a:tab pos="266065" algn="l"/>
              </a:tabLst>
            </a:pPr>
            <a:r>
              <a:rPr dirty="0" sz="1000" spc="-45">
                <a:solidFill>
                  <a:srgbClr val="22373A"/>
                </a:solidFill>
                <a:latin typeface="LM Sans 10"/>
                <a:cs typeface="LM Sans 10"/>
              </a:rPr>
              <a:t>AWS</a:t>
            </a:r>
            <a:r>
              <a:rPr dirty="0" sz="1000" spc="-2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>
                <a:solidFill>
                  <a:srgbClr val="22373A"/>
                </a:solidFill>
                <a:latin typeface="LM Sans 10"/>
                <a:cs typeface="LM Sans 10"/>
              </a:rPr>
              <a:t>Lambda</a:t>
            </a:r>
            <a:endParaRPr sz="1000">
              <a:latin typeface="LM Sans 10"/>
              <a:cs typeface="LM Sans 10"/>
            </a:endParaRPr>
          </a:p>
          <a:p>
            <a:pPr marL="265430" indent="-162560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Azure</a:t>
            </a:r>
            <a:r>
              <a:rPr dirty="0" sz="1000" spc="-9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Functions</a:t>
            </a:r>
            <a:endParaRPr sz="1000">
              <a:latin typeface="LM Sans 10"/>
              <a:cs typeface="LM Sans 10"/>
            </a:endParaRPr>
          </a:p>
          <a:p>
            <a:pPr marL="265430" indent="-162560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dirty="0" sz="1000">
                <a:solidFill>
                  <a:srgbClr val="22373A"/>
                </a:solidFill>
                <a:latin typeface="LM Sans 10"/>
                <a:cs typeface="LM Sans 10"/>
              </a:rPr>
              <a:t>Google</a:t>
            </a:r>
            <a:r>
              <a:rPr dirty="0" sz="1000" spc="-9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Functions</a:t>
            </a:r>
            <a:endParaRPr sz="1000">
              <a:latin typeface="LM Sans 10"/>
              <a:cs typeface="LM Sans 10"/>
            </a:endParaRPr>
          </a:p>
          <a:p>
            <a:pPr marL="265430" indent="-162560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IBM</a:t>
            </a:r>
            <a:r>
              <a:rPr dirty="0" sz="1000" spc="-10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Functions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0349" y="1576876"/>
            <a:ext cx="1365885" cy="108839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4</a:t>
            </a:r>
            <a:r>
              <a:rPr dirty="0" sz="1000" spc="-10" b="1">
                <a:solidFill>
                  <a:srgbClr val="22373A"/>
                </a:solidFill>
                <a:latin typeface="LM Sans 10"/>
                <a:cs typeface="LM Sans 10"/>
              </a:rPr>
              <a:t> Runtimes:</a:t>
            </a:r>
            <a:endParaRPr sz="1000">
              <a:latin typeface="LM Sans 10"/>
              <a:cs typeface="LM Sans 10"/>
            </a:endParaRPr>
          </a:p>
          <a:p>
            <a:pPr marL="265430" indent="-162560">
              <a:lnSpc>
                <a:spcPct val="100000"/>
              </a:lnSpc>
              <a:spcBef>
                <a:spcPts val="470"/>
              </a:spcBef>
              <a:buChar char="•"/>
              <a:tabLst>
                <a:tab pos="266065" algn="l"/>
              </a:tabLst>
            </a:pPr>
            <a:r>
              <a:rPr dirty="0" sz="1000">
                <a:solidFill>
                  <a:srgbClr val="22373A"/>
                </a:solidFill>
                <a:latin typeface="LM Sans 10"/>
                <a:cs typeface="LM Sans 10"/>
              </a:rPr>
              <a:t>Node.js</a:t>
            </a:r>
            <a:r>
              <a:rPr dirty="0" sz="1000" spc="-5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(JavaScript)</a:t>
            </a:r>
            <a:endParaRPr sz="1000">
              <a:latin typeface="LM Sans 10"/>
              <a:cs typeface="LM Sans 10"/>
            </a:endParaRPr>
          </a:p>
          <a:p>
            <a:pPr marL="265430" indent="-162560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Python</a:t>
            </a:r>
            <a:endParaRPr sz="1000">
              <a:latin typeface="LM Sans 10"/>
              <a:cs typeface="LM Sans 10"/>
            </a:endParaRPr>
          </a:p>
          <a:p>
            <a:pPr marL="265430" indent="-162560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Go</a:t>
            </a:r>
            <a:endParaRPr sz="1000">
              <a:latin typeface="LM Sans 10"/>
              <a:cs typeface="LM Sans 10"/>
            </a:endParaRPr>
          </a:p>
          <a:p>
            <a:pPr marL="265430" indent="-162560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.NET </a:t>
            </a:r>
            <a:r>
              <a:rPr dirty="0" sz="1000" spc="-10">
                <a:solidFill>
                  <a:srgbClr val="22373A"/>
                </a:solidFill>
                <a:latin typeface="LM Sans 10"/>
                <a:cs typeface="LM Sans 10"/>
              </a:rPr>
              <a:t>Core</a:t>
            </a:r>
            <a:r>
              <a:rPr dirty="0" sz="1000" spc="-2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(</a:t>
            </a:r>
            <a:r>
              <a:rPr dirty="0" sz="1000" spc="-5" i="1">
                <a:solidFill>
                  <a:srgbClr val="22373A"/>
                </a:solidFill>
                <a:latin typeface="LM Mono 10"/>
                <a:cs typeface="LM Mono 10"/>
              </a:rPr>
              <a:t>C#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5528" y="1576876"/>
            <a:ext cx="1050925" cy="130111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5</a:t>
            </a:r>
            <a:r>
              <a:rPr dirty="0" sz="1000" spc="-15" b="1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20" b="1">
                <a:solidFill>
                  <a:srgbClr val="22373A"/>
                </a:solidFill>
                <a:latin typeface="LM Sans 10"/>
                <a:cs typeface="LM Sans 10"/>
              </a:rPr>
              <a:t>Tests:</a:t>
            </a:r>
            <a:endParaRPr sz="1000">
              <a:latin typeface="LM Sans 10"/>
              <a:cs typeface="LM Sans 10"/>
            </a:endParaRPr>
          </a:p>
          <a:p>
            <a:pPr marL="265430" indent="-162560">
              <a:lnSpc>
                <a:spcPct val="100000"/>
              </a:lnSpc>
              <a:spcBef>
                <a:spcPts val="470"/>
              </a:spcBef>
              <a:buChar char="•"/>
              <a:tabLst>
                <a:tab pos="26606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Latency</a:t>
            </a:r>
            <a:endParaRPr sz="1000">
              <a:latin typeface="LM Sans 10"/>
              <a:cs typeface="LM Sans 10"/>
            </a:endParaRPr>
          </a:p>
          <a:p>
            <a:pPr marL="265430" indent="-162560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dirty="0" sz="1000" spc="-15">
                <a:solidFill>
                  <a:srgbClr val="22373A"/>
                </a:solidFill>
                <a:latin typeface="LM Sans 10"/>
                <a:cs typeface="LM Sans 10"/>
              </a:rPr>
              <a:t>Factors</a:t>
            </a:r>
            <a:r>
              <a:rPr dirty="0" sz="1000" spc="-6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(CPU)</a:t>
            </a:r>
            <a:endParaRPr sz="1000">
              <a:latin typeface="LM Sans 10"/>
              <a:cs typeface="LM Sans 10"/>
            </a:endParaRPr>
          </a:p>
          <a:p>
            <a:pPr marL="265430" indent="-162560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Matrix</a:t>
            </a:r>
            <a:r>
              <a:rPr dirty="0" sz="1000" spc="-7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(CPU)</a:t>
            </a:r>
            <a:endParaRPr sz="1000">
              <a:latin typeface="LM Sans 10"/>
              <a:cs typeface="LM Sans 10"/>
            </a:endParaRPr>
          </a:p>
          <a:p>
            <a:pPr marL="265430" indent="-162560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File</a:t>
            </a:r>
            <a:r>
              <a:rPr dirty="0" sz="1000" spc="-7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system</a:t>
            </a:r>
            <a:endParaRPr sz="1000">
              <a:latin typeface="LM Sans 10"/>
              <a:cs typeface="LM Sans 10"/>
            </a:endParaRPr>
          </a:p>
          <a:p>
            <a:pPr marL="265430" indent="-162560">
              <a:lnSpc>
                <a:spcPct val="100000"/>
              </a:lnSpc>
              <a:spcBef>
                <a:spcPts val="470"/>
              </a:spcBef>
              <a:buChar char="•"/>
              <a:tabLst>
                <a:tab pos="26606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Custom</a:t>
            </a:r>
            <a:endParaRPr sz="10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3060"/>
          </a:xfrm>
          <a:custGeom>
            <a:avLst/>
            <a:gdLst/>
            <a:ahLst/>
            <a:cxnLst/>
            <a:rect l="l" t="t" r="r" b="b"/>
            <a:pathLst>
              <a:path w="4608195" h="353060">
                <a:moveTo>
                  <a:pt x="4608004" y="0"/>
                </a:moveTo>
                <a:lnTo>
                  <a:pt x="0" y="0"/>
                </a:lnTo>
                <a:lnTo>
                  <a:pt x="0" y="352551"/>
                </a:lnTo>
                <a:lnTo>
                  <a:pt x="4608004" y="352551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896" y="64475"/>
            <a:ext cx="191643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Implementation -</a:t>
            </a:r>
            <a:r>
              <a:rPr dirty="0" spc="-40"/>
              <a:t> </a:t>
            </a:r>
            <a:r>
              <a:rPr dirty="0" spc="-5"/>
              <a:t>Overview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2596"/>
            <a:ext cx="4608195" cy="5080"/>
            <a:chOff x="0" y="352596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55130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2596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2596"/>
              <a:ext cx="323215" cy="5080"/>
            </a:xfrm>
            <a:custGeom>
              <a:avLst/>
              <a:gdLst/>
              <a:ahLst/>
              <a:cxnLst/>
              <a:rect l="l" t="t" r="r" b="b"/>
              <a:pathLst>
                <a:path w="323215" h="5079">
                  <a:moveTo>
                    <a:pt x="0" y="5060"/>
                  </a:moveTo>
                  <a:lnTo>
                    <a:pt x="0" y="0"/>
                  </a:lnTo>
                  <a:lnTo>
                    <a:pt x="322597" y="0"/>
                  </a:lnTo>
                  <a:lnTo>
                    <a:pt x="3225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824700" y="2251514"/>
            <a:ext cx="685165" cy="374015"/>
          </a:xfrm>
          <a:custGeom>
            <a:avLst/>
            <a:gdLst/>
            <a:ahLst/>
            <a:cxnLst/>
            <a:rect l="l" t="t" r="r" b="b"/>
            <a:pathLst>
              <a:path w="685165" h="374014">
                <a:moveTo>
                  <a:pt x="65357" y="207904"/>
                </a:moveTo>
                <a:lnTo>
                  <a:pt x="34190" y="197289"/>
                </a:lnTo>
                <a:lnTo>
                  <a:pt x="13006" y="179500"/>
                </a:lnTo>
                <a:lnTo>
                  <a:pt x="1658" y="156714"/>
                </a:lnTo>
                <a:lnTo>
                  <a:pt x="0" y="131109"/>
                </a:lnTo>
                <a:lnTo>
                  <a:pt x="7884" y="104862"/>
                </a:lnTo>
                <a:lnTo>
                  <a:pt x="25166" y="80151"/>
                </a:lnTo>
                <a:lnTo>
                  <a:pt x="51697" y="59153"/>
                </a:lnTo>
                <a:lnTo>
                  <a:pt x="87333" y="44045"/>
                </a:lnTo>
                <a:lnTo>
                  <a:pt x="131925" y="37006"/>
                </a:lnTo>
                <a:lnTo>
                  <a:pt x="185328" y="40212"/>
                </a:lnTo>
                <a:lnTo>
                  <a:pt x="204338" y="19103"/>
                </a:lnTo>
                <a:lnTo>
                  <a:pt x="241030" y="5866"/>
                </a:lnTo>
                <a:lnTo>
                  <a:pt x="287858" y="0"/>
                </a:lnTo>
                <a:lnTo>
                  <a:pt x="337275" y="1002"/>
                </a:lnTo>
                <a:lnTo>
                  <a:pt x="381737" y="8372"/>
                </a:lnTo>
                <a:lnTo>
                  <a:pt x="413696" y="21609"/>
                </a:lnTo>
                <a:lnTo>
                  <a:pt x="425607" y="40212"/>
                </a:lnTo>
                <a:lnTo>
                  <a:pt x="468553" y="26712"/>
                </a:lnTo>
                <a:lnTo>
                  <a:pt x="511809" y="23028"/>
                </a:lnTo>
                <a:lnTo>
                  <a:pt x="553341" y="27649"/>
                </a:lnTo>
                <a:lnTo>
                  <a:pt x="591117" y="39069"/>
                </a:lnTo>
                <a:lnTo>
                  <a:pt x="647269" y="76269"/>
                </a:lnTo>
                <a:lnTo>
                  <a:pt x="664004" y="122565"/>
                </a:lnTo>
                <a:lnTo>
                  <a:pt x="652510" y="145352"/>
                </a:lnTo>
                <a:lnTo>
                  <a:pt x="625063" y="165890"/>
                </a:lnTo>
                <a:lnTo>
                  <a:pt x="659980" y="178752"/>
                </a:lnTo>
                <a:lnTo>
                  <a:pt x="679371" y="197703"/>
                </a:lnTo>
                <a:lnTo>
                  <a:pt x="685146" y="220784"/>
                </a:lnTo>
                <a:lnTo>
                  <a:pt x="679214" y="246039"/>
                </a:lnTo>
                <a:lnTo>
                  <a:pt x="639870" y="295236"/>
                </a:lnTo>
                <a:lnTo>
                  <a:pt x="576617" y="329637"/>
                </a:lnTo>
                <a:lnTo>
                  <a:pt x="540801" y="336395"/>
                </a:lnTo>
                <a:lnTo>
                  <a:pt x="504736" y="333582"/>
                </a:lnTo>
                <a:lnTo>
                  <a:pt x="484962" y="353795"/>
                </a:lnTo>
                <a:lnTo>
                  <a:pt x="442449" y="367705"/>
                </a:lnTo>
                <a:lnTo>
                  <a:pt x="388189" y="373977"/>
                </a:lnTo>
                <a:lnTo>
                  <a:pt x="333169" y="371271"/>
                </a:lnTo>
                <a:lnTo>
                  <a:pt x="288381" y="358252"/>
                </a:lnTo>
                <a:lnTo>
                  <a:pt x="264813" y="333582"/>
                </a:lnTo>
                <a:lnTo>
                  <a:pt x="232430" y="346714"/>
                </a:lnTo>
                <a:lnTo>
                  <a:pt x="196535" y="353480"/>
                </a:lnTo>
                <a:lnTo>
                  <a:pt x="159043" y="354503"/>
                </a:lnTo>
                <a:lnTo>
                  <a:pt x="121865" y="350405"/>
                </a:lnTo>
                <a:lnTo>
                  <a:pt x="56108" y="329333"/>
                </a:lnTo>
                <a:lnTo>
                  <a:pt x="14568" y="295241"/>
                </a:lnTo>
                <a:lnTo>
                  <a:pt x="7662" y="274868"/>
                </a:lnTo>
                <a:lnTo>
                  <a:pt x="12550" y="253106"/>
                </a:lnTo>
                <a:lnTo>
                  <a:pt x="31144" y="230577"/>
                </a:lnTo>
                <a:lnTo>
                  <a:pt x="65357" y="207904"/>
                </a:lnTo>
                <a:close/>
              </a:path>
            </a:pathLst>
          </a:custGeom>
          <a:ln w="88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92550" y="2398614"/>
            <a:ext cx="548005" cy="1841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R="5080">
              <a:lnSpc>
                <a:spcPts val="620"/>
              </a:lnSpc>
              <a:spcBef>
                <a:spcPts val="110"/>
              </a:spcBef>
            </a:pPr>
            <a:r>
              <a:rPr dirty="0" sz="550" spc="10">
                <a:latin typeface="Arial"/>
                <a:cs typeface="Arial"/>
              </a:rPr>
              <a:t>IBM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620"/>
              </a:lnSpc>
            </a:pPr>
            <a:r>
              <a:rPr dirty="0" sz="550" spc="10">
                <a:latin typeface="Arial"/>
                <a:cs typeface="Arial"/>
              </a:rPr>
              <a:t>Cloud</a:t>
            </a:r>
            <a:r>
              <a:rPr dirty="0" sz="550" spc="-65">
                <a:latin typeface="Arial"/>
                <a:cs typeface="Arial"/>
              </a:rPr>
              <a:t> </a:t>
            </a:r>
            <a:r>
              <a:rPr dirty="0" sz="550" spc="5">
                <a:latin typeface="Arial"/>
                <a:cs typeface="Arial"/>
              </a:rPr>
              <a:t>Functions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77258" y="851546"/>
            <a:ext cx="1537970" cy="1840230"/>
            <a:chOff x="1677258" y="851546"/>
            <a:chExt cx="1537970" cy="1840230"/>
          </a:xfrm>
        </p:grpSpPr>
        <p:sp>
          <p:nvSpPr>
            <p:cNvPr id="11" name="object 11"/>
            <p:cNvSpPr/>
            <p:nvPr/>
          </p:nvSpPr>
          <p:spPr>
            <a:xfrm>
              <a:off x="1681703" y="855991"/>
              <a:ext cx="1529080" cy="1831339"/>
            </a:xfrm>
            <a:custGeom>
              <a:avLst/>
              <a:gdLst/>
              <a:ahLst/>
              <a:cxnLst/>
              <a:rect l="l" t="t" r="r" b="b"/>
              <a:pathLst>
                <a:path w="1529080" h="1831339">
                  <a:moveTo>
                    <a:pt x="1493519" y="0"/>
                  </a:moveTo>
                  <a:lnTo>
                    <a:pt x="35559" y="0"/>
                  </a:lnTo>
                  <a:lnTo>
                    <a:pt x="21718" y="2794"/>
                  </a:lnTo>
                  <a:lnTo>
                    <a:pt x="10415" y="10415"/>
                  </a:lnTo>
                  <a:lnTo>
                    <a:pt x="2794" y="21718"/>
                  </a:lnTo>
                  <a:lnTo>
                    <a:pt x="0" y="35559"/>
                  </a:lnTo>
                  <a:lnTo>
                    <a:pt x="0" y="1795779"/>
                  </a:lnTo>
                  <a:lnTo>
                    <a:pt x="2794" y="1809621"/>
                  </a:lnTo>
                  <a:lnTo>
                    <a:pt x="10415" y="1820924"/>
                  </a:lnTo>
                  <a:lnTo>
                    <a:pt x="21718" y="1828545"/>
                  </a:lnTo>
                  <a:lnTo>
                    <a:pt x="35559" y="1831339"/>
                  </a:lnTo>
                  <a:lnTo>
                    <a:pt x="1493519" y="1831339"/>
                  </a:lnTo>
                  <a:lnTo>
                    <a:pt x="1507361" y="1828545"/>
                  </a:lnTo>
                  <a:lnTo>
                    <a:pt x="1518664" y="1820924"/>
                  </a:lnTo>
                  <a:lnTo>
                    <a:pt x="1526285" y="1809621"/>
                  </a:lnTo>
                  <a:lnTo>
                    <a:pt x="1529079" y="1795779"/>
                  </a:lnTo>
                  <a:lnTo>
                    <a:pt x="1529079" y="35559"/>
                  </a:lnTo>
                  <a:lnTo>
                    <a:pt x="1526285" y="21718"/>
                  </a:lnTo>
                  <a:lnTo>
                    <a:pt x="1518664" y="10415"/>
                  </a:lnTo>
                  <a:lnTo>
                    <a:pt x="1507361" y="2794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D6D7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81703" y="855991"/>
              <a:ext cx="1529080" cy="1831339"/>
            </a:xfrm>
            <a:custGeom>
              <a:avLst/>
              <a:gdLst/>
              <a:ahLst/>
              <a:cxnLst/>
              <a:rect l="l" t="t" r="r" b="b"/>
              <a:pathLst>
                <a:path w="1529080" h="1831339">
                  <a:moveTo>
                    <a:pt x="35559" y="0"/>
                  </a:moveTo>
                  <a:lnTo>
                    <a:pt x="1493519" y="0"/>
                  </a:lnTo>
                  <a:lnTo>
                    <a:pt x="1507361" y="2794"/>
                  </a:lnTo>
                  <a:lnTo>
                    <a:pt x="1518664" y="10415"/>
                  </a:lnTo>
                  <a:lnTo>
                    <a:pt x="1526285" y="21718"/>
                  </a:lnTo>
                  <a:lnTo>
                    <a:pt x="1529079" y="35559"/>
                  </a:lnTo>
                  <a:lnTo>
                    <a:pt x="1529079" y="1795779"/>
                  </a:lnTo>
                  <a:lnTo>
                    <a:pt x="1526285" y="1809621"/>
                  </a:lnTo>
                  <a:lnTo>
                    <a:pt x="1518664" y="1820924"/>
                  </a:lnTo>
                  <a:lnTo>
                    <a:pt x="1507361" y="1828545"/>
                  </a:lnTo>
                  <a:lnTo>
                    <a:pt x="1493519" y="1831339"/>
                  </a:lnTo>
                  <a:lnTo>
                    <a:pt x="35559" y="1831339"/>
                  </a:lnTo>
                  <a:lnTo>
                    <a:pt x="21718" y="1828545"/>
                  </a:lnTo>
                  <a:lnTo>
                    <a:pt x="10415" y="1820924"/>
                  </a:lnTo>
                  <a:lnTo>
                    <a:pt x="2794" y="1809621"/>
                  </a:lnTo>
                  <a:lnTo>
                    <a:pt x="0" y="1795779"/>
                  </a:lnTo>
                  <a:lnTo>
                    <a:pt x="0" y="35559"/>
                  </a:lnTo>
                  <a:lnTo>
                    <a:pt x="2794" y="21718"/>
                  </a:lnTo>
                  <a:lnTo>
                    <a:pt x="10415" y="10415"/>
                  </a:lnTo>
                  <a:lnTo>
                    <a:pt x="21718" y="2794"/>
                  </a:lnTo>
                  <a:lnTo>
                    <a:pt x="35559" y="0"/>
                  </a:lnTo>
                  <a:close/>
                </a:path>
              </a:pathLst>
            </a:custGeom>
            <a:ln w="888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52823" y="1069351"/>
              <a:ext cx="640080" cy="142240"/>
            </a:xfrm>
            <a:custGeom>
              <a:avLst/>
              <a:gdLst/>
              <a:ahLst/>
              <a:cxnLst/>
              <a:rect l="l" t="t" r="r" b="b"/>
              <a:pathLst>
                <a:path w="640080" h="142240">
                  <a:moveTo>
                    <a:pt x="640079" y="0"/>
                  </a:moveTo>
                  <a:lnTo>
                    <a:pt x="0" y="0"/>
                  </a:lnTo>
                  <a:lnTo>
                    <a:pt x="0" y="142239"/>
                  </a:lnTo>
                  <a:lnTo>
                    <a:pt x="640079" y="142239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D6D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52816" y="1211592"/>
              <a:ext cx="640080" cy="995680"/>
            </a:xfrm>
            <a:custGeom>
              <a:avLst/>
              <a:gdLst/>
              <a:ahLst/>
              <a:cxnLst/>
              <a:rect l="l" t="t" r="r" b="b"/>
              <a:pathLst>
                <a:path w="640080" h="995680">
                  <a:moveTo>
                    <a:pt x="640080" y="0"/>
                  </a:moveTo>
                  <a:lnTo>
                    <a:pt x="0" y="0"/>
                  </a:lnTo>
                  <a:lnTo>
                    <a:pt x="0" y="142240"/>
                  </a:lnTo>
                  <a:lnTo>
                    <a:pt x="0" y="284480"/>
                  </a:lnTo>
                  <a:lnTo>
                    <a:pt x="0" y="995680"/>
                  </a:lnTo>
                  <a:lnTo>
                    <a:pt x="640080" y="995680"/>
                  </a:lnTo>
                  <a:lnTo>
                    <a:pt x="640080" y="142240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D6D7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748378" y="1064906"/>
          <a:ext cx="653415" cy="1146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</a:tblGrid>
              <a:tr h="142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550" spc="-10">
                          <a:latin typeface="Arial"/>
                          <a:cs typeface="Arial"/>
                        </a:rPr>
                        <a:t>AWS </a:t>
                      </a:r>
                      <a:r>
                        <a:rPr dirty="0" sz="550">
                          <a:latin typeface="Arial"/>
                          <a:cs typeface="Arial"/>
                        </a:rPr>
                        <a:t>CLI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6D7FF"/>
                    </a:solidFill>
                  </a:tcPr>
                </a:tc>
              </a:tr>
              <a:tr h="142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550" spc="-5">
                          <a:latin typeface="Arial"/>
                          <a:cs typeface="Arial"/>
                        </a:rPr>
                        <a:t>Azure</a:t>
                      </a:r>
                      <a:r>
                        <a:rPr dirty="0" sz="5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>
                          <a:latin typeface="Arial"/>
                          <a:cs typeface="Arial"/>
                        </a:rPr>
                        <a:t>CLI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6D7FF"/>
                    </a:solidFill>
                  </a:tcPr>
                </a:tc>
              </a:tr>
              <a:tr h="142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550" spc="5">
                          <a:latin typeface="Arial"/>
                          <a:cs typeface="Arial"/>
                        </a:rPr>
                        <a:t>Google </a:t>
                      </a:r>
                      <a:r>
                        <a:rPr dirty="0" sz="550" spc="10">
                          <a:latin typeface="Arial"/>
                          <a:cs typeface="Arial"/>
                        </a:rPr>
                        <a:t>Cloud</a:t>
                      </a:r>
                      <a:r>
                        <a:rPr dirty="0" sz="55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>
                          <a:latin typeface="Arial"/>
                          <a:cs typeface="Arial"/>
                        </a:rPr>
                        <a:t>CLI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6D7FF"/>
                    </a:solidFill>
                  </a:tcPr>
                </a:tc>
              </a:tr>
              <a:tr h="142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550" spc="10">
                          <a:latin typeface="Arial"/>
                          <a:cs typeface="Arial"/>
                        </a:rPr>
                        <a:t>IBM Cloud</a:t>
                      </a:r>
                      <a:r>
                        <a:rPr dirty="0" sz="5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50">
                          <a:latin typeface="Arial"/>
                          <a:cs typeface="Arial"/>
                        </a:rPr>
                        <a:t>CLI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6D7FF"/>
                    </a:solidFill>
                  </a:tcPr>
                </a:tc>
              </a:tr>
              <a:tr h="142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550" spc="5" b="1">
                          <a:latin typeface="Courier New"/>
                          <a:cs typeface="Courier New"/>
                        </a:rPr>
                        <a:t>zip</a:t>
                      </a:r>
                      <a:endParaRPr sz="550">
                        <a:latin typeface="Courier New"/>
                        <a:cs typeface="Courier New"/>
                      </a:endParaRPr>
                    </a:p>
                  </a:txBody>
                  <a:tcPr marL="0" marR="0" marB="0" marT="279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6D7FF"/>
                    </a:solidFill>
                  </a:tcPr>
                </a:tc>
              </a:tr>
              <a:tr h="142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550" spc="5" b="1">
                          <a:latin typeface="Courier New"/>
                          <a:cs typeface="Courier New"/>
                        </a:rPr>
                        <a:t>node</a:t>
                      </a:r>
                      <a:endParaRPr sz="550">
                        <a:latin typeface="Courier New"/>
                        <a:cs typeface="Courier New"/>
                      </a:endParaRPr>
                    </a:p>
                  </a:txBody>
                  <a:tcPr marL="0" marR="0" marB="0" marT="279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6D7FF"/>
                    </a:solidFill>
                  </a:tcPr>
                </a:tc>
              </a:tr>
              <a:tr h="142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550" spc="5" b="1">
                          <a:latin typeface="Courier New"/>
                          <a:cs typeface="Courier New"/>
                        </a:rPr>
                        <a:t>golang</a:t>
                      </a:r>
                      <a:endParaRPr sz="550">
                        <a:latin typeface="Courier New"/>
                        <a:cs typeface="Courier New"/>
                      </a:endParaRPr>
                    </a:p>
                  </a:txBody>
                  <a:tcPr marL="0" marR="0" marB="0" marT="279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6D7FF"/>
                    </a:solidFill>
                  </a:tcPr>
                </a:tc>
              </a:tr>
              <a:tr h="142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550" spc="5" b="1">
                          <a:latin typeface="Courier New"/>
                          <a:cs typeface="Courier New"/>
                        </a:rPr>
                        <a:t>dotnet</a:t>
                      </a:r>
                      <a:endParaRPr sz="550">
                        <a:latin typeface="Courier New"/>
                        <a:cs typeface="Courier New"/>
                      </a:endParaRPr>
                    </a:p>
                  </a:txBody>
                  <a:tcPr marL="0" marR="0" marB="0" marT="279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6D7FF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837131" y="947651"/>
            <a:ext cx="47180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30">
                <a:latin typeface="Arial"/>
                <a:cs typeface="Arial"/>
              </a:rPr>
              <a:t>Deployment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52823" y="2491751"/>
            <a:ext cx="640080" cy="142240"/>
          </a:xfrm>
          <a:custGeom>
            <a:avLst/>
            <a:gdLst/>
            <a:ahLst/>
            <a:cxnLst/>
            <a:rect l="l" t="t" r="r" b="b"/>
            <a:pathLst>
              <a:path w="640080" h="142239">
                <a:moveTo>
                  <a:pt x="640079" y="0"/>
                </a:moveTo>
                <a:lnTo>
                  <a:pt x="0" y="0"/>
                </a:lnTo>
                <a:lnTo>
                  <a:pt x="0" y="142239"/>
                </a:lnTo>
                <a:lnTo>
                  <a:pt x="640079" y="142239"/>
                </a:lnTo>
                <a:lnTo>
                  <a:pt x="640079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52823" y="2491751"/>
            <a:ext cx="640080" cy="142240"/>
          </a:xfrm>
          <a:prstGeom prst="rect">
            <a:avLst/>
          </a:prstGeom>
          <a:ln w="8889">
            <a:solidFill>
              <a:srgbClr val="000000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dirty="0" sz="550" spc="5" b="1">
                <a:latin typeface="Courier New"/>
                <a:cs typeface="Courier New"/>
              </a:rPr>
              <a:t>wrk2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92654" y="2370051"/>
            <a:ext cx="56070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30">
                <a:latin typeface="Arial"/>
                <a:cs typeface="Arial"/>
              </a:rPr>
              <a:t>Benchmarking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20255" y="966909"/>
            <a:ext cx="1755139" cy="1616710"/>
            <a:chOff x="820255" y="966909"/>
            <a:chExt cx="1755139" cy="1616710"/>
          </a:xfrm>
        </p:grpSpPr>
        <p:sp>
          <p:nvSpPr>
            <p:cNvPr id="21" name="object 21"/>
            <p:cNvSpPr/>
            <p:nvPr/>
          </p:nvSpPr>
          <p:spPr>
            <a:xfrm>
              <a:off x="824700" y="971354"/>
              <a:ext cx="685165" cy="374015"/>
            </a:xfrm>
            <a:custGeom>
              <a:avLst/>
              <a:gdLst/>
              <a:ahLst/>
              <a:cxnLst/>
              <a:rect l="l" t="t" r="r" b="b"/>
              <a:pathLst>
                <a:path w="685165" h="374015">
                  <a:moveTo>
                    <a:pt x="65357" y="207904"/>
                  </a:moveTo>
                  <a:lnTo>
                    <a:pt x="34190" y="197289"/>
                  </a:lnTo>
                  <a:lnTo>
                    <a:pt x="13006" y="179500"/>
                  </a:lnTo>
                  <a:lnTo>
                    <a:pt x="1658" y="156714"/>
                  </a:lnTo>
                  <a:lnTo>
                    <a:pt x="0" y="131109"/>
                  </a:lnTo>
                  <a:lnTo>
                    <a:pt x="7884" y="104862"/>
                  </a:lnTo>
                  <a:lnTo>
                    <a:pt x="25166" y="80151"/>
                  </a:lnTo>
                  <a:lnTo>
                    <a:pt x="51697" y="59153"/>
                  </a:lnTo>
                  <a:lnTo>
                    <a:pt x="87333" y="44045"/>
                  </a:lnTo>
                  <a:lnTo>
                    <a:pt x="131925" y="37006"/>
                  </a:lnTo>
                  <a:lnTo>
                    <a:pt x="185328" y="40212"/>
                  </a:lnTo>
                  <a:lnTo>
                    <a:pt x="204338" y="19103"/>
                  </a:lnTo>
                  <a:lnTo>
                    <a:pt x="241030" y="5866"/>
                  </a:lnTo>
                  <a:lnTo>
                    <a:pt x="287858" y="0"/>
                  </a:lnTo>
                  <a:lnTo>
                    <a:pt x="337275" y="1002"/>
                  </a:lnTo>
                  <a:lnTo>
                    <a:pt x="381737" y="8372"/>
                  </a:lnTo>
                  <a:lnTo>
                    <a:pt x="413696" y="21609"/>
                  </a:lnTo>
                  <a:lnTo>
                    <a:pt x="425607" y="40212"/>
                  </a:lnTo>
                  <a:lnTo>
                    <a:pt x="468553" y="26712"/>
                  </a:lnTo>
                  <a:lnTo>
                    <a:pt x="511809" y="23028"/>
                  </a:lnTo>
                  <a:lnTo>
                    <a:pt x="553341" y="27649"/>
                  </a:lnTo>
                  <a:lnTo>
                    <a:pt x="591117" y="39069"/>
                  </a:lnTo>
                  <a:lnTo>
                    <a:pt x="647269" y="76269"/>
                  </a:lnTo>
                  <a:lnTo>
                    <a:pt x="664004" y="122565"/>
                  </a:lnTo>
                  <a:lnTo>
                    <a:pt x="652510" y="145352"/>
                  </a:lnTo>
                  <a:lnTo>
                    <a:pt x="625063" y="165890"/>
                  </a:lnTo>
                  <a:lnTo>
                    <a:pt x="659980" y="178752"/>
                  </a:lnTo>
                  <a:lnTo>
                    <a:pt x="679371" y="197703"/>
                  </a:lnTo>
                  <a:lnTo>
                    <a:pt x="685146" y="220784"/>
                  </a:lnTo>
                  <a:lnTo>
                    <a:pt x="679214" y="246039"/>
                  </a:lnTo>
                  <a:lnTo>
                    <a:pt x="639870" y="295236"/>
                  </a:lnTo>
                  <a:lnTo>
                    <a:pt x="576617" y="329637"/>
                  </a:lnTo>
                  <a:lnTo>
                    <a:pt x="540801" y="336395"/>
                  </a:lnTo>
                  <a:lnTo>
                    <a:pt x="504736" y="333582"/>
                  </a:lnTo>
                  <a:lnTo>
                    <a:pt x="484962" y="353795"/>
                  </a:lnTo>
                  <a:lnTo>
                    <a:pt x="442449" y="367705"/>
                  </a:lnTo>
                  <a:lnTo>
                    <a:pt x="388189" y="373977"/>
                  </a:lnTo>
                  <a:lnTo>
                    <a:pt x="333169" y="371271"/>
                  </a:lnTo>
                  <a:lnTo>
                    <a:pt x="288381" y="358252"/>
                  </a:lnTo>
                  <a:lnTo>
                    <a:pt x="264813" y="333582"/>
                  </a:lnTo>
                  <a:lnTo>
                    <a:pt x="232430" y="346714"/>
                  </a:lnTo>
                  <a:lnTo>
                    <a:pt x="196535" y="353480"/>
                  </a:lnTo>
                  <a:lnTo>
                    <a:pt x="159043" y="354503"/>
                  </a:lnTo>
                  <a:lnTo>
                    <a:pt x="121865" y="350405"/>
                  </a:lnTo>
                  <a:lnTo>
                    <a:pt x="56108" y="329333"/>
                  </a:lnTo>
                  <a:lnTo>
                    <a:pt x="14568" y="295241"/>
                  </a:lnTo>
                  <a:lnTo>
                    <a:pt x="7662" y="274868"/>
                  </a:lnTo>
                  <a:lnTo>
                    <a:pt x="12550" y="253106"/>
                  </a:lnTo>
                  <a:lnTo>
                    <a:pt x="31144" y="230577"/>
                  </a:lnTo>
                  <a:lnTo>
                    <a:pt x="65357" y="207904"/>
                  </a:lnTo>
                  <a:close/>
                </a:path>
              </a:pathLst>
            </a:custGeom>
            <a:ln w="888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452466" y="1140471"/>
              <a:ext cx="118745" cy="355600"/>
            </a:xfrm>
            <a:custGeom>
              <a:avLst/>
              <a:gdLst/>
              <a:ahLst/>
              <a:cxnLst/>
              <a:rect l="l" t="t" r="r" b="b"/>
              <a:pathLst>
                <a:path w="118744" h="355600">
                  <a:moveTo>
                    <a:pt x="118236" y="355599"/>
                  </a:moveTo>
                  <a:lnTo>
                    <a:pt x="47116" y="355599"/>
                  </a:lnTo>
                  <a:lnTo>
                    <a:pt x="47116" y="0"/>
                  </a:lnTo>
                  <a:lnTo>
                    <a:pt x="0" y="0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409794" y="112446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4">
                  <a:moveTo>
                    <a:pt x="42671" y="0"/>
                  </a:moveTo>
                  <a:lnTo>
                    <a:pt x="0" y="16001"/>
                  </a:lnTo>
                  <a:lnTo>
                    <a:pt x="42671" y="32003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409794" y="112446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4">
                  <a:moveTo>
                    <a:pt x="0" y="16001"/>
                  </a:moveTo>
                  <a:lnTo>
                    <a:pt x="42671" y="32003"/>
                  </a:lnTo>
                  <a:lnTo>
                    <a:pt x="42671" y="0"/>
                  </a:lnTo>
                  <a:lnTo>
                    <a:pt x="0" y="16001"/>
                  </a:lnTo>
                  <a:close/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452466" y="1282711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 h="0">
                  <a:moveTo>
                    <a:pt x="47116" y="0"/>
                  </a:moveTo>
                  <a:lnTo>
                    <a:pt x="0" y="0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409794" y="126670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4">
                  <a:moveTo>
                    <a:pt x="42671" y="0"/>
                  </a:moveTo>
                  <a:lnTo>
                    <a:pt x="0" y="16001"/>
                  </a:lnTo>
                  <a:lnTo>
                    <a:pt x="42671" y="32003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409794" y="126670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4">
                  <a:moveTo>
                    <a:pt x="0" y="16001"/>
                  </a:moveTo>
                  <a:lnTo>
                    <a:pt x="42671" y="32003"/>
                  </a:lnTo>
                  <a:lnTo>
                    <a:pt x="42671" y="0"/>
                  </a:lnTo>
                  <a:lnTo>
                    <a:pt x="0" y="16001"/>
                  </a:lnTo>
                  <a:close/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452466" y="1424951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 h="0">
                  <a:moveTo>
                    <a:pt x="47116" y="0"/>
                  </a:moveTo>
                  <a:lnTo>
                    <a:pt x="0" y="0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409794" y="140894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4">
                  <a:moveTo>
                    <a:pt x="42671" y="0"/>
                  </a:moveTo>
                  <a:lnTo>
                    <a:pt x="0" y="16001"/>
                  </a:lnTo>
                  <a:lnTo>
                    <a:pt x="42671" y="32003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409794" y="140894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4">
                  <a:moveTo>
                    <a:pt x="0" y="16001"/>
                  </a:moveTo>
                  <a:lnTo>
                    <a:pt x="42671" y="32003"/>
                  </a:lnTo>
                  <a:lnTo>
                    <a:pt x="42671" y="0"/>
                  </a:lnTo>
                  <a:lnTo>
                    <a:pt x="0" y="16001"/>
                  </a:lnTo>
                  <a:close/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452466" y="1496071"/>
              <a:ext cx="47625" cy="1066800"/>
            </a:xfrm>
            <a:custGeom>
              <a:avLst/>
              <a:gdLst/>
              <a:ahLst/>
              <a:cxnLst/>
              <a:rect l="l" t="t" r="r" b="b"/>
              <a:pathLst>
                <a:path w="47625" h="1066800">
                  <a:moveTo>
                    <a:pt x="47116" y="0"/>
                  </a:moveTo>
                  <a:lnTo>
                    <a:pt x="47116" y="1066799"/>
                  </a:lnTo>
                  <a:lnTo>
                    <a:pt x="0" y="1066799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409794" y="254686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5">
                  <a:moveTo>
                    <a:pt x="42671" y="0"/>
                  </a:moveTo>
                  <a:lnTo>
                    <a:pt x="0" y="16001"/>
                  </a:lnTo>
                  <a:lnTo>
                    <a:pt x="42671" y="32003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409794" y="254686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5">
                  <a:moveTo>
                    <a:pt x="0" y="16001"/>
                  </a:moveTo>
                  <a:lnTo>
                    <a:pt x="42671" y="32003"/>
                  </a:lnTo>
                  <a:lnTo>
                    <a:pt x="42671" y="0"/>
                  </a:lnTo>
                  <a:lnTo>
                    <a:pt x="0" y="16001"/>
                  </a:lnTo>
                  <a:close/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934867" y="1191566"/>
            <a:ext cx="462915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-10">
                <a:latin typeface="Arial"/>
                <a:cs typeface="Arial"/>
              </a:rPr>
              <a:t>AWS</a:t>
            </a:r>
            <a:r>
              <a:rPr dirty="0" sz="550" spc="-55">
                <a:latin typeface="Arial"/>
                <a:cs typeface="Arial"/>
              </a:rPr>
              <a:t> </a:t>
            </a:r>
            <a:r>
              <a:rPr dirty="0" sz="550" spc="10">
                <a:latin typeface="Arial"/>
                <a:cs typeface="Arial"/>
              </a:rPr>
              <a:t>Lambda</a:t>
            </a:r>
            <a:endParaRPr sz="5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24700" y="1398074"/>
            <a:ext cx="685165" cy="374015"/>
          </a:xfrm>
          <a:custGeom>
            <a:avLst/>
            <a:gdLst/>
            <a:ahLst/>
            <a:cxnLst/>
            <a:rect l="l" t="t" r="r" b="b"/>
            <a:pathLst>
              <a:path w="685165" h="374014">
                <a:moveTo>
                  <a:pt x="65357" y="207904"/>
                </a:moveTo>
                <a:lnTo>
                  <a:pt x="34190" y="197289"/>
                </a:lnTo>
                <a:lnTo>
                  <a:pt x="13006" y="179500"/>
                </a:lnTo>
                <a:lnTo>
                  <a:pt x="1658" y="156714"/>
                </a:lnTo>
                <a:lnTo>
                  <a:pt x="0" y="131109"/>
                </a:lnTo>
                <a:lnTo>
                  <a:pt x="7884" y="104862"/>
                </a:lnTo>
                <a:lnTo>
                  <a:pt x="25166" y="80151"/>
                </a:lnTo>
                <a:lnTo>
                  <a:pt x="51697" y="59153"/>
                </a:lnTo>
                <a:lnTo>
                  <a:pt x="87333" y="44045"/>
                </a:lnTo>
                <a:lnTo>
                  <a:pt x="131925" y="37006"/>
                </a:lnTo>
                <a:lnTo>
                  <a:pt x="185328" y="40212"/>
                </a:lnTo>
                <a:lnTo>
                  <a:pt x="204338" y="19103"/>
                </a:lnTo>
                <a:lnTo>
                  <a:pt x="241030" y="5866"/>
                </a:lnTo>
                <a:lnTo>
                  <a:pt x="287858" y="0"/>
                </a:lnTo>
                <a:lnTo>
                  <a:pt x="337275" y="1002"/>
                </a:lnTo>
                <a:lnTo>
                  <a:pt x="381737" y="8372"/>
                </a:lnTo>
                <a:lnTo>
                  <a:pt x="413696" y="21609"/>
                </a:lnTo>
                <a:lnTo>
                  <a:pt x="425607" y="40212"/>
                </a:lnTo>
                <a:lnTo>
                  <a:pt x="468553" y="26712"/>
                </a:lnTo>
                <a:lnTo>
                  <a:pt x="511809" y="23028"/>
                </a:lnTo>
                <a:lnTo>
                  <a:pt x="553341" y="27649"/>
                </a:lnTo>
                <a:lnTo>
                  <a:pt x="591117" y="39069"/>
                </a:lnTo>
                <a:lnTo>
                  <a:pt x="647269" y="76269"/>
                </a:lnTo>
                <a:lnTo>
                  <a:pt x="664004" y="122565"/>
                </a:lnTo>
                <a:lnTo>
                  <a:pt x="652510" y="145352"/>
                </a:lnTo>
                <a:lnTo>
                  <a:pt x="625063" y="165890"/>
                </a:lnTo>
                <a:lnTo>
                  <a:pt x="659980" y="178752"/>
                </a:lnTo>
                <a:lnTo>
                  <a:pt x="679371" y="197703"/>
                </a:lnTo>
                <a:lnTo>
                  <a:pt x="685146" y="220784"/>
                </a:lnTo>
                <a:lnTo>
                  <a:pt x="679214" y="246039"/>
                </a:lnTo>
                <a:lnTo>
                  <a:pt x="639870" y="295236"/>
                </a:lnTo>
                <a:lnTo>
                  <a:pt x="576617" y="329637"/>
                </a:lnTo>
                <a:lnTo>
                  <a:pt x="540801" y="336395"/>
                </a:lnTo>
                <a:lnTo>
                  <a:pt x="504736" y="333582"/>
                </a:lnTo>
                <a:lnTo>
                  <a:pt x="484962" y="353795"/>
                </a:lnTo>
                <a:lnTo>
                  <a:pt x="442449" y="367705"/>
                </a:lnTo>
                <a:lnTo>
                  <a:pt x="388189" y="373977"/>
                </a:lnTo>
                <a:lnTo>
                  <a:pt x="333169" y="371271"/>
                </a:lnTo>
                <a:lnTo>
                  <a:pt x="288381" y="358252"/>
                </a:lnTo>
                <a:lnTo>
                  <a:pt x="264813" y="333582"/>
                </a:lnTo>
                <a:lnTo>
                  <a:pt x="232430" y="346714"/>
                </a:lnTo>
                <a:lnTo>
                  <a:pt x="196535" y="353480"/>
                </a:lnTo>
                <a:lnTo>
                  <a:pt x="159043" y="354503"/>
                </a:lnTo>
                <a:lnTo>
                  <a:pt x="121865" y="350405"/>
                </a:lnTo>
                <a:lnTo>
                  <a:pt x="56108" y="329333"/>
                </a:lnTo>
                <a:lnTo>
                  <a:pt x="14568" y="295241"/>
                </a:lnTo>
                <a:lnTo>
                  <a:pt x="7662" y="274868"/>
                </a:lnTo>
                <a:lnTo>
                  <a:pt x="12550" y="253106"/>
                </a:lnTo>
                <a:lnTo>
                  <a:pt x="31144" y="230577"/>
                </a:lnTo>
                <a:lnTo>
                  <a:pt x="65357" y="207904"/>
                </a:lnTo>
                <a:close/>
              </a:path>
            </a:pathLst>
          </a:custGeom>
          <a:ln w="88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897209" y="1618286"/>
            <a:ext cx="537845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-5">
                <a:latin typeface="Arial"/>
                <a:cs typeface="Arial"/>
              </a:rPr>
              <a:t>Azure</a:t>
            </a:r>
            <a:r>
              <a:rPr dirty="0" sz="550" spc="-40">
                <a:latin typeface="Arial"/>
                <a:cs typeface="Arial"/>
              </a:rPr>
              <a:t> </a:t>
            </a:r>
            <a:r>
              <a:rPr dirty="0" sz="550" spc="5">
                <a:latin typeface="Arial"/>
                <a:cs typeface="Arial"/>
              </a:rPr>
              <a:t>Functions</a:t>
            </a:r>
            <a:endParaRPr sz="5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24700" y="1824794"/>
            <a:ext cx="685165" cy="374015"/>
          </a:xfrm>
          <a:custGeom>
            <a:avLst/>
            <a:gdLst/>
            <a:ahLst/>
            <a:cxnLst/>
            <a:rect l="l" t="t" r="r" b="b"/>
            <a:pathLst>
              <a:path w="685165" h="374014">
                <a:moveTo>
                  <a:pt x="65357" y="207904"/>
                </a:moveTo>
                <a:lnTo>
                  <a:pt x="34190" y="197289"/>
                </a:lnTo>
                <a:lnTo>
                  <a:pt x="13006" y="179500"/>
                </a:lnTo>
                <a:lnTo>
                  <a:pt x="1658" y="156714"/>
                </a:lnTo>
                <a:lnTo>
                  <a:pt x="0" y="131109"/>
                </a:lnTo>
                <a:lnTo>
                  <a:pt x="7884" y="104862"/>
                </a:lnTo>
                <a:lnTo>
                  <a:pt x="25166" y="80151"/>
                </a:lnTo>
                <a:lnTo>
                  <a:pt x="51697" y="59153"/>
                </a:lnTo>
                <a:lnTo>
                  <a:pt x="87333" y="44045"/>
                </a:lnTo>
                <a:lnTo>
                  <a:pt x="131925" y="37006"/>
                </a:lnTo>
                <a:lnTo>
                  <a:pt x="185328" y="40212"/>
                </a:lnTo>
                <a:lnTo>
                  <a:pt x="204338" y="19103"/>
                </a:lnTo>
                <a:lnTo>
                  <a:pt x="241030" y="5866"/>
                </a:lnTo>
                <a:lnTo>
                  <a:pt x="287858" y="0"/>
                </a:lnTo>
                <a:lnTo>
                  <a:pt x="337275" y="1002"/>
                </a:lnTo>
                <a:lnTo>
                  <a:pt x="381737" y="8372"/>
                </a:lnTo>
                <a:lnTo>
                  <a:pt x="413696" y="21609"/>
                </a:lnTo>
                <a:lnTo>
                  <a:pt x="425607" y="40212"/>
                </a:lnTo>
                <a:lnTo>
                  <a:pt x="468553" y="26712"/>
                </a:lnTo>
                <a:lnTo>
                  <a:pt x="511809" y="23028"/>
                </a:lnTo>
                <a:lnTo>
                  <a:pt x="553341" y="27649"/>
                </a:lnTo>
                <a:lnTo>
                  <a:pt x="591117" y="39069"/>
                </a:lnTo>
                <a:lnTo>
                  <a:pt x="647269" y="76269"/>
                </a:lnTo>
                <a:lnTo>
                  <a:pt x="664004" y="122565"/>
                </a:lnTo>
                <a:lnTo>
                  <a:pt x="652510" y="145352"/>
                </a:lnTo>
                <a:lnTo>
                  <a:pt x="625063" y="165890"/>
                </a:lnTo>
                <a:lnTo>
                  <a:pt x="659980" y="178752"/>
                </a:lnTo>
                <a:lnTo>
                  <a:pt x="679371" y="197703"/>
                </a:lnTo>
                <a:lnTo>
                  <a:pt x="685146" y="220784"/>
                </a:lnTo>
                <a:lnTo>
                  <a:pt x="679214" y="246039"/>
                </a:lnTo>
                <a:lnTo>
                  <a:pt x="639870" y="295236"/>
                </a:lnTo>
                <a:lnTo>
                  <a:pt x="576617" y="329637"/>
                </a:lnTo>
                <a:lnTo>
                  <a:pt x="540801" y="336395"/>
                </a:lnTo>
                <a:lnTo>
                  <a:pt x="504736" y="333582"/>
                </a:lnTo>
                <a:lnTo>
                  <a:pt x="484962" y="353795"/>
                </a:lnTo>
                <a:lnTo>
                  <a:pt x="442449" y="367705"/>
                </a:lnTo>
                <a:lnTo>
                  <a:pt x="388189" y="373977"/>
                </a:lnTo>
                <a:lnTo>
                  <a:pt x="333169" y="371271"/>
                </a:lnTo>
                <a:lnTo>
                  <a:pt x="288381" y="358252"/>
                </a:lnTo>
                <a:lnTo>
                  <a:pt x="264813" y="333582"/>
                </a:lnTo>
                <a:lnTo>
                  <a:pt x="232430" y="346714"/>
                </a:lnTo>
                <a:lnTo>
                  <a:pt x="196535" y="353480"/>
                </a:lnTo>
                <a:lnTo>
                  <a:pt x="159043" y="354503"/>
                </a:lnTo>
                <a:lnTo>
                  <a:pt x="121865" y="350405"/>
                </a:lnTo>
                <a:lnTo>
                  <a:pt x="56108" y="329333"/>
                </a:lnTo>
                <a:lnTo>
                  <a:pt x="14568" y="295241"/>
                </a:lnTo>
                <a:lnTo>
                  <a:pt x="7662" y="274868"/>
                </a:lnTo>
                <a:lnTo>
                  <a:pt x="12550" y="253106"/>
                </a:lnTo>
                <a:lnTo>
                  <a:pt x="31144" y="230577"/>
                </a:lnTo>
                <a:lnTo>
                  <a:pt x="65357" y="207904"/>
                </a:lnTo>
                <a:close/>
              </a:path>
            </a:pathLst>
          </a:custGeom>
          <a:ln w="888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92550" y="1971894"/>
            <a:ext cx="548005" cy="18415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 indent="291465">
              <a:lnSpc>
                <a:spcPts val="580"/>
              </a:lnSpc>
              <a:spcBef>
                <a:spcPts val="195"/>
              </a:spcBef>
            </a:pPr>
            <a:r>
              <a:rPr dirty="0" sz="550" spc="5">
                <a:latin typeface="Arial"/>
                <a:cs typeface="Arial"/>
              </a:rPr>
              <a:t>Google  </a:t>
            </a:r>
            <a:r>
              <a:rPr dirty="0" sz="550" spc="10">
                <a:latin typeface="Arial"/>
                <a:cs typeface="Arial"/>
              </a:rPr>
              <a:t>Cloud</a:t>
            </a:r>
            <a:r>
              <a:rPr dirty="0" sz="550" spc="-60">
                <a:latin typeface="Arial"/>
                <a:cs typeface="Arial"/>
              </a:rPr>
              <a:t> </a:t>
            </a:r>
            <a:r>
              <a:rPr dirty="0" sz="550" spc="5">
                <a:latin typeface="Arial"/>
                <a:cs typeface="Arial"/>
              </a:rPr>
              <a:t>Functions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06063" y="998231"/>
            <a:ext cx="680085" cy="1514475"/>
            <a:chOff x="1006063" y="998231"/>
            <a:chExt cx="680085" cy="1514475"/>
          </a:xfrm>
        </p:grpSpPr>
        <p:sp>
          <p:nvSpPr>
            <p:cNvPr id="40" name="object 40"/>
            <p:cNvSpPr/>
            <p:nvPr/>
          </p:nvSpPr>
          <p:spPr>
            <a:xfrm>
              <a:off x="1006063" y="1851671"/>
              <a:ext cx="195579" cy="1955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06063" y="2278391"/>
              <a:ext cx="195579" cy="1955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006063" y="1424951"/>
              <a:ext cx="195579" cy="1955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006063" y="998231"/>
              <a:ext cx="195579" cy="1955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563466" y="1211591"/>
              <a:ext cx="118745" cy="640080"/>
            </a:xfrm>
            <a:custGeom>
              <a:avLst/>
              <a:gdLst/>
              <a:ahLst/>
              <a:cxnLst/>
              <a:rect l="l" t="t" r="r" b="b"/>
              <a:pathLst>
                <a:path w="118744" h="640080">
                  <a:moveTo>
                    <a:pt x="118236" y="640079"/>
                  </a:moveTo>
                  <a:lnTo>
                    <a:pt x="47116" y="640079"/>
                  </a:lnTo>
                  <a:lnTo>
                    <a:pt x="47116" y="0"/>
                  </a:lnTo>
                  <a:lnTo>
                    <a:pt x="0" y="0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520794" y="119558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4">
                  <a:moveTo>
                    <a:pt x="42671" y="0"/>
                  </a:moveTo>
                  <a:lnTo>
                    <a:pt x="0" y="16001"/>
                  </a:lnTo>
                  <a:lnTo>
                    <a:pt x="42671" y="32003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520794" y="119558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4">
                  <a:moveTo>
                    <a:pt x="0" y="16001"/>
                  </a:moveTo>
                  <a:lnTo>
                    <a:pt x="42671" y="32003"/>
                  </a:lnTo>
                  <a:lnTo>
                    <a:pt x="42671" y="0"/>
                  </a:lnTo>
                  <a:lnTo>
                    <a:pt x="0" y="16001"/>
                  </a:lnTo>
                  <a:close/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563466" y="1638311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 h="0">
                  <a:moveTo>
                    <a:pt x="47116" y="0"/>
                  </a:moveTo>
                  <a:lnTo>
                    <a:pt x="0" y="0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520794" y="162230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5">
                  <a:moveTo>
                    <a:pt x="42671" y="0"/>
                  </a:moveTo>
                  <a:lnTo>
                    <a:pt x="0" y="16001"/>
                  </a:lnTo>
                  <a:lnTo>
                    <a:pt x="42671" y="32003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520794" y="162230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5">
                  <a:moveTo>
                    <a:pt x="0" y="16001"/>
                  </a:moveTo>
                  <a:lnTo>
                    <a:pt x="42671" y="32003"/>
                  </a:lnTo>
                  <a:lnTo>
                    <a:pt x="42671" y="0"/>
                  </a:lnTo>
                  <a:lnTo>
                    <a:pt x="0" y="16001"/>
                  </a:lnTo>
                  <a:close/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563466" y="2065031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 h="0">
                  <a:moveTo>
                    <a:pt x="47116" y="0"/>
                  </a:moveTo>
                  <a:lnTo>
                    <a:pt x="0" y="0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520794" y="204902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5">
                  <a:moveTo>
                    <a:pt x="42671" y="0"/>
                  </a:moveTo>
                  <a:lnTo>
                    <a:pt x="0" y="16001"/>
                  </a:lnTo>
                  <a:lnTo>
                    <a:pt x="42671" y="32003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520794" y="204902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5">
                  <a:moveTo>
                    <a:pt x="0" y="16001"/>
                  </a:moveTo>
                  <a:lnTo>
                    <a:pt x="42671" y="32003"/>
                  </a:lnTo>
                  <a:lnTo>
                    <a:pt x="42671" y="0"/>
                  </a:lnTo>
                  <a:lnTo>
                    <a:pt x="0" y="16001"/>
                  </a:lnTo>
                  <a:close/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563466" y="1851671"/>
              <a:ext cx="47625" cy="640080"/>
            </a:xfrm>
            <a:custGeom>
              <a:avLst/>
              <a:gdLst/>
              <a:ahLst/>
              <a:cxnLst/>
              <a:rect l="l" t="t" r="r" b="b"/>
              <a:pathLst>
                <a:path w="47625" h="640080">
                  <a:moveTo>
                    <a:pt x="47116" y="0"/>
                  </a:moveTo>
                  <a:lnTo>
                    <a:pt x="47116" y="640079"/>
                  </a:lnTo>
                  <a:lnTo>
                    <a:pt x="0" y="640079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520794" y="247574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5">
                  <a:moveTo>
                    <a:pt x="42671" y="0"/>
                  </a:moveTo>
                  <a:lnTo>
                    <a:pt x="0" y="16001"/>
                  </a:lnTo>
                  <a:lnTo>
                    <a:pt x="42671" y="32003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520794" y="247574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5">
                  <a:moveTo>
                    <a:pt x="0" y="16001"/>
                  </a:moveTo>
                  <a:lnTo>
                    <a:pt x="42671" y="32003"/>
                  </a:lnTo>
                  <a:lnTo>
                    <a:pt x="42671" y="0"/>
                  </a:lnTo>
                  <a:lnTo>
                    <a:pt x="0" y="16001"/>
                  </a:lnTo>
                  <a:close/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2624420" y="1140910"/>
            <a:ext cx="528320" cy="2127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ts val="720"/>
              </a:lnSpc>
              <a:spcBef>
                <a:spcPts val="130"/>
              </a:spcBef>
            </a:pPr>
            <a:r>
              <a:rPr dirty="0" sz="600" spc="20">
                <a:latin typeface="Arial"/>
                <a:cs typeface="Arial"/>
              </a:rPr>
              <a:t>O</a:t>
            </a:r>
            <a:r>
              <a:rPr dirty="0" sz="600" spc="-5">
                <a:latin typeface="Arial"/>
                <a:cs typeface="Arial"/>
              </a:rPr>
              <a:t>r</a:t>
            </a:r>
            <a:r>
              <a:rPr dirty="0" sz="600" spc="30">
                <a:latin typeface="Arial"/>
                <a:cs typeface="Arial"/>
              </a:rPr>
              <a:t>chestration</a:t>
            </a:r>
            <a:endParaRPr sz="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&amp;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30">
                <a:latin typeface="Arial"/>
                <a:cs typeface="Arial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851249" y="1658851"/>
            <a:ext cx="30162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20">
                <a:latin typeface="Arial"/>
                <a:cs typeface="Arial"/>
              </a:rPr>
              <a:t>Results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63705" y="2479051"/>
            <a:ext cx="488950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-15">
                <a:latin typeface="Arial"/>
                <a:cs typeface="Arial"/>
              </a:rPr>
              <a:t>V</a:t>
            </a:r>
            <a:r>
              <a:rPr dirty="0" sz="600" spc="20">
                <a:latin typeface="Arial"/>
                <a:cs typeface="Arial"/>
              </a:rPr>
              <a:t>isualization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566258" y="1349386"/>
            <a:ext cx="577850" cy="293370"/>
            <a:chOff x="2566258" y="1349386"/>
            <a:chExt cx="577850" cy="293370"/>
          </a:xfrm>
        </p:grpSpPr>
        <p:sp>
          <p:nvSpPr>
            <p:cNvPr id="60" name="object 60"/>
            <p:cNvSpPr/>
            <p:nvPr/>
          </p:nvSpPr>
          <p:spPr>
            <a:xfrm>
              <a:off x="2570703" y="1353831"/>
              <a:ext cx="568960" cy="284480"/>
            </a:xfrm>
            <a:custGeom>
              <a:avLst/>
              <a:gdLst/>
              <a:ahLst/>
              <a:cxnLst/>
              <a:rect l="l" t="t" r="r" b="b"/>
              <a:pathLst>
                <a:path w="568960" h="284480">
                  <a:moveTo>
                    <a:pt x="568959" y="0"/>
                  </a:moveTo>
                  <a:lnTo>
                    <a:pt x="0" y="0"/>
                  </a:lnTo>
                  <a:lnTo>
                    <a:pt x="0" y="284479"/>
                  </a:lnTo>
                  <a:lnTo>
                    <a:pt x="568959" y="284479"/>
                  </a:lnTo>
                  <a:lnTo>
                    <a:pt x="568959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570703" y="1353831"/>
              <a:ext cx="568960" cy="284480"/>
            </a:xfrm>
            <a:custGeom>
              <a:avLst/>
              <a:gdLst/>
              <a:ahLst/>
              <a:cxnLst/>
              <a:rect l="l" t="t" r="r" b="b"/>
              <a:pathLst>
                <a:path w="568960" h="284480">
                  <a:moveTo>
                    <a:pt x="0" y="0"/>
                  </a:moveTo>
                  <a:lnTo>
                    <a:pt x="568959" y="0"/>
                  </a:lnTo>
                  <a:lnTo>
                    <a:pt x="568959" y="284479"/>
                  </a:lnTo>
                  <a:lnTo>
                    <a:pt x="0" y="284479"/>
                  </a:lnTo>
                  <a:lnTo>
                    <a:pt x="0" y="0"/>
                  </a:lnTo>
                  <a:close/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2856636" y="1386932"/>
            <a:ext cx="2692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4769" marR="5080" indent="-52705">
              <a:lnSpc>
                <a:spcPct val="108400"/>
              </a:lnSpc>
              <a:spcBef>
                <a:spcPts val="95"/>
              </a:spcBef>
            </a:pPr>
            <a:r>
              <a:rPr dirty="0" sz="550" spc="5">
                <a:latin typeface="Arial"/>
                <a:cs typeface="Arial"/>
              </a:rPr>
              <a:t>Node.js  </a:t>
            </a:r>
            <a:r>
              <a:rPr dirty="0" sz="550" spc="-10">
                <a:latin typeface="Arial"/>
                <a:cs typeface="Arial"/>
              </a:rPr>
              <a:t>(main)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570703" y="1389391"/>
            <a:ext cx="568960" cy="675640"/>
            <a:chOff x="2570703" y="1389391"/>
            <a:chExt cx="568960" cy="675640"/>
          </a:xfrm>
        </p:grpSpPr>
        <p:sp>
          <p:nvSpPr>
            <p:cNvPr id="64" name="object 64"/>
            <p:cNvSpPr/>
            <p:nvPr/>
          </p:nvSpPr>
          <p:spPr>
            <a:xfrm>
              <a:off x="2606263" y="1389391"/>
              <a:ext cx="213359" cy="2133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570703" y="1780551"/>
              <a:ext cx="568960" cy="284480"/>
            </a:xfrm>
            <a:custGeom>
              <a:avLst/>
              <a:gdLst/>
              <a:ahLst/>
              <a:cxnLst/>
              <a:rect l="l" t="t" r="r" b="b"/>
              <a:pathLst>
                <a:path w="568960" h="284480">
                  <a:moveTo>
                    <a:pt x="568959" y="0"/>
                  </a:moveTo>
                  <a:lnTo>
                    <a:pt x="0" y="0"/>
                  </a:lnTo>
                  <a:lnTo>
                    <a:pt x="0" y="284479"/>
                  </a:lnTo>
                  <a:lnTo>
                    <a:pt x="568959" y="284479"/>
                  </a:lnTo>
                  <a:lnTo>
                    <a:pt x="568959" y="0"/>
                  </a:lnTo>
                  <a:close/>
                </a:path>
              </a:pathLst>
            </a:custGeom>
            <a:solidFill>
              <a:srgbClr val="FFFDA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2570703" y="1780551"/>
            <a:ext cx="568960" cy="284480"/>
          </a:xfrm>
          <a:prstGeom prst="rect">
            <a:avLst/>
          </a:prstGeom>
          <a:ln w="8889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650">
              <a:latin typeface="Times New Roman"/>
              <a:cs typeface="Times New Roman"/>
            </a:endParaRPr>
          </a:p>
          <a:p>
            <a:pPr marL="271780">
              <a:lnSpc>
                <a:spcPct val="100000"/>
              </a:lnSpc>
              <a:spcBef>
                <a:spcPts val="5"/>
              </a:spcBef>
            </a:pPr>
            <a:r>
              <a:rPr dirty="0" sz="550" spc="5">
                <a:latin typeface="Arial"/>
                <a:cs typeface="Arial"/>
              </a:rPr>
              <a:t>InfluxDB</a:t>
            </a:r>
            <a:endParaRPr sz="55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570703" y="2207271"/>
            <a:ext cx="568960" cy="284480"/>
          </a:xfrm>
          <a:custGeom>
            <a:avLst/>
            <a:gdLst/>
            <a:ahLst/>
            <a:cxnLst/>
            <a:rect l="l" t="t" r="r" b="b"/>
            <a:pathLst>
              <a:path w="568960" h="284480">
                <a:moveTo>
                  <a:pt x="568959" y="0"/>
                </a:moveTo>
                <a:lnTo>
                  <a:pt x="0" y="0"/>
                </a:lnTo>
                <a:lnTo>
                  <a:pt x="0" y="284479"/>
                </a:lnTo>
                <a:lnTo>
                  <a:pt x="568959" y="284479"/>
                </a:lnTo>
                <a:lnTo>
                  <a:pt x="568959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2570703" y="2207271"/>
            <a:ext cx="568960" cy="284480"/>
          </a:xfrm>
          <a:prstGeom prst="rect">
            <a:avLst/>
          </a:prstGeom>
          <a:ln w="8889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650">
              <a:latin typeface="Times New Roman"/>
              <a:cs typeface="Times New Roman"/>
            </a:endParaRPr>
          </a:p>
          <a:p>
            <a:pPr marL="288925">
              <a:lnSpc>
                <a:spcPct val="100000"/>
              </a:lnSpc>
              <a:spcBef>
                <a:spcPts val="5"/>
              </a:spcBef>
            </a:pPr>
            <a:r>
              <a:rPr dirty="0" sz="550">
                <a:latin typeface="Arial"/>
                <a:cs typeface="Arial"/>
              </a:rPr>
              <a:t>Grafana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405349" y="896064"/>
            <a:ext cx="899794" cy="1569085"/>
            <a:chOff x="2405349" y="896064"/>
            <a:chExt cx="899794" cy="1569085"/>
          </a:xfrm>
        </p:grpSpPr>
        <p:sp>
          <p:nvSpPr>
            <p:cNvPr id="70" name="object 70"/>
            <p:cNvSpPr/>
            <p:nvPr/>
          </p:nvSpPr>
          <p:spPr>
            <a:xfrm>
              <a:off x="2601818" y="1811666"/>
              <a:ext cx="222249" cy="2222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641823" y="1869451"/>
              <a:ext cx="142239" cy="142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606263" y="2242831"/>
              <a:ext cx="213359" cy="22187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712943" y="1638311"/>
              <a:ext cx="0" cy="83185"/>
            </a:xfrm>
            <a:custGeom>
              <a:avLst/>
              <a:gdLst/>
              <a:ahLst/>
              <a:cxnLst/>
              <a:rect l="l" t="t" r="r" b="b"/>
              <a:pathLst>
                <a:path w="0" h="83185">
                  <a:moveTo>
                    <a:pt x="0" y="0"/>
                  </a:moveTo>
                  <a:lnTo>
                    <a:pt x="0" y="82676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696941" y="1720988"/>
              <a:ext cx="32384" cy="43180"/>
            </a:xfrm>
            <a:custGeom>
              <a:avLst/>
              <a:gdLst/>
              <a:ahLst/>
              <a:cxnLst/>
              <a:rect l="l" t="t" r="r" b="b"/>
              <a:pathLst>
                <a:path w="32385" h="43180">
                  <a:moveTo>
                    <a:pt x="32003" y="0"/>
                  </a:moveTo>
                  <a:lnTo>
                    <a:pt x="0" y="0"/>
                  </a:lnTo>
                  <a:lnTo>
                    <a:pt x="16001" y="42671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696941" y="1720988"/>
              <a:ext cx="32384" cy="43180"/>
            </a:xfrm>
            <a:custGeom>
              <a:avLst/>
              <a:gdLst/>
              <a:ahLst/>
              <a:cxnLst/>
              <a:rect l="l" t="t" r="r" b="b"/>
              <a:pathLst>
                <a:path w="32385" h="43180">
                  <a:moveTo>
                    <a:pt x="16001" y="42671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16001" y="42671"/>
                  </a:lnTo>
                  <a:close/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712943" y="2124594"/>
              <a:ext cx="0" cy="83185"/>
            </a:xfrm>
            <a:custGeom>
              <a:avLst/>
              <a:gdLst/>
              <a:ahLst/>
              <a:cxnLst/>
              <a:rect l="l" t="t" r="r" b="b"/>
              <a:pathLst>
                <a:path w="0" h="83185">
                  <a:moveTo>
                    <a:pt x="0" y="82676"/>
                  </a:moveTo>
                  <a:lnTo>
                    <a:pt x="0" y="0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2696941" y="2081922"/>
              <a:ext cx="32384" cy="43180"/>
            </a:xfrm>
            <a:custGeom>
              <a:avLst/>
              <a:gdLst/>
              <a:ahLst/>
              <a:cxnLst/>
              <a:rect l="l" t="t" r="r" b="b"/>
              <a:pathLst>
                <a:path w="32385" h="43180">
                  <a:moveTo>
                    <a:pt x="16001" y="0"/>
                  </a:moveTo>
                  <a:lnTo>
                    <a:pt x="0" y="42671"/>
                  </a:lnTo>
                  <a:lnTo>
                    <a:pt x="32003" y="42671"/>
                  </a:lnTo>
                  <a:lnTo>
                    <a:pt x="160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696941" y="2081922"/>
              <a:ext cx="32384" cy="43180"/>
            </a:xfrm>
            <a:custGeom>
              <a:avLst/>
              <a:gdLst/>
              <a:ahLst/>
              <a:cxnLst/>
              <a:rect l="l" t="t" r="r" b="b"/>
              <a:pathLst>
                <a:path w="32385" h="43180">
                  <a:moveTo>
                    <a:pt x="16001" y="0"/>
                  </a:moveTo>
                  <a:lnTo>
                    <a:pt x="0" y="42671"/>
                  </a:lnTo>
                  <a:lnTo>
                    <a:pt x="32003" y="42671"/>
                  </a:lnTo>
                  <a:lnTo>
                    <a:pt x="16001" y="0"/>
                  </a:lnTo>
                  <a:close/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428463" y="896064"/>
              <a:ext cx="711199" cy="16877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3139663" y="1496071"/>
              <a:ext cx="118745" cy="0"/>
            </a:xfrm>
            <a:custGeom>
              <a:avLst/>
              <a:gdLst/>
              <a:ahLst/>
              <a:cxnLst/>
              <a:rect l="l" t="t" r="r" b="b"/>
              <a:pathLst>
                <a:path w="118745" h="0">
                  <a:moveTo>
                    <a:pt x="0" y="0"/>
                  </a:moveTo>
                  <a:lnTo>
                    <a:pt x="118236" y="0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3257900" y="148006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79" h="32384">
                  <a:moveTo>
                    <a:pt x="0" y="0"/>
                  </a:moveTo>
                  <a:lnTo>
                    <a:pt x="0" y="32003"/>
                  </a:lnTo>
                  <a:lnTo>
                    <a:pt x="42671" y="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3257900" y="148006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79" h="32384">
                  <a:moveTo>
                    <a:pt x="42671" y="16001"/>
                  </a:moveTo>
                  <a:lnTo>
                    <a:pt x="0" y="0"/>
                  </a:lnTo>
                  <a:lnTo>
                    <a:pt x="0" y="32003"/>
                  </a:lnTo>
                  <a:lnTo>
                    <a:pt x="42671" y="16001"/>
                  </a:lnTo>
                  <a:close/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3139663" y="2349511"/>
              <a:ext cx="118745" cy="0"/>
            </a:xfrm>
            <a:custGeom>
              <a:avLst/>
              <a:gdLst/>
              <a:ahLst/>
              <a:cxnLst/>
              <a:rect l="l" t="t" r="r" b="b"/>
              <a:pathLst>
                <a:path w="118745" h="0">
                  <a:moveTo>
                    <a:pt x="0" y="0"/>
                  </a:moveTo>
                  <a:lnTo>
                    <a:pt x="118236" y="0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3257900" y="233350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79" h="32385">
                  <a:moveTo>
                    <a:pt x="0" y="0"/>
                  </a:moveTo>
                  <a:lnTo>
                    <a:pt x="0" y="32003"/>
                  </a:lnTo>
                  <a:lnTo>
                    <a:pt x="42671" y="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3257900" y="233350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79" h="32385">
                  <a:moveTo>
                    <a:pt x="42671" y="16001"/>
                  </a:moveTo>
                  <a:lnTo>
                    <a:pt x="0" y="0"/>
                  </a:lnTo>
                  <a:lnTo>
                    <a:pt x="0" y="32003"/>
                  </a:lnTo>
                  <a:lnTo>
                    <a:pt x="42671" y="16001"/>
                  </a:lnTo>
                  <a:close/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2452466" y="1567191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 h="0">
                  <a:moveTo>
                    <a:pt x="47116" y="0"/>
                  </a:moveTo>
                  <a:lnTo>
                    <a:pt x="0" y="0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2409794" y="155118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4">
                  <a:moveTo>
                    <a:pt x="42671" y="0"/>
                  </a:moveTo>
                  <a:lnTo>
                    <a:pt x="0" y="16001"/>
                  </a:lnTo>
                  <a:lnTo>
                    <a:pt x="42671" y="32003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2409794" y="155118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4">
                  <a:moveTo>
                    <a:pt x="0" y="16001"/>
                  </a:moveTo>
                  <a:lnTo>
                    <a:pt x="42671" y="32003"/>
                  </a:lnTo>
                  <a:lnTo>
                    <a:pt x="42671" y="0"/>
                  </a:lnTo>
                  <a:lnTo>
                    <a:pt x="0" y="16001"/>
                  </a:lnTo>
                  <a:close/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2452466" y="1709431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 h="0">
                  <a:moveTo>
                    <a:pt x="47116" y="0"/>
                  </a:moveTo>
                  <a:lnTo>
                    <a:pt x="0" y="0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409794" y="169342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5">
                  <a:moveTo>
                    <a:pt x="42671" y="0"/>
                  </a:moveTo>
                  <a:lnTo>
                    <a:pt x="0" y="16001"/>
                  </a:lnTo>
                  <a:lnTo>
                    <a:pt x="42671" y="32003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2409794" y="169342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5">
                  <a:moveTo>
                    <a:pt x="0" y="16001"/>
                  </a:moveTo>
                  <a:lnTo>
                    <a:pt x="42671" y="32003"/>
                  </a:lnTo>
                  <a:lnTo>
                    <a:pt x="42671" y="0"/>
                  </a:lnTo>
                  <a:lnTo>
                    <a:pt x="0" y="16001"/>
                  </a:lnTo>
                  <a:close/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2452466" y="1851671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 h="0">
                  <a:moveTo>
                    <a:pt x="47116" y="0"/>
                  </a:moveTo>
                  <a:lnTo>
                    <a:pt x="0" y="0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2409794" y="183566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5">
                  <a:moveTo>
                    <a:pt x="42671" y="0"/>
                  </a:moveTo>
                  <a:lnTo>
                    <a:pt x="0" y="16001"/>
                  </a:lnTo>
                  <a:lnTo>
                    <a:pt x="42671" y="32003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2409794" y="183566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5">
                  <a:moveTo>
                    <a:pt x="0" y="16001"/>
                  </a:moveTo>
                  <a:lnTo>
                    <a:pt x="42671" y="32003"/>
                  </a:lnTo>
                  <a:lnTo>
                    <a:pt x="42671" y="0"/>
                  </a:lnTo>
                  <a:lnTo>
                    <a:pt x="0" y="16001"/>
                  </a:lnTo>
                  <a:close/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2452466" y="1993911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 h="0">
                  <a:moveTo>
                    <a:pt x="47116" y="0"/>
                  </a:moveTo>
                  <a:lnTo>
                    <a:pt x="0" y="0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2409794" y="197790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5">
                  <a:moveTo>
                    <a:pt x="42671" y="0"/>
                  </a:moveTo>
                  <a:lnTo>
                    <a:pt x="0" y="16001"/>
                  </a:lnTo>
                  <a:lnTo>
                    <a:pt x="42671" y="32003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2409794" y="197790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5">
                  <a:moveTo>
                    <a:pt x="0" y="16001"/>
                  </a:moveTo>
                  <a:lnTo>
                    <a:pt x="42671" y="32003"/>
                  </a:lnTo>
                  <a:lnTo>
                    <a:pt x="42671" y="0"/>
                  </a:lnTo>
                  <a:lnTo>
                    <a:pt x="0" y="16001"/>
                  </a:lnTo>
                  <a:close/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2452466" y="2136151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 h="0">
                  <a:moveTo>
                    <a:pt x="47116" y="0"/>
                  </a:moveTo>
                  <a:lnTo>
                    <a:pt x="0" y="0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2409794" y="212014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5">
                  <a:moveTo>
                    <a:pt x="42671" y="0"/>
                  </a:moveTo>
                  <a:lnTo>
                    <a:pt x="0" y="16001"/>
                  </a:lnTo>
                  <a:lnTo>
                    <a:pt x="42671" y="32003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2409794" y="2120149"/>
              <a:ext cx="43180" cy="32384"/>
            </a:xfrm>
            <a:custGeom>
              <a:avLst/>
              <a:gdLst/>
              <a:ahLst/>
              <a:cxnLst/>
              <a:rect l="l" t="t" r="r" b="b"/>
              <a:pathLst>
                <a:path w="43180" h="32385">
                  <a:moveTo>
                    <a:pt x="0" y="16001"/>
                  </a:moveTo>
                  <a:lnTo>
                    <a:pt x="42671" y="32003"/>
                  </a:lnTo>
                  <a:lnTo>
                    <a:pt x="42671" y="0"/>
                  </a:lnTo>
                  <a:lnTo>
                    <a:pt x="0" y="16001"/>
                  </a:lnTo>
                  <a:close/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1" name="object 101"/>
          <p:cNvSpPr txBox="1"/>
          <p:nvPr/>
        </p:nvSpPr>
        <p:spPr>
          <a:xfrm>
            <a:off x="3317463" y="1389391"/>
            <a:ext cx="497840" cy="213360"/>
          </a:xfrm>
          <a:prstGeom prst="rect">
            <a:avLst/>
          </a:prstGeom>
          <a:solidFill>
            <a:srgbClr val="D9EAD3"/>
          </a:solidFill>
          <a:ln w="8889">
            <a:solidFill>
              <a:srgbClr val="000000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220"/>
              </a:spcBef>
            </a:pPr>
            <a:r>
              <a:rPr dirty="0" sz="600" spc="5">
                <a:latin typeface="Arial"/>
                <a:cs typeface="Arial"/>
              </a:rPr>
              <a:t>Web</a:t>
            </a:r>
            <a:r>
              <a:rPr dirty="0" sz="600" spc="-75">
                <a:latin typeface="Arial"/>
                <a:cs typeface="Arial"/>
              </a:rPr>
              <a:t> </a:t>
            </a:r>
            <a:r>
              <a:rPr dirty="0" sz="600" spc="10">
                <a:latin typeface="Arial"/>
                <a:cs typeface="Arial"/>
              </a:rPr>
              <a:t>UI/API</a:t>
            </a:r>
            <a:endParaRPr sz="6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130"/>
              </a:spcBef>
            </a:pPr>
            <a:r>
              <a:rPr dirty="0" sz="400" spc="10" b="1">
                <a:latin typeface="Courier New"/>
                <a:cs typeface="Courier New"/>
              </a:rPr>
              <a:t>localhost:3001</a:t>
            </a:r>
            <a:endParaRPr sz="400">
              <a:latin typeface="Courier New"/>
              <a:cs typeface="Courier New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317463" y="2242831"/>
            <a:ext cx="497840" cy="213360"/>
          </a:xfrm>
          <a:prstGeom prst="rect">
            <a:avLst/>
          </a:prstGeom>
          <a:solidFill>
            <a:srgbClr val="D9EAD3"/>
          </a:solidFill>
          <a:ln w="8889">
            <a:solidFill>
              <a:srgbClr val="000000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dirty="0" sz="600" spc="5">
                <a:latin typeface="Arial"/>
                <a:cs typeface="Arial"/>
              </a:rPr>
              <a:t>Web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5">
                <a:latin typeface="Arial"/>
                <a:cs typeface="Arial"/>
              </a:rPr>
              <a:t>UI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400" spc="10" b="1">
                <a:latin typeface="Courier New"/>
                <a:cs typeface="Courier New"/>
              </a:rPr>
              <a:t>localhost:3000</a:t>
            </a:r>
            <a:endParaRPr sz="400">
              <a:latin typeface="Courier New"/>
              <a:cs typeface="Courier New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3406363" y="1615197"/>
            <a:ext cx="284480" cy="597535"/>
            <a:chOff x="3406363" y="1615197"/>
            <a:chExt cx="284480" cy="597535"/>
          </a:xfrm>
        </p:grpSpPr>
        <p:sp>
          <p:nvSpPr>
            <p:cNvPr id="104" name="object 104"/>
            <p:cNvSpPr/>
            <p:nvPr/>
          </p:nvSpPr>
          <p:spPr>
            <a:xfrm>
              <a:off x="3406363" y="1816111"/>
              <a:ext cx="284480" cy="195580"/>
            </a:xfrm>
            <a:custGeom>
              <a:avLst/>
              <a:gdLst/>
              <a:ahLst/>
              <a:cxnLst/>
              <a:rect l="l" t="t" r="r" b="b"/>
              <a:pathLst>
                <a:path w="284479" h="195580">
                  <a:moveTo>
                    <a:pt x="206247" y="27940"/>
                  </a:moveTo>
                  <a:lnTo>
                    <a:pt x="192410" y="30686"/>
                  </a:lnTo>
                  <a:lnTo>
                    <a:pt x="181107" y="38173"/>
                  </a:lnTo>
                  <a:lnTo>
                    <a:pt x="173483" y="49274"/>
                  </a:lnTo>
                  <a:lnTo>
                    <a:pt x="170687" y="62864"/>
                  </a:lnTo>
                  <a:lnTo>
                    <a:pt x="173483" y="76455"/>
                  </a:lnTo>
                  <a:lnTo>
                    <a:pt x="181107" y="87556"/>
                  </a:lnTo>
                  <a:lnTo>
                    <a:pt x="192410" y="95044"/>
                  </a:lnTo>
                  <a:lnTo>
                    <a:pt x="206247" y="97789"/>
                  </a:lnTo>
                  <a:lnTo>
                    <a:pt x="220063" y="95044"/>
                  </a:lnTo>
                  <a:lnTo>
                    <a:pt x="231317" y="87556"/>
                  </a:lnTo>
                  <a:lnTo>
                    <a:pt x="238892" y="76455"/>
                  </a:lnTo>
                  <a:lnTo>
                    <a:pt x="241665" y="62864"/>
                  </a:lnTo>
                  <a:lnTo>
                    <a:pt x="238892" y="49274"/>
                  </a:lnTo>
                  <a:lnTo>
                    <a:pt x="231317" y="38173"/>
                  </a:lnTo>
                  <a:lnTo>
                    <a:pt x="220063" y="30686"/>
                  </a:lnTo>
                  <a:lnTo>
                    <a:pt x="206247" y="27940"/>
                  </a:lnTo>
                  <a:close/>
                </a:path>
                <a:path w="284479" h="195580">
                  <a:moveTo>
                    <a:pt x="99567" y="0"/>
                  </a:moveTo>
                  <a:lnTo>
                    <a:pt x="82939" y="3287"/>
                  </a:lnTo>
                  <a:lnTo>
                    <a:pt x="69377" y="12258"/>
                  </a:lnTo>
                  <a:lnTo>
                    <a:pt x="60243" y="25578"/>
                  </a:lnTo>
                  <a:lnTo>
                    <a:pt x="56895" y="41910"/>
                  </a:lnTo>
                  <a:lnTo>
                    <a:pt x="60243" y="58242"/>
                  </a:lnTo>
                  <a:lnTo>
                    <a:pt x="69377" y="71561"/>
                  </a:lnTo>
                  <a:lnTo>
                    <a:pt x="82939" y="80532"/>
                  </a:lnTo>
                  <a:lnTo>
                    <a:pt x="99567" y="83820"/>
                  </a:lnTo>
                  <a:lnTo>
                    <a:pt x="116174" y="80532"/>
                  </a:lnTo>
                  <a:lnTo>
                    <a:pt x="129687" y="71561"/>
                  </a:lnTo>
                  <a:lnTo>
                    <a:pt x="138772" y="58242"/>
                  </a:lnTo>
                  <a:lnTo>
                    <a:pt x="142097" y="41910"/>
                  </a:lnTo>
                  <a:lnTo>
                    <a:pt x="138772" y="25578"/>
                  </a:lnTo>
                  <a:lnTo>
                    <a:pt x="129687" y="12258"/>
                  </a:lnTo>
                  <a:lnTo>
                    <a:pt x="116174" y="3287"/>
                  </a:lnTo>
                  <a:lnTo>
                    <a:pt x="99567" y="0"/>
                  </a:lnTo>
                  <a:close/>
                </a:path>
                <a:path w="284479" h="195580">
                  <a:moveTo>
                    <a:pt x="99567" y="111759"/>
                  </a:moveTo>
                  <a:lnTo>
                    <a:pt x="70028" y="114822"/>
                  </a:lnTo>
                  <a:lnTo>
                    <a:pt x="37355" y="124001"/>
                  </a:lnTo>
                  <a:lnTo>
                    <a:pt x="10896" y="139282"/>
                  </a:lnTo>
                  <a:lnTo>
                    <a:pt x="0" y="160654"/>
                  </a:lnTo>
                  <a:lnTo>
                    <a:pt x="0" y="195579"/>
                  </a:lnTo>
                  <a:lnTo>
                    <a:pt x="99567" y="195579"/>
                  </a:lnTo>
                  <a:lnTo>
                    <a:pt x="99567" y="164147"/>
                  </a:lnTo>
                  <a:lnTo>
                    <a:pt x="100754" y="153783"/>
                  </a:lnTo>
                  <a:lnTo>
                    <a:pt x="105542" y="141376"/>
                  </a:lnTo>
                  <a:lnTo>
                    <a:pt x="115770" y="128235"/>
                  </a:lnTo>
                  <a:lnTo>
                    <a:pt x="133278" y="115671"/>
                  </a:lnTo>
                  <a:lnTo>
                    <a:pt x="124111" y="113999"/>
                  </a:lnTo>
                  <a:lnTo>
                    <a:pt x="115303" y="112772"/>
                  </a:lnTo>
                  <a:lnTo>
                    <a:pt x="107055" y="112017"/>
                  </a:lnTo>
                  <a:lnTo>
                    <a:pt x="99567" y="111759"/>
                  </a:lnTo>
                  <a:close/>
                </a:path>
                <a:path w="284479" h="195580">
                  <a:moveTo>
                    <a:pt x="206247" y="125730"/>
                  </a:moveTo>
                  <a:lnTo>
                    <a:pt x="183042" y="128138"/>
                  </a:lnTo>
                  <a:lnTo>
                    <a:pt x="157370" y="135352"/>
                  </a:lnTo>
                  <a:lnTo>
                    <a:pt x="136579" y="147359"/>
                  </a:lnTo>
                  <a:lnTo>
                    <a:pt x="128015" y="164147"/>
                  </a:lnTo>
                  <a:lnTo>
                    <a:pt x="128015" y="195579"/>
                  </a:lnTo>
                  <a:lnTo>
                    <a:pt x="284479" y="195579"/>
                  </a:lnTo>
                  <a:lnTo>
                    <a:pt x="284479" y="164147"/>
                  </a:lnTo>
                  <a:lnTo>
                    <a:pt x="275916" y="147359"/>
                  </a:lnTo>
                  <a:lnTo>
                    <a:pt x="255125" y="135352"/>
                  </a:lnTo>
                  <a:lnTo>
                    <a:pt x="229453" y="128138"/>
                  </a:lnTo>
                  <a:lnTo>
                    <a:pt x="206247" y="1257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3530823" y="1662314"/>
              <a:ext cx="0" cy="118745"/>
            </a:xfrm>
            <a:custGeom>
              <a:avLst/>
              <a:gdLst/>
              <a:ahLst/>
              <a:cxnLst/>
              <a:rect l="l" t="t" r="r" b="b"/>
              <a:pathLst>
                <a:path w="0" h="118744">
                  <a:moveTo>
                    <a:pt x="0" y="118236"/>
                  </a:moveTo>
                  <a:lnTo>
                    <a:pt x="0" y="0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3514821" y="1619642"/>
              <a:ext cx="32384" cy="43180"/>
            </a:xfrm>
            <a:custGeom>
              <a:avLst/>
              <a:gdLst/>
              <a:ahLst/>
              <a:cxnLst/>
              <a:rect l="l" t="t" r="r" b="b"/>
              <a:pathLst>
                <a:path w="32385" h="43180">
                  <a:moveTo>
                    <a:pt x="16001" y="0"/>
                  </a:moveTo>
                  <a:lnTo>
                    <a:pt x="0" y="42671"/>
                  </a:lnTo>
                  <a:lnTo>
                    <a:pt x="32003" y="42671"/>
                  </a:lnTo>
                  <a:lnTo>
                    <a:pt x="160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3514821" y="1619642"/>
              <a:ext cx="32384" cy="43180"/>
            </a:xfrm>
            <a:custGeom>
              <a:avLst/>
              <a:gdLst/>
              <a:ahLst/>
              <a:cxnLst/>
              <a:rect l="l" t="t" r="r" b="b"/>
              <a:pathLst>
                <a:path w="32385" h="43180">
                  <a:moveTo>
                    <a:pt x="16001" y="0"/>
                  </a:moveTo>
                  <a:lnTo>
                    <a:pt x="0" y="42671"/>
                  </a:lnTo>
                  <a:lnTo>
                    <a:pt x="32003" y="42671"/>
                  </a:lnTo>
                  <a:lnTo>
                    <a:pt x="16001" y="0"/>
                  </a:lnTo>
                  <a:close/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3530823" y="2047251"/>
              <a:ext cx="0" cy="118745"/>
            </a:xfrm>
            <a:custGeom>
              <a:avLst/>
              <a:gdLst/>
              <a:ahLst/>
              <a:cxnLst/>
              <a:rect l="l" t="t" r="r" b="b"/>
              <a:pathLst>
                <a:path w="0" h="118744">
                  <a:moveTo>
                    <a:pt x="0" y="0"/>
                  </a:moveTo>
                  <a:lnTo>
                    <a:pt x="0" y="118236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3514821" y="2165488"/>
              <a:ext cx="32384" cy="43180"/>
            </a:xfrm>
            <a:custGeom>
              <a:avLst/>
              <a:gdLst/>
              <a:ahLst/>
              <a:cxnLst/>
              <a:rect l="l" t="t" r="r" b="b"/>
              <a:pathLst>
                <a:path w="32385" h="43180">
                  <a:moveTo>
                    <a:pt x="32003" y="0"/>
                  </a:moveTo>
                  <a:lnTo>
                    <a:pt x="0" y="0"/>
                  </a:lnTo>
                  <a:lnTo>
                    <a:pt x="16001" y="42671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3514821" y="2165488"/>
              <a:ext cx="32384" cy="43180"/>
            </a:xfrm>
            <a:custGeom>
              <a:avLst/>
              <a:gdLst/>
              <a:ahLst/>
              <a:cxnLst/>
              <a:rect l="l" t="t" r="r" b="b"/>
              <a:pathLst>
                <a:path w="32385" h="43180">
                  <a:moveTo>
                    <a:pt x="16001" y="42671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16001" y="42671"/>
                  </a:lnTo>
                  <a:close/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/>
          <p:nvPr/>
        </p:nvSpPr>
        <p:spPr>
          <a:xfrm>
            <a:off x="3589136" y="1729971"/>
            <a:ext cx="239395" cy="121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20">
                <a:latin typeface="Arial"/>
                <a:cs typeface="Arial"/>
              </a:rPr>
              <a:t>Users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2" name="object 1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219"/>
              </a:spcBef>
            </a:pPr>
            <a:r>
              <a:rPr dirty="0" spc="-5"/>
              <a:t>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4475"/>
            <a:ext cx="217233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Implementation -</a:t>
            </a:r>
            <a:r>
              <a:rPr dirty="0" spc="-40"/>
              <a:t> </a:t>
            </a:r>
            <a:r>
              <a:rPr dirty="0" spc="-10"/>
              <a:t>Functionality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2596"/>
            <a:ext cx="4608195" cy="5080"/>
            <a:chOff x="0" y="352596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55130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2596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2596"/>
              <a:ext cx="368935" cy="5080"/>
            </a:xfrm>
            <a:custGeom>
              <a:avLst/>
              <a:gdLst/>
              <a:ahLst/>
              <a:cxnLst/>
              <a:rect l="l" t="t" r="r" b="b"/>
              <a:pathLst>
                <a:path w="368935" h="5079">
                  <a:moveTo>
                    <a:pt x="0" y="5060"/>
                  </a:moveTo>
                  <a:lnTo>
                    <a:pt x="0" y="0"/>
                  </a:lnTo>
                  <a:lnTo>
                    <a:pt x="368653" y="0"/>
                  </a:lnTo>
                  <a:lnTo>
                    <a:pt x="3686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854880"/>
            <a:ext cx="3050540" cy="1855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Main</a:t>
            </a:r>
            <a:r>
              <a:rPr dirty="0" sz="1000" spc="-10" b="1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application:</a:t>
            </a:r>
            <a:endParaRPr sz="1000">
              <a:latin typeface="LM Sans 10"/>
              <a:cs typeface="LM Sans 10"/>
            </a:endParaRPr>
          </a:p>
          <a:p>
            <a:pPr marL="265430" indent="-162560">
              <a:lnSpc>
                <a:spcPct val="100000"/>
              </a:lnSpc>
              <a:spcBef>
                <a:spcPts val="969"/>
              </a:spcBef>
              <a:buChar char="•"/>
              <a:tabLst>
                <a:tab pos="26606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Deployment and cleanup of</a:t>
            </a:r>
            <a:r>
              <a:rPr dirty="0" sz="1000" spc="-1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tests</a:t>
            </a:r>
            <a:endParaRPr sz="1000">
              <a:latin typeface="LM Sans 10"/>
              <a:cs typeface="LM Sans 10"/>
            </a:endParaRPr>
          </a:p>
          <a:p>
            <a:pPr marL="265430" indent="-162560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dirty="0" sz="1000" spc="-15">
                <a:solidFill>
                  <a:srgbClr val="22373A"/>
                </a:solidFill>
                <a:latin typeface="LM Sans 10"/>
                <a:cs typeface="LM Sans 10"/>
              </a:rPr>
              <a:t>Testing: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Observer general performance and</a:t>
            </a:r>
            <a:r>
              <a:rPr dirty="0" sz="1000" spc="-17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handling</a:t>
            </a:r>
            <a:endParaRPr sz="1000">
              <a:latin typeface="LM Sans 10"/>
              <a:cs typeface="LM Sans 10"/>
            </a:endParaRPr>
          </a:p>
          <a:p>
            <a:pPr marL="265430" indent="-162560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Benchmarking: Load test a</a:t>
            </a:r>
            <a:r>
              <a:rPr dirty="0" sz="1000" spc="9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function</a:t>
            </a:r>
            <a:endParaRPr sz="1000">
              <a:latin typeface="LM Sans 10"/>
              <a:cs typeface="LM Sans 10"/>
            </a:endParaRPr>
          </a:p>
          <a:p>
            <a:pPr marL="265430" indent="-162560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Pricing: Theoretical and</a:t>
            </a:r>
            <a:r>
              <a:rPr dirty="0" sz="1000" spc="95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practical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000" spc="-5" b="1">
                <a:solidFill>
                  <a:srgbClr val="22373A"/>
                </a:solidFill>
                <a:latin typeface="LM Sans 10"/>
                <a:cs typeface="LM Sans 10"/>
              </a:rPr>
              <a:t>Results:</a:t>
            </a:r>
            <a:endParaRPr sz="1000">
              <a:latin typeface="LM Sans 10"/>
              <a:cs typeface="LM Sans 10"/>
            </a:endParaRPr>
          </a:p>
          <a:p>
            <a:pPr marL="265430" indent="-162560">
              <a:lnSpc>
                <a:spcPct val="100000"/>
              </a:lnSpc>
              <a:spcBef>
                <a:spcPts val="969"/>
              </a:spcBef>
              <a:buChar char="•"/>
              <a:tabLst>
                <a:tab pos="266065" algn="l"/>
              </a:tabLst>
            </a:pPr>
            <a:r>
              <a:rPr dirty="0" sz="1000" spc="-10">
                <a:solidFill>
                  <a:srgbClr val="22373A"/>
                </a:solidFill>
                <a:latin typeface="LM Sans 10"/>
                <a:cs typeface="LM Sans 10"/>
              </a:rPr>
              <a:t>Stored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into InfluxDB</a:t>
            </a:r>
            <a:endParaRPr sz="1000">
              <a:latin typeface="LM Sans 10"/>
              <a:cs typeface="LM Sans 10"/>
            </a:endParaRPr>
          </a:p>
          <a:p>
            <a:pPr marL="265430" indent="-162560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Visualization in</a:t>
            </a:r>
            <a:r>
              <a:rPr dirty="0" sz="1000" spc="-10">
                <a:solidFill>
                  <a:srgbClr val="22373A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LM Sans 10"/>
                <a:cs typeface="LM Sans 10"/>
              </a:rPr>
              <a:t>Grafana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219"/>
              </a:spcBef>
            </a:pPr>
            <a:r>
              <a:rPr dirty="0" spc="-5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Pascal Maissenpascal.maissen@unifr.ch</dc:creator>
  <dc:title>A Benchmark Suite for Serverless Computing - AWS Lambda - Microsoft Azure Functions -  Google Cloud Functions - IBM Cloud Functions   Master Thesis - Final Presentation</dc:title>
  <dcterms:created xsi:type="dcterms:W3CDTF">2020-06-07T15:11:28Z</dcterms:created>
  <dcterms:modified xsi:type="dcterms:W3CDTF">2020-06-07T15:11:28Z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2020-06-07T00:00:00Z</vt:filetime>
  </property>
</Properties>
</file>