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511242" y="1087244"/>
            <a:ext cx="8632758" cy="1839988"/>
          </a:xfrm>
        </p:spPr>
        <p:txBody>
          <a:bodyPr>
            <a:normAutofit/>
          </a:bodyPr>
          <a:p>
            <a:r>
              <a:rPr altLang="zh-CN" b="1" sz="4000" lang="en-US"/>
              <a:t>Driver Drowsiness Detection System        </a:t>
            </a:r>
            <a:br>
              <a:rPr altLang="zh-CN" b="1" sz="4000" lang="en-US"/>
            </a:br>
            <a:r>
              <a:rPr altLang="zh-CN" b="1" sz="4000" lang="en-US"/>
              <a:t> (DDDS)</a:t>
            </a:r>
            <a:endParaRPr altLang="zh-CN" b="1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b="1" lang="en-US"/>
              <a:t>Name :- Gautam Gupta</a:t>
            </a:r>
            <a:endParaRPr altLang="zh-CN" b="1" lang="en-US"/>
          </a:p>
          <a:p>
            <a:r>
              <a:rPr altLang="zh-CN" b="1" lang="en-US"/>
              <a:t>Roll No :- 26</a:t>
            </a:r>
            <a:endParaRPr altLang="zh-CN" b="1" lang="en-US"/>
          </a:p>
          <a:p>
            <a:r>
              <a:rPr altLang="zh-CN" b="1" lang="en-US"/>
              <a:t>Seat Number :- 1067440</a:t>
            </a:r>
            <a:endParaRPr altLang="zh-CN" b="1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 txBox="1"/>
          <p:nvPr/>
        </p:nvSpPr>
        <p:spPr>
          <a:xfrm>
            <a:off x="417361" y="1124368"/>
            <a:ext cx="7304892" cy="2250185"/>
          </a:xfrm>
          <a:prstGeom prst="rect"/>
        </p:spPr>
        <p:txBody>
          <a:bodyPr rtlCol="0" wrap="square">
            <a:spAutoFit/>
          </a:bodyPr>
          <a:p>
            <a:pPr algn="l" marL="0">
              <a:lnSpc>
                <a:spcPct val="107000"/>
              </a:lnSpc>
              <a:spcAft>
                <a:spcPts val="800"/>
              </a:spcAft>
            </a:pPr>
            <a:r>
              <a:rPr b="1" sz="18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ADVANTAGES</a:t>
            </a:r>
            <a:r>
              <a:rPr b="1" sz="18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SYSTEM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: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-</a:t>
            </a:r>
            <a:endParaRPr altLang="en-US" b="1" lang="zh-CN"/>
          </a:p>
          <a:p>
            <a:pPr algn="l" marL="139700">
              <a:lnSpc>
                <a:spcPct val="107000"/>
              </a:lnSpc>
              <a:spcAft>
                <a:spcPts val="800"/>
              </a:spcAft>
            </a:pPr>
            <a:r>
              <a:rPr b="0" sz="11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</a:p>
          <a:p>
            <a:pPr algn="l" marL="0">
              <a:lnSpc>
                <a:spcPct val="107000"/>
              </a:lnSpc>
              <a:spcAft>
                <a:spcPts val="800"/>
              </a:spcAft>
            </a:pP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1.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Early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Warning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System: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2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400"/>
          </a:p>
          <a:p>
            <a:pPr algn="l" marL="0">
              <a:lnSpc>
                <a:spcPct val="107000"/>
              </a:lnSpc>
              <a:spcAft>
                <a:spcPts val="800"/>
              </a:spcAft>
            </a:pP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2.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Safety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Enhancement: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2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400"/>
          </a:p>
          <a:p>
            <a:pPr algn="l" marL="0">
              <a:lnSpc>
                <a:spcPct val="107000"/>
              </a:lnSpc>
              <a:spcAft>
                <a:spcPts val="800"/>
              </a:spcAft>
            </a:pP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3.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Reduced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Accident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Rates: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2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400"/>
          </a:p>
          <a:p>
            <a:pPr algn="l" marL="0">
              <a:lnSpc>
                <a:spcPct val="107000"/>
              </a:lnSpc>
              <a:spcAft>
                <a:spcPts val="800"/>
              </a:spcAft>
            </a:pP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4.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User-Friendly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Interface: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2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400"/>
          </a:p>
          <a:p>
            <a:pPr algn="l" marL="0">
              <a:lnSpc>
                <a:spcPct val="107000"/>
              </a:lnSpc>
              <a:spcAft>
                <a:spcPts val="800"/>
              </a:spcAft>
            </a:pP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5.Cost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Savings: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2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</a:p>
        </p:txBody>
      </p:sp>
      <p:sp>
        <p:nvSpPr>
          <p:cNvPr id="1048604" name=""/>
          <p:cNvSpPr txBox="1"/>
          <p:nvPr/>
        </p:nvSpPr>
        <p:spPr>
          <a:xfrm>
            <a:off x="417361" y="3855376"/>
            <a:ext cx="6655489" cy="2102611"/>
          </a:xfrm>
          <a:prstGeom prst="rect"/>
        </p:spPr>
        <p:txBody>
          <a:bodyPr rtlCol="0" wrap="square">
            <a:spAutoFit/>
          </a:bodyPr>
          <a:p>
            <a:pPr algn="l" marL="0">
              <a:lnSpc>
                <a:spcPct val="150000"/>
              </a:lnSpc>
              <a:spcAft>
                <a:spcPts val="1000"/>
              </a:spcAft>
            </a:pP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LIMITATION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SYSTEM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:-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</a:p>
          <a:p>
            <a:pPr algn="l" marL="0">
              <a:lnSpc>
                <a:spcPct val="50000"/>
              </a:lnSpc>
              <a:spcAft>
                <a:spcPts val="1000"/>
              </a:spcAft>
            </a:pPr>
            <a:endParaRPr altLang="en-US" lang="zh-CN"/>
          </a:p>
          <a:p>
            <a:pPr algn="just" marL="0">
              <a:lnSpc>
                <a:spcPct val="107000"/>
              </a:lnSpc>
              <a:spcAft>
                <a:spcPts val="800"/>
              </a:spcAft>
            </a:pP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1.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Reliance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on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Visible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Cues:</a:t>
            </a:r>
            <a:r>
              <a:rPr b="0" sz="12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400"/>
          </a:p>
          <a:p>
            <a:pPr algn="just" marL="0">
              <a:lnSpc>
                <a:spcPct val="107000"/>
              </a:lnSpc>
              <a:spcAft>
                <a:spcPts val="800"/>
              </a:spcAft>
            </a:pP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2.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Limited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Detection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b="1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Capability</a:t>
            </a:r>
            <a:r>
              <a:rPr b="0" sz="1400" i="0" lang="en-IN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:</a:t>
            </a:r>
            <a:r>
              <a:rPr b="0" sz="12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400"/>
          </a:p>
          <a:p>
            <a:pPr algn="just" marL="0">
              <a:lnSpc>
                <a:spcPct val="107000"/>
              </a:lnSpc>
              <a:spcAft>
                <a:spcPts val="800"/>
              </a:spcAft>
            </a:pP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3.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False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Sense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Security:</a:t>
            </a:r>
            <a:r>
              <a:rPr b="0" sz="12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 txBox="1"/>
          <p:nvPr/>
        </p:nvSpPr>
        <p:spPr>
          <a:xfrm>
            <a:off x="2360761" y="2792960"/>
            <a:ext cx="5169782" cy="993139"/>
          </a:xfrm>
          <a:prstGeom prst="rect"/>
        </p:spPr>
        <p:txBody>
          <a:bodyPr rtlCol="0" wrap="square">
            <a:spAutoFit/>
          </a:bodyPr>
          <a:p>
            <a:r>
              <a:rPr b="1" sz="6000" lang="en-US">
                <a:solidFill>
                  <a:srgbClr val="000000"/>
                </a:solidFill>
              </a:rPr>
              <a:t>T</a:t>
            </a:r>
            <a:r>
              <a:rPr b="1" sz="6000" lang="en-US">
                <a:solidFill>
                  <a:srgbClr val="000000"/>
                </a:solidFill>
              </a:rPr>
              <a:t>h</a:t>
            </a:r>
            <a:r>
              <a:rPr b="1" sz="6000" lang="en-US">
                <a:solidFill>
                  <a:srgbClr val="000000"/>
                </a:solidFill>
              </a:rPr>
              <a:t>a</a:t>
            </a:r>
            <a:r>
              <a:rPr b="1" sz="6000" lang="en-US">
                <a:solidFill>
                  <a:srgbClr val="000000"/>
                </a:solidFill>
              </a:rPr>
              <a:t>n</a:t>
            </a:r>
            <a:r>
              <a:rPr b="1" sz="6000" lang="en-US">
                <a:solidFill>
                  <a:srgbClr val="000000"/>
                </a:solidFill>
              </a:rPr>
              <a:t>k</a:t>
            </a:r>
            <a:r>
              <a:rPr b="1" sz="6000" lang="en-US">
                <a:solidFill>
                  <a:srgbClr val="000000"/>
                </a:solidFill>
              </a:rPr>
              <a:t> </a:t>
            </a:r>
            <a:r>
              <a:rPr b="1" sz="6000" lang="en-US">
                <a:solidFill>
                  <a:srgbClr val="000000"/>
                </a:solidFill>
              </a:rPr>
              <a:t>you</a:t>
            </a:r>
            <a:r>
              <a:rPr b="1" sz="6000" lang="en-US">
                <a:solidFill>
                  <a:srgbClr val="000000"/>
                </a:solidFill>
              </a:rPr>
              <a:t>.</a:t>
            </a:r>
            <a:r>
              <a:rPr b="1" sz="6000" lang="en-US">
                <a:solidFill>
                  <a:srgbClr val="000000"/>
                </a:solidFill>
              </a:rPr>
              <a:t>.</a:t>
            </a:r>
            <a:r>
              <a:rPr b="1" sz="6000" lang="en-US">
                <a:solidFill>
                  <a:srgbClr val="000000"/>
                </a:solidFill>
              </a:rPr>
              <a:t> 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"/>
          <p:cNvSpPr txBox="1"/>
          <p:nvPr/>
        </p:nvSpPr>
        <p:spPr>
          <a:xfrm>
            <a:off x="818094" y="1491598"/>
            <a:ext cx="7620060" cy="3579495"/>
          </a:xfrm>
          <a:prstGeom prst="rect"/>
        </p:spPr>
        <p:txBody>
          <a:bodyPr rtlCol="0" wrap="square">
            <a:spAutoFit/>
          </a:bodyPr>
          <a:p>
            <a:pPr algn="just" marL="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Drowsiness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Sleeping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Detection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System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technology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designed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help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keep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alert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safe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while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operating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vehicle.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works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monitoring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driver's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behavior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alerting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them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signs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drowsiness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sleepiness.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just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Here's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how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it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works: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just" marL="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Cameras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sensors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inside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vehicle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track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driver's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facial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expressions,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eye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movements,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head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position.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just" marL="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system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analyzes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these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data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identify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signs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drowsiness,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such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frequent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blinking,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nodding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off,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closing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one's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eyes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extended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periods.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system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these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signs,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sound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alarm,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ht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vehicle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ine</a:t>
            </a:r>
            <a:endParaRPr altLang="en-US" lang="zh-CN"/>
          </a:p>
        </p:txBody>
      </p:sp>
      <p:sp>
        <p:nvSpPr>
          <p:cNvPr id="1048585" name=""/>
          <p:cNvSpPr txBox="1"/>
          <p:nvPr/>
        </p:nvSpPr>
        <p:spPr>
          <a:xfrm>
            <a:off x="911194" y="671233"/>
            <a:ext cx="7433860" cy="447039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2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 txBox="1"/>
          <p:nvPr/>
        </p:nvSpPr>
        <p:spPr>
          <a:xfrm>
            <a:off x="251238" y="1553423"/>
            <a:ext cx="8641525" cy="3120390"/>
          </a:xfrm>
          <a:prstGeom prst="rect"/>
        </p:spPr>
        <p:txBody>
          <a:bodyPr rtlCol="0" wrap="square">
            <a:spAutoFit/>
          </a:bodyPr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 objective of a Driver Drowsiness Detection System is to keep drivers safe by alerting them when they are getting too sleepy while driving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will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making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drowsiness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detection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system.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countless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number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people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highway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day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night.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Taxi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drivers,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bus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drivers,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truck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people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traveling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long-distance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suffer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from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lack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sleep.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Due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which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becomes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very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dangerous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when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feeling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sleepy.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majority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accidents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happen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due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drowsiness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driver.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So,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prevent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these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accidents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will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build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system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using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Python,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OpenCV(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import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cv2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),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Keras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which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will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alert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when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feels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sleepy.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Drowsiness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detection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safety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technology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that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prevent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accidents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that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caused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who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fell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asleep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while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driving.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</a:p>
        </p:txBody>
      </p:sp>
      <p:sp>
        <p:nvSpPr>
          <p:cNvPr id="1048587" name=""/>
          <p:cNvSpPr txBox="1"/>
          <p:nvPr/>
        </p:nvSpPr>
        <p:spPr>
          <a:xfrm>
            <a:off x="2286000" y="652524"/>
            <a:ext cx="4572000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IN">
                <a:solidFill>
                  <a:srgbClr val="000000"/>
                </a:solidFill>
              </a:rPr>
              <a:t>AIM OF PROJECT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 txBox="1"/>
          <p:nvPr/>
        </p:nvSpPr>
        <p:spPr>
          <a:xfrm>
            <a:off x="291867" y="1113540"/>
            <a:ext cx="8560266" cy="2910206"/>
          </a:xfrm>
          <a:prstGeom prst="rect"/>
        </p:spPr>
        <p:txBody>
          <a:bodyPr rtlCol="0" wrap="square">
            <a:spAutoFit/>
          </a:bodyPr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this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Python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project,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will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using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OpenCV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(import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cv2)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gathering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images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Dlib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deep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learning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based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Modules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face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landmark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detection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(import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dlib)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which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will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classify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whether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person’s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eyes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‘Open’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‘Closed’.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                                                                 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1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–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Take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image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input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from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camera.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2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–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face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image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create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Region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Interest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(ROI).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3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–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eyes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from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ROI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feed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classifier.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4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–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Classifier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will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categorize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whether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eyes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open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closed.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5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–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Calculate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score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check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whether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person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drowsy.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8949" y="4023746"/>
            <a:ext cx="8546103" cy="2713608"/>
          </a:xfrm>
          <a:prstGeom prst="rect"/>
        </p:spPr>
      </p:pic>
      <p:sp>
        <p:nvSpPr>
          <p:cNvPr id="1048596" name=""/>
          <p:cNvSpPr txBox="1"/>
          <p:nvPr/>
        </p:nvSpPr>
        <p:spPr>
          <a:xfrm>
            <a:off x="2020053" y="396593"/>
            <a:ext cx="4572000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IN">
                <a:solidFill>
                  <a:srgbClr val="000000"/>
                </a:solidFill>
              </a:rPr>
              <a:t>HOW IT WORKS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 txBox="1"/>
          <p:nvPr/>
        </p:nvSpPr>
        <p:spPr>
          <a:xfrm>
            <a:off x="688239" y="1114548"/>
            <a:ext cx="7767520" cy="3441065"/>
          </a:xfrm>
          <a:prstGeom prst="rect"/>
        </p:spPr>
        <p:txBody>
          <a:bodyPr rtlCol="0" wrap="square">
            <a:spAutoFit/>
          </a:bodyPr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HARDWARE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REQUIREMENT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50000"/>
              </a:lnSpc>
              <a:spcAft>
                <a:spcPts val="1000"/>
              </a:spcAft>
            </a:pP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 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●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Hardware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components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4191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➢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Arduino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UNO.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4191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➢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Buzzer.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4191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➢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DC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Motor.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4191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➢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Laptop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Camera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4191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➢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Wires.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         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➢LED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Red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Light.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 txBox="1"/>
          <p:nvPr/>
        </p:nvSpPr>
        <p:spPr>
          <a:xfrm>
            <a:off x="2572000" y="3219450"/>
            <a:ext cx="4000000" cy="929639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128997" y="94011"/>
            <a:ext cx="8886006" cy="6075681"/>
          </a:xfrm>
          <a:prstGeom prst="rect"/>
        </p:spPr>
        <p:txBody>
          <a:bodyPr rtlCol="0" wrap="square">
            <a:spAutoFit/>
          </a:bodyPr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●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Cameras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Special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cameras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keep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eye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on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driver's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face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check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if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they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look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tired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or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sleeping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</a:p>
          <a:p>
            <a:pPr algn="ctr" marL="279400">
              <a:lnSpc>
                <a:spcPct val="115000"/>
              </a:lnSpc>
              <a:spcAft>
                <a:spcPts val="1000"/>
              </a:spcAft>
            </a:pP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Figure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2.5.2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: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Camera</a:t>
            </a:r>
            <a:r>
              <a:rPr b="1" sz="1200" i="0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.</a:t>
            </a:r>
            <a:r>
              <a:rPr b="1" sz="1200" i="0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0" sz="11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●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Alarms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Warnings: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If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system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thinks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is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too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tired,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it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can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make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alarm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or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alerts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may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it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gives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you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warning,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like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buzzer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or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LED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Red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light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ON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wake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them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up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b="0" sz="12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altLang="en-US" lang="zh-CN"/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b="0" sz="12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100" i="0" lang="en-IN" noProof="1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/>
            </a:r>
            <a:r>
              <a:rPr b="0" sz="11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      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altLang="en-US" lang="zh-CN"/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b="0" sz="11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          </a:t>
            </a:r>
            <a:r>
              <a:rPr b="0" sz="1100" i="0" lang="en-IN" noProof="1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/>
            </a:r>
            <a:r>
              <a:rPr b="0" sz="11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altLang="en-US" lang="zh-CN"/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Figure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2.5.3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: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Buzzer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And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LED.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0" sz="11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</a:p>
          <a:p>
            <a:pPr algn="l" marL="139700">
              <a:lnSpc>
                <a:spcPct val="115000"/>
              </a:lnSpc>
              <a:spcAft>
                <a:spcPts val="1000"/>
              </a:spcAft>
            </a:pPr>
            <a:r>
              <a:rPr b="0" sz="11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●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General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Motor:</a:t>
            </a: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General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Motors'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system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in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cars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can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if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is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feeling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very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tired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or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sleepy.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this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system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directly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turn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off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car's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engine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if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is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sleepy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</a:p>
          <a:p>
            <a:pPr algn="ctr" marL="279400">
              <a:lnSpc>
                <a:spcPct val="115000"/>
              </a:lnSpc>
              <a:spcAft>
                <a:spcPts val="1000"/>
              </a:spcAft>
            </a:pP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Figure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2.5.5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: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DC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1" sz="1200" i="1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Motor</a:t>
            </a:r>
            <a:r>
              <a:rPr b="1" sz="1200" i="0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.</a:t>
            </a:r>
            <a:r>
              <a:rPr b="1" sz="1200" i="0" lang="en-IN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b="0" sz="11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71999" y="2329086"/>
            <a:ext cx="1729981" cy="912433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16193" r="0" b="18592"/>
          <a:stretch>
            <a:fillRect/>
          </a:stretch>
        </p:blipFill>
        <p:spPr>
          <a:xfrm rot="0">
            <a:off x="2572000" y="2223828"/>
            <a:ext cx="1665727" cy="1017691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820894" y="4537689"/>
            <a:ext cx="2011467" cy="1106985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18758" t="0" r="20008" b="35105"/>
          <a:stretch>
            <a:fillRect/>
          </a:stretch>
        </p:blipFill>
        <p:spPr>
          <a:xfrm rot="0">
            <a:off x="4120416" y="547484"/>
            <a:ext cx="1189022" cy="76877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"/>
          <p:cNvSpPr txBox="1"/>
          <p:nvPr/>
        </p:nvSpPr>
        <p:spPr>
          <a:xfrm>
            <a:off x="337297" y="459020"/>
            <a:ext cx="8469405" cy="5646419"/>
          </a:xfrm>
          <a:prstGeom prst="rect"/>
        </p:spPr>
        <p:txBody>
          <a:bodyPr rtlCol="0" wrap="square">
            <a:spAutoFit/>
          </a:bodyPr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4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20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CIRCUIT</a:t>
            </a:r>
            <a:r>
              <a:rPr b="1" sz="20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20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DIAGRAM</a:t>
            </a:r>
            <a:r>
              <a:rPr b="1" sz="20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20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: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endParaRPr sz="1600"/>
          </a:p>
          <a:p>
            <a:pPr algn="l" marL="1397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circuit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diagram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Drowsiness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Sleep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Detection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System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contains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components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: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Arduino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Uno,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Camera,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Buzzer,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LED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Gen-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Motor.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</a:p>
          <a:p>
            <a:pPr algn="ctr" marL="139700">
              <a:lnSpc>
                <a:spcPct val="115000"/>
              </a:lnSpc>
              <a:spcAft>
                <a:spcPts val="1000"/>
              </a:spcAft>
            </a:pPr>
            <a:r>
              <a:rPr b="0" sz="11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/>
            </a:r>
            <a:r>
              <a:rPr b="0" sz="11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</a:p>
          <a:p>
            <a:pPr algn="ctr" marL="139700">
              <a:lnSpc>
                <a:spcPct val="115000"/>
              </a:lnSpc>
              <a:spcAft>
                <a:spcPts val="1000"/>
              </a:spcAft>
            </a:pPr>
            <a:endParaRPr altLang="en-US" lang="zh-CN"/>
          </a:p>
          <a:p>
            <a:pPr algn="ctr" marL="139700">
              <a:lnSpc>
                <a:spcPct val="115000"/>
              </a:lnSpc>
              <a:spcAft>
                <a:spcPts val="1000"/>
              </a:spcAft>
            </a:pPr>
            <a:endParaRPr altLang="en-US" lang="zh-CN"/>
          </a:p>
          <a:p>
            <a:pPr algn="ctr" marL="139700">
              <a:lnSpc>
                <a:spcPct val="115000"/>
              </a:lnSpc>
              <a:spcAft>
                <a:spcPts val="1000"/>
              </a:spcAft>
            </a:pPr>
            <a:endParaRPr altLang="en-US" lang="zh-CN"/>
          </a:p>
          <a:p>
            <a:pPr algn="ctr" marL="139700">
              <a:lnSpc>
                <a:spcPct val="115000"/>
              </a:lnSpc>
              <a:spcAft>
                <a:spcPts val="1000"/>
              </a:spcAft>
            </a:pPr>
            <a:endParaRPr altLang="en-US" lang="zh-CN"/>
          </a:p>
          <a:p>
            <a:pPr algn="ctr" marL="139700">
              <a:lnSpc>
                <a:spcPct val="115000"/>
              </a:lnSpc>
              <a:spcAft>
                <a:spcPts val="1000"/>
              </a:spcAft>
            </a:pPr>
            <a:endParaRPr altLang="en-US" lang="zh-CN"/>
          </a:p>
          <a:p>
            <a:pPr algn="ctr" marL="139700">
              <a:lnSpc>
                <a:spcPct val="115000"/>
              </a:lnSpc>
              <a:spcAft>
                <a:spcPts val="1000"/>
              </a:spcAft>
            </a:pPr>
            <a:endParaRPr altLang="en-US" lang="zh-CN"/>
          </a:p>
          <a:p>
            <a:pPr algn="ctr" marL="139700">
              <a:lnSpc>
                <a:spcPct val="115000"/>
              </a:lnSpc>
              <a:spcAft>
                <a:spcPts val="1000"/>
              </a:spcAft>
            </a:pPr>
            <a:endParaRPr altLang="en-US" lang="zh-CN"/>
          </a:p>
          <a:p>
            <a:pPr algn="ctr" marL="139700">
              <a:lnSpc>
                <a:spcPct val="115000"/>
              </a:lnSpc>
              <a:spcAft>
                <a:spcPts val="1000"/>
              </a:spcAft>
            </a:pPr>
            <a:endParaRPr altLang="en-US" lang="zh-CN"/>
          </a:p>
          <a:p>
            <a:pPr algn="ctr" marL="139700">
              <a:lnSpc>
                <a:spcPct val="115000"/>
              </a:lnSpc>
              <a:spcAft>
                <a:spcPts val="1000"/>
              </a:spcAft>
            </a:pPr>
            <a:r>
              <a:rPr b="1" sz="1200" i="1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Figure</a:t>
            </a:r>
            <a:r>
              <a:rPr b="1" sz="1200" i="1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200" i="1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:</a:t>
            </a:r>
            <a:r>
              <a:rPr b="1" sz="1200" i="1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200" i="1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Circuit</a:t>
            </a:r>
            <a:r>
              <a:rPr b="1" sz="1200" i="1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 </a:t>
            </a:r>
            <a:r>
              <a:rPr b="1" sz="1200" i="1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Diagram.</a:t>
            </a:r>
            <a:r>
              <a:rPr b="1" sz="1200" i="1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1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11867" y="1980374"/>
            <a:ext cx="5920265" cy="357397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 txBox="1"/>
          <p:nvPr/>
        </p:nvSpPr>
        <p:spPr>
          <a:xfrm>
            <a:off x="139275" y="444865"/>
            <a:ext cx="8802442" cy="6182361"/>
          </a:xfrm>
          <a:prstGeom prst="rect"/>
        </p:spPr>
        <p:txBody>
          <a:bodyPr rtlCol="0" wrap="square">
            <a:spAutoFit/>
          </a:bodyPr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1.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Arduino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Uno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Connections: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1397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Arduino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Uno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power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supply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with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+5V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GND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pins.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2.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PC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Camera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Connection: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1397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PC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camera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Arduino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Uno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via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USB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capturing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images.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3.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LED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Connection: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1397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LED's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positive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leg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(anode)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digital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output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pin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number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-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9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Arduino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Uno.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1397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LED's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negative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leg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(cathode)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current-limiting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resistor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(220-330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ohms).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1397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other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resistor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GND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pin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Arduino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Uno.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4.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Buzzer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Connection: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1397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buzzer's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positive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terminal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another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digital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output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pin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number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-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8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Arduino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Uno.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1397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buzzer's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negative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terminal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GND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pin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Arduino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Uno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5.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DC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Motor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Connection: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1397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DC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Motor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digital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output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pin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number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-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10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Arduino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Uno.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1397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Connect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motor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driver's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VCC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GND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pins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Arduino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Uno's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+5V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GND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pins,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respectively.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382924" y="1025348"/>
            <a:ext cx="3034094" cy="5398914"/>
          </a:xfrm>
          <a:prstGeom prst="rect"/>
        </p:spPr>
      </p:pic>
      <p:sp>
        <p:nvSpPr>
          <p:cNvPr id="1048602" name=""/>
          <p:cNvSpPr txBox="1"/>
          <p:nvPr/>
        </p:nvSpPr>
        <p:spPr>
          <a:xfrm>
            <a:off x="210142" y="732606"/>
            <a:ext cx="6584738" cy="5650232"/>
          </a:xfrm>
          <a:prstGeom prst="rect"/>
        </p:spPr>
        <p:txBody>
          <a:bodyPr rtlCol="0" wrap="square">
            <a:spAutoFit/>
          </a:bodyPr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❖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for</a:t>
            </a:r>
            <a:r>
              <a:rPr b="0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Flowchart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Diagram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8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:-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50000"/>
              </a:lnSpc>
              <a:spcAft>
                <a:spcPts val="1000"/>
              </a:spcAft>
            </a:pP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1-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Start: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Begin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process.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2-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Camera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Started: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Activate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camera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start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capturing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real-time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video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Frame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3-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Capture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Frame: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Continuously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capture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frames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from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camera.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4-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Eye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Detection: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Analyze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each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frame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driver's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eyes.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5-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Drowsiness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Detection: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5588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level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drowsiness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based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on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eye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movement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patterns.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5588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yes,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activate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alert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mechanism.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558800">
              <a:lnSpc>
                <a:spcPct val="115000"/>
              </a:lnSpc>
              <a:spcAft>
                <a:spcPts val="1000"/>
              </a:spcAft>
            </a:pP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no,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continue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monitoring.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6-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Beep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Alert: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If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drowsiness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is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detected,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trigger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beep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alert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to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notify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driver.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7-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Close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Application: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process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and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close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application.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sz="1600"/>
          </a:p>
          <a:p>
            <a:pPr algn="l" marL="0">
              <a:lnSpc>
                <a:spcPct val="115000"/>
              </a:lnSpc>
              <a:spcAft>
                <a:spcPts val="1000"/>
              </a:spcAft>
            </a:pP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Step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8-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 </a:t>
            </a:r>
            <a:r>
              <a:rPr b="1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End:</a:t>
            </a:r>
            <a:r>
              <a:rPr b="0" sz="14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Finish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the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b="0" sz="1600" i="0" lang="en-US">
                <a:solidFill>
                  <a:srgbClr val="000000"/>
                </a:solidFill>
                <a:latin typeface="Calibri"/>
                <a:ea typeface="SimSun"/>
                <a:cs typeface="Times New Roman"/>
              </a:rPr>
              <a:t>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8</dc:creator>
  <dcterms:created xsi:type="dcterms:W3CDTF">2015-05-11T00:30:45Z</dcterms:created>
  <dcterms:modified xsi:type="dcterms:W3CDTF">2024-09-16T06:53:37Z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9884369e4c7047d683f62d28fe06a0ee</vt:lpwstr>
  </property>
</Properties>
</file>