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4162-FEC5-40DD-9703-FFEC35D61D6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1088-5F91-422D-9D44-A9CB0DC37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3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4162-FEC5-40DD-9703-FFEC35D61D6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1088-5F91-422D-9D44-A9CB0DC37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6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4162-FEC5-40DD-9703-FFEC35D61D6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1088-5F91-422D-9D44-A9CB0DC37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7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4162-FEC5-40DD-9703-FFEC35D61D6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1088-5F91-422D-9D44-A9CB0DC37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9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4162-FEC5-40DD-9703-FFEC35D61D6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1088-5F91-422D-9D44-A9CB0DC37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1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4162-FEC5-40DD-9703-FFEC35D61D6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1088-5F91-422D-9D44-A9CB0DC37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1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4162-FEC5-40DD-9703-FFEC35D61D6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1088-5F91-422D-9D44-A9CB0DC37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2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4162-FEC5-40DD-9703-FFEC35D61D6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1088-5F91-422D-9D44-A9CB0DC37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2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4162-FEC5-40DD-9703-FFEC35D61D6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1088-5F91-422D-9D44-A9CB0DC37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9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4162-FEC5-40DD-9703-FFEC35D61D6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1088-5F91-422D-9D44-A9CB0DC37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2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4162-FEC5-40DD-9703-FFEC35D61D6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1088-5F91-422D-9D44-A9CB0DC37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1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4162-FEC5-40DD-9703-FFEC35D61D6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1088-5F91-422D-9D44-A9CB0DC37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4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Programming cs161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3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-16" charset="0"/>
                <a:cs typeface="Courier New" pitchFamily="-16" charset="0"/>
              </a:rPr>
              <a:t>endl</a:t>
            </a:r>
            <a:r>
              <a:rPr lang="en-US" smtClean="0"/>
              <a:t> Manipulator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57200" y="2057400"/>
            <a:ext cx="73152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>
                <a:latin typeface="Courier New" pitchFamily="-16" charset="0"/>
              </a:rPr>
              <a:t>cout &lt;&lt; "Programming is" &lt;&lt; endl;</a:t>
            </a:r>
            <a:br>
              <a:rPr lang="en-US" sz="2800">
                <a:latin typeface="Courier New" pitchFamily="-16" charset="0"/>
              </a:rPr>
            </a:br>
            <a:r>
              <a:rPr lang="en-US" sz="2800">
                <a:latin typeface="Courier New" pitchFamily="-16" charset="0"/>
              </a:rPr>
              <a:t>cout &lt;&lt; "fun!";</a:t>
            </a:r>
          </a:p>
        </p:txBody>
      </p:sp>
      <p:pic>
        <p:nvPicPr>
          <p:cNvPr id="12292" name="Picture 3" descr="Monitor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48000"/>
            <a:ext cx="33528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3048000" y="3733800"/>
            <a:ext cx="2362200" cy="571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2000">
                <a:latin typeface="Courier New" pitchFamily="-16" charset="0"/>
              </a:rPr>
              <a:t>Programming is</a:t>
            </a:r>
          </a:p>
          <a:p>
            <a:pPr eaLnBrk="1" hangingPunct="1">
              <a:lnSpc>
                <a:spcPct val="70000"/>
              </a:lnSpc>
            </a:pPr>
            <a:r>
              <a:rPr lang="en-US" sz="2000">
                <a:latin typeface="Courier New" pitchFamily="-16" charset="0"/>
              </a:rPr>
              <a:t>fun!</a:t>
            </a:r>
            <a:endParaRPr lang="en-US" sz="3600">
              <a:latin typeface="Courier New" pitchFamily="-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0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-16" charset="0"/>
                <a:cs typeface="Courier New" pitchFamily="-16" charset="0"/>
              </a:rPr>
              <a:t>endl</a:t>
            </a:r>
            <a:r>
              <a:rPr lang="en-US" smtClean="0"/>
              <a:t> Manipulator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 do NOT put quotation marks around </a:t>
            </a:r>
            <a:r>
              <a:rPr lang="en-US" b="1" smtClean="0">
                <a:latin typeface="Courier New" pitchFamily="-16" charset="0"/>
              </a:rPr>
              <a:t>endl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The last character in </a:t>
            </a:r>
            <a:r>
              <a:rPr lang="en-US" b="1" smtClean="0">
                <a:latin typeface="Courier New" pitchFamily="-16" charset="0"/>
              </a:rPr>
              <a:t>endl</a:t>
            </a:r>
            <a:r>
              <a:rPr lang="en-US" smtClean="0"/>
              <a:t> is a lowercase L, not the number 1.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286000" y="4724400"/>
            <a:ext cx="1160463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sz="3200" b="1">
                <a:latin typeface="Courier New" pitchFamily="-16" charset="0"/>
              </a:rPr>
              <a:t>endl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962400" y="4724400"/>
            <a:ext cx="403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</a:rPr>
              <a:t>This is a lowercase L</a:t>
            </a:r>
          </a:p>
        </p:txBody>
      </p:sp>
      <p:sp>
        <p:nvSpPr>
          <p:cNvPr id="13318" name="Line 4"/>
          <p:cNvSpPr>
            <a:spLocks noChangeShapeType="1"/>
          </p:cNvSpPr>
          <p:nvPr/>
        </p:nvSpPr>
        <p:spPr bwMode="auto">
          <a:xfrm flipH="1">
            <a:off x="33528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7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-16" charset="0"/>
                <a:cs typeface="Courier New" pitchFamily="-16" charset="0"/>
              </a:rPr>
              <a:t>\n </a:t>
            </a:r>
            <a:r>
              <a:rPr lang="en-US" smtClean="0"/>
              <a:t>Escape Sequence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 can also use the </a:t>
            </a:r>
            <a:r>
              <a:rPr lang="en-US" b="1" smtClean="0">
                <a:latin typeface="Courier New" pitchFamily="-16" charset="0"/>
              </a:rPr>
              <a:t>\n</a:t>
            </a:r>
            <a:r>
              <a:rPr lang="en-US" smtClean="0"/>
              <a:t> escape sequence to start a new line of output. This will produce two lines of output: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2800" smtClean="0">
                <a:latin typeface="Courier New" pitchFamily="-16" charset="0"/>
              </a:rPr>
              <a:t>cout &lt;&lt; "Programming is\n";</a:t>
            </a:r>
            <a:br>
              <a:rPr lang="en-US" sz="2800" smtClean="0">
                <a:latin typeface="Courier New" pitchFamily="-16" charset="0"/>
              </a:rPr>
            </a:br>
            <a:r>
              <a:rPr lang="en-US" sz="2800" smtClean="0">
                <a:latin typeface="Courier New" pitchFamily="-16" charset="0"/>
              </a:rPr>
              <a:t>cout &lt;&lt; "fun!";</a:t>
            </a:r>
          </a:p>
          <a:p>
            <a:pPr eaLnBrk="1" hangingPunct="1"/>
            <a:endParaRPr lang="en-US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657600" y="5334000"/>
            <a:ext cx="41259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Notice that the </a:t>
            </a:r>
            <a:r>
              <a:rPr lang="en-US" sz="2400">
                <a:solidFill>
                  <a:srgbClr val="FF0000"/>
                </a:solidFill>
                <a:latin typeface="Courier New" pitchFamily="-16" charset="0"/>
                <a:cs typeface="Courier New" pitchFamily="-16" charset="0"/>
              </a:rPr>
              <a:t>\n</a:t>
            </a:r>
            <a:r>
              <a:rPr lang="en-US" sz="2400">
                <a:solidFill>
                  <a:srgbClr val="FF0000"/>
                </a:solidFill>
              </a:rPr>
              <a:t> is INSIDE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the string.</a:t>
            </a:r>
          </a:p>
        </p:txBody>
      </p:sp>
      <p:sp>
        <p:nvSpPr>
          <p:cNvPr id="14341" name="Line 4"/>
          <p:cNvSpPr>
            <a:spLocks noChangeShapeType="1"/>
          </p:cNvSpPr>
          <p:nvPr/>
        </p:nvSpPr>
        <p:spPr bwMode="auto">
          <a:xfrm flipH="1" flipV="1">
            <a:off x="6096000" y="4495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-16" charset="0"/>
                <a:cs typeface="Courier New" pitchFamily="-16" charset="0"/>
              </a:rPr>
              <a:t>\n </a:t>
            </a:r>
            <a:r>
              <a:rPr lang="en-US" smtClean="0"/>
              <a:t>Escape Sequence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85800" y="1752600"/>
            <a:ext cx="6858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3200">
                <a:latin typeface="Courier New" pitchFamily="-16" charset="0"/>
              </a:rPr>
              <a:t>cout &lt;&lt; "Programming is\n";</a:t>
            </a:r>
            <a:br>
              <a:rPr lang="en-US" sz="3200">
                <a:latin typeface="Courier New" pitchFamily="-16" charset="0"/>
              </a:rPr>
            </a:br>
            <a:r>
              <a:rPr lang="en-US" sz="3200">
                <a:latin typeface="Courier New" pitchFamily="-16" charset="0"/>
              </a:rPr>
              <a:t>cout &lt;&lt; "fun!";</a:t>
            </a:r>
          </a:p>
        </p:txBody>
      </p:sp>
      <p:pic>
        <p:nvPicPr>
          <p:cNvPr id="15364" name="Picture 3" descr="Monitor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48000"/>
            <a:ext cx="33528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048000" y="3733800"/>
            <a:ext cx="2362200" cy="571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2000">
                <a:latin typeface="Courier New" pitchFamily="-16" charset="0"/>
              </a:rPr>
              <a:t>Programming is</a:t>
            </a:r>
          </a:p>
          <a:p>
            <a:pPr eaLnBrk="1" hangingPunct="1">
              <a:lnSpc>
                <a:spcPct val="70000"/>
              </a:lnSpc>
            </a:pPr>
            <a:r>
              <a:rPr lang="en-US" sz="2000">
                <a:latin typeface="Courier New" pitchFamily="-16" charset="0"/>
              </a:rPr>
              <a:t>fun!</a:t>
            </a:r>
            <a:endParaRPr lang="en-US" sz="3600">
              <a:latin typeface="Courier New" pitchFamily="-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24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2.3</a:t>
            </a: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-16" charset="0"/>
                <a:cs typeface="Courier New" pitchFamily="-16" charset="0"/>
              </a:rPr>
              <a:t>#include</a:t>
            </a:r>
            <a:r>
              <a:rPr lang="en-US" smtClean="0"/>
              <a:t> Directive</a:t>
            </a:r>
          </a:p>
        </p:txBody>
      </p:sp>
    </p:spTree>
    <p:extLst>
      <p:ext uri="{BB962C8B-B14F-4D97-AF65-F5344CB8AC3E}">
        <p14:creationId xmlns:p14="http://schemas.microsoft.com/office/powerpoint/2010/main" val="216228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-16" charset="0"/>
                <a:cs typeface="Courier New" pitchFamily="-16" charset="0"/>
              </a:rPr>
              <a:t>#include</a:t>
            </a:r>
            <a:r>
              <a:rPr lang="en-US" smtClean="0"/>
              <a:t> Directive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Inserts the contents of another file into the program</a:t>
            </a:r>
          </a:p>
          <a:p>
            <a:pPr eaLnBrk="1" hangingPunct="1"/>
            <a:r>
              <a:rPr lang="en-US" smtClean="0"/>
              <a:t>This is a preprocessor directive, not part of C++ language</a:t>
            </a:r>
          </a:p>
          <a:p>
            <a:pPr eaLnBrk="1" hangingPunct="1"/>
            <a:r>
              <a:rPr lang="en-US" smtClean="0">
                <a:latin typeface="Courier New" pitchFamily="-16" charset="0"/>
              </a:rPr>
              <a:t>#include</a:t>
            </a:r>
            <a:r>
              <a:rPr lang="en-US" smtClean="0"/>
              <a:t> lines not seen by compiler</a:t>
            </a:r>
          </a:p>
          <a:p>
            <a:pPr eaLnBrk="1" hangingPunct="1"/>
            <a:r>
              <a:rPr lang="en-US" smtClean="0"/>
              <a:t>Do </a:t>
            </a:r>
            <a:r>
              <a:rPr lang="en-US" u="sng" smtClean="0"/>
              <a:t>not</a:t>
            </a:r>
            <a:r>
              <a:rPr lang="en-US" smtClean="0"/>
              <a:t> place a semicolon at end of </a:t>
            </a:r>
            <a:r>
              <a:rPr lang="en-US" smtClean="0">
                <a:latin typeface="Courier New" pitchFamily="-16" charset="0"/>
              </a:rPr>
              <a:t>#include</a:t>
            </a:r>
            <a:r>
              <a:rPr lang="en-US" smtClean="0"/>
              <a:t> line</a:t>
            </a:r>
          </a:p>
        </p:txBody>
      </p:sp>
    </p:spTree>
    <p:extLst>
      <p:ext uri="{BB962C8B-B14F-4D97-AF65-F5344CB8AC3E}">
        <p14:creationId xmlns:p14="http://schemas.microsoft.com/office/powerpoint/2010/main" val="316376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2.4</a:t>
            </a:r>
          </a:p>
        </p:txBody>
      </p:sp>
      <p:sp>
        <p:nvSpPr>
          <p:cNvPr id="1843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and Literals</a:t>
            </a:r>
          </a:p>
        </p:txBody>
      </p:sp>
    </p:spTree>
    <p:extLst>
      <p:ext uri="{BB962C8B-B14F-4D97-AF65-F5344CB8AC3E}">
        <p14:creationId xmlns:p14="http://schemas.microsoft.com/office/powerpoint/2010/main" val="109766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and Literals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Variable</a:t>
            </a:r>
            <a:r>
              <a:rPr lang="en-US" smtClean="0"/>
              <a:t>: a storage location in memory</a:t>
            </a:r>
            <a:br>
              <a:rPr lang="en-US" smtClean="0"/>
            </a:br>
            <a:endParaRPr lang="en-US" smtClean="0"/>
          </a:p>
          <a:p>
            <a:pPr lvl="1" eaLnBrk="1" hangingPunct="1"/>
            <a:r>
              <a:rPr lang="en-US" smtClean="0"/>
              <a:t>Has a name and a type of data it can hold</a:t>
            </a:r>
          </a:p>
          <a:p>
            <a:pPr lvl="1" eaLnBrk="1" hangingPunct="1"/>
            <a:r>
              <a:rPr lang="en-US" smtClean="0"/>
              <a:t>Must be defined before it can be used:</a:t>
            </a:r>
            <a:br>
              <a:rPr lang="en-US" smtClean="0"/>
            </a:br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-16" charset="0"/>
              </a:rPr>
              <a:t>int item;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57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Variable Definition in Program 2-7</a:t>
            </a:r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8738" y="1897063"/>
            <a:ext cx="6486525" cy="3933825"/>
          </a:xfrm>
          <a:noFill/>
        </p:spPr>
      </p:pic>
      <p:sp>
        <p:nvSpPr>
          <p:cNvPr id="20484" name="Oval 3"/>
          <p:cNvSpPr>
            <a:spLocks noChangeArrowheads="1"/>
          </p:cNvSpPr>
          <p:nvPr/>
        </p:nvSpPr>
        <p:spPr bwMode="auto">
          <a:xfrm>
            <a:off x="2295525" y="3565525"/>
            <a:ext cx="1285875" cy="5207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4724400" y="3657600"/>
            <a:ext cx="24447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Variable Definition</a:t>
            </a:r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 flipH="1">
            <a:off x="3657600" y="3810000"/>
            <a:ext cx="10858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Literals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Literal</a:t>
            </a:r>
            <a:r>
              <a:rPr lang="en-US" smtClean="0"/>
              <a:t>: a value that is written into a program’s code.</a:t>
            </a:r>
            <a:br>
              <a:rPr lang="en-US" smtClean="0"/>
            </a:br>
            <a:endParaRPr lang="en-US" smtClean="0"/>
          </a:p>
          <a:p>
            <a:pPr eaLnBrk="1" hangingPunct="1">
              <a:buFont typeface="Times" pitchFamily="-16" charset="0"/>
              <a:buNone/>
            </a:pPr>
            <a:r>
              <a:rPr lang="en-US" sz="2800" smtClean="0"/>
              <a:t>	</a:t>
            </a:r>
            <a:r>
              <a:rPr lang="en-US" sz="2400" smtClean="0"/>
              <a:t>	</a:t>
            </a:r>
            <a:r>
              <a:rPr lang="en-US" sz="2800" smtClean="0">
                <a:latin typeface="Courier New" pitchFamily="-16" charset="0"/>
              </a:rPr>
              <a:t>"hello, there"</a:t>
            </a:r>
            <a:r>
              <a:rPr lang="en-US" sz="2800" smtClean="0"/>
              <a:t> (string literal)</a:t>
            </a:r>
          </a:p>
          <a:p>
            <a:pPr eaLnBrk="1" hangingPunct="1">
              <a:buFont typeface="Times" pitchFamily="-16" charset="0"/>
              <a:buNone/>
            </a:pPr>
            <a:r>
              <a:rPr lang="en-US" sz="2800" smtClean="0"/>
              <a:t>		</a:t>
            </a:r>
            <a:r>
              <a:rPr lang="en-US" sz="2800" smtClean="0">
                <a:latin typeface="Courier New" pitchFamily="-16" charset="0"/>
              </a:rPr>
              <a:t>12 </a:t>
            </a:r>
            <a:r>
              <a:rPr lang="en-US" sz="2800" smtClean="0"/>
              <a:t>(integer literal)</a:t>
            </a:r>
            <a:endParaRPr lang="en-US" sz="2800" u="sng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15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2.1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Part of a C++ Program</a:t>
            </a:r>
          </a:p>
        </p:txBody>
      </p:sp>
    </p:spTree>
    <p:extLst>
      <p:ext uri="{BB962C8B-B14F-4D97-AF65-F5344CB8AC3E}">
        <p14:creationId xmlns:p14="http://schemas.microsoft.com/office/powerpoint/2010/main" val="10389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1709738"/>
            <a:ext cx="7908925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Integer Literal in Program 2-9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4267200" y="3276600"/>
            <a:ext cx="2616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20 is an integer literal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H="1">
            <a:off x="3048000" y="3429000"/>
            <a:ext cx="11430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39624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7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 Literals in Program 2-9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1709738"/>
            <a:ext cx="7908925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3733800" y="2971800"/>
            <a:ext cx="3048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These are string literals</a:t>
            </a:r>
          </a:p>
        </p:txBody>
      </p:sp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2514600" y="4076700"/>
            <a:ext cx="1828800" cy="51911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 flipH="1">
            <a:off x="4114800" y="3352800"/>
            <a:ext cx="6096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9" name="Oval 4"/>
          <p:cNvSpPr>
            <a:spLocks noChangeArrowheads="1"/>
          </p:cNvSpPr>
          <p:nvPr/>
        </p:nvSpPr>
        <p:spPr bwMode="auto">
          <a:xfrm>
            <a:off x="5791200" y="4079875"/>
            <a:ext cx="2590800" cy="51911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0" name="Line 5"/>
          <p:cNvSpPr>
            <a:spLocks noChangeShapeType="1"/>
          </p:cNvSpPr>
          <p:nvPr/>
        </p:nvSpPr>
        <p:spPr bwMode="auto">
          <a:xfrm>
            <a:off x="5410200" y="3352800"/>
            <a:ext cx="7620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4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2.5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Identifiers</a:t>
            </a:r>
          </a:p>
        </p:txBody>
      </p:sp>
    </p:spTree>
    <p:extLst>
      <p:ext uri="{BB962C8B-B14F-4D97-AF65-F5344CB8AC3E}">
        <p14:creationId xmlns:p14="http://schemas.microsoft.com/office/powerpoint/2010/main" val="23336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Identifiers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 identifier is a programmer-defined name for some part of a program: variables, functions, etc. 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54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C++ Key Words</a:t>
            </a:r>
          </a:p>
        </p:txBody>
      </p:sp>
      <p:pic>
        <p:nvPicPr>
          <p:cNvPr id="26627" name="Picture 6" descr="Pink tissue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08275"/>
            <a:ext cx="853440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57200" y="1752600"/>
            <a:ext cx="82296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800"/>
              <a:t>You cannot use any of the C++ key words as an identifier. These words have reserved meaning.</a:t>
            </a:r>
          </a:p>
        </p:txBody>
      </p:sp>
    </p:spTree>
    <p:extLst>
      <p:ext uri="{BB962C8B-B14F-4D97-AF65-F5344CB8AC3E}">
        <p14:creationId xmlns:p14="http://schemas.microsoft.com/office/powerpoint/2010/main" val="135819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Names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variable name should represent the purpose of the variable. For example: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              </a:t>
            </a:r>
            <a:r>
              <a:rPr lang="en-US" b="1" smtClean="0">
                <a:latin typeface="Courier New" pitchFamily="-16" charset="0"/>
              </a:rPr>
              <a:t>itemsOrdered</a:t>
            </a:r>
            <a:br>
              <a:rPr lang="en-US" b="1" smtClean="0">
                <a:latin typeface="Courier New" pitchFamily="-16" charset="0"/>
              </a:rPr>
            </a:br>
            <a:r>
              <a:rPr lang="en-US" b="1" smtClean="0">
                <a:latin typeface="Courier New" pitchFamily="-16" charset="0"/>
              </a:rPr>
              <a:t/>
            </a:r>
            <a:br>
              <a:rPr lang="en-US" b="1" smtClean="0">
                <a:latin typeface="Courier New" pitchFamily="-16" charset="0"/>
              </a:rPr>
            </a:br>
            <a:r>
              <a:rPr lang="en-US" smtClean="0"/>
              <a:t>The purpose of this variable is to hold the number of items ordered.</a:t>
            </a:r>
            <a:endParaRPr lang="en-US" b="1" smtClean="0">
              <a:latin typeface="Courier New" pitchFamily="-16" charset="0"/>
            </a:endParaRP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11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Identifier Rules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The first character of an identifier must be an alphabetic character or and underscore ( _ ),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After the first character you may use alphabetic characters, numbers, or underscore characters.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Upper- and lowercase characters are distinct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43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 and Invalid Identifiers</a:t>
            </a:r>
          </a:p>
        </p:txBody>
      </p:sp>
      <p:graphicFrame>
        <p:nvGraphicFramePr>
          <p:cNvPr id="4" name="Group 36"/>
          <p:cNvGraphicFramePr>
            <a:graphicFrameLocks noGrp="1"/>
          </p:cNvGraphicFramePr>
          <p:nvPr/>
        </p:nvGraphicFramePr>
        <p:xfrm>
          <a:off x="457200" y="1600200"/>
          <a:ext cx="8153400" cy="4495800"/>
        </p:xfrm>
        <a:graphic>
          <a:graphicData uri="http://schemas.openxmlformats.org/drawingml/2006/table">
            <a:tbl>
              <a:tblPr/>
              <a:tblGrid>
                <a:gridCol w="2717800"/>
                <a:gridCol w="1625600"/>
                <a:gridCol w="3810000"/>
              </a:tblGrid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IDENTIFIER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VALID?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REASON IF INVALID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totalSales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total_Sales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total.Sales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Cannot contain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4thQtrSales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Cannot begin with digit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totalSale$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Cannot contain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4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2.6</a:t>
            </a:r>
          </a:p>
        </p:txBody>
      </p:sp>
      <p:sp>
        <p:nvSpPr>
          <p:cNvPr id="307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Integer Data Types</a:t>
            </a:r>
          </a:p>
        </p:txBody>
      </p:sp>
    </p:spTree>
    <p:extLst>
      <p:ext uri="{BB962C8B-B14F-4D97-AF65-F5344CB8AC3E}">
        <p14:creationId xmlns:p14="http://schemas.microsoft.com/office/powerpoint/2010/main" val="80395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Integer Data Types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19400"/>
            <a:ext cx="7597775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305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>
                <a:latin typeface="+mn-lt"/>
                <a:cs typeface="+mn-cs"/>
              </a:rPr>
              <a:t>Integer variables can hold whole numbers such as 12, 7, and -99.</a:t>
            </a:r>
            <a:br>
              <a:rPr lang="en-US" sz="2800" kern="0">
                <a:latin typeface="+mn-lt"/>
                <a:cs typeface="+mn-cs"/>
              </a:rPr>
            </a:br>
            <a:endParaRPr lang="en-US" sz="2800" kern="0">
              <a:latin typeface="+mn-lt"/>
              <a:cs typeface="+mn-cs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800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66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Parts of a C++ Program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itchFamily="-16" charset="0"/>
              <a:buNone/>
            </a:pPr>
            <a:r>
              <a:rPr lang="en-US" sz="2400" smtClean="0">
                <a:latin typeface="Courier New" pitchFamily="-16" charset="0"/>
              </a:rPr>
              <a:t>// sample C++ program</a:t>
            </a:r>
          </a:p>
          <a:p>
            <a:pPr eaLnBrk="1" hangingPunct="1">
              <a:buFont typeface="Times" pitchFamily="-16" charset="0"/>
              <a:buNone/>
            </a:pPr>
            <a:r>
              <a:rPr lang="en-US" sz="2400" smtClean="0">
                <a:latin typeface="Courier New" pitchFamily="-16" charset="0"/>
              </a:rPr>
              <a:t>#include &lt;iostream&gt;</a:t>
            </a:r>
          </a:p>
          <a:p>
            <a:pPr eaLnBrk="1" hangingPunct="1">
              <a:buFont typeface="Times" pitchFamily="-16" charset="0"/>
              <a:buNone/>
            </a:pPr>
            <a:r>
              <a:rPr lang="en-US" sz="2400" smtClean="0">
                <a:latin typeface="Courier New" pitchFamily="-16" charset="0"/>
              </a:rPr>
              <a:t>using namespace std;</a:t>
            </a:r>
          </a:p>
          <a:p>
            <a:pPr eaLnBrk="1" hangingPunct="1">
              <a:buFont typeface="Times" pitchFamily="-16" charset="0"/>
              <a:buNone/>
            </a:pPr>
            <a:r>
              <a:rPr lang="en-US" sz="2400" smtClean="0">
                <a:latin typeface="Courier New" pitchFamily="-16" charset="0"/>
              </a:rPr>
              <a:t>int main() </a:t>
            </a:r>
          </a:p>
          <a:p>
            <a:pPr eaLnBrk="1" hangingPunct="1">
              <a:buFont typeface="Times" pitchFamily="-16" charset="0"/>
              <a:buNone/>
            </a:pPr>
            <a:r>
              <a:rPr lang="en-US" sz="2400" smtClean="0">
                <a:latin typeface="Courier New" pitchFamily="-16" charset="0"/>
              </a:rPr>
              <a:t>{</a:t>
            </a:r>
          </a:p>
          <a:p>
            <a:pPr eaLnBrk="1" hangingPunct="1">
              <a:buFont typeface="Times" pitchFamily="-16" charset="0"/>
              <a:buNone/>
            </a:pPr>
            <a:r>
              <a:rPr lang="en-US" sz="2400" smtClean="0">
                <a:latin typeface="Courier New" pitchFamily="-16" charset="0"/>
              </a:rPr>
              <a:t>		cout &lt;&lt; "Hello, there!";</a:t>
            </a:r>
          </a:p>
          <a:p>
            <a:pPr eaLnBrk="1" hangingPunct="1">
              <a:buFont typeface="Times" pitchFamily="-16" charset="0"/>
              <a:buNone/>
            </a:pPr>
            <a:r>
              <a:rPr lang="en-US" sz="2400" smtClean="0">
                <a:latin typeface="Courier New" pitchFamily="-16" charset="0"/>
              </a:rPr>
              <a:t>		return 0;</a:t>
            </a:r>
          </a:p>
          <a:p>
            <a:pPr eaLnBrk="1" hangingPunct="1">
              <a:buFont typeface="Times" pitchFamily="-16" charset="0"/>
              <a:buNone/>
            </a:pPr>
            <a:r>
              <a:rPr lang="en-US" sz="2400" smtClean="0">
                <a:latin typeface="Courier New" pitchFamily="-16" charset="0"/>
              </a:rPr>
              <a:t>}</a:t>
            </a:r>
          </a:p>
          <a:p>
            <a:pPr eaLnBrk="1" hangingPunct="1"/>
            <a:endParaRPr lang="en-US" smtClean="0"/>
          </a:p>
        </p:txBody>
      </p:sp>
      <p:grpSp>
        <p:nvGrpSpPr>
          <p:cNvPr id="5124" name="Group 25"/>
          <p:cNvGrpSpPr>
            <a:grpSpLocks/>
          </p:cNvGrpSpPr>
          <p:nvPr/>
        </p:nvGrpSpPr>
        <p:grpSpPr bwMode="auto">
          <a:xfrm>
            <a:off x="4038600" y="2133600"/>
            <a:ext cx="4191000" cy="304800"/>
            <a:chOff x="3072" y="1344"/>
            <a:chExt cx="2640" cy="192"/>
          </a:xfrm>
        </p:grpSpPr>
        <p:sp>
          <p:nvSpPr>
            <p:cNvPr id="5149" name="Line 6"/>
            <p:cNvSpPr>
              <a:spLocks noChangeShapeType="1"/>
            </p:cNvSpPr>
            <p:nvPr/>
          </p:nvSpPr>
          <p:spPr bwMode="auto">
            <a:xfrm flipH="1">
              <a:off x="3072" y="144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Text Box 7"/>
            <p:cNvSpPr txBox="1">
              <a:spLocks noChangeArrowheads="1"/>
            </p:cNvSpPr>
            <p:nvPr/>
          </p:nvSpPr>
          <p:spPr bwMode="auto">
            <a:xfrm>
              <a:off x="3936" y="1344"/>
              <a:ext cx="17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sz="2000">
                  <a:solidFill>
                    <a:srgbClr val="FF0000"/>
                  </a:solidFill>
                </a:rPr>
                <a:t>preprocessor directive</a:t>
              </a:r>
            </a:p>
          </p:txBody>
        </p:sp>
      </p:grpSp>
      <p:sp>
        <p:nvSpPr>
          <p:cNvPr id="5125" name="Line 4"/>
          <p:cNvSpPr>
            <a:spLocks noChangeShapeType="1"/>
          </p:cNvSpPr>
          <p:nvPr/>
        </p:nvSpPr>
        <p:spPr bwMode="auto">
          <a:xfrm flipH="1">
            <a:off x="44958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5486400" y="1600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</a:rPr>
              <a:t>comment</a:t>
            </a:r>
          </a:p>
        </p:txBody>
      </p:sp>
      <p:grpSp>
        <p:nvGrpSpPr>
          <p:cNvPr id="5127" name="Group 26"/>
          <p:cNvGrpSpPr>
            <a:grpSpLocks/>
          </p:cNvGrpSpPr>
          <p:nvPr/>
        </p:nvGrpSpPr>
        <p:grpSpPr bwMode="auto">
          <a:xfrm>
            <a:off x="4191000" y="2590800"/>
            <a:ext cx="4343400" cy="304800"/>
            <a:chOff x="3168" y="1680"/>
            <a:chExt cx="2736" cy="192"/>
          </a:xfrm>
        </p:grpSpPr>
        <p:sp>
          <p:nvSpPr>
            <p:cNvPr id="5147" name="Line 8"/>
            <p:cNvSpPr>
              <a:spLocks noChangeShapeType="1"/>
            </p:cNvSpPr>
            <p:nvPr/>
          </p:nvSpPr>
          <p:spPr bwMode="auto">
            <a:xfrm flipH="1">
              <a:off x="3168" y="177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Text Box 9"/>
            <p:cNvSpPr txBox="1">
              <a:spLocks noChangeArrowheads="1"/>
            </p:cNvSpPr>
            <p:nvPr/>
          </p:nvSpPr>
          <p:spPr bwMode="auto">
            <a:xfrm>
              <a:off x="3936" y="1680"/>
              <a:ext cx="19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sz="2000">
                  <a:solidFill>
                    <a:srgbClr val="FF0000"/>
                  </a:solidFill>
                </a:rPr>
                <a:t>which namespace to use</a:t>
              </a:r>
            </a:p>
          </p:txBody>
        </p:sp>
      </p:grpSp>
      <p:grpSp>
        <p:nvGrpSpPr>
          <p:cNvPr id="5128" name="Group 23"/>
          <p:cNvGrpSpPr>
            <a:grpSpLocks/>
          </p:cNvGrpSpPr>
          <p:nvPr/>
        </p:nvGrpSpPr>
        <p:grpSpPr bwMode="auto">
          <a:xfrm>
            <a:off x="2362200" y="2971800"/>
            <a:ext cx="5257800" cy="338138"/>
            <a:chOff x="1824" y="2016"/>
            <a:chExt cx="3312" cy="213"/>
          </a:xfrm>
        </p:grpSpPr>
        <p:sp>
          <p:nvSpPr>
            <p:cNvPr id="5145" name="Line 10"/>
            <p:cNvSpPr>
              <a:spLocks noChangeShapeType="1"/>
            </p:cNvSpPr>
            <p:nvPr/>
          </p:nvSpPr>
          <p:spPr bwMode="auto">
            <a:xfrm flipH="1">
              <a:off x="1824" y="21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Text Box 11"/>
            <p:cNvSpPr txBox="1">
              <a:spLocks noChangeArrowheads="1"/>
            </p:cNvSpPr>
            <p:nvPr/>
          </p:nvSpPr>
          <p:spPr bwMode="auto">
            <a:xfrm>
              <a:off x="2400" y="2016"/>
              <a:ext cx="273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sz="2000">
                  <a:solidFill>
                    <a:srgbClr val="FF0000"/>
                  </a:solidFill>
                </a:rPr>
                <a:t>beginning of function named </a:t>
              </a:r>
              <a:r>
                <a:rPr lang="en-US" sz="2000">
                  <a:solidFill>
                    <a:srgbClr val="FF0000"/>
                  </a:solidFill>
                  <a:latin typeface="Courier New" pitchFamily="-16" charset="0"/>
                </a:rPr>
                <a:t>main</a:t>
              </a:r>
            </a:p>
          </p:txBody>
        </p:sp>
      </p:grpSp>
      <p:grpSp>
        <p:nvGrpSpPr>
          <p:cNvPr id="5129" name="Group 22"/>
          <p:cNvGrpSpPr>
            <a:grpSpLocks/>
          </p:cNvGrpSpPr>
          <p:nvPr/>
        </p:nvGrpSpPr>
        <p:grpSpPr bwMode="auto">
          <a:xfrm>
            <a:off x="685800" y="3429000"/>
            <a:ext cx="4267200" cy="352425"/>
            <a:chOff x="672" y="2352"/>
            <a:chExt cx="2688" cy="222"/>
          </a:xfrm>
        </p:grpSpPr>
        <p:sp>
          <p:nvSpPr>
            <p:cNvPr id="5143" name="Line 12"/>
            <p:cNvSpPr>
              <a:spLocks noChangeShapeType="1"/>
            </p:cNvSpPr>
            <p:nvPr/>
          </p:nvSpPr>
          <p:spPr bwMode="auto">
            <a:xfrm flipH="1">
              <a:off x="672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Text Box 13"/>
            <p:cNvSpPr txBox="1">
              <a:spLocks noChangeArrowheads="1"/>
            </p:cNvSpPr>
            <p:nvPr/>
          </p:nvSpPr>
          <p:spPr bwMode="auto">
            <a:xfrm>
              <a:off x="1152" y="2352"/>
              <a:ext cx="220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sz="2000">
                  <a:solidFill>
                    <a:srgbClr val="FF0000"/>
                  </a:solidFill>
                </a:rPr>
                <a:t>beginning of block for</a:t>
              </a:r>
              <a:r>
                <a:rPr lang="en-US" sz="2000">
                  <a:solidFill>
                    <a:srgbClr val="FF0000"/>
                  </a:solidFill>
                  <a:latin typeface="Courier New" pitchFamily="-16" charset="0"/>
                </a:rPr>
                <a:t> main</a:t>
              </a:r>
            </a:p>
          </p:txBody>
        </p:sp>
      </p:grpSp>
      <p:grpSp>
        <p:nvGrpSpPr>
          <p:cNvPr id="5130" name="Group 27"/>
          <p:cNvGrpSpPr>
            <a:grpSpLocks/>
          </p:cNvGrpSpPr>
          <p:nvPr/>
        </p:nvGrpSpPr>
        <p:grpSpPr bwMode="auto">
          <a:xfrm>
            <a:off x="5867400" y="3810000"/>
            <a:ext cx="2667000" cy="307975"/>
            <a:chOff x="4080" y="2592"/>
            <a:chExt cx="1680" cy="194"/>
          </a:xfrm>
        </p:grpSpPr>
        <p:sp>
          <p:nvSpPr>
            <p:cNvPr id="5141" name="Line 14"/>
            <p:cNvSpPr>
              <a:spLocks noChangeShapeType="1"/>
            </p:cNvSpPr>
            <p:nvPr/>
          </p:nvSpPr>
          <p:spPr bwMode="auto">
            <a:xfrm flipH="1">
              <a:off x="4080" y="26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Text Box 15"/>
            <p:cNvSpPr txBox="1">
              <a:spLocks noChangeArrowheads="1"/>
            </p:cNvSpPr>
            <p:nvPr/>
          </p:nvSpPr>
          <p:spPr bwMode="auto">
            <a:xfrm>
              <a:off x="4272" y="2592"/>
              <a:ext cx="14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sz="2000">
                  <a:solidFill>
                    <a:srgbClr val="FF0000"/>
                  </a:solidFill>
                </a:rPr>
                <a:t>output statement</a:t>
              </a:r>
            </a:p>
          </p:txBody>
        </p:sp>
      </p:grpSp>
      <p:grpSp>
        <p:nvGrpSpPr>
          <p:cNvPr id="5131" name="Group 30"/>
          <p:cNvGrpSpPr>
            <a:grpSpLocks/>
          </p:cNvGrpSpPr>
          <p:nvPr/>
        </p:nvGrpSpPr>
        <p:grpSpPr bwMode="auto">
          <a:xfrm>
            <a:off x="762000" y="4800600"/>
            <a:ext cx="3503613" cy="304800"/>
            <a:chOff x="624" y="3312"/>
            <a:chExt cx="1892" cy="192"/>
          </a:xfrm>
        </p:grpSpPr>
        <p:sp>
          <p:nvSpPr>
            <p:cNvPr id="5139" name="Line 20"/>
            <p:cNvSpPr>
              <a:spLocks noChangeShapeType="1"/>
            </p:cNvSpPr>
            <p:nvPr/>
          </p:nvSpPr>
          <p:spPr bwMode="auto">
            <a:xfrm flipH="1" flipV="1">
              <a:off x="624" y="340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Text Box 21"/>
            <p:cNvSpPr txBox="1">
              <a:spLocks noChangeArrowheads="1"/>
            </p:cNvSpPr>
            <p:nvPr/>
          </p:nvSpPr>
          <p:spPr bwMode="auto">
            <a:xfrm>
              <a:off x="994" y="3312"/>
              <a:ext cx="15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sz="2000">
                  <a:solidFill>
                    <a:srgbClr val="FF0000"/>
                  </a:solidFill>
                </a:rPr>
                <a:t>end of block for  </a:t>
              </a:r>
              <a:r>
                <a:rPr lang="en-US" sz="2000">
                  <a:solidFill>
                    <a:srgbClr val="FF0000"/>
                  </a:solidFill>
                  <a:latin typeface="Courier New" pitchFamily="-16" charset="0"/>
                </a:rPr>
                <a:t>main</a:t>
              </a:r>
            </a:p>
          </p:txBody>
        </p:sp>
      </p:grpSp>
      <p:grpSp>
        <p:nvGrpSpPr>
          <p:cNvPr id="5132" name="Group 28"/>
          <p:cNvGrpSpPr>
            <a:grpSpLocks/>
          </p:cNvGrpSpPr>
          <p:nvPr/>
        </p:nvGrpSpPr>
        <p:grpSpPr bwMode="auto">
          <a:xfrm>
            <a:off x="5181600" y="4191000"/>
            <a:ext cx="2949575" cy="312738"/>
            <a:chOff x="3216" y="2928"/>
            <a:chExt cx="1858" cy="197"/>
          </a:xfrm>
        </p:grpSpPr>
        <p:sp>
          <p:nvSpPr>
            <p:cNvPr id="5137" name="Line 16"/>
            <p:cNvSpPr>
              <a:spLocks noChangeShapeType="1"/>
            </p:cNvSpPr>
            <p:nvPr/>
          </p:nvSpPr>
          <p:spPr bwMode="auto">
            <a:xfrm flipH="1" flipV="1">
              <a:off x="3216" y="302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Text Box 17"/>
            <p:cNvSpPr txBox="1">
              <a:spLocks noChangeArrowheads="1"/>
            </p:cNvSpPr>
            <p:nvPr/>
          </p:nvSpPr>
          <p:spPr bwMode="auto">
            <a:xfrm>
              <a:off x="4080" y="2928"/>
              <a:ext cx="99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sz="2000">
                  <a:solidFill>
                    <a:srgbClr val="FF0000"/>
                  </a:solidFill>
                </a:rPr>
                <a:t>string literal</a:t>
              </a:r>
            </a:p>
          </p:txBody>
        </p:sp>
      </p:grpSp>
      <p:grpSp>
        <p:nvGrpSpPr>
          <p:cNvPr id="5133" name="Group 29"/>
          <p:cNvGrpSpPr>
            <a:grpSpLocks/>
          </p:cNvGrpSpPr>
          <p:nvPr/>
        </p:nvGrpSpPr>
        <p:grpSpPr bwMode="auto">
          <a:xfrm>
            <a:off x="3048000" y="4419600"/>
            <a:ext cx="3903663" cy="381000"/>
            <a:chOff x="2319" y="3024"/>
            <a:chExt cx="1610" cy="208"/>
          </a:xfrm>
        </p:grpSpPr>
        <p:sp>
          <p:nvSpPr>
            <p:cNvPr id="5135" name="Text Box 18"/>
            <p:cNvSpPr txBox="1">
              <a:spLocks noChangeArrowheads="1"/>
            </p:cNvSpPr>
            <p:nvPr/>
          </p:nvSpPr>
          <p:spPr bwMode="auto">
            <a:xfrm>
              <a:off x="2350" y="3024"/>
              <a:ext cx="157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sz="2000">
                  <a:solidFill>
                    <a:srgbClr val="FF0000"/>
                  </a:solidFill>
                </a:rPr>
                <a:t>send </a:t>
              </a:r>
              <a:r>
                <a:rPr lang="en-US" sz="2000">
                  <a:solidFill>
                    <a:srgbClr val="FF0000"/>
                  </a:solidFill>
                  <a:latin typeface="Courier New" pitchFamily="-16" charset="0"/>
                </a:rPr>
                <a:t>0</a:t>
              </a:r>
              <a:r>
                <a:rPr lang="en-US" sz="2000">
                  <a:solidFill>
                    <a:srgbClr val="FF0000"/>
                  </a:solidFill>
                </a:rPr>
                <a:t> to operating system</a:t>
              </a:r>
            </a:p>
          </p:txBody>
        </p:sp>
        <p:sp>
          <p:nvSpPr>
            <p:cNvPr id="5136" name="Line 19"/>
            <p:cNvSpPr>
              <a:spLocks noChangeShapeType="1"/>
            </p:cNvSpPr>
            <p:nvPr/>
          </p:nvSpPr>
          <p:spPr bwMode="auto">
            <a:xfrm flipH="1" flipV="1">
              <a:off x="2319" y="3072"/>
              <a:ext cx="1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4" name="Line 16"/>
          <p:cNvSpPr>
            <a:spLocks noChangeShapeType="1"/>
          </p:cNvSpPr>
          <p:nvPr/>
        </p:nvSpPr>
        <p:spPr bwMode="auto">
          <a:xfrm flipH="1" flipV="1">
            <a:off x="5181600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7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Variables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Variables of the same type can be defined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smtClean="0"/>
              <a:t>- On  separate lines: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smtClean="0"/>
              <a:t>	</a:t>
            </a:r>
            <a:r>
              <a:rPr lang="en-US" sz="2000" smtClean="0">
                <a:latin typeface="Courier New" pitchFamily="-16" charset="0"/>
              </a:rPr>
              <a:t>int length;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-16" charset="0"/>
              </a:rPr>
              <a:t>	int width;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-16" charset="0"/>
              </a:rPr>
              <a:t>	unsigned int area;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smtClean="0"/>
              <a:t>- On the same line: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smtClean="0"/>
              <a:t>	</a:t>
            </a:r>
            <a:r>
              <a:rPr lang="en-US" sz="2000" smtClean="0">
                <a:latin typeface="Courier New" pitchFamily="-16" charset="0"/>
              </a:rPr>
              <a:t>int length, width;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-16" charset="0"/>
              </a:rPr>
              <a:t>	unsigned int area;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Variables of different types must be in different definitions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970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Integer Types in Program 2-10</a:t>
            </a:r>
          </a:p>
        </p:txBody>
      </p:sp>
      <p:pic>
        <p:nvPicPr>
          <p:cNvPr id="33795" name="Picture 4" descr="Pink tissue pap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372350" cy="4894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3200400" y="2895600"/>
            <a:ext cx="49530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This program has three variables: checking, miles, and days</a:t>
            </a:r>
          </a:p>
        </p:txBody>
      </p:sp>
    </p:spTree>
    <p:extLst>
      <p:ext uri="{BB962C8B-B14F-4D97-AF65-F5344CB8AC3E}">
        <p14:creationId xmlns:p14="http://schemas.microsoft.com/office/powerpoint/2010/main" val="221590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Integer Literals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 integer literal is an integer value that is typed into a program’s code. For example: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b="1" smtClean="0">
                <a:latin typeface="Courier New" pitchFamily="-16" charset="0"/>
              </a:rPr>
              <a:t>     itemsOrdered = 15;</a:t>
            </a:r>
            <a:br>
              <a:rPr lang="en-US" b="1" smtClean="0">
                <a:latin typeface="Courier New" pitchFamily="-16" charset="0"/>
              </a:rPr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In this code, 15 is an integer literal.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4138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Integer Literals in Program 2-10</a:t>
            </a:r>
          </a:p>
        </p:txBody>
      </p:sp>
      <p:pic>
        <p:nvPicPr>
          <p:cNvPr id="35843" name="Picture 4" descr="Pink tissue pap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372350" cy="4894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Oval 3"/>
          <p:cNvSpPr>
            <a:spLocks noChangeArrowheads="1"/>
          </p:cNvSpPr>
          <p:nvPr/>
        </p:nvSpPr>
        <p:spPr bwMode="auto">
          <a:xfrm>
            <a:off x="2936875" y="4208463"/>
            <a:ext cx="392113" cy="230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5" name="Oval 4"/>
          <p:cNvSpPr>
            <a:spLocks noChangeArrowheads="1"/>
          </p:cNvSpPr>
          <p:nvPr/>
        </p:nvSpPr>
        <p:spPr bwMode="auto">
          <a:xfrm>
            <a:off x="2514600" y="4419600"/>
            <a:ext cx="623888" cy="23018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6" name="Oval 5"/>
          <p:cNvSpPr>
            <a:spLocks noChangeArrowheads="1"/>
          </p:cNvSpPr>
          <p:nvPr/>
        </p:nvSpPr>
        <p:spPr bwMode="auto">
          <a:xfrm>
            <a:off x="2362200" y="4648200"/>
            <a:ext cx="776288" cy="30321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4779963" y="3844925"/>
            <a:ext cx="2306637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Integer Literals</a:t>
            </a:r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 flipH="1">
            <a:off x="3429000" y="4003675"/>
            <a:ext cx="1316038" cy="352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 flipH="1">
            <a:off x="3214688" y="4003675"/>
            <a:ext cx="1530350" cy="5635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 flipH="1">
            <a:off x="3214688" y="4003675"/>
            <a:ext cx="1530350" cy="703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13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Integer Literals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mtClean="0"/>
              <a:t>Integer literals are stored in memory as </a:t>
            </a:r>
            <a:r>
              <a:rPr lang="en-US" smtClean="0">
                <a:latin typeface="Courier New" pitchFamily="-16" charset="0"/>
              </a:rPr>
              <a:t>int</a:t>
            </a:r>
            <a:r>
              <a:rPr lang="en-US" smtClean="0"/>
              <a:t>s by default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mtClean="0"/>
              <a:t>To store an integer constant in a long memory location, put ‘</a:t>
            </a:r>
            <a:r>
              <a:rPr lang="en-US" smtClean="0">
                <a:latin typeface="Courier New" pitchFamily="-16" charset="0"/>
              </a:rPr>
              <a:t>L</a:t>
            </a:r>
            <a:r>
              <a:rPr lang="en-US" smtClean="0"/>
              <a:t>’ at the end of the number:   </a:t>
            </a:r>
            <a:r>
              <a:rPr lang="en-US" smtClean="0">
                <a:latin typeface="Courier New" pitchFamily="-16" charset="0"/>
              </a:rPr>
              <a:t>1234L</a:t>
            </a:r>
            <a:endParaRPr lang="en-US" smtClean="0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mtClean="0"/>
              <a:t>Constants that begin with ‘</a:t>
            </a:r>
            <a:r>
              <a:rPr lang="en-US" smtClean="0">
                <a:latin typeface="Courier New" pitchFamily="-16" charset="0"/>
              </a:rPr>
              <a:t>0</a:t>
            </a:r>
            <a:r>
              <a:rPr lang="en-US" smtClean="0"/>
              <a:t>’ (zero) are base 8:   </a:t>
            </a:r>
            <a:r>
              <a:rPr lang="en-US" smtClean="0">
                <a:latin typeface="Courier New" pitchFamily="-16" charset="0"/>
              </a:rPr>
              <a:t>075</a:t>
            </a:r>
            <a:endParaRPr lang="en-US" smtClean="0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mtClean="0"/>
              <a:t>Constants that begin with ‘</a:t>
            </a:r>
            <a:r>
              <a:rPr lang="en-US" smtClean="0">
                <a:latin typeface="Courier New" pitchFamily="-16" charset="0"/>
              </a:rPr>
              <a:t>0x</a:t>
            </a:r>
            <a:r>
              <a:rPr lang="en-US" smtClean="0"/>
              <a:t>’ are base 16:    </a:t>
            </a:r>
            <a:r>
              <a:rPr lang="en-US" smtClean="0">
                <a:latin typeface="Courier New" pitchFamily="-16" charset="0"/>
              </a:rPr>
              <a:t>0x75A</a:t>
            </a:r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1658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2.7</a:t>
            </a:r>
          </a:p>
        </p:txBody>
      </p:sp>
      <p:sp>
        <p:nvSpPr>
          <p:cNvPr id="3789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smtClean="0">
                <a:latin typeface="Courier New" pitchFamily="-16" charset="0"/>
                <a:cs typeface="Courier New" pitchFamily="-16" charset="0"/>
              </a:rPr>
              <a:t>char</a:t>
            </a:r>
            <a:r>
              <a:rPr lang="en-US" smtClean="0"/>
              <a:t> Data Type</a:t>
            </a:r>
          </a:p>
        </p:txBody>
      </p:sp>
    </p:spTree>
    <p:extLst>
      <p:ext uri="{BB962C8B-B14F-4D97-AF65-F5344CB8AC3E}">
        <p14:creationId xmlns:p14="http://schemas.microsoft.com/office/powerpoint/2010/main" val="1016303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smtClean="0">
                <a:latin typeface="Courier New" pitchFamily="-16" charset="0"/>
                <a:cs typeface="Courier New" pitchFamily="-16" charset="0"/>
              </a:rPr>
              <a:t>char</a:t>
            </a:r>
            <a:r>
              <a:rPr lang="en-US" smtClean="0"/>
              <a:t> Data Type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Used to hold characters or very small integer values</a:t>
            </a:r>
          </a:p>
          <a:p>
            <a:r>
              <a:rPr lang="en-US" smtClean="0"/>
              <a:t>Usually 1 byte of memory</a:t>
            </a:r>
          </a:p>
          <a:p>
            <a:r>
              <a:rPr lang="en-US" smtClean="0"/>
              <a:t>Numeric value of character from the character set is stored in memory:</a:t>
            </a:r>
          </a:p>
          <a:p>
            <a:endParaRPr lang="en-US" smtClean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990600" y="4689475"/>
            <a:ext cx="2590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CODE:</a:t>
            </a:r>
          </a:p>
          <a:p>
            <a:pPr eaLnBrk="1" hangingPunct="1"/>
            <a:r>
              <a:rPr lang="en-US">
                <a:latin typeface="Courier New" pitchFamily="-16" charset="0"/>
              </a:rPr>
              <a:t>char letter;</a:t>
            </a:r>
          </a:p>
          <a:p>
            <a:pPr eaLnBrk="1" hangingPunct="1"/>
            <a:r>
              <a:rPr lang="en-US">
                <a:latin typeface="Courier New" pitchFamily="-16" charset="0"/>
              </a:rPr>
              <a:t>letter = 'C';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4897438" y="4648200"/>
            <a:ext cx="16398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MEMORY:</a:t>
            </a:r>
          </a:p>
          <a:p>
            <a:pPr eaLnBrk="1" hangingPunct="1"/>
            <a:r>
              <a:rPr lang="en-US">
                <a:latin typeface="Courier New" pitchFamily="-16" charset="0"/>
              </a:rPr>
              <a:t>letter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029200" y="5334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urier New" pitchFamily="-16" charset="0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2612534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Literals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Character literals must be enclosed in single quote marks. Example: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                        </a:t>
            </a:r>
            <a:r>
              <a:rPr lang="en-US" smtClean="0">
                <a:latin typeface="Courier New" pitchFamily="-16" charset="0"/>
              </a:rPr>
              <a:t>'A'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1808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Character Literals in Program 2-13</a:t>
            </a:r>
            <a:endParaRPr lang="en-US" dirty="0"/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85925"/>
            <a:ext cx="5181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1547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Strings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A series of characters in consecutive memory locations: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/>
              <a:t>	</a:t>
            </a:r>
            <a:r>
              <a:rPr lang="en-US" sz="2400" smtClean="0">
                <a:latin typeface="Courier New" pitchFamily="-16" charset="0"/>
              </a:rPr>
              <a:t>"Hello"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800" smtClean="0"/>
              <a:t>Stored with the </a:t>
            </a:r>
            <a:r>
              <a:rPr lang="en-US" sz="2800" u="sng" smtClean="0"/>
              <a:t>null terminator</a:t>
            </a:r>
            <a:r>
              <a:rPr lang="en-US" sz="2800" smtClean="0"/>
              <a:t>, </a:t>
            </a:r>
            <a:r>
              <a:rPr lang="en-US" sz="2800" smtClean="0">
                <a:latin typeface="Courier New" pitchFamily="-16" charset="0"/>
              </a:rPr>
              <a:t>\0</a:t>
            </a:r>
            <a:r>
              <a:rPr lang="en-US" sz="2800" smtClean="0"/>
              <a:t>, at the end: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/>
              <a:t>	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Comprised of the characters between the </a:t>
            </a:r>
            <a:r>
              <a:rPr lang="en-US" sz="2800" smtClean="0">
                <a:latin typeface="Courier New" pitchFamily="-16" charset="0"/>
              </a:rPr>
              <a:t>" "</a:t>
            </a:r>
            <a:endParaRPr lang="en-US" sz="2800" smtClean="0"/>
          </a:p>
          <a:p>
            <a:endParaRPr lang="en-US" smtClean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1981200" y="4724400"/>
          <a:ext cx="4495800" cy="533400"/>
        </p:xfrm>
        <a:graphic>
          <a:graphicData uri="http://schemas.openxmlformats.org/drawingml/2006/table">
            <a:tbl>
              <a:tblPr/>
              <a:tblGrid>
                <a:gridCol w="749300"/>
                <a:gridCol w="749300"/>
                <a:gridCol w="749300"/>
                <a:gridCol w="749300"/>
                <a:gridCol w="749300"/>
                <a:gridCol w="7493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74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Special Characters</a:t>
            </a: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723900" y="1566863"/>
          <a:ext cx="7696200" cy="4683126"/>
        </p:xfrm>
        <a:graphic>
          <a:graphicData uri="http://schemas.openxmlformats.org/drawingml/2006/table">
            <a:tbl>
              <a:tblPr/>
              <a:tblGrid>
                <a:gridCol w="1752600"/>
                <a:gridCol w="2514600"/>
                <a:gridCol w="34290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//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Double slash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Beginning of a comment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Pound 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Beginning of preprocessor directive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&lt; 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Open/close brackets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Enclose filename in #include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Open/close parentheses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Used when naming a 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{ 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Open/close brace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Encloses a group of 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" "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Open/close quotation marks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Encloses string of characters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Semicolon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End of a programming statement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60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2.8</a:t>
            </a:r>
          </a:p>
        </p:txBody>
      </p:sp>
      <p:sp>
        <p:nvSpPr>
          <p:cNvPr id="4301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The C++ </a:t>
            </a:r>
            <a:r>
              <a:rPr lang="en-US" smtClean="0">
                <a:latin typeface="Courier New" pitchFamily="-16" charset="0"/>
                <a:cs typeface="Courier New" pitchFamily="-16" charset="0"/>
              </a:rPr>
              <a:t>string</a:t>
            </a:r>
            <a:r>
              <a:rPr lang="en-US" smtClean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450857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C++ </a:t>
            </a:r>
            <a:r>
              <a:rPr lang="en-US" smtClean="0">
                <a:latin typeface="Courier New" pitchFamily="-16" charset="0"/>
                <a:cs typeface="Courier New" pitchFamily="-16" charset="0"/>
              </a:rPr>
              <a:t>string</a:t>
            </a:r>
            <a:r>
              <a:rPr lang="en-US" smtClean="0"/>
              <a:t> Class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sz="2800" smtClean="0"/>
              <a:t>Special data type supports working with strings</a:t>
            </a:r>
          </a:p>
          <a:p>
            <a:pPr>
              <a:lnSpc>
                <a:spcPct val="85000"/>
              </a:lnSpc>
            </a:pPr>
            <a:r>
              <a:rPr lang="en-US" sz="2800" smtClean="0"/>
              <a:t> </a:t>
            </a:r>
            <a:r>
              <a:rPr lang="en-US" sz="2800" smtClean="0">
                <a:latin typeface="Courier New" pitchFamily="-16" charset="0"/>
              </a:rPr>
              <a:t>#include &lt;string&gt;</a:t>
            </a:r>
          </a:p>
          <a:p>
            <a:pPr>
              <a:lnSpc>
                <a:spcPct val="85000"/>
              </a:lnSpc>
            </a:pPr>
            <a:r>
              <a:rPr lang="en-US" sz="2800" smtClean="0"/>
              <a:t>Can define </a:t>
            </a:r>
            <a:r>
              <a:rPr lang="en-US" sz="2800" smtClean="0">
                <a:latin typeface="Courier New" pitchFamily="-16" charset="0"/>
              </a:rPr>
              <a:t>string</a:t>
            </a:r>
            <a:r>
              <a:rPr lang="en-US" sz="2800" smtClean="0"/>
              <a:t> variables in programs: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sz="2400" smtClean="0">
                <a:latin typeface="Courier New" pitchFamily="-16" charset="0"/>
              </a:rPr>
              <a:t>string firstName, lastName;</a:t>
            </a:r>
          </a:p>
          <a:p>
            <a:pPr>
              <a:lnSpc>
                <a:spcPct val="85000"/>
              </a:lnSpc>
            </a:pPr>
            <a:r>
              <a:rPr lang="en-US" sz="2800" smtClean="0"/>
              <a:t>Can receive values with assignment operator: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sz="2400" smtClean="0">
                <a:latin typeface="Courier New" pitchFamily="-16" charset="0"/>
              </a:rPr>
              <a:t>firstName = "George";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sz="2400" smtClean="0">
                <a:latin typeface="Courier New" pitchFamily="-16" charset="0"/>
              </a:rPr>
              <a:t>lastName = "Washington";</a:t>
            </a:r>
          </a:p>
          <a:p>
            <a:pPr>
              <a:lnSpc>
                <a:spcPct val="85000"/>
              </a:lnSpc>
            </a:pPr>
            <a:r>
              <a:rPr lang="en-US" sz="2800" smtClean="0"/>
              <a:t>Can be displayed via </a:t>
            </a:r>
            <a:r>
              <a:rPr lang="en-US" sz="2800" smtClean="0">
                <a:latin typeface="Courier New" pitchFamily="-16" charset="0"/>
              </a:rPr>
              <a:t>cout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sz="2400" smtClean="0">
                <a:latin typeface="Courier New" pitchFamily="-16" charset="0"/>
              </a:rPr>
              <a:t>cout &lt;&lt; firstName &lt;&lt; " " &lt;&lt; lastName;</a:t>
            </a:r>
            <a:endParaRPr lang="en-US" sz="2400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575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class in Program 2-15</a:t>
            </a:r>
            <a:endParaRPr lang="en-US" dirty="0"/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905000"/>
            <a:ext cx="67818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7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2.9</a:t>
            </a:r>
          </a:p>
        </p:txBody>
      </p:sp>
      <p:sp>
        <p:nvSpPr>
          <p:cNvPr id="4608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Floating-Point Data Types</a:t>
            </a:r>
          </a:p>
        </p:txBody>
      </p:sp>
    </p:spTree>
    <p:extLst>
      <p:ext uri="{BB962C8B-B14F-4D97-AF65-F5344CB8AC3E}">
        <p14:creationId xmlns:p14="http://schemas.microsoft.com/office/powerpoint/2010/main" val="313314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Floating-Point Data Types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The floating-point data types are:</a:t>
            </a:r>
            <a:br>
              <a:rPr lang="en-US" sz="2400" smtClean="0"/>
            </a:br>
            <a:r>
              <a:rPr lang="en-US" sz="2400" b="1" smtClean="0">
                <a:latin typeface="Courier New" pitchFamily="-16" charset="0"/>
              </a:rPr>
              <a:t>float</a:t>
            </a:r>
            <a:br>
              <a:rPr lang="en-US" sz="2400" b="1" smtClean="0">
                <a:latin typeface="Courier New" pitchFamily="-16" charset="0"/>
              </a:rPr>
            </a:br>
            <a:r>
              <a:rPr lang="en-US" sz="2400" b="1" smtClean="0">
                <a:latin typeface="Courier New" pitchFamily="-16" charset="0"/>
              </a:rPr>
              <a:t>double</a:t>
            </a:r>
            <a:br>
              <a:rPr lang="en-US" sz="2400" b="1" smtClean="0">
                <a:latin typeface="Courier New" pitchFamily="-16" charset="0"/>
              </a:rPr>
            </a:br>
            <a:r>
              <a:rPr lang="en-US" sz="2400" b="1" smtClean="0">
                <a:latin typeface="Courier New" pitchFamily="-16" charset="0"/>
              </a:rPr>
              <a:t>long double</a:t>
            </a:r>
            <a:r>
              <a:rPr lang="en-US" sz="2400" smtClean="0"/>
              <a:t/>
            </a:r>
            <a:br>
              <a:rPr lang="en-US" sz="2400" smtClean="0"/>
            </a:b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400" smtClean="0"/>
              <a:t>They can hold real numbers such as: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en-US" sz="2000" smtClean="0">
                <a:latin typeface="Courier New" pitchFamily="-16" charset="0"/>
              </a:rPr>
              <a:t>12.45      -3.8</a:t>
            </a:r>
            <a:br>
              <a:rPr lang="en-US" sz="2000" smtClean="0">
                <a:latin typeface="Courier New" pitchFamily="-16" charset="0"/>
              </a:rPr>
            </a:br>
            <a:endParaRPr lang="en-US" sz="2000" smtClean="0"/>
          </a:p>
          <a:p>
            <a:pPr>
              <a:lnSpc>
                <a:spcPct val="80000"/>
              </a:lnSpc>
            </a:pPr>
            <a:r>
              <a:rPr lang="en-US" sz="2400" smtClean="0"/>
              <a:t>Stored in a form similar to scientific notation</a:t>
            </a:r>
            <a:br>
              <a:rPr lang="en-US" sz="2400" smtClean="0"/>
            </a:b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400" smtClean="0"/>
              <a:t>All floating-point numbers are signed</a:t>
            </a:r>
            <a:endParaRPr lang="en-US" sz="2400" smtClean="0">
              <a:latin typeface="Courier New" pitchFamily="-16" charset="0"/>
            </a:endParaRP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93572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Floating-Point Data Types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24125"/>
            <a:ext cx="763905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9152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Floating-Point Literals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Can be represented in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Fixed point (decimal) notation: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-16" charset="0"/>
              </a:rPr>
              <a:t>31.4159			0.0000625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 notation: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-16" charset="0"/>
              </a:rPr>
              <a:t>3.14159E1			6.25e-5</a:t>
            </a:r>
          </a:p>
          <a:p>
            <a:pPr>
              <a:lnSpc>
                <a:spcPct val="90000"/>
              </a:lnSpc>
            </a:pPr>
            <a:r>
              <a:rPr lang="en-US" smtClean="0"/>
              <a:t>Are </a:t>
            </a:r>
            <a:r>
              <a:rPr lang="en-US" smtClean="0">
                <a:latin typeface="Courier New" pitchFamily="-16" charset="0"/>
              </a:rPr>
              <a:t>double</a:t>
            </a:r>
            <a:r>
              <a:rPr lang="en-US" smtClean="0"/>
              <a:t> by default</a:t>
            </a:r>
          </a:p>
          <a:p>
            <a:pPr>
              <a:lnSpc>
                <a:spcPct val="90000"/>
              </a:lnSpc>
            </a:pPr>
            <a:r>
              <a:rPr lang="en-US" smtClean="0"/>
              <a:t>Can be forced to be float (</a:t>
            </a:r>
            <a:r>
              <a:rPr lang="en-US" smtClean="0">
                <a:latin typeface="Courier New" pitchFamily="-16" charset="0"/>
              </a:rPr>
              <a:t>3.14159f</a:t>
            </a:r>
            <a:r>
              <a:rPr lang="en-US" smtClean="0"/>
              <a:t>) or long double (</a:t>
            </a:r>
            <a:r>
              <a:rPr lang="en-US" smtClean="0">
                <a:latin typeface="Courier New" pitchFamily="-16" charset="0"/>
              </a:rPr>
              <a:t>0.0000625L</a:t>
            </a:r>
            <a:r>
              <a:rPr lang="en-US" smtClean="0"/>
              <a:t>)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8660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Floating-Point Data Types in Program 2-16</a:t>
            </a:r>
            <a:endParaRPr lang="en-US" dirty="0"/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600200"/>
            <a:ext cx="69723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8159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2.10</a:t>
            </a:r>
          </a:p>
        </p:txBody>
      </p:sp>
      <p:sp>
        <p:nvSpPr>
          <p:cNvPr id="512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smtClean="0">
                <a:latin typeface="Courier New" pitchFamily="-16" charset="0"/>
                <a:cs typeface="Courier New" pitchFamily="-16" charset="0"/>
              </a:rPr>
              <a:t>bool</a:t>
            </a:r>
            <a:r>
              <a:rPr lang="en-US" smtClean="0"/>
              <a:t> Data Type</a:t>
            </a:r>
          </a:p>
        </p:txBody>
      </p:sp>
    </p:spTree>
    <p:extLst>
      <p:ext uri="{BB962C8B-B14F-4D97-AF65-F5344CB8AC3E}">
        <p14:creationId xmlns:p14="http://schemas.microsoft.com/office/powerpoint/2010/main" val="78340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smtClean="0">
                <a:latin typeface="Courier New" pitchFamily="-16" charset="0"/>
                <a:cs typeface="Courier New" pitchFamily="-16" charset="0"/>
              </a:rPr>
              <a:t>bool</a:t>
            </a:r>
            <a:r>
              <a:rPr lang="en-US" smtClean="0"/>
              <a:t> Data Type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mtClean="0"/>
              <a:t>Represents values that are </a:t>
            </a:r>
            <a:r>
              <a:rPr lang="en-US" smtClean="0">
                <a:latin typeface="Courier New" pitchFamily="-16" charset="0"/>
              </a:rPr>
              <a:t>true</a:t>
            </a:r>
            <a:r>
              <a:rPr lang="en-US" smtClean="0"/>
              <a:t> or </a:t>
            </a:r>
            <a:r>
              <a:rPr lang="en-US" smtClean="0">
                <a:latin typeface="Courier New" pitchFamily="-16" charset="0"/>
              </a:rPr>
              <a:t>false</a:t>
            </a:r>
          </a:p>
          <a:p>
            <a:pPr>
              <a:spcBef>
                <a:spcPct val="50000"/>
              </a:spcBef>
            </a:pPr>
            <a:r>
              <a:rPr lang="en-US" smtClean="0">
                <a:latin typeface="Courier New" pitchFamily="-16" charset="0"/>
              </a:rPr>
              <a:t>bool</a:t>
            </a:r>
            <a:r>
              <a:rPr lang="en-US" smtClean="0"/>
              <a:t> variables are stored as small integers</a:t>
            </a:r>
            <a:endParaRPr lang="en-US" smtClean="0">
              <a:latin typeface="Courier New" pitchFamily="-16" charset="0"/>
            </a:endParaRPr>
          </a:p>
          <a:p>
            <a:pPr>
              <a:spcBef>
                <a:spcPct val="50000"/>
              </a:spcBef>
            </a:pPr>
            <a:r>
              <a:rPr lang="en-US" smtClean="0">
                <a:latin typeface="Courier New" pitchFamily="-16" charset="0"/>
              </a:rPr>
              <a:t>false </a:t>
            </a:r>
            <a:r>
              <a:rPr lang="en-US" smtClean="0"/>
              <a:t>is represented by 0, </a:t>
            </a:r>
            <a:r>
              <a:rPr lang="en-US" smtClean="0">
                <a:latin typeface="Courier New" pitchFamily="-16" charset="0"/>
              </a:rPr>
              <a:t>true</a:t>
            </a:r>
            <a:r>
              <a:rPr lang="en-US" smtClean="0"/>
              <a:t> by 1: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-16" charset="0"/>
              </a:rPr>
              <a:t>bool allDone = true;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smtClean="0">
                <a:latin typeface="Courier New" pitchFamily="-16" charset="0"/>
              </a:rPr>
              <a:t>	bool finished = false;</a:t>
            </a:r>
            <a:endParaRPr lang="en-US" smtClean="0"/>
          </a:p>
          <a:p>
            <a:endParaRPr lang="en-US" smtClean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6248400" y="5181600"/>
            <a:ext cx="838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019800" y="4876800"/>
            <a:ext cx="1250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sz="2000">
                <a:latin typeface="Courier New" pitchFamily="-16" charset="0"/>
              </a:rPr>
              <a:t>allDone</a:t>
            </a:r>
          </a:p>
        </p:txBody>
      </p:sp>
      <p:sp>
        <p:nvSpPr>
          <p:cNvPr id="52230" name="Rectangle 8"/>
          <p:cNvSpPr>
            <a:spLocks noChangeArrowheads="1"/>
          </p:cNvSpPr>
          <p:nvPr/>
        </p:nvSpPr>
        <p:spPr bwMode="auto">
          <a:xfrm>
            <a:off x="7620000" y="5181600"/>
            <a:ext cx="762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31" name="Text Box 10"/>
          <p:cNvSpPr txBox="1">
            <a:spLocks noChangeArrowheads="1"/>
          </p:cNvSpPr>
          <p:nvPr/>
        </p:nvSpPr>
        <p:spPr bwMode="auto">
          <a:xfrm>
            <a:off x="7315200" y="4876800"/>
            <a:ext cx="1403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sz="2000">
                <a:latin typeface="Courier New" pitchFamily="-16" charset="0"/>
              </a:rPr>
              <a:t>finished</a:t>
            </a:r>
          </a:p>
        </p:txBody>
      </p:sp>
      <p:sp>
        <p:nvSpPr>
          <p:cNvPr id="52232" name="Text Box 6"/>
          <p:cNvSpPr txBox="1">
            <a:spLocks noChangeArrowheads="1"/>
          </p:cNvSpPr>
          <p:nvPr/>
        </p:nvSpPr>
        <p:spPr bwMode="auto">
          <a:xfrm>
            <a:off x="6477000" y="5410200"/>
            <a:ext cx="36671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>
                <a:latin typeface="Courier New" pitchFamily="-16" charset="0"/>
              </a:rPr>
              <a:t>1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7848600" y="5410200"/>
            <a:ext cx="36671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>
                <a:latin typeface="Courier New" pitchFamily="-16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2118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2.2</a:t>
            </a:r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-16" charset="0"/>
                <a:cs typeface="Courier New" pitchFamily="-16" charset="0"/>
              </a:rPr>
              <a:t>cout</a:t>
            </a:r>
            <a:r>
              <a:rPr lang="en-US" smtClean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405968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Boolean Variables in Program 2-17</a:t>
            </a:r>
            <a:endParaRPr lang="en-US" dirty="0"/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752600"/>
            <a:ext cx="56769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5371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2.11</a:t>
            </a:r>
          </a:p>
        </p:txBody>
      </p:sp>
      <p:sp>
        <p:nvSpPr>
          <p:cNvPr id="542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Determining the Size of a Data Type</a:t>
            </a:r>
          </a:p>
        </p:txBody>
      </p:sp>
    </p:spTree>
    <p:extLst>
      <p:ext uri="{BB962C8B-B14F-4D97-AF65-F5344CB8AC3E}">
        <p14:creationId xmlns:p14="http://schemas.microsoft.com/office/powerpoint/2010/main" val="25025893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Determining the Size of a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Times" pitchFamily="-16" charset="0"/>
              <a:buNone/>
              <a:defRPr/>
            </a:pPr>
            <a:r>
              <a:rPr lang="en-US" dirty="0" smtClean="0"/>
              <a:t>	The </a:t>
            </a:r>
            <a:r>
              <a:rPr lang="en-US" dirty="0" err="1" smtClean="0">
                <a:latin typeface="Courier New" pitchFamily="-16" charset="0"/>
              </a:rPr>
              <a:t>sizeof</a:t>
            </a:r>
            <a:r>
              <a:rPr lang="en-US" dirty="0" smtClean="0"/>
              <a:t> operator gives the size of any data type or variable:</a:t>
            </a:r>
          </a:p>
          <a:p>
            <a:pPr>
              <a:buFont typeface="Times" pitchFamily="-16" charset="0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-16" charset="0"/>
              </a:rPr>
              <a:t>double amount;</a:t>
            </a:r>
            <a:endParaRPr lang="en-US" dirty="0" smtClean="0"/>
          </a:p>
          <a:p>
            <a:pPr>
              <a:buFont typeface="Times" pitchFamily="-16" charset="0"/>
              <a:buNone/>
              <a:defRPr/>
            </a:pPr>
            <a:r>
              <a:rPr lang="en-US" dirty="0" smtClean="0">
                <a:latin typeface="Courier New" pitchFamily="-16" charset="0"/>
              </a:rPr>
              <a:t>	</a:t>
            </a:r>
            <a:r>
              <a:rPr lang="en-US" dirty="0" err="1" smtClean="0">
                <a:latin typeface="Courier New" pitchFamily="-16" charset="0"/>
              </a:rPr>
              <a:t>cout</a:t>
            </a:r>
            <a:r>
              <a:rPr lang="en-US" dirty="0" smtClean="0">
                <a:latin typeface="Courier New" pitchFamily="-16" charset="0"/>
              </a:rPr>
              <a:t> &lt;&lt; "A double is stored in "</a:t>
            </a:r>
          </a:p>
          <a:p>
            <a:pPr>
              <a:buFont typeface="Times" pitchFamily="-16" charset="0"/>
              <a:buNone/>
              <a:defRPr/>
            </a:pPr>
            <a:r>
              <a:rPr lang="en-US" dirty="0" smtClean="0"/>
              <a:t>  </a:t>
            </a:r>
            <a:r>
              <a:rPr lang="en-US" dirty="0" smtClean="0">
                <a:latin typeface="Courier New" pitchFamily="-16" charset="0"/>
              </a:rPr>
              <a:t>		  &lt;&lt; </a:t>
            </a:r>
            <a:r>
              <a:rPr lang="en-US" dirty="0" err="1" smtClean="0">
                <a:latin typeface="Courier New" pitchFamily="-16" charset="0"/>
              </a:rPr>
              <a:t>sizeof</a:t>
            </a:r>
            <a:r>
              <a:rPr lang="en-US" dirty="0" smtClean="0">
                <a:latin typeface="Courier New" pitchFamily="-16" charset="0"/>
              </a:rPr>
              <a:t>(double) &lt;&lt; "bytes\n";</a:t>
            </a:r>
          </a:p>
          <a:p>
            <a:pPr>
              <a:buFont typeface="Times" pitchFamily="-16" charset="0"/>
              <a:buNone/>
              <a:defRPr/>
            </a:pPr>
            <a:r>
              <a:rPr lang="en-US" dirty="0" smtClean="0">
                <a:latin typeface="Courier New" pitchFamily="-16" charset="0"/>
              </a:rPr>
              <a:t>	</a:t>
            </a:r>
            <a:r>
              <a:rPr lang="en-US" dirty="0" err="1" smtClean="0">
                <a:latin typeface="Courier New" pitchFamily="-16" charset="0"/>
              </a:rPr>
              <a:t>cout</a:t>
            </a:r>
            <a:r>
              <a:rPr lang="en-US" dirty="0" smtClean="0">
                <a:latin typeface="Courier New" pitchFamily="-16" charset="0"/>
              </a:rPr>
              <a:t> &lt;&lt; "Variable amount is stored in "</a:t>
            </a:r>
          </a:p>
          <a:p>
            <a:pPr>
              <a:buFont typeface="Times" pitchFamily="-16" charset="0"/>
              <a:buNone/>
              <a:defRPr/>
            </a:pPr>
            <a:r>
              <a:rPr lang="en-US" dirty="0" smtClean="0"/>
              <a:t>  </a:t>
            </a:r>
            <a:r>
              <a:rPr lang="en-US" dirty="0" smtClean="0">
                <a:latin typeface="Courier New" pitchFamily="-16" charset="0"/>
              </a:rPr>
              <a:t>		  &lt;&lt; </a:t>
            </a:r>
            <a:r>
              <a:rPr lang="en-US" dirty="0" err="1" smtClean="0">
                <a:latin typeface="Courier New" pitchFamily="-16" charset="0"/>
              </a:rPr>
              <a:t>sizeof</a:t>
            </a:r>
            <a:r>
              <a:rPr lang="en-US" dirty="0" smtClean="0">
                <a:latin typeface="Courier New" pitchFamily="-16" charset="0"/>
              </a:rPr>
              <a:t>(amount) </a:t>
            </a:r>
          </a:p>
          <a:p>
            <a:pPr>
              <a:buFont typeface="Times" pitchFamily="-16" charset="0"/>
              <a:buNone/>
              <a:defRPr/>
            </a:pPr>
            <a:r>
              <a:rPr lang="en-US" dirty="0" smtClean="0">
                <a:latin typeface="Courier New" pitchFamily="-16" charset="0"/>
              </a:rPr>
              <a:t>      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-16" charset="0"/>
              </a:rPr>
              <a:t>&lt;&lt; "bytes\n";</a:t>
            </a:r>
            <a:endParaRPr lang="en-US" dirty="0">
              <a:latin typeface="Courier New" pitchFamily="-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73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-16" charset="0"/>
                <a:cs typeface="Courier New" pitchFamily="-16" charset="0"/>
              </a:rPr>
              <a:t>cout</a:t>
            </a:r>
            <a:r>
              <a:rPr lang="en-US" smtClean="0"/>
              <a:t> Object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Displays output on the computer screen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You use the stream insertion operator </a:t>
            </a:r>
            <a:r>
              <a:rPr lang="en-US" smtClean="0">
                <a:latin typeface="Courier New" pitchFamily="-16" charset="0"/>
              </a:rPr>
              <a:t>&lt;&lt;</a:t>
            </a:r>
            <a:r>
              <a:rPr lang="en-US" smtClean="0"/>
              <a:t> to send output to </a:t>
            </a:r>
            <a:r>
              <a:rPr lang="en-US" smtClean="0">
                <a:latin typeface="Courier New" pitchFamily="-16" charset="0"/>
              </a:rPr>
              <a:t>cout</a:t>
            </a:r>
            <a:r>
              <a:rPr lang="en-US" smtClean="0"/>
              <a:t>:</a:t>
            </a:r>
            <a:br>
              <a:rPr lang="en-US" smtClean="0"/>
            </a:br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>
                <a:latin typeface="Courier New" pitchFamily="-16" charset="0"/>
              </a:rPr>
              <a:t>	cout &lt;&lt; "Programming is fun!";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417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-16" charset="0"/>
                <a:cs typeface="Courier New" pitchFamily="-16" charset="0"/>
              </a:rPr>
              <a:t>cout</a:t>
            </a:r>
            <a:r>
              <a:rPr lang="en-US" smtClean="0"/>
              <a:t> Object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Can be used to send more than one item to cout:</a:t>
            </a:r>
            <a:br>
              <a:rPr lang="en-US" smtClean="0"/>
            </a:br>
            <a:endParaRPr lang="en-US" smtClean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mtClean="0">
                <a:latin typeface="Courier New" pitchFamily="-16" charset="0"/>
              </a:rPr>
              <a:t>	cout &lt;&lt; "Hello " &lt;&lt; "there!";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mtClean="0"/>
              <a:t>Or:</a:t>
            </a:r>
            <a:br>
              <a:rPr lang="en-US" smtClean="0"/>
            </a:br>
            <a:endParaRPr lang="en-US" smtClean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mtClean="0">
                <a:latin typeface="Courier New" pitchFamily="-16" charset="0"/>
              </a:rPr>
              <a:t>	cout &lt;&lt; "Hello ";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mtClean="0">
                <a:latin typeface="Courier New" pitchFamily="-16" charset="0"/>
              </a:rPr>
              <a:t>	cout &lt;&lt; "there!";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532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-16" charset="0"/>
                <a:cs typeface="Courier New" pitchFamily="-16" charset="0"/>
              </a:rPr>
              <a:t>cout</a:t>
            </a:r>
            <a:r>
              <a:rPr lang="en-US" smtClean="0"/>
              <a:t> Object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This produces one line of output: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latin typeface="Courier New" pitchFamily="-16" charset="0"/>
              </a:rPr>
              <a:t>cout &lt;&lt; "Programming is ";</a:t>
            </a:r>
            <a:br>
              <a:rPr lang="en-US" smtClean="0">
                <a:latin typeface="Courier New" pitchFamily="-16" charset="0"/>
              </a:rPr>
            </a:br>
            <a:r>
              <a:rPr lang="en-US" smtClean="0">
                <a:latin typeface="Courier New" pitchFamily="-16" charset="0"/>
              </a:rPr>
              <a:t>cout &lt;&lt; "fun!";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52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-16" charset="0"/>
                <a:cs typeface="Courier New" pitchFamily="-16" charset="0"/>
              </a:rPr>
              <a:t>endl</a:t>
            </a:r>
            <a:r>
              <a:rPr lang="en-US" smtClean="0"/>
              <a:t> Manipulator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 can use the </a:t>
            </a:r>
            <a:r>
              <a:rPr lang="en-US" b="1" smtClean="0">
                <a:latin typeface="Courier New" pitchFamily="-16" charset="0"/>
              </a:rPr>
              <a:t>endl</a:t>
            </a:r>
            <a:r>
              <a:rPr lang="en-US" smtClean="0"/>
              <a:t> manipulator to start a new line of output. This will produce two lines of output: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2800" smtClean="0">
                <a:latin typeface="Courier New" pitchFamily="-16" charset="0"/>
              </a:rPr>
              <a:t>cout &lt;&lt; "Programming is" &lt;&lt; endl;</a:t>
            </a:r>
            <a:br>
              <a:rPr lang="en-US" sz="2800" smtClean="0">
                <a:latin typeface="Courier New" pitchFamily="-16" charset="0"/>
              </a:rPr>
            </a:br>
            <a:r>
              <a:rPr lang="en-US" sz="2800" smtClean="0">
                <a:latin typeface="Courier New" pitchFamily="-16" charset="0"/>
              </a:rPr>
              <a:t>cout &lt;&lt; "fun!";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4033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911</Words>
  <Application>Microsoft Office PowerPoint</Application>
  <PresentationFormat>On-screen Show (4:3)</PresentationFormat>
  <Paragraphs>238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Intro to Programming cs161 </vt:lpstr>
      <vt:lpstr>2.1</vt:lpstr>
      <vt:lpstr>The Parts of a C++ Program</vt:lpstr>
      <vt:lpstr>Special Characters</vt:lpstr>
      <vt:lpstr>2.2</vt:lpstr>
      <vt:lpstr>The cout Object</vt:lpstr>
      <vt:lpstr>The cout Object</vt:lpstr>
      <vt:lpstr>The cout Object</vt:lpstr>
      <vt:lpstr>The endl Manipulator</vt:lpstr>
      <vt:lpstr>The endl Manipulator</vt:lpstr>
      <vt:lpstr>The endl Manipulator</vt:lpstr>
      <vt:lpstr>The \n Escape Sequence</vt:lpstr>
      <vt:lpstr>The \n Escape Sequence</vt:lpstr>
      <vt:lpstr>2.3</vt:lpstr>
      <vt:lpstr>The #include Directive</vt:lpstr>
      <vt:lpstr>2.4</vt:lpstr>
      <vt:lpstr>Variables and Literals</vt:lpstr>
      <vt:lpstr>Variable Definition in Program 2-7</vt:lpstr>
      <vt:lpstr>Literals</vt:lpstr>
      <vt:lpstr>Integer Literal in Program 2-9</vt:lpstr>
      <vt:lpstr>String Literals in Program 2-9</vt:lpstr>
      <vt:lpstr>2.5</vt:lpstr>
      <vt:lpstr>Identifiers</vt:lpstr>
      <vt:lpstr>C++ Key Words</vt:lpstr>
      <vt:lpstr>Variable Names</vt:lpstr>
      <vt:lpstr>Identifier Rules</vt:lpstr>
      <vt:lpstr>Valid and Invalid Identifiers</vt:lpstr>
      <vt:lpstr>2.6</vt:lpstr>
      <vt:lpstr>Integer Data Types</vt:lpstr>
      <vt:lpstr>Defining Variables</vt:lpstr>
      <vt:lpstr>Integer Types in Program 2-10</vt:lpstr>
      <vt:lpstr>Integer Literals</vt:lpstr>
      <vt:lpstr>Integer Literals in Program 2-10</vt:lpstr>
      <vt:lpstr>Integer Literals</vt:lpstr>
      <vt:lpstr>2.7</vt:lpstr>
      <vt:lpstr>The char Data Type</vt:lpstr>
      <vt:lpstr>Character Literals</vt:lpstr>
      <vt:lpstr>Character Literals in Program 2-13</vt:lpstr>
      <vt:lpstr>Character Strings</vt:lpstr>
      <vt:lpstr>2.8</vt:lpstr>
      <vt:lpstr>The C++ string Class</vt:lpstr>
      <vt:lpstr>The string class in Program 2-15</vt:lpstr>
      <vt:lpstr>2.9</vt:lpstr>
      <vt:lpstr>Floating-Point Data Types</vt:lpstr>
      <vt:lpstr>Floating-Point Data Types</vt:lpstr>
      <vt:lpstr>Floating-Point Literals</vt:lpstr>
      <vt:lpstr>Floating-Point Data Types in Program 2-16</vt:lpstr>
      <vt:lpstr>2.10</vt:lpstr>
      <vt:lpstr>The bool Data Type</vt:lpstr>
      <vt:lpstr>Boolean Variables in Program 2-17</vt:lpstr>
      <vt:lpstr>2.11</vt:lpstr>
      <vt:lpstr>Determining the Size of a Data Type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Programming cs161 </dc:title>
  <dc:creator>mohsin</dc:creator>
  <cp:lastModifiedBy>mohsin</cp:lastModifiedBy>
  <cp:revision>1</cp:revision>
  <dcterms:created xsi:type="dcterms:W3CDTF">2015-11-04T03:44:53Z</dcterms:created>
  <dcterms:modified xsi:type="dcterms:W3CDTF">2015-11-04T03:45:54Z</dcterms:modified>
</cp:coreProperties>
</file>