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1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596F-D8B8-44C0-93DE-94677B6482DC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0595B-C978-41F2-8878-D4CA9279C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596F-D8B8-44C0-93DE-94677B6482DC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0595B-C978-41F2-8878-D4CA9279C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0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596F-D8B8-44C0-93DE-94677B6482DC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0595B-C978-41F2-8878-D4CA9279C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8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596F-D8B8-44C0-93DE-94677B6482DC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0595B-C978-41F2-8878-D4CA9279C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7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596F-D8B8-44C0-93DE-94677B6482DC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0595B-C978-41F2-8878-D4CA9279C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4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596F-D8B8-44C0-93DE-94677B6482DC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0595B-C978-41F2-8878-D4CA9279C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9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596F-D8B8-44C0-93DE-94677B6482DC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0595B-C978-41F2-8878-D4CA9279C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5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596F-D8B8-44C0-93DE-94677B6482DC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0595B-C978-41F2-8878-D4CA9279C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2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596F-D8B8-44C0-93DE-94677B6482DC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0595B-C978-41F2-8878-D4CA9279C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3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596F-D8B8-44C0-93DE-94677B6482DC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0595B-C978-41F2-8878-D4CA9279C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1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596F-D8B8-44C0-93DE-94677B6482DC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0595B-C978-41F2-8878-D4CA9279C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1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596F-D8B8-44C0-93DE-94677B6482DC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0595B-C978-41F2-8878-D4CA9279C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7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Bits and Binary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Computer Programming – Fall 2017 </a:t>
            </a:r>
          </a:p>
          <a:p>
            <a:r>
              <a:rPr lang="en-US" dirty="0" smtClean="0"/>
              <a:t>Department of Computer Science &amp; Eng. AUMC</a:t>
            </a:r>
          </a:p>
          <a:p>
            <a:endParaRPr lang="en-US" dirty="0"/>
          </a:p>
          <a:p>
            <a:r>
              <a:rPr lang="en-US" dirty="0" smtClean="0"/>
              <a:t>Instructor: Ahmad Mohsin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Bits and bytes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b="1" dirty="0" smtClean="0"/>
              <a:t>Bits</a:t>
            </a:r>
            <a:r>
              <a:rPr lang="en-US" dirty="0"/>
              <a:t> can be grouped together to make them easier to work with. </a:t>
            </a:r>
            <a:r>
              <a:rPr lang="en-US" b="1" dirty="0"/>
              <a:t>A group of 8 bits is called a byte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Other groupings include: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Nibble - 4 bits (half a byte)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Byte - 8 bits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Kilobyte (KB) - 1000 bytes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Megabyte (MB) - 1000 kilobytes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Gigabyte (GB) - 1000 megabytes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Terabyte (TB) - 1000 gigabytes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75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6" t="28848" r="38824" b="25554"/>
          <a:stretch/>
        </p:blipFill>
        <p:spPr bwMode="auto">
          <a:xfrm>
            <a:off x="228600" y="533400"/>
            <a:ext cx="86868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7345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Binary and denary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binary</a:t>
            </a:r>
            <a:r>
              <a:rPr lang="en-US" dirty="0"/>
              <a:t> system on computers uses combinations of 0s and 1s.</a:t>
            </a:r>
          </a:p>
          <a:p>
            <a:pPr fontAlgn="base"/>
            <a:r>
              <a:rPr lang="en-US" dirty="0"/>
              <a:t>In everyday life, we use numbers based on combinations of the digits between 0 and 9. This counting system is known as </a:t>
            </a:r>
            <a:r>
              <a:rPr lang="en-US" b="1" dirty="0"/>
              <a:t>decimal</a:t>
            </a:r>
            <a:r>
              <a:rPr lang="en-US" dirty="0"/>
              <a:t>, </a:t>
            </a:r>
            <a:r>
              <a:rPr lang="en-US" b="1" dirty="0"/>
              <a:t>denary</a:t>
            </a:r>
            <a:r>
              <a:rPr lang="en-US" dirty="0"/>
              <a:t> or </a:t>
            </a:r>
            <a:r>
              <a:rPr lang="en-US" b="1" dirty="0"/>
              <a:t>base 10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A number </a:t>
            </a:r>
            <a:r>
              <a:rPr lang="en-US" b="1" dirty="0"/>
              <a:t>base</a:t>
            </a:r>
            <a:r>
              <a:rPr lang="en-US" dirty="0"/>
              <a:t> indicates how many digits are available within a numerical system. Denary is known as </a:t>
            </a:r>
            <a:r>
              <a:rPr lang="en-US" b="1" dirty="0"/>
              <a:t>base 10</a:t>
            </a:r>
            <a:r>
              <a:rPr lang="en-US" dirty="0"/>
              <a:t> because there are ten choices of digits between 0 and 9. For binary numbers there are only two possible digits available: 0 or 1. The binary system is also known as </a:t>
            </a:r>
            <a:r>
              <a:rPr lang="en-US" b="1" dirty="0"/>
              <a:t>base 2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All denary numbers have a binary equivalent and it is possible to </a:t>
            </a:r>
            <a:r>
              <a:rPr lang="en-US" b="1" dirty="0"/>
              <a:t>convert</a:t>
            </a:r>
            <a:r>
              <a:rPr lang="en-US" dirty="0"/>
              <a:t> between denary and binary.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639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0933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3" t="30793" r="44321" b="6967"/>
          <a:stretch/>
        </p:blipFill>
        <p:spPr bwMode="auto">
          <a:xfrm>
            <a:off x="152400" y="533400"/>
            <a:ext cx="89154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9000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2" t="20367" r="44870" b="9247"/>
          <a:stretch/>
        </p:blipFill>
        <p:spPr bwMode="auto">
          <a:xfrm>
            <a:off x="152400" y="152400"/>
            <a:ext cx="89916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7721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0" t="24233" r="41755" b="5136"/>
          <a:stretch/>
        </p:blipFill>
        <p:spPr bwMode="auto">
          <a:xfrm>
            <a:off x="0" y="457200"/>
            <a:ext cx="8534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2088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8077200" cy="4296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127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4" t="26232" r="41206" b="9899"/>
          <a:stretch/>
        </p:blipFill>
        <p:spPr bwMode="auto">
          <a:xfrm>
            <a:off x="36871" y="457200"/>
            <a:ext cx="8534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901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Bits and binary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Computers </a:t>
            </a:r>
            <a:r>
              <a:rPr lang="en-US" dirty="0"/>
              <a:t>use </a:t>
            </a:r>
            <a:r>
              <a:rPr lang="en-US" b="1" dirty="0">
                <a:solidFill>
                  <a:srgbClr val="FF0000"/>
                </a:solidFill>
              </a:rPr>
              <a:t>binary</a:t>
            </a:r>
            <a:r>
              <a:rPr lang="en-US" dirty="0"/>
              <a:t> - the digits 0 and 1 - to store data. A binary digit, or </a:t>
            </a:r>
            <a:r>
              <a:rPr lang="en-US" b="1" dirty="0">
                <a:solidFill>
                  <a:srgbClr val="FF0000"/>
                </a:solidFill>
              </a:rPr>
              <a:t>bit</a:t>
            </a:r>
            <a:r>
              <a:rPr lang="en-US" dirty="0"/>
              <a:t>, is the smallest unit of data in computing. It is represented by a 0 or a 1. </a:t>
            </a:r>
            <a:r>
              <a:rPr lang="en-US" b="1" dirty="0">
                <a:solidFill>
                  <a:srgbClr val="FF0000"/>
                </a:solidFill>
              </a:rPr>
              <a:t>Binary numbers are made up of binary digits (bits)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eg</a:t>
            </a:r>
            <a:r>
              <a:rPr lang="en-US" dirty="0">
                <a:solidFill>
                  <a:srgbClr val="FF0000"/>
                </a:solidFill>
              </a:rPr>
              <a:t> the binary number </a:t>
            </a:r>
            <a:r>
              <a:rPr lang="en-US" b="1" dirty="0">
                <a:solidFill>
                  <a:srgbClr val="FF0000"/>
                </a:solidFill>
              </a:rPr>
              <a:t>1001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fontAlgn="base"/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6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circuits in a computer's processor are made up of billions of </a:t>
            </a:r>
            <a:r>
              <a:rPr lang="en-US" b="1" dirty="0" smtClean="0"/>
              <a:t>transistors</a:t>
            </a:r>
            <a:r>
              <a:rPr lang="en-US" dirty="0" smtClean="0"/>
              <a:t>. A transistor is a tiny switch that is activated by the electronic signals it receives. </a:t>
            </a:r>
            <a:r>
              <a:rPr lang="en-US" b="1" dirty="0" smtClean="0"/>
              <a:t>The digits 1 and 0 used in binary reflect the on and off states of a transistor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4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dirty="0"/>
              <a:t>Computer programs are sets of instructions. Each instruction is translated into </a:t>
            </a:r>
            <a:r>
              <a:rPr lang="en-US" b="1" dirty="0">
                <a:solidFill>
                  <a:srgbClr val="FF0000"/>
                </a:solidFill>
              </a:rPr>
              <a:t>machine code</a:t>
            </a:r>
            <a:r>
              <a:rPr lang="en-US" dirty="0">
                <a:solidFill>
                  <a:srgbClr val="FF0000"/>
                </a:solidFill>
              </a:rPr>
              <a:t> - </a:t>
            </a:r>
            <a:r>
              <a:rPr lang="en-US" dirty="0"/>
              <a:t>simple binary codes that activate the </a:t>
            </a:r>
            <a:r>
              <a:rPr lang="en-US" b="1" dirty="0"/>
              <a:t>CPU</a:t>
            </a:r>
            <a:r>
              <a:rPr lang="en-US" dirty="0"/>
              <a:t>. Programmers write computer code and this is converted by a </a:t>
            </a:r>
            <a:r>
              <a:rPr lang="en-US" b="1" dirty="0">
                <a:solidFill>
                  <a:srgbClr val="FF0000"/>
                </a:solidFill>
              </a:rPr>
              <a:t>translator</a:t>
            </a:r>
            <a:r>
              <a:rPr lang="en-US" dirty="0"/>
              <a:t> into binary instructions that the processor can</a:t>
            </a:r>
            <a:r>
              <a:rPr lang="en-US" dirty="0">
                <a:solidFill>
                  <a:srgbClr val="0070C0"/>
                </a:solidFill>
              </a:rPr>
              <a:t> </a:t>
            </a:r>
            <a:r>
              <a:rPr lang="en-US" b="1" dirty="0">
                <a:solidFill>
                  <a:srgbClr val="0070C0"/>
                </a:solidFill>
              </a:rPr>
              <a:t>execute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All </a:t>
            </a:r>
            <a:r>
              <a:rPr lang="en-US" b="1" dirty="0">
                <a:solidFill>
                  <a:srgbClr val="0070C0"/>
                </a:solidFill>
              </a:rPr>
              <a:t>software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/>
              <a:t>music, documents, and any other information that is processed by a computer, is also stored using binary.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31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10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process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458200" cy="502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295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Everything </a:t>
            </a:r>
            <a:r>
              <a:rPr lang="en-US" dirty="0"/>
              <a:t>on a computer is represented as streams of binary numbers. </a:t>
            </a:r>
            <a:r>
              <a:rPr lang="en-US" b="1" dirty="0"/>
              <a:t>Audio, images and characters all look like binary numbers in machine code</a:t>
            </a:r>
            <a:r>
              <a:rPr lang="en-US" dirty="0"/>
              <a:t>. These numbers are encoded in different data formats to give them meaning, </a:t>
            </a:r>
            <a:r>
              <a:rPr lang="en-US" dirty="0" err="1"/>
              <a:t>eg</a:t>
            </a:r>
            <a:r>
              <a:rPr lang="en-US" dirty="0"/>
              <a:t> the 8-bit pattern </a:t>
            </a:r>
            <a:r>
              <a:rPr lang="en-US" b="1" dirty="0"/>
              <a:t>01000001</a:t>
            </a:r>
            <a:r>
              <a:rPr lang="en-US" dirty="0"/>
              <a:t> could be the number </a:t>
            </a:r>
            <a:r>
              <a:rPr lang="en-US" b="1" dirty="0"/>
              <a:t>65</a:t>
            </a:r>
            <a:r>
              <a:rPr lang="en-US" dirty="0"/>
              <a:t>, the character '</a:t>
            </a:r>
            <a:r>
              <a:rPr lang="en-US" b="1" dirty="0"/>
              <a:t>A</a:t>
            </a:r>
            <a:r>
              <a:rPr lang="en-US" dirty="0"/>
              <a:t>', or a </a:t>
            </a:r>
            <a:r>
              <a:rPr lang="en-US" dirty="0" err="1"/>
              <a:t>colour</a:t>
            </a:r>
            <a:r>
              <a:rPr lang="en-US" dirty="0"/>
              <a:t> in an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29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dirty="0"/>
              <a:t>Encoding formats have been </a:t>
            </a:r>
            <a:r>
              <a:rPr lang="en-US" dirty="0" err="1"/>
              <a:t>standardised</a:t>
            </a:r>
            <a:r>
              <a:rPr lang="en-US" dirty="0"/>
              <a:t> to help compatibility across different platforms. 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For </a:t>
            </a:r>
            <a:r>
              <a:rPr lang="en-US" dirty="0"/>
              <a:t>example</a:t>
            </a:r>
            <a:r>
              <a:rPr lang="en-US" dirty="0" smtClean="0"/>
              <a:t>: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>
                <a:solidFill>
                  <a:srgbClr val="0070C0"/>
                </a:solidFill>
              </a:rPr>
              <a:t>audio is encoded as audio file formats, </a:t>
            </a:r>
            <a:r>
              <a:rPr lang="en-US" b="1" dirty="0" err="1">
                <a:solidFill>
                  <a:srgbClr val="0070C0"/>
                </a:solidFill>
              </a:rPr>
              <a:t>eg</a:t>
            </a:r>
            <a:r>
              <a:rPr lang="en-US" b="1" dirty="0">
                <a:solidFill>
                  <a:srgbClr val="0070C0"/>
                </a:solidFill>
              </a:rPr>
              <a:t> mp3, WAV, AAC</a:t>
            </a:r>
          </a:p>
          <a:p>
            <a:pPr fontAlgn="base"/>
            <a:r>
              <a:rPr lang="en-US" b="1" dirty="0">
                <a:solidFill>
                  <a:srgbClr val="0070C0"/>
                </a:solidFill>
              </a:rPr>
              <a:t>video is encoded as video file formats, </a:t>
            </a:r>
            <a:r>
              <a:rPr lang="en-US" b="1" dirty="0" err="1">
                <a:solidFill>
                  <a:srgbClr val="0070C0"/>
                </a:solidFill>
              </a:rPr>
              <a:t>eg</a:t>
            </a:r>
            <a:r>
              <a:rPr lang="en-US" b="1" dirty="0">
                <a:solidFill>
                  <a:srgbClr val="0070C0"/>
                </a:solidFill>
              </a:rPr>
              <a:t> MPEG4, H264</a:t>
            </a:r>
          </a:p>
          <a:p>
            <a:pPr fontAlgn="base"/>
            <a:r>
              <a:rPr lang="en-US" b="1" dirty="0">
                <a:solidFill>
                  <a:srgbClr val="0070C0"/>
                </a:solidFill>
              </a:rPr>
              <a:t>text is encoded in character sets, </a:t>
            </a:r>
            <a:r>
              <a:rPr lang="en-US" b="1" dirty="0" err="1">
                <a:solidFill>
                  <a:srgbClr val="0070C0"/>
                </a:solidFill>
              </a:rPr>
              <a:t>eg</a:t>
            </a:r>
            <a:r>
              <a:rPr lang="en-US" b="1" dirty="0">
                <a:solidFill>
                  <a:srgbClr val="0070C0"/>
                </a:solidFill>
              </a:rPr>
              <a:t> ASCII, Unicode</a:t>
            </a:r>
          </a:p>
          <a:p>
            <a:pPr fontAlgn="base"/>
            <a:r>
              <a:rPr lang="en-US" b="1" dirty="0">
                <a:solidFill>
                  <a:srgbClr val="0070C0"/>
                </a:solidFill>
              </a:rPr>
              <a:t>images are encoded as file formats, </a:t>
            </a:r>
            <a:r>
              <a:rPr lang="en-US" b="1" dirty="0" err="1">
                <a:solidFill>
                  <a:srgbClr val="0070C0"/>
                </a:solidFill>
              </a:rPr>
              <a:t>eg</a:t>
            </a:r>
            <a:r>
              <a:rPr lang="en-US" b="1" dirty="0">
                <a:solidFill>
                  <a:srgbClr val="0070C0"/>
                </a:solidFill>
              </a:rPr>
              <a:t> BMP, JPEG, PNG</a:t>
            </a:r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more bits used in a pattern, the more combinations of values become available. This larger number of combinations can be used to represent many more things, </a:t>
            </a:r>
            <a:r>
              <a:rPr lang="en-US" dirty="0" err="1"/>
              <a:t>eg</a:t>
            </a:r>
            <a:r>
              <a:rPr lang="en-US" dirty="0"/>
              <a:t> a greater number of different symbols, or more </a:t>
            </a:r>
            <a:r>
              <a:rPr lang="en-US" dirty="0" err="1"/>
              <a:t>colours</a:t>
            </a:r>
            <a:r>
              <a:rPr lang="en-US" dirty="0"/>
              <a:t> in a picture.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230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Operations consist of a set of instructions and data. Operations are made up </a:t>
            </a:r>
            <a:r>
              <a:rPr lang="en-US" b="1" dirty="0" smtClean="0"/>
              <a:t>of </a:t>
            </a:r>
            <a:r>
              <a:rPr lang="en-US" b="1" dirty="0" err="1" smtClean="0">
                <a:solidFill>
                  <a:srgbClr val="C00000"/>
                </a:solidFill>
              </a:rPr>
              <a:t>opcodes</a:t>
            </a:r>
            <a:r>
              <a:rPr lang="en-US" b="1" dirty="0"/>
              <a:t> and </a:t>
            </a:r>
            <a:r>
              <a:rPr lang="en-US" b="1" dirty="0">
                <a:solidFill>
                  <a:srgbClr val="0070C0"/>
                </a:solidFill>
              </a:rPr>
              <a:t>operands</a:t>
            </a:r>
            <a:r>
              <a:rPr lang="en-US" b="1" dirty="0"/>
              <a:t>. The </a:t>
            </a:r>
            <a:r>
              <a:rPr lang="en-US" b="1" dirty="0" err="1">
                <a:solidFill>
                  <a:srgbClr val="C00000"/>
                </a:solidFill>
              </a:rPr>
              <a:t>opcode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/>
              <a:t>performs an action on an operand.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333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193</Words>
  <Application>Microsoft Office PowerPoint</Application>
  <PresentationFormat>On-screen Show (4:3)</PresentationFormat>
  <Paragraphs>41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Bits and Binary Systems</vt:lpstr>
      <vt:lpstr>Bits and binary </vt:lpstr>
      <vt:lpstr>Transistors </vt:lpstr>
      <vt:lpstr>Machine Code</vt:lpstr>
      <vt:lpstr>PowerPoint Presentation</vt:lpstr>
      <vt:lpstr>Encoding process</vt:lpstr>
      <vt:lpstr>Contd.. </vt:lpstr>
      <vt:lpstr>PowerPoint Presentation</vt:lpstr>
      <vt:lpstr>PowerPoint Presentation</vt:lpstr>
      <vt:lpstr>Bits and bytes </vt:lpstr>
      <vt:lpstr>PowerPoint Presentation</vt:lpstr>
      <vt:lpstr>Binary and denary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and Binary Systems</dc:title>
  <dc:creator>mohsin</dc:creator>
  <cp:lastModifiedBy>mohsin</cp:lastModifiedBy>
  <cp:revision>5</cp:revision>
  <dcterms:created xsi:type="dcterms:W3CDTF">2017-10-24T03:17:48Z</dcterms:created>
  <dcterms:modified xsi:type="dcterms:W3CDTF">2017-10-24T03:50:37Z</dcterms:modified>
</cp:coreProperties>
</file>