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58" r:id="rId3"/>
    <p:sldId id="257" r:id="rId4"/>
    <p:sldId id="259" r:id="rId5"/>
    <p:sldId id="262" r:id="rId6"/>
    <p:sldId id="261" r:id="rId7"/>
    <p:sldId id="263" r:id="rId8"/>
    <p:sldId id="290" r:id="rId9"/>
    <p:sldId id="291" r:id="rId10"/>
    <p:sldId id="292" r:id="rId11"/>
    <p:sldId id="293" r:id="rId12"/>
    <p:sldId id="294" r:id="rId13"/>
    <p:sldId id="295" r:id="rId14"/>
    <p:sldId id="296" r:id="rId15"/>
    <p:sldId id="297" r:id="rId16"/>
    <p:sldId id="298" r:id="rId17"/>
    <p:sldId id="264" r:id="rId18"/>
    <p:sldId id="265" r:id="rId19"/>
    <p:sldId id="266" r:id="rId20"/>
    <p:sldId id="267" r:id="rId21"/>
    <p:sldId id="268" r:id="rId22"/>
    <p:sldId id="269"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271" r:id="rId38"/>
    <p:sldId id="270" r:id="rId39"/>
    <p:sldId id="272" r:id="rId40"/>
    <p:sldId id="273" r:id="rId41"/>
    <p:sldId id="274" r:id="rId42"/>
    <p:sldId id="313" r:id="rId43"/>
    <p:sldId id="275" r:id="rId44"/>
    <p:sldId id="282" r:id="rId45"/>
    <p:sldId id="283" r:id="rId46"/>
    <p:sldId id="276" r:id="rId47"/>
    <p:sldId id="280" r:id="rId48"/>
    <p:sldId id="281" r:id="rId49"/>
    <p:sldId id="277" r:id="rId50"/>
    <p:sldId id="284" r:id="rId51"/>
    <p:sldId id="287" r:id="rId52"/>
    <p:sldId id="285" r:id="rId53"/>
    <p:sldId id="286" r:id="rId54"/>
    <p:sldId id="288" r:id="rId55"/>
    <p:sldId id="278" r:id="rId56"/>
    <p:sldId id="279" r:id="rId57"/>
    <p:sldId id="289" r:id="rId58"/>
    <p:sldId id="260"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1026" y="4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BD85F0-8A5C-4824-8E4E-4E022A2A518F}" type="datetimeFigureOut">
              <a:rPr lang="en-US" smtClean="0"/>
              <a:pPr/>
              <a:t>10/26/2017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DF286A-17B6-44DB-80AD-93B5E472CFFF}" type="slidenum">
              <a:rPr lang="en-US" smtClean="0"/>
              <a:pPr/>
              <a:t>‹#›</a:t>
            </a:fld>
            <a:endParaRPr lang="en-US"/>
          </a:p>
        </p:txBody>
      </p:sp>
    </p:spTree>
    <p:extLst>
      <p:ext uri="{BB962C8B-B14F-4D97-AF65-F5344CB8AC3E}">
        <p14:creationId xmlns:p14="http://schemas.microsoft.com/office/powerpoint/2010/main" val="4078641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DF286A-17B6-44DB-80AD-93B5E472CFF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DF286A-17B6-44DB-80AD-93B5E472CFFF}"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DF286A-17B6-44DB-80AD-93B5E472CFFF}"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DF286A-17B6-44DB-80AD-93B5E472CFFF}" type="slidenum">
              <a:rPr lang="en-US" smtClean="0"/>
              <a:pPr/>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DF286A-17B6-44DB-80AD-93B5E472CFFF}" type="slidenum">
              <a:rPr lang="en-US" smtClean="0"/>
              <a:pPr/>
              <a:t>22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DF286A-17B6-44DB-80AD-93B5E472CFFF}" type="slidenum">
              <a:rPr lang="en-US" smtClean="0"/>
              <a:pPr/>
              <a:t>37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DF286A-17B6-44DB-80AD-93B5E472CFFF}" type="slidenum">
              <a:rPr lang="en-US" smtClean="0"/>
              <a:pPr/>
              <a:t>38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DF286A-17B6-44DB-80AD-93B5E472CFFF}" type="slidenum">
              <a:rPr lang="en-US" smtClean="0"/>
              <a:pPr/>
              <a:t>39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DF286A-17B6-44DB-80AD-93B5E472CFFF}" type="slidenum">
              <a:rPr lang="en-US" smtClean="0"/>
              <a:pPr/>
              <a:t>40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DF286A-17B6-44DB-80AD-93B5E472CFFF}" type="slidenum">
              <a:rPr lang="en-US" smtClean="0"/>
              <a:pPr/>
              <a:t>41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DF286A-17B6-44DB-80AD-93B5E472CFFF}" type="slidenum">
              <a:rPr lang="en-US" smtClean="0"/>
              <a:pPr/>
              <a:t>43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DF286A-17B6-44DB-80AD-93B5E472CFFF}"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DF286A-17B6-44DB-80AD-93B5E472CFFF}" type="slidenum">
              <a:rPr lang="en-US" smtClean="0"/>
              <a:pPr/>
              <a:t>46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DF286A-17B6-44DB-80AD-93B5E472CFFF}" type="slidenum">
              <a:rPr lang="en-US" smtClean="0"/>
              <a:pPr/>
              <a:t>49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DF286A-17B6-44DB-80AD-93B5E472CFFF}" type="slidenum">
              <a:rPr lang="en-US" smtClean="0"/>
              <a:pPr/>
              <a:t>55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DF286A-17B6-44DB-80AD-93B5E472CFFF}" type="slidenum">
              <a:rPr lang="en-US" smtClean="0"/>
              <a:pPr/>
              <a:t>56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DF286A-17B6-44DB-80AD-93B5E472CFFF}" type="slidenum">
              <a:rPr lang="en-US" smtClean="0"/>
              <a:pPr/>
              <a:t>58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DF286A-17B6-44DB-80AD-93B5E472CFF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DF286A-17B6-44DB-80AD-93B5E472CFF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DF286A-17B6-44DB-80AD-93B5E472CFF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DF286A-17B6-44DB-80AD-93B5E472CFF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DF286A-17B6-44DB-80AD-93B5E472CFF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DF286A-17B6-44DB-80AD-93B5E472CFFF}"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DF286A-17B6-44DB-80AD-93B5E472CFFF}"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2796A4D-E491-435D-B553-E6507A8614CC}" type="datetimeFigureOut">
              <a:rPr lang="en-US" smtClean="0"/>
              <a:pPr/>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2A69A-3877-46B0-B4AC-7B8239D275D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796A4D-E491-435D-B553-E6507A8614CC}" type="datetimeFigureOut">
              <a:rPr lang="en-US" smtClean="0"/>
              <a:pPr/>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2A69A-3877-46B0-B4AC-7B8239D275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796A4D-E491-435D-B553-E6507A8614CC}" type="datetimeFigureOut">
              <a:rPr lang="en-US" smtClean="0"/>
              <a:pPr/>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2A69A-3877-46B0-B4AC-7B8239D275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796A4D-E491-435D-B553-E6507A8614CC}" type="datetimeFigureOut">
              <a:rPr lang="en-US" smtClean="0"/>
              <a:pPr/>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2A69A-3877-46B0-B4AC-7B8239D275D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796A4D-E491-435D-B553-E6507A8614CC}" type="datetimeFigureOut">
              <a:rPr lang="en-US" smtClean="0"/>
              <a:pPr/>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2A69A-3877-46B0-B4AC-7B8239D275D4}"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796A4D-E491-435D-B553-E6507A8614CC}" type="datetimeFigureOut">
              <a:rPr lang="en-US" smtClean="0"/>
              <a:pPr/>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2A69A-3877-46B0-B4AC-7B8239D275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796A4D-E491-435D-B553-E6507A8614CC}" type="datetimeFigureOut">
              <a:rPr lang="en-US" smtClean="0"/>
              <a:pPr/>
              <a:t>10/26/2017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B2A69A-3877-46B0-B4AC-7B8239D275D4}"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796A4D-E491-435D-B553-E6507A8614CC}" type="datetimeFigureOut">
              <a:rPr lang="en-US" smtClean="0"/>
              <a:pPr/>
              <a:t>10/26/2017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B2A69A-3877-46B0-B4AC-7B8239D275D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96A4D-E491-435D-B553-E6507A8614CC}" type="datetimeFigureOut">
              <a:rPr lang="en-US" smtClean="0"/>
              <a:pPr/>
              <a:t>10/26/2017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B2A69A-3877-46B0-B4AC-7B8239D275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796A4D-E491-435D-B553-E6507A8614CC}" type="datetimeFigureOut">
              <a:rPr lang="en-US" smtClean="0"/>
              <a:pPr/>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2A69A-3877-46B0-B4AC-7B8239D275D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796A4D-E491-435D-B553-E6507A8614CC}" type="datetimeFigureOut">
              <a:rPr lang="en-US" smtClean="0"/>
              <a:pPr/>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2A69A-3877-46B0-B4AC-7B8239D275D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2796A4D-E491-435D-B553-E6507A8614CC}" type="datetimeFigureOut">
              <a:rPr lang="en-US" smtClean="0"/>
              <a:pPr/>
              <a:t>10/26/2017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8B2A69A-3877-46B0-B4AC-7B8239D275D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smtClean="0"/>
              <a:t>Lecture No. 03</a:t>
            </a:r>
            <a:br>
              <a:rPr lang="en-US" sz="2000" dirty="0" smtClean="0"/>
            </a:br>
            <a:r>
              <a:rPr lang="en-US" sz="2000" dirty="0" smtClean="0"/>
              <a:t>Introduction to Computer Programming CP-CS161</a:t>
            </a:r>
            <a:endParaRPr lang="en-US" sz="2000" dirty="0"/>
          </a:p>
        </p:txBody>
      </p:sp>
      <p:sp>
        <p:nvSpPr>
          <p:cNvPr id="3" name="Subtitle 2"/>
          <p:cNvSpPr>
            <a:spLocks noGrp="1"/>
          </p:cNvSpPr>
          <p:nvPr>
            <p:ph type="subTitle" idx="1"/>
          </p:nvPr>
        </p:nvSpPr>
        <p:spPr>
          <a:xfrm>
            <a:off x="990600" y="5562600"/>
            <a:ext cx="8153400" cy="1752600"/>
          </a:xfrm>
        </p:spPr>
        <p:txBody>
          <a:bodyPr>
            <a:normAutofit/>
          </a:bodyPr>
          <a:lstStyle/>
          <a:p>
            <a:pPr algn="l"/>
            <a:r>
              <a:rPr lang="en-US" sz="2400" dirty="0" smtClean="0"/>
              <a:t>Air University Multan Campus</a:t>
            </a:r>
          </a:p>
          <a:p>
            <a:pPr algn="l"/>
            <a:r>
              <a:rPr lang="en-US" sz="2400" dirty="0" smtClean="0"/>
              <a:t>Department of Computer Sciences </a:t>
            </a:r>
          </a:p>
          <a:p>
            <a:r>
              <a:rPr lang="en-US" sz="2400" dirty="0" smtClean="0"/>
              <a:t>						</a:t>
            </a:r>
            <a:r>
              <a:rPr lang="en-US" sz="2400" dirty="0" smtClean="0"/>
              <a:t>by Ahmad </a:t>
            </a:r>
            <a:r>
              <a:rPr lang="en-US" sz="2400" dirty="0" smtClean="0"/>
              <a:t>Mohsin</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Machine Language</a:t>
            </a:r>
          </a:p>
        </p:txBody>
      </p:sp>
      <p:sp>
        <p:nvSpPr>
          <p:cNvPr id="21507" name="Content Placeholder 2"/>
          <p:cNvSpPr>
            <a:spLocks noGrp="1"/>
          </p:cNvSpPr>
          <p:nvPr>
            <p:ph idx="1"/>
          </p:nvPr>
        </p:nvSpPr>
        <p:spPr/>
        <p:txBody>
          <a:bodyPr/>
          <a:lstStyle/>
          <a:p>
            <a:pPr eaLnBrk="1" hangingPunct="1"/>
            <a:r>
              <a:rPr lang="en-US" smtClean="0"/>
              <a:t>Machine language instructions are binary numbers, such as</a:t>
            </a:r>
            <a:br>
              <a:rPr lang="en-US" smtClean="0"/>
            </a:br>
            <a:r>
              <a:rPr lang="en-US" smtClean="0"/>
              <a:t/>
            </a:r>
            <a:br>
              <a:rPr lang="en-US" smtClean="0"/>
            </a:br>
            <a:r>
              <a:rPr lang="en-US" smtClean="0"/>
              <a:t>          </a:t>
            </a:r>
            <a:r>
              <a:rPr lang="en-US" smtClean="0">
                <a:latin typeface="Lucida Console" pitchFamily="49" charset="0"/>
              </a:rPr>
              <a:t>1011010000000101</a:t>
            </a:r>
            <a:r>
              <a:rPr lang="en-US" smtClean="0"/>
              <a:t/>
            </a:r>
            <a:br>
              <a:rPr lang="en-US" smtClean="0"/>
            </a:br>
            <a:endParaRPr lang="en-US" smtClean="0"/>
          </a:p>
          <a:p>
            <a:pPr eaLnBrk="1" hangingPunct="1"/>
            <a:r>
              <a:rPr lang="en-US" smtClean="0"/>
              <a:t>Rather than writing programs in machine language, programmers use </a:t>
            </a:r>
            <a:r>
              <a:rPr lang="en-US" i="1" smtClean="0"/>
              <a:t>programming languages</a:t>
            </a:r>
            <a:r>
              <a:rPr lang="en-US" smtClean="0"/>
              <a:t>.</a:t>
            </a:r>
          </a:p>
          <a:p>
            <a:pPr eaLnBrk="1" hangingPunct="1"/>
            <a:endParaRPr lang="en-US" smtClean="0"/>
          </a:p>
        </p:txBody>
      </p:sp>
    </p:spTree>
    <p:extLst>
      <p:ext uri="{BB962C8B-B14F-4D97-AF65-F5344CB8AC3E}">
        <p14:creationId xmlns:p14="http://schemas.microsoft.com/office/powerpoint/2010/main" val="819133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Programs and Programming Languages</a:t>
            </a:r>
          </a:p>
        </p:txBody>
      </p:sp>
      <p:sp>
        <p:nvSpPr>
          <p:cNvPr id="6" name="Rectangle 3"/>
          <p:cNvSpPr txBox="1">
            <a:spLocks noChangeArrowheads="1"/>
          </p:cNvSpPr>
          <p:nvPr/>
        </p:nvSpPr>
        <p:spPr bwMode="auto">
          <a:xfrm>
            <a:off x="457200" y="1600200"/>
            <a:ext cx="5375275" cy="4114800"/>
          </a:xfrm>
          <a:prstGeom prst="rect">
            <a:avLst/>
          </a:prstGeom>
          <a:noFill/>
          <a:ln w="9525">
            <a:noFill/>
            <a:miter lim="800000"/>
            <a:headEnd/>
            <a:tailEnd/>
          </a:ln>
          <a:effectLst/>
        </p:spPr>
        <p:txBody>
          <a:bodyPr/>
          <a:lstStyle/>
          <a:p>
            <a:pPr marL="342900" indent="-342900">
              <a:lnSpc>
                <a:spcPct val="90000"/>
              </a:lnSpc>
              <a:spcBef>
                <a:spcPct val="20000"/>
              </a:spcBef>
              <a:buFontTx/>
              <a:buChar char="•"/>
              <a:defRPr/>
            </a:pPr>
            <a:r>
              <a:rPr lang="en-US" sz="2800" kern="0" dirty="0">
                <a:latin typeface="+mn-lt"/>
                <a:cs typeface="+mn-cs"/>
              </a:rPr>
              <a:t>Types of languages:</a:t>
            </a:r>
          </a:p>
          <a:p>
            <a:pPr marL="342900" indent="-342900">
              <a:lnSpc>
                <a:spcPct val="90000"/>
              </a:lnSpc>
              <a:spcBef>
                <a:spcPct val="20000"/>
              </a:spcBef>
              <a:buFont typeface="Times" pitchFamily="-16" charset="0"/>
              <a:buNone/>
              <a:defRPr/>
            </a:pPr>
            <a:endParaRPr lang="en-US" sz="2800" kern="0" dirty="0">
              <a:latin typeface="+mn-lt"/>
              <a:cs typeface="+mn-cs"/>
            </a:endParaRPr>
          </a:p>
          <a:p>
            <a:pPr marL="742950" lvl="1" indent="-285750">
              <a:lnSpc>
                <a:spcPct val="90000"/>
              </a:lnSpc>
              <a:spcBef>
                <a:spcPct val="20000"/>
              </a:spcBef>
              <a:buFontTx/>
              <a:buChar char="–"/>
              <a:defRPr/>
            </a:pPr>
            <a:r>
              <a:rPr lang="en-US" sz="2400" kern="0" dirty="0">
                <a:latin typeface="+mn-lt"/>
                <a:cs typeface="+mn-cs"/>
              </a:rPr>
              <a:t>Low-level: used for communication with computer hardware directly.  Often written in binary machine code (0’s/1’s) directly.</a:t>
            </a:r>
          </a:p>
          <a:p>
            <a:pPr marL="742950" lvl="1" indent="-285750">
              <a:lnSpc>
                <a:spcPct val="90000"/>
              </a:lnSpc>
              <a:spcBef>
                <a:spcPct val="20000"/>
              </a:spcBef>
              <a:defRPr/>
            </a:pPr>
            <a:endParaRPr lang="en-US" sz="2400" kern="0" dirty="0">
              <a:latin typeface="+mn-lt"/>
              <a:cs typeface="+mn-cs"/>
            </a:endParaRPr>
          </a:p>
          <a:p>
            <a:pPr marL="742950" lvl="1" indent="-285750">
              <a:lnSpc>
                <a:spcPct val="90000"/>
              </a:lnSpc>
              <a:spcBef>
                <a:spcPct val="20000"/>
              </a:spcBef>
              <a:buFontTx/>
              <a:buChar char="–"/>
              <a:defRPr/>
            </a:pPr>
            <a:r>
              <a:rPr lang="en-US" sz="2400" kern="0" dirty="0">
                <a:latin typeface="+mn-lt"/>
                <a:cs typeface="+mn-cs"/>
              </a:rPr>
              <a:t>High-level: closer to human language</a:t>
            </a:r>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600200"/>
            <a:ext cx="3009900"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4536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Some Well-Known Programming Languages (Table 1-1 on Page 10)</a:t>
            </a:r>
          </a:p>
        </p:txBody>
      </p:sp>
      <p:sp>
        <p:nvSpPr>
          <p:cNvPr id="23555" name="Text Box 5" descr="Pink tissue paper"/>
          <p:cNvSpPr txBox="1">
            <a:spLocks noChangeArrowheads="1"/>
          </p:cNvSpPr>
          <p:nvPr/>
        </p:nvSpPr>
        <p:spPr bwMode="auto">
          <a:xfrm>
            <a:off x="1587500" y="2532063"/>
            <a:ext cx="14493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200" b="1">
                <a:solidFill>
                  <a:srgbClr val="33CC33"/>
                </a:solidFill>
              </a:rPr>
              <a:t>BASIC</a:t>
            </a:r>
          </a:p>
        </p:txBody>
      </p:sp>
      <p:sp>
        <p:nvSpPr>
          <p:cNvPr id="23556" name="Text Box 6" descr="Pink tissue paper"/>
          <p:cNvSpPr txBox="1">
            <a:spLocks noChangeArrowheads="1"/>
          </p:cNvSpPr>
          <p:nvPr/>
        </p:nvSpPr>
        <p:spPr bwMode="auto">
          <a:xfrm>
            <a:off x="758825" y="3492500"/>
            <a:ext cx="1922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b="1">
                <a:solidFill>
                  <a:srgbClr val="5F5F5F"/>
                </a:solidFill>
              </a:rPr>
              <a:t>FORTRAN</a:t>
            </a:r>
          </a:p>
        </p:txBody>
      </p:sp>
      <p:sp>
        <p:nvSpPr>
          <p:cNvPr id="23557" name="Text Box 7" descr="Pink tissue paper"/>
          <p:cNvSpPr txBox="1">
            <a:spLocks noChangeArrowheads="1"/>
          </p:cNvSpPr>
          <p:nvPr/>
        </p:nvSpPr>
        <p:spPr bwMode="auto">
          <a:xfrm>
            <a:off x="1398588" y="4392613"/>
            <a:ext cx="1284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solidFill>
                  <a:srgbClr val="CC0000"/>
                </a:solidFill>
              </a:rPr>
              <a:t>COBOL</a:t>
            </a:r>
          </a:p>
        </p:txBody>
      </p:sp>
      <p:sp>
        <p:nvSpPr>
          <p:cNvPr id="23558" name="Text Box 8"/>
          <p:cNvSpPr txBox="1">
            <a:spLocks noChangeArrowheads="1"/>
          </p:cNvSpPr>
          <p:nvPr/>
        </p:nvSpPr>
        <p:spPr bwMode="auto">
          <a:xfrm>
            <a:off x="2095500" y="5364163"/>
            <a:ext cx="587375" cy="762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4400" b="1"/>
              <a:t>C</a:t>
            </a:r>
          </a:p>
        </p:txBody>
      </p:sp>
      <p:sp>
        <p:nvSpPr>
          <p:cNvPr id="23559" name="Text Box 9" descr="Pink tissue paper"/>
          <p:cNvSpPr txBox="1">
            <a:spLocks noChangeArrowheads="1"/>
          </p:cNvSpPr>
          <p:nvPr/>
        </p:nvSpPr>
        <p:spPr bwMode="auto">
          <a:xfrm>
            <a:off x="3700463" y="1890713"/>
            <a:ext cx="133667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4800" b="1" i="1">
                <a:solidFill>
                  <a:srgbClr val="0000CC"/>
                </a:solidFill>
              </a:rPr>
              <a:t>C++</a:t>
            </a:r>
          </a:p>
        </p:txBody>
      </p:sp>
      <p:sp>
        <p:nvSpPr>
          <p:cNvPr id="23560" name="Text Box 10" descr="Pink tissue paper"/>
          <p:cNvSpPr txBox="1">
            <a:spLocks noChangeArrowheads="1"/>
          </p:cNvSpPr>
          <p:nvPr/>
        </p:nvSpPr>
        <p:spPr bwMode="auto">
          <a:xfrm>
            <a:off x="3282950" y="4240213"/>
            <a:ext cx="833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4000" b="1">
                <a:solidFill>
                  <a:srgbClr val="F69200"/>
                </a:solidFill>
              </a:rPr>
              <a:t>C#</a:t>
            </a:r>
          </a:p>
        </p:txBody>
      </p:sp>
      <p:sp>
        <p:nvSpPr>
          <p:cNvPr id="23561" name="Text Box 11"/>
          <p:cNvSpPr txBox="1">
            <a:spLocks noChangeArrowheads="1"/>
          </p:cNvSpPr>
          <p:nvPr/>
        </p:nvSpPr>
        <p:spPr bwMode="auto">
          <a:xfrm>
            <a:off x="3933825" y="3171825"/>
            <a:ext cx="12017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600" b="1">
                <a:solidFill>
                  <a:srgbClr val="FF9900"/>
                </a:solidFill>
              </a:rPr>
              <a:t>Java</a:t>
            </a:r>
          </a:p>
        </p:txBody>
      </p:sp>
      <p:sp>
        <p:nvSpPr>
          <p:cNvPr id="23562" name="Text Box 12" descr="Pink tissue paper"/>
          <p:cNvSpPr txBox="1">
            <a:spLocks noChangeArrowheads="1"/>
          </p:cNvSpPr>
          <p:nvPr/>
        </p:nvSpPr>
        <p:spPr bwMode="auto">
          <a:xfrm>
            <a:off x="4648200" y="5073650"/>
            <a:ext cx="20812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200"/>
              <a:t>JavaScript</a:t>
            </a:r>
          </a:p>
        </p:txBody>
      </p:sp>
      <p:sp>
        <p:nvSpPr>
          <p:cNvPr id="23563" name="Text Box 13" descr="Pink tissue paper"/>
          <p:cNvSpPr txBox="1">
            <a:spLocks noChangeArrowheads="1"/>
          </p:cNvSpPr>
          <p:nvPr/>
        </p:nvSpPr>
        <p:spPr bwMode="auto">
          <a:xfrm>
            <a:off x="3575050" y="5745163"/>
            <a:ext cx="15621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200" b="1">
                <a:solidFill>
                  <a:srgbClr val="0099FF"/>
                </a:solidFill>
              </a:rPr>
              <a:t>Python</a:t>
            </a:r>
          </a:p>
        </p:txBody>
      </p:sp>
      <p:sp>
        <p:nvSpPr>
          <p:cNvPr id="23564" name="Text Box 14" descr="Pink tissue paper"/>
          <p:cNvSpPr txBox="1">
            <a:spLocks noChangeArrowheads="1"/>
          </p:cNvSpPr>
          <p:nvPr/>
        </p:nvSpPr>
        <p:spPr bwMode="auto">
          <a:xfrm>
            <a:off x="5688013" y="2614613"/>
            <a:ext cx="132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600" b="1" i="1">
                <a:solidFill>
                  <a:schemeClr val="hlink"/>
                </a:solidFill>
              </a:rPr>
              <a:t>Ruby</a:t>
            </a:r>
          </a:p>
        </p:txBody>
      </p:sp>
      <p:sp>
        <p:nvSpPr>
          <p:cNvPr id="23565" name="Text Box 15" descr="Pink tissue paper"/>
          <p:cNvSpPr txBox="1">
            <a:spLocks noChangeArrowheads="1"/>
          </p:cNvSpPr>
          <p:nvPr/>
        </p:nvSpPr>
        <p:spPr bwMode="auto">
          <a:xfrm>
            <a:off x="5133975" y="4011613"/>
            <a:ext cx="197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solidFill>
                  <a:srgbClr val="0000CC"/>
                </a:solidFill>
              </a:rPr>
              <a:t>Visual Basic</a:t>
            </a:r>
          </a:p>
        </p:txBody>
      </p:sp>
    </p:spTree>
    <p:extLst>
      <p:ext uri="{BB962C8B-B14F-4D97-AF65-F5344CB8AC3E}">
        <p14:creationId xmlns:p14="http://schemas.microsoft.com/office/powerpoint/2010/main" val="2525923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From a High-Level Program to an Executable File</a:t>
            </a:r>
          </a:p>
        </p:txBody>
      </p:sp>
      <p:sp>
        <p:nvSpPr>
          <p:cNvPr id="3" name="Content Placeholder 2"/>
          <p:cNvSpPr>
            <a:spLocks noGrp="1"/>
          </p:cNvSpPr>
          <p:nvPr>
            <p:ph idx="1"/>
          </p:nvPr>
        </p:nvSpPr>
        <p:spPr/>
        <p:txBody>
          <a:bodyPr>
            <a:normAutofit/>
          </a:bodyPr>
          <a:lstStyle/>
          <a:p>
            <a:pPr marL="609600" indent="-609600" eaLnBrk="1" hangingPunct="1">
              <a:lnSpc>
                <a:spcPct val="90000"/>
              </a:lnSpc>
              <a:buSzPct val="90000"/>
              <a:buFontTx/>
              <a:buAutoNum type="alphaLcParenR"/>
              <a:defRPr/>
            </a:pPr>
            <a:r>
              <a:rPr lang="en-US" dirty="0" smtClean="0"/>
              <a:t>Create file containing the program with a text editor.</a:t>
            </a:r>
          </a:p>
          <a:p>
            <a:pPr marL="609600" indent="-609600" eaLnBrk="1" hangingPunct="1">
              <a:lnSpc>
                <a:spcPct val="90000"/>
              </a:lnSpc>
              <a:buSzPct val="90000"/>
              <a:buFontTx/>
              <a:buAutoNum type="alphaLcParenR"/>
              <a:defRPr/>
            </a:pPr>
            <a:r>
              <a:rPr lang="en-US" dirty="0" smtClean="0"/>
              <a:t>Run </a:t>
            </a:r>
            <a:r>
              <a:rPr lang="en-US" u="sng" dirty="0" smtClean="0"/>
              <a:t>preprocessor</a:t>
            </a:r>
            <a:r>
              <a:rPr lang="en-US" dirty="0" smtClean="0"/>
              <a:t> to convert source file directives to source code program statements.</a:t>
            </a:r>
          </a:p>
          <a:p>
            <a:pPr marL="609600" indent="-609600" eaLnBrk="1" hangingPunct="1">
              <a:lnSpc>
                <a:spcPct val="90000"/>
              </a:lnSpc>
              <a:buSzPct val="90000"/>
              <a:buFontTx/>
              <a:buAutoNum type="alphaLcParenR"/>
              <a:defRPr/>
            </a:pPr>
            <a:r>
              <a:rPr lang="en-US" dirty="0" smtClean="0"/>
              <a:t>Run </a:t>
            </a:r>
            <a:r>
              <a:rPr lang="en-US" u="sng" dirty="0" smtClean="0"/>
              <a:t>compiler</a:t>
            </a:r>
            <a:r>
              <a:rPr lang="en-US" dirty="0" smtClean="0"/>
              <a:t> to convert source program into machine instructions.</a:t>
            </a:r>
          </a:p>
          <a:p>
            <a:pPr marL="609600" indent="-609600" eaLnBrk="1" hangingPunct="1">
              <a:lnSpc>
                <a:spcPct val="90000"/>
              </a:lnSpc>
              <a:buSzPct val="90000"/>
              <a:buFontTx/>
              <a:buAutoNum type="alphaLcParenR"/>
              <a:defRPr/>
            </a:pPr>
            <a:r>
              <a:rPr lang="en-US" dirty="0" smtClean="0"/>
              <a:t>Run </a:t>
            </a:r>
            <a:r>
              <a:rPr lang="en-US" u="sng" dirty="0" smtClean="0"/>
              <a:t>linker</a:t>
            </a:r>
            <a:r>
              <a:rPr lang="en-US" dirty="0" smtClean="0"/>
              <a:t> to connect hardware-specific code to machine instructions, producing an executable file.</a:t>
            </a:r>
          </a:p>
          <a:p>
            <a:pPr marL="609600" indent="-609600" eaLnBrk="1" hangingPunct="1">
              <a:lnSpc>
                <a:spcPct val="90000"/>
              </a:lnSpc>
              <a:spcBef>
                <a:spcPct val="40000"/>
              </a:spcBef>
              <a:defRPr/>
            </a:pPr>
            <a:r>
              <a:rPr lang="en-US" dirty="0" smtClean="0"/>
              <a:t>Steps b–d are often performed by a single command or button click.</a:t>
            </a:r>
          </a:p>
          <a:p>
            <a:pPr marL="609600" indent="-609600" eaLnBrk="1" hangingPunct="1">
              <a:lnSpc>
                <a:spcPct val="90000"/>
              </a:lnSpc>
              <a:defRPr/>
            </a:pPr>
            <a:r>
              <a:rPr lang="en-US" dirty="0" smtClean="0"/>
              <a:t>Errors detected at any step will prevent execution of following steps.</a:t>
            </a:r>
          </a:p>
          <a:p>
            <a:pPr eaLnBrk="1" hangingPunct="1">
              <a:defRPr/>
            </a:pPr>
            <a:endParaRPr lang="en-US" dirty="0" smtClean="0"/>
          </a:p>
        </p:txBody>
      </p:sp>
    </p:spTree>
    <p:extLst>
      <p:ext uri="{BB962C8B-B14F-4D97-AF65-F5344CB8AC3E}">
        <p14:creationId xmlns:p14="http://schemas.microsoft.com/office/powerpoint/2010/main" val="360933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From a High-Level Program to an Executable File</a:t>
            </a:r>
          </a:p>
        </p:txBody>
      </p:sp>
      <p:pic>
        <p:nvPicPr>
          <p:cNvPr id="256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1524000"/>
            <a:ext cx="429577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1879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Integrated Development Environments (IDEs)</a:t>
            </a:r>
          </a:p>
        </p:txBody>
      </p:sp>
      <p:sp>
        <p:nvSpPr>
          <p:cNvPr id="26627" name="Content Placeholder 2"/>
          <p:cNvSpPr>
            <a:spLocks noGrp="1"/>
          </p:cNvSpPr>
          <p:nvPr>
            <p:ph idx="1"/>
          </p:nvPr>
        </p:nvSpPr>
        <p:spPr/>
        <p:txBody>
          <a:bodyPr/>
          <a:lstStyle/>
          <a:p>
            <a:pPr eaLnBrk="1" hangingPunct="1"/>
            <a:r>
              <a:rPr lang="en-US" smtClean="0"/>
              <a:t>An integrated development environment, or IDE, combine all the tools needed to write, compile, and debug a program into a single software application.</a:t>
            </a:r>
          </a:p>
          <a:p>
            <a:pPr eaLnBrk="1" hangingPunct="1"/>
            <a:r>
              <a:rPr lang="en-US" smtClean="0"/>
              <a:t>Examples are Microsoft Visual C++, Turbo C++ Explorer, CodeWarrior, etc.</a:t>
            </a:r>
          </a:p>
          <a:p>
            <a:pPr eaLnBrk="1" hangingPunct="1"/>
            <a:endParaRPr lang="en-US" smtClean="0"/>
          </a:p>
        </p:txBody>
      </p:sp>
    </p:spTree>
    <p:extLst>
      <p:ext uri="{BB962C8B-B14F-4D97-AF65-F5344CB8AC3E}">
        <p14:creationId xmlns:p14="http://schemas.microsoft.com/office/powerpoint/2010/main" val="1529286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Integrated Development Environments (IDEs)</a:t>
            </a:r>
          </a:p>
        </p:txBody>
      </p:sp>
      <p:pic>
        <p:nvPicPr>
          <p:cNvPr id="2765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84313" y="1600200"/>
            <a:ext cx="6175375" cy="4751388"/>
          </a:xfrm>
          <a:noFill/>
        </p:spPr>
      </p:pic>
    </p:spTree>
    <p:extLst>
      <p:ext uri="{BB962C8B-B14F-4D97-AF65-F5344CB8AC3E}">
        <p14:creationId xmlns:p14="http://schemas.microsoft.com/office/powerpoint/2010/main" val="692039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Computers can Understand?</a:t>
            </a:r>
            <a:endParaRPr lang="en-US" dirty="0"/>
          </a:p>
        </p:txBody>
      </p:sp>
      <p:sp>
        <p:nvSpPr>
          <p:cNvPr id="3" name="Content Placeholder 2"/>
          <p:cNvSpPr>
            <a:spLocks noGrp="1"/>
          </p:cNvSpPr>
          <p:nvPr>
            <p:ph idx="1"/>
          </p:nvPr>
        </p:nvSpPr>
        <p:spPr/>
        <p:txBody>
          <a:bodyPr/>
          <a:lstStyle/>
          <a:p>
            <a:r>
              <a:rPr lang="en-US" dirty="0" smtClean="0"/>
              <a:t>Computer can only understand Machine language …and what is machine language … it is a language understandable by Machines only which is in Numbers.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Programming Languages</a:t>
            </a:r>
            <a:endParaRPr lang="en-US" dirty="0"/>
          </a:p>
        </p:txBody>
      </p:sp>
      <p:sp>
        <p:nvSpPr>
          <p:cNvPr id="3" name="Content Placeholder 2"/>
          <p:cNvSpPr>
            <a:spLocks noGrp="1"/>
          </p:cNvSpPr>
          <p:nvPr>
            <p:ph idx="1"/>
          </p:nvPr>
        </p:nvSpPr>
        <p:spPr/>
        <p:txBody>
          <a:bodyPr/>
          <a:lstStyle/>
          <a:p>
            <a:r>
              <a:rPr lang="en-US" dirty="0" smtClean="0"/>
              <a:t>Low Level Languages</a:t>
            </a:r>
          </a:p>
          <a:p>
            <a:r>
              <a:rPr lang="en-US" dirty="0" smtClean="0"/>
              <a:t>High Level Languages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level Languages</a:t>
            </a:r>
            <a:endParaRPr lang="en-US" dirty="0"/>
          </a:p>
        </p:txBody>
      </p:sp>
      <p:sp>
        <p:nvSpPr>
          <p:cNvPr id="3" name="Content Placeholder 2"/>
          <p:cNvSpPr>
            <a:spLocks noGrp="1"/>
          </p:cNvSpPr>
          <p:nvPr>
            <p:ph idx="1"/>
          </p:nvPr>
        </p:nvSpPr>
        <p:spPr/>
        <p:txBody>
          <a:bodyPr>
            <a:normAutofit/>
          </a:bodyPr>
          <a:lstStyle/>
          <a:p>
            <a:r>
              <a:rPr lang="en-US" dirty="0" smtClean="0">
                <a:solidFill>
                  <a:srgbClr val="FF0000"/>
                </a:solidFill>
              </a:rPr>
              <a:t>Machine Language</a:t>
            </a:r>
          </a:p>
          <a:p>
            <a:r>
              <a:rPr lang="en-US" dirty="0" smtClean="0"/>
              <a:t>The lowest-level programming language, machine languages can be read by computers, but are almost impossible for humans to use because they consist entirely of numbers. Machine Languages are Machine Dependent.</a:t>
            </a:r>
          </a:p>
          <a:p>
            <a:r>
              <a:rPr lang="en-US" dirty="0" smtClean="0"/>
              <a:t>Example: (Overtime Pay to base pay and stores in Gross pay)</a:t>
            </a:r>
          </a:p>
          <a:p>
            <a:pPr algn="ctr"/>
            <a:r>
              <a:rPr lang="en-US" dirty="0" smtClean="0">
                <a:solidFill>
                  <a:srgbClr val="FF0000"/>
                </a:solidFill>
              </a:rPr>
              <a:t>+12334444</a:t>
            </a:r>
          </a:p>
          <a:p>
            <a:pPr algn="ctr"/>
            <a:r>
              <a:rPr lang="en-US" dirty="0" smtClean="0">
                <a:solidFill>
                  <a:srgbClr val="FF0000"/>
                </a:solidFill>
              </a:rPr>
              <a:t>+14005555</a:t>
            </a:r>
          </a:p>
          <a:p>
            <a:pPr algn="ctr"/>
            <a:r>
              <a:rPr lang="en-US" dirty="0" smtClean="0">
                <a:solidFill>
                  <a:srgbClr val="FF0000"/>
                </a:solidFill>
              </a:rPr>
              <a:t>+343434343</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782762"/>
          </a:xfrm>
        </p:spPr>
        <p:txBody>
          <a:bodyPr>
            <a:normAutofit/>
          </a:bodyPr>
          <a:lstStyle/>
          <a:p>
            <a:r>
              <a:rPr lang="en-US" sz="3200" dirty="0" smtClean="0"/>
              <a:t>What we have covered in our Previous Lecture Series about Basics of Computing?</a:t>
            </a:r>
            <a:endParaRPr lang="en-US" sz="3200"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Lets Review</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Level Languages .. Contd...</a:t>
            </a:r>
            <a:endParaRPr lang="en-US" dirty="0"/>
          </a:p>
        </p:txBody>
      </p:sp>
      <p:sp>
        <p:nvSpPr>
          <p:cNvPr id="3" name="Content Placeholder 2"/>
          <p:cNvSpPr>
            <a:spLocks noGrp="1"/>
          </p:cNvSpPr>
          <p:nvPr>
            <p:ph idx="1"/>
          </p:nvPr>
        </p:nvSpPr>
        <p:spPr/>
        <p:txBody>
          <a:bodyPr>
            <a:normAutofit/>
          </a:bodyPr>
          <a:lstStyle/>
          <a:p>
            <a:r>
              <a:rPr lang="en-US" dirty="0" smtClean="0"/>
              <a:t>Assembly Languages</a:t>
            </a:r>
          </a:p>
          <a:p>
            <a:r>
              <a:rPr lang="en-US" dirty="0" smtClean="0"/>
              <a:t>Assembly languages have the same structure and set of commands as machine languages, but they enable a programmer to use names instead of numbers when writing code. Translators called Assemblers are used to covert Assembly Language program into Machine Language.</a:t>
            </a:r>
          </a:p>
          <a:p>
            <a:r>
              <a:rPr lang="en-US" dirty="0" smtClean="0"/>
              <a:t>Example</a:t>
            </a:r>
          </a:p>
          <a:p>
            <a:pPr algn="ctr"/>
            <a:r>
              <a:rPr lang="en-US" dirty="0" smtClean="0">
                <a:solidFill>
                  <a:srgbClr val="FF0000"/>
                </a:solidFill>
              </a:rPr>
              <a:t>Load </a:t>
            </a:r>
            <a:r>
              <a:rPr lang="en-US" dirty="0" err="1" smtClean="0">
                <a:solidFill>
                  <a:srgbClr val="FF0000"/>
                </a:solidFill>
              </a:rPr>
              <a:t>basepay</a:t>
            </a:r>
            <a:endParaRPr lang="en-US" dirty="0" smtClean="0">
              <a:solidFill>
                <a:srgbClr val="FF0000"/>
              </a:solidFill>
            </a:endParaRPr>
          </a:p>
          <a:p>
            <a:pPr algn="ctr"/>
            <a:r>
              <a:rPr lang="en-US" dirty="0" smtClean="0">
                <a:solidFill>
                  <a:srgbClr val="FF0000"/>
                </a:solidFill>
              </a:rPr>
              <a:t>Add overpay</a:t>
            </a:r>
          </a:p>
          <a:p>
            <a:pPr algn="ctr"/>
            <a:r>
              <a:rPr lang="en-US" dirty="0" smtClean="0">
                <a:solidFill>
                  <a:srgbClr val="FF0000"/>
                </a:solidFill>
              </a:rPr>
              <a:t>Store </a:t>
            </a:r>
            <a:r>
              <a:rPr lang="en-US" dirty="0" err="1" smtClean="0">
                <a:solidFill>
                  <a:srgbClr val="FF0000"/>
                </a:solidFill>
              </a:rPr>
              <a:t>grosspay</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Languages</a:t>
            </a:r>
            <a:endParaRPr lang="en-US" dirty="0"/>
          </a:p>
        </p:txBody>
      </p:sp>
      <p:sp>
        <p:nvSpPr>
          <p:cNvPr id="3" name="Content Placeholder 2"/>
          <p:cNvSpPr>
            <a:spLocks noGrp="1"/>
          </p:cNvSpPr>
          <p:nvPr>
            <p:ph idx="1"/>
          </p:nvPr>
        </p:nvSpPr>
        <p:spPr/>
        <p:txBody>
          <a:bodyPr>
            <a:normAutofit/>
          </a:bodyPr>
          <a:lstStyle/>
          <a:p>
            <a:r>
              <a:rPr lang="en-US" dirty="0" smtClean="0"/>
              <a:t>These are the languages understandable by humans easily. A person can write a program with the help of these languages very easily. </a:t>
            </a:r>
          </a:p>
          <a:p>
            <a:r>
              <a:rPr lang="en-US" dirty="0" smtClean="0"/>
              <a:t>Translator Programs called compilers convert High level language code into Machine language.</a:t>
            </a:r>
          </a:p>
          <a:p>
            <a:r>
              <a:rPr lang="en-US" dirty="0" smtClean="0"/>
              <a:t>A single statement usually accomplishes a set of tasks.</a:t>
            </a:r>
          </a:p>
          <a:p>
            <a:r>
              <a:rPr lang="en-US" dirty="0" smtClean="0"/>
              <a:t>Example</a:t>
            </a:r>
          </a:p>
          <a:p>
            <a:pPr algn="ctr"/>
            <a:r>
              <a:rPr lang="en-US" dirty="0" err="1" smtClean="0">
                <a:solidFill>
                  <a:srgbClr val="FF0000"/>
                </a:solidFill>
              </a:rPr>
              <a:t>Grosspay</a:t>
            </a:r>
            <a:r>
              <a:rPr lang="en-US" dirty="0" smtClean="0">
                <a:solidFill>
                  <a:srgbClr val="FF0000"/>
                </a:solidFill>
              </a:rPr>
              <a:t>=</a:t>
            </a:r>
            <a:r>
              <a:rPr lang="en-US" dirty="0" err="1" smtClean="0">
                <a:solidFill>
                  <a:srgbClr val="FF0000"/>
                </a:solidFill>
              </a:rPr>
              <a:t>basepay+overtimepay</a:t>
            </a:r>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Translators</a:t>
            </a:r>
            <a:endParaRPr lang="en-US" dirty="0"/>
          </a:p>
        </p:txBody>
      </p:sp>
      <p:sp>
        <p:nvSpPr>
          <p:cNvPr id="3" name="Content Placeholder 2"/>
          <p:cNvSpPr>
            <a:spLocks noGrp="1"/>
          </p:cNvSpPr>
          <p:nvPr>
            <p:ph idx="1"/>
          </p:nvPr>
        </p:nvSpPr>
        <p:spPr/>
        <p:txBody>
          <a:bodyPr>
            <a:normAutofit/>
          </a:bodyPr>
          <a:lstStyle/>
          <a:p>
            <a:r>
              <a:rPr lang="en-US" dirty="0" smtClean="0"/>
              <a:t>Human programmers write programs in a language that is easy to understand for them. They use language translators to convert that program into machine language. It converts the human understandable code into object code which is machine understandable code. </a:t>
            </a:r>
          </a:p>
          <a:p>
            <a:pPr algn="ctr"/>
            <a:r>
              <a:rPr lang="en-US" dirty="0" smtClean="0">
                <a:solidFill>
                  <a:srgbClr val="FF0000"/>
                </a:solidFill>
              </a:rPr>
              <a:t>Compilers </a:t>
            </a:r>
          </a:p>
          <a:p>
            <a:pPr algn="ctr"/>
            <a:r>
              <a:rPr lang="en-US" dirty="0" smtClean="0">
                <a:solidFill>
                  <a:srgbClr val="FF0000"/>
                </a:solidFill>
              </a:rPr>
              <a:t>Interpreters</a:t>
            </a:r>
          </a:p>
          <a:p>
            <a:pPr algn="ctr"/>
            <a:r>
              <a:rPr lang="en-US" dirty="0" smtClean="0">
                <a:solidFill>
                  <a:srgbClr val="FF0000"/>
                </a:solidFill>
              </a:rPr>
              <a:t>Assemblers</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What is a Program Made of?</a:t>
            </a:r>
          </a:p>
        </p:txBody>
      </p:sp>
      <p:sp>
        <p:nvSpPr>
          <p:cNvPr id="29699" name="Content Placeholder 2"/>
          <p:cNvSpPr>
            <a:spLocks noGrp="1"/>
          </p:cNvSpPr>
          <p:nvPr>
            <p:ph idx="1"/>
          </p:nvPr>
        </p:nvSpPr>
        <p:spPr/>
        <p:txBody>
          <a:bodyPr/>
          <a:lstStyle/>
          <a:p>
            <a:pPr eaLnBrk="1" hangingPunct="1">
              <a:lnSpc>
                <a:spcPct val="90000"/>
              </a:lnSpc>
            </a:pPr>
            <a:r>
              <a:rPr lang="en-US" smtClean="0"/>
              <a:t>Common elements in programming languages:</a:t>
            </a:r>
          </a:p>
          <a:p>
            <a:pPr lvl="1" eaLnBrk="1" hangingPunct="1">
              <a:lnSpc>
                <a:spcPct val="90000"/>
              </a:lnSpc>
            </a:pPr>
            <a:r>
              <a:rPr lang="en-US" smtClean="0"/>
              <a:t>Key Words</a:t>
            </a:r>
          </a:p>
          <a:p>
            <a:pPr lvl="1" eaLnBrk="1" hangingPunct="1">
              <a:lnSpc>
                <a:spcPct val="90000"/>
              </a:lnSpc>
            </a:pPr>
            <a:r>
              <a:rPr lang="en-US" smtClean="0"/>
              <a:t>Programmer-Defined Identifiers</a:t>
            </a:r>
          </a:p>
          <a:p>
            <a:pPr lvl="1" eaLnBrk="1" hangingPunct="1">
              <a:lnSpc>
                <a:spcPct val="90000"/>
              </a:lnSpc>
            </a:pPr>
            <a:r>
              <a:rPr lang="en-US" smtClean="0"/>
              <a:t>Operators</a:t>
            </a:r>
          </a:p>
          <a:p>
            <a:pPr lvl="1" eaLnBrk="1" hangingPunct="1">
              <a:lnSpc>
                <a:spcPct val="90000"/>
              </a:lnSpc>
            </a:pPr>
            <a:r>
              <a:rPr lang="en-US" smtClean="0"/>
              <a:t>Punctuation</a:t>
            </a:r>
          </a:p>
          <a:p>
            <a:pPr lvl="1" eaLnBrk="1" hangingPunct="1">
              <a:lnSpc>
                <a:spcPct val="90000"/>
              </a:lnSpc>
            </a:pPr>
            <a:r>
              <a:rPr lang="en-US" smtClean="0"/>
              <a:t>Syntax</a:t>
            </a:r>
          </a:p>
          <a:p>
            <a:pPr eaLnBrk="1" hangingPunct="1"/>
            <a:endParaRPr lang="en-US" smtClean="0"/>
          </a:p>
        </p:txBody>
      </p:sp>
    </p:spTree>
    <p:extLst>
      <p:ext uri="{BB962C8B-B14F-4D97-AF65-F5344CB8AC3E}">
        <p14:creationId xmlns:p14="http://schemas.microsoft.com/office/powerpoint/2010/main" val="3890328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mtClean="0"/>
              <a:t>Program 1-1</a:t>
            </a:r>
          </a:p>
        </p:txBody>
      </p:sp>
      <p:pic>
        <p:nvPicPr>
          <p:cNvPr id="3072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5963" y="1600200"/>
            <a:ext cx="5172075" cy="4525963"/>
          </a:xfrm>
          <a:noFill/>
        </p:spPr>
      </p:pic>
    </p:spTree>
    <p:extLst>
      <p:ext uri="{BB962C8B-B14F-4D97-AF65-F5344CB8AC3E}">
        <p14:creationId xmlns:p14="http://schemas.microsoft.com/office/powerpoint/2010/main" val="34869126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mtClean="0"/>
              <a:t>Key Words</a:t>
            </a:r>
          </a:p>
        </p:txBody>
      </p:sp>
      <p:sp>
        <p:nvSpPr>
          <p:cNvPr id="31747" name="Content Placeholder 2"/>
          <p:cNvSpPr>
            <a:spLocks noGrp="1"/>
          </p:cNvSpPr>
          <p:nvPr>
            <p:ph idx="1"/>
          </p:nvPr>
        </p:nvSpPr>
        <p:spPr/>
        <p:txBody>
          <a:bodyPr/>
          <a:lstStyle/>
          <a:p>
            <a:pPr eaLnBrk="1" hangingPunct="1"/>
            <a:r>
              <a:rPr lang="en-US" smtClean="0"/>
              <a:t>Also known as </a:t>
            </a:r>
            <a:r>
              <a:rPr lang="en-US" u="sng" smtClean="0"/>
              <a:t>reserved words</a:t>
            </a:r>
            <a:endParaRPr lang="en-US" smtClean="0"/>
          </a:p>
          <a:p>
            <a:pPr eaLnBrk="1" hangingPunct="1"/>
            <a:r>
              <a:rPr lang="en-US" smtClean="0"/>
              <a:t>Have a special meaning in C++</a:t>
            </a:r>
          </a:p>
          <a:p>
            <a:pPr eaLnBrk="1" hangingPunct="1"/>
            <a:r>
              <a:rPr lang="en-US" smtClean="0"/>
              <a:t>Can not be used for any other purpose</a:t>
            </a:r>
          </a:p>
          <a:p>
            <a:pPr eaLnBrk="1" hangingPunct="1"/>
            <a:r>
              <a:rPr lang="en-US" smtClean="0"/>
              <a:t>Key words in the Program 1-1: </a:t>
            </a:r>
            <a:r>
              <a:rPr lang="en-US" smtClean="0">
                <a:latin typeface="Courier New" pitchFamily="-16" charset="0"/>
              </a:rPr>
              <a:t>using</a:t>
            </a:r>
            <a:r>
              <a:rPr lang="en-US" smtClean="0"/>
              <a:t>, </a:t>
            </a:r>
            <a:r>
              <a:rPr lang="en-US" smtClean="0">
                <a:latin typeface="Courier New" pitchFamily="-16" charset="0"/>
              </a:rPr>
              <a:t>namespace</a:t>
            </a:r>
            <a:r>
              <a:rPr lang="en-US" smtClean="0"/>
              <a:t>, </a:t>
            </a:r>
            <a:r>
              <a:rPr lang="en-US" smtClean="0">
                <a:latin typeface="Courier New" pitchFamily="-16" charset="0"/>
              </a:rPr>
              <a:t>int</a:t>
            </a:r>
            <a:r>
              <a:rPr lang="en-US" smtClean="0"/>
              <a:t>, </a:t>
            </a:r>
            <a:r>
              <a:rPr lang="en-US" smtClean="0">
                <a:latin typeface="Courier New" pitchFamily="-16" charset="0"/>
              </a:rPr>
              <a:t>double</a:t>
            </a:r>
            <a:r>
              <a:rPr lang="en-US" smtClean="0"/>
              <a:t>, and </a:t>
            </a:r>
            <a:r>
              <a:rPr lang="en-US" smtClean="0">
                <a:latin typeface="Courier New" pitchFamily="-16" charset="0"/>
              </a:rPr>
              <a:t>return</a:t>
            </a:r>
            <a:endParaRPr lang="en-US" smtClean="0"/>
          </a:p>
        </p:txBody>
      </p:sp>
    </p:spTree>
    <p:extLst>
      <p:ext uri="{BB962C8B-B14F-4D97-AF65-F5344CB8AC3E}">
        <p14:creationId xmlns:p14="http://schemas.microsoft.com/office/powerpoint/2010/main" val="621875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t>Key Words</a:t>
            </a:r>
          </a:p>
        </p:txBody>
      </p:sp>
      <p:pic>
        <p:nvPicPr>
          <p:cNvPr id="3277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5963" y="1600200"/>
            <a:ext cx="5172075" cy="4525963"/>
          </a:xfrm>
          <a:noFill/>
        </p:spPr>
      </p:pic>
      <p:sp>
        <p:nvSpPr>
          <p:cNvPr id="6" name="Oval 5"/>
          <p:cNvSpPr/>
          <p:nvPr/>
        </p:nvSpPr>
        <p:spPr>
          <a:xfrm>
            <a:off x="2362200" y="1981200"/>
            <a:ext cx="6096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2971800" y="1981200"/>
            <a:ext cx="9144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2667000" y="5715000"/>
            <a:ext cx="685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2362200" y="2362200"/>
            <a:ext cx="4572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2667000" y="2743200"/>
            <a:ext cx="685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9970936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Programmer-Defined Identifiers</a:t>
            </a:r>
          </a:p>
        </p:txBody>
      </p:sp>
      <p:sp>
        <p:nvSpPr>
          <p:cNvPr id="33795" name="Content Placeholder 2"/>
          <p:cNvSpPr>
            <a:spLocks noGrp="1"/>
          </p:cNvSpPr>
          <p:nvPr>
            <p:ph idx="1"/>
          </p:nvPr>
        </p:nvSpPr>
        <p:spPr/>
        <p:txBody>
          <a:bodyPr/>
          <a:lstStyle/>
          <a:p>
            <a:pPr eaLnBrk="1" hangingPunct="1"/>
            <a:r>
              <a:rPr lang="en-US" smtClean="0"/>
              <a:t>Names made up by the programmer</a:t>
            </a:r>
          </a:p>
          <a:p>
            <a:pPr eaLnBrk="1" hangingPunct="1"/>
            <a:r>
              <a:rPr lang="en-US" smtClean="0"/>
              <a:t>Not part of the C++ language</a:t>
            </a:r>
          </a:p>
          <a:p>
            <a:pPr eaLnBrk="1" hangingPunct="1"/>
            <a:r>
              <a:rPr lang="en-US" smtClean="0"/>
              <a:t>Used to represent various things: variables (memory locations), functions, etc.</a:t>
            </a:r>
          </a:p>
          <a:p>
            <a:pPr eaLnBrk="1" hangingPunct="1"/>
            <a:r>
              <a:rPr lang="en-US" smtClean="0"/>
              <a:t>In Program 1-1: </a:t>
            </a:r>
            <a:r>
              <a:rPr lang="en-US" smtClean="0">
                <a:latin typeface="Courier New" pitchFamily="-16" charset="0"/>
              </a:rPr>
              <a:t>hours</a:t>
            </a:r>
            <a:r>
              <a:rPr lang="en-US" smtClean="0"/>
              <a:t>, </a:t>
            </a:r>
            <a:r>
              <a:rPr lang="en-US" smtClean="0">
                <a:latin typeface="Courier New" pitchFamily="-16" charset="0"/>
              </a:rPr>
              <a:t>rate</a:t>
            </a:r>
            <a:r>
              <a:rPr lang="en-US" smtClean="0"/>
              <a:t>, and </a:t>
            </a:r>
            <a:r>
              <a:rPr lang="en-US" smtClean="0">
                <a:latin typeface="Courier New" pitchFamily="-16" charset="0"/>
              </a:rPr>
              <a:t>pay</a:t>
            </a:r>
            <a:r>
              <a:rPr lang="en-US" smtClean="0"/>
              <a:t>.</a:t>
            </a:r>
          </a:p>
          <a:p>
            <a:pPr eaLnBrk="1" hangingPunct="1"/>
            <a:endParaRPr lang="en-US" smtClean="0"/>
          </a:p>
        </p:txBody>
      </p:sp>
    </p:spTree>
    <p:extLst>
      <p:ext uri="{BB962C8B-B14F-4D97-AF65-F5344CB8AC3E}">
        <p14:creationId xmlns:p14="http://schemas.microsoft.com/office/powerpoint/2010/main" val="6391527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smtClean="0"/>
              <a:t>Operators</a:t>
            </a:r>
          </a:p>
        </p:txBody>
      </p:sp>
      <p:sp>
        <p:nvSpPr>
          <p:cNvPr id="34819" name="Content Placeholder 2"/>
          <p:cNvSpPr>
            <a:spLocks noGrp="1"/>
          </p:cNvSpPr>
          <p:nvPr>
            <p:ph idx="1"/>
          </p:nvPr>
        </p:nvSpPr>
        <p:spPr/>
        <p:txBody>
          <a:bodyPr/>
          <a:lstStyle/>
          <a:p>
            <a:pPr eaLnBrk="1" hangingPunct="1"/>
            <a:r>
              <a:rPr lang="en-US" smtClean="0"/>
              <a:t>Used to perform operations on data</a:t>
            </a:r>
          </a:p>
          <a:p>
            <a:pPr eaLnBrk="1" hangingPunct="1"/>
            <a:r>
              <a:rPr lang="en-US" smtClean="0"/>
              <a:t>Many types of operators:</a:t>
            </a:r>
          </a:p>
          <a:p>
            <a:pPr lvl="1" eaLnBrk="1" hangingPunct="1"/>
            <a:r>
              <a:rPr lang="en-US" smtClean="0"/>
              <a:t>Arithmetic - ex: </a:t>
            </a:r>
            <a:r>
              <a:rPr lang="en-US" smtClean="0">
                <a:latin typeface="Courier New" pitchFamily="-16" charset="0"/>
              </a:rPr>
              <a:t>+,-,*,/</a:t>
            </a:r>
          </a:p>
          <a:p>
            <a:pPr lvl="1" eaLnBrk="1" hangingPunct="1"/>
            <a:r>
              <a:rPr lang="en-US" smtClean="0"/>
              <a:t>Assignment – ex: </a:t>
            </a:r>
            <a:r>
              <a:rPr lang="en-US" smtClean="0">
                <a:latin typeface="Courier New" pitchFamily="-16" charset="0"/>
              </a:rPr>
              <a:t>=</a:t>
            </a:r>
            <a:endParaRPr lang="en-US" smtClean="0"/>
          </a:p>
          <a:p>
            <a:pPr lvl="1" eaLnBrk="1" hangingPunct="1">
              <a:buFontTx/>
              <a:buNone/>
            </a:pPr>
            <a:endParaRPr lang="en-US" smtClean="0"/>
          </a:p>
          <a:p>
            <a:pPr eaLnBrk="1" hangingPunct="1"/>
            <a:r>
              <a:rPr lang="en-US" smtClean="0"/>
              <a:t>Some operators in Program1-1:</a:t>
            </a:r>
            <a:br>
              <a:rPr lang="en-US" smtClean="0"/>
            </a:br>
            <a:r>
              <a:rPr lang="en-US" smtClean="0">
                <a:latin typeface="Courier New" pitchFamily="-16" charset="0"/>
              </a:rPr>
              <a:t>&lt;&lt; &gt;&gt; = * </a:t>
            </a:r>
            <a:endParaRPr lang="en-US" smtClean="0"/>
          </a:p>
          <a:p>
            <a:pPr eaLnBrk="1" hangingPunct="1"/>
            <a:endParaRPr lang="en-US" smtClean="0"/>
          </a:p>
        </p:txBody>
      </p:sp>
    </p:spTree>
    <p:extLst>
      <p:ext uri="{BB962C8B-B14F-4D97-AF65-F5344CB8AC3E}">
        <p14:creationId xmlns:p14="http://schemas.microsoft.com/office/powerpoint/2010/main" val="39173374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t>Operators</a:t>
            </a:r>
          </a:p>
        </p:txBody>
      </p:sp>
      <p:pic>
        <p:nvPicPr>
          <p:cNvPr id="3584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5963" y="1600200"/>
            <a:ext cx="5172075" cy="4525963"/>
          </a:xfrm>
          <a:noFill/>
        </p:spPr>
      </p:pic>
      <p:sp>
        <p:nvSpPr>
          <p:cNvPr id="6" name="Oval 5"/>
          <p:cNvSpPr/>
          <p:nvPr/>
        </p:nvSpPr>
        <p:spPr>
          <a:xfrm>
            <a:off x="3048000" y="3581400"/>
            <a:ext cx="304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3048000" y="4343400"/>
            <a:ext cx="304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3810000" y="48768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3124200" y="5486400"/>
            <a:ext cx="304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5334000" y="5486400"/>
            <a:ext cx="304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6019800" y="5486400"/>
            <a:ext cx="304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3124200" y="3352800"/>
            <a:ext cx="304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3124200" y="4114800"/>
            <a:ext cx="304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048000" y="48768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177368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 we shall cover</a:t>
            </a:r>
            <a:endParaRPr lang="en-US" dirty="0"/>
          </a:p>
        </p:txBody>
      </p:sp>
      <p:sp>
        <p:nvSpPr>
          <p:cNvPr id="3" name="Content Placeholder 2"/>
          <p:cNvSpPr>
            <a:spLocks noGrp="1"/>
          </p:cNvSpPr>
          <p:nvPr>
            <p:ph idx="1"/>
          </p:nvPr>
        </p:nvSpPr>
        <p:spPr/>
        <p:txBody>
          <a:bodyPr>
            <a:normAutofit/>
          </a:bodyPr>
          <a:lstStyle/>
          <a:p>
            <a:r>
              <a:rPr lang="en-US" dirty="0" smtClean="0"/>
              <a:t>Programming Languages</a:t>
            </a:r>
          </a:p>
          <a:p>
            <a:r>
              <a:rPr lang="en-US" dirty="0" smtClean="0"/>
              <a:t>Low Level Languages</a:t>
            </a:r>
          </a:p>
          <a:p>
            <a:r>
              <a:rPr lang="en-US" dirty="0" smtClean="0"/>
              <a:t>High Level Languages</a:t>
            </a:r>
          </a:p>
          <a:p>
            <a:r>
              <a:rPr lang="en-US" dirty="0" smtClean="0"/>
              <a:t>Compilers, Linkers, Interpreters</a:t>
            </a:r>
          </a:p>
          <a:p>
            <a:r>
              <a:rPr lang="en-US" dirty="0" smtClean="0"/>
              <a:t>Programming &amp; Problem Solving</a:t>
            </a:r>
          </a:p>
          <a:p>
            <a:r>
              <a:rPr lang="en-US" dirty="0" smtClean="0"/>
              <a:t>Algorithms, Flowcharts</a:t>
            </a:r>
          </a:p>
          <a:p>
            <a:r>
              <a:rPr lang="en-US" dirty="0" smtClean="0"/>
              <a:t>Program Design Process</a:t>
            </a:r>
          </a:p>
          <a:p>
            <a:r>
              <a:rPr lang="en-US" dirty="0" smtClean="0"/>
              <a:t>Skills Required</a:t>
            </a:r>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t>Punctuation</a:t>
            </a:r>
          </a:p>
        </p:txBody>
      </p:sp>
      <p:sp>
        <p:nvSpPr>
          <p:cNvPr id="36867" name="Content Placeholder 2"/>
          <p:cNvSpPr>
            <a:spLocks noGrp="1"/>
          </p:cNvSpPr>
          <p:nvPr>
            <p:ph idx="1"/>
          </p:nvPr>
        </p:nvSpPr>
        <p:spPr/>
        <p:txBody>
          <a:bodyPr/>
          <a:lstStyle/>
          <a:p>
            <a:pPr eaLnBrk="1" hangingPunct="1"/>
            <a:r>
              <a:rPr lang="en-US" smtClean="0"/>
              <a:t>Characters that mark the end of a statement, or that separate items in a list</a:t>
            </a:r>
          </a:p>
          <a:p>
            <a:pPr eaLnBrk="1" hangingPunct="1"/>
            <a:r>
              <a:rPr lang="en-US" smtClean="0"/>
              <a:t>In Program 1-1: </a:t>
            </a:r>
            <a:r>
              <a:rPr lang="en-US" smtClean="0">
                <a:latin typeface="Courier New" pitchFamily="-16" charset="0"/>
              </a:rPr>
              <a:t> ,</a:t>
            </a:r>
            <a:r>
              <a:rPr lang="en-US" smtClean="0"/>
              <a:t> and </a:t>
            </a:r>
            <a:r>
              <a:rPr lang="en-US" smtClean="0">
                <a:latin typeface="Courier New" pitchFamily="-16" charset="0"/>
              </a:rPr>
              <a:t>;</a:t>
            </a:r>
            <a:endParaRPr lang="en-US" smtClean="0"/>
          </a:p>
          <a:p>
            <a:pPr eaLnBrk="1" hangingPunct="1"/>
            <a:endParaRPr lang="en-US" smtClean="0"/>
          </a:p>
        </p:txBody>
      </p:sp>
    </p:spTree>
    <p:extLst>
      <p:ext uri="{BB962C8B-B14F-4D97-AF65-F5344CB8AC3E}">
        <p14:creationId xmlns:p14="http://schemas.microsoft.com/office/powerpoint/2010/main" val="16246748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mtClean="0"/>
              <a:t>Punctuation</a:t>
            </a:r>
          </a:p>
        </p:txBody>
      </p:sp>
      <p:pic>
        <p:nvPicPr>
          <p:cNvPr id="3789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5963" y="1600200"/>
            <a:ext cx="5172075" cy="4525963"/>
          </a:xfrm>
          <a:noFill/>
        </p:spPr>
      </p:pic>
      <p:sp>
        <p:nvSpPr>
          <p:cNvPr id="5" name="Oval 4"/>
          <p:cNvSpPr/>
          <p:nvPr/>
        </p:nvSpPr>
        <p:spPr>
          <a:xfrm>
            <a:off x="4876800" y="28194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3810000" y="28194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4419600" y="28194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6400800" y="33528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3810000" y="35814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6934200" y="41910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3733800" y="43434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4419600" y="49530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3429000" y="57150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6705600" y="54864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7368972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t>Syntax</a:t>
            </a:r>
          </a:p>
        </p:txBody>
      </p:sp>
      <p:sp>
        <p:nvSpPr>
          <p:cNvPr id="38915" name="Content Placeholder 2"/>
          <p:cNvSpPr>
            <a:spLocks noGrp="1"/>
          </p:cNvSpPr>
          <p:nvPr>
            <p:ph idx="1"/>
          </p:nvPr>
        </p:nvSpPr>
        <p:spPr/>
        <p:txBody>
          <a:bodyPr/>
          <a:lstStyle/>
          <a:p>
            <a:pPr eaLnBrk="1" hangingPunct="1">
              <a:spcBef>
                <a:spcPct val="50000"/>
              </a:spcBef>
            </a:pPr>
            <a:r>
              <a:rPr lang="en-US" smtClean="0"/>
              <a:t>The rules of grammar that must be followed when writing a program</a:t>
            </a:r>
          </a:p>
          <a:p>
            <a:pPr eaLnBrk="1" hangingPunct="1">
              <a:spcBef>
                <a:spcPct val="50000"/>
              </a:spcBef>
            </a:pPr>
            <a:r>
              <a:rPr lang="en-US" smtClean="0"/>
              <a:t>Controls the use of key words, operators, programmer-defined symbols, and punctuation</a:t>
            </a:r>
          </a:p>
          <a:p>
            <a:pPr eaLnBrk="1" hangingPunct="1"/>
            <a:endParaRPr lang="en-US" smtClean="0"/>
          </a:p>
        </p:txBody>
      </p:sp>
    </p:spTree>
    <p:extLst>
      <p:ext uri="{BB962C8B-B14F-4D97-AF65-F5344CB8AC3E}">
        <p14:creationId xmlns:p14="http://schemas.microsoft.com/office/powerpoint/2010/main" val="2605240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smtClean="0"/>
              <a:t>Variables</a:t>
            </a:r>
          </a:p>
        </p:txBody>
      </p:sp>
      <p:sp>
        <p:nvSpPr>
          <p:cNvPr id="39939" name="Content Placeholder 2"/>
          <p:cNvSpPr>
            <a:spLocks noGrp="1"/>
          </p:cNvSpPr>
          <p:nvPr>
            <p:ph idx="1"/>
          </p:nvPr>
        </p:nvSpPr>
        <p:spPr/>
        <p:txBody>
          <a:bodyPr/>
          <a:lstStyle/>
          <a:p>
            <a:pPr eaLnBrk="1" hangingPunct="1">
              <a:lnSpc>
                <a:spcPct val="90000"/>
              </a:lnSpc>
            </a:pPr>
            <a:r>
              <a:rPr lang="en-US" smtClean="0"/>
              <a:t>A variable is a named storage location in the computer’s memory for holding a piece of data.</a:t>
            </a:r>
          </a:p>
          <a:p>
            <a:pPr eaLnBrk="1" hangingPunct="1">
              <a:lnSpc>
                <a:spcPct val="90000"/>
              </a:lnSpc>
            </a:pPr>
            <a:r>
              <a:rPr lang="en-US" smtClean="0"/>
              <a:t>In Program 1-1 we used three variables:</a:t>
            </a:r>
          </a:p>
          <a:p>
            <a:pPr lvl="1" eaLnBrk="1" hangingPunct="1">
              <a:lnSpc>
                <a:spcPct val="90000"/>
              </a:lnSpc>
            </a:pPr>
            <a:r>
              <a:rPr lang="en-US" smtClean="0"/>
              <a:t>The </a:t>
            </a:r>
            <a:r>
              <a:rPr lang="en-US" b="1" smtClean="0">
                <a:latin typeface="Courier New" pitchFamily="-16" charset="0"/>
              </a:rPr>
              <a:t>hours</a:t>
            </a:r>
            <a:r>
              <a:rPr lang="en-US" smtClean="0"/>
              <a:t> variable was used to hold the hours worked</a:t>
            </a:r>
          </a:p>
          <a:p>
            <a:pPr lvl="1" eaLnBrk="1" hangingPunct="1">
              <a:lnSpc>
                <a:spcPct val="90000"/>
              </a:lnSpc>
            </a:pPr>
            <a:r>
              <a:rPr lang="en-US" smtClean="0"/>
              <a:t>The </a:t>
            </a:r>
            <a:r>
              <a:rPr lang="en-US" b="1" smtClean="0">
                <a:latin typeface="Courier New" pitchFamily="-16" charset="0"/>
              </a:rPr>
              <a:t>rate</a:t>
            </a:r>
            <a:r>
              <a:rPr lang="en-US" smtClean="0"/>
              <a:t> variable was used to hold the pay rate</a:t>
            </a:r>
          </a:p>
          <a:p>
            <a:pPr lvl="1" eaLnBrk="1" hangingPunct="1">
              <a:lnSpc>
                <a:spcPct val="90000"/>
              </a:lnSpc>
            </a:pPr>
            <a:r>
              <a:rPr lang="en-US" smtClean="0"/>
              <a:t>The </a:t>
            </a:r>
            <a:r>
              <a:rPr lang="en-US" b="1" smtClean="0">
                <a:latin typeface="Courier New" pitchFamily="-16" charset="0"/>
              </a:rPr>
              <a:t>pay</a:t>
            </a:r>
            <a:r>
              <a:rPr lang="en-US" smtClean="0"/>
              <a:t> variable was used to hold the gross pay</a:t>
            </a:r>
          </a:p>
          <a:p>
            <a:pPr eaLnBrk="1" hangingPunct="1"/>
            <a:endParaRPr lang="en-US" smtClean="0"/>
          </a:p>
        </p:txBody>
      </p:sp>
    </p:spTree>
    <p:extLst>
      <p:ext uri="{BB962C8B-B14F-4D97-AF65-F5344CB8AC3E}">
        <p14:creationId xmlns:p14="http://schemas.microsoft.com/office/powerpoint/2010/main" val="292948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smtClean="0"/>
              <a:t>Variable Definitions</a:t>
            </a:r>
          </a:p>
        </p:txBody>
      </p:sp>
      <p:sp>
        <p:nvSpPr>
          <p:cNvPr id="40963" name="Content Placeholder 2"/>
          <p:cNvSpPr>
            <a:spLocks noGrp="1"/>
          </p:cNvSpPr>
          <p:nvPr>
            <p:ph idx="1"/>
          </p:nvPr>
        </p:nvSpPr>
        <p:spPr/>
        <p:txBody>
          <a:bodyPr/>
          <a:lstStyle/>
          <a:p>
            <a:pPr eaLnBrk="1" hangingPunct="1"/>
            <a:r>
              <a:rPr lang="en-US" smtClean="0"/>
              <a:t>To create a variable in a program you must write a variable definition (also called a variable declaration)</a:t>
            </a:r>
          </a:p>
          <a:p>
            <a:pPr eaLnBrk="1" hangingPunct="1"/>
            <a:endParaRPr lang="en-US" smtClean="0"/>
          </a:p>
          <a:p>
            <a:pPr eaLnBrk="1" hangingPunct="1"/>
            <a:r>
              <a:rPr lang="en-US" smtClean="0"/>
              <a:t>Here is the statement from Program 1-1 that defines the variables:</a:t>
            </a:r>
            <a:br>
              <a:rPr lang="en-US" smtClean="0"/>
            </a:br>
            <a:r>
              <a:rPr lang="en-US" smtClean="0"/>
              <a:t/>
            </a:r>
            <a:br>
              <a:rPr lang="en-US" smtClean="0"/>
            </a:br>
            <a:r>
              <a:rPr lang="en-US" b="1" smtClean="0">
                <a:latin typeface="Courier New" pitchFamily="-16" charset="0"/>
              </a:rPr>
              <a:t>double hours, rate, pay;</a:t>
            </a:r>
            <a:endParaRPr lang="en-US" smtClean="0"/>
          </a:p>
        </p:txBody>
      </p:sp>
    </p:spTree>
    <p:extLst>
      <p:ext uri="{BB962C8B-B14F-4D97-AF65-F5344CB8AC3E}">
        <p14:creationId xmlns:p14="http://schemas.microsoft.com/office/powerpoint/2010/main" val="1634291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smtClean="0"/>
              <a:t>Variable Definitions</a:t>
            </a:r>
          </a:p>
        </p:txBody>
      </p:sp>
      <p:sp>
        <p:nvSpPr>
          <p:cNvPr id="41987" name="Content Placeholder 2"/>
          <p:cNvSpPr>
            <a:spLocks noGrp="1"/>
          </p:cNvSpPr>
          <p:nvPr>
            <p:ph idx="1"/>
          </p:nvPr>
        </p:nvSpPr>
        <p:spPr/>
        <p:txBody>
          <a:bodyPr/>
          <a:lstStyle/>
          <a:p>
            <a:pPr eaLnBrk="1" hangingPunct="1">
              <a:lnSpc>
                <a:spcPct val="90000"/>
              </a:lnSpc>
            </a:pPr>
            <a:r>
              <a:rPr lang="en-US" smtClean="0"/>
              <a:t>There are many different types of data, which you will learn about in this course.</a:t>
            </a:r>
            <a:br>
              <a:rPr lang="en-US" smtClean="0"/>
            </a:br>
            <a:endParaRPr lang="en-US" smtClean="0"/>
          </a:p>
          <a:p>
            <a:pPr eaLnBrk="1" hangingPunct="1">
              <a:lnSpc>
                <a:spcPct val="90000"/>
              </a:lnSpc>
            </a:pPr>
            <a:r>
              <a:rPr lang="en-US" smtClean="0"/>
              <a:t>A variable holds a specific type of data.</a:t>
            </a:r>
            <a:br>
              <a:rPr lang="en-US" smtClean="0"/>
            </a:br>
            <a:endParaRPr lang="en-US" smtClean="0"/>
          </a:p>
          <a:p>
            <a:pPr eaLnBrk="1" hangingPunct="1">
              <a:lnSpc>
                <a:spcPct val="90000"/>
              </a:lnSpc>
            </a:pPr>
            <a:r>
              <a:rPr lang="en-US" smtClean="0"/>
              <a:t>The variable definition specifies the type of data a variable can hold, and the variable name.</a:t>
            </a:r>
          </a:p>
          <a:p>
            <a:pPr eaLnBrk="1" hangingPunct="1"/>
            <a:endParaRPr lang="en-US" smtClean="0"/>
          </a:p>
        </p:txBody>
      </p:sp>
    </p:spTree>
    <p:extLst>
      <p:ext uri="{BB962C8B-B14F-4D97-AF65-F5344CB8AC3E}">
        <p14:creationId xmlns:p14="http://schemas.microsoft.com/office/powerpoint/2010/main" val="4145217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smtClean="0"/>
              <a:t>Variable Definitions</a:t>
            </a:r>
          </a:p>
        </p:txBody>
      </p:sp>
      <p:sp>
        <p:nvSpPr>
          <p:cNvPr id="43011" name="Content Placeholder 2"/>
          <p:cNvSpPr>
            <a:spLocks noGrp="1"/>
          </p:cNvSpPr>
          <p:nvPr>
            <p:ph idx="1"/>
          </p:nvPr>
        </p:nvSpPr>
        <p:spPr/>
        <p:txBody>
          <a:bodyPr/>
          <a:lstStyle/>
          <a:p>
            <a:pPr eaLnBrk="1" hangingPunct="1"/>
            <a:r>
              <a:rPr lang="en-US" smtClean="0"/>
              <a:t>Once again, line 7 from Program 1-1:</a:t>
            </a:r>
            <a:br>
              <a:rPr lang="en-US" smtClean="0"/>
            </a:br>
            <a:r>
              <a:rPr lang="en-US" smtClean="0"/>
              <a:t/>
            </a:r>
            <a:br>
              <a:rPr lang="en-US" smtClean="0"/>
            </a:br>
            <a:r>
              <a:rPr lang="en-US" b="1" smtClean="0">
                <a:latin typeface="Courier New" pitchFamily="-16" charset="0"/>
              </a:rPr>
              <a:t>double hours, rate, pay;</a:t>
            </a:r>
            <a:br>
              <a:rPr lang="en-US" b="1" smtClean="0">
                <a:latin typeface="Courier New" pitchFamily="-16" charset="0"/>
              </a:rPr>
            </a:br>
            <a:endParaRPr lang="en-US" b="1" smtClean="0">
              <a:latin typeface="Courier New" pitchFamily="-16" charset="0"/>
            </a:endParaRPr>
          </a:p>
          <a:p>
            <a:pPr eaLnBrk="1" hangingPunct="1"/>
            <a:r>
              <a:rPr lang="en-US" smtClean="0"/>
              <a:t>The word </a:t>
            </a:r>
            <a:r>
              <a:rPr lang="en-US" b="1" smtClean="0">
                <a:latin typeface="Courier New" pitchFamily="-16" charset="0"/>
              </a:rPr>
              <a:t>double</a:t>
            </a:r>
            <a:r>
              <a:rPr lang="en-US" smtClean="0"/>
              <a:t> specifies that the variables can hold double-precision floating point numbers. (You will learn more about that in Chapter 2)</a:t>
            </a:r>
          </a:p>
          <a:p>
            <a:pPr eaLnBrk="1" hangingPunct="1"/>
            <a:endParaRPr lang="en-US" smtClean="0"/>
          </a:p>
        </p:txBody>
      </p:sp>
    </p:spTree>
    <p:extLst>
      <p:ext uri="{BB962C8B-B14F-4D97-AF65-F5344CB8AC3E}">
        <p14:creationId xmlns:p14="http://schemas.microsoft.com/office/powerpoint/2010/main" val="831046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Compilers</a:t>
            </a:r>
            <a:endParaRPr lang="en-US" dirty="0"/>
          </a:p>
        </p:txBody>
      </p:sp>
      <p:sp>
        <p:nvSpPr>
          <p:cNvPr id="3" name="Content Placeholder 2"/>
          <p:cNvSpPr>
            <a:spLocks noGrp="1"/>
          </p:cNvSpPr>
          <p:nvPr>
            <p:ph idx="1"/>
          </p:nvPr>
        </p:nvSpPr>
        <p:spPr/>
        <p:txBody>
          <a:bodyPr>
            <a:normAutofit/>
          </a:bodyPr>
          <a:lstStyle/>
          <a:p>
            <a:r>
              <a:rPr lang="en-US" sz="2000" dirty="0" smtClean="0"/>
              <a:t>Compiler translates the program written in a HLL in one go. The translated code is then used by the Machines whenever the program needs to be run.</a:t>
            </a:r>
          </a:p>
          <a:p>
            <a:r>
              <a:rPr lang="en-US" sz="2000" dirty="0" smtClean="0">
                <a:solidFill>
                  <a:srgbClr val="FF0000"/>
                </a:solidFill>
              </a:rPr>
              <a:t>Compilers covert High level language code into Machine Code also called object code.</a:t>
            </a:r>
          </a:p>
          <a:p>
            <a:r>
              <a:rPr lang="en-US" sz="2000" dirty="0" smtClean="0">
                <a:solidFill>
                  <a:srgbClr val="FF0000"/>
                </a:solidFill>
              </a:rPr>
              <a:t>They do compile a program or set of instructions with one click.</a:t>
            </a:r>
          </a:p>
          <a:p>
            <a:r>
              <a:rPr lang="en-US" sz="2000" dirty="0" smtClean="0">
                <a:solidFill>
                  <a:srgbClr val="FF0000"/>
                </a:solidFill>
              </a:rPr>
              <a:t>Usually are FAST</a:t>
            </a:r>
          </a:p>
          <a:p>
            <a:r>
              <a:rPr lang="en-US" sz="2000" dirty="0" smtClean="0">
                <a:solidFill>
                  <a:srgbClr val="FF0000"/>
                </a:solidFill>
              </a:rPr>
              <a:t>Compilers usually use Editors to take instructions.</a:t>
            </a:r>
          </a:p>
          <a:p>
            <a:r>
              <a:rPr lang="en-US" sz="2000" dirty="0" smtClean="0">
                <a:solidFill>
                  <a:srgbClr val="FF0000"/>
                </a:solidFill>
              </a:rPr>
              <a:t>Examples</a:t>
            </a:r>
            <a:r>
              <a:rPr lang="en-US" sz="2000" dirty="0" smtClean="0"/>
              <a:t>..</a:t>
            </a:r>
          </a:p>
          <a:p>
            <a:endParaRPr lang="en-US"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Interpreters</a:t>
            </a:r>
            <a:endParaRPr lang="en-US" dirty="0"/>
          </a:p>
        </p:txBody>
      </p:sp>
      <p:sp>
        <p:nvSpPr>
          <p:cNvPr id="3" name="Content Placeholder 2"/>
          <p:cNvSpPr>
            <a:spLocks noGrp="1"/>
          </p:cNvSpPr>
          <p:nvPr>
            <p:ph idx="1"/>
          </p:nvPr>
        </p:nvSpPr>
        <p:spPr/>
        <p:txBody>
          <a:bodyPr>
            <a:normAutofit/>
          </a:bodyPr>
          <a:lstStyle/>
          <a:p>
            <a:r>
              <a:rPr lang="en-US" sz="2000" b="1" dirty="0" smtClean="0"/>
              <a:t>Interpreter is a program that executes instructions written in a high-level language</a:t>
            </a:r>
          </a:p>
          <a:p>
            <a:pPr>
              <a:buNone/>
            </a:pPr>
            <a:endParaRPr lang="en-US" sz="2000" b="1" dirty="0" smtClean="0"/>
          </a:p>
          <a:p>
            <a:pPr>
              <a:buNone/>
            </a:pPr>
            <a:endParaRPr lang="en-US" sz="2000" b="1" dirty="0" smtClean="0"/>
          </a:p>
          <a:p>
            <a:r>
              <a:rPr lang="en-US" sz="2000" dirty="0" smtClean="0"/>
              <a:t>An interpreter translates high-level instructions into an intermediate form step by step, which it then executes. In contrast, a compiler translates high-level instructions directly into machine language.</a:t>
            </a:r>
          </a:p>
          <a:p>
            <a:r>
              <a:rPr lang="en-US" sz="2000" dirty="0" smtClean="0"/>
              <a:t>Compiled programs generally run faster than interpreted programs</a:t>
            </a:r>
            <a:endParaRPr lang="en-US" sz="2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Linkers</a:t>
            </a:r>
            <a:endParaRPr lang="en-US" dirty="0"/>
          </a:p>
        </p:txBody>
      </p:sp>
      <p:sp>
        <p:nvSpPr>
          <p:cNvPr id="3" name="Content Placeholder 2"/>
          <p:cNvSpPr>
            <a:spLocks noGrp="1"/>
          </p:cNvSpPr>
          <p:nvPr>
            <p:ph idx="1"/>
          </p:nvPr>
        </p:nvSpPr>
        <p:spPr/>
        <p:txBody>
          <a:bodyPr/>
          <a:lstStyle/>
          <a:p>
            <a:r>
              <a:rPr lang="en-US" dirty="0" smtClean="0"/>
              <a:t>A linker links the object code with the libraries it then creates an executable file and stores on the disk.</a:t>
            </a:r>
          </a:p>
          <a:p>
            <a:r>
              <a:rPr lang="en-US" dirty="0" smtClean="0"/>
              <a:t>With Every compiler linker is necessary to be there in order to execute the code.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Programming?</a:t>
            </a:r>
            <a:endParaRPr lang="en-US" dirty="0"/>
          </a:p>
        </p:txBody>
      </p:sp>
      <p:sp>
        <p:nvSpPr>
          <p:cNvPr id="3" name="Content Placeholder 2"/>
          <p:cNvSpPr>
            <a:spLocks noGrp="1"/>
          </p:cNvSpPr>
          <p:nvPr>
            <p:ph idx="1"/>
          </p:nvPr>
        </p:nvSpPr>
        <p:spPr/>
        <p:txBody>
          <a:bodyPr/>
          <a:lstStyle/>
          <a:p>
            <a:r>
              <a:rPr lang="en-US" dirty="0" smtClean="0"/>
              <a:t>What Really Programming Means?</a:t>
            </a:r>
          </a:p>
          <a:p>
            <a:endParaRPr lang="en-US" dirty="0" smtClean="0"/>
          </a:p>
          <a:p>
            <a:r>
              <a:rPr lang="en-US" dirty="0" smtClean="0"/>
              <a:t>Definition: </a:t>
            </a:r>
            <a:r>
              <a:rPr lang="en-US" i="1" dirty="0" smtClean="0"/>
              <a:t>"A program is a precise sequence of steps to solve a particular problem.”</a:t>
            </a:r>
          </a:p>
          <a:p>
            <a:endParaRPr lang="en-US" i="1" dirty="0" smtClean="0"/>
          </a:p>
          <a:p>
            <a:r>
              <a:rPr lang="en-US" dirty="0" smtClean="0"/>
              <a:t>it actually mean that we know about a</a:t>
            </a:r>
          </a:p>
          <a:p>
            <a:r>
              <a:rPr lang="en-US" dirty="0" smtClean="0"/>
              <a:t>complete set activities to be performed in a particular order</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&amp; Problem solving</a:t>
            </a:r>
            <a:endParaRPr lang="en-US" dirty="0"/>
          </a:p>
        </p:txBody>
      </p:sp>
      <p:sp>
        <p:nvSpPr>
          <p:cNvPr id="3" name="Content Placeholder 2"/>
          <p:cNvSpPr>
            <a:spLocks noGrp="1"/>
          </p:cNvSpPr>
          <p:nvPr>
            <p:ph idx="1"/>
          </p:nvPr>
        </p:nvSpPr>
        <p:spPr/>
        <p:txBody>
          <a:bodyPr>
            <a:normAutofit/>
          </a:bodyPr>
          <a:lstStyle/>
          <a:p>
            <a:pPr algn="ctr"/>
            <a:r>
              <a:rPr lang="en-US" dirty="0" smtClean="0">
                <a:solidFill>
                  <a:schemeClr val="accent6">
                    <a:lumMod val="75000"/>
                  </a:schemeClr>
                </a:solidFill>
              </a:rPr>
              <a:t>Problem Solving</a:t>
            </a:r>
          </a:p>
          <a:p>
            <a:r>
              <a:rPr lang="en-US" dirty="0" smtClean="0"/>
              <a:t>When faced with a problem:</a:t>
            </a:r>
          </a:p>
          <a:p>
            <a:pPr algn="ctr"/>
            <a:r>
              <a:rPr lang="en-US" dirty="0" smtClean="0">
                <a:solidFill>
                  <a:schemeClr val="accent1"/>
                </a:solidFill>
              </a:rPr>
              <a:t>We first clearly define the problem</a:t>
            </a:r>
          </a:p>
          <a:p>
            <a:pPr algn="ctr"/>
            <a:r>
              <a:rPr lang="en-US" dirty="0" smtClean="0">
                <a:solidFill>
                  <a:schemeClr val="accent1"/>
                </a:solidFill>
              </a:rPr>
              <a:t>Think of possible solutions</a:t>
            </a:r>
          </a:p>
          <a:p>
            <a:pPr algn="ctr"/>
            <a:r>
              <a:rPr lang="en-US" dirty="0" smtClean="0">
                <a:solidFill>
                  <a:schemeClr val="accent1"/>
                </a:solidFill>
              </a:rPr>
              <a:t>Select the one that we think is the best under the prevailing circumstances</a:t>
            </a:r>
          </a:p>
          <a:p>
            <a:pPr algn="ctr"/>
            <a:r>
              <a:rPr lang="en-US" dirty="0" smtClean="0">
                <a:solidFill>
                  <a:schemeClr val="accent1"/>
                </a:solidFill>
              </a:rPr>
              <a:t>And then apply that solution</a:t>
            </a:r>
          </a:p>
          <a:p>
            <a:pPr algn="ctr"/>
            <a:r>
              <a:rPr lang="en-US" dirty="0" smtClean="0">
                <a:solidFill>
                  <a:schemeClr val="accent1"/>
                </a:solidFill>
              </a:rPr>
              <a:t>If the solution woks as desired, fine; else we go back to step 2</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smtClean="0"/>
              <a:t>It is quite common to first solve a problem for a particular case</a:t>
            </a:r>
          </a:p>
          <a:p>
            <a:r>
              <a:rPr lang="en-US" dirty="0" smtClean="0">
                <a:solidFill>
                  <a:schemeClr val="accent6">
                    <a:lumMod val="75000"/>
                  </a:schemeClr>
                </a:solidFill>
              </a:rPr>
              <a:t>Then for another</a:t>
            </a:r>
          </a:p>
          <a:p>
            <a:r>
              <a:rPr lang="en-US" dirty="0" smtClean="0">
                <a:solidFill>
                  <a:schemeClr val="accent6">
                    <a:lumMod val="75000"/>
                  </a:schemeClr>
                </a:solidFill>
              </a:rPr>
              <a:t>And, possibly another</a:t>
            </a:r>
          </a:p>
          <a:p>
            <a:r>
              <a:rPr lang="en-US" dirty="0" smtClean="0">
                <a:solidFill>
                  <a:schemeClr val="accent6">
                    <a:lumMod val="75000"/>
                  </a:schemeClr>
                </a:solidFill>
              </a:rPr>
              <a:t>And watch for patterns and trends that emerge</a:t>
            </a:r>
          </a:p>
          <a:p>
            <a:r>
              <a:rPr lang="en-US" dirty="0" smtClean="0">
                <a:solidFill>
                  <a:schemeClr val="accent6">
                    <a:lumMod val="75000"/>
                  </a:schemeClr>
                </a:solidFill>
              </a:rPr>
              <a:t>And to use the knowledge form those patterns and trends in coming up with a general solution</a:t>
            </a:r>
            <a:endParaRPr lang="en-US"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mtClean="0"/>
              <a:t>Input, Processing, and Output</a:t>
            </a:r>
          </a:p>
        </p:txBody>
      </p:sp>
      <p:sp>
        <p:nvSpPr>
          <p:cNvPr id="3" name="Content Placeholder 2"/>
          <p:cNvSpPr>
            <a:spLocks noGrp="1"/>
          </p:cNvSpPr>
          <p:nvPr>
            <p:ph idx="1"/>
          </p:nvPr>
        </p:nvSpPr>
        <p:spPr/>
        <p:txBody>
          <a:bodyPr/>
          <a:lstStyle/>
          <a:p>
            <a:pPr marL="609600" indent="-609600" eaLnBrk="1" hangingPunct="1">
              <a:lnSpc>
                <a:spcPct val="90000"/>
              </a:lnSpc>
              <a:buFont typeface="Times" pitchFamily="-16" charset="0"/>
              <a:buNone/>
              <a:defRPr/>
            </a:pPr>
            <a:r>
              <a:rPr lang="en-US" dirty="0" smtClean="0"/>
              <a:t>Three steps that a program typically performs:</a:t>
            </a:r>
          </a:p>
          <a:p>
            <a:pPr marL="990600" lvl="1" indent="-533400" eaLnBrk="1" hangingPunct="1">
              <a:lnSpc>
                <a:spcPct val="90000"/>
              </a:lnSpc>
              <a:buClr>
                <a:schemeClr val="tx1"/>
              </a:buClr>
              <a:buSzPct val="90000"/>
              <a:buFontTx/>
              <a:buAutoNum type="arabicParenR"/>
              <a:defRPr/>
            </a:pPr>
            <a:r>
              <a:rPr lang="en-US" b="1" dirty="0" smtClean="0"/>
              <a:t>Gather input data:</a:t>
            </a:r>
          </a:p>
          <a:p>
            <a:pPr marL="1371600" lvl="2" indent="-457200" eaLnBrk="1" hangingPunct="1">
              <a:lnSpc>
                <a:spcPct val="90000"/>
              </a:lnSpc>
              <a:defRPr/>
            </a:pPr>
            <a:r>
              <a:rPr lang="en-US" dirty="0" smtClean="0"/>
              <a:t>from keyboard</a:t>
            </a:r>
          </a:p>
          <a:p>
            <a:pPr marL="1371600" lvl="2" indent="-457200" eaLnBrk="1" hangingPunct="1">
              <a:lnSpc>
                <a:spcPct val="90000"/>
              </a:lnSpc>
              <a:defRPr/>
            </a:pPr>
            <a:r>
              <a:rPr lang="en-US" dirty="0" smtClean="0"/>
              <a:t>from files on disk drives</a:t>
            </a:r>
          </a:p>
          <a:p>
            <a:pPr marL="990600" lvl="1" indent="-533400" eaLnBrk="1" hangingPunct="1">
              <a:lnSpc>
                <a:spcPct val="90000"/>
              </a:lnSpc>
              <a:buClr>
                <a:schemeClr val="tx1"/>
              </a:buClr>
              <a:buSzPct val="90000"/>
              <a:buFontTx/>
              <a:buAutoNum type="arabicParenR"/>
              <a:defRPr/>
            </a:pPr>
            <a:r>
              <a:rPr lang="en-US" b="1" dirty="0" smtClean="0"/>
              <a:t>Process the input data</a:t>
            </a:r>
          </a:p>
          <a:p>
            <a:pPr marL="990600" lvl="1" indent="-533400" eaLnBrk="1" hangingPunct="1">
              <a:lnSpc>
                <a:spcPct val="90000"/>
              </a:lnSpc>
              <a:buClr>
                <a:schemeClr val="tx1"/>
              </a:buClr>
              <a:buSzPct val="90000"/>
              <a:buFontTx/>
              <a:buAutoNum type="arabicParenR"/>
              <a:defRPr/>
            </a:pPr>
            <a:r>
              <a:rPr lang="en-US" b="1" dirty="0" smtClean="0"/>
              <a:t>Display the results as output:</a:t>
            </a:r>
          </a:p>
          <a:p>
            <a:pPr marL="1371600" lvl="2" indent="-457200" eaLnBrk="1" hangingPunct="1">
              <a:lnSpc>
                <a:spcPct val="90000"/>
              </a:lnSpc>
              <a:defRPr/>
            </a:pPr>
            <a:r>
              <a:rPr lang="en-US" dirty="0" smtClean="0"/>
              <a:t>send it to the screen</a:t>
            </a:r>
          </a:p>
          <a:p>
            <a:pPr marL="1371600" lvl="2" indent="-457200" eaLnBrk="1" hangingPunct="1">
              <a:lnSpc>
                <a:spcPct val="90000"/>
              </a:lnSpc>
              <a:defRPr/>
            </a:pPr>
            <a:r>
              <a:rPr lang="en-US" dirty="0" smtClean="0"/>
              <a:t>write to a file </a:t>
            </a:r>
          </a:p>
          <a:p>
            <a:pPr eaLnBrk="1" hangingPunct="1">
              <a:defRPr/>
            </a:pPr>
            <a:endParaRPr lang="en-US" dirty="0" smtClean="0"/>
          </a:p>
        </p:txBody>
      </p:sp>
    </p:spTree>
    <p:extLst>
      <p:ext uri="{BB962C8B-B14F-4D97-AF65-F5344CB8AC3E}">
        <p14:creationId xmlns:p14="http://schemas.microsoft.com/office/powerpoint/2010/main" val="4129833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idx="1"/>
          </p:nvPr>
        </p:nvSpPr>
        <p:spPr/>
        <p:txBody>
          <a:bodyPr>
            <a:normAutofit/>
          </a:bodyPr>
          <a:lstStyle/>
          <a:p>
            <a:r>
              <a:rPr lang="en-US" b="1" i="1" dirty="0" smtClean="0"/>
              <a:t>Sequence of steps that can be taken to solve a given problem.</a:t>
            </a:r>
          </a:p>
          <a:p>
            <a:endParaRPr lang="en-US" b="1" i="1" dirty="0" smtClean="0"/>
          </a:p>
          <a:p>
            <a:pPr algn="ctr"/>
            <a:r>
              <a:rPr lang="en-US" b="1" dirty="0" smtClean="0">
                <a:solidFill>
                  <a:srgbClr val="FF0000"/>
                </a:solidFill>
              </a:rPr>
              <a:t>Examples</a:t>
            </a:r>
          </a:p>
          <a:p>
            <a:r>
              <a:rPr lang="en-US" dirty="0" smtClean="0"/>
              <a:t>Addition</a:t>
            </a:r>
          </a:p>
          <a:p>
            <a:r>
              <a:rPr lang="en-US" dirty="0" smtClean="0"/>
              <a:t>Conversion from decimal to binary</a:t>
            </a:r>
          </a:p>
          <a:p>
            <a:r>
              <a:rPr lang="en-US" dirty="0" smtClean="0"/>
              <a:t>The process of boiling an egg</a:t>
            </a:r>
          </a:p>
          <a:p>
            <a:r>
              <a:rPr lang="en-US" dirty="0" smtClean="0"/>
              <a:t>The process of mailing a letter</a:t>
            </a:r>
          </a:p>
          <a:p>
            <a:r>
              <a:rPr lang="en-US" dirty="0" smtClean="0"/>
              <a:t>Sorting</a:t>
            </a:r>
          </a:p>
          <a:p>
            <a:r>
              <a:rPr lang="en-US" dirty="0" smtClean="0"/>
              <a:t>Searching</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Origin of the Term “Algorithm”</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name derives from the title of a Latin book: </a:t>
            </a:r>
            <a:r>
              <a:rPr lang="en-US" dirty="0" err="1">
                <a:solidFill>
                  <a:schemeClr val="accent6">
                    <a:lumMod val="75000"/>
                  </a:schemeClr>
                </a:solidFill>
              </a:rPr>
              <a:t>Algoritmi</a:t>
            </a:r>
            <a:r>
              <a:rPr lang="en-US" dirty="0">
                <a:solidFill>
                  <a:schemeClr val="accent6">
                    <a:lumMod val="75000"/>
                  </a:schemeClr>
                </a:solidFill>
              </a:rPr>
              <a:t> de </a:t>
            </a:r>
            <a:r>
              <a:rPr lang="en-US" dirty="0" err="1">
                <a:solidFill>
                  <a:schemeClr val="accent6">
                    <a:lumMod val="75000"/>
                  </a:schemeClr>
                </a:solidFill>
              </a:rPr>
              <a:t>numero</a:t>
            </a:r>
            <a:r>
              <a:rPr lang="en-US" dirty="0">
                <a:solidFill>
                  <a:schemeClr val="accent6">
                    <a:lumMod val="75000"/>
                  </a:schemeClr>
                </a:solidFill>
              </a:rPr>
              <a:t> </a:t>
            </a:r>
            <a:r>
              <a:rPr lang="en-US" dirty="0" err="1">
                <a:solidFill>
                  <a:schemeClr val="accent6">
                    <a:lumMod val="75000"/>
                  </a:schemeClr>
                </a:solidFill>
              </a:rPr>
              <a:t>Indorum</a:t>
            </a:r>
            <a:endParaRPr lang="en-US" dirty="0">
              <a:solidFill>
                <a:schemeClr val="accent6">
                  <a:lumMod val="75000"/>
                </a:schemeClr>
              </a:solidFill>
            </a:endParaRPr>
          </a:p>
          <a:p>
            <a:r>
              <a:rPr lang="en-US" dirty="0"/>
              <a:t>That book was a translation of an Arabic book: </a:t>
            </a:r>
            <a:r>
              <a:rPr lang="en-US" dirty="0">
                <a:solidFill>
                  <a:schemeClr val="tx2">
                    <a:lumMod val="60000"/>
                    <a:lumOff val="40000"/>
                  </a:schemeClr>
                </a:solidFill>
              </a:rPr>
              <a:t>Al-Khwarizmi</a:t>
            </a:r>
            <a:r>
              <a:rPr lang="en-US" dirty="0"/>
              <a:t> Concerning the Hindu Art of Reckoning</a:t>
            </a:r>
          </a:p>
          <a:p>
            <a:r>
              <a:rPr lang="en-US" dirty="0"/>
              <a:t>That book was written by the famous 9-th century Muslim mathematician, </a:t>
            </a:r>
            <a:endParaRPr lang="en-US" dirty="0" smtClean="0"/>
          </a:p>
          <a:p>
            <a:r>
              <a:rPr lang="en-US" dirty="0" smtClean="0">
                <a:solidFill>
                  <a:schemeClr val="tx2">
                    <a:lumMod val="60000"/>
                    <a:lumOff val="40000"/>
                  </a:schemeClr>
                </a:solidFill>
              </a:rPr>
              <a:t>Muhammad </a:t>
            </a:r>
            <a:r>
              <a:rPr lang="en-US" dirty="0" err="1">
                <a:solidFill>
                  <a:schemeClr val="tx2">
                    <a:lumMod val="60000"/>
                    <a:lumOff val="40000"/>
                  </a:schemeClr>
                </a:solidFill>
              </a:rPr>
              <a:t>ibn</a:t>
            </a:r>
            <a:r>
              <a:rPr lang="en-US" dirty="0">
                <a:solidFill>
                  <a:schemeClr val="tx2">
                    <a:lumMod val="60000"/>
                    <a:lumOff val="40000"/>
                  </a:schemeClr>
                </a:solidFill>
              </a:rPr>
              <a:t> Musa </a:t>
            </a:r>
            <a:r>
              <a:rPr lang="en-US" dirty="0" smtClean="0">
                <a:solidFill>
                  <a:schemeClr val="tx2">
                    <a:lumMod val="60000"/>
                    <a:lumOff val="40000"/>
                  </a:schemeClr>
                </a:solidFill>
              </a:rPr>
              <a:t>al-Khwarizmi</a:t>
            </a:r>
            <a:endParaRPr lang="en-US" dirty="0">
              <a:solidFill>
                <a:schemeClr val="tx2">
                  <a:lumMod val="60000"/>
                  <a:lumOff val="40000"/>
                </a:schemeClr>
              </a:solidFill>
            </a:endParaRPr>
          </a:p>
        </p:txBody>
      </p:sp>
    </p:spTree>
    <p:extLst>
      <p:ext uri="{BB962C8B-B14F-4D97-AF65-F5344CB8AC3E}">
        <p14:creationId xmlns:p14="http://schemas.microsoft.com/office/powerpoint/2010/main" val="13285786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Al-Khwarizmi’s Golden Principle</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solidFill>
                  <a:schemeClr val="accent6"/>
                </a:solidFill>
              </a:rPr>
              <a:t>All </a:t>
            </a:r>
            <a:r>
              <a:rPr lang="en-US" dirty="0">
                <a:solidFill>
                  <a:schemeClr val="accent6"/>
                </a:solidFill>
              </a:rPr>
              <a:t>complex problems can be and must be solved</a:t>
            </a:r>
          </a:p>
          <a:p>
            <a:pPr algn="ctr"/>
            <a:r>
              <a:rPr lang="en-US" dirty="0"/>
              <a:t>using the following simple steps:</a:t>
            </a:r>
          </a:p>
          <a:p>
            <a:r>
              <a:rPr lang="en-US" dirty="0">
                <a:solidFill>
                  <a:schemeClr val="accent1"/>
                </a:solidFill>
              </a:rPr>
              <a:t>Break down the problem into small, simple sub-problems</a:t>
            </a:r>
          </a:p>
          <a:p>
            <a:r>
              <a:rPr lang="en-US" dirty="0">
                <a:solidFill>
                  <a:schemeClr val="accent1"/>
                </a:solidFill>
              </a:rPr>
              <a:t>Arrange the sub-problems in such an order that each of them can be solved without effecting any other</a:t>
            </a:r>
          </a:p>
          <a:p>
            <a:r>
              <a:rPr lang="en-US" dirty="0">
                <a:solidFill>
                  <a:schemeClr val="accent1"/>
                </a:solidFill>
              </a:rPr>
              <a:t>Solve them separately, in the correct order</a:t>
            </a:r>
          </a:p>
          <a:p>
            <a:r>
              <a:rPr lang="en-US" dirty="0">
                <a:solidFill>
                  <a:schemeClr val="accent1"/>
                </a:solidFill>
              </a:rPr>
              <a:t>Combine the solutions of the sub-problems to form the solution of the original problem</a:t>
            </a:r>
          </a:p>
        </p:txBody>
      </p:sp>
    </p:spTree>
    <p:extLst>
      <p:ext uri="{BB962C8B-B14F-4D97-AF65-F5344CB8AC3E}">
        <p14:creationId xmlns:p14="http://schemas.microsoft.com/office/powerpoint/2010/main" val="31615441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Example</a:t>
            </a:r>
          </a:p>
          <a:p>
            <a:r>
              <a:rPr lang="en-US" b="1" dirty="0"/>
              <a:t>Algorithm for Decimal-to-Binary </a:t>
            </a:r>
            <a:r>
              <a:rPr lang="en-US" b="1" dirty="0" smtClean="0"/>
              <a:t>Conversion</a:t>
            </a:r>
          </a:p>
          <a:p>
            <a:r>
              <a:rPr lang="en-US" b="1" dirty="0" smtClean="0">
                <a:solidFill>
                  <a:schemeClr val="accent6">
                    <a:lumMod val="75000"/>
                  </a:schemeClr>
                </a:solidFill>
              </a:rPr>
              <a:t>(75)</a:t>
            </a:r>
            <a:r>
              <a:rPr lang="en-US" sz="1700" b="1" dirty="0" smtClean="0">
                <a:solidFill>
                  <a:schemeClr val="accent6">
                    <a:lumMod val="75000"/>
                  </a:schemeClr>
                </a:solidFill>
              </a:rPr>
              <a:t>10</a:t>
            </a:r>
            <a:r>
              <a:rPr lang="en-US" b="1" dirty="0" smtClean="0">
                <a:solidFill>
                  <a:schemeClr val="accent6">
                    <a:lumMod val="75000"/>
                  </a:schemeClr>
                </a:solidFill>
              </a:rPr>
              <a:t> </a:t>
            </a:r>
            <a:r>
              <a:rPr lang="en-US" b="1" dirty="0" smtClean="0">
                <a:solidFill>
                  <a:srgbClr val="FF0000"/>
                </a:solidFill>
              </a:rPr>
              <a:t>= (Binary Number)</a:t>
            </a:r>
            <a:r>
              <a:rPr lang="en-US" sz="1900" b="1" dirty="0" smtClean="0">
                <a:solidFill>
                  <a:srgbClr val="FF0000"/>
                </a:solidFill>
              </a:rPr>
              <a:t>2</a:t>
            </a:r>
          </a:p>
          <a:p>
            <a:pPr algn="ctr"/>
            <a:endParaRPr lang="en-US" sz="2200" b="1" dirty="0" smtClean="0">
              <a:solidFill>
                <a:srgbClr val="FF0000"/>
              </a:solidFill>
            </a:endParaRPr>
          </a:p>
          <a:p>
            <a:pPr algn="ctr"/>
            <a:r>
              <a:rPr lang="en-US" sz="5200" b="1" dirty="0" smtClean="0">
                <a:solidFill>
                  <a:srgbClr val="FF0000"/>
                </a:solidFill>
              </a:rPr>
              <a:t>Algorithm </a:t>
            </a:r>
            <a:endParaRPr lang="en-US" sz="7100" b="1" dirty="0">
              <a:solidFill>
                <a:srgbClr val="FF0000"/>
              </a:solidFill>
            </a:endParaRPr>
          </a:p>
          <a:p>
            <a:pPr marL="514350" indent="-514350">
              <a:buFont typeface="+mj-lt"/>
              <a:buAutoNum type="arabicPeriod"/>
            </a:pPr>
            <a:r>
              <a:rPr lang="en-US" dirty="0">
                <a:solidFill>
                  <a:schemeClr val="accent1"/>
                </a:solidFill>
              </a:rPr>
              <a:t>Write the decimal number</a:t>
            </a:r>
          </a:p>
          <a:p>
            <a:pPr marL="514350" indent="-514350">
              <a:buFont typeface="+mj-lt"/>
              <a:buAutoNum type="arabicPeriod"/>
            </a:pPr>
            <a:r>
              <a:rPr lang="en-US" dirty="0">
                <a:solidFill>
                  <a:schemeClr val="accent1"/>
                </a:solidFill>
              </a:rPr>
              <a:t>Divide by 2; write quotient and remainder</a:t>
            </a:r>
          </a:p>
          <a:p>
            <a:pPr marL="514350" indent="-514350">
              <a:buFont typeface="+mj-lt"/>
              <a:buAutoNum type="arabicPeriod"/>
            </a:pPr>
            <a:r>
              <a:rPr lang="en-US" dirty="0">
                <a:solidFill>
                  <a:schemeClr val="accent1"/>
                </a:solidFill>
              </a:rPr>
              <a:t>Repeat step 2 on the quotient; keep on repeating until the quotient becomes zero</a:t>
            </a:r>
          </a:p>
          <a:p>
            <a:pPr marL="514350" indent="-514350">
              <a:buFont typeface="+mj-lt"/>
              <a:buAutoNum type="arabicPeriod"/>
            </a:pPr>
            <a:r>
              <a:rPr lang="en-US" dirty="0">
                <a:solidFill>
                  <a:schemeClr val="accent1"/>
                </a:solidFill>
              </a:rPr>
              <a:t>Write all remainder digits in the reverse order (last remainder first) to form the final result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Requirements for Algorithms</a:t>
            </a:r>
            <a:endParaRPr lang="en-US" dirty="0"/>
          </a:p>
        </p:txBody>
      </p:sp>
      <p:sp>
        <p:nvSpPr>
          <p:cNvPr id="3" name="Content Placeholder 2"/>
          <p:cNvSpPr>
            <a:spLocks noGrp="1"/>
          </p:cNvSpPr>
          <p:nvPr>
            <p:ph idx="1"/>
          </p:nvPr>
        </p:nvSpPr>
        <p:spPr/>
        <p:txBody>
          <a:bodyPr>
            <a:normAutofit/>
          </a:bodyPr>
          <a:lstStyle/>
          <a:p>
            <a:r>
              <a:rPr lang="en-US" b="1" dirty="0"/>
              <a:t>Three Requirements:</a:t>
            </a:r>
          </a:p>
          <a:p>
            <a:pPr algn="ctr"/>
            <a:r>
              <a:rPr lang="en-US" dirty="0">
                <a:solidFill>
                  <a:srgbClr val="FF0000"/>
                </a:solidFill>
              </a:rPr>
              <a:t>Sequence is:</a:t>
            </a:r>
          </a:p>
          <a:p>
            <a:r>
              <a:rPr lang="en-US" dirty="0"/>
              <a:t>Precise</a:t>
            </a:r>
          </a:p>
          <a:p>
            <a:pPr algn="ctr"/>
            <a:r>
              <a:rPr lang="en-US" dirty="0">
                <a:solidFill>
                  <a:schemeClr val="accent1"/>
                </a:solidFill>
              </a:rPr>
              <a:t>Consists of a limited number of steps</a:t>
            </a:r>
          </a:p>
          <a:p>
            <a:r>
              <a:rPr lang="en-US" dirty="0"/>
              <a:t>Each step is:</a:t>
            </a:r>
          </a:p>
          <a:p>
            <a:pPr algn="ctr"/>
            <a:r>
              <a:rPr lang="en-US" dirty="0">
                <a:solidFill>
                  <a:schemeClr val="accent1"/>
                </a:solidFill>
              </a:rPr>
              <a:t>Unambiguous</a:t>
            </a:r>
          </a:p>
          <a:p>
            <a:pPr algn="ctr"/>
            <a:r>
              <a:rPr lang="en-US" dirty="0">
                <a:solidFill>
                  <a:schemeClr val="accent1"/>
                </a:solidFill>
              </a:rPr>
              <a:t>Executable</a:t>
            </a:r>
          </a:p>
          <a:p>
            <a:r>
              <a:rPr lang="en-US" dirty="0"/>
              <a:t>The sequence of steps terminates in the form of a solution</a:t>
            </a:r>
          </a:p>
        </p:txBody>
      </p:sp>
    </p:spTree>
    <p:extLst>
      <p:ext uri="{BB962C8B-B14F-4D97-AF65-F5344CB8AC3E}">
        <p14:creationId xmlns:p14="http://schemas.microsoft.com/office/powerpoint/2010/main" val="2313232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Algorithm</a:t>
            </a:r>
            <a:endParaRPr lang="en-US" dirty="0"/>
          </a:p>
        </p:txBody>
      </p:sp>
      <p:sp>
        <p:nvSpPr>
          <p:cNvPr id="3" name="Content Placeholder 2"/>
          <p:cNvSpPr>
            <a:spLocks noGrp="1"/>
          </p:cNvSpPr>
          <p:nvPr>
            <p:ph idx="1"/>
          </p:nvPr>
        </p:nvSpPr>
        <p:spPr/>
        <p:txBody>
          <a:bodyPr/>
          <a:lstStyle/>
          <a:p>
            <a:r>
              <a:rPr lang="en-US" dirty="0">
                <a:solidFill>
                  <a:schemeClr val="accent6">
                    <a:lumMod val="75000"/>
                  </a:schemeClr>
                </a:solidFill>
              </a:rPr>
              <a:t>Computational time</a:t>
            </a:r>
          </a:p>
          <a:p>
            <a:r>
              <a:rPr lang="en-US" dirty="0">
                <a:solidFill>
                  <a:schemeClr val="accent6">
                    <a:lumMod val="75000"/>
                  </a:schemeClr>
                </a:solidFill>
              </a:rPr>
              <a:t>Memory</a:t>
            </a:r>
          </a:p>
          <a:p>
            <a:r>
              <a:rPr lang="en-US" dirty="0">
                <a:solidFill>
                  <a:schemeClr val="accent6">
                    <a:lumMod val="75000"/>
                  </a:schemeClr>
                </a:solidFill>
              </a:rPr>
              <a:t>Bandwidth</a:t>
            </a:r>
          </a:p>
          <a:p>
            <a:r>
              <a:rPr lang="en-US" dirty="0">
                <a:solidFill>
                  <a:schemeClr val="accent6">
                    <a:lumMod val="75000"/>
                  </a:schemeClr>
                </a:solidFill>
              </a:rPr>
              <a:t>Logic </a:t>
            </a:r>
            <a:r>
              <a:rPr lang="en-US" dirty="0" smtClean="0">
                <a:solidFill>
                  <a:schemeClr val="accent6">
                    <a:lumMod val="75000"/>
                  </a:schemeClr>
                </a:solidFill>
              </a:rPr>
              <a:t>functions</a:t>
            </a:r>
            <a:endParaRPr lang="en-US" dirty="0">
              <a:solidFill>
                <a:schemeClr val="accent6">
                  <a:lumMod val="75000"/>
                </a:schemeClr>
              </a:solidFill>
            </a:endParaRPr>
          </a:p>
        </p:txBody>
      </p:sp>
    </p:spTree>
    <p:extLst>
      <p:ext uri="{BB962C8B-B14F-4D97-AF65-F5344CB8AC3E}">
        <p14:creationId xmlns:p14="http://schemas.microsoft.com/office/powerpoint/2010/main" val="2333853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Flowcharts</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graphical representation of a process (e.g. an algorithm), in which graphic objects are used to indicate</a:t>
            </a:r>
          </a:p>
          <a:p>
            <a:r>
              <a:rPr lang="en-US" dirty="0"/>
              <a:t>the steps &amp; decisions that are taken as the process moves along from </a:t>
            </a:r>
            <a:r>
              <a:rPr lang="en-US" dirty="0">
                <a:solidFill>
                  <a:schemeClr val="accent6"/>
                </a:solidFill>
              </a:rPr>
              <a:t>start to finish</a:t>
            </a:r>
          </a:p>
          <a:p>
            <a:r>
              <a:rPr lang="en-US" dirty="0"/>
              <a:t>Individual steps are represented by </a:t>
            </a:r>
            <a:r>
              <a:rPr lang="en-US" dirty="0">
                <a:solidFill>
                  <a:schemeClr val="accent6"/>
                </a:solidFill>
              </a:rPr>
              <a:t>boxes and other shapes on the flowchart, with arrows between those</a:t>
            </a:r>
          </a:p>
          <a:p>
            <a:r>
              <a:rPr lang="en-US" dirty="0">
                <a:solidFill>
                  <a:schemeClr val="accent6"/>
                </a:solidFill>
              </a:rPr>
              <a:t>shapes indicating the order in which the steps are taken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When we talk about computer programming then as Mr. Steve Summit puts it..</a:t>
            </a:r>
          </a:p>
          <a:p>
            <a:endParaRPr lang="en-US" dirty="0" smtClean="0"/>
          </a:p>
          <a:p>
            <a:r>
              <a:rPr lang="en-US" dirty="0" smtClean="0"/>
              <a:t>“At its most basic level, programming a computer simply means telling it what to do</a:t>
            </a:r>
          </a:p>
          <a:p>
            <a:endParaRPr lang="en-US" dirty="0" smtClean="0"/>
          </a:p>
          <a:p>
            <a:r>
              <a:rPr lang="en-US" dirty="0" smtClean="0"/>
              <a:t>Planning --- Organizing &amp; Paying attention to the Details.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Charts Elements</a:t>
            </a:r>
            <a:endParaRPr lang="en-US" dirty="0"/>
          </a:p>
        </p:txBody>
      </p:sp>
      <p:pic>
        <p:nvPicPr>
          <p:cNvPr id="4" name="Content Placeholder 3"/>
          <p:cNvPicPr>
            <a:picLocks noGrp="1"/>
          </p:cNvPicPr>
          <p:nvPr>
            <p:ph idx="1"/>
          </p:nvPr>
        </p:nvPicPr>
        <p:blipFill rotWithShape="1">
          <a:blip r:embed="rId2"/>
          <a:srcRect l="7778" t="30435" r="48518" b="8696"/>
          <a:stretch/>
        </p:blipFill>
        <p:spPr bwMode="auto">
          <a:xfrm>
            <a:off x="914400" y="2057400"/>
            <a:ext cx="6751320" cy="28163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608566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problems can be solved as </a:t>
            </a:r>
            <a:endParaRPr lang="en-US" dirty="0"/>
          </a:p>
        </p:txBody>
      </p:sp>
      <p:sp>
        <p:nvSpPr>
          <p:cNvPr id="3" name="Content Placeholder 2"/>
          <p:cNvSpPr>
            <a:spLocks noGrp="1"/>
          </p:cNvSpPr>
          <p:nvPr>
            <p:ph idx="1"/>
          </p:nvPr>
        </p:nvSpPr>
        <p:spPr/>
        <p:txBody>
          <a:bodyPr/>
          <a:lstStyle/>
          <a:p>
            <a:r>
              <a:rPr lang="en-US" dirty="0"/>
              <a:t>Sequences</a:t>
            </a:r>
          </a:p>
          <a:p>
            <a:r>
              <a:rPr lang="en-US" dirty="0"/>
              <a:t>Conditionals</a:t>
            </a:r>
          </a:p>
          <a:p>
            <a:r>
              <a:rPr lang="en-US" dirty="0"/>
              <a:t>Loops</a:t>
            </a:r>
          </a:p>
        </p:txBody>
      </p:sp>
    </p:spTree>
    <p:extLst>
      <p:ext uri="{BB962C8B-B14F-4D97-AF65-F5344CB8AC3E}">
        <p14:creationId xmlns:p14="http://schemas.microsoft.com/office/powerpoint/2010/main" val="28975280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Sequences</a:t>
            </a:r>
            <a:endParaRPr lang="en-US" dirty="0"/>
          </a:p>
        </p:txBody>
      </p:sp>
      <p:pic>
        <p:nvPicPr>
          <p:cNvPr id="4" name="Content Placeholder 3"/>
          <p:cNvPicPr>
            <a:picLocks noGrp="1"/>
          </p:cNvPicPr>
          <p:nvPr>
            <p:ph idx="1"/>
          </p:nvPr>
        </p:nvPicPr>
        <p:blipFill rotWithShape="1">
          <a:blip r:embed="rId2"/>
          <a:srcRect l="5888" t="32916" r="48341" b="8680"/>
          <a:stretch/>
        </p:blipFill>
        <p:spPr bwMode="auto">
          <a:xfrm>
            <a:off x="941696" y="1752601"/>
            <a:ext cx="6983104" cy="41978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637044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a:t>
            </a:r>
            <a:endParaRPr lang="en-US" dirty="0"/>
          </a:p>
        </p:txBody>
      </p:sp>
      <p:pic>
        <p:nvPicPr>
          <p:cNvPr id="4" name="Content Placeholder 3"/>
          <p:cNvPicPr>
            <a:picLocks noGrp="1"/>
          </p:cNvPicPr>
          <p:nvPr>
            <p:ph idx="1"/>
          </p:nvPr>
        </p:nvPicPr>
        <p:blipFill rotWithShape="1">
          <a:blip r:embed="rId2"/>
          <a:srcRect l="4727" t="23772" r="34743" b="23723"/>
          <a:stretch/>
        </p:blipFill>
        <p:spPr bwMode="auto">
          <a:xfrm>
            <a:off x="990600" y="1600201"/>
            <a:ext cx="7459640" cy="46481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782581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pic>
        <p:nvPicPr>
          <p:cNvPr id="4" name="Content Placeholder 3"/>
          <p:cNvPicPr>
            <a:picLocks noGrp="1"/>
          </p:cNvPicPr>
          <p:nvPr>
            <p:ph idx="1"/>
          </p:nvPr>
        </p:nvPicPr>
        <p:blipFill rotWithShape="1">
          <a:blip r:embed="rId2"/>
          <a:srcRect l="8706" t="27313" r="45688" b="18709"/>
          <a:stretch/>
        </p:blipFill>
        <p:spPr bwMode="auto">
          <a:xfrm>
            <a:off x="2133600" y="1524000"/>
            <a:ext cx="5867400" cy="4572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750226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Deign Process</a:t>
            </a:r>
            <a:endParaRPr lang="en-US" dirty="0"/>
          </a:p>
        </p:txBody>
      </p:sp>
      <p:sp>
        <p:nvSpPr>
          <p:cNvPr id="3" name="Content Placeholder 2"/>
          <p:cNvSpPr>
            <a:spLocks noGrp="1"/>
          </p:cNvSpPr>
          <p:nvPr>
            <p:ph idx="1"/>
          </p:nvPr>
        </p:nvSpPr>
        <p:spPr/>
        <p:txBody>
          <a:bodyPr/>
          <a:lstStyle/>
          <a:p>
            <a:r>
              <a:rPr lang="en-US" dirty="0" smtClean="0"/>
              <a:t>Requirements Analysis</a:t>
            </a:r>
          </a:p>
          <a:p>
            <a:r>
              <a:rPr lang="en-US" dirty="0" smtClean="0"/>
              <a:t>Design</a:t>
            </a:r>
          </a:p>
          <a:p>
            <a:r>
              <a:rPr lang="en-US" dirty="0" smtClean="0"/>
              <a:t>Coding</a:t>
            </a:r>
          </a:p>
          <a:p>
            <a:r>
              <a:rPr lang="en-US" dirty="0" smtClean="0"/>
              <a:t>Testing</a:t>
            </a:r>
          </a:p>
          <a:p>
            <a:r>
              <a:rPr lang="en-US" dirty="0" smtClean="0"/>
              <a:t>Deployment</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What skills are Required for Programming</a:t>
            </a:r>
            <a:r>
              <a:rPr lang="en-US" dirty="0" smtClean="0"/>
              <a:t>? </a:t>
            </a:r>
            <a:endParaRPr lang="en-US" dirty="0"/>
          </a:p>
        </p:txBody>
      </p:sp>
      <p:sp>
        <p:nvSpPr>
          <p:cNvPr id="3" name="Content Placeholder 2"/>
          <p:cNvSpPr>
            <a:spLocks noGrp="1"/>
          </p:cNvSpPr>
          <p:nvPr>
            <p:ph idx="1"/>
          </p:nvPr>
        </p:nvSpPr>
        <p:spPr/>
        <p:txBody>
          <a:bodyPr/>
          <a:lstStyle/>
          <a:p>
            <a:r>
              <a:rPr lang="en-US" dirty="0" smtClean="0"/>
              <a:t>Attention to Details</a:t>
            </a:r>
          </a:p>
          <a:p>
            <a:r>
              <a:rPr lang="en-US" dirty="0" smtClean="0"/>
              <a:t>Care for Reusability</a:t>
            </a:r>
          </a:p>
          <a:p>
            <a:r>
              <a:rPr lang="en-US" dirty="0" smtClean="0"/>
              <a:t>Think of user Friendliness</a:t>
            </a:r>
          </a:p>
          <a:p>
            <a:r>
              <a:rPr lang="en-US" dirty="0" smtClean="0"/>
              <a:t>Understand that Computers are stupid</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Summarize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586983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Computer Basics: Custom Guide 2007, </a:t>
            </a:r>
            <a:r>
              <a:rPr lang="en-US" dirty="0"/>
              <a:t>© 2007 </a:t>
            </a:r>
            <a:r>
              <a:rPr lang="en-US" dirty="0" smtClean="0"/>
              <a:t>Custom Guide, Inc</a:t>
            </a:r>
          </a:p>
          <a:p>
            <a:r>
              <a:rPr lang="en-US" dirty="0" smtClean="0"/>
              <a:t>C++ How to Program </a:t>
            </a:r>
            <a:r>
              <a:rPr lang="en-US" dirty="0" err="1" smtClean="0"/>
              <a:t>Dietel</a:t>
            </a:r>
            <a:r>
              <a:rPr lang="en-US" dirty="0" smtClean="0"/>
              <a:t> &amp; </a:t>
            </a:r>
            <a:r>
              <a:rPr lang="en-US" dirty="0" err="1" smtClean="0"/>
              <a:t>Dietel</a:t>
            </a:r>
            <a:r>
              <a:rPr lang="en-US" dirty="0" smtClean="0"/>
              <a:t> 6</a:t>
            </a:r>
            <a:r>
              <a:rPr lang="en-US" baseline="30000" dirty="0" smtClean="0"/>
              <a:t>th</a:t>
            </a:r>
            <a:r>
              <a:rPr lang="en-US" dirty="0" smtClean="0"/>
              <a:t> Edition</a:t>
            </a:r>
          </a:p>
          <a:p>
            <a:r>
              <a:rPr lang="en-US" dirty="0" smtClean="0"/>
              <a:t>Tony Gaddis early chapters</a:t>
            </a:r>
          </a:p>
          <a:p>
            <a:endParaRPr lang="en-US" dirty="0" smtClean="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Interesting Fact….Father &amp; Mother of Computing</a:t>
            </a:r>
            <a:endParaRPr lang="en-US" dirty="0"/>
          </a:p>
        </p:txBody>
      </p:sp>
      <p:sp>
        <p:nvSpPr>
          <p:cNvPr id="3" name="Content Placeholder 2"/>
          <p:cNvSpPr>
            <a:spLocks noGrp="1"/>
          </p:cNvSpPr>
          <p:nvPr>
            <p:ph idx="1"/>
          </p:nvPr>
        </p:nvSpPr>
        <p:spPr/>
        <p:txBody>
          <a:bodyPr/>
          <a:lstStyle/>
          <a:p>
            <a:r>
              <a:rPr lang="en-US" dirty="0" smtClean="0"/>
              <a:t>Charles </a:t>
            </a:r>
            <a:r>
              <a:rPr lang="en-US" dirty="0" err="1" smtClean="0"/>
              <a:t>Babage</a:t>
            </a:r>
            <a:r>
              <a:rPr lang="en-US" dirty="0" smtClean="0"/>
              <a:t> ----- Analytical Engine—Digital Computing</a:t>
            </a:r>
          </a:p>
          <a:p>
            <a:r>
              <a:rPr lang="en-US" dirty="0" smtClean="0"/>
              <a:t>ADA --- First Ever Computer Programmer</a:t>
            </a:r>
          </a:p>
          <a:p>
            <a:r>
              <a:rPr lang="en-US" dirty="0"/>
              <a:t>Countess of Lovelace</a:t>
            </a:r>
          </a:p>
          <a:p>
            <a:r>
              <a:rPr lang="en-US" dirty="0" smtClean="0"/>
              <a:t>DOD USA Department of </a:t>
            </a:r>
            <a:r>
              <a:rPr lang="en-US" dirty="0" err="1" smtClean="0"/>
              <a:t>Defence</a:t>
            </a:r>
            <a:r>
              <a:rPr lang="en-US" dirty="0" smtClean="0"/>
              <a:t> Developed </a:t>
            </a:r>
            <a:r>
              <a:rPr lang="en-US" dirty="0" err="1" smtClean="0"/>
              <a:t>Ada</a:t>
            </a:r>
            <a:r>
              <a:rPr lang="en-US" dirty="0" smtClean="0"/>
              <a:t> for programming Military Applications.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Language</a:t>
            </a:r>
            <a:endParaRPr lang="en-US" dirty="0"/>
          </a:p>
        </p:txBody>
      </p:sp>
      <p:sp>
        <p:nvSpPr>
          <p:cNvPr id="3" name="Content Placeholder 2"/>
          <p:cNvSpPr>
            <a:spLocks noGrp="1"/>
          </p:cNvSpPr>
          <p:nvPr>
            <p:ph idx="1"/>
          </p:nvPr>
        </p:nvSpPr>
        <p:spPr/>
        <p:txBody>
          <a:bodyPr/>
          <a:lstStyle/>
          <a:p>
            <a:r>
              <a:rPr lang="en-US" dirty="0" smtClean="0"/>
              <a:t>All software programs, from Microsoft Windows 7 to Word 2010, </a:t>
            </a:r>
            <a:r>
              <a:rPr lang="en-US" dirty="0" err="1" smtClean="0"/>
              <a:t>skype</a:t>
            </a:r>
            <a:r>
              <a:rPr lang="en-US" dirty="0" smtClean="0"/>
              <a:t>, MSN etc.   are written in a </a:t>
            </a:r>
            <a:r>
              <a:rPr lang="en-US" i="1" dirty="0" smtClean="0"/>
              <a:t>programming language.</a:t>
            </a:r>
          </a:p>
          <a:p>
            <a:endParaRPr lang="en-US" i="1" dirty="0" smtClean="0"/>
          </a:p>
          <a:p>
            <a:r>
              <a:rPr lang="en-US" i="1" dirty="0" smtClean="0"/>
              <a:t> A programming language is a vocabulary and set of grammatical </a:t>
            </a:r>
            <a:r>
              <a:rPr lang="en-US" dirty="0" smtClean="0"/>
              <a:t>rules for instructing a computer to perform specific tasks.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Example Algorithm for Calculating Gross Pay</a:t>
            </a:r>
          </a:p>
        </p:txBody>
      </p:sp>
      <p:pic>
        <p:nvPicPr>
          <p:cNvPr id="19459" name="Content Placeholder 3" descr="Algorithm Pag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8588" y="1905000"/>
            <a:ext cx="8886825" cy="3629025"/>
          </a:xfrm>
          <a:noFill/>
        </p:spPr>
      </p:pic>
    </p:spTree>
    <p:extLst>
      <p:ext uri="{BB962C8B-B14F-4D97-AF65-F5344CB8AC3E}">
        <p14:creationId xmlns:p14="http://schemas.microsoft.com/office/powerpoint/2010/main" val="1917759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Machine Language</a:t>
            </a:r>
          </a:p>
        </p:txBody>
      </p:sp>
      <p:sp>
        <p:nvSpPr>
          <p:cNvPr id="20483" name="Content Placeholder 2"/>
          <p:cNvSpPr>
            <a:spLocks noGrp="1"/>
          </p:cNvSpPr>
          <p:nvPr>
            <p:ph idx="1"/>
          </p:nvPr>
        </p:nvSpPr>
        <p:spPr/>
        <p:txBody>
          <a:bodyPr/>
          <a:lstStyle/>
          <a:p>
            <a:pPr eaLnBrk="1" hangingPunct="1"/>
            <a:r>
              <a:rPr lang="en-US" smtClean="0"/>
              <a:t>Although the previous algorithm defines the steps for calculating the gross pay, it is not ready to be executed on the computer.</a:t>
            </a:r>
          </a:p>
          <a:p>
            <a:pPr eaLnBrk="1" hangingPunct="1"/>
            <a:r>
              <a:rPr lang="en-US" smtClean="0"/>
              <a:t>The computer only executes </a:t>
            </a:r>
            <a:r>
              <a:rPr lang="en-US" i="1" smtClean="0"/>
              <a:t>machine</a:t>
            </a:r>
            <a:r>
              <a:rPr lang="en-US" smtClean="0"/>
              <a:t> </a:t>
            </a:r>
            <a:r>
              <a:rPr lang="en-US" i="1" smtClean="0"/>
              <a:t>language</a:t>
            </a:r>
            <a:r>
              <a:rPr lang="en-US" smtClean="0"/>
              <a:t> instructions</a:t>
            </a:r>
          </a:p>
        </p:txBody>
      </p:sp>
    </p:spTree>
    <p:extLst>
      <p:ext uri="{BB962C8B-B14F-4D97-AF65-F5344CB8AC3E}">
        <p14:creationId xmlns:p14="http://schemas.microsoft.com/office/powerpoint/2010/main" val="1328251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227</TotalTime>
  <Words>1773</Words>
  <Application>Microsoft Office PowerPoint</Application>
  <PresentationFormat>On-screen Show (4:3)</PresentationFormat>
  <Paragraphs>296</Paragraphs>
  <Slides>58</Slides>
  <Notes>24</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Clarity</vt:lpstr>
      <vt:lpstr>Lecture No. 03 Introduction to Computer Programming CP-CS161</vt:lpstr>
      <vt:lpstr>What we have covered in our Previous Lecture Series about Basics of Computing?</vt:lpstr>
      <vt:lpstr>Today we shall cover</vt:lpstr>
      <vt:lpstr>What is Programming?</vt:lpstr>
      <vt:lpstr>Contd…</vt:lpstr>
      <vt:lpstr>Interesting Fact….Father &amp; Mother of Computing</vt:lpstr>
      <vt:lpstr>Programming Language</vt:lpstr>
      <vt:lpstr>Example Algorithm for Calculating Gross Pay</vt:lpstr>
      <vt:lpstr>Machine Language</vt:lpstr>
      <vt:lpstr>Machine Language</vt:lpstr>
      <vt:lpstr>Programs and Programming Languages</vt:lpstr>
      <vt:lpstr>Some Well-Known Programming Languages (Table 1-1 on Page 10)</vt:lpstr>
      <vt:lpstr>From a High-Level Program to an Executable File</vt:lpstr>
      <vt:lpstr>From a High-Level Program to an Executable File</vt:lpstr>
      <vt:lpstr>Integrated Development Environments (IDEs)</vt:lpstr>
      <vt:lpstr>Integrated Development Environments (IDEs)</vt:lpstr>
      <vt:lpstr>What Computers can Understand?</vt:lpstr>
      <vt:lpstr>Types of Programming Languages</vt:lpstr>
      <vt:lpstr>Low level Languages</vt:lpstr>
      <vt:lpstr>Low Level Languages .. Contd...</vt:lpstr>
      <vt:lpstr>High Level Languages</vt:lpstr>
      <vt:lpstr>Language Translators</vt:lpstr>
      <vt:lpstr>What is a Program Made of?</vt:lpstr>
      <vt:lpstr>Program 1-1</vt:lpstr>
      <vt:lpstr>Key Words</vt:lpstr>
      <vt:lpstr>Key Words</vt:lpstr>
      <vt:lpstr>Programmer-Defined Identifiers</vt:lpstr>
      <vt:lpstr>Operators</vt:lpstr>
      <vt:lpstr>Operators</vt:lpstr>
      <vt:lpstr>Punctuation</vt:lpstr>
      <vt:lpstr>Punctuation</vt:lpstr>
      <vt:lpstr>Syntax</vt:lpstr>
      <vt:lpstr>Variables</vt:lpstr>
      <vt:lpstr>Variable Definitions</vt:lpstr>
      <vt:lpstr>Variable Definitions</vt:lpstr>
      <vt:lpstr>Variable Definitions</vt:lpstr>
      <vt:lpstr>Compilers</vt:lpstr>
      <vt:lpstr>Interpreters</vt:lpstr>
      <vt:lpstr>Linkers</vt:lpstr>
      <vt:lpstr>Programming &amp; Problem solving</vt:lpstr>
      <vt:lpstr>Contd..</vt:lpstr>
      <vt:lpstr>Input, Processing, and Output</vt:lpstr>
      <vt:lpstr>Algorithms</vt:lpstr>
      <vt:lpstr>Origin of the Term “Algorithm” </vt:lpstr>
      <vt:lpstr>Al-Khwarizmi’s Golden Principle </vt:lpstr>
      <vt:lpstr>Example</vt:lpstr>
      <vt:lpstr>Three Requirements for Algorithms</vt:lpstr>
      <vt:lpstr>Analysis of Algorithm</vt:lpstr>
      <vt:lpstr>Flowcharts</vt:lpstr>
      <vt:lpstr>Flow Charts Elements</vt:lpstr>
      <vt:lpstr>All problems can be solved as </vt:lpstr>
      <vt:lpstr>Sequences</vt:lpstr>
      <vt:lpstr>Conditions</vt:lpstr>
      <vt:lpstr>Loops</vt:lpstr>
      <vt:lpstr>Program Deign Process</vt:lpstr>
      <vt:lpstr>What skills are Required for Programming? </vt:lpstr>
      <vt:lpstr>Lets Summarize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 04 Introduction to Computer Programming CP-CS161</dc:title>
  <dc:creator>pk</dc:creator>
  <cp:lastModifiedBy>mohsin</cp:lastModifiedBy>
  <cp:revision>29</cp:revision>
  <dcterms:created xsi:type="dcterms:W3CDTF">2011-10-19T17:21:35Z</dcterms:created>
  <dcterms:modified xsi:type="dcterms:W3CDTF">2017-10-26T03:55:17Z</dcterms:modified>
</cp:coreProperties>
</file>