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9"/>
  </p:notesMasterIdLst>
  <p:sldIdLst>
    <p:sldId id="256" r:id="rId2"/>
    <p:sldId id="257" r:id="rId3"/>
    <p:sldId id="258" r:id="rId4"/>
    <p:sldId id="259" r:id="rId5"/>
    <p:sldId id="262" r:id="rId6"/>
    <p:sldId id="307" r:id="rId7"/>
    <p:sldId id="313" r:id="rId8"/>
    <p:sldId id="292" r:id="rId9"/>
    <p:sldId id="304" r:id="rId10"/>
    <p:sldId id="296" r:id="rId11"/>
    <p:sldId id="305" r:id="rId12"/>
    <p:sldId id="267" r:id="rId13"/>
    <p:sldId id="308" r:id="rId14"/>
    <p:sldId id="295" r:id="rId15"/>
    <p:sldId id="303" r:id="rId16"/>
    <p:sldId id="275" r:id="rId17"/>
    <p:sldId id="270" r:id="rId18"/>
    <p:sldId id="268" r:id="rId19"/>
    <p:sldId id="269" r:id="rId20"/>
    <p:sldId id="271" r:id="rId21"/>
    <p:sldId id="274" r:id="rId22"/>
    <p:sldId id="272" r:id="rId23"/>
    <p:sldId id="285" r:id="rId24"/>
    <p:sldId id="278" r:id="rId25"/>
    <p:sldId id="280" r:id="rId26"/>
    <p:sldId id="282" r:id="rId27"/>
    <p:sldId id="279" r:id="rId28"/>
    <p:sldId id="294" r:id="rId29"/>
    <p:sldId id="293" r:id="rId30"/>
    <p:sldId id="283" r:id="rId31"/>
    <p:sldId id="284" r:id="rId32"/>
    <p:sldId id="286" r:id="rId33"/>
    <p:sldId id="287" r:id="rId34"/>
    <p:sldId id="288" r:id="rId35"/>
    <p:sldId id="289" r:id="rId36"/>
    <p:sldId id="312" r:id="rId37"/>
    <p:sldId id="297" r:id="rId38"/>
    <p:sldId id="310" r:id="rId39"/>
    <p:sldId id="309" r:id="rId40"/>
    <p:sldId id="299" r:id="rId41"/>
    <p:sldId id="300" r:id="rId42"/>
    <p:sldId id="298" r:id="rId43"/>
    <p:sldId id="301" r:id="rId44"/>
    <p:sldId id="302" r:id="rId45"/>
    <p:sldId id="306" r:id="rId46"/>
    <p:sldId id="311" r:id="rId47"/>
    <p:sldId id="26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10"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6F10D0-BE7B-4850-84FE-566A4224460C}" type="datetimeFigureOut">
              <a:rPr lang="en-US" smtClean="0"/>
              <a:pPr/>
              <a:t>10/20/2015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0A627-0E31-4596-966C-D405C5918C49}" type="slidenum">
              <a:rPr lang="en-US" smtClean="0"/>
              <a:pPr/>
              <a:t>‹#›</a:t>
            </a:fld>
            <a:endParaRPr lang="en-US"/>
          </a:p>
        </p:txBody>
      </p:sp>
    </p:spTree>
    <p:extLst>
      <p:ext uri="{BB962C8B-B14F-4D97-AF65-F5344CB8AC3E}">
        <p14:creationId xmlns:p14="http://schemas.microsoft.com/office/powerpoint/2010/main" val="137011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0A627-0E31-4596-966C-D405C5918C49}" type="slidenum">
              <a:rPr lang="en-US" smtClean="0"/>
              <a:pPr/>
              <a:t>15</a:t>
            </a:fld>
            <a:endParaRPr lang="en-US"/>
          </a:p>
        </p:txBody>
      </p:sp>
    </p:spTree>
    <p:extLst>
      <p:ext uri="{BB962C8B-B14F-4D97-AF65-F5344CB8AC3E}">
        <p14:creationId xmlns:p14="http://schemas.microsoft.com/office/powerpoint/2010/main" val="428510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7CF0B7D-4829-48D9-9FC3-AE264271B617}"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t>BIOS</a:t>
            </a:r>
          </a:p>
          <a:p>
            <a:pPr eaLnBrk="1" hangingPunct="1"/>
            <a:r>
              <a:rPr lang="en-US" smtClean="0"/>
              <a:t>The BIOS software is built into the PC, and is the first code run by a PC when powered on ('boot firmware'). The primary function of the BIOS is to load and start an operating system. When the PC starts up, the first job for the BIOS is to initialize and identify system devices such as the video display card, keyboard and mouse, hard disk, CD/DVD drive and other hardware. The BIOS then locates software held on a peripheral device (designated as a 'boot device'), such as a hard disk or a CD, and loads and executes that software, giving it control of the PC This process is known as booting, or booting up, which is short for bootstrapping.</a:t>
            </a:r>
          </a:p>
        </p:txBody>
      </p:sp>
      <p:sp>
        <p:nvSpPr>
          <p:cNvPr id="4" name="Slide Number Placeholder 3"/>
          <p:cNvSpPr>
            <a:spLocks noGrp="1"/>
          </p:cNvSpPr>
          <p:nvPr>
            <p:ph type="sldNum" sz="quarter" idx="5"/>
          </p:nvPr>
        </p:nvSpPr>
        <p:spPr/>
        <p:txBody>
          <a:bodyPr/>
          <a:lstStyle/>
          <a:p>
            <a:pPr>
              <a:defRPr/>
            </a:pPr>
            <a:fld id="{CDCB79C8-FD73-40C4-BB89-F8CA352246EC}"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Main Memory = RAM (Random Access Memory) = Primary Memory is </a:t>
            </a:r>
          </a:p>
          <a:p>
            <a:pPr eaLnBrk="1" hangingPunct="1">
              <a:buFontTx/>
              <a:buChar char="-"/>
            </a:pPr>
            <a:r>
              <a:rPr lang="en-US" smtClean="0"/>
              <a:t>direct access memory i.e., an element of data or instruction can be directly stored/accessed by selecting and using any locations on the storage media.</a:t>
            </a:r>
          </a:p>
          <a:p>
            <a:pPr eaLnBrk="1" hangingPunct="1">
              <a:buFontTx/>
              <a:buChar char="-"/>
            </a:pPr>
            <a:r>
              <a:rPr lang="en-US" smtClean="0"/>
              <a:t> temporary (volatile) - requires power to maintain the stored information</a:t>
            </a:r>
          </a:p>
        </p:txBody>
      </p:sp>
      <p:sp>
        <p:nvSpPr>
          <p:cNvPr id="4" name="Slide Number Placeholder 3"/>
          <p:cNvSpPr>
            <a:spLocks noGrp="1"/>
          </p:cNvSpPr>
          <p:nvPr>
            <p:ph type="sldNum" sz="quarter" idx="5"/>
          </p:nvPr>
        </p:nvSpPr>
        <p:spPr/>
        <p:txBody>
          <a:bodyPr/>
          <a:lstStyle/>
          <a:p>
            <a:pPr>
              <a:defRPr/>
            </a:pPr>
            <a:fld id="{CF9884EB-A1CF-4AA0-89C6-FEE425016EF2}"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7CF0B7D-4829-48D9-9FC3-AE264271B617}" type="slidenum">
              <a:rPr lang="en-US" smtClean="0"/>
              <a:pPr>
                <a:defRPr/>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7CF0B7D-4829-48D9-9FC3-AE264271B617}" type="slidenum">
              <a:rPr lang="en-US" smtClean="0"/>
              <a:pPr>
                <a:defRPr/>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43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44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0A627-0E31-4596-966C-D405C5918C49}" type="slidenum">
              <a:rPr lang="en-US" smtClean="0"/>
              <a:pPr/>
              <a:t>6</a:t>
            </a:fld>
            <a:endParaRPr lang="en-US"/>
          </a:p>
        </p:txBody>
      </p:sp>
    </p:spTree>
    <p:extLst>
      <p:ext uri="{BB962C8B-B14F-4D97-AF65-F5344CB8AC3E}">
        <p14:creationId xmlns:p14="http://schemas.microsoft.com/office/powerpoint/2010/main" val="62837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0A627-0E31-4596-966C-D405C5918C49}"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8137-2DDF-4CA9-A8A4-671433A192D5}"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8137-2DDF-4CA9-A8A4-671433A192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8137-2DDF-4CA9-A8A4-671433A192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8137-2DDF-4CA9-A8A4-671433A192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8137-2DDF-4CA9-A8A4-671433A192D5}"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A8137-2DDF-4CA9-A8A4-671433A192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A8137-2DDF-4CA9-A8A4-671433A192D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A8137-2DDF-4CA9-A8A4-671433A192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A8137-2DDF-4CA9-A8A4-671433A192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A8137-2DDF-4CA9-A8A4-671433A192D5}"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D0D4A-6170-4B08-A4CF-39A5CEC6B1D0}"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A8137-2DDF-4CA9-A8A4-671433A192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00D0D4A-6170-4B08-A4CF-39A5CEC6B1D0}" type="datetimeFigureOut">
              <a:rPr lang="en-US" smtClean="0"/>
              <a:pPr/>
              <a:t>10/20/2015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99A8137-2DDF-4CA9-A8A4-671433A192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3.xml"/><Relationship Id="rId7" Type="http://schemas.openxmlformats.org/officeDocument/2006/relationships/image" Target="../media/image1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10" Type="http://schemas.openxmlformats.org/officeDocument/2006/relationships/image" Target="../media/image15.png"/><Relationship Id="rId4" Type="http://schemas.openxmlformats.org/officeDocument/2006/relationships/oleObject" Target="../embeddings/oleObject1.bin"/><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bedford.lib.nh.us/Basics.ht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www.lautech.edu.ng/Academics/pre-degree/material" TargetMode="External"/><Relationship Id="rId4" Type="http://schemas.openxmlformats.org/officeDocument/2006/relationships/hyperlink" Target="http://en.wikipedia.org/wiki/Comput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Lecture # 1</a:t>
            </a:r>
            <a:br>
              <a:rPr lang="en-US" sz="2800" dirty="0" smtClean="0"/>
            </a:br>
            <a:r>
              <a:rPr lang="en-US" sz="2400" dirty="0" smtClean="0"/>
              <a:t>Introduction to Computer Programming CS161</a:t>
            </a:r>
            <a:endParaRPr lang="en-US" sz="2400" dirty="0"/>
          </a:p>
        </p:txBody>
      </p:sp>
      <p:sp>
        <p:nvSpPr>
          <p:cNvPr id="3" name="Subtitle 2"/>
          <p:cNvSpPr>
            <a:spLocks noGrp="1"/>
          </p:cNvSpPr>
          <p:nvPr>
            <p:ph type="subTitle" idx="1"/>
          </p:nvPr>
        </p:nvSpPr>
        <p:spPr>
          <a:xfrm>
            <a:off x="1752600" y="6324600"/>
            <a:ext cx="6400800" cy="762000"/>
          </a:xfrm>
        </p:spPr>
        <p:txBody>
          <a:bodyPr>
            <a:normAutofit/>
          </a:bodyPr>
          <a:lstStyle/>
          <a:p>
            <a:r>
              <a:rPr lang="en-US" sz="1200" b="1" dirty="0" smtClean="0"/>
              <a:t>Department of Computer Sciences Air University Multan Campus</a:t>
            </a:r>
          </a:p>
          <a:p>
            <a:r>
              <a:rPr lang="en-US" sz="1200" b="1" dirty="0" smtClean="0"/>
              <a:t>					</a:t>
            </a:r>
            <a:endParaRPr lang="en-US" sz="1200" b="1" dirty="0"/>
          </a:p>
        </p:txBody>
      </p:sp>
      <p:sp>
        <p:nvSpPr>
          <p:cNvPr id="4" name="TextBox 3"/>
          <p:cNvSpPr txBox="1"/>
          <p:nvPr/>
        </p:nvSpPr>
        <p:spPr>
          <a:xfrm>
            <a:off x="2133600" y="3962400"/>
            <a:ext cx="4572000" cy="369332"/>
          </a:xfrm>
          <a:prstGeom prst="rect">
            <a:avLst/>
          </a:prstGeom>
          <a:noFill/>
        </p:spPr>
        <p:txBody>
          <a:bodyPr wrap="square" rtlCol="0">
            <a:spAutoFit/>
          </a:bodyPr>
          <a:lstStyle/>
          <a:p>
            <a:pPr algn="ctr"/>
            <a:r>
              <a:rPr lang="en-US" dirty="0" smtClean="0"/>
              <a:t>Basic Computing Concepts</a:t>
            </a:r>
            <a:endParaRPr lang="en-US" dirty="0"/>
          </a:p>
        </p:txBody>
      </p:sp>
    </p:spTree>
    <p:extLst>
      <p:ext uri="{BB962C8B-B14F-4D97-AF65-F5344CB8AC3E}">
        <p14:creationId xmlns:p14="http://schemas.microsoft.com/office/powerpoint/2010/main" val="125339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computer Science?</a:t>
            </a:r>
            <a:endParaRPr lang="en-US" dirty="0"/>
          </a:p>
        </p:txBody>
      </p:sp>
      <p:sp>
        <p:nvSpPr>
          <p:cNvPr id="3" name="Content Placeholder 2"/>
          <p:cNvSpPr>
            <a:spLocks noGrp="1"/>
          </p:cNvSpPr>
          <p:nvPr>
            <p:ph idx="1"/>
          </p:nvPr>
        </p:nvSpPr>
        <p:spPr/>
        <p:txBody>
          <a:bodyPr>
            <a:normAutofit/>
          </a:bodyPr>
          <a:lstStyle/>
          <a:p>
            <a:r>
              <a:rPr lang="en-US" sz="1800" b="1" dirty="0"/>
              <a:t>Computer science</a:t>
            </a:r>
            <a:r>
              <a:rPr lang="en-US" sz="1800" dirty="0"/>
              <a:t> or </a:t>
            </a:r>
            <a:r>
              <a:rPr lang="en-US" sz="1800" b="1" dirty="0" smtClean="0"/>
              <a:t>computing science</a:t>
            </a:r>
            <a:r>
              <a:rPr lang="en-US" sz="1800" dirty="0"/>
              <a:t> (abbreviated </a:t>
            </a:r>
            <a:r>
              <a:rPr lang="en-US" sz="1800" b="1" dirty="0"/>
              <a:t>CS</a:t>
            </a:r>
            <a:r>
              <a:rPr lang="en-US" sz="1800" dirty="0"/>
              <a:t>) is the study of the theoretical foundations of information and computation and of practical techniques for their implementation and application in computer </a:t>
            </a:r>
            <a:r>
              <a:rPr lang="en-US" sz="1800" dirty="0" smtClean="0"/>
              <a:t>systems.</a:t>
            </a:r>
            <a:r>
              <a:rPr lang="en-US" sz="1800" dirty="0"/>
              <a:t> Computer scientists invent algorithmic processes that create, describe, and transform information and formulate suitable abstractions to model complex </a:t>
            </a:r>
            <a:r>
              <a:rPr lang="en-US" sz="1800" dirty="0" smtClean="0"/>
              <a:t>systems.</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8229600" cy="990600"/>
          </a:xfrm>
        </p:spPr>
        <p:txBody>
          <a:bodyPr/>
          <a:lstStyle/>
          <a:p>
            <a:r>
              <a:rPr lang="en-US" dirty="0" smtClean="0"/>
              <a:t>Computer Hardware &amp; Software</a:t>
            </a:r>
            <a:endParaRPr lang="en-US" dirty="0"/>
          </a:p>
        </p:txBody>
      </p:sp>
    </p:spTree>
    <p:extLst>
      <p:ext uri="{BB962C8B-B14F-4D97-AF65-F5344CB8AC3E}">
        <p14:creationId xmlns:p14="http://schemas.microsoft.com/office/powerpoint/2010/main" val="1261633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Hardware</a:t>
            </a:r>
            <a:endParaRPr lang="en-US" dirty="0"/>
          </a:p>
        </p:txBody>
      </p:sp>
      <p:sp>
        <p:nvSpPr>
          <p:cNvPr id="3" name="TextBox 2"/>
          <p:cNvSpPr txBox="1"/>
          <p:nvPr/>
        </p:nvSpPr>
        <p:spPr>
          <a:xfrm>
            <a:off x="914400" y="1828800"/>
            <a:ext cx="7467600" cy="2862322"/>
          </a:xfrm>
          <a:prstGeom prst="rect">
            <a:avLst/>
          </a:prstGeom>
          <a:noFill/>
        </p:spPr>
        <p:txBody>
          <a:bodyPr wrap="square" rtlCol="0">
            <a:spAutoFit/>
          </a:bodyPr>
          <a:lstStyle/>
          <a:p>
            <a:r>
              <a:rPr lang="en-US" dirty="0" smtClean="0"/>
              <a:t>In order to interact with computers we have to use some sort of Hardware Devices. There are different types of Hardware Devices which are used during a specific task to perform.  Tangible parts of a computer system are Hardware.</a:t>
            </a:r>
          </a:p>
          <a:p>
            <a:endParaRPr lang="en-US" dirty="0" smtClean="0"/>
          </a:p>
          <a:p>
            <a:r>
              <a:rPr lang="en-US" dirty="0" smtClean="0"/>
              <a:t>Main Hardware Types are:</a:t>
            </a:r>
          </a:p>
          <a:p>
            <a:endParaRPr lang="en-US" dirty="0"/>
          </a:p>
          <a:p>
            <a:pPr>
              <a:buFont typeface="Arial" pitchFamily="34" charset="0"/>
              <a:buChar char="•"/>
            </a:pPr>
            <a:r>
              <a:rPr lang="en-US" b="1" dirty="0" smtClean="0"/>
              <a:t>Input Devices</a:t>
            </a:r>
          </a:p>
          <a:p>
            <a:pPr>
              <a:buFont typeface="Arial" pitchFamily="34" charset="0"/>
              <a:buChar char="•"/>
            </a:pPr>
            <a:r>
              <a:rPr lang="en-US" b="1" dirty="0" smtClean="0"/>
              <a:t>Output Devices</a:t>
            </a:r>
          </a:p>
          <a:p>
            <a:pPr>
              <a:buFont typeface="Arial" pitchFamily="34" charset="0"/>
              <a:buChar char="•"/>
            </a:pPr>
            <a:r>
              <a:rPr lang="en-US" b="1" dirty="0" smtClean="0"/>
              <a:t>Storage Devices</a:t>
            </a:r>
          </a:p>
          <a:p>
            <a:pPr>
              <a:buFont typeface="Arial" pitchFamily="34" charset="0"/>
              <a:buChar char="•"/>
            </a:pPr>
            <a:r>
              <a:rPr lang="en-US" b="1" dirty="0" smtClean="0"/>
              <a:t>Processing Devices</a:t>
            </a:r>
            <a:endParaRPr lang="en-US" b="1" dirty="0"/>
          </a:p>
        </p:txBody>
      </p:sp>
    </p:spTree>
    <p:extLst>
      <p:ext uri="{BB962C8B-B14F-4D97-AF65-F5344CB8AC3E}">
        <p14:creationId xmlns:p14="http://schemas.microsoft.com/office/powerpoint/2010/main" val="4163655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94397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191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514600"/>
            <a:ext cx="7772400" cy="1143000"/>
          </a:xfrm>
        </p:spPr>
        <p:txBody>
          <a:bodyPr/>
          <a:lstStyle/>
          <a:p>
            <a:r>
              <a:rPr lang="en-US" dirty="0" smtClean="0"/>
              <a:t>Computer Hardware &amp; Software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8229600" cy="990600"/>
          </a:xfrm>
        </p:spPr>
        <p:txBody>
          <a:bodyPr/>
          <a:lstStyle/>
          <a:p>
            <a:r>
              <a:rPr lang="en-US" dirty="0" smtClean="0"/>
              <a:t>Main Hardware of a Computer</a:t>
            </a:r>
            <a:endParaRPr lang="en-US" dirty="0"/>
          </a:p>
        </p:txBody>
      </p:sp>
      <p:pic>
        <p:nvPicPr>
          <p:cNvPr id="10242" name="Picture 2" descr="C:\Users\ahmad\Desktop\main-computer-elements.jpe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3058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060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Hardware of a Computer System</a:t>
            </a:r>
            <a:endParaRPr lang="en-US" dirty="0"/>
          </a:p>
        </p:txBody>
      </p:sp>
      <p:pic>
        <p:nvPicPr>
          <p:cNvPr id="7170" name="Picture 2" descr="C:\Users\ahmad\Desktop\graphic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05" y="1676400"/>
            <a:ext cx="46196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0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ChangeArrowheads="1"/>
          </p:cNvSpPr>
          <p:nvPr/>
        </p:nvSpPr>
        <p:spPr bwMode="auto">
          <a:xfrm>
            <a:off x="1031875" y="1733550"/>
            <a:ext cx="769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C00000"/>
                </a:solidFill>
                <a:latin typeface="Lucida Sans Unicode" pitchFamily="34" charset="0"/>
              </a:rPr>
              <a:t>Input</a:t>
            </a:r>
          </a:p>
        </p:txBody>
      </p:sp>
      <p:sp>
        <p:nvSpPr>
          <p:cNvPr id="2053" name="Rectangle 4"/>
          <p:cNvSpPr>
            <a:spLocks noChangeArrowheads="1"/>
          </p:cNvSpPr>
          <p:nvPr/>
        </p:nvSpPr>
        <p:spPr bwMode="auto">
          <a:xfrm>
            <a:off x="3489325" y="1733550"/>
            <a:ext cx="103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C00000"/>
                </a:solidFill>
                <a:latin typeface="Lucida Sans Unicode" pitchFamily="34" charset="0"/>
              </a:rPr>
              <a:t>Process</a:t>
            </a:r>
          </a:p>
        </p:txBody>
      </p:sp>
      <p:sp>
        <p:nvSpPr>
          <p:cNvPr id="2054" name="Rectangle 5"/>
          <p:cNvSpPr>
            <a:spLocks noChangeArrowheads="1"/>
          </p:cNvSpPr>
          <p:nvPr/>
        </p:nvSpPr>
        <p:spPr bwMode="auto">
          <a:xfrm>
            <a:off x="5756275" y="1733550"/>
            <a:ext cx="969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C00000"/>
                </a:solidFill>
                <a:latin typeface="Lucida Sans Unicode" pitchFamily="34" charset="0"/>
              </a:rPr>
              <a:t>Output</a:t>
            </a:r>
          </a:p>
        </p:txBody>
      </p:sp>
      <p:sp>
        <p:nvSpPr>
          <p:cNvPr id="2055" name="Rectangle 8"/>
          <p:cNvSpPr>
            <a:spLocks noChangeArrowheads="1"/>
          </p:cNvSpPr>
          <p:nvPr/>
        </p:nvSpPr>
        <p:spPr bwMode="auto">
          <a:xfrm>
            <a:off x="3505200" y="4495800"/>
            <a:ext cx="1330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C00000"/>
                </a:solidFill>
                <a:latin typeface="Lucida Sans Unicode" pitchFamily="34" charset="0"/>
              </a:rPr>
              <a:t>Secondary</a:t>
            </a:r>
          </a:p>
          <a:p>
            <a:r>
              <a:rPr lang="en-US" b="1">
                <a:solidFill>
                  <a:srgbClr val="C00000"/>
                </a:solidFill>
                <a:latin typeface="Lucida Sans Unicode" pitchFamily="34" charset="0"/>
              </a:rPr>
              <a:t>storage</a:t>
            </a:r>
          </a:p>
        </p:txBody>
      </p:sp>
      <p:sp>
        <p:nvSpPr>
          <p:cNvPr id="2056" name="Rectangle 17"/>
          <p:cNvSpPr>
            <a:spLocks noChangeArrowheads="1"/>
          </p:cNvSpPr>
          <p:nvPr/>
        </p:nvSpPr>
        <p:spPr bwMode="auto">
          <a:xfrm>
            <a:off x="6477000" y="3352800"/>
            <a:ext cx="2057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600" dirty="0">
                <a:latin typeface="Lucida Sans Unicode" pitchFamily="34" charset="0"/>
              </a:rPr>
              <a:t>• Video monitor</a:t>
            </a:r>
          </a:p>
          <a:p>
            <a:r>
              <a:rPr lang="en-US" sz="1600" dirty="0">
                <a:latin typeface="Lucida Sans Unicode" pitchFamily="34" charset="0"/>
              </a:rPr>
              <a:t>• Printer</a:t>
            </a:r>
          </a:p>
          <a:p>
            <a:r>
              <a:rPr lang="en-US" sz="1600" dirty="0">
                <a:latin typeface="Lucida Sans Unicode" pitchFamily="34" charset="0"/>
              </a:rPr>
              <a:t>• Plotter</a:t>
            </a:r>
          </a:p>
          <a:p>
            <a:r>
              <a:rPr lang="en-US" sz="1600" dirty="0">
                <a:latin typeface="Lucida Sans Unicode" pitchFamily="34" charset="0"/>
              </a:rPr>
              <a:t>• Process control</a:t>
            </a:r>
          </a:p>
          <a:p>
            <a:r>
              <a:rPr lang="en-US" sz="1600" dirty="0">
                <a:latin typeface="Lucida Sans Unicode" pitchFamily="34" charset="0"/>
              </a:rPr>
              <a:t>• Voice output</a:t>
            </a:r>
          </a:p>
          <a:p>
            <a:r>
              <a:rPr lang="en-US" sz="1600" dirty="0">
                <a:latin typeface="Lucida Sans Unicode" pitchFamily="34" charset="0"/>
              </a:rPr>
              <a:t>• Music synthesizers</a:t>
            </a:r>
          </a:p>
          <a:p>
            <a:r>
              <a:rPr lang="en-US" sz="1600" dirty="0">
                <a:latin typeface="Lucida Sans Unicode" pitchFamily="34" charset="0"/>
              </a:rPr>
              <a:t>• Other computers</a:t>
            </a:r>
          </a:p>
        </p:txBody>
      </p:sp>
      <p:sp>
        <p:nvSpPr>
          <p:cNvPr id="2057" name="Rectangle 18"/>
          <p:cNvSpPr>
            <a:spLocks noChangeArrowheads="1"/>
          </p:cNvSpPr>
          <p:nvPr/>
        </p:nvSpPr>
        <p:spPr bwMode="auto">
          <a:xfrm>
            <a:off x="3505200" y="5257800"/>
            <a:ext cx="1905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600" dirty="0">
                <a:latin typeface="Lucida Sans Unicode" pitchFamily="34" charset="0"/>
              </a:rPr>
              <a:t>•  Magnetic Disk</a:t>
            </a:r>
          </a:p>
          <a:p>
            <a:r>
              <a:rPr lang="en-US" sz="1600" dirty="0">
                <a:latin typeface="Lucida Sans Unicode" pitchFamily="34" charset="0"/>
              </a:rPr>
              <a:t>•  Floppy Disk</a:t>
            </a:r>
          </a:p>
          <a:p>
            <a:r>
              <a:rPr lang="en-US" sz="1600" dirty="0">
                <a:latin typeface="Lucida Sans Unicode" pitchFamily="34" charset="0"/>
              </a:rPr>
              <a:t>•  Optical Disk</a:t>
            </a:r>
          </a:p>
          <a:p>
            <a:r>
              <a:rPr lang="en-US" sz="1600" dirty="0">
                <a:latin typeface="Lucida Sans Unicode" pitchFamily="34" charset="0"/>
              </a:rPr>
              <a:t>•  Tape Drive</a:t>
            </a:r>
          </a:p>
          <a:p>
            <a:r>
              <a:rPr lang="en-US" sz="1600" dirty="0">
                <a:latin typeface="Lucida Sans Unicode" pitchFamily="34" charset="0"/>
              </a:rPr>
              <a:t>•  USB Drive</a:t>
            </a:r>
          </a:p>
        </p:txBody>
      </p:sp>
      <p:sp>
        <p:nvSpPr>
          <p:cNvPr id="2058" name="Rectangle 19"/>
          <p:cNvSpPr>
            <a:spLocks noChangeArrowheads="1"/>
          </p:cNvSpPr>
          <p:nvPr/>
        </p:nvSpPr>
        <p:spPr bwMode="auto">
          <a:xfrm>
            <a:off x="2879725" y="3333750"/>
            <a:ext cx="2286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600">
                <a:latin typeface="Lucida Sans Unicode" pitchFamily="34" charset="0"/>
              </a:rPr>
              <a:t>•  Processor</a:t>
            </a:r>
          </a:p>
          <a:p>
            <a:r>
              <a:rPr lang="en-US" sz="1600">
                <a:latin typeface="Lucida Sans Unicode" pitchFamily="34" charset="0"/>
              </a:rPr>
              <a:t>•  RAM</a:t>
            </a:r>
          </a:p>
          <a:p>
            <a:r>
              <a:rPr lang="en-US" sz="1600">
                <a:latin typeface="Lucida Sans Unicode" pitchFamily="34" charset="0"/>
              </a:rPr>
              <a:t>•  Device controllers</a:t>
            </a:r>
          </a:p>
        </p:txBody>
      </p:sp>
      <p:sp>
        <p:nvSpPr>
          <p:cNvPr id="2059" name="Rectangle 20"/>
          <p:cNvSpPr>
            <a:spLocks noChangeArrowheads="1"/>
          </p:cNvSpPr>
          <p:nvPr/>
        </p:nvSpPr>
        <p:spPr bwMode="auto">
          <a:xfrm>
            <a:off x="669925" y="3333750"/>
            <a:ext cx="20574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600">
                <a:latin typeface="Lucida Sans Unicode" pitchFamily="34" charset="0"/>
              </a:rPr>
              <a:t>• Keyboard</a:t>
            </a:r>
          </a:p>
          <a:p>
            <a:r>
              <a:rPr lang="en-US" sz="1600">
                <a:latin typeface="Lucida Sans Unicode" pitchFamily="34" charset="0"/>
              </a:rPr>
              <a:t>• Mouse</a:t>
            </a:r>
          </a:p>
          <a:p>
            <a:r>
              <a:rPr lang="en-US" sz="1600">
                <a:latin typeface="Lucida Sans Unicode" pitchFamily="34" charset="0"/>
              </a:rPr>
              <a:t>• Optical scanner</a:t>
            </a:r>
          </a:p>
          <a:p>
            <a:r>
              <a:rPr lang="en-US" sz="1600">
                <a:latin typeface="Lucida Sans Unicode" pitchFamily="34" charset="0"/>
              </a:rPr>
              <a:t>• Voice input</a:t>
            </a:r>
          </a:p>
          <a:p>
            <a:r>
              <a:rPr lang="en-US" sz="1600">
                <a:latin typeface="Lucida Sans Unicode" pitchFamily="34" charset="0"/>
              </a:rPr>
              <a:t>• Bar code</a:t>
            </a:r>
          </a:p>
          <a:p>
            <a:r>
              <a:rPr lang="en-US" sz="1600">
                <a:latin typeface="Lucida Sans Unicode" pitchFamily="34" charset="0"/>
              </a:rPr>
              <a:t>• Touch screen</a:t>
            </a:r>
          </a:p>
          <a:p>
            <a:r>
              <a:rPr lang="en-US" sz="1600">
                <a:latin typeface="Lucida Sans Unicode" pitchFamily="34" charset="0"/>
              </a:rPr>
              <a:t>• Light pen</a:t>
            </a:r>
          </a:p>
          <a:p>
            <a:r>
              <a:rPr lang="en-US" sz="1600">
                <a:latin typeface="Lucida Sans Unicode" pitchFamily="34" charset="0"/>
              </a:rPr>
              <a:t>• MICR</a:t>
            </a:r>
          </a:p>
          <a:p>
            <a:r>
              <a:rPr lang="en-US" sz="1600">
                <a:latin typeface="Lucida Sans Unicode" pitchFamily="34" charset="0"/>
              </a:rPr>
              <a:t>• Magnetic strips</a:t>
            </a:r>
          </a:p>
          <a:p>
            <a:r>
              <a:rPr lang="en-US" sz="1600">
                <a:latin typeface="Lucida Sans Unicode" pitchFamily="34" charset="0"/>
              </a:rPr>
              <a:t>• Card reader</a:t>
            </a:r>
          </a:p>
          <a:p>
            <a:r>
              <a:rPr lang="en-US" sz="1600">
                <a:latin typeface="Lucida Sans Unicode" pitchFamily="34" charset="0"/>
              </a:rPr>
              <a:t>• Other computers</a:t>
            </a:r>
          </a:p>
        </p:txBody>
      </p:sp>
      <p:sp>
        <p:nvSpPr>
          <p:cNvPr id="2060" name="Rectangle 24"/>
          <p:cNvSpPr>
            <a:spLocks noGrp="1" noChangeArrowheads="1"/>
          </p:cNvSpPr>
          <p:nvPr>
            <p:ph type="title"/>
          </p:nvPr>
        </p:nvSpPr>
        <p:spPr/>
        <p:txBody>
          <a:bodyPr/>
          <a:lstStyle/>
          <a:p>
            <a:pPr eaLnBrk="1" hangingPunct="1"/>
            <a:r>
              <a:rPr lang="en-US" dirty="0" smtClean="0"/>
              <a:t>Computer Components</a:t>
            </a:r>
          </a:p>
        </p:txBody>
      </p:sp>
      <p:graphicFrame>
        <p:nvGraphicFramePr>
          <p:cNvPr id="2050" name="Object 1025"/>
          <p:cNvGraphicFramePr>
            <a:graphicFrameLocks noChangeAspect="1"/>
          </p:cNvGraphicFramePr>
          <p:nvPr/>
        </p:nvGraphicFramePr>
        <p:xfrm>
          <a:off x="746125" y="2419350"/>
          <a:ext cx="1676400" cy="496888"/>
        </p:xfrm>
        <a:graphic>
          <a:graphicData uri="http://schemas.openxmlformats.org/presentationml/2006/ole">
            <mc:AlternateContent xmlns:mc="http://schemas.openxmlformats.org/markup-compatibility/2006">
              <mc:Choice xmlns:v="urn:schemas-microsoft-com:vml" Requires="v">
                <p:oleObj spid="_x0000_s6196" name="Clip" r:id="rId4" imgW="4582562" imgH="1359529" progId="">
                  <p:embed/>
                </p:oleObj>
              </mc:Choice>
              <mc:Fallback>
                <p:oleObj name="Clip" r:id="rId4" imgW="4582562" imgH="1359529"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25" y="2419350"/>
                        <a:ext cx="16764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028"/>
          <p:cNvGraphicFramePr>
            <a:graphicFrameLocks/>
          </p:cNvGraphicFramePr>
          <p:nvPr/>
        </p:nvGraphicFramePr>
        <p:xfrm>
          <a:off x="4937125" y="4095750"/>
          <a:ext cx="1095375" cy="768350"/>
        </p:xfrm>
        <a:graphic>
          <a:graphicData uri="http://schemas.openxmlformats.org/presentationml/2006/ole">
            <mc:AlternateContent xmlns:mc="http://schemas.openxmlformats.org/markup-compatibility/2006">
              <mc:Choice xmlns:v="urn:schemas-microsoft-com:vml" Requires="v">
                <p:oleObj spid="_x0000_s6197" name="ClipArt" r:id="rId6" imgW="5715000" imgH="4008438" progId="">
                  <p:embed/>
                </p:oleObj>
              </mc:Choice>
              <mc:Fallback>
                <p:oleObj name="ClipArt" r:id="rId6" imgW="5715000" imgH="4008438" progId="">
                  <p:embed/>
                  <p:pic>
                    <p:nvPicPr>
                      <p:cNvPr id="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125" y="4095750"/>
                        <a:ext cx="109537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1" name="Line 30"/>
          <p:cNvSpPr>
            <a:spLocks noChangeShapeType="1"/>
          </p:cNvSpPr>
          <p:nvPr/>
        </p:nvSpPr>
        <p:spPr bwMode="auto">
          <a:xfrm>
            <a:off x="4632325" y="3257550"/>
            <a:ext cx="762000" cy="762000"/>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2" name="Line 31"/>
          <p:cNvSpPr>
            <a:spLocks noChangeShapeType="1"/>
          </p:cNvSpPr>
          <p:nvPr/>
        </p:nvSpPr>
        <p:spPr bwMode="auto">
          <a:xfrm>
            <a:off x="4708525" y="2724150"/>
            <a:ext cx="838200" cy="0"/>
          </a:xfrm>
          <a:prstGeom prst="line">
            <a:avLst/>
          </a:prstGeom>
          <a:noFill/>
          <a:ln w="57150">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3" name="Line 32"/>
          <p:cNvSpPr>
            <a:spLocks noChangeShapeType="1"/>
          </p:cNvSpPr>
          <p:nvPr/>
        </p:nvSpPr>
        <p:spPr bwMode="auto">
          <a:xfrm>
            <a:off x="2651125" y="2724150"/>
            <a:ext cx="838200" cy="0"/>
          </a:xfrm>
          <a:prstGeom prst="line">
            <a:avLst/>
          </a:prstGeom>
          <a:noFill/>
          <a:ln w="57150">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4" name="Text Box 33"/>
          <p:cNvSpPr txBox="1">
            <a:spLocks noChangeArrowheads="1"/>
          </p:cNvSpPr>
          <p:nvPr/>
        </p:nvSpPr>
        <p:spPr bwMode="auto">
          <a:xfrm>
            <a:off x="730250" y="2784475"/>
            <a:ext cx="2225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r>
              <a:rPr lang="en-US" sz="1600" i="1">
                <a:solidFill>
                  <a:schemeClr val="tx2"/>
                </a:solidFill>
                <a:latin typeface="Lucida Sans Unicode" pitchFamily="34" charset="0"/>
              </a:rPr>
              <a:t>seconds - milliseconds</a:t>
            </a:r>
          </a:p>
        </p:txBody>
      </p:sp>
      <p:sp>
        <p:nvSpPr>
          <p:cNvPr id="2065" name="Text Box 34"/>
          <p:cNvSpPr txBox="1">
            <a:spLocks noChangeArrowheads="1"/>
          </p:cNvSpPr>
          <p:nvPr/>
        </p:nvSpPr>
        <p:spPr bwMode="auto">
          <a:xfrm>
            <a:off x="3336925" y="3028950"/>
            <a:ext cx="1390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r>
              <a:rPr lang="en-US" sz="1600" i="1">
                <a:solidFill>
                  <a:schemeClr val="tx2"/>
                </a:solidFill>
                <a:latin typeface="Lucida Sans Unicode" pitchFamily="34" charset="0"/>
              </a:rPr>
              <a:t>nanoseconds</a:t>
            </a:r>
          </a:p>
        </p:txBody>
      </p:sp>
      <p:sp>
        <p:nvSpPr>
          <p:cNvPr id="2066" name="Text Box 35"/>
          <p:cNvSpPr txBox="1">
            <a:spLocks noChangeArrowheads="1"/>
          </p:cNvSpPr>
          <p:nvPr/>
        </p:nvSpPr>
        <p:spPr bwMode="auto">
          <a:xfrm>
            <a:off x="6080125" y="3028950"/>
            <a:ext cx="2225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r>
              <a:rPr lang="en-US" sz="1600" i="1">
                <a:solidFill>
                  <a:schemeClr val="tx2"/>
                </a:solidFill>
                <a:latin typeface="Lucida Sans Unicode" pitchFamily="34" charset="0"/>
              </a:rPr>
              <a:t>seconds - milliseconds</a:t>
            </a:r>
          </a:p>
        </p:txBody>
      </p:sp>
      <p:sp>
        <p:nvSpPr>
          <p:cNvPr id="2067" name="Text Box 36"/>
          <p:cNvSpPr txBox="1">
            <a:spLocks noChangeArrowheads="1"/>
          </p:cNvSpPr>
          <p:nvPr/>
        </p:nvSpPr>
        <p:spPr bwMode="auto">
          <a:xfrm>
            <a:off x="5013325" y="4781550"/>
            <a:ext cx="1287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r>
              <a:rPr lang="en-US" sz="1600" i="1">
                <a:solidFill>
                  <a:schemeClr val="tx2"/>
                </a:solidFill>
                <a:latin typeface="Lucida Sans Unicode" pitchFamily="34" charset="0"/>
              </a:rPr>
              <a:t>milliseconds</a:t>
            </a:r>
          </a:p>
        </p:txBody>
      </p:sp>
      <p:pic>
        <p:nvPicPr>
          <p:cNvPr id="2068" name="Picture 22" descr="Computer Box (Office Clip Ar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9627">
            <a:off x="3733800" y="2051050"/>
            <a:ext cx="6096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8" descr="Printer Laser (Office Clip 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0725" y="2190750"/>
            <a:ext cx="11334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10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7725" y="2114550"/>
            <a:ext cx="8064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569700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Devices</a:t>
            </a:r>
            <a:endParaRPr lang="en-US" dirty="0"/>
          </a:p>
        </p:txBody>
      </p:sp>
      <p:sp>
        <p:nvSpPr>
          <p:cNvPr id="4" name="Rectangle 3"/>
          <p:cNvSpPr/>
          <p:nvPr/>
        </p:nvSpPr>
        <p:spPr>
          <a:xfrm>
            <a:off x="381000" y="1490007"/>
            <a:ext cx="8610600" cy="923330"/>
          </a:xfrm>
          <a:prstGeom prst="rect">
            <a:avLst/>
          </a:prstGeom>
        </p:spPr>
        <p:txBody>
          <a:bodyPr wrap="square">
            <a:spAutoFit/>
          </a:bodyPr>
          <a:lstStyle/>
          <a:p>
            <a:r>
              <a:rPr lang="en-US" dirty="0"/>
              <a:t> </a:t>
            </a:r>
            <a:r>
              <a:rPr lang="en-US" b="1" dirty="0"/>
              <a:t>input device</a:t>
            </a:r>
            <a:r>
              <a:rPr lang="en-US" dirty="0"/>
              <a:t> is any peripheral (piece of computer hardware equipment) used to provide data and control signals to an information processing system such as a computer or </a:t>
            </a:r>
            <a:r>
              <a:rPr lang="en-US" dirty="0" smtClean="0"/>
              <a:t>other information.</a:t>
            </a:r>
            <a:endParaRPr lang="en-US" dirty="0"/>
          </a:p>
        </p:txBody>
      </p:sp>
      <p:pic>
        <p:nvPicPr>
          <p:cNvPr id="4099" name="Picture 3" descr="C:\Users\ahmad\Desktop\inpu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24200"/>
            <a:ext cx="75438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895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Devices</a:t>
            </a:r>
            <a:endParaRPr lang="en-US" dirty="0"/>
          </a:p>
        </p:txBody>
      </p:sp>
      <p:sp>
        <p:nvSpPr>
          <p:cNvPr id="3" name="Rectangle 2"/>
          <p:cNvSpPr/>
          <p:nvPr/>
        </p:nvSpPr>
        <p:spPr>
          <a:xfrm>
            <a:off x="838200" y="1600201"/>
            <a:ext cx="7543800" cy="923330"/>
          </a:xfrm>
          <a:prstGeom prst="rect">
            <a:avLst/>
          </a:prstGeom>
        </p:spPr>
        <p:txBody>
          <a:bodyPr wrap="square">
            <a:spAutoFit/>
          </a:bodyPr>
          <a:lstStyle/>
          <a:p>
            <a:r>
              <a:rPr lang="en-US" dirty="0"/>
              <a:t>An </a:t>
            </a:r>
            <a:r>
              <a:rPr lang="en-US" b="1" dirty="0"/>
              <a:t>output device</a:t>
            </a:r>
            <a:r>
              <a:rPr lang="en-US" dirty="0"/>
              <a:t> is any piece of computer hardware equipment used to communicate the results of data processing carried out by an information processing system (such as a computer) to the outside world.</a:t>
            </a:r>
          </a:p>
        </p:txBody>
      </p:sp>
      <p:pic>
        <p:nvPicPr>
          <p:cNvPr id="5122" name="Picture 2" descr="C:\Users\ahmad\Desktop\outpu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00400"/>
            <a:ext cx="6267166"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95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normAutofit/>
          </a:bodyPr>
          <a:lstStyle/>
          <a:p>
            <a:r>
              <a:rPr lang="en-US" dirty="0" smtClean="0"/>
              <a:t>Computers, What are Computers?</a:t>
            </a:r>
          </a:p>
          <a:p>
            <a:r>
              <a:rPr lang="en-US" dirty="0" smtClean="0"/>
              <a:t>How a Computer Works?</a:t>
            </a:r>
          </a:p>
          <a:p>
            <a:r>
              <a:rPr lang="en-US" dirty="0" smtClean="0"/>
              <a:t>Computer Sciences</a:t>
            </a:r>
          </a:p>
          <a:p>
            <a:r>
              <a:rPr lang="en-US" dirty="0" smtClean="0"/>
              <a:t>Computer Hardware  </a:t>
            </a:r>
            <a:r>
              <a:rPr lang="en-US" dirty="0" smtClean="0">
                <a:sym typeface="Wingdings" pitchFamily="2" charset="2"/>
              </a:rPr>
              <a:t> Types  </a:t>
            </a:r>
          </a:p>
          <a:p>
            <a:r>
              <a:rPr lang="en-US" dirty="0" smtClean="0">
                <a:sym typeface="Wingdings" pitchFamily="2" charset="2"/>
              </a:rPr>
              <a:t>Basic Input / Output Devices</a:t>
            </a:r>
          </a:p>
          <a:p>
            <a:r>
              <a:rPr lang="en-US" dirty="0" smtClean="0">
                <a:sym typeface="Wingdings" pitchFamily="2" charset="2"/>
              </a:rPr>
              <a:t>Storage Devices</a:t>
            </a:r>
          </a:p>
          <a:p>
            <a:r>
              <a:rPr lang="en-US" dirty="0" smtClean="0">
                <a:sym typeface="Wingdings" pitchFamily="2" charset="2"/>
              </a:rPr>
              <a:t>CPU &amp; Its Parts</a:t>
            </a:r>
          </a:p>
          <a:p>
            <a:r>
              <a:rPr lang="en-US" dirty="0" smtClean="0"/>
              <a:t>Computer Software  </a:t>
            </a:r>
            <a:r>
              <a:rPr lang="en-US" dirty="0" smtClean="0">
                <a:sym typeface="Wingdings" pitchFamily="2" charset="2"/>
              </a:rPr>
              <a:t> Types</a:t>
            </a:r>
          </a:p>
          <a:p>
            <a:r>
              <a:rPr lang="en-US" dirty="0" smtClean="0">
                <a:sym typeface="Wingdings" pitchFamily="2" charset="2"/>
              </a:rPr>
              <a:t>Types of Computers</a:t>
            </a:r>
          </a:p>
          <a:p>
            <a:r>
              <a:rPr lang="en-US" dirty="0" smtClean="0">
                <a:sym typeface="Wingdings" pitchFamily="2" charset="2"/>
              </a:rPr>
              <a:t>Today’s Computing</a:t>
            </a:r>
          </a:p>
          <a:p>
            <a:r>
              <a:rPr lang="en-US" dirty="0" smtClean="0">
                <a:sym typeface="Wingdings" pitchFamily="2" charset="2"/>
              </a:rPr>
              <a:t>Summary</a:t>
            </a:r>
          </a:p>
          <a:p>
            <a:endParaRPr lang="en-US" dirty="0" smtClean="0">
              <a:sym typeface="Wingdings" pitchFamily="2" charset="2"/>
            </a:endParaRPr>
          </a:p>
          <a:p>
            <a:endParaRPr lang="en-US" dirty="0" smtClean="0">
              <a:sym typeface="Wingdings" pitchFamily="2" charset="2"/>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673350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Devices</a:t>
            </a:r>
            <a:endParaRPr lang="en-US" dirty="0"/>
          </a:p>
        </p:txBody>
      </p:sp>
      <p:sp>
        <p:nvSpPr>
          <p:cNvPr id="3" name="TextBox 2"/>
          <p:cNvSpPr txBox="1"/>
          <p:nvPr/>
        </p:nvSpPr>
        <p:spPr>
          <a:xfrm>
            <a:off x="1143000" y="1752600"/>
            <a:ext cx="7315200" cy="1477328"/>
          </a:xfrm>
          <a:prstGeom prst="rect">
            <a:avLst/>
          </a:prstGeom>
          <a:noFill/>
        </p:spPr>
        <p:txBody>
          <a:bodyPr wrap="square" rtlCol="0">
            <a:spAutoFit/>
          </a:bodyPr>
          <a:lstStyle/>
          <a:p>
            <a:r>
              <a:rPr lang="en-US" dirty="0" smtClean="0"/>
              <a:t>There are mainly two types of storage devices:</a:t>
            </a:r>
          </a:p>
          <a:p>
            <a:endParaRPr lang="en-US" dirty="0"/>
          </a:p>
          <a:p>
            <a:pPr>
              <a:buFont typeface="Arial" pitchFamily="34" charset="0"/>
              <a:buChar char="•"/>
            </a:pPr>
            <a:r>
              <a:rPr lang="en-US" b="1" dirty="0" smtClean="0"/>
              <a:t>Internal Storage Devices</a:t>
            </a:r>
          </a:p>
          <a:p>
            <a:pPr>
              <a:buFont typeface="Arial" pitchFamily="34" charset="0"/>
              <a:buChar char="•"/>
            </a:pPr>
            <a:endParaRPr lang="en-US" b="1" dirty="0"/>
          </a:p>
          <a:p>
            <a:pPr>
              <a:buFont typeface="Arial" pitchFamily="34" charset="0"/>
              <a:buChar char="•"/>
            </a:pPr>
            <a:r>
              <a:rPr lang="en-US" b="1" dirty="0" smtClean="0"/>
              <a:t>External Storage Devices</a:t>
            </a:r>
            <a:endParaRPr lang="en-US" b="1" dirty="0"/>
          </a:p>
        </p:txBody>
      </p:sp>
    </p:spTree>
    <p:extLst>
      <p:ext uri="{BB962C8B-B14F-4D97-AF65-F5344CB8AC3E}">
        <p14:creationId xmlns:p14="http://schemas.microsoft.com/office/powerpoint/2010/main" val="1324776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Memory Devices</a:t>
            </a:r>
            <a:endParaRPr lang="en-US" dirty="0"/>
          </a:p>
        </p:txBody>
      </p:sp>
      <p:sp>
        <p:nvSpPr>
          <p:cNvPr id="3" name="TextBox 2"/>
          <p:cNvSpPr txBox="1"/>
          <p:nvPr/>
        </p:nvSpPr>
        <p:spPr>
          <a:xfrm>
            <a:off x="1524000" y="1828800"/>
            <a:ext cx="6705600" cy="1477328"/>
          </a:xfrm>
          <a:prstGeom prst="rect">
            <a:avLst/>
          </a:prstGeom>
          <a:noFill/>
        </p:spPr>
        <p:txBody>
          <a:bodyPr wrap="square" rtlCol="0">
            <a:spAutoFit/>
          </a:bodyPr>
          <a:lstStyle/>
          <a:p>
            <a:r>
              <a:rPr lang="en-US" dirty="0" smtClean="0"/>
              <a:t>Internal Memory mainly consists of:</a:t>
            </a:r>
            <a:endParaRPr lang="en-US" dirty="0"/>
          </a:p>
          <a:p>
            <a:endParaRPr lang="en-US" dirty="0" smtClean="0"/>
          </a:p>
          <a:p>
            <a:pPr>
              <a:buFont typeface="Arial" pitchFamily="34" charset="0"/>
              <a:buChar char="•"/>
            </a:pPr>
            <a:r>
              <a:rPr lang="en-US" b="1" dirty="0" smtClean="0"/>
              <a:t>RAM &amp; ROM</a:t>
            </a:r>
          </a:p>
          <a:p>
            <a:pPr>
              <a:buFont typeface="Arial" pitchFamily="34" charset="0"/>
              <a:buChar char="•"/>
            </a:pPr>
            <a:r>
              <a:rPr lang="en-US" b="1" dirty="0" smtClean="0"/>
              <a:t>Cache Memory</a:t>
            </a:r>
          </a:p>
          <a:p>
            <a:pPr>
              <a:buFont typeface="Arial" pitchFamily="34" charset="0"/>
              <a:buChar char="•"/>
            </a:pPr>
            <a:r>
              <a:rPr lang="en-US" b="1" dirty="0" smtClean="0"/>
              <a:t>Registers</a:t>
            </a:r>
            <a:endParaRPr lang="en-US" b="1" dirty="0"/>
          </a:p>
        </p:txBody>
      </p:sp>
    </p:spTree>
    <p:extLst>
      <p:ext uri="{BB962C8B-B14F-4D97-AF65-F5344CB8AC3E}">
        <p14:creationId xmlns:p14="http://schemas.microsoft.com/office/powerpoint/2010/main" val="2137421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09600"/>
            <a:ext cx="8229600" cy="1066800"/>
          </a:xfrm>
        </p:spPr>
        <p:txBody>
          <a:bodyPr/>
          <a:lstStyle/>
          <a:p>
            <a:pPr eaLnBrk="1" hangingPunct="1"/>
            <a:r>
              <a:rPr lang="en-US" dirty="0" smtClean="0"/>
              <a:t>Internal Memory Devices</a:t>
            </a:r>
          </a:p>
        </p:txBody>
      </p:sp>
      <p:sp>
        <p:nvSpPr>
          <p:cNvPr id="259075" name="Rectangle 3"/>
          <p:cNvSpPr>
            <a:spLocks noGrp="1" noChangeArrowheads="1"/>
          </p:cNvSpPr>
          <p:nvPr>
            <p:ph idx="1"/>
          </p:nvPr>
        </p:nvSpPr>
        <p:spPr>
          <a:xfrm>
            <a:off x="482600" y="1676400"/>
            <a:ext cx="5613400" cy="4632325"/>
          </a:xfrm>
        </p:spPr>
        <p:txBody>
          <a:bodyPr lIns="0" rIns="0">
            <a:normAutofit fontScale="70000" lnSpcReduction="20000"/>
          </a:bodyPr>
          <a:lstStyle/>
          <a:p>
            <a:pPr marL="365760" indent="-256032" eaLnBrk="1" fontAlgn="auto" hangingPunct="1">
              <a:spcBef>
                <a:spcPct val="30000"/>
              </a:spcBef>
              <a:spcAft>
                <a:spcPts val="0"/>
              </a:spcAft>
              <a:buClr>
                <a:schemeClr val="accent3"/>
              </a:buClr>
              <a:buFont typeface="Georgia"/>
              <a:buChar char="•"/>
              <a:defRPr/>
            </a:pPr>
            <a:r>
              <a:rPr lang="en-US" b="1" dirty="0"/>
              <a:t>ROM = Read-Only Memory</a:t>
            </a:r>
          </a:p>
          <a:p>
            <a:pPr marL="658368" lvl="1" indent="-246888" eaLnBrk="1" fontAlgn="auto" hangingPunct="1">
              <a:spcBef>
                <a:spcPct val="30000"/>
              </a:spcBef>
              <a:spcAft>
                <a:spcPts val="0"/>
              </a:spcAft>
              <a:buFont typeface="Georgia"/>
              <a:buChar char="▫"/>
              <a:defRPr/>
            </a:pPr>
            <a:r>
              <a:rPr lang="en-US" dirty="0"/>
              <a:t>Stores information permanently (non-volatile)</a:t>
            </a:r>
          </a:p>
          <a:p>
            <a:pPr marL="658368" lvl="1" indent="-246888" eaLnBrk="1" fontAlgn="auto" hangingPunct="1">
              <a:spcBef>
                <a:spcPct val="30000"/>
              </a:spcBef>
              <a:spcAft>
                <a:spcPts val="0"/>
              </a:spcAft>
              <a:buFont typeface="Georgia"/>
              <a:buChar char="▫"/>
              <a:defRPr/>
            </a:pPr>
            <a:r>
              <a:rPr lang="en-US" dirty="0"/>
              <a:t>Used to store the information required to startup the computer</a:t>
            </a:r>
          </a:p>
          <a:p>
            <a:pPr marL="658368" lvl="1" indent="-246888" eaLnBrk="1" fontAlgn="auto" hangingPunct="1">
              <a:spcBef>
                <a:spcPct val="30000"/>
              </a:spcBef>
              <a:spcAft>
                <a:spcPts val="0"/>
              </a:spcAft>
              <a:buFont typeface="Georgia"/>
              <a:buChar char="▫"/>
              <a:defRPr/>
            </a:pPr>
            <a:r>
              <a:rPr lang="en-US" dirty="0"/>
              <a:t>Many types: ROM, EPROM, EEPROM, and FLASH</a:t>
            </a:r>
          </a:p>
          <a:p>
            <a:pPr marL="658368" lvl="1" indent="-246888" eaLnBrk="1" fontAlgn="auto" hangingPunct="1">
              <a:spcBef>
                <a:spcPct val="30000"/>
              </a:spcBef>
              <a:spcAft>
                <a:spcPts val="0"/>
              </a:spcAft>
              <a:buFont typeface="Georgia"/>
              <a:buChar char="▫"/>
              <a:defRPr/>
            </a:pPr>
            <a:r>
              <a:rPr lang="en-US" dirty="0"/>
              <a:t>FLASH memory can be erased electrically in </a:t>
            </a:r>
            <a:r>
              <a:rPr lang="en-US" dirty="0" smtClean="0"/>
              <a:t>blocks</a:t>
            </a:r>
          </a:p>
          <a:p>
            <a:pPr marL="658368" lvl="1" indent="-246888" eaLnBrk="1" fontAlgn="auto" hangingPunct="1">
              <a:spcBef>
                <a:spcPct val="30000"/>
              </a:spcBef>
              <a:spcAft>
                <a:spcPts val="0"/>
              </a:spcAft>
              <a:buFont typeface="Georgia"/>
              <a:buChar char="▫"/>
              <a:defRPr/>
            </a:pPr>
            <a:endParaRPr lang="en-US" dirty="0"/>
          </a:p>
          <a:p>
            <a:pPr marL="365760" indent="-256032" eaLnBrk="1" fontAlgn="auto" hangingPunct="1">
              <a:spcBef>
                <a:spcPct val="30000"/>
              </a:spcBef>
              <a:spcAft>
                <a:spcPts val="0"/>
              </a:spcAft>
              <a:buClr>
                <a:schemeClr val="accent3"/>
              </a:buClr>
              <a:buFont typeface="Georgia"/>
              <a:buChar char="•"/>
              <a:defRPr/>
            </a:pPr>
            <a:r>
              <a:rPr lang="en-US" b="1" dirty="0"/>
              <a:t>RAM = Random Access Memory</a:t>
            </a:r>
          </a:p>
          <a:p>
            <a:pPr marL="658368" lvl="1" indent="-246888" eaLnBrk="1" fontAlgn="auto" hangingPunct="1">
              <a:spcBef>
                <a:spcPct val="30000"/>
              </a:spcBef>
              <a:spcAft>
                <a:spcPts val="0"/>
              </a:spcAft>
              <a:buFont typeface="Georgia"/>
              <a:buChar char="▫"/>
              <a:defRPr/>
            </a:pPr>
            <a:r>
              <a:rPr lang="en-US" dirty="0"/>
              <a:t>Volatile memory: data is lost when device is powered off</a:t>
            </a:r>
          </a:p>
          <a:p>
            <a:pPr marL="658368" lvl="1" indent="-246888" eaLnBrk="1" fontAlgn="auto" hangingPunct="1">
              <a:spcBef>
                <a:spcPct val="30000"/>
              </a:spcBef>
              <a:spcAft>
                <a:spcPts val="0"/>
              </a:spcAft>
              <a:buFont typeface="Georgia"/>
              <a:buChar char="▫"/>
              <a:defRPr/>
            </a:pPr>
            <a:r>
              <a:rPr lang="en-US" dirty="0"/>
              <a:t>Dynamic RAM (DRAM)</a:t>
            </a:r>
          </a:p>
          <a:p>
            <a:pPr marL="923544" lvl="2" indent="-219456" eaLnBrk="1" fontAlgn="auto" hangingPunct="1">
              <a:spcBef>
                <a:spcPct val="30000"/>
              </a:spcBef>
              <a:spcAft>
                <a:spcPts val="0"/>
              </a:spcAft>
              <a:buFont typeface="Wingdings 2"/>
              <a:buChar char=""/>
              <a:defRPr/>
            </a:pPr>
            <a:r>
              <a:rPr lang="en-US" dirty="0"/>
              <a:t>Inexpensive, used for main memory, must be refreshed constantly</a:t>
            </a:r>
          </a:p>
          <a:p>
            <a:pPr marL="658368" lvl="1" indent="-246888" eaLnBrk="1" fontAlgn="auto" hangingPunct="1">
              <a:spcBef>
                <a:spcPct val="30000"/>
              </a:spcBef>
              <a:spcAft>
                <a:spcPts val="0"/>
              </a:spcAft>
              <a:buFont typeface="Georgia"/>
              <a:buChar char="▫"/>
              <a:defRPr/>
            </a:pPr>
            <a:r>
              <a:rPr lang="en-US" dirty="0"/>
              <a:t>Static RAM (SRAM)</a:t>
            </a:r>
          </a:p>
          <a:p>
            <a:pPr marL="923544" lvl="2" indent="-219456" eaLnBrk="1" fontAlgn="auto" hangingPunct="1">
              <a:spcBef>
                <a:spcPct val="30000"/>
              </a:spcBef>
              <a:spcAft>
                <a:spcPts val="0"/>
              </a:spcAft>
              <a:buFont typeface="Wingdings 2"/>
              <a:buChar char=""/>
              <a:defRPr/>
            </a:pPr>
            <a:r>
              <a:rPr lang="en-US" dirty="0"/>
              <a:t>Expensive, used for cache memory, faster access, no refresh</a:t>
            </a:r>
          </a:p>
          <a:p>
            <a:pPr marL="658368" lvl="1" indent="-246888" eaLnBrk="1" fontAlgn="auto" hangingPunct="1">
              <a:spcBef>
                <a:spcPct val="30000"/>
              </a:spcBef>
              <a:spcAft>
                <a:spcPts val="0"/>
              </a:spcAft>
              <a:buFont typeface="Georgia"/>
              <a:buChar char="▫"/>
              <a:defRPr/>
            </a:pPr>
            <a:r>
              <a:rPr lang="en-US" dirty="0"/>
              <a:t>Video RAM (VRAM)</a:t>
            </a:r>
          </a:p>
          <a:p>
            <a:pPr marL="923544" lvl="2" indent="-219456" eaLnBrk="1" fontAlgn="auto" hangingPunct="1">
              <a:spcBef>
                <a:spcPct val="30000"/>
              </a:spcBef>
              <a:spcAft>
                <a:spcPts val="0"/>
              </a:spcAft>
              <a:buFont typeface="Wingdings 2"/>
              <a:buChar char=""/>
              <a:defRPr/>
            </a:pPr>
            <a:r>
              <a:rPr lang="en-US" dirty="0"/>
              <a:t>Dual ported: read port to refresh the display, write port for updates</a:t>
            </a:r>
          </a:p>
        </p:txBody>
      </p:sp>
      <p:sp>
        <p:nvSpPr>
          <p:cNvPr id="28676" name="Slide Number Placeholder 3"/>
          <p:cNvSpPr>
            <a:spLocks noGrp="1"/>
          </p:cNvSpPr>
          <p:nvPr>
            <p:ph type="sldNum" sz="quarter" idx="12"/>
          </p:nvPr>
        </p:nvSpPr>
        <p:spPr/>
        <p:txBody>
          <a:bodyPr/>
          <a:lstStyle/>
          <a:p>
            <a:pPr fontAlgn="base">
              <a:spcBef>
                <a:spcPct val="0"/>
              </a:spcBef>
              <a:spcAft>
                <a:spcPct val="0"/>
              </a:spcAft>
              <a:defRPr/>
            </a:pPr>
            <a:fld id="{F350E8A7-2308-4D4E-A32B-3BDE2914506E}" type="slidenum">
              <a:rPr lang="en-US" smtClean="0">
                <a:latin typeface="Arial" pitchFamily="34" charset="0"/>
              </a:rPr>
              <a:pPr fontAlgn="base">
                <a:spcBef>
                  <a:spcPct val="0"/>
                </a:spcBef>
                <a:spcAft>
                  <a:spcPct val="0"/>
                </a:spcAft>
                <a:defRPr/>
              </a:pPr>
              <a:t>22</a:t>
            </a:fld>
            <a:endParaRPr lang="en-US" smtClean="0">
              <a:latin typeface="Arial" pitchFamily="34" charset="0"/>
            </a:endParaRPr>
          </a:p>
        </p:txBody>
      </p:sp>
    </p:spTree>
    <p:extLst>
      <p:ext uri="{BB962C8B-B14F-4D97-AF65-F5344CB8AC3E}">
        <p14:creationId xmlns:p14="http://schemas.microsoft.com/office/powerpoint/2010/main" val="1627639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Registers</a:t>
            </a:r>
          </a:p>
        </p:txBody>
      </p:sp>
      <p:sp>
        <p:nvSpPr>
          <p:cNvPr id="23555" name="Content Placeholder 2"/>
          <p:cNvSpPr>
            <a:spLocks noGrp="1"/>
          </p:cNvSpPr>
          <p:nvPr>
            <p:ph idx="1"/>
          </p:nvPr>
        </p:nvSpPr>
        <p:spPr/>
        <p:txBody>
          <a:bodyPr/>
          <a:lstStyle/>
          <a:p>
            <a:pPr eaLnBrk="1" hangingPunct="1">
              <a:lnSpc>
                <a:spcPct val="150000"/>
              </a:lnSpc>
            </a:pPr>
            <a:r>
              <a:rPr lang="en-US" sz="2400" smtClean="0"/>
              <a:t>High speed storage areas within the CPU</a:t>
            </a:r>
          </a:p>
          <a:p>
            <a:pPr eaLnBrk="1" hangingPunct="1">
              <a:lnSpc>
                <a:spcPct val="150000"/>
              </a:lnSpc>
            </a:pPr>
            <a:r>
              <a:rPr lang="en-US" sz="2400" smtClean="0"/>
              <a:t>Directly linked to the CU and ALU</a:t>
            </a:r>
          </a:p>
          <a:p>
            <a:pPr eaLnBrk="1" hangingPunct="1">
              <a:lnSpc>
                <a:spcPct val="150000"/>
              </a:lnSpc>
            </a:pPr>
            <a:r>
              <a:rPr lang="en-US" sz="2400" smtClean="0"/>
              <a:t>Much faster access than memory access</a:t>
            </a:r>
          </a:p>
          <a:p>
            <a:pPr eaLnBrk="1" hangingPunct="1">
              <a:lnSpc>
                <a:spcPct val="150000"/>
              </a:lnSpc>
            </a:pPr>
            <a:r>
              <a:rPr lang="en-US" sz="2400" smtClean="0"/>
              <a:t>Instructions using only registers execute more efficiently than those having memory operands</a:t>
            </a:r>
          </a:p>
        </p:txBody>
      </p:sp>
      <p:sp>
        <p:nvSpPr>
          <p:cNvPr id="23556" name="Slide Number Placeholder 3"/>
          <p:cNvSpPr>
            <a:spLocks noGrp="1"/>
          </p:cNvSpPr>
          <p:nvPr>
            <p:ph type="sldNum" sz="quarter" idx="12"/>
          </p:nvPr>
        </p:nvSpPr>
        <p:spPr/>
        <p:txBody>
          <a:bodyPr/>
          <a:lstStyle/>
          <a:p>
            <a:pPr fontAlgn="base">
              <a:spcBef>
                <a:spcPct val="0"/>
              </a:spcBef>
              <a:spcAft>
                <a:spcPct val="0"/>
              </a:spcAft>
              <a:defRPr/>
            </a:pPr>
            <a:fld id="{CDD7852B-43BD-480D-9655-7CD32E2D17DD}" type="slidenum">
              <a:rPr lang="en-US" smtClean="0">
                <a:latin typeface="Arial" pitchFamily="34" charset="0"/>
              </a:rPr>
              <a:pPr fontAlgn="base">
                <a:spcBef>
                  <a:spcPct val="0"/>
                </a:spcBef>
                <a:spcAft>
                  <a:spcPct val="0"/>
                </a:spcAft>
                <a:defRPr/>
              </a:pPr>
              <a:t>23</a:t>
            </a:fld>
            <a:endParaRPr lang="en-US" smtClean="0">
              <a:latin typeface="Arial" pitchFamily="34" charset="0"/>
            </a:endParaRPr>
          </a:p>
        </p:txBody>
      </p:sp>
    </p:spTree>
    <p:extLst>
      <p:ext uri="{BB962C8B-B14F-4D97-AF65-F5344CB8AC3E}">
        <p14:creationId xmlns:p14="http://schemas.microsoft.com/office/powerpoint/2010/main" val="2881358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609600"/>
            <a:ext cx="8229600" cy="1066800"/>
          </a:xfrm>
        </p:spPr>
        <p:txBody>
          <a:bodyPr/>
          <a:lstStyle/>
          <a:p>
            <a:pPr eaLnBrk="1" hangingPunct="1"/>
            <a:r>
              <a:rPr lang="en-US" dirty="0" smtClean="0"/>
              <a:t> Memory Hierarchy</a:t>
            </a:r>
          </a:p>
        </p:txBody>
      </p:sp>
      <p:sp>
        <p:nvSpPr>
          <p:cNvPr id="29699" name="Rectangle 3"/>
          <p:cNvSpPr>
            <a:spLocks noGrp="1" noChangeArrowheads="1"/>
          </p:cNvSpPr>
          <p:nvPr>
            <p:ph idx="1"/>
          </p:nvPr>
        </p:nvSpPr>
        <p:spPr>
          <a:xfrm>
            <a:off x="457200" y="1676400"/>
            <a:ext cx="8229600" cy="4953000"/>
          </a:xfrm>
        </p:spPr>
        <p:txBody>
          <a:bodyPr/>
          <a:lstStyle/>
          <a:p>
            <a:pPr eaLnBrk="1" hangingPunct="1"/>
            <a:r>
              <a:rPr lang="en-US" sz="2000" dirty="0" smtClean="0"/>
              <a:t>Registers</a:t>
            </a:r>
          </a:p>
          <a:p>
            <a:pPr lvl="1" eaLnBrk="1" hangingPunct="1"/>
            <a:r>
              <a:rPr lang="en-US" sz="2000" dirty="0" smtClean="0"/>
              <a:t>Fastest storage elements, stores most frequently used data</a:t>
            </a:r>
          </a:p>
          <a:p>
            <a:pPr lvl="1" eaLnBrk="1" hangingPunct="1"/>
            <a:r>
              <a:rPr lang="en-US" sz="2000" dirty="0" smtClean="0"/>
              <a:t>General-purpose registers: accessible to the programmer</a:t>
            </a:r>
          </a:p>
          <a:p>
            <a:pPr lvl="1" eaLnBrk="1" hangingPunct="1"/>
            <a:r>
              <a:rPr lang="en-US" sz="2000" dirty="0" smtClean="0"/>
              <a:t>Special-purpose registers: used internally by the microprocessor</a:t>
            </a:r>
          </a:p>
          <a:p>
            <a:pPr eaLnBrk="1" hangingPunct="1"/>
            <a:r>
              <a:rPr lang="en-US" sz="2000" dirty="0" smtClean="0"/>
              <a:t>Cache Memory</a:t>
            </a:r>
          </a:p>
          <a:p>
            <a:pPr lvl="1" eaLnBrk="1" hangingPunct="1"/>
            <a:r>
              <a:rPr lang="en-US" sz="2000" dirty="0" smtClean="0"/>
              <a:t>Fast SRAM (Static RAM) that stores recently used instructions and data</a:t>
            </a:r>
          </a:p>
          <a:p>
            <a:pPr lvl="1" eaLnBrk="1" hangingPunct="1"/>
            <a:r>
              <a:rPr lang="en-US" sz="2000" dirty="0" smtClean="0"/>
              <a:t>Recent processors have 2 levels</a:t>
            </a:r>
          </a:p>
          <a:p>
            <a:pPr eaLnBrk="1" hangingPunct="1"/>
            <a:r>
              <a:rPr lang="en-US" sz="2000" dirty="0" smtClean="0"/>
              <a:t>Main Memory (DRAM)</a:t>
            </a:r>
          </a:p>
          <a:p>
            <a:pPr eaLnBrk="1" hangingPunct="1"/>
            <a:r>
              <a:rPr lang="en-US" sz="2000" dirty="0" smtClean="0"/>
              <a:t>Disk Storage</a:t>
            </a:r>
          </a:p>
          <a:p>
            <a:pPr lvl="1" eaLnBrk="1" hangingPunct="1"/>
            <a:r>
              <a:rPr lang="en-US" sz="2000" dirty="0" smtClean="0"/>
              <a:t>Permanent magnetic</a:t>
            </a:r>
          </a:p>
          <a:p>
            <a:pPr lvl="1" eaLnBrk="1" hangingPunct="1">
              <a:spcBef>
                <a:spcPct val="0"/>
              </a:spcBef>
              <a:buFont typeface="Wingdings" pitchFamily="2" charset="2"/>
              <a:buNone/>
            </a:pPr>
            <a:r>
              <a:rPr lang="en-US" sz="2000" dirty="0" smtClean="0"/>
              <a:t>	storage for files</a:t>
            </a:r>
          </a:p>
        </p:txBody>
      </p:sp>
      <p:sp>
        <p:nvSpPr>
          <p:cNvPr id="29700" name="Slide Number Placeholder 16"/>
          <p:cNvSpPr>
            <a:spLocks noGrp="1"/>
          </p:cNvSpPr>
          <p:nvPr>
            <p:ph type="sldNum" sz="quarter" idx="12"/>
          </p:nvPr>
        </p:nvSpPr>
        <p:spPr/>
        <p:txBody>
          <a:bodyPr/>
          <a:lstStyle/>
          <a:p>
            <a:pPr fontAlgn="base">
              <a:spcBef>
                <a:spcPct val="0"/>
              </a:spcBef>
              <a:spcAft>
                <a:spcPct val="0"/>
              </a:spcAft>
              <a:defRPr/>
            </a:pPr>
            <a:fld id="{F90B6ECB-93EC-43D3-9F7A-DE0746AAAFA9}" type="slidenum">
              <a:rPr lang="en-US" smtClean="0">
                <a:latin typeface="Arial" pitchFamily="34" charset="0"/>
              </a:rPr>
              <a:pPr fontAlgn="base">
                <a:spcBef>
                  <a:spcPct val="0"/>
                </a:spcBef>
                <a:spcAft>
                  <a:spcPct val="0"/>
                </a:spcAft>
                <a:defRPr/>
              </a:pPr>
              <a:t>24</a:t>
            </a:fld>
            <a:endParaRPr lang="en-US" smtClean="0">
              <a:latin typeface="Arial" pitchFamily="34" charset="0"/>
            </a:endParaRPr>
          </a:p>
        </p:txBody>
      </p:sp>
      <p:grpSp>
        <p:nvGrpSpPr>
          <p:cNvPr id="29701" name="Group 23"/>
          <p:cNvGrpSpPr>
            <a:grpSpLocks/>
          </p:cNvGrpSpPr>
          <p:nvPr/>
        </p:nvGrpSpPr>
        <p:grpSpPr bwMode="auto">
          <a:xfrm>
            <a:off x="4572000" y="4014788"/>
            <a:ext cx="4032250" cy="2843212"/>
            <a:chOff x="2880" y="2292"/>
            <a:chExt cx="2540" cy="1791"/>
          </a:xfrm>
        </p:grpSpPr>
        <p:sp>
          <p:nvSpPr>
            <p:cNvPr id="29702" name="AutoShape 10"/>
            <p:cNvSpPr>
              <a:spLocks noChangeArrowheads="1"/>
            </p:cNvSpPr>
            <p:nvPr/>
          </p:nvSpPr>
          <p:spPr bwMode="auto">
            <a:xfrm flipV="1">
              <a:off x="3025" y="2593"/>
              <a:ext cx="2250" cy="13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038 w 21600"/>
                <a:gd name="T13" fmla="*/ 6032 h 21600"/>
                <a:gd name="T14" fmla="*/ 15562 w 21600"/>
                <a:gd name="T15" fmla="*/ 15568 h 21600"/>
              </a:gdLst>
              <a:ahLst/>
              <a:cxnLst>
                <a:cxn ang="T8">
                  <a:pos x="T0" y="T1"/>
                </a:cxn>
                <a:cxn ang="T9">
                  <a:pos x="T2" y="T3"/>
                </a:cxn>
                <a:cxn ang="T10">
                  <a:pos x="T4" y="T5"/>
                </a:cxn>
                <a:cxn ang="T11">
                  <a:pos x="T6" y="T7"/>
                </a:cxn>
              </a:cxnLst>
              <a:rect l="T12" t="T13" r="T14" b="T15"/>
              <a:pathLst>
                <a:path w="21600" h="21600">
                  <a:moveTo>
                    <a:pt x="0" y="0"/>
                  </a:moveTo>
                  <a:lnTo>
                    <a:pt x="8476" y="21600"/>
                  </a:lnTo>
                  <a:lnTo>
                    <a:pt x="13124" y="21600"/>
                  </a:lnTo>
                  <a:lnTo>
                    <a:pt x="21600" y="0"/>
                  </a:lnTo>
                  <a:close/>
                </a:path>
              </a:pathLst>
            </a:custGeom>
            <a:solidFill>
              <a:srgbClr val="FFFFCC"/>
            </a:solidFill>
            <a:ln w="19050">
              <a:solidFill>
                <a:schemeClr val="tx1"/>
              </a:solidFill>
              <a:miter lim="800000"/>
              <a:headEnd/>
              <a:tailEnd/>
            </a:ln>
          </p:spPr>
          <p:txBody>
            <a:bodyPr wrap="none" anchor="ctr"/>
            <a:lstStyle/>
            <a:p>
              <a:endParaRPr lang="en-US"/>
            </a:p>
          </p:txBody>
        </p:sp>
        <p:sp>
          <p:nvSpPr>
            <p:cNvPr id="29703" name="Text Box 7"/>
            <p:cNvSpPr txBox="1">
              <a:spLocks noChangeArrowheads="1"/>
            </p:cNvSpPr>
            <p:nvPr/>
          </p:nvSpPr>
          <p:spPr bwMode="auto">
            <a:xfrm>
              <a:off x="3461" y="2956"/>
              <a:ext cx="13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ctr" eaLnBrk="1" hangingPunct="1">
                <a:spcBef>
                  <a:spcPct val="50000"/>
                </a:spcBef>
              </a:pPr>
              <a:r>
                <a:rPr lang="en-US">
                  <a:latin typeface="Georgia" pitchFamily="18" charset="0"/>
                </a:rPr>
                <a:t>cache memory</a:t>
              </a:r>
            </a:p>
          </p:txBody>
        </p:sp>
        <p:sp>
          <p:nvSpPr>
            <p:cNvPr id="29704" name="Text Box 8"/>
            <p:cNvSpPr txBox="1">
              <a:spLocks noChangeArrowheads="1"/>
            </p:cNvSpPr>
            <p:nvPr/>
          </p:nvSpPr>
          <p:spPr bwMode="auto">
            <a:xfrm>
              <a:off x="3533" y="3283"/>
              <a:ext cx="12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ctr" eaLnBrk="1" hangingPunct="1">
                <a:spcBef>
                  <a:spcPct val="50000"/>
                </a:spcBef>
              </a:pPr>
              <a:r>
                <a:rPr lang="en-US">
                  <a:latin typeface="Georgia" pitchFamily="18" charset="0"/>
                </a:rPr>
                <a:t>main memory</a:t>
              </a:r>
            </a:p>
          </p:txBody>
        </p:sp>
        <p:sp>
          <p:nvSpPr>
            <p:cNvPr id="29705" name="Text Box 9"/>
            <p:cNvSpPr txBox="1">
              <a:spLocks noChangeArrowheads="1"/>
            </p:cNvSpPr>
            <p:nvPr/>
          </p:nvSpPr>
          <p:spPr bwMode="auto">
            <a:xfrm>
              <a:off x="3533" y="3609"/>
              <a:ext cx="12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ctr" eaLnBrk="1" hangingPunct="1">
                <a:spcBef>
                  <a:spcPct val="50000"/>
                </a:spcBef>
              </a:pPr>
              <a:r>
                <a:rPr lang="en-US">
                  <a:latin typeface="Georgia" pitchFamily="18" charset="0"/>
                </a:rPr>
                <a:t>disk storage</a:t>
              </a:r>
            </a:p>
          </p:txBody>
        </p:sp>
        <p:sp>
          <p:nvSpPr>
            <p:cNvPr id="29706" name="Text Box 6"/>
            <p:cNvSpPr txBox="1">
              <a:spLocks noChangeArrowheads="1"/>
            </p:cNvSpPr>
            <p:nvPr/>
          </p:nvSpPr>
          <p:spPr bwMode="auto">
            <a:xfrm>
              <a:off x="3751" y="2629"/>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ctr" eaLnBrk="1" hangingPunct="1">
                <a:spcBef>
                  <a:spcPct val="50000"/>
                </a:spcBef>
              </a:pPr>
              <a:r>
                <a:rPr lang="en-US">
                  <a:latin typeface="Georgia" pitchFamily="18" charset="0"/>
                </a:rPr>
                <a:t>registers</a:t>
              </a:r>
            </a:p>
          </p:txBody>
        </p:sp>
        <p:sp>
          <p:nvSpPr>
            <p:cNvPr id="29707" name="Line 11"/>
            <p:cNvSpPr>
              <a:spLocks noChangeShapeType="1"/>
            </p:cNvSpPr>
            <p:nvPr/>
          </p:nvSpPr>
          <p:spPr bwMode="auto">
            <a:xfrm>
              <a:off x="3678" y="2920"/>
              <a:ext cx="9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4"/>
            <p:cNvSpPr>
              <a:spLocks noChangeShapeType="1"/>
            </p:cNvSpPr>
            <p:nvPr/>
          </p:nvSpPr>
          <p:spPr bwMode="auto">
            <a:xfrm>
              <a:off x="3461" y="3246"/>
              <a:ext cx="13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5"/>
            <p:cNvSpPr>
              <a:spLocks noChangeShapeType="1"/>
            </p:cNvSpPr>
            <p:nvPr/>
          </p:nvSpPr>
          <p:spPr bwMode="auto">
            <a:xfrm>
              <a:off x="3243" y="3573"/>
              <a:ext cx="18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8"/>
            <p:cNvSpPr>
              <a:spLocks noChangeShapeType="1"/>
            </p:cNvSpPr>
            <p:nvPr/>
          </p:nvSpPr>
          <p:spPr bwMode="auto">
            <a:xfrm flipV="1">
              <a:off x="2880" y="2593"/>
              <a:ext cx="871" cy="130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1" name="Text Box 19"/>
            <p:cNvSpPr txBox="1">
              <a:spLocks noChangeArrowheads="1"/>
            </p:cNvSpPr>
            <p:nvPr/>
          </p:nvSpPr>
          <p:spPr bwMode="auto">
            <a:xfrm rot="-3324694">
              <a:off x="2258" y="3072"/>
              <a:ext cx="17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ctr" eaLnBrk="1" hangingPunct="1">
                <a:spcBef>
                  <a:spcPct val="50000"/>
                </a:spcBef>
              </a:pPr>
              <a:r>
                <a:rPr lang="en-US">
                  <a:solidFill>
                    <a:srgbClr val="FF0000"/>
                  </a:solidFill>
                  <a:latin typeface="Georgia" pitchFamily="18" charset="0"/>
                </a:rPr>
                <a:t>higher speed, smaller size</a:t>
              </a:r>
            </a:p>
          </p:txBody>
        </p:sp>
        <p:sp>
          <p:nvSpPr>
            <p:cNvPr id="29712" name="Line 20"/>
            <p:cNvSpPr>
              <a:spLocks noChangeShapeType="1"/>
            </p:cNvSpPr>
            <p:nvPr/>
          </p:nvSpPr>
          <p:spPr bwMode="auto">
            <a:xfrm>
              <a:off x="4549" y="2593"/>
              <a:ext cx="871" cy="130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3" name="Text Box 21"/>
            <p:cNvSpPr txBox="1">
              <a:spLocks noChangeArrowheads="1"/>
            </p:cNvSpPr>
            <p:nvPr/>
          </p:nvSpPr>
          <p:spPr bwMode="auto">
            <a:xfrm rot="14215492" flipV="1">
              <a:off x="4216" y="3058"/>
              <a:ext cx="17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ctr" eaLnBrk="1" hangingPunct="1">
                <a:spcBef>
                  <a:spcPct val="50000"/>
                </a:spcBef>
              </a:pPr>
              <a:r>
                <a:rPr lang="en-US">
                  <a:solidFill>
                    <a:srgbClr val="FF0000"/>
                  </a:solidFill>
                  <a:latin typeface="Georgia" pitchFamily="18" charset="0"/>
                </a:rPr>
                <a:t>lower cost per byte</a:t>
              </a:r>
            </a:p>
          </p:txBody>
        </p:sp>
      </p:grpSp>
    </p:spTree>
    <p:extLst>
      <p:ext uri="{BB962C8B-B14F-4D97-AF65-F5344CB8AC3E}">
        <p14:creationId xmlns:p14="http://schemas.microsoft.com/office/powerpoint/2010/main" val="3305139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Storage Devices</a:t>
            </a:r>
            <a:endParaRPr lang="en-US" dirty="0"/>
          </a:p>
        </p:txBody>
      </p:sp>
      <p:sp>
        <p:nvSpPr>
          <p:cNvPr id="3" name="Content Placeholder 2"/>
          <p:cNvSpPr>
            <a:spLocks noGrp="1"/>
          </p:cNvSpPr>
          <p:nvPr>
            <p:ph idx="1"/>
          </p:nvPr>
        </p:nvSpPr>
        <p:spPr/>
        <p:txBody>
          <a:bodyPr/>
          <a:lstStyle/>
          <a:p>
            <a:r>
              <a:rPr lang="en-US" dirty="0" smtClean="0"/>
              <a:t>These are devices for storing the data permanently on the computer:</a:t>
            </a:r>
          </a:p>
          <a:p>
            <a:pPr marL="0" indent="0">
              <a:buNone/>
            </a:pPr>
            <a:r>
              <a:rPr lang="en-US" dirty="0" smtClean="0"/>
              <a:t>Hard Disks</a:t>
            </a:r>
          </a:p>
          <a:p>
            <a:pPr marL="0" indent="0">
              <a:buNone/>
            </a:pPr>
            <a:r>
              <a:rPr lang="en-US" dirty="0" smtClean="0"/>
              <a:t>Magnetic Tapes</a:t>
            </a:r>
          </a:p>
          <a:p>
            <a:pPr marL="0" indent="0">
              <a:buNone/>
            </a:pPr>
            <a:r>
              <a:rPr lang="en-US" dirty="0" smtClean="0"/>
              <a:t>USB Enabled Devices</a:t>
            </a:r>
          </a:p>
          <a:p>
            <a:pPr marL="0" indent="0">
              <a:buNone/>
            </a:pPr>
            <a:r>
              <a:rPr lang="en-US" dirty="0" smtClean="0"/>
              <a:t>DVD ROMS</a:t>
            </a:r>
          </a:p>
          <a:p>
            <a:pPr marL="0" indent="0">
              <a:buNone/>
            </a:pPr>
            <a:r>
              <a:rPr lang="en-US" dirty="0" smtClean="0"/>
              <a:t>CDs</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7357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381000"/>
            <a:ext cx="8305800" cy="762000"/>
          </a:xfrm>
        </p:spPr>
        <p:txBody>
          <a:bodyPr>
            <a:normAutofit/>
          </a:bodyPr>
          <a:lstStyle/>
          <a:p>
            <a:pPr eaLnBrk="1" hangingPunct="1"/>
            <a:r>
              <a:rPr lang="en-US" smtClean="0"/>
              <a:t>Magnetic Disk Storage</a:t>
            </a:r>
          </a:p>
        </p:txBody>
      </p:sp>
      <p:sp>
        <p:nvSpPr>
          <p:cNvPr id="30723" name="Slide Number Placeholder 1656"/>
          <p:cNvSpPr>
            <a:spLocks noGrp="1"/>
          </p:cNvSpPr>
          <p:nvPr>
            <p:ph type="sldNum" sz="quarter" idx="12"/>
          </p:nvPr>
        </p:nvSpPr>
        <p:spPr/>
        <p:txBody>
          <a:bodyPr/>
          <a:lstStyle/>
          <a:p>
            <a:pPr fontAlgn="base">
              <a:spcBef>
                <a:spcPct val="0"/>
              </a:spcBef>
              <a:spcAft>
                <a:spcPct val="0"/>
              </a:spcAft>
              <a:defRPr/>
            </a:pPr>
            <a:fld id="{F76358AD-FCC9-4707-BC4A-EFAFC4085793}" type="slidenum">
              <a:rPr lang="en-US" smtClean="0">
                <a:latin typeface="Arial" pitchFamily="34" charset="0"/>
              </a:rPr>
              <a:pPr fontAlgn="base">
                <a:spcBef>
                  <a:spcPct val="0"/>
                </a:spcBef>
                <a:spcAft>
                  <a:spcPct val="0"/>
                </a:spcAft>
                <a:defRPr/>
              </a:pPr>
              <a:t>26</a:t>
            </a:fld>
            <a:endParaRPr lang="en-US" smtClean="0">
              <a:latin typeface="Arial" pitchFamily="34" charset="0"/>
            </a:endParaRPr>
          </a:p>
        </p:txBody>
      </p:sp>
      <p:pic>
        <p:nvPicPr>
          <p:cNvPr id="30724" name="Picture 5" descr="105-0564_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39838"/>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5" name="Group 1667"/>
          <p:cNvGrpSpPr>
            <a:grpSpLocks/>
          </p:cNvGrpSpPr>
          <p:nvPr/>
        </p:nvGrpSpPr>
        <p:grpSpPr bwMode="auto">
          <a:xfrm>
            <a:off x="4267200" y="3124200"/>
            <a:ext cx="4716463" cy="2984500"/>
            <a:chOff x="2553" y="2015"/>
            <a:chExt cx="2971" cy="1880"/>
          </a:xfrm>
        </p:grpSpPr>
        <p:sp>
          <p:nvSpPr>
            <p:cNvPr id="30728" name="AutoShape 6"/>
            <p:cNvSpPr>
              <a:spLocks noChangeAspect="1" noChangeArrowheads="1" noTextEdit="1"/>
            </p:cNvSpPr>
            <p:nvPr/>
          </p:nvSpPr>
          <p:spPr bwMode="auto">
            <a:xfrm>
              <a:off x="2553" y="2069"/>
              <a:ext cx="2875" cy="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0729" name="Group 18"/>
            <p:cNvGrpSpPr>
              <a:grpSpLocks/>
            </p:cNvGrpSpPr>
            <p:nvPr/>
          </p:nvGrpSpPr>
          <p:grpSpPr bwMode="auto">
            <a:xfrm>
              <a:off x="5254" y="2459"/>
              <a:ext cx="6" cy="1130"/>
              <a:chOff x="5254" y="2459"/>
              <a:chExt cx="6" cy="1130"/>
            </a:xfrm>
          </p:grpSpPr>
          <p:grpSp>
            <p:nvGrpSpPr>
              <p:cNvPr id="32368" name="Group 13"/>
              <p:cNvGrpSpPr>
                <a:grpSpLocks/>
              </p:cNvGrpSpPr>
              <p:nvPr/>
            </p:nvGrpSpPr>
            <p:grpSpPr bwMode="auto">
              <a:xfrm>
                <a:off x="5254" y="3360"/>
                <a:ext cx="6" cy="229"/>
                <a:chOff x="5254" y="3360"/>
                <a:chExt cx="6" cy="229"/>
              </a:xfrm>
            </p:grpSpPr>
            <p:sp>
              <p:nvSpPr>
                <p:cNvPr id="32373" name="Freeform 8"/>
                <p:cNvSpPr>
                  <a:spLocks/>
                </p:cNvSpPr>
                <p:nvPr/>
              </p:nvSpPr>
              <p:spPr bwMode="auto">
                <a:xfrm>
                  <a:off x="5254" y="3360"/>
                  <a:ext cx="6" cy="49"/>
                </a:xfrm>
                <a:custGeom>
                  <a:avLst/>
                  <a:gdLst>
                    <a:gd name="T0" fmla="*/ 6 w 6"/>
                    <a:gd name="T1" fmla="*/ 0 h 49"/>
                    <a:gd name="T2" fmla="*/ 0 w 6"/>
                    <a:gd name="T3" fmla="*/ 0 h 49"/>
                    <a:gd name="T4" fmla="*/ 0 w 6"/>
                    <a:gd name="T5" fmla="*/ 0 h 49"/>
                    <a:gd name="T6" fmla="*/ 0 w 6"/>
                    <a:gd name="T7" fmla="*/ 49 h 49"/>
                    <a:gd name="T8" fmla="*/ 0 w 6"/>
                    <a:gd name="T9" fmla="*/ 49 h 49"/>
                    <a:gd name="T10" fmla="*/ 6 w 6"/>
                    <a:gd name="T11" fmla="*/ 49 h 49"/>
                    <a:gd name="T12" fmla="*/ 6 w 6"/>
                    <a:gd name="T13" fmla="*/ 0 h 49"/>
                    <a:gd name="T14" fmla="*/ 0 60000 65536"/>
                    <a:gd name="T15" fmla="*/ 0 60000 65536"/>
                    <a:gd name="T16" fmla="*/ 0 60000 65536"/>
                    <a:gd name="T17" fmla="*/ 0 60000 65536"/>
                    <a:gd name="T18" fmla="*/ 0 60000 65536"/>
                    <a:gd name="T19" fmla="*/ 0 60000 65536"/>
                    <a:gd name="T20" fmla="*/ 0 60000 65536"/>
                    <a:gd name="T21" fmla="*/ 0 w 6"/>
                    <a:gd name="T22" fmla="*/ 0 h 49"/>
                    <a:gd name="T23" fmla="*/ 6 w 6"/>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49">
                      <a:moveTo>
                        <a:pt x="6" y="0"/>
                      </a:moveTo>
                      <a:lnTo>
                        <a:pt x="0" y="0"/>
                      </a:lnTo>
                      <a:lnTo>
                        <a:pt x="0" y="49"/>
                      </a:lnTo>
                      <a:lnTo>
                        <a:pt x="6" y="4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74" name="Freeform 9"/>
                <p:cNvSpPr>
                  <a:spLocks/>
                </p:cNvSpPr>
                <p:nvPr/>
              </p:nvSpPr>
              <p:spPr bwMode="auto">
                <a:xfrm>
                  <a:off x="5254" y="3421"/>
                  <a:ext cx="6" cy="12"/>
                </a:xfrm>
                <a:custGeom>
                  <a:avLst/>
                  <a:gdLst>
                    <a:gd name="T0" fmla="*/ 6 w 6"/>
                    <a:gd name="T1" fmla="*/ 6 h 12"/>
                    <a:gd name="T2" fmla="*/ 0 w 6"/>
                    <a:gd name="T3" fmla="*/ 0 h 12"/>
                    <a:gd name="T4" fmla="*/ 0 w 6"/>
                    <a:gd name="T5" fmla="*/ 6 h 12"/>
                    <a:gd name="T6" fmla="*/ 0 w 6"/>
                    <a:gd name="T7" fmla="*/ 12 h 12"/>
                    <a:gd name="T8" fmla="*/ 0 w 6"/>
                    <a:gd name="T9" fmla="*/ 12 h 12"/>
                    <a:gd name="T10" fmla="*/ 6 w 6"/>
                    <a:gd name="T11" fmla="*/ 12 h 12"/>
                    <a:gd name="T12" fmla="*/ 6 w 6"/>
                    <a:gd name="T13" fmla="*/ 6 h 12"/>
                    <a:gd name="T14" fmla="*/ 0 60000 65536"/>
                    <a:gd name="T15" fmla="*/ 0 60000 65536"/>
                    <a:gd name="T16" fmla="*/ 0 60000 65536"/>
                    <a:gd name="T17" fmla="*/ 0 60000 65536"/>
                    <a:gd name="T18" fmla="*/ 0 60000 65536"/>
                    <a:gd name="T19" fmla="*/ 0 60000 65536"/>
                    <a:gd name="T20" fmla="*/ 0 60000 65536"/>
                    <a:gd name="T21" fmla="*/ 0 w 6"/>
                    <a:gd name="T22" fmla="*/ 0 h 12"/>
                    <a:gd name="T23" fmla="*/ 6 w 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2">
                      <a:moveTo>
                        <a:pt x="6" y="6"/>
                      </a:moveTo>
                      <a:lnTo>
                        <a:pt x="0" y="0"/>
                      </a:lnTo>
                      <a:lnTo>
                        <a:pt x="0" y="6"/>
                      </a:lnTo>
                      <a:lnTo>
                        <a:pt x="0" y="12"/>
                      </a:lnTo>
                      <a:lnTo>
                        <a:pt x="6" y="12"/>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75" name="Freeform 10"/>
                <p:cNvSpPr>
                  <a:spLocks/>
                </p:cNvSpPr>
                <p:nvPr/>
              </p:nvSpPr>
              <p:spPr bwMode="auto">
                <a:xfrm>
                  <a:off x="5254" y="3445"/>
                  <a:ext cx="6" cy="54"/>
                </a:xfrm>
                <a:custGeom>
                  <a:avLst/>
                  <a:gdLst>
                    <a:gd name="T0" fmla="*/ 6 w 6"/>
                    <a:gd name="T1" fmla="*/ 6 h 54"/>
                    <a:gd name="T2" fmla="*/ 0 w 6"/>
                    <a:gd name="T3" fmla="*/ 0 h 54"/>
                    <a:gd name="T4" fmla="*/ 0 w 6"/>
                    <a:gd name="T5" fmla="*/ 6 h 54"/>
                    <a:gd name="T6" fmla="*/ 0 w 6"/>
                    <a:gd name="T7" fmla="*/ 54 h 54"/>
                    <a:gd name="T8" fmla="*/ 0 w 6"/>
                    <a:gd name="T9" fmla="*/ 54 h 54"/>
                    <a:gd name="T10" fmla="*/ 6 w 6"/>
                    <a:gd name="T11" fmla="*/ 54 h 54"/>
                    <a:gd name="T12" fmla="*/ 6 w 6"/>
                    <a:gd name="T13" fmla="*/ 6 h 54"/>
                    <a:gd name="T14" fmla="*/ 0 60000 65536"/>
                    <a:gd name="T15" fmla="*/ 0 60000 65536"/>
                    <a:gd name="T16" fmla="*/ 0 60000 65536"/>
                    <a:gd name="T17" fmla="*/ 0 60000 65536"/>
                    <a:gd name="T18" fmla="*/ 0 60000 65536"/>
                    <a:gd name="T19" fmla="*/ 0 60000 65536"/>
                    <a:gd name="T20" fmla="*/ 0 60000 65536"/>
                    <a:gd name="T21" fmla="*/ 0 w 6"/>
                    <a:gd name="T22" fmla="*/ 0 h 54"/>
                    <a:gd name="T23" fmla="*/ 6 w 6"/>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54">
                      <a:moveTo>
                        <a:pt x="6" y="6"/>
                      </a:moveTo>
                      <a:lnTo>
                        <a:pt x="0" y="0"/>
                      </a:lnTo>
                      <a:lnTo>
                        <a:pt x="0" y="6"/>
                      </a:lnTo>
                      <a:lnTo>
                        <a:pt x="0" y="54"/>
                      </a:lnTo>
                      <a:lnTo>
                        <a:pt x="6" y="54"/>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76" name="Freeform 11"/>
                <p:cNvSpPr>
                  <a:spLocks/>
                </p:cNvSpPr>
                <p:nvPr/>
              </p:nvSpPr>
              <p:spPr bwMode="auto">
                <a:xfrm>
                  <a:off x="5254" y="3511"/>
                  <a:ext cx="6" cy="12"/>
                </a:xfrm>
                <a:custGeom>
                  <a:avLst/>
                  <a:gdLst>
                    <a:gd name="T0" fmla="*/ 6 w 6"/>
                    <a:gd name="T1" fmla="*/ 6 h 12"/>
                    <a:gd name="T2" fmla="*/ 0 w 6"/>
                    <a:gd name="T3" fmla="*/ 0 h 12"/>
                    <a:gd name="T4" fmla="*/ 0 w 6"/>
                    <a:gd name="T5" fmla="*/ 6 h 12"/>
                    <a:gd name="T6" fmla="*/ 0 w 6"/>
                    <a:gd name="T7" fmla="*/ 12 h 12"/>
                    <a:gd name="T8" fmla="*/ 0 w 6"/>
                    <a:gd name="T9" fmla="*/ 12 h 12"/>
                    <a:gd name="T10" fmla="*/ 6 w 6"/>
                    <a:gd name="T11" fmla="*/ 12 h 12"/>
                    <a:gd name="T12" fmla="*/ 6 w 6"/>
                    <a:gd name="T13" fmla="*/ 6 h 12"/>
                    <a:gd name="T14" fmla="*/ 0 60000 65536"/>
                    <a:gd name="T15" fmla="*/ 0 60000 65536"/>
                    <a:gd name="T16" fmla="*/ 0 60000 65536"/>
                    <a:gd name="T17" fmla="*/ 0 60000 65536"/>
                    <a:gd name="T18" fmla="*/ 0 60000 65536"/>
                    <a:gd name="T19" fmla="*/ 0 60000 65536"/>
                    <a:gd name="T20" fmla="*/ 0 60000 65536"/>
                    <a:gd name="T21" fmla="*/ 0 w 6"/>
                    <a:gd name="T22" fmla="*/ 0 h 12"/>
                    <a:gd name="T23" fmla="*/ 6 w 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2">
                      <a:moveTo>
                        <a:pt x="6" y="6"/>
                      </a:moveTo>
                      <a:lnTo>
                        <a:pt x="0" y="0"/>
                      </a:lnTo>
                      <a:lnTo>
                        <a:pt x="0" y="6"/>
                      </a:lnTo>
                      <a:lnTo>
                        <a:pt x="0" y="12"/>
                      </a:lnTo>
                      <a:lnTo>
                        <a:pt x="6" y="12"/>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77" name="Freeform 12"/>
                <p:cNvSpPr>
                  <a:spLocks/>
                </p:cNvSpPr>
                <p:nvPr/>
              </p:nvSpPr>
              <p:spPr bwMode="auto">
                <a:xfrm>
                  <a:off x="5254" y="3535"/>
                  <a:ext cx="6" cy="54"/>
                </a:xfrm>
                <a:custGeom>
                  <a:avLst/>
                  <a:gdLst>
                    <a:gd name="T0" fmla="*/ 6 w 6"/>
                    <a:gd name="T1" fmla="*/ 6 h 54"/>
                    <a:gd name="T2" fmla="*/ 0 w 6"/>
                    <a:gd name="T3" fmla="*/ 0 h 54"/>
                    <a:gd name="T4" fmla="*/ 0 w 6"/>
                    <a:gd name="T5" fmla="*/ 6 h 54"/>
                    <a:gd name="T6" fmla="*/ 0 w 6"/>
                    <a:gd name="T7" fmla="*/ 54 h 54"/>
                    <a:gd name="T8" fmla="*/ 0 w 6"/>
                    <a:gd name="T9" fmla="*/ 54 h 54"/>
                    <a:gd name="T10" fmla="*/ 6 w 6"/>
                    <a:gd name="T11" fmla="*/ 54 h 54"/>
                    <a:gd name="T12" fmla="*/ 6 w 6"/>
                    <a:gd name="T13" fmla="*/ 6 h 54"/>
                    <a:gd name="T14" fmla="*/ 0 60000 65536"/>
                    <a:gd name="T15" fmla="*/ 0 60000 65536"/>
                    <a:gd name="T16" fmla="*/ 0 60000 65536"/>
                    <a:gd name="T17" fmla="*/ 0 60000 65536"/>
                    <a:gd name="T18" fmla="*/ 0 60000 65536"/>
                    <a:gd name="T19" fmla="*/ 0 60000 65536"/>
                    <a:gd name="T20" fmla="*/ 0 60000 65536"/>
                    <a:gd name="T21" fmla="*/ 0 w 6"/>
                    <a:gd name="T22" fmla="*/ 0 h 54"/>
                    <a:gd name="T23" fmla="*/ 6 w 6"/>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54">
                      <a:moveTo>
                        <a:pt x="6" y="6"/>
                      </a:moveTo>
                      <a:lnTo>
                        <a:pt x="0" y="0"/>
                      </a:lnTo>
                      <a:lnTo>
                        <a:pt x="0" y="6"/>
                      </a:lnTo>
                      <a:lnTo>
                        <a:pt x="0" y="54"/>
                      </a:lnTo>
                      <a:lnTo>
                        <a:pt x="6" y="54"/>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369" name="Group 17"/>
              <p:cNvGrpSpPr>
                <a:grpSpLocks/>
              </p:cNvGrpSpPr>
              <p:nvPr/>
            </p:nvGrpSpPr>
            <p:grpSpPr bwMode="auto">
              <a:xfrm>
                <a:off x="5254" y="2459"/>
                <a:ext cx="6" cy="139"/>
                <a:chOff x="5254" y="2459"/>
                <a:chExt cx="6" cy="139"/>
              </a:xfrm>
            </p:grpSpPr>
            <p:sp>
              <p:nvSpPr>
                <p:cNvPr id="32370" name="Freeform 14"/>
                <p:cNvSpPr>
                  <a:spLocks/>
                </p:cNvSpPr>
                <p:nvPr/>
              </p:nvSpPr>
              <p:spPr bwMode="auto">
                <a:xfrm>
                  <a:off x="5254" y="2550"/>
                  <a:ext cx="6" cy="48"/>
                </a:xfrm>
                <a:custGeom>
                  <a:avLst/>
                  <a:gdLst>
                    <a:gd name="T0" fmla="*/ 0 w 6"/>
                    <a:gd name="T1" fmla="*/ 48 h 48"/>
                    <a:gd name="T2" fmla="*/ 0 w 6"/>
                    <a:gd name="T3" fmla="*/ 48 h 48"/>
                    <a:gd name="T4" fmla="*/ 6 w 6"/>
                    <a:gd name="T5" fmla="*/ 48 h 48"/>
                    <a:gd name="T6" fmla="*/ 6 w 6"/>
                    <a:gd name="T7" fmla="*/ 0 h 48"/>
                    <a:gd name="T8" fmla="*/ 0 w 6"/>
                    <a:gd name="T9" fmla="*/ 0 h 48"/>
                    <a:gd name="T10" fmla="*/ 0 w 6"/>
                    <a:gd name="T11" fmla="*/ 0 h 48"/>
                    <a:gd name="T12" fmla="*/ 0 w 6"/>
                    <a:gd name="T13" fmla="*/ 48 h 48"/>
                    <a:gd name="T14" fmla="*/ 0 60000 65536"/>
                    <a:gd name="T15" fmla="*/ 0 60000 65536"/>
                    <a:gd name="T16" fmla="*/ 0 60000 65536"/>
                    <a:gd name="T17" fmla="*/ 0 60000 65536"/>
                    <a:gd name="T18" fmla="*/ 0 60000 65536"/>
                    <a:gd name="T19" fmla="*/ 0 60000 65536"/>
                    <a:gd name="T20" fmla="*/ 0 60000 65536"/>
                    <a:gd name="T21" fmla="*/ 0 w 6"/>
                    <a:gd name="T22" fmla="*/ 0 h 48"/>
                    <a:gd name="T23" fmla="*/ 6 w 6"/>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48">
                      <a:moveTo>
                        <a:pt x="0" y="48"/>
                      </a:moveTo>
                      <a:lnTo>
                        <a:pt x="0" y="48"/>
                      </a:lnTo>
                      <a:lnTo>
                        <a:pt x="6" y="48"/>
                      </a:lnTo>
                      <a:lnTo>
                        <a:pt x="6" y="0"/>
                      </a:lnTo>
                      <a:lnTo>
                        <a:pt x="0"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71" name="Freeform 15"/>
                <p:cNvSpPr>
                  <a:spLocks/>
                </p:cNvSpPr>
                <p:nvPr/>
              </p:nvSpPr>
              <p:spPr bwMode="auto">
                <a:xfrm>
                  <a:off x="5254" y="2526"/>
                  <a:ext cx="6" cy="6"/>
                </a:xfrm>
                <a:custGeom>
                  <a:avLst/>
                  <a:gdLst>
                    <a:gd name="T0" fmla="*/ 0 w 6"/>
                    <a:gd name="T1" fmla="*/ 6 h 6"/>
                    <a:gd name="T2" fmla="*/ 0 w 6"/>
                    <a:gd name="T3" fmla="*/ 6 h 6"/>
                    <a:gd name="T4" fmla="*/ 6 w 6"/>
                    <a:gd name="T5" fmla="*/ 6 h 6"/>
                    <a:gd name="T6" fmla="*/ 6 w 6"/>
                    <a:gd name="T7" fmla="*/ 0 h 6"/>
                    <a:gd name="T8" fmla="*/ 0 w 6"/>
                    <a:gd name="T9" fmla="*/ 0 h 6"/>
                    <a:gd name="T10" fmla="*/ 0 w 6"/>
                    <a:gd name="T11" fmla="*/ 0 h 6"/>
                    <a:gd name="T12" fmla="*/ 0 w 6"/>
                    <a:gd name="T13" fmla="*/ 6 h 6"/>
                    <a:gd name="T14" fmla="*/ 0 60000 65536"/>
                    <a:gd name="T15" fmla="*/ 0 60000 65536"/>
                    <a:gd name="T16" fmla="*/ 0 60000 65536"/>
                    <a:gd name="T17" fmla="*/ 0 60000 65536"/>
                    <a:gd name="T18" fmla="*/ 0 60000 65536"/>
                    <a:gd name="T19" fmla="*/ 0 60000 65536"/>
                    <a:gd name="T20" fmla="*/ 0 60000 65536"/>
                    <a:gd name="T21" fmla="*/ 0 w 6"/>
                    <a:gd name="T22" fmla="*/ 0 h 6"/>
                    <a:gd name="T23" fmla="*/ 6 w 6"/>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6">
                      <a:moveTo>
                        <a:pt x="0" y="6"/>
                      </a:moveTo>
                      <a:lnTo>
                        <a:pt x="0" y="6"/>
                      </a:lnTo>
                      <a:lnTo>
                        <a:pt x="6" y="6"/>
                      </a:lnTo>
                      <a:lnTo>
                        <a:pt x="6" y="0"/>
                      </a:lnTo>
                      <a:lnTo>
                        <a:pt x="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72" name="Freeform 16"/>
                <p:cNvSpPr>
                  <a:spLocks/>
                </p:cNvSpPr>
                <p:nvPr/>
              </p:nvSpPr>
              <p:spPr bwMode="auto">
                <a:xfrm>
                  <a:off x="5254" y="2459"/>
                  <a:ext cx="6" cy="48"/>
                </a:xfrm>
                <a:custGeom>
                  <a:avLst/>
                  <a:gdLst>
                    <a:gd name="T0" fmla="*/ 0 w 6"/>
                    <a:gd name="T1" fmla="*/ 48 h 48"/>
                    <a:gd name="T2" fmla="*/ 0 w 6"/>
                    <a:gd name="T3" fmla="*/ 48 h 48"/>
                    <a:gd name="T4" fmla="*/ 6 w 6"/>
                    <a:gd name="T5" fmla="*/ 48 h 48"/>
                    <a:gd name="T6" fmla="*/ 6 w 6"/>
                    <a:gd name="T7" fmla="*/ 0 h 48"/>
                    <a:gd name="T8" fmla="*/ 0 w 6"/>
                    <a:gd name="T9" fmla="*/ 0 h 48"/>
                    <a:gd name="T10" fmla="*/ 0 w 6"/>
                    <a:gd name="T11" fmla="*/ 0 h 48"/>
                    <a:gd name="T12" fmla="*/ 0 w 6"/>
                    <a:gd name="T13" fmla="*/ 48 h 48"/>
                    <a:gd name="T14" fmla="*/ 0 60000 65536"/>
                    <a:gd name="T15" fmla="*/ 0 60000 65536"/>
                    <a:gd name="T16" fmla="*/ 0 60000 65536"/>
                    <a:gd name="T17" fmla="*/ 0 60000 65536"/>
                    <a:gd name="T18" fmla="*/ 0 60000 65536"/>
                    <a:gd name="T19" fmla="*/ 0 60000 65536"/>
                    <a:gd name="T20" fmla="*/ 0 60000 65536"/>
                    <a:gd name="T21" fmla="*/ 0 w 6"/>
                    <a:gd name="T22" fmla="*/ 0 h 48"/>
                    <a:gd name="T23" fmla="*/ 6 w 6"/>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48">
                      <a:moveTo>
                        <a:pt x="0" y="48"/>
                      </a:moveTo>
                      <a:lnTo>
                        <a:pt x="0" y="48"/>
                      </a:lnTo>
                      <a:lnTo>
                        <a:pt x="6" y="48"/>
                      </a:lnTo>
                      <a:lnTo>
                        <a:pt x="6" y="0"/>
                      </a:lnTo>
                      <a:lnTo>
                        <a:pt x="0"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730" name="Freeform 19"/>
            <p:cNvSpPr>
              <a:spLocks/>
            </p:cNvSpPr>
            <p:nvPr/>
          </p:nvSpPr>
          <p:spPr bwMode="auto">
            <a:xfrm>
              <a:off x="4348" y="2898"/>
              <a:ext cx="906" cy="402"/>
            </a:xfrm>
            <a:custGeom>
              <a:avLst/>
              <a:gdLst>
                <a:gd name="T0" fmla="*/ 18 w 906"/>
                <a:gd name="T1" fmla="*/ 0 h 402"/>
                <a:gd name="T2" fmla="*/ 0 w 906"/>
                <a:gd name="T3" fmla="*/ 42 h 402"/>
                <a:gd name="T4" fmla="*/ 888 w 906"/>
                <a:gd name="T5" fmla="*/ 402 h 402"/>
                <a:gd name="T6" fmla="*/ 906 w 906"/>
                <a:gd name="T7" fmla="*/ 360 h 402"/>
                <a:gd name="T8" fmla="*/ 18 w 906"/>
                <a:gd name="T9" fmla="*/ 0 h 402"/>
                <a:gd name="T10" fmla="*/ 0 60000 65536"/>
                <a:gd name="T11" fmla="*/ 0 60000 65536"/>
                <a:gd name="T12" fmla="*/ 0 60000 65536"/>
                <a:gd name="T13" fmla="*/ 0 60000 65536"/>
                <a:gd name="T14" fmla="*/ 0 60000 65536"/>
                <a:gd name="T15" fmla="*/ 0 w 906"/>
                <a:gd name="T16" fmla="*/ 0 h 402"/>
                <a:gd name="T17" fmla="*/ 906 w 906"/>
                <a:gd name="T18" fmla="*/ 402 h 402"/>
              </a:gdLst>
              <a:ahLst/>
              <a:cxnLst>
                <a:cxn ang="T10">
                  <a:pos x="T0" y="T1"/>
                </a:cxn>
                <a:cxn ang="T11">
                  <a:pos x="T2" y="T3"/>
                </a:cxn>
                <a:cxn ang="T12">
                  <a:pos x="T4" y="T5"/>
                </a:cxn>
                <a:cxn ang="T13">
                  <a:pos x="T6" y="T7"/>
                </a:cxn>
                <a:cxn ang="T14">
                  <a:pos x="T8" y="T9"/>
                </a:cxn>
              </a:cxnLst>
              <a:rect l="T15" t="T16" r="T17" b="T18"/>
              <a:pathLst>
                <a:path w="906" h="402">
                  <a:moveTo>
                    <a:pt x="18" y="0"/>
                  </a:moveTo>
                  <a:lnTo>
                    <a:pt x="0" y="42"/>
                  </a:lnTo>
                  <a:lnTo>
                    <a:pt x="888" y="402"/>
                  </a:lnTo>
                  <a:lnTo>
                    <a:pt x="906" y="360"/>
                  </a:lnTo>
                  <a:lnTo>
                    <a:pt x="18" y="0"/>
                  </a:lnTo>
                  <a:close/>
                </a:path>
              </a:pathLst>
            </a:custGeom>
            <a:solidFill>
              <a:srgbClr val="FFFFFF"/>
            </a:solidFill>
            <a:ln w="9525">
              <a:solidFill>
                <a:srgbClr val="000000"/>
              </a:solidFill>
              <a:round/>
              <a:headEnd/>
              <a:tailEnd/>
            </a:ln>
          </p:spPr>
          <p:txBody>
            <a:bodyPr/>
            <a:lstStyle/>
            <a:p>
              <a:endParaRPr lang="en-US"/>
            </a:p>
          </p:txBody>
        </p:sp>
        <p:grpSp>
          <p:nvGrpSpPr>
            <p:cNvPr id="30731" name="Group 415"/>
            <p:cNvGrpSpPr>
              <a:grpSpLocks/>
            </p:cNvGrpSpPr>
            <p:nvPr/>
          </p:nvGrpSpPr>
          <p:grpSpPr bwMode="auto">
            <a:xfrm>
              <a:off x="2601" y="2550"/>
              <a:ext cx="2653" cy="961"/>
              <a:chOff x="2601" y="2550"/>
              <a:chExt cx="2653" cy="961"/>
            </a:xfrm>
          </p:grpSpPr>
          <p:sp>
            <p:nvSpPr>
              <p:cNvPr id="31973" name="Oval 20"/>
              <p:cNvSpPr>
                <a:spLocks noChangeArrowheads="1"/>
              </p:cNvSpPr>
              <p:nvPr/>
            </p:nvSpPr>
            <p:spPr bwMode="auto">
              <a:xfrm>
                <a:off x="2601" y="2598"/>
                <a:ext cx="2353" cy="913"/>
              </a:xfrm>
              <a:prstGeom prst="ellipse">
                <a:avLst/>
              </a:prstGeom>
              <a:solidFill>
                <a:srgbClr val="969696"/>
              </a:solidFill>
              <a:ln w="9525">
                <a:solidFill>
                  <a:srgbClr val="000000"/>
                </a:solidFill>
                <a:round/>
                <a:headEnd/>
                <a:tailEnd/>
              </a:ln>
            </p:spPr>
            <p:txBody>
              <a:bodyPr/>
              <a:lstStyle/>
              <a:p>
                <a:endParaRPr lang="en-US">
                  <a:latin typeface="Georgia" pitchFamily="18" charset="0"/>
                </a:endParaRPr>
              </a:p>
            </p:txBody>
          </p:sp>
          <p:sp>
            <p:nvSpPr>
              <p:cNvPr id="31974" name="Oval 21"/>
              <p:cNvSpPr>
                <a:spLocks noChangeArrowheads="1"/>
              </p:cNvSpPr>
              <p:nvPr/>
            </p:nvSpPr>
            <p:spPr bwMode="auto">
              <a:xfrm>
                <a:off x="2601" y="2550"/>
                <a:ext cx="2353" cy="913"/>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grpSp>
            <p:nvGrpSpPr>
              <p:cNvPr id="31975" name="Group 139"/>
              <p:cNvGrpSpPr>
                <a:grpSpLocks/>
              </p:cNvGrpSpPr>
              <p:nvPr/>
            </p:nvGrpSpPr>
            <p:grpSpPr bwMode="auto">
              <a:xfrm>
                <a:off x="2697" y="2598"/>
                <a:ext cx="2161" cy="817"/>
                <a:chOff x="2697" y="2598"/>
                <a:chExt cx="2161" cy="817"/>
              </a:xfrm>
            </p:grpSpPr>
            <p:sp>
              <p:nvSpPr>
                <p:cNvPr id="32251" name="Freeform 22"/>
                <p:cNvSpPr>
                  <a:spLocks/>
                </p:cNvSpPr>
                <p:nvPr/>
              </p:nvSpPr>
              <p:spPr bwMode="auto">
                <a:xfrm>
                  <a:off x="3753" y="2598"/>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2" name="Freeform 23"/>
                <p:cNvSpPr>
                  <a:spLocks/>
                </p:cNvSpPr>
                <p:nvPr/>
              </p:nvSpPr>
              <p:spPr bwMode="auto">
                <a:xfrm>
                  <a:off x="3711"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3" name="Freeform 24"/>
                <p:cNvSpPr>
                  <a:spLocks/>
                </p:cNvSpPr>
                <p:nvPr/>
              </p:nvSpPr>
              <p:spPr bwMode="auto">
                <a:xfrm>
                  <a:off x="3669"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4" name="Freeform 25"/>
                <p:cNvSpPr>
                  <a:spLocks/>
                </p:cNvSpPr>
                <p:nvPr/>
              </p:nvSpPr>
              <p:spPr bwMode="auto">
                <a:xfrm>
                  <a:off x="3627"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5" name="Freeform 26"/>
                <p:cNvSpPr>
                  <a:spLocks/>
                </p:cNvSpPr>
                <p:nvPr/>
              </p:nvSpPr>
              <p:spPr bwMode="auto">
                <a:xfrm>
                  <a:off x="3585" y="260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6" name="Freeform 27"/>
                <p:cNvSpPr>
                  <a:spLocks/>
                </p:cNvSpPr>
                <p:nvPr/>
              </p:nvSpPr>
              <p:spPr bwMode="auto">
                <a:xfrm>
                  <a:off x="3543" y="2604"/>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7" name="Freeform 28"/>
                <p:cNvSpPr>
                  <a:spLocks/>
                </p:cNvSpPr>
                <p:nvPr/>
              </p:nvSpPr>
              <p:spPr bwMode="auto">
                <a:xfrm>
                  <a:off x="3501" y="261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8" name="Freeform 29"/>
                <p:cNvSpPr>
                  <a:spLocks/>
                </p:cNvSpPr>
                <p:nvPr/>
              </p:nvSpPr>
              <p:spPr bwMode="auto">
                <a:xfrm>
                  <a:off x="3459" y="261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9" name="Freeform 30"/>
                <p:cNvSpPr>
                  <a:spLocks/>
                </p:cNvSpPr>
                <p:nvPr/>
              </p:nvSpPr>
              <p:spPr bwMode="auto">
                <a:xfrm>
                  <a:off x="3417" y="261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0" name="Freeform 31"/>
                <p:cNvSpPr>
                  <a:spLocks/>
                </p:cNvSpPr>
                <p:nvPr/>
              </p:nvSpPr>
              <p:spPr bwMode="auto">
                <a:xfrm>
                  <a:off x="3375" y="262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1" name="Freeform 32"/>
                <p:cNvSpPr>
                  <a:spLocks/>
                </p:cNvSpPr>
                <p:nvPr/>
              </p:nvSpPr>
              <p:spPr bwMode="auto">
                <a:xfrm>
                  <a:off x="3333" y="2628"/>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2" name="Freeform 33"/>
                <p:cNvSpPr>
                  <a:spLocks/>
                </p:cNvSpPr>
                <p:nvPr/>
              </p:nvSpPr>
              <p:spPr bwMode="auto">
                <a:xfrm>
                  <a:off x="3291" y="2634"/>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3" name="Freeform 34"/>
                <p:cNvSpPr>
                  <a:spLocks/>
                </p:cNvSpPr>
                <p:nvPr/>
              </p:nvSpPr>
              <p:spPr bwMode="auto">
                <a:xfrm>
                  <a:off x="3249" y="2646"/>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4" name="Freeform 35"/>
                <p:cNvSpPr>
                  <a:spLocks/>
                </p:cNvSpPr>
                <p:nvPr/>
              </p:nvSpPr>
              <p:spPr bwMode="auto">
                <a:xfrm>
                  <a:off x="3207" y="2652"/>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5" name="Freeform 36"/>
                <p:cNvSpPr>
                  <a:spLocks/>
                </p:cNvSpPr>
                <p:nvPr/>
              </p:nvSpPr>
              <p:spPr bwMode="auto">
                <a:xfrm>
                  <a:off x="3165" y="2658"/>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6" name="Freeform 37"/>
                <p:cNvSpPr>
                  <a:spLocks/>
                </p:cNvSpPr>
                <p:nvPr/>
              </p:nvSpPr>
              <p:spPr bwMode="auto">
                <a:xfrm>
                  <a:off x="3129" y="2670"/>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7" name="Freeform 38"/>
                <p:cNvSpPr>
                  <a:spLocks/>
                </p:cNvSpPr>
                <p:nvPr/>
              </p:nvSpPr>
              <p:spPr bwMode="auto">
                <a:xfrm>
                  <a:off x="3087" y="2682"/>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8" name="Freeform 39"/>
                <p:cNvSpPr>
                  <a:spLocks/>
                </p:cNvSpPr>
                <p:nvPr/>
              </p:nvSpPr>
              <p:spPr bwMode="auto">
                <a:xfrm>
                  <a:off x="3045" y="2694"/>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69" name="Freeform 40"/>
                <p:cNvSpPr>
                  <a:spLocks/>
                </p:cNvSpPr>
                <p:nvPr/>
              </p:nvSpPr>
              <p:spPr bwMode="auto">
                <a:xfrm>
                  <a:off x="3009" y="2706"/>
                  <a:ext cx="24" cy="12"/>
                </a:xfrm>
                <a:custGeom>
                  <a:avLst/>
                  <a:gdLst>
                    <a:gd name="T0" fmla="*/ 24 w 24"/>
                    <a:gd name="T1" fmla="*/ 6 h 12"/>
                    <a:gd name="T2" fmla="*/ 24 w 24"/>
                    <a:gd name="T3" fmla="*/ 6 h 12"/>
                    <a:gd name="T4" fmla="*/ 24 w 24"/>
                    <a:gd name="T5" fmla="*/ 0 h 12"/>
                    <a:gd name="T6" fmla="*/ 6 w 24"/>
                    <a:gd name="T7" fmla="*/ 6 h 12"/>
                    <a:gd name="T8" fmla="*/ 0 w 24"/>
                    <a:gd name="T9" fmla="*/ 6 h 12"/>
                    <a:gd name="T10" fmla="*/ 0 w 24"/>
                    <a:gd name="T11" fmla="*/ 12 h 12"/>
                    <a:gd name="T12" fmla="*/ 0 w 24"/>
                    <a:gd name="T13" fmla="*/ 12 h 12"/>
                    <a:gd name="T14" fmla="*/ 6 w 24"/>
                    <a:gd name="T15" fmla="*/ 12 h 12"/>
                    <a:gd name="T16" fmla="*/ 24 w 24"/>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6"/>
                      </a:moveTo>
                      <a:lnTo>
                        <a:pt x="24" y="6"/>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0" name="Freeform 41"/>
                <p:cNvSpPr>
                  <a:spLocks/>
                </p:cNvSpPr>
                <p:nvPr/>
              </p:nvSpPr>
              <p:spPr bwMode="auto">
                <a:xfrm>
                  <a:off x="2967" y="2724"/>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1" name="Freeform 42"/>
                <p:cNvSpPr>
                  <a:spLocks/>
                </p:cNvSpPr>
                <p:nvPr/>
              </p:nvSpPr>
              <p:spPr bwMode="auto">
                <a:xfrm>
                  <a:off x="2931" y="2736"/>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2" name="Freeform 43"/>
                <p:cNvSpPr>
                  <a:spLocks/>
                </p:cNvSpPr>
                <p:nvPr/>
              </p:nvSpPr>
              <p:spPr bwMode="auto">
                <a:xfrm>
                  <a:off x="2895" y="2754"/>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3" name="Freeform 44"/>
                <p:cNvSpPr>
                  <a:spLocks/>
                </p:cNvSpPr>
                <p:nvPr/>
              </p:nvSpPr>
              <p:spPr bwMode="auto">
                <a:xfrm>
                  <a:off x="2853" y="2772"/>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4" name="Freeform 45"/>
                <p:cNvSpPr>
                  <a:spLocks/>
                </p:cNvSpPr>
                <p:nvPr/>
              </p:nvSpPr>
              <p:spPr bwMode="auto">
                <a:xfrm>
                  <a:off x="2823" y="2796"/>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6"/>
                      </a:lnTo>
                      <a:lnTo>
                        <a:pt x="18" y="0"/>
                      </a:lnTo>
                      <a:lnTo>
                        <a:pt x="6" y="12"/>
                      </a:lnTo>
                      <a:lnTo>
                        <a:pt x="0" y="12"/>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5" name="Freeform 46"/>
                <p:cNvSpPr>
                  <a:spLocks/>
                </p:cNvSpPr>
                <p:nvPr/>
              </p:nvSpPr>
              <p:spPr bwMode="auto">
                <a:xfrm>
                  <a:off x="2787" y="2820"/>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6" name="Freeform 47"/>
                <p:cNvSpPr>
                  <a:spLocks/>
                </p:cNvSpPr>
                <p:nvPr/>
              </p:nvSpPr>
              <p:spPr bwMode="auto">
                <a:xfrm>
                  <a:off x="2757" y="2844"/>
                  <a:ext cx="24" cy="24"/>
                </a:xfrm>
                <a:custGeom>
                  <a:avLst/>
                  <a:gdLst>
                    <a:gd name="T0" fmla="*/ 24 w 24"/>
                    <a:gd name="T1" fmla="*/ 6 h 24"/>
                    <a:gd name="T2" fmla="*/ 18 w 24"/>
                    <a:gd name="T3" fmla="*/ 0 h 24"/>
                    <a:gd name="T4" fmla="*/ 18 w 24"/>
                    <a:gd name="T5" fmla="*/ 6 h 24"/>
                    <a:gd name="T6" fmla="*/ 0 w 24"/>
                    <a:gd name="T7" fmla="*/ 24 h 24"/>
                    <a:gd name="T8" fmla="*/ 0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18" y="0"/>
                      </a:lnTo>
                      <a:lnTo>
                        <a:pt x="18" y="6"/>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7" name="Freeform 48"/>
                <p:cNvSpPr>
                  <a:spLocks/>
                </p:cNvSpPr>
                <p:nvPr/>
              </p:nvSpPr>
              <p:spPr bwMode="auto">
                <a:xfrm>
                  <a:off x="2727" y="2874"/>
                  <a:ext cx="24" cy="30"/>
                </a:xfrm>
                <a:custGeom>
                  <a:avLst/>
                  <a:gdLst>
                    <a:gd name="T0" fmla="*/ 24 w 24"/>
                    <a:gd name="T1" fmla="*/ 6 h 30"/>
                    <a:gd name="T2" fmla="*/ 18 w 24"/>
                    <a:gd name="T3" fmla="*/ 0 h 30"/>
                    <a:gd name="T4" fmla="*/ 18 w 24"/>
                    <a:gd name="T5" fmla="*/ 6 h 30"/>
                    <a:gd name="T6" fmla="*/ 18 w 24"/>
                    <a:gd name="T7" fmla="*/ 6 h 30"/>
                    <a:gd name="T8" fmla="*/ 0 w 24"/>
                    <a:gd name="T9" fmla="*/ 24 h 30"/>
                    <a:gd name="T10" fmla="*/ 6 w 24"/>
                    <a:gd name="T11" fmla="*/ 30 h 30"/>
                    <a:gd name="T12" fmla="*/ 6 w 24"/>
                    <a:gd name="T13" fmla="*/ 24 h 30"/>
                    <a:gd name="T14" fmla="*/ 24 w 24"/>
                    <a:gd name="T15" fmla="*/ 6 h 30"/>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30"/>
                    <a:gd name="T26" fmla="*/ 24 w 24"/>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8" name="Freeform 49"/>
                <p:cNvSpPr>
                  <a:spLocks/>
                </p:cNvSpPr>
                <p:nvPr/>
              </p:nvSpPr>
              <p:spPr bwMode="auto">
                <a:xfrm>
                  <a:off x="2709" y="2910"/>
                  <a:ext cx="18" cy="30"/>
                </a:xfrm>
                <a:custGeom>
                  <a:avLst/>
                  <a:gdLst>
                    <a:gd name="T0" fmla="*/ 18 w 18"/>
                    <a:gd name="T1" fmla="*/ 6 h 30"/>
                    <a:gd name="T2" fmla="*/ 12 w 18"/>
                    <a:gd name="T3" fmla="*/ 0 h 30"/>
                    <a:gd name="T4" fmla="*/ 12 w 18"/>
                    <a:gd name="T5" fmla="*/ 6 h 30"/>
                    <a:gd name="T6" fmla="*/ 6 w 18"/>
                    <a:gd name="T7" fmla="*/ 12 h 30"/>
                    <a:gd name="T8" fmla="*/ 0 w 18"/>
                    <a:gd name="T9" fmla="*/ 24 h 30"/>
                    <a:gd name="T10" fmla="*/ 6 w 18"/>
                    <a:gd name="T11" fmla="*/ 30 h 30"/>
                    <a:gd name="T12" fmla="*/ 6 w 18"/>
                    <a:gd name="T13" fmla="*/ 24 h 30"/>
                    <a:gd name="T14" fmla="*/ 12 w 18"/>
                    <a:gd name="T15" fmla="*/ 12 h 30"/>
                    <a:gd name="T16" fmla="*/ 18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18" y="6"/>
                      </a:moveTo>
                      <a:lnTo>
                        <a:pt x="12" y="0"/>
                      </a:lnTo>
                      <a:lnTo>
                        <a:pt x="12" y="6"/>
                      </a:lnTo>
                      <a:lnTo>
                        <a:pt x="6" y="12"/>
                      </a:lnTo>
                      <a:lnTo>
                        <a:pt x="0" y="24"/>
                      </a:lnTo>
                      <a:lnTo>
                        <a:pt x="6" y="30"/>
                      </a:lnTo>
                      <a:lnTo>
                        <a:pt x="6" y="24"/>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79" name="Freeform 50"/>
                <p:cNvSpPr>
                  <a:spLocks/>
                </p:cNvSpPr>
                <p:nvPr/>
              </p:nvSpPr>
              <p:spPr bwMode="auto">
                <a:xfrm>
                  <a:off x="2697" y="2946"/>
                  <a:ext cx="12" cy="30"/>
                </a:xfrm>
                <a:custGeom>
                  <a:avLst/>
                  <a:gdLst>
                    <a:gd name="T0" fmla="*/ 12 w 12"/>
                    <a:gd name="T1" fmla="*/ 6 h 30"/>
                    <a:gd name="T2" fmla="*/ 6 w 12"/>
                    <a:gd name="T3" fmla="*/ 0 h 30"/>
                    <a:gd name="T4" fmla="*/ 6 w 12"/>
                    <a:gd name="T5" fmla="*/ 6 h 30"/>
                    <a:gd name="T6" fmla="*/ 0 w 12"/>
                    <a:gd name="T7" fmla="*/ 12 h 30"/>
                    <a:gd name="T8" fmla="*/ 0 w 12"/>
                    <a:gd name="T9" fmla="*/ 30 h 30"/>
                    <a:gd name="T10" fmla="*/ 6 w 12"/>
                    <a:gd name="T11" fmla="*/ 30 h 30"/>
                    <a:gd name="T12" fmla="*/ 6 w 12"/>
                    <a:gd name="T13" fmla="*/ 30 h 30"/>
                    <a:gd name="T14" fmla="*/ 6 w 12"/>
                    <a:gd name="T15" fmla="*/ 12 h 30"/>
                    <a:gd name="T16" fmla="*/ 12 w 12"/>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6"/>
                      </a:moveTo>
                      <a:lnTo>
                        <a:pt x="6" y="0"/>
                      </a:lnTo>
                      <a:lnTo>
                        <a:pt x="6" y="6"/>
                      </a:lnTo>
                      <a:lnTo>
                        <a:pt x="0" y="12"/>
                      </a:lnTo>
                      <a:lnTo>
                        <a:pt x="0" y="30"/>
                      </a:lnTo>
                      <a:lnTo>
                        <a:pt x="6" y="30"/>
                      </a:lnTo>
                      <a:lnTo>
                        <a:pt x="6" y="12"/>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0" name="Freeform 51"/>
                <p:cNvSpPr>
                  <a:spLocks/>
                </p:cNvSpPr>
                <p:nvPr/>
              </p:nvSpPr>
              <p:spPr bwMode="auto">
                <a:xfrm>
                  <a:off x="2697" y="2988"/>
                  <a:ext cx="6" cy="30"/>
                </a:xfrm>
                <a:custGeom>
                  <a:avLst/>
                  <a:gdLst>
                    <a:gd name="T0" fmla="*/ 6 w 6"/>
                    <a:gd name="T1" fmla="*/ 6 h 30"/>
                    <a:gd name="T2" fmla="*/ 0 w 6"/>
                    <a:gd name="T3" fmla="*/ 0 h 30"/>
                    <a:gd name="T4" fmla="*/ 0 w 6"/>
                    <a:gd name="T5" fmla="*/ 6 h 30"/>
                    <a:gd name="T6" fmla="*/ 0 w 6"/>
                    <a:gd name="T7" fmla="*/ 12 h 30"/>
                    <a:gd name="T8" fmla="*/ 0 w 6"/>
                    <a:gd name="T9" fmla="*/ 30 h 30"/>
                    <a:gd name="T10" fmla="*/ 0 w 6"/>
                    <a:gd name="T11" fmla="*/ 30 h 30"/>
                    <a:gd name="T12" fmla="*/ 6 w 6"/>
                    <a:gd name="T13" fmla="*/ 30 h 30"/>
                    <a:gd name="T14" fmla="*/ 6 w 6"/>
                    <a:gd name="T15" fmla="*/ 12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12"/>
                      </a:lnTo>
                      <a:lnTo>
                        <a:pt x="0" y="30"/>
                      </a:lnTo>
                      <a:lnTo>
                        <a:pt x="6" y="30"/>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1" name="Freeform 52"/>
                <p:cNvSpPr>
                  <a:spLocks/>
                </p:cNvSpPr>
                <p:nvPr/>
              </p:nvSpPr>
              <p:spPr bwMode="auto">
                <a:xfrm>
                  <a:off x="2697" y="3030"/>
                  <a:ext cx="12" cy="30"/>
                </a:xfrm>
                <a:custGeom>
                  <a:avLst/>
                  <a:gdLst>
                    <a:gd name="T0" fmla="*/ 6 w 12"/>
                    <a:gd name="T1" fmla="*/ 6 h 30"/>
                    <a:gd name="T2" fmla="*/ 6 w 12"/>
                    <a:gd name="T3" fmla="*/ 0 h 30"/>
                    <a:gd name="T4" fmla="*/ 0 w 12"/>
                    <a:gd name="T5" fmla="*/ 6 h 30"/>
                    <a:gd name="T6" fmla="*/ 0 w 12"/>
                    <a:gd name="T7" fmla="*/ 12 h 30"/>
                    <a:gd name="T8" fmla="*/ 6 w 12"/>
                    <a:gd name="T9" fmla="*/ 30 h 30"/>
                    <a:gd name="T10" fmla="*/ 12 w 12"/>
                    <a:gd name="T11" fmla="*/ 30 h 30"/>
                    <a:gd name="T12" fmla="*/ 12 w 12"/>
                    <a:gd name="T13" fmla="*/ 30 h 30"/>
                    <a:gd name="T14" fmla="*/ 6 w 12"/>
                    <a:gd name="T15" fmla="*/ 12 h 30"/>
                    <a:gd name="T16" fmla="*/ 6 w 12"/>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6"/>
                      </a:moveTo>
                      <a:lnTo>
                        <a:pt x="6" y="0"/>
                      </a:lnTo>
                      <a:lnTo>
                        <a:pt x="0" y="6"/>
                      </a:lnTo>
                      <a:lnTo>
                        <a:pt x="0" y="12"/>
                      </a:lnTo>
                      <a:lnTo>
                        <a:pt x="6" y="30"/>
                      </a:lnTo>
                      <a:lnTo>
                        <a:pt x="12" y="30"/>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2" name="Freeform 53"/>
                <p:cNvSpPr>
                  <a:spLocks/>
                </p:cNvSpPr>
                <p:nvPr/>
              </p:nvSpPr>
              <p:spPr bwMode="auto">
                <a:xfrm>
                  <a:off x="2715" y="3072"/>
                  <a:ext cx="18" cy="24"/>
                </a:xfrm>
                <a:custGeom>
                  <a:avLst/>
                  <a:gdLst>
                    <a:gd name="T0" fmla="*/ 6 w 18"/>
                    <a:gd name="T1" fmla="*/ 0 h 24"/>
                    <a:gd name="T2" fmla="*/ 0 w 18"/>
                    <a:gd name="T3" fmla="*/ 0 h 24"/>
                    <a:gd name="T4" fmla="*/ 0 w 18"/>
                    <a:gd name="T5" fmla="*/ 0 h 24"/>
                    <a:gd name="T6" fmla="*/ 0 w 18"/>
                    <a:gd name="T7" fmla="*/ 12 h 24"/>
                    <a:gd name="T8" fmla="*/ 12 w 18"/>
                    <a:gd name="T9" fmla="*/ 24 h 24"/>
                    <a:gd name="T10" fmla="*/ 12 w 18"/>
                    <a:gd name="T11" fmla="*/ 24 h 24"/>
                    <a:gd name="T12" fmla="*/ 18 w 18"/>
                    <a:gd name="T13" fmla="*/ 24 h 24"/>
                    <a:gd name="T14" fmla="*/ 6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0" y="12"/>
                      </a:lnTo>
                      <a:lnTo>
                        <a:pt x="12" y="24"/>
                      </a:lnTo>
                      <a:lnTo>
                        <a:pt x="18"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3" name="Freeform 54"/>
                <p:cNvSpPr>
                  <a:spLocks/>
                </p:cNvSpPr>
                <p:nvPr/>
              </p:nvSpPr>
              <p:spPr bwMode="auto">
                <a:xfrm>
                  <a:off x="2733" y="3108"/>
                  <a:ext cx="24" cy="24"/>
                </a:xfrm>
                <a:custGeom>
                  <a:avLst/>
                  <a:gdLst>
                    <a:gd name="T0" fmla="*/ 6 w 24"/>
                    <a:gd name="T1" fmla="*/ 0 h 24"/>
                    <a:gd name="T2" fmla="*/ 6 w 24"/>
                    <a:gd name="T3" fmla="*/ 0 h 24"/>
                    <a:gd name="T4" fmla="*/ 0 w 24"/>
                    <a:gd name="T5" fmla="*/ 0 h 24"/>
                    <a:gd name="T6" fmla="*/ 12 w 24"/>
                    <a:gd name="T7" fmla="*/ 12 h 24"/>
                    <a:gd name="T8" fmla="*/ 18 w 24"/>
                    <a:gd name="T9" fmla="*/ 18 h 24"/>
                    <a:gd name="T10" fmla="*/ 18 w 24"/>
                    <a:gd name="T11" fmla="*/ 24 h 24"/>
                    <a:gd name="T12" fmla="*/ 24 w 24"/>
                    <a:gd name="T13" fmla="*/ 18 h 24"/>
                    <a:gd name="T14" fmla="*/ 18 w 24"/>
                    <a:gd name="T15" fmla="*/ 12 h 24"/>
                    <a:gd name="T16" fmla="*/ 6 w 24"/>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0"/>
                      </a:moveTo>
                      <a:lnTo>
                        <a:pt x="6" y="0"/>
                      </a:lnTo>
                      <a:lnTo>
                        <a:pt x="0" y="0"/>
                      </a:lnTo>
                      <a:lnTo>
                        <a:pt x="12" y="12"/>
                      </a:lnTo>
                      <a:lnTo>
                        <a:pt x="18" y="18"/>
                      </a:lnTo>
                      <a:lnTo>
                        <a:pt x="18" y="24"/>
                      </a:lnTo>
                      <a:lnTo>
                        <a:pt x="24" y="18"/>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4" name="Freeform 55"/>
                <p:cNvSpPr>
                  <a:spLocks/>
                </p:cNvSpPr>
                <p:nvPr/>
              </p:nvSpPr>
              <p:spPr bwMode="auto">
                <a:xfrm>
                  <a:off x="2763" y="3138"/>
                  <a:ext cx="24" cy="24"/>
                </a:xfrm>
                <a:custGeom>
                  <a:avLst/>
                  <a:gdLst>
                    <a:gd name="T0" fmla="*/ 6 w 24"/>
                    <a:gd name="T1" fmla="*/ 6 h 24"/>
                    <a:gd name="T2" fmla="*/ 0 w 24"/>
                    <a:gd name="T3" fmla="*/ 0 h 24"/>
                    <a:gd name="T4" fmla="*/ 0 w 24"/>
                    <a:gd name="T5" fmla="*/ 6 h 24"/>
                    <a:gd name="T6" fmla="*/ 18 w 24"/>
                    <a:gd name="T7" fmla="*/ 24 h 24"/>
                    <a:gd name="T8" fmla="*/ 18 w 24"/>
                    <a:gd name="T9" fmla="*/ 24 h 24"/>
                    <a:gd name="T10" fmla="*/ 24 w 24"/>
                    <a:gd name="T11" fmla="*/ 24 h 24"/>
                    <a:gd name="T12" fmla="*/ 6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6" y="6"/>
                      </a:moveTo>
                      <a:lnTo>
                        <a:pt x="0" y="0"/>
                      </a:lnTo>
                      <a:lnTo>
                        <a:pt x="0" y="6"/>
                      </a:lnTo>
                      <a:lnTo>
                        <a:pt x="18" y="24"/>
                      </a:lnTo>
                      <a:lnTo>
                        <a:pt x="24"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5" name="Freeform 56"/>
                <p:cNvSpPr>
                  <a:spLocks/>
                </p:cNvSpPr>
                <p:nvPr/>
              </p:nvSpPr>
              <p:spPr bwMode="auto">
                <a:xfrm>
                  <a:off x="2793" y="3168"/>
                  <a:ext cx="24" cy="18"/>
                </a:xfrm>
                <a:custGeom>
                  <a:avLst/>
                  <a:gdLst>
                    <a:gd name="T0" fmla="*/ 0 w 24"/>
                    <a:gd name="T1" fmla="*/ 0 h 18"/>
                    <a:gd name="T2" fmla="*/ 0 w 24"/>
                    <a:gd name="T3" fmla="*/ 0 h 18"/>
                    <a:gd name="T4" fmla="*/ 0 w 24"/>
                    <a:gd name="T5" fmla="*/ 6 h 18"/>
                    <a:gd name="T6" fmla="*/ 24 w 24"/>
                    <a:gd name="T7" fmla="*/ 18 h 18"/>
                    <a:gd name="T8" fmla="*/ 24 w 24"/>
                    <a:gd name="T9" fmla="*/ 18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0"/>
                      </a:ln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6" name="Freeform 57"/>
                <p:cNvSpPr>
                  <a:spLocks/>
                </p:cNvSpPr>
                <p:nvPr/>
              </p:nvSpPr>
              <p:spPr bwMode="auto">
                <a:xfrm>
                  <a:off x="2823" y="319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7" name="Freeform 58"/>
                <p:cNvSpPr>
                  <a:spLocks/>
                </p:cNvSpPr>
                <p:nvPr/>
              </p:nvSpPr>
              <p:spPr bwMode="auto">
                <a:xfrm>
                  <a:off x="2859" y="3216"/>
                  <a:ext cx="30" cy="18"/>
                </a:xfrm>
                <a:custGeom>
                  <a:avLst/>
                  <a:gdLst>
                    <a:gd name="T0" fmla="*/ 6 w 30"/>
                    <a:gd name="T1" fmla="*/ 0 h 18"/>
                    <a:gd name="T2" fmla="*/ 0 w 30"/>
                    <a:gd name="T3" fmla="*/ 0 h 18"/>
                    <a:gd name="T4" fmla="*/ 6 w 30"/>
                    <a:gd name="T5" fmla="*/ 6 h 18"/>
                    <a:gd name="T6" fmla="*/ 24 w 30"/>
                    <a:gd name="T7" fmla="*/ 18 h 18"/>
                    <a:gd name="T8" fmla="*/ 24 w 30"/>
                    <a:gd name="T9" fmla="*/ 18 h 18"/>
                    <a:gd name="T10" fmla="*/ 30 w 30"/>
                    <a:gd name="T11" fmla="*/ 12 h 18"/>
                    <a:gd name="T12" fmla="*/ 24 w 30"/>
                    <a:gd name="T13" fmla="*/ 12 h 18"/>
                    <a:gd name="T14" fmla="*/ 24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0"/>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8" name="Freeform 59"/>
                <p:cNvSpPr>
                  <a:spLocks/>
                </p:cNvSpPr>
                <p:nvPr/>
              </p:nvSpPr>
              <p:spPr bwMode="auto">
                <a:xfrm>
                  <a:off x="2895" y="3234"/>
                  <a:ext cx="30" cy="18"/>
                </a:xfrm>
                <a:custGeom>
                  <a:avLst/>
                  <a:gdLst>
                    <a:gd name="T0" fmla="*/ 6 w 30"/>
                    <a:gd name="T1" fmla="*/ 0 h 18"/>
                    <a:gd name="T2" fmla="*/ 0 w 30"/>
                    <a:gd name="T3" fmla="*/ 6 h 18"/>
                    <a:gd name="T4" fmla="*/ 6 w 30"/>
                    <a:gd name="T5" fmla="*/ 6 h 18"/>
                    <a:gd name="T6" fmla="*/ 30 w 30"/>
                    <a:gd name="T7" fmla="*/ 18 h 18"/>
                    <a:gd name="T8" fmla="*/ 30 w 30"/>
                    <a:gd name="T9" fmla="*/ 18 h 18"/>
                    <a:gd name="T10" fmla="*/ 30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89" name="Freeform 60"/>
                <p:cNvSpPr>
                  <a:spLocks/>
                </p:cNvSpPr>
                <p:nvPr/>
              </p:nvSpPr>
              <p:spPr bwMode="auto">
                <a:xfrm>
                  <a:off x="2937" y="3252"/>
                  <a:ext cx="24" cy="18"/>
                </a:xfrm>
                <a:custGeom>
                  <a:avLst/>
                  <a:gdLst>
                    <a:gd name="T0" fmla="*/ 0 w 24"/>
                    <a:gd name="T1" fmla="*/ 0 h 18"/>
                    <a:gd name="T2" fmla="*/ 0 w 24"/>
                    <a:gd name="T3" fmla="*/ 6 h 18"/>
                    <a:gd name="T4" fmla="*/ 0 w 24"/>
                    <a:gd name="T5" fmla="*/ 6 h 18"/>
                    <a:gd name="T6" fmla="*/ 6 w 24"/>
                    <a:gd name="T7" fmla="*/ 12 h 18"/>
                    <a:gd name="T8" fmla="*/ 24 w 24"/>
                    <a:gd name="T9" fmla="*/ 18 h 18"/>
                    <a:gd name="T10" fmla="*/ 24 w 24"/>
                    <a:gd name="T11" fmla="*/ 18 h 18"/>
                    <a:gd name="T12" fmla="*/ 24 w 24"/>
                    <a:gd name="T13" fmla="*/ 12 h 18"/>
                    <a:gd name="T14" fmla="*/ 6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6"/>
                      </a:lnTo>
                      <a:lnTo>
                        <a:pt x="6" y="12"/>
                      </a:lnTo>
                      <a:lnTo>
                        <a:pt x="24" y="18"/>
                      </a:lnTo>
                      <a:lnTo>
                        <a:pt x="24" y="12"/>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0" name="Freeform 61"/>
                <p:cNvSpPr>
                  <a:spLocks/>
                </p:cNvSpPr>
                <p:nvPr/>
              </p:nvSpPr>
              <p:spPr bwMode="auto">
                <a:xfrm>
                  <a:off x="2973" y="3270"/>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1" name="Freeform 62"/>
                <p:cNvSpPr>
                  <a:spLocks/>
                </p:cNvSpPr>
                <p:nvPr/>
              </p:nvSpPr>
              <p:spPr bwMode="auto">
                <a:xfrm>
                  <a:off x="3015" y="3288"/>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2" name="Freeform 63"/>
                <p:cNvSpPr>
                  <a:spLocks/>
                </p:cNvSpPr>
                <p:nvPr/>
              </p:nvSpPr>
              <p:spPr bwMode="auto">
                <a:xfrm>
                  <a:off x="3051" y="3300"/>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3" name="Freeform 64"/>
                <p:cNvSpPr>
                  <a:spLocks/>
                </p:cNvSpPr>
                <p:nvPr/>
              </p:nvSpPr>
              <p:spPr bwMode="auto">
                <a:xfrm>
                  <a:off x="3093" y="3312"/>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4" name="Freeform 65"/>
                <p:cNvSpPr>
                  <a:spLocks/>
                </p:cNvSpPr>
                <p:nvPr/>
              </p:nvSpPr>
              <p:spPr bwMode="auto">
                <a:xfrm>
                  <a:off x="3135" y="3324"/>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5" name="Freeform 66"/>
                <p:cNvSpPr>
                  <a:spLocks/>
                </p:cNvSpPr>
                <p:nvPr/>
              </p:nvSpPr>
              <p:spPr bwMode="auto">
                <a:xfrm>
                  <a:off x="3171" y="333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6" name="Freeform 67"/>
                <p:cNvSpPr>
                  <a:spLocks/>
                </p:cNvSpPr>
                <p:nvPr/>
              </p:nvSpPr>
              <p:spPr bwMode="auto">
                <a:xfrm>
                  <a:off x="3213" y="334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7" name="Freeform 68"/>
                <p:cNvSpPr>
                  <a:spLocks/>
                </p:cNvSpPr>
                <p:nvPr/>
              </p:nvSpPr>
              <p:spPr bwMode="auto">
                <a:xfrm>
                  <a:off x="3255" y="3354"/>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8" name="Freeform 69"/>
                <p:cNvSpPr>
                  <a:spLocks/>
                </p:cNvSpPr>
                <p:nvPr/>
              </p:nvSpPr>
              <p:spPr bwMode="auto">
                <a:xfrm>
                  <a:off x="3297" y="336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99" name="Freeform 70"/>
                <p:cNvSpPr>
                  <a:spLocks/>
                </p:cNvSpPr>
                <p:nvPr/>
              </p:nvSpPr>
              <p:spPr bwMode="auto">
                <a:xfrm>
                  <a:off x="3339" y="3372"/>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0" name="Freeform 71"/>
                <p:cNvSpPr>
                  <a:spLocks/>
                </p:cNvSpPr>
                <p:nvPr/>
              </p:nvSpPr>
              <p:spPr bwMode="auto">
                <a:xfrm>
                  <a:off x="3381" y="337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1" name="Freeform 72"/>
                <p:cNvSpPr>
                  <a:spLocks/>
                </p:cNvSpPr>
                <p:nvPr/>
              </p:nvSpPr>
              <p:spPr bwMode="auto">
                <a:xfrm>
                  <a:off x="3423" y="3384"/>
                  <a:ext cx="30" cy="7"/>
                </a:xfrm>
                <a:custGeom>
                  <a:avLst/>
                  <a:gdLst>
                    <a:gd name="T0" fmla="*/ 0 w 30"/>
                    <a:gd name="T1" fmla="*/ 0 h 7"/>
                    <a:gd name="T2" fmla="*/ 0 w 30"/>
                    <a:gd name="T3" fmla="*/ 0 h 7"/>
                    <a:gd name="T4" fmla="*/ 0 w 30"/>
                    <a:gd name="T5" fmla="*/ 7 h 7"/>
                    <a:gd name="T6" fmla="*/ 24 w 30"/>
                    <a:gd name="T7" fmla="*/ 7 h 7"/>
                    <a:gd name="T8" fmla="*/ 30 w 30"/>
                    <a:gd name="T9" fmla="*/ 0 h 7"/>
                    <a:gd name="T10" fmla="*/ 24 w 30"/>
                    <a:gd name="T11" fmla="*/ 0 h 7"/>
                    <a:gd name="T12" fmla="*/ 0 w 30"/>
                    <a:gd name="T13" fmla="*/ 0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0" y="0"/>
                      </a:moveTo>
                      <a:lnTo>
                        <a:pt x="0" y="0"/>
                      </a:lnTo>
                      <a:lnTo>
                        <a:pt x="0" y="7"/>
                      </a:lnTo>
                      <a:lnTo>
                        <a:pt x="24" y="7"/>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2" name="Freeform 73"/>
                <p:cNvSpPr>
                  <a:spLocks/>
                </p:cNvSpPr>
                <p:nvPr/>
              </p:nvSpPr>
              <p:spPr bwMode="auto">
                <a:xfrm>
                  <a:off x="3465" y="3384"/>
                  <a:ext cx="30" cy="13"/>
                </a:xfrm>
                <a:custGeom>
                  <a:avLst/>
                  <a:gdLst>
                    <a:gd name="T0" fmla="*/ 0 w 30"/>
                    <a:gd name="T1" fmla="*/ 0 h 13"/>
                    <a:gd name="T2" fmla="*/ 0 w 30"/>
                    <a:gd name="T3" fmla="*/ 7 h 13"/>
                    <a:gd name="T4" fmla="*/ 0 w 30"/>
                    <a:gd name="T5" fmla="*/ 7 h 13"/>
                    <a:gd name="T6" fmla="*/ 24 w 30"/>
                    <a:gd name="T7" fmla="*/ 13 h 13"/>
                    <a:gd name="T8" fmla="*/ 30 w 30"/>
                    <a:gd name="T9" fmla="*/ 7 h 13"/>
                    <a:gd name="T10" fmla="*/ 24 w 30"/>
                    <a:gd name="T11" fmla="*/ 7 h 13"/>
                    <a:gd name="T12" fmla="*/ 0 w 30"/>
                    <a:gd name="T13" fmla="*/ 0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0" y="0"/>
                      </a:moveTo>
                      <a:lnTo>
                        <a:pt x="0" y="7"/>
                      </a:lnTo>
                      <a:lnTo>
                        <a:pt x="24" y="13"/>
                      </a:lnTo>
                      <a:lnTo>
                        <a:pt x="30" y="7"/>
                      </a:lnTo>
                      <a:lnTo>
                        <a:pt x="24"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3" name="Freeform 74"/>
                <p:cNvSpPr>
                  <a:spLocks/>
                </p:cNvSpPr>
                <p:nvPr/>
              </p:nvSpPr>
              <p:spPr bwMode="auto">
                <a:xfrm>
                  <a:off x="3507" y="3391"/>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4" name="Freeform 75"/>
                <p:cNvSpPr>
                  <a:spLocks/>
                </p:cNvSpPr>
                <p:nvPr/>
              </p:nvSpPr>
              <p:spPr bwMode="auto">
                <a:xfrm>
                  <a:off x="3549" y="3397"/>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5" name="Freeform 76"/>
                <p:cNvSpPr>
                  <a:spLocks/>
                </p:cNvSpPr>
                <p:nvPr/>
              </p:nvSpPr>
              <p:spPr bwMode="auto">
                <a:xfrm>
                  <a:off x="3591" y="3397"/>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6" name="Freeform 77"/>
                <p:cNvSpPr>
                  <a:spLocks/>
                </p:cNvSpPr>
                <p:nvPr/>
              </p:nvSpPr>
              <p:spPr bwMode="auto">
                <a:xfrm>
                  <a:off x="3633" y="3403"/>
                  <a:ext cx="24" cy="6"/>
                </a:xfrm>
                <a:custGeom>
                  <a:avLst/>
                  <a:gdLst>
                    <a:gd name="T0" fmla="*/ 0 w 24"/>
                    <a:gd name="T1" fmla="*/ 0 h 6"/>
                    <a:gd name="T2" fmla="*/ 0 w 24"/>
                    <a:gd name="T3" fmla="*/ 0 h 6"/>
                    <a:gd name="T4" fmla="*/ 0 w 24"/>
                    <a:gd name="T5" fmla="*/ 6 h 6"/>
                    <a:gd name="T6" fmla="*/ 24 w 24"/>
                    <a:gd name="T7" fmla="*/ 6 h 6"/>
                    <a:gd name="T8" fmla="*/ 24 w 24"/>
                    <a:gd name="T9" fmla="*/ 0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0"/>
                      </a:ln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7" name="Freeform 78"/>
                <p:cNvSpPr>
                  <a:spLocks/>
                </p:cNvSpPr>
                <p:nvPr/>
              </p:nvSpPr>
              <p:spPr bwMode="auto">
                <a:xfrm>
                  <a:off x="3669" y="3403"/>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8" name="Freeform 79"/>
                <p:cNvSpPr>
                  <a:spLocks/>
                </p:cNvSpPr>
                <p:nvPr/>
              </p:nvSpPr>
              <p:spPr bwMode="auto">
                <a:xfrm>
                  <a:off x="3711" y="3403"/>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09" name="Freeform 80"/>
                <p:cNvSpPr>
                  <a:spLocks/>
                </p:cNvSpPr>
                <p:nvPr/>
              </p:nvSpPr>
              <p:spPr bwMode="auto">
                <a:xfrm>
                  <a:off x="3753" y="3403"/>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0" name="Freeform 81"/>
                <p:cNvSpPr>
                  <a:spLocks/>
                </p:cNvSpPr>
                <p:nvPr/>
              </p:nvSpPr>
              <p:spPr bwMode="auto">
                <a:xfrm>
                  <a:off x="3795" y="3403"/>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1" name="Freeform 82"/>
                <p:cNvSpPr>
                  <a:spLocks/>
                </p:cNvSpPr>
                <p:nvPr/>
              </p:nvSpPr>
              <p:spPr bwMode="auto">
                <a:xfrm>
                  <a:off x="3837" y="3403"/>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2" name="Freeform 83"/>
                <p:cNvSpPr>
                  <a:spLocks/>
                </p:cNvSpPr>
                <p:nvPr/>
              </p:nvSpPr>
              <p:spPr bwMode="auto">
                <a:xfrm>
                  <a:off x="3879" y="3403"/>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3" name="Freeform 84"/>
                <p:cNvSpPr>
                  <a:spLocks/>
                </p:cNvSpPr>
                <p:nvPr/>
              </p:nvSpPr>
              <p:spPr bwMode="auto">
                <a:xfrm>
                  <a:off x="3921" y="3397"/>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4" name="Freeform 85"/>
                <p:cNvSpPr>
                  <a:spLocks/>
                </p:cNvSpPr>
                <p:nvPr/>
              </p:nvSpPr>
              <p:spPr bwMode="auto">
                <a:xfrm>
                  <a:off x="3963" y="3397"/>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5" name="Freeform 86"/>
                <p:cNvSpPr>
                  <a:spLocks/>
                </p:cNvSpPr>
                <p:nvPr/>
              </p:nvSpPr>
              <p:spPr bwMode="auto">
                <a:xfrm>
                  <a:off x="4006" y="3391"/>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6" name="Freeform 87"/>
                <p:cNvSpPr>
                  <a:spLocks/>
                </p:cNvSpPr>
                <p:nvPr/>
              </p:nvSpPr>
              <p:spPr bwMode="auto">
                <a:xfrm>
                  <a:off x="4048" y="3391"/>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7" name="Freeform 88"/>
                <p:cNvSpPr>
                  <a:spLocks/>
                </p:cNvSpPr>
                <p:nvPr/>
              </p:nvSpPr>
              <p:spPr bwMode="auto">
                <a:xfrm>
                  <a:off x="4090" y="3384"/>
                  <a:ext cx="30" cy="7"/>
                </a:xfrm>
                <a:custGeom>
                  <a:avLst/>
                  <a:gdLst>
                    <a:gd name="T0" fmla="*/ 6 w 30"/>
                    <a:gd name="T1" fmla="*/ 0 h 7"/>
                    <a:gd name="T2" fmla="*/ 0 w 30"/>
                    <a:gd name="T3" fmla="*/ 7 h 7"/>
                    <a:gd name="T4" fmla="*/ 6 w 30"/>
                    <a:gd name="T5" fmla="*/ 7 h 7"/>
                    <a:gd name="T6" fmla="*/ 30 w 30"/>
                    <a:gd name="T7" fmla="*/ 7 h 7"/>
                    <a:gd name="T8" fmla="*/ 30 w 30"/>
                    <a:gd name="T9" fmla="*/ 0 h 7"/>
                    <a:gd name="T10" fmla="*/ 30 w 30"/>
                    <a:gd name="T11" fmla="*/ 0 h 7"/>
                    <a:gd name="T12" fmla="*/ 6 w 30"/>
                    <a:gd name="T13" fmla="*/ 0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6" y="0"/>
                      </a:moveTo>
                      <a:lnTo>
                        <a:pt x="0" y="7"/>
                      </a:lnTo>
                      <a:lnTo>
                        <a:pt x="6" y="7"/>
                      </a:lnTo>
                      <a:lnTo>
                        <a:pt x="30" y="7"/>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8" name="Freeform 89"/>
                <p:cNvSpPr>
                  <a:spLocks/>
                </p:cNvSpPr>
                <p:nvPr/>
              </p:nvSpPr>
              <p:spPr bwMode="auto">
                <a:xfrm>
                  <a:off x="4132" y="337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19" name="Freeform 90"/>
                <p:cNvSpPr>
                  <a:spLocks/>
                </p:cNvSpPr>
                <p:nvPr/>
              </p:nvSpPr>
              <p:spPr bwMode="auto">
                <a:xfrm>
                  <a:off x="4174" y="3372"/>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24"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0" name="Freeform 91"/>
                <p:cNvSpPr>
                  <a:spLocks/>
                </p:cNvSpPr>
                <p:nvPr/>
              </p:nvSpPr>
              <p:spPr bwMode="auto">
                <a:xfrm>
                  <a:off x="4216" y="336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1" name="Freeform 92"/>
                <p:cNvSpPr>
                  <a:spLocks/>
                </p:cNvSpPr>
                <p:nvPr/>
              </p:nvSpPr>
              <p:spPr bwMode="auto">
                <a:xfrm>
                  <a:off x="4258" y="3354"/>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2" name="Freeform 93"/>
                <p:cNvSpPr>
                  <a:spLocks/>
                </p:cNvSpPr>
                <p:nvPr/>
              </p:nvSpPr>
              <p:spPr bwMode="auto">
                <a:xfrm>
                  <a:off x="4300" y="3348"/>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3" name="Freeform 94"/>
                <p:cNvSpPr>
                  <a:spLocks/>
                </p:cNvSpPr>
                <p:nvPr/>
              </p:nvSpPr>
              <p:spPr bwMode="auto">
                <a:xfrm>
                  <a:off x="4342" y="333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4" name="Freeform 95"/>
                <p:cNvSpPr>
                  <a:spLocks/>
                </p:cNvSpPr>
                <p:nvPr/>
              </p:nvSpPr>
              <p:spPr bwMode="auto">
                <a:xfrm>
                  <a:off x="4384" y="3330"/>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5" name="Freeform 96"/>
                <p:cNvSpPr>
                  <a:spLocks/>
                </p:cNvSpPr>
                <p:nvPr/>
              </p:nvSpPr>
              <p:spPr bwMode="auto">
                <a:xfrm>
                  <a:off x="4420" y="3318"/>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6" name="Freeform 97"/>
                <p:cNvSpPr>
                  <a:spLocks/>
                </p:cNvSpPr>
                <p:nvPr/>
              </p:nvSpPr>
              <p:spPr bwMode="auto">
                <a:xfrm>
                  <a:off x="4462" y="3306"/>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7" name="Freeform 98"/>
                <p:cNvSpPr>
                  <a:spLocks/>
                </p:cNvSpPr>
                <p:nvPr/>
              </p:nvSpPr>
              <p:spPr bwMode="auto">
                <a:xfrm>
                  <a:off x="4504" y="3288"/>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8" name="Freeform 99"/>
                <p:cNvSpPr>
                  <a:spLocks/>
                </p:cNvSpPr>
                <p:nvPr/>
              </p:nvSpPr>
              <p:spPr bwMode="auto">
                <a:xfrm>
                  <a:off x="4540" y="3276"/>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29" name="Freeform 100"/>
                <p:cNvSpPr>
                  <a:spLocks/>
                </p:cNvSpPr>
                <p:nvPr/>
              </p:nvSpPr>
              <p:spPr bwMode="auto">
                <a:xfrm>
                  <a:off x="4582" y="3258"/>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0" name="Freeform 101"/>
                <p:cNvSpPr>
                  <a:spLocks/>
                </p:cNvSpPr>
                <p:nvPr/>
              </p:nvSpPr>
              <p:spPr bwMode="auto">
                <a:xfrm>
                  <a:off x="4618" y="3240"/>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1" name="Freeform 102"/>
                <p:cNvSpPr>
                  <a:spLocks/>
                </p:cNvSpPr>
                <p:nvPr/>
              </p:nvSpPr>
              <p:spPr bwMode="auto">
                <a:xfrm>
                  <a:off x="4654" y="3222"/>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2" name="Freeform 103"/>
                <p:cNvSpPr>
                  <a:spLocks/>
                </p:cNvSpPr>
                <p:nvPr/>
              </p:nvSpPr>
              <p:spPr bwMode="auto">
                <a:xfrm>
                  <a:off x="4690" y="319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3" name="Freeform 104"/>
                <p:cNvSpPr>
                  <a:spLocks/>
                </p:cNvSpPr>
                <p:nvPr/>
              </p:nvSpPr>
              <p:spPr bwMode="auto">
                <a:xfrm>
                  <a:off x="4726" y="3174"/>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4" name="Freeform 105"/>
                <p:cNvSpPr>
                  <a:spLocks/>
                </p:cNvSpPr>
                <p:nvPr/>
              </p:nvSpPr>
              <p:spPr bwMode="auto">
                <a:xfrm>
                  <a:off x="4762" y="3144"/>
                  <a:ext cx="24" cy="24"/>
                </a:xfrm>
                <a:custGeom>
                  <a:avLst/>
                  <a:gdLst>
                    <a:gd name="T0" fmla="*/ 0 w 24"/>
                    <a:gd name="T1" fmla="*/ 18 h 24"/>
                    <a:gd name="T2" fmla="*/ 0 w 24"/>
                    <a:gd name="T3" fmla="*/ 18 h 24"/>
                    <a:gd name="T4" fmla="*/ 0 w 24"/>
                    <a:gd name="T5" fmla="*/ 24 h 24"/>
                    <a:gd name="T6" fmla="*/ 6 w 24"/>
                    <a:gd name="T7" fmla="*/ 18 h 24"/>
                    <a:gd name="T8" fmla="*/ 6 w 24"/>
                    <a:gd name="T9" fmla="*/ 18 h 24"/>
                    <a:gd name="T10" fmla="*/ 24 w 24"/>
                    <a:gd name="T11" fmla="*/ 0 h 24"/>
                    <a:gd name="T12" fmla="*/ 18 w 24"/>
                    <a:gd name="T13" fmla="*/ 0 h 24"/>
                    <a:gd name="T14" fmla="*/ 18 w 24"/>
                    <a:gd name="T15" fmla="*/ 0 h 24"/>
                    <a:gd name="T16" fmla="*/ 0 w 24"/>
                    <a:gd name="T17" fmla="*/ 18 h 24"/>
                    <a:gd name="T18" fmla="*/ 6 w 24"/>
                    <a:gd name="T19" fmla="*/ 18 h 24"/>
                    <a:gd name="T20" fmla="*/ 6 w 24"/>
                    <a:gd name="T21" fmla="*/ 12 h 24"/>
                    <a:gd name="T22" fmla="*/ 0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0" y="18"/>
                      </a:moveTo>
                      <a:lnTo>
                        <a:pt x="0" y="18"/>
                      </a:lnTo>
                      <a:lnTo>
                        <a:pt x="0" y="24"/>
                      </a:lnTo>
                      <a:lnTo>
                        <a:pt x="6" y="18"/>
                      </a:lnTo>
                      <a:lnTo>
                        <a:pt x="24" y="0"/>
                      </a:lnTo>
                      <a:lnTo>
                        <a:pt x="18" y="0"/>
                      </a:lnTo>
                      <a:lnTo>
                        <a:pt x="0" y="18"/>
                      </a:lnTo>
                      <a:lnTo>
                        <a:pt x="6" y="18"/>
                      </a:lnTo>
                      <a:lnTo>
                        <a:pt x="6" y="12"/>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5" name="Freeform 106"/>
                <p:cNvSpPr>
                  <a:spLocks/>
                </p:cNvSpPr>
                <p:nvPr/>
              </p:nvSpPr>
              <p:spPr bwMode="auto">
                <a:xfrm>
                  <a:off x="4792" y="3114"/>
                  <a:ext cx="18" cy="24"/>
                </a:xfrm>
                <a:custGeom>
                  <a:avLst/>
                  <a:gdLst>
                    <a:gd name="T0" fmla="*/ 0 w 18"/>
                    <a:gd name="T1" fmla="*/ 18 h 24"/>
                    <a:gd name="T2" fmla="*/ 0 w 18"/>
                    <a:gd name="T3" fmla="*/ 24 h 24"/>
                    <a:gd name="T4" fmla="*/ 6 w 18"/>
                    <a:gd name="T5" fmla="*/ 18 h 24"/>
                    <a:gd name="T6" fmla="*/ 12 w 18"/>
                    <a:gd name="T7" fmla="*/ 6 h 24"/>
                    <a:gd name="T8" fmla="*/ 18 w 18"/>
                    <a:gd name="T9" fmla="*/ 0 h 24"/>
                    <a:gd name="T10" fmla="*/ 18 w 18"/>
                    <a:gd name="T11" fmla="*/ 0 h 24"/>
                    <a:gd name="T12" fmla="*/ 12 w 18"/>
                    <a:gd name="T13" fmla="*/ 0 h 24"/>
                    <a:gd name="T14" fmla="*/ 6 w 18"/>
                    <a:gd name="T15" fmla="*/ 6 h 24"/>
                    <a:gd name="T16" fmla="*/ 0 w 18"/>
                    <a:gd name="T17" fmla="*/ 1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18"/>
                      </a:moveTo>
                      <a:lnTo>
                        <a:pt x="0" y="24"/>
                      </a:lnTo>
                      <a:lnTo>
                        <a:pt x="6" y="18"/>
                      </a:lnTo>
                      <a:lnTo>
                        <a:pt x="12" y="6"/>
                      </a:lnTo>
                      <a:lnTo>
                        <a:pt x="18" y="0"/>
                      </a:lnTo>
                      <a:lnTo>
                        <a:pt x="12" y="0"/>
                      </a:lnTo>
                      <a:lnTo>
                        <a:pt x="6" y="6"/>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6" name="Freeform 107"/>
                <p:cNvSpPr>
                  <a:spLocks/>
                </p:cNvSpPr>
                <p:nvPr/>
              </p:nvSpPr>
              <p:spPr bwMode="auto">
                <a:xfrm>
                  <a:off x="4816" y="3078"/>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8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7" name="Freeform 108"/>
                <p:cNvSpPr>
                  <a:spLocks/>
                </p:cNvSpPr>
                <p:nvPr/>
              </p:nvSpPr>
              <p:spPr bwMode="auto">
                <a:xfrm>
                  <a:off x="4834" y="3036"/>
                  <a:ext cx="18" cy="30"/>
                </a:xfrm>
                <a:custGeom>
                  <a:avLst/>
                  <a:gdLst>
                    <a:gd name="T0" fmla="*/ 0 w 18"/>
                    <a:gd name="T1" fmla="*/ 30 h 30"/>
                    <a:gd name="T2" fmla="*/ 6 w 18"/>
                    <a:gd name="T3" fmla="*/ 30 h 30"/>
                    <a:gd name="T4" fmla="*/ 6 w 18"/>
                    <a:gd name="T5" fmla="*/ 30 h 30"/>
                    <a:gd name="T6" fmla="*/ 18 w 18"/>
                    <a:gd name="T7" fmla="*/ 6 h 30"/>
                    <a:gd name="T8" fmla="*/ 18 w 18"/>
                    <a:gd name="T9" fmla="*/ 6 h 30"/>
                    <a:gd name="T10" fmla="*/ 12 w 18"/>
                    <a:gd name="T11" fmla="*/ 0 h 30"/>
                    <a:gd name="T12" fmla="*/ 12 w 18"/>
                    <a:gd name="T13" fmla="*/ 6 h 30"/>
                    <a:gd name="T14" fmla="*/ 12 w 18"/>
                    <a:gd name="T15" fmla="*/ 6 h 30"/>
                    <a:gd name="T16" fmla="*/ 0 w 18"/>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30"/>
                      </a:moveTo>
                      <a:lnTo>
                        <a:pt x="6" y="30"/>
                      </a:lnTo>
                      <a:lnTo>
                        <a:pt x="18" y="6"/>
                      </a:lnTo>
                      <a:lnTo>
                        <a:pt x="12" y="0"/>
                      </a:lnTo>
                      <a:lnTo>
                        <a:pt x="12"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8" name="Freeform 109"/>
                <p:cNvSpPr>
                  <a:spLocks/>
                </p:cNvSpPr>
                <p:nvPr/>
              </p:nvSpPr>
              <p:spPr bwMode="auto">
                <a:xfrm>
                  <a:off x="4846" y="2994"/>
                  <a:ext cx="12" cy="30"/>
                </a:xfrm>
                <a:custGeom>
                  <a:avLst/>
                  <a:gdLst>
                    <a:gd name="T0" fmla="*/ 0 w 12"/>
                    <a:gd name="T1" fmla="*/ 30 h 30"/>
                    <a:gd name="T2" fmla="*/ 0 w 12"/>
                    <a:gd name="T3" fmla="*/ 30 h 30"/>
                    <a:gd name="T4" fmla="*/ 6 w 12"/>
                    <a:gd name="T5" fmla="*/ 30 h 30"/>
                    <a:gd name="T6" fmla="*/ 12 w 12"/>
                    <a:gd name="T7" fmla="*/ 6 h 30"/>
                    <a:gd name="T8" fmla="*/ 6 w 12"/>
                    <a:gd name="T9" fmla="*/ 6 h 30"/>
                    <a:gd name="T10" fmla="*/ 6 w 12"/>
                    <a:gd name="T11" fmla="*/ 0 h 30"/>
                    <a:gd name="T12" fmla="*/ 0 w 12"/>
                    <a:gd name="T13" fmla="*/ 6 h 30"/>
                    <a:gd name="T14" fmla="*/ 6 w 12"/>
                    <a:gd name="T15" fmla="*/ 6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0" y="30"/>
                      </a:lnTo>
                      <a:lnTo>
                        <a:pt x="6" y="30"/>
                      </a:lnTo>
                      <a:lnTo>
                        <a:pt x="12" y="6"/>
                      </a:lnTo>
                      <a:lnTo>
                        <a:pt x="6" y="6"/>
                      </a:lnTo>
                      <a:lnTo>
                        <a:pt x="6" y="0"/>
                      </a:lnTo>
                      <a:lnTo>
                        <a:pt x="0" y="6"/>
                      </a:lnTo>
                      <a:lnTo>
                        <a:pt x="6"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39" name="Freeform 110"/>
                <p:cNvSpPr>
                  <a:spLocks/>
                </p:cNvSpPr>
                <p:nvPr/>
              </p:nvSpPr>
              <p:spPr bwMode="auto">
                <a:xfrm>
                  <a:off x="4846" y="2958"/>
                  <a:ext cx="6" cy="30"/>
                </a:xfrm>
                <a:custGeom>
                  <a:avLst/>
                  <a:gdLst>
                    <a:gd name="T0" fmla="*/ 0 w 6"/>
                    <a:gd name="T1" fmla="*/ 24 h 30"/>
                    <a:gd name="T2" fmla="*/ 6 w 6"/>
                    <a:gd name="T3" fmla="*/ 30 h 30"/>
                    <a:gd name="T4" fmla="*/ 6 w 6"/>
                    <a:gd name="T5" fmla="*/ 24 h 30"/>
                    <a:gd name="T6" fmla="*/ 6 w 6"/>
                    <a:gd name="T7" fmla="*/ 0 h 30"/>
                    <a:gd name="T8" fmla="*/ 6 w 6"/>
                    <a:gd name="T9" fmla="*/ 0 h 30"/>
                    <a:gd name="T10" fmla="*/ 0 w 6"/>
                    <a:gd name="T11" fmla="*/ 0 h 30"/>
                    <a:gd name="T12" fmla="*/ 0 w 6"/>
                    <a:gd name="T13" fmla="*/ 0 h 30"/>
                    <a:gd name="T14" fmla="*/ 0 w 6"/>
                    <a:gd name="T15" fmla="*/ 0 h 30"/>
                    <a:gd name="T16" fmla="*/ 0 w 6"/>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0" y="24"/>
                      </a:moveTo>
                      <a:lnTo>
                        <a:pt x="6" y="30"/>
                      </a:lnTo>
                      <a:lnTo>
                        <a:pt x="6" y="24"/>
                      </a:lnTo>
                      <a:lnTo>
                        <a:pt x="6" y="0"/>
                      </a:lnTo>
                      <a:lnTo>
                        <a:pt x="0" y="0"/>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0" name="Freeform 111"/>
                <p:cNvSpPr>
                  <a:spLocks/>
                </p:cNvSpPr>
                <p:nvPr/>
              </p:nvSpPr>
              <p:spPr bwMode="auto">
                <a:xfrm>
                  <a:off x="4828" y="2916"/>
                  <a:ext cx="12" cy="30"/>
                </a:xfrm>
                <a:custGeom>
                  <a:avLst/>
                  <a:gdLst>
                    <a:gd name="T0" fmla="*/ 6 w 12"/>
                    <a:gd name="T1" fmla="*/ 24 h 30"/>
                    <a:gd name="T2" fmla="*/ 12 w 12"/>
                    <a:gd name="T3" fmla="*/ 30 h 30"/>
                    <a:gd name="T4" fmla="*/ 12 w 12"/>
                    <a:gd name="T5" fmla="*/ 24 h 30"/>
                    <a:gd name="T6" fmla="*/ 6 w 12"/>
                    <a:gd name="T7" fmla="*/ 6 h 30"/>
                    <a:gd name="T8" fmla="*/ 0 w 12"/>
                    <a:gd name="T9" fmla="*/ 0 h 30"/>
                    <a:gd name="T10" fmla="*/ 0 w 12"/>
                    <a:gd name="T11" fmla="*/ 6 h 30"/>
                    <a:gd name="T12" fmla="*/ 6 w 12"/>
                    <a:gd name="T13" fmla="*/ 24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6" y="24"/>
                      </a:moveTo>
                      <a:lnTo>
                        <a:pt x="12" y="30"/>
                      </a:lnTo>
                      <a:lnTo>
                        <a:pt x="12" y="24"/>
                      </a:lnTo>
                      <a:lnTo>
                        <a:pt x="6" y="6"/>
                      </a:lnTo>
                      <a:lnTo>
                        <a:pt x="0" y="0"/>
                      </a:lnTo>
                      <a:lnTo>
                        <a:pt x="0"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1" name="Freeform 112"/>
                <p:cNvSpPr>
                  <a:spLocks/>
                </p:cNvSpPr>
                <p:nvPr/>
              </p:nvSpPr>
              <p:spPr bwMode="auto">
                <a:xfrm>
                  <a:off x="4804" y="2880"/>
                  <a:ext cx="18" cy="30"/>
                </a:xfrm>
                <a:custGeom>
                  <a:avLst/>
                  <a:gdLst>
                    <a:gd name="T0" fmla="*/ 12 w 18"/>
                    <a:gd name="T1" fmla="*/ 24 h 30"/>
                    <a:gd name="T2" fmla="*/ 18 w 18"/>
                    <a:gd name="T3" fmla="*/ 30 h 30"/>
                    <a:gd name="T4" fmla="*/ 18 w 18"/>
                    <a:gd name="T5" fmla="*/ 24 h 30"/>
                    <a:gd name="T6" fmla="*/ 6 w 18"/>
                    <a:gd name="T7" fmla="*/ 6 h 30"/>
                    <a:gd name="T8" fmla="*/ 0 w 18"/>
                    <a:gd name="T9" fmla="*/ 0 h 30"/>
                    <a:gd name="T10" fmla="*/ 0 w 18"/>
                    <a:gd name="T11" fmla="*/ 6 h 30"/>
                    <a:gd name="T12" fmla="*/ 12 w 18"/>
                    <a:gd name="T13" fmla="*/ 24 h 30"/>
                    <a:gd name="T14" fmla="*/ 0 60000 65536"/>
                    <a:gd name="T15" fmla="*/ 0 60000 65536"/>
                    <a:gd name="T16" fmla="*/ 0 60000 65536"/>
                    <a:gd name="T17" fmla="*/ 0 60000 65536"/>
                    <a:gd name="T18" fmla="*/ 0 60000 65536"/>
                    <a:gd name="T19" fmla="*/ 0 60000 65536"/>
                    <a:gd name="T20" fmla="*/ 0 60000 65536"/>
                    <a:gd name="T21" fmla="*/ 0 w 18"/>
                    <a:gd name="T22" fmla="*/ 0 h 30"/>
                    <a:gd name="T23" fmla="*/ 18 w 1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0">
                      <a:moveTo>
                        <a:pt x="12" y="24"/>
                      </a:moveTo>
                      <a:lnTo>
                        <a:pt x="18" y="30"/>
                      </a:lnTo>
                      <a:lnTo>
                        <a:pt x="18" y="24"/>
                      </a:lnTo>
                      <a:lnTo>
                        <a:pt x="6" y="6"/>
                      </a:lnTo>
                      <a:lnTo>
                        <a:pt x="0"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2" name="Freeform 113"/>
                <p:cNvSpPr>
                  <a:spLocks/>
                </p:cNvSpPr>
                <p:nvPr/>
              </p:nvSpPr>
              <p:spPr bwMode="auto">
                <a:xfrm>
                  <a:off x="4774" y="2850"/>
                  <a:ext cx="24" cy="24"/>
                </a:xfrm>
                <a:custGeom>
                  <a:avLst/>
                  <a:gdLst>
                    <a:gd name="T0" fmla="*/ 18 w 24"/>
                    <a:gd name="T1" fmla="*/ 24 h 24"/>
                    <a:gd name="T2" fmla="*/ 18 w 24"/>
                    <a:gd name="T3" fmla="*/ 24 h 24"/>
                    <a:gd name="T4" fmla="*/ 24 w 24"/>
                    <a:gd name="T5" fmla="*/ 24 h 24"/>
                    <a:gd name="T6" fmla="*/ 6 w 24"/>
                    <a:gd name="T7" fmla="*/ 6 h 24"/>
                    <a:gd name="T8" fmla="*/ 6 w 24"/>
                    <a:gd name="T9" fmla="*/ 0 h 24"/>
                    <a:gd name="T10" fmla="*/ 0 w 24"/>
                    <a:gd name="T11" fmla="*/ 6 h 24"/>
                    <a:gd name="T12" fmla="*/ 18 w 24"/>
                    <a:gd name="T13" fmla="*/ 24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18" y="24"/>
                      </a:moveTo>
                      <a:lnTo>
                        <a:pt x="18" y="24"/>
                      </a:lnTo>
                      <a:lnTo>
                        <a:pt x="24" y="24"/>
                      </a:lnTo>
                      <a:lnTo>
                        <a:pt x="6" y="6"/>
                      </a:lnTo>
                      <a:lnTo>
                        <a:pt x="6" y="0"/>
                      </a:lnTo>
                      <a:lnTo>
                        <a:pt x="0"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3" name="Freeform 114"/>
                <p:cNvSpPr>
                  <a:spLocks/>
                </p:cNvSpPr>
                <p:nvPr/>
              </p:nvSpPr>
              <p:spPr bwMode="auto">
                <a:xfrm>
                  <a:off x="4744" y="2826"/>
                  <a:ext cx="24" cy="18"/>
                </a:xfrm>
                <a:custGeom>
                  <a:avLst/>
                  <a:gdLst>
                    <a:gd name="T0" fmla="*/ 24 w 24"/>
                    <a:gd name="T1" fmla="*/ 18 h 18"/>
                    <a:gd name="T2" fmla="*/ 24 w 24"/>
                    <a:gd name="T3" fmla="*/ 18 h 18"/>
                    <a:gd name="T4" fmla="*/ 24 w 24"/>
                    <a:gd name="T5" fmla="*/ 12 h 18"/>
                    <a:gd name="T6" fmla="*/ 0 w 24"/>
                    <a:gd name="T7" fmla="*/ 0 h 18"/>
                    <a:gd name="T8" fmla="*/ 0 w 24"/>
                    <a:gd name="T9" fmla="*/ 0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4" name="Freeform 115"/>
                <p:cNvSpPr>
                  <a:spLocks/>
                </p:cNvSpPr>
                <p:nvPr/>
              </p:nvSpPr>
              <p:spPr bwMode="auto">
                <a:xfrm>
                  <a:off x="4708" y="2802"/>
                  <a:ext cx="30" cy="18"/>
                </a:xfrm>
                <a:custGeom>
                  <a:avLst/>
                  <a:gdLst>
                    <a:gd name="T0" fmla="*/ 24 w 30"/>
                    <a:gd name="T1" fmla="*/ 18 h 18"/>
                    <a:gd name="T2" fmla="*/ 30 w 30"/>
                    <a:gd name="T3" fmla="*/ 12 h 18"/>
                    <a:gd name="T4" fmla="*/ 24 w 30"/>
                    <a:gd name="T5" fmla="*/ 12 h 18"/>
                    <a:gd name="T6" fmla="*/ 12 w 30"/>
                    <a:gd name="T7" fmla="*/ 6 h 18"/>
                    <a:gd name="T8" fmla="*/ 6 w 30"/>
                    <a:gd name="T9" fmla="*/ 0 h 18"/>
                    <a:gd name="T10" fmla="*/ 0 w 30"/>
                    <a:gd name="T11" fmla="*/ 0 h 18"/>
                    <a:gd name="T12" fmla="*/ 6 w 30"/>
                    <a:gd name="T13" fmla="*/ 6 h 18"/>
                    <a:gd name="T14" fmla="*/ 12 w 30"/>
                    <a:gd name="T15" fmla="*/ 12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5" name="Freeform 116"/>
                <p:cNvSpPr>
                  <a:spLocks/>
                </p:cNvSpPr>
                <p:nvPr/>
              </p:nvSpPr>
              <p:spPr bwMode="auto">
                <a:xfrm>
                  <a:off x="4672" y="277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6" name="Freeform 117"/>
                <p:cNvSpPr>
                  <a:spLocks/>
                </p:cNvSpPr>
                <p:nvPr/>
              </p:nvSpPr>
              <p:spPr bwMode="auto">
                <a:xfrm>
                  <a:off x="4636" y="2760"/>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7" name="Freeform 118"/>
                <p:cNvSpPr>
                  <a:spLocks/>
                </p:cNvSpPr>
                <p:nvPr/>
              </p:nvSpPr>
              <p:spPr bwMode="auto">
                <a:xfrm>
                  <a:off x="4600" y="2742"/>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8" name="Freeform 119"/>
                <p:cNvSpPr>
                  <a:spLocks/>
                </p:cNvSpPr>
                <p:nvPr/>
              </p:nvSpPr>
              <p:spPr bwMode="auto">
                <a:xfrm>
                  <a:off x="4558" y="2724"/>
                  <a:ext cx="30" cy="12"/>
                </a:xfrm>
                <a:custGeom>
                  <a:avLst/>
                  <a:gdLst>
                    <a:gd name="T0" fmla="*/ 30 w 30"/>
                    <a:gd name="T1" fmla="*/ 12 h 12"/>
                    <a:gd name="T2" fmla="*/ 30 w 30"/>
                    <a:gd name="T3" fmla="*/ 12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49" name="Freeform 120"/>
                <p:cNvSpPr>
                  <a:spLocks/>
                </p:cNvSpPr>
                <p:nvPr/>
              </p:nvSpPr>
              <p:spPr bwMode="auto">
                <a:xfrm>
                  <a:off x="4522" y="2706"/>
                  <a:ext cx="30" cy="18"/>
                </a:xfrm>
                <a:custGeom>
                  <a:avLst/>
                  <a:gdLst>
                    <a:gd name="T0" fmla="*/ 24 w 30"/>
                    <a:gd name="T1" fmla="*/ 18 h 18"/>
                    <a:gd name="T2" fmla="*/ 30 w 30"/>
                    <a:gd name="T3" fmla="*/ 12 h 18"/>
                    <a:gd name="T4" fmla="*/ 24 w 30"/>
                    <a:gd name="T5" fmla="*/ 12 h 18"/>
                    <a:gd name="T6" fmla="*/ 18 w 30"/>
                    <a:gd name="T7" fmla="*/ 6 h 18"/>
                    <a:gd name="T8" fmla="*/ 0 w 30"/>
                    <a:gd name="T9" fmla="*/ 0 h 18"/>
                    <a:gd name="T10" fmla="*/ 0 w 30"/>
                    <a:gd name="T11" fmla="*/ 6 h 18"/>
                    <a:gd name="T12" fmla="*/ 0 w 30"/>
                    <a:gd name="T13" fmla="*/ 6 h 18"/>
                    <a:gd name="T14" fmla="*/ 18 w 30"/>
                    <a:gd name="T15" fmla="*/ 12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18" y="6"/>
                      </a:lnTo>
                      <a:lnTo>
                        <a:pt x="0" y="0"/>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0" name="Freeform 121"/>
                <p:cNvSpPr>
                  <a:spLocks/>
                </p:cNvSpPr>
                <p:nvPr/>
              </p:nvSpPr>
              <p:spPr bwMode="auto">
                <a:xfrm>
                  <a:off x="4480" y="269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1" name="Freeform 122"/>
                <p:cNvSpPr>
                  <a:spLocks/>
                </p:cNvSpPr>
                <p:nvPr/>
              </p:nvSpPr>
              <p:spPr bwMode="auto">
                <a:xfrm>
                  <a:off x="4438" y="2682"/>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0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0"/>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2" name="Freeform 123"/>
                <p:cNvSpPr>
                  <a:spLocks/>
                </p:cNvSpPr>
                <p:nvPr/>
              </p:nvSpPr>
              <p:spPr bwMode="auto">
                <a:xfrm>
                  <a:off x="4402" y="2670"/>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3" name="Freeform 124"/>
                <p:cNvSpPr>
                  <a:spLocks/>
                </p:cNvSpPr>
                <p:nvPr/>
              </p:nvSpPr>
              <p:spPr bwMode="auto">
                <a:xfrm>
                  <a:off x="4360" y="2658"/>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4" name="Freeform 125"/>
                <p:cNvSpPr>
                  <a:spLocks/>
                </p:cNvSpPr>
                <p:nvPr/>
              </p:nvSpPr>
              <p:spPr bwMode="auto">
                <a:xfrm>
                  <a:off x="4318" y="2652"/>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5" name="Freeform 126"/>
                <p:cNvSpPr>
                  <a:spLocks/>
                </p:cNvSpPr>
                <p:nvPr/>
              </p:nvSpPr>
              <p:spPr bwMode="auto">
                <a:xfrm>
                  <a:off x="4276" y="264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6" name="Freeform 127"/>
                <p:cNvSpPr>
                  <a:spLocks/>
                </p:cNvSpPr>
                <p:nvPr/>
              </p:nvSpPr>
              <p:spPr bwMode="auto">
                <a:xfrm>
                  <a:off x="4234" y="2634"/>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7" name="Freeform 128"/>
                <p:cNvSpPr>
                  <a:spLocks/>
                </p:cNvSpPr>
                <p:nvPr/>
              </p:nvSpPr>
              <p:spPr bwMode="auto">
                <a:xfrm>
                  <a:off x="4198" y="2628"/>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8" name="Freeform 129"/>
                <p:cNvSpPr>
                  <a:spLocks/>
                </p:cNvSpPr>
                <p:nvPr/>
              </p:nvSpPr>
              <p:spPr bwMode="auto">
                <a:xfrm>
                  <a:off x="4156" y="2622"/>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59" name="Freeform 130"/>
                <p:cNvSpPr>
                  <a:spLocks/>
                </p:cNvSpPr>
                <p:nvPr/>
              </p:nvSpPr>
              <p:spPr bwMode="auto">
                <a:xfrm>
                  <a:off x="4114" y="2616"/>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60" name="Freeform 131"/>
                <p:cNvSpPr>
                  <a:spLocks/>
                </p:cNvSpPr>
                <p:nvPr/>
              </p:nvSpPr>
              <p:spPr bwMode="auto">
                <a:xfrm>
                  <a:off x="4072" y="2610"/>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61" name="Freeform 132"/>
                <p:cNvSpPr>
                  <a:spLocks/>
                </p:cNvSpPr>
                <p:nvPr/>
              </p:nvSpPr>
              <p:spPr bwMode="auto">
                <a:xfrm>
                  <a:off x="4030" y="2610"/>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62" name="Freeform 133"/>
                <p:cNvSpPr>
                  <a:spLocks/>
                </p:cNvSpPr>
                <p:nvPr/>
              </p:nvSpPr>
              <p:spPr bwMode="auto">
                <a:xfrm>
                  <a:off x="3987" y="2604"/>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
                    <a:gd name="T29" fmla="*/ 31 w 31"/>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
                      <a:moveTo>
                        <a:pt x="25" y="6"/>
                      </a:moveTo>
                      <a:lnTo>
                        <a:pt x="31" y="6"/>
                      </a:lnTo>
                      <a:lnTo>
                        <a:pt x="25" y="0"/>
                      </a:lnTo>
                      <a:lnTo>
                        <a:pt x="7"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63" name="Freeform 134"/>
                <p:cNvSpPr>
                  <a:spLocks/>
                </p:cNvSpPr>
                <p:nvPr/>
              </p:nvSpPr>
              <p:spPr bwMode="auto">
                <a:xfrm>
                  <a:off x="3945" y="260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64" name="Freeform 135"/>
                <p:cNvSpPr>
                  <a:spLocks/>
                </p:cNvSpPr>
                <p:nvPr/>
              </p:nvSpPr>
              <p:spPr bwMode="auto">
                <a:xfrm>
                  <a:off x="3903"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65" name="Freeform 136"/>
                <p:cNvSpPr>
                  <a:spLocks/>
                </p:cNvSpPr>
                <p:nvPr/>
              </p:nvSpPr>
              <p:spPr bwMode="auto">
                <a:xfrm>
                  <a:off x="3861"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66" name="Freeform 137"/>
                <p:cNvSpPr>
                  <a:spLocks/>
                </p:cNvSpPr>
                <p:nvPr/>
              </p:nvSpPr>
              <p:spPr bwMode="auto">
                <a:xfrm>
                  <a:off x="3819"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67" name="Freeform 138"/>
                <p:cNvSpPr>
                  <a:spLocks/>
                </p:cNvSpPr>
                <p:nvPr/>
              </p:nvSpPr>
              <p:spPr bwMode="auto">
                <a:xfrm>
                  <a:off x="3777"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976" name="Group 246"/>
              <p:cNvGrpSpPr>
                <a:grpSpLocks/>
              </p:cNvGrpSpPr>
              <p:nvPr/>
            </p:nvGrpSpPr>
            <p:grpSpPr bwMode="auto">
              <a:xfrm>
                <a:off x="2793" y="2646"/>
                <a:ext cx="1969" cy="714"/>
                <a:chOff x="2793" y="2646"/>
                <a:chExt cx="1969" cy="714"/>
              </a:xfrm>
            </p:grpSpPr>
            <p:sp>
              <p:nvSpPr>
                <p:cNvPr id="32145" name="Freeform 140"/>
                <p:cNvSpPr>
                  <a:spLocks/>
                </p:cNvSpPr>
                <p:nvPr/>
              </p:nvSpPr>
              <p:spPr bwMode="auto">
                <a:xfrm>
                  <a:off x="3753" y="2646"/>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6" name="Freeform 141"/>
                <p:cNvSpPr>
                  <a:spLocks/>
                </p:cNvSpPr>
                <p:nvPr/>
              </p:nvSpPr>
              <p:spPr bwMode="auto">
                <a:xfrm>
                  <a:off x="3711" y="2646"/>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7" name="Freeform 142"/>
                <p:cNvSpPr>
                  <a:spLocks/>
                </p:cNvSpPr>
                <p:nvPr/>
              </p:nvSpPr>
              <p:spPr bwMode="auto">
                <a:xfrm>
                  <a:off x="3669"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8" name="Freeform 143"/>
                <p:cNvSpPr>
                  <a:spLocks/>
                </p:cNvSpPr>
                <p:nvPr/>
              </p:nvSpPr>
              <p:spPr bwMode="auto">
                <a:xfrm>
                  <a:off x="3627"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9" name="Freeform 144"/>
                <p:cNvSpPr>
                  <a:spLocks/>
                </p:cNvSpPr>
                <p:nvPr/>
              </p:nvSpPr>
              <p:spPr bwMode="auto">
                <a:xfrm>
                  <a:off x="3585" y="2652"/>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0" name="Freeform 145"/>
                <p:cNvSpPr>
                  <a:spLocks/>
                </p:cNvSpPr>
                <p:nvPr/>
              </p:nvSpPr>
              <p:spPr bwMode="auto">
                <a:xfrm>
                  <a:off x="3543" y="265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1" name="Freeform 146"/>
                <p:cNvSpPr>
                  <a:spLocks/>
                </p:cNvSpPr>
                <p:nvPr/>
              </p:nvSpPr>
              <p:spPr bwMode="auto">
                <a:xfrm>
                  <a:off x="3501" y="2658"/>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2" name="Freeform 147"/>
                <p:cNvSpPr>
                  <a:spLocks/>
                </p:cNvSpPr>
                <p:nvPr/>
              </p:nvSpPr>
              <p:spPr bwMode="auto">
                <a:xfrm>
                  <a:off x="3459" y="2658"/>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3" name="Freeform 148"/>
                <p:cNvSpPr>
                  <a:spLocks/>
                </p:cNvSpPr>
                <p:nvPr/>
              </p:nvSpPr>
              <p:spPr bwMode="auto">
                <a:xfrm>
                  <a:off x="3417" y="2664"/>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4" name="Freeform 149"/>
                <p:cNvSpPr>
                  <a:spLocks/>
                </p:cNvSpPr>
                <p:nvPr/>
              </p:nvSpPr>
              <p:spPr bwMode="auto">
                <a:xfrm>
                  <a:off x="3375" y="2670"/>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5" name="Freeform 150"/>
                <p:cNvSpPr>
                  <a:spLocks/>
                </p:cNvSpPr>
                <p:nvPr/>
              </p:nvSpPr>
              <p:spPr bwMode="auto">
                <a:xfrm>
                  <a:off x="3333" y="267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6" name="Freeform 151"/>
                <p:cNvSpPr>
                  <a:spLocks/>
                </p:cNvSpPr>
                <p:nvPr/>
              </p:nvSpPr>
              <p:spPr bwMode="auto">
                <a:xfrm>
                  <a:off x="3291" y="2688"/>
                  <a:ext cx="30" cy="6"/>
                </a:xfrm>
                <a:custGeom>
                  <a:avLst/>
                  <a:gdLst>
                    <a:gd name="T0" fmla="*/ 24 w 30"/>
                    <a:gd name="T1" fmla="*/ 6 h 6"/>
                    <a:gd name="T2" fmla="*/ 30 w 30"/>
                    <a:gd name="T3" fmla="*/ 0 h 6"/>
                    <a:gd name="T4" fmla="*/ 24 w 30"/>
                    <a:gd name="T5" fmla="*/ 0 h 6"/>
                    <a:gd name="T6" fmla="*/ 6 w 30"/>
                    <a:gd name="T7" fmla="*/ 0 h 6"/>
                    <a:gd name="T8" fmla="*/ 0 w 30"/>
                    <a:gd name="T9" fmla="*/ 6 h 6"/>
                    <a:gd name="T10" fmla="*/ 6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6" y="0"/>
                      </a:lnTo>
                      <a:lnTo>
                        <a:pt x="0" y="6"/>
                      </a:lnTo>
                      <a:lnTo>
                        <a:pt x="6"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7" name="Freeform 152"/>
                <p:cNvSpPr>
                  <a:spLocks/>
                </p:cNvSpPr>
                <p:nvPr/>
              </p:nvSpPr>
              <p:spPr bwMode="auto">
                <a:xfrm>
                  <a:off x="3249" y="2694"/>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8" name="Freeform 153"/>
                <p:cNvSpPr>
                  <a:spLocks/>
                </p:cNvSpPr>
                <p:nvPr/>
              </p:nvSpPr>
              <p:spPr bwMode="auto">
                <a:xfrm>
                  <a:off x="3207" y="2700"/>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59" name="Freeform 154"/>
                <p:cNvSpPr>
                  <a:spLocks/>
                </p:cNvSpPr>
                <p:nvPr/>
              </p:nvSpPr>
              <p:spPr bwMode="auto">
                <a:xfrm>
                  <a:off x="3171" y="2712"/>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0" name="Freeform 155"/>
                <p:cNvSpPr>
                  <a:spLocks/>
                </p:cNvSpPr>
                <p:nvPr/>
              </p:nvSpPr>
              <p:spPr bwMode="auto">
                <a:xfrm>
                  <a:off x="3129" y="2724"/>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1" name="Freeform 156"/>
                <p:cNvSpPr>
                  <a:spLocks/>
                </p:cNvSpPr>
                <p:nvPr/>
              </p:nvSpPr>
              <p:spPr bwMode="auto">
                <a:xfrm>
                  <a:off x="3087" y="2736"/>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2" name="Freeform 157"/>
                <p:cNvSpPr>
                  <a:spLocks/>
                </p:cNvSpPr>
                <p:nvPr/>
              </p:nvSpPr>
              <p:spPr bwMode="auto">
                <a:xfrm>
                  <a:off x="3051" y="2748"/>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3" name="Freeform 158"/>
                <p:cNvSpPr>
                  <a:spLocks/>
                </p:cNvSpPr>
                <p:nvPr/>
              </p:nvSpPr>
              <p:spPr bwMode="auto">
                <a:xfrm>
                  <a:off x="3009" y="2766"/>
                  <a:ext cx="30" cy="12"/>
                </a:xfrm>
                <a:custGeom>
                  <a:avLst/>
                  <a:gdLst>
                    <a:gd name="T0" fmla="*/ 24 w 30"/>
                    <a:gd name="T1" fmla="*/ 6 h 12"/>
                    <a:gd name="T2" fmla="*/ 30 w 30"/>
                    <a:gd name="T3" fmla="*/ 0 h 12"/>
                    <a:gd name="T4" fmla="*/ 24 w 30"/>
                    <a:gd name="T5" fmla="*/ 0 h 12"/>
                    <a:gd name="T6" fmla="*/ 6 w 30"/>
                    <a:gd name="T7" fmla="*/ 6 h 12"/>
                    <a:gd name="T8" fmla="*/ 6 w 30"/>
                    <a:gd name="T9" fmla="*/ 6 h 12"/>
                    <a:gd name="T10" fmla="*/ 0 w 30"/>
                    <a:gd name="T11" fmla="*/ 12 h 12"/>
                    <a:gd name="T12" fmla="*/ 6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4" name="Freeform 159"/>
                <p:cNvSpPr>
                  <a:spLocks/>
                </p:cNvSpPr>
                <p:nvPr/>
              </p:nvSpPr>
              <p:spPr bwMode="auto">
                <a:xfrm>
                  <a:off x="2973" y="2784"/>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5" name="Freeform 160"/>
                <p:cNvSpPr>
                  <a:spLocks/>
                </p:cNvSpPr>
                <p:nvPr/>
              </p:nvSpPr>
              <p:spPr bwMode="auto">
                <a:xfrm>
                  <a:off x="2937" y="2802"/>
                  <a:ext cx="24" cy="18"/>
                </a:xfrm>
                <a:custGeom>
                  <a:avLst/>
                  <a:gdLst>
                    <a:gd name="T0" fmla="*/ 24 w 24"/>
                    <a:gd name="T1" fmla="*/ 6 h 18"/>
                    <a:gd name="T2" fmla="*/ 24 w 24"/>
                    <a:gd name="T3" fmla="*/ 0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6" name="Freeform 161"/>
                <p:cNvSpPr>
                  <a:spLocks/>
                </p:cNvSpPr>
                <p:nvPr/>
              </p:nvSpPr>
              <p:spPr bwMode="auto">
                <a:xfrm>
                  <a:off x="2901" y="2820"/>
                  <a:ext cx="24" cy="24"/>
                </a:xfrm>
                <a:custGeom>
                  <a:avLst/>
                  <a:gdLst>
                    <a:gd name="T0" fmla="*/ 24 w 24"/>
                    <a:gd name="T1" fmla="*/ 6 h 24"/>
                    <a:gd name="T2" fmla="*/ 24 w 24"/>
                    <a:gd name="T3" fmla="*/ 6 h 24"/>
                    <a:gd name="T4" fmla="*/ 24 w 24"/>
                    <a:gd name="T5" fmla="*/ 0 h 24"/>
                    <a:gd name="T6" fmla="*/ 12 w 24"/>
                    <a:gd name="T7" fmla="*/ 12 h 24"/>
                    <a:gd name="T8" fmla="*/ 0 w 24"/>
                    <a:gd name="T9" fmla="*/ 18 h 24"/>
                    <a:gd name="T10" fmla="*/ 0 w 24"/>
                    <a:gd name="T11" fmla="*/ 18 h 24"/>
                    <a:gd name="T12" fmla="*/ 0 w 24"/>
                    <a:gd name="T13" fmla="*/ 24 h 24"/>
                    <a:gd name="T14" fmla="*/ 12 w 24"/>
                    <a:gd name="T15" fmla="*/ 18 h 24"/>
                    <a:gd name="T16" fmla="*/ 24 w 24"/>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6"/>
                      </a:moveTo>
                      <a:lnTo>
                        <a:pt x="24" y="6"/>
                      </a:lnTo>
                      <a:lnTo>
                        <a:pt x="24" y="0"/>
                      </a:lnTo>
                      <a:lnTo>
                        <a:pt x="12" y="12"/>
                      </a:lnTo>
                      <a:lnTo>
                        <a:pt x="0" y="18"/>
                      </a:lnTo>
                      <a:lnTo>
                        <a:pt x="0" y="24"/>
                      </a:lnTo>
                      <a:lnTo>
                        <a:pt x="12"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7" name="Freeform 162"/>
                <p:cNvSpPr>
                  <a:spLocks/>
                </p:cNvSpPr>
                <p:nvPr/>
              </p:nvSpPr>
              <p:spPr bwMode="auto">
                <a:xfrm>
                  <a:off x="2865" y="2844"/>
                  <a:ext cx="30" cy="24"/>
                </a:xfrm>
                <a:custGeom>
                  <a:avLst/>
                  <a:gdLst>
                    <a:gd name="T0" fmla="*/ 24 w 30"/>
                    <a:gd name="T1" fmla="*/ 6 h 24"/>
                    <a:gd name="T2" fmla="*/ 30 w 30"/>
                    <a:gd name="T3" fmla="*/ 6 h 24"/>
                    <a:gd name="T4" fmla="*/ 24 w 30"/>
                    <a:gd name="T5" fmla="*/ 0 h 24"/>
                    <a:gd name="T6" fmla="*/ 6 w 30"/>
                    <a:gd name="T7" fmla="*/ 18 h 24"/>
                    <a:gd name="T8" fmla="*/ 0 w 30"/>
                    <a:gd name="T9" fmla="*/ 18 h 24"/>
                    <a:gd name="T10" fmla="*/ 6 w 30"/>
                    <a:gd name="T11" fmla="*/ 24 h 24"/>
                    <a:gd name="T12" fmla="*/ 24 w 30"/>
                    <a:gd name="T13" fmla="*/ 6 h 24"/>
                    <a:gd name="T14" fmla="*/ 0 60000 65536"/>
                    <a:gd name="T15" fmla="*/ 0 60000 65536"/>
                    <a:gd name="T16" fmla="*/ 0 60000 65536"/>
                    <a:gd name="T17" fmla="*/ 0 60000 65536"/>
                    <a:gd name="T18" fmla="*/ 0 60000 65536"/>
                    <a:gd name="T19" fmla="*/ 0 60000 65536"/>
                    <a:gd name="T20" fmla="*/ 0 60000 65536"/>
                    <a:gd name="T21" fmla="*/ 0 w 30"/>
                    <a:gd name="T22" fmla="*/ 0 h 24"/>
                    <a:gd name="T23" fmla="*/ 30 w 3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4">
                      <a:moveTo>
                        <a:pt x="24" y="6"/>
                      </a:moveTo>
                      <a:lnTo>
                        <a:pt x="30"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8" name="Freeform 163"/>
                <p:cNvSpPr>
                  <a:spLocks/>
                </p:cNvSpPr>
                <p:nvPr/>
              </p:nvSpPr>
              <p:spPr bwMode="auto">
                <a:xfrm>
                  <a:off x="2835" y="2874"/>
                  <a:ext cx="24" cy="24"/>
                </a:xfrm>
                <a:custGeom>
                  <a:avLst/>
                  <a:gdLst>
                    <a:gd name="T0" fmla="*/ 24 w 24"/>
                    <a:gd name="T1" fmla="*/ 6 h 24"/>
                    <a:gd name="T2" fmla="*/ 24 w 24"/>
                    <a:gd name="T3" fmla="*/ 0 h 24"/>
                    <a:gd name="T4" fmla="*/ 24 w 24"/>
                    <a:gd name="T5" fmla="*/ 0 h 24"/>
                    <a:gd name="T6" fmla="*/ 6 w 24"/>
                    <a:gd name="T7" fmla="*/ 18 h 24"/>
                    <a:gd name="T8" fmla="*/ 0 w 24"/>
                    <a:gd name="T9" fmla="*/ 18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69" name="Freeform 164"/>
                <p:cNvSpPr>
                  <a:spLocks/>
                </p:cNvSpPr>
                <p:nvPr/>
              </p:nvSpPr>
              <p:spPr bwMode="auto">
                <a:xfrm>
                  <a:off x="2811" y="2904"/>
                  <a:ext cx="24" cy="24"/>
                </a:xfrm>
                <a:custGeom>
                  <a:avLst/>
                  <a:gdLst>
                    <a:gd name="T0" fmla="*/ 24 w 24"/>
                    <a:gd name="T1" fmla="*/ 6 h 24"/>
                    <a:gd name="T2" fmla="*/ 18 w 24"/>
                    <a:gd name="T3" fmla="*/ 0 h 24"/>
                    <a:gd name="T4" fmla="*/ 18 w 24"/>
                    <a:gd name="T5" fmla="*/ 6 h 24"/>
                    <a:gd name="T6" fmla="*/ 0 w 24"/>
                    <a:gd name="T7" fmla="*/ 24 h 24"/>
                    <a:gd name="T8" fmla="*/ 6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18" y="0"/>
                      </a:lnTo>
                      <a:lnTo>
                        <a:pt x="18" y="6"/>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0" name="Freeform 165"/>
                <p:cNvSpPr>
                  <a:spLocks/>
                </p:cNvSpPr>
                <p:nvPr/>
              </p:nvSpPr>
              <p:spPr bwMode="auto">
                <a:xfrm>
                  <a:off x="2793" y="2940"/>
                  <a:ext cx="18" cy="30"/>
                </a:xfrm>
                <a:custGeom>
                  <a:avLst/>
                  <a:gdLst>
                    <a:gd name="T0" fmla="*/ 18 w 18"/>
                    <a:gd name="T1" fmla="*/ 6 h 30"/>
                    <a:gd name="T2" fmla="*/ 18 w 18"/>
                    <a:gd name="T3" fmla="*/ 0 h 30"/>
                    <a:gd name="T4" fmla="*/ 12 w 18"/>
                    <a:gd name="T5" fmla="*/ 6 h 30"/>
                    <a:gd name="T6" fmla="*/ 0 w 18"/>
                    <a:gd name="T7" fmla="*/ 24 h 30"/>
                    <a:gd name="T8" fmla="*/ 6 w 18"/>
                    <a:gd name="T9" fmla="*/ 30 h 30"/>
                    <a:gd name="T10" fmla="*/ 6 w 18"/>
                    <a:gd name="T11" fmla="*/ 24 h 30"/>
                    <a:gd name="T12" fmla="*/ 18 w 18"/>
                    <a:gd name="T13" fmla="*/ 6 h 30"/>
                    <a:gd name="T14" fmla="*/ 0 60000 65536"/>
                    <a:gd name="T15" fmla="*/ 0 60000 65536"/>
                    <a:gd name="T16" fmla="*/ 0 60000 65536"/>
                    <a:gd name="T17" fmla="*/ 0 60000 65536"/>
                    <a:gd name="T18" fmla="*/ 0 60000 65536"/>
                    <a:gd name="T19" fmla="*/ 0 60000 65536"/>
                    <a:gd name="T20" fmla="*/ 0 60000 65536"/>
                    <a:gd name="T21" fmla="*/ 0 w 18"/>
                    <a:gd name="T22" fmla="*/ 0 h 30"/>
                    <a:gd name="T23" fmla="*/ 18 w 1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0">
                      <a:moveTo>
                        <a:pt x="18" y="6"/>
                      </a:moveTo>
                      <a:lnTo>
                        <a:pt x="18" y="0"/>
                      </a:lnTo>
                      <a:lnTo>
                        <a:pt x="12" y="6"/>
                      </a:lnTo>
                      <a:lnTo>
                        <a:pt x="0" y="24"/>
                      </a:lnTo>
                      <a:lnTo>
                        <a:pt x="6" y="30"/>
                      </a:lnTo>
                      <a:lnTo>
                        <a:pt x="6" y="24"/>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1" name="Freeform 166"/>
                <p:cNvSpPr>
                  <a:spLocks/>
                </p:cNvSpPr>
                <p:nvPr/>
              </p:nvSpPr>
              <p:spPr bwMode="auto">
                <a:xfrm>
                  <a:off x="2793" y="2982"/>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0 w 6"/>
                    <a:gd name="T11" fmla="*/ 30 h 30"/>
                    <a:gd name="T12" fmla="*/ 6 w 6"/>
                    <a:gd name="T13" fmla="*/ 24 h 30"/>
                    <a:gd name="T14" fmla="*/ 6 w 6"/>
                    <a:gd name="T15" fmla="*/ 24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24"/>
                      </a:lnTo>
                      <a:lnTo>
                        <a:pt x="0"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2" name="Freeform 167"/>
                <p:cNvSpPr>
                  <a:spLocks/>
                </p:cNvSpPr>
                <p:nvPr/>
              </p:nvSpPr>
              <p:spPr bwMode="auto">
                <a:xfrm>
                  <a:off x="2793" y="3024"/>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3" name="Freeform 168"/>
                <p:cNvSpPr>
                  <a:spLocks/>
                </p:cNvSpPr>
                <p:nvPr/>
              </p:nvSpPr>
              <p:spPr bwMode="auto">
                <a:xfrm>
                  <a:off x="2805" y="3060"/>
                  <a:ext cx="18" cy="30"/>
                </a:xfrm>
                <a:custGeom>
                  <a:avLst/>
                  <a:gdLst>
                    <a:gd name="T0" fmla="*/ 6 w 18"/>
                    <a:gd name="T1" fmla="*/ 6 h 30"/>
                    <a:gd name="T2" fmla="*/ 0 w 18"/>
                    <a:gd name="T3" fmla="*/ 0 h 30"/>
                    <a:gd name="T4" fmla="*/ 0 w 18"/>
                    <a:gd name="T5" fmla="*/ 6 h 30"/>
                    <a:gd name="T6" fmla="*/ 6 w 18"/>
                    <a:gd name="T7" fmla="*/ 18 h 30"/>
                    <a:gd name="T8" fmla="*/ 12 w 18"/>
                    <a:gd name="T9" fmla="*/ 24 h 30"/>
                    <a:gd name="T10" fmla="*/ 12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0" y="0"/>
                      </a:lnTo>
                      <a:lnTo>
                        <a:pt x="0" y="6"/>
                      </a:lnTo>
                      <a:lnTo>
                        <a:pt x="6" y="18"/>
                      </a:lnTo>
                      <a:lnTo>
                        <a:pt x="12" y="24"/>
                      </a:lnTo>
                      <a:lnTo>
                        <a:pt x="12"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4" name="Freeform 169"/>
                <p:cNvSpPr>
                  <a:spLocks/>
                </p:cNvSpPr>
                <p:nvPr/>
              </p:nvSpPr>
              <p:spPr bwMode="auto">
                <a:xfrm>
                  <a:off x="2823" y="3096"/>
                  <a:ext cx="24" cy="24"/>
                </a:xfrm>
                <a:custGeom>
                  <a:avLst/>
                  <a:gdLst>
                    <a:gd name="T0" fmla="*/ 6 w 24"/>
                    <a:gd name="T1" fmla="*/ 6 h 24"/>
                    <a:gd name="T2" fmla="*/ 6 w 24"/>
                    <a:gd name="T3" fmla="*/ 0 h 24"/>
                    <a:gd name="T4" fmla="*/ 0 w 24"/>
                    <a:gd name="T5" fmla="*/ 6 h 24"/>
                    <a:gd name="T6" fmla="*/ 12 w 24"/>
                    <a:gd name="T7" fmla="*/ 18 h 24"/>
                    <a:gd name="T8" fmla="*/ 12 w 24"/>
                    <a:gd name="T9" fmla="*/ 18 h 24"/>
                    <a:gd name="T10" fmla="*/ 24 w 24"/>
                    <a:gd name="T11" fmla="*/ 24 h 24"/>
                    <a:gd name="T12" fmla="*/ 24 w 24"/>
                    <a:gd name="T13" fmla="*/ 24 h 24"/>
                    <a:gd name="T14" fmla="*/ 24 w 24"/>
                    <a:gd name="T15" fmla="*/ 18 h 24"/>
                    <a:gd name="T16" fmla="*/ 12 w 24"/>
                    <a:gd name="T17" fmla="*/ 12 h 24"/>
                    <a:gd name="T18" fmla="*/ 12 w 24"/>
                    <a:gd name="T19" fmla="*/ 18 h 24"/>
                    <a:gd name="T20" fmla="*/ 18 w 24"/>
                    <a:gd name="T21" fmla="*/ 18 h 24"/>
                    <a:gd name="T22" fmla="*/ 6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6"/>
                      </a:moveTo>
                      <a:lnTo>
                        <a:pt x="6" y="0"/>
                      </a:lnTo>
                      <a:lnTo>
                        <a:pt x="0" y="6"/>
                      </a:lnTo>
                      <a:lnTo>
                        <a:pt x="12" y="18"/>
                      </a:lnTo>
                      <a:lnTo>
                        <a:pt x="24" y="24"/>
                      </a:lnTo>
                      <a:lnTo>
                        <a:pt x="24" y="18"/>
                      </a:lnTo>
                      <a:lnTo>
                        <a:pt x="12" y="12"/>
                      </a:lnTo>
                      <a:lnTo>
                        <a:pt x="12" y="18"/>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5" name="Freeform 170"/>
                <p:cNvSpPr>
                  <a:spLocks/>
                </p:cNvSpPr>
                <p:nvPr/>
              </p:nvSpPr>
              <p:spPr bwMode="auto">
                <a:xfrm>
                  <a:off x="2853" y="3126"/>
                  <a:ext cx="24" cy="24"/>
                </a:xfrm>
                <a:custGeom>
                  <a:avLst/>
                  <a:gdLst>
                    <a:gd name="T0" fmla="*/ 6 w 24"/>
                    <a:gd name="T1" fmla="*/ 0 h 24"/>
                    <a:gd name="T2" fmla="*/ 0 w 24"/>
                    <a:gd name="T3" fmla="*/ 6 h 24"/>
                    <a:gd name="T4" fmla="*/ 6 w 24"/>
                    <a:gd name="T5" fmla="*/ 6 h 24"/>
                    <a:gd name="T6" fmla="*/ 18 w 24"/>
                    <a:gd name="T7" fmla="*/ 24 h 24"/>
                    <a:gd name="T8" fmla="*/ 24 w 24"/>
                    <a:gd name="T9" fmla="*/ 24 h 24"/>
                    <a:gd name="T10" fmla="*/ 24 w 24"/>
                    <a:gd name="T11" fmla="*/ 24 h 24"/>
                    <a:gd name="T12" fmla="*/ 24 w 24"/>
                    <a:gd name="T13" fmla="*/ 18 h 24"/>
                    <a:gd name="T14" fmla="*/ 18 w 24"/>
                    <a:gd name="T15" fmla="*/ 18 h 24"/>
                    <a:gd name="T16" fmla="*/ 6 w 24"/>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0"/>
                      </a:moveTo>
                      <a:lnTo>
                        <a:pt x="0" y="6"/>
                      </a:lnTo>
                      <a:lnTo>
                        <a:pt x="6" y="6"/>
                      </a:lnTo>
                      <a:lnTo>
                        <a:pt x="18" y="24"/>
                      </a:lnTo>
                      <a:lnTo>
                        <a:pt x="24" y="24"/>
                      </a:lnTo>
                      <a:lnTo>
                        <a:pt x="24" y="18"/>
                      </a:lnTo>
                      <a:lnTo>
                        <a:pt x="18"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6" name="Freeform 171"/>
                <p:cNvSpPr>
                  <a:spLocks/>
                </p:cNvSpPr>
                <p:nvPr/>
              </p:nvSpPr>
              <p:spPr bwMode="auto">
                <a:xfrm>
                  <a:off x="2883" y="315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7" name="Freeform 172"/>
                <p:cNvSpPr>
                  <a:spLocks/>
                </p:cNvSpPr>
                <p:nvPr/>
              </p:nvSpPr>
              <p:spPr bwMode="auto">
                <a:xfrm>
                  <a:off x="2919" y="318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8" name="Freeform 173"/>
                <p:cNvSpPr>
                  <a:spLocks/>
                </p:cNvSpPr>
                <p:nvPr/>
              </p:nvSpPr>
              <p:spPr bwMode="auto">
                <a:xfrm>
                  <a:off x="2955" y="3204"/>
                  <a:ext cx="30" cy="12"/>
                </a:xfrm>
                <a:custGeom>
                  <a:avLst/>
                  <a:gdLst>
                    <a:gd name="T0" fmla="*/ 6 w 30"/>
                    <a:gd name="T1" fmla="*/ 0 h 12"/>
                    <a:gd name="T2" fmla="*/ 0 w 30"/>
                    <a:gd name="T3" fmla="*/ 0 h 12"/>
                    <a:gd name="T4" fmla="*/ 6 w 30"/>
                    <a:gd name="T5" fmla="*/ 6 h 12"/>
                    <a:gd name="T6" fmla="*/ 6 w 30"/>
                    <a:gd name="T7" fmla="*/ 6 h 12"/>
                    <a:gd name="T8" fmla="*/ 24 w 30"/>
                    <a:gd name="T9" fmla="*/ 12 h 12"/>
                    <a:gd name="T10" fmla="*/ 30 w 30"/>
                    <a:gd name="T11" fmla="*/ 12 h 12"/>
                    <a:gd name="T12" fmla="*/ 24 w 30"/>
                    <a:gd name="T13" fmla="*/ 6 h 12"/>
                    <a:gd name="T14" fmla="*/ 6 w 30"/>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79" name="Freeform 174"/>
                <p:cNvSpPr>
                  <a:spLocks/>
                </p:cNvSpPr>
                <p:nvPr/>
              </p:nvSpPr>
              <p:spPr bwMode="auto">
                <a:xfrm>
                  <a:off x="2997" y="3222"/>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18"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0" name="Freeform 175"/>
                <p:cNvSpPr>
                  <a:spLocks/>
                </p:cNvSpPr>
                <p:nvPr/>
              </p:nvSpPr>
              <p:spPr bwMode="auto">
                <a:xfrm>
                  <a:off x="3033" y="3234"/>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0"/>
                      </a:move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1" name="Freeform 176"/>
                <p:cNvSpPr>
                  <a:spLocks/>
                </p:cNvSpPr>
                <p:nvPr/>
              </p:nvSpPr>
              <p:spPr bwMode="auto">
                <a:xfrm>
                  <a:off x="3069" y="3252"/>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12 h 12"/>
                    <a:gd name="T12" fmla="*/ 30 w 30"/>
                    <a:gd name="T13" fmla="*/ 6 h 12"/>
                    <a:gd name="T14" fmla="*/ 12 w 30"/>
                    <a:gd name="T15" fmla="*/ 0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12" y="6"/>
                      </a:lnTo>
                      <a:lnTo>
                        <a:pt x="30" y="12"/>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2" name="Freeform 177"/>
                <p:cNvSpPr>
                  <a:spLocks/>
                </p:cNvSpPr>
                <p:nvPr/>
              </p:nvSpPr>
              <p:spPr bwMode="auto">
                <a:xfrm>
                  <a:off x="3111" y="3264"/>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3" name="Freeform 178"/>
                <p:cNvSpPr>
                  <a:spLocks/>
                </p:cNvSpPr>
                <p:nvPr/>
              </p:nvSpPr>
              <p:spPr bwMode="auto">
                <a:xfrm>
                  <a:off x="3153" y="327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4" name="Freeform 179"/>
                <p:cNvSpPr>
                  <a:spLocks/>
                </p:cNvSpPr>
                <p:nvPr/>
              </p:nvSpPr>
              <p:spPr bwMode="auto">
                <a:xfrm>
                  <a:off x="3195" y="3288"/>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5" name="Freeform 180"/>
                <p:cNvSpPr>
                  <a:spLocks/>
                </p:cNvSpPr>
                <p:nvPr/>
              </p:nvSpPr>
              <p:spPr bwMode="auto">
                <a:xfrm>
                  <a:off x="3231" y="330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6" name="Freeform 181"/>
                <p:cNvSpPr>
                  <a:spLocks/>
                </p:cNvSpPr>
                <p:nvPr/>
              </p:nvSpPr>
              <p:spPr bwMode="auto">
                <a:xfrm>
                  <a:off x="3273" y="330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7" name="Freeform 182"/>
                <p:cNvSpPr>
                  <a:spLocks/>
                </p:cNvSpPr>
                <p:nvPr/>
              </p:nvSpPr>
              <p:spPr bwMode="auto">
                <a:xfrm>
                  <a:off x="3315" y="3318"/>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8" name="Freeform 183"/>
                <p:cNvSpPr>
                  <a:spLocks/>
                </p:cNvSpPr>
                <p:nvPr/>
              </p:nvSpPr>
              <p:spPr bwMode="auto">
                <a:xfrm>
                  <a:off x="3357" y="3324"/>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89" name="Freeform 184"/>
                <p:cNvSpPr>
                  <a:spLocks/>
                </p:cNvSpPr>
                <p:nvPr/>
              </p:nvSpPr>
              <p:spPr bwMode="auto">
                <a:xfrm>
                  <a:off x="3399" y="333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0" name="Freeform 185"/>
                <p:cNvSpPr>
                  <a:spLocks/>
                </p:cNvSpPr>
                <p:nvPr/>
              </p:nvSpPr>
              <p:spPr bwMode="auto">
                <a:xfrm>
                  <a:off x="3441" y="333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1" name="Freeform 186"/>
                <p:cNvSpPr>
                  <a:spLocks/>
                </p:cNvSpPr>
                <p:nvPr/>
              </p:nvSpPr>
              <p:spPr bwMode="auto">
                <a:xfrm>
                  <a:off x="3483" y="334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2" name="Freeform 187"/>
                <p:cNvSpPr>
                  <a:spLocks/>
                </p:cNvSpPr>
                <p:nvPr/>
              </p:nvSpPr>
              <p:spPr bwMode="auto">
                <a:xfrm>
                  <a:off x="3525" y="334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3" name="Freeform 188"/>
                <p:cNvSpPr>
                  <a:spLocks/>
                </p:cNvSpPr>
                <p:nvPr/>
              </p:nvSpPr>
              <p:spPr bwMode="auto">
                <a:xfrm>
                  <a:off x="3567" y="3348"/>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4" name="Freeform 189"/>
                <p:cNvSpPr>
                  <a:spLocks/>
                </p:cNvSpPr>
                <p:nvPr/>
              </p:nvSpPr>
              <p:spPr bwMode="auto">
                <a:xfrm>
                  <a:off x="3609"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5" name="Freeform 190"/>
                <p:cNvSpPr>
                  <a:spLocks/>
                </p:cNvSpPr>
                <p:nvPr/>
              </p:nvSpPr>
              <p:spPr bwMode="auto">
                <a:xfrm>
                  <a:off x="3651"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6" name="Freeform 191"/>
                <p:cNvSpPr>
                  <a:spLocks/>
                </p:cNvSpPr>
                <p:nvPr/>
              </p:nvSpPr>
              <p:spPr bwMode="auto">
                <a:xfrm>
                  <a:off x="3693"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7" name="Freeform 192"/>
                <p:cNvSpPr>
                  <a:spLocks/>
                </p:cNvSpPr>
                <p:nvPr/>
              </p:nvSpPr>
              <p:spPr bwMode="auto">
                <a:xfrm>
                  <a:off x="3735"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8" name="Freeform 193"/>
                <p:cNvSpPr>
                  <a:spLocks/>
                </p:cNvSpPr>
                <p:nvPr/>
              </p:nvSpPr>
              <p:spPr bwMode="auto">
                <a:xfrm>
                  <a:off x="3777"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99" name="Freeform 194"/>
                <p:cNvSpPr>
                  <a:spLocks/>
                </p:cNvSpPr>
                <p:nvPr/>
              </p:nvSpPr>
              <p:spPr bwMode="auto">
                <a:xfrm>
                  <a:off x="3819"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0" name="Freeform 195"/>
                <p:cNvSpPr>
                  <a:spLocks/>
                </p:cNvSpPr>
                <p:nvPr/>
              </p:nvSpPr>
              <p:spPr bwMode="auto">
                <a:xfrm>
                  <a:off x="3861"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1" name="Freeform 196"/>
                <p:cNvSpPr>
                  <a:spLocks/>
                </p:cNvSpPr>
                <p:nvPr/>
              </p:nvSpPr>
              <p:spPr bwMode="auto">
                <a:xfrm>
                  <a:off x="3903"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2" name="Freeform 197"/>
                <p:cNvSpPr>
                  <a:spLocks/>
                </p:cNvSpPr>
                <p:nvPr/>
              </p:nvSpPr>
              <p:spPr bwMode="auto">
                <a:xfrm>
                  <a:off x="3945" y="334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3" name="Freeform 198"/>
                <p:cNvSpPr>
                  <a:spLocks/>
                </p:cNvSpPr>
                <p:nvPr/>
              </p:nvSpPr>
              <p:spPr bwMode="auto">
                <a:xfrm>
                  <a:off x="3987" y="3348"/>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0" y="0"/>
                      </a:move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4" name="Freeform 199"/>
                <p:cNvSpPr>
                  <a:spLocks/>
                </p:cNvSpPr>
                <p:nvPr/>
              </p:nvSpPr>
              <p:spPr bwMode="auto">
                <a:xfrm>
                  <a:off x="4030" y="3342"/>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5" name="Freeform 200"/>
                <p:cNvSpPr>
                  <a:spLocks/>
                </p:cNvSpPr>
                <p:nvPr/>
              </p:nvSpPr>
              <p:spPr bwMode="auto">
                <a:xfrm>
                  <a:off x="4066" y="333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6" name="Freeform 201"/>
                <p:cNvSpPr>
                  <a:spLocks/>
                </p:cNvSpPr>
                <p:nvPr/>
              </p:nvSpPr>
              <p:spPr bwMode="auto">
                <a:xfrm>
                  <a:off x="4108" y="333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7" name="Freeform 202"/>
                <p:cNvSpPr>
                  <a:spLocks/>
                </p:cNvSpPr>
                <p:nvPr/>
              </p:nvSpPr>
              <p:spPr bwMode="auto">
                <a:xfrm>
                  <a:off x="4150" y="3324"/>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6 h 12"/>
                    <a:gd name="T12" fmla="*/ 30 w 30"/>
                    <a:gd name="T13" fmla="*/ 0 h 12"/>
                    <a:gd name="T14" fmla="*/ 6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8" name="Freeform 203"/>
                <p:cNvSpPr>
                  <a:spLocks/>
                </p:cNvSpPr>
                <p:nvPr/>
              </p:nvSpPr>
              <p:spPr bwMode="auto">
                <a:xfrm>
                  <a:off x="4192" y="3318"/>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09" name="Freeform 204"/>
                <p:cNvSpPr>
                  <a:spLocks/>
                </p:cNvSpPr>
                <p:nvPr/>
              </p:nvSpPr>
              <p:spPr bwMode="auto">
                <a:xfrm>
                  <a:off x="4234" y="331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0" name="Freeform 205"/>
                <p:cNvSpPr>
                  <a:spLocks/>
                </p:cNvSpPr>
                <p:nvPr/>
              </p:nvSpPr>
              <p:spPr bwMode="auto">
                <a:xfrm>
                  <a:off x="4276" y="330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1" name="Freeform 206"/>
                <p:cNvSpPr>
                  <a:spLocks/>
                </p:cNvSpPr>
                <p:nvPr/>
              </p:nvSpPr>
              <p:spPr bwMode="auto">
                <a:xfrm>
                  <a:off x="4318" y="3294"/>
                  <a:ext cx="30" cy="12"/>
                </a:xfrm>
                <a:custGeom>
                  <a:avLst/>
                  <a:gdLst>
                    <a:gd name="T0" fmla="*/ 0 w 30"/>
                    <a:gd name="T1" fmla="*/ 6 h 12"/>
                    <a:gd name="T2" fmla="*/ 0 w 30"/>
                    <a:gd name="T3" fmla="*/ 6 h 12"/>
                    <a:gd name="T4" fmla="*/ 0 w 30"/>
                    <a:gd name="T5" fmla="*/ 12 h 12"/>
                    <a:gd name="T6" fmla="*/ 6 w 30"/>
                    <a:gd name="T7" fmla="*/ 12 h 12"/>
                    <a:gd name="T8" fmla="*/ 24 w 30"/>
                    <a:gd name="T9" fmla="*/ 6 h 12"/>
                    <a:gd name="T10" fmla="*/ 30 w 30"/>
                    <a:gd name="T11" fmla="*/ 0 h 12"/>
                    <a:gd name="T12" fmla="*/ 24 w 30"/>
                    <a:gd name="T13" fmla="*/ 0 h 12"/>
                    <a:gd name="T14" fmla="*/ 6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6"/>
                      </a:lnTo>
                      <a:lnTo>
                        <a:pt x="0" y="12"/>
                      </a:lnTo>
                      <a:lnTo>
                        <a:pt x="6" y="12"/>
                      </a:lnTo>
                      <a:lnTo>
                        <a:pt x="24" y="6"/>
                      </a:lnTo>
                      <a:lnTo>
                        <a:pt x="30" y="0"/>
                      </a:lnTo>
                      <a:lnTo>
                        <a:pt x="24" y="0"/>
                      </a:lnTo>
                      <a:lnTo>
                        <a:pt x="6"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2" name="Freeform 207"/>
                <p:cNvSpPr>
                  <a:spLocks/>
                </p:cNvSpPr>
                <p:nvPr/>
              </p:nvSpPr>
              <p:spPr bwMode="auto">
                <a:xfrm>
                  <a:off x="4360" y="3282"/>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3" name="Freeform 208"/>
                <p:cNvSpPr>
                  <a:spLocks/>
                </p:cNvSpPr>
                <p:nvPr/>
              </p:nvSpPr>
              <p:spPr bwMode="auto">
                <a:xfrm>
                  <a:off x="4396" y="3270"/>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4" name="Freeform 209"/>
                <p:cNvSpPr>
                  <a:spLocks/>
                </p:cNvSpPr>
                <p:nvPr/>
              </p:nvSpPr>
              <p:spPr bwMode="auto">
                <a:xfrm>
                  <a:off x="4438" y="3258"/>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5" name="Freeform 210"/>
                <p:cNvSpPr>
                  <a:spLocks/>
                </p:cNvSpPr>
                <p:nvPr/>
              </p:nvSpPr>
              <p:spPr bwMode="auto">
                <a:xfrm>
                  <a:off x="4480" y="324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6" name="Freeform 211"/>
                <p:cNvSpPr>
                  <a:spLocks/>
                </p:cNvSpPr>
                <p:nvPr/>
              </p:nvSpPr>
              <p:spPr bwMode="auto">
                <a:xfrm>
                  <a:off x="4516" y="3222"/>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6 h 18"/>
                    <a:gd name="T12" fmla="*/ 24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8"/>
                      </a:lnTo>
                      <a:lnTo>
                        <a:pt x="6" y="18"/>
                      </a:lnTo>
                      <a:lnTo>
                        <a:pt x="18" y="12"/>
                      </a:lnTo>
                      <a:lnTo>
                        <a:pt x="24" y="6"/>
                      </a:lnTo>
                      <a:lnTo>
                        <a:pt x="30" y="6"/>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7" name="Freeform 212"/>
                <p:cNvSpPr>
                  <a:spLocks/>
                </p:cNvSpPr>
                <p:nvPr/>
              </p:nvSpPr>
              <p:spPr bwMode="auto">
                <a:xfrm>
                  <a:off x="4558" y="3204"/>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8" name="Freeform 213"/>
                <p:cNvSpPr>
                  <a:spLocks/>
                </p:cNvSpPr>
                <p:nvPr/>
              </p:nvSpPr>
              <p:spPr bwMode="auto">
                <a:xfrm>
                  <a:off x="4594" y="3186"/>
                  <a:ext cx="24" cy="18"/>
                </a:xfrm>
                <a:custGeom>
                  <a:avLst/>
                  <a:gdLst>
                    <a:gd name="T0" fmla="*/ 0 w 24"/>
                    <a:gd name="T1" fmla="*/ 12 h 18"/>
                    <a:gd name="T2" fmla="*/ 0 w 24"/>
                    <a:gd name="T3" fmla="*/ 18 h 18"/>
                    <a:gd name="T4" fmla="*/ 0 w 24"/>
                    <a:gd name="T5" fmla="*/ 18 h 18"/>
                    <a:gd name="T6" fmla="*/ 24 w 24"/>
                    <a:gd name="T7" fmla="*/ 6 h 18"/>
                    <a:gd name="T8" fmla="*/ 24 w 24"/>
                    <a:gd name="T9" fmla="*/ 0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19" name="Freeform 214"/>
                <p:cNvSpPr>
                  <a:spLocks/>
                </p:cNvSpPr>
                <p:nvPr/>
              </p:nvSpPr>
              <p:spPr bwMode="auto">
                <a:xfrm>
                  <a:off x="4630" y="3162"/>
                  <a:ext cx="24" cy="18"/>
                </a:xfrm>
                <a:custGeom>
                  <a:avLst/>
                  <a:gdLst>
                    <a:gd name="T0" fmla="*/ 0 w 24"/>
                    <a:gd name="T1" fmla="*/ 12 h 18"/>
                    <a:gd name="T2" fmla="*/ 0 w 24"/>
                    <a:gd name="T3" fmla="*/ 18 h 18"/>
                    <a:gd name="T4" fmla="*/ 0 w 24"/>
                    <a:gd name="T5" fmla="*/ 18 h 18"/>
                    <a:gd name="T6" fmla="*/ 6 w 24"/>
                    <a:gd name="T7" fmla="*/ 18 h 18"/>
                    <a:gd name="T8" fmla="*/ 24 w 24"/>
                    <a:gd name="T9" fmla="*/ 6 h 18"/>
                    <a:gd name="T10" fmla="*/ 24 w 24"/>
                    <a:gd name="T11" fmla="*/ 6 h 18"/>
                    <a:gd name="T12" fmla="*/ 24 w 24"/>
                    <a:gd name="T13" fmla="*/ 0 h 18"/>
                    <a:gd name="T14" fmla="*/ 6 w 24"/>
                    <a:gd name="T15" fmla="*/ 12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6" y="18"/>
                      </a:lnTo>
                      <a:lnTo>
                        <a:pt x="24" y="6"/>
                      </a:lnTo>
                      <a:lnTo>
                        <a:pt x="24" y="0"/>
                      </a:lnTo>
                      <a:lnTo>
                        <a:pt x="6"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0" name="Freeform 215"/>
                <p:cNvSpPr>
                  <a:spLocks/>
                </p:cNvSpPr>
                <p:nvPr/>
              </p:nvSpPr>
              <p:spPr bwMode="auto">
                <a:xfrm>
                  <a:off x="4660" y="3138"/>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0 h 18"/>
                    <a:gd name="T12" fmla="*/ 24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8"/>
                      </a:lnTo>
                      <a:lnTo>
                        <a:pt x="6" y="18"/>
                      </a:lnTo>
                      <a:lnTo>
                        <a:pt x="18" y="12"/>
                      </a:lnTo>
                      <a:lnTo>
                        <a:pt x="24" y="6"/>
                      </a:lnTo>
                      <a:lnTo>
                        <a:pt x="30" y="0"/>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1" name="Freeform 216"/>
                <p:cNvSpPr>
                  <a:spLocks/>
                </p:cNvSpPr>
                <p:nvPr/>
              </p:nvSpPr>
              <p:spPr bwMode="auto">
                <a:xfrm>
                  <a:off x="4696" y="3108"/>
                  <a:ext cx="18" cy="24"/>
                </a:xfrm>
                <a:custGeom>
                  <a:avLst/>
                  <a:gdLst>
                    <a:gd name="T0" fmla="*/ 0 w 18"/>
                    <a:gd name="T1" fmla="*/ 18 h 24"/>
                    <a:gd name="T2" fmla="*/ 0 w 18"/>
                    <a:gd name="T3" fmla="*/ 18 h 24"/>
                    <a:gd name="T4" fmla="*/ 0 w 18"/>
                    <a:gd name="T5" fmla="*/ 24 h 24"/>
                    <a:gd name="T6" fmla="*/ 18 w 18"/>
                    <a:gd name="T7" fmla="*/ 6 h 24"/>
                    <a:gd name="T8" fmla="*/ 18 w 18"/>
                    <a:gd name="T9" fmla="*/ 6 h 24"/>
                    <a:gd name="T10" fmla="*/ 18 w 18"/>
                    <a:gd name="T11" fmla="*/ 0 h 24"/>
                    <a:gd name="T12" fmla="*/ 18 w 18"/>
                    <a:gd name="T13" fmla="*/ 0 h 24"/>
                    <a:gd name="T14" fmla="*/ 12 w 18"/>
                    <a:gd name="T15" fmla="*/ 0 h 24"/>
                    <a:gd name="T16" fmla="*/ 12 w 18"/>
                    <a:gd name="T17" fmla="*/ 6 h 24"/>
                    <a:gd name="T18" fmla="*/ 18 w 18"/>
                    <a:gd name="T19" fmla="*/ 6 h 24"/>
                    <a:gd name="T20" fmla="*/ 18 w 18"/>
                    <a:gd name="T21" fmla="*/ 0 h 24"/>
                    <a:gd name="T22" fmla="*/ 0 w 18"/>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0" y="18"/>
                      </a:moveTo>
                      <a:lnTo>
                        <a:pt x="0" y="18"/>
                      </a:lnTo>
                      <a:lnTo>
                        <a:pt x="0" y="24"/>
                      </a:lnTo>
                      <a:lnTo>
                        <a:pt x="18" y="6"/>
                      </a:lnTo>
                      <a:lnTo>
                        <a:pt x="18" y="0"/>
                      </a:lnTo>
                      <a:lnTo>
                        <a:pt x="12" y="0"/>
                      </a:lnTo>
                      <a:lnTo>
                        <a:pt x="12" y="6"/>
                      </a:lnTo>
                      <a:lnTo>
                        <a:pt x="18"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2" name="Freeform 217"/>
                <p:cNvSpPr>
                  <a:spLocks/>
                </p:cNvSpPr>
                <p:nvPr/>
              </p:nvSpPr>
              <p:spPr bwMode="auto">
                <a:xfrm>
                  <a:off x="4720" y="3072"/>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8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3" name="Freeform 218"/>
                <p:cNvSpPr>
                  <a:spLocks/>
                </p:cNvSpPr>
                <p:nvPr/>
              </p:nvSpPr>
              <p:spPr bwMode="auto">
                <a:xfrm>
                  <a:off x="4744" y="3030"/>
                  <a:ext cx="12" cy="30"/>
                </a:xfrm>
                <a:custGeom>
                  <a:avLst/>
                  <a:gdLst>
                    <a:gd name="T0" fmla="*/ 0 w 12"/>
                    <a:gd name="T1" fmla="*/ 30 h 30"/>
                    <a:gd name="T2" fmla="*/ 0 w 12"/>
                    <a:gd name="T3" fmla="*/ 30 h 30"/>
                    <a:gd name="T4" fmla="*/ 6 w 12"/>
                    <a:gd name="T5" fmla="*/ 30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0" y="30"/>
                      </a:lnTo>
                      <a:lnTo>
                        <a:pt x="6" y="30"/>
                      </a:lnTo>
                      <a:lnTo>
                        <a:pt x="12" y="12"/>
                      </a:lnTo>
                      <a:lnTo>
                        <a:pt x="12" y="6"/>
                      </a:lnTo>
                      <a:lnTo>
                        <a:pt x="6" y="0"/>
                      </a:lnTo>
                      <a:lnTo>
                        <a:pt x="6" y="6"/>
                      </a:lnTo>
                      <a:lnTo>
                        <a:pt x="6" y="12"/>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4" name="Freeform 219"/>
                <p:cNvSpPr>
                  <a:spLocks/>
                </p:cNvSpPr>
                <p:nvPr/>
              </p:nvSpPr>
              <p:spPr bwMode="auto">
                <a:xfrm>
                  <a:off x="4750" y="2994"/>
                  <a:ext cx="12" cy="30"/>
                </a:xfrm>
                <a:custGeom>
                  <a:avLst/>
                  <a:gdLst>
                    <a:gd name="T0" fmla="*/ 0 w 12"/>
                    <a:gd name="T1" fmla="*/ 24 h 30"/>
                    <a:gd name="T2" fmla="*/ 6 w 12"/>
                    <a:gd name="T3" fmla="*/ 30 h 30"/>
                    <a:gd name="T4" fmla="*/ 6 w 12"/>
                    <a:gd name="T5" fmla="*/ 24 h 30"/>
                    <a:gd name="T6" fmla="*/ 12 w 12"/>
                    <a:gd name="T7" fmla="*/ 12 h 30"/>
                    <a:gd name="T8" fmla="*/ 6 w 12"/>
                    <a:gd name="T9" fmla="*/ 0 h 30"/>
                    <a:gd name="T10" fmla="*/ 6 w 12"/>
                    <a:gd name="T11" fmla="*/ 0 h 30"/>
                    <a:gd name="T12" fmla="*/ 0 w 12"/>
                    <a:gd name="T13" fmla="*/ 0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2"/>
                      </a:lnTo>
                      <a:lnTo>
                        <a:pt x="6" y="0"/>
                      </a:lnTo>
                      <a:lnTo>
                        <a:pt x="0"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5" name="Freeform 220"/>
                <p:cNvSpPr>
                  <a:spLocks/>
                </p:cNvSpPr>
                <p:nvPr/>
              </p:nvSpPr>
              <p:spPr bwMode="auto">
                <a:xfrm>
                  <a:off x="4744" y="2952"/>
                  <a:ext cx="12" cy="30"/>
                </a:xfrm>
                <a:custGeom>
                  <a:avLst/>
                  <a:gdLst>
                    <a:gd name="T0" fmla="*/ 6 w 12"/>
                    <a:gd name="T1" fmla="*/ 24 h 30"/>
                    <a:gd name="T2" fmla="*/ 6 w 12"/>
                    <a:gd name="T3" fmla="*/ 30 h 30"/>
                    <a:gd name="T4" fmla="*/ 12 w 12"/>
                    <a:gd name="T5" fmla="*/ 24 h 30"/>
                    <a:gd name="T6" fmla="*/ 12 w 12"/>
                    <a:gd name="T7" fmla="*/ 18 h 30"/>
                    <a:gd name="T8" fmla="*/ 6 w 12"/>
                    <a:gd name="T9" fmla="*/ 0 h 30"/>
                    <a:gd name="T10" fmla="*/ 0 w 12"/>
                    <a:gd name="T11" fmla="*/ 0 h 30"/>
                    <a:gd name="T12" fmla="*/ 0 w 12"/>
                    <a:gd name="T13" fmla="*/ 0 h 30"/>
                    <a:gd name="T14" fmla="*/ 6 w 12"/>
                    <a:gd name="T15" fmla="*/ 18 h 30"/>
                    <a:gd name="T16" fmla="*/ 6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24"/>
                      </a:moveTo>
                      <a:lnTo>
                        <a:pt x="6" y="30"/>
                      </a:lnTo>
                      <a:lnTo>
                        <a:pt x="12" y="24"/>
                      </a:lnTo>
                      <a:lnTo>
                        <a:pt x="12" y="18"/>
                      </a:lnTo>
                      <a:lnTo>
                        <a:pt x="6" y="0"/>
                      </a:lnTo>
                      <a:lnTo>
                        <a:pt x="0" y="0"/>
                      </a:lnTo>
                      <a:lnTo>
                        <a:pt x="6" y="18"/>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6" name="Freeform 221"/>
                <p:cNvSpPr>
                  <a:spLocks/>
                </p:cNvSpPr>
                <p:nvPr/>
              </p:nvSpPr>
              <p:spPr bwMode="auto">
                <a:xfrm>
                  <a:off x="4720" y="2916"/>
                  <a:ext cx="24" cy="24"/>
                </a:xfrm>
                <a:custGeom>
                  <a:avLst/>
                  <a:gdLst>
                    <a:gd name="T0" fmla="*/ 18 w 24"/>
                    <a:gd name="T1" fmla="*/ 24 h 24"/>
                    <a:gd name="T2" fmla="*/ 18 w 24"/>
                    <a:gd name="T3" fmla="*/ 24 h 24"/>
                    <a:gd name="T4" fmla="*/ 24 w 24"/>
                    <a:gd name="T5" fmla="*/ 24 h 24"/>
                    <a:gd name="T6" fmla="*/ 18 w 24"/>
                    <a:gd name="T7" fmla="*/ 18 h 24"/>
                    <a:gd name="T8" fmla="*/ 6 w 24"/>
                    <a:gd name="T9" fmla="*/ 0 h 24"/>
                    <a:gd name="T10" fmla="*/ 6 w 24"/>
                    <a:gd name="T11" fmla="*/ 0 h 24"/>
                    <a:gd name="T12" fmla="*/ 0 w 24"/>
                    <a:gd name="T13" fmla="*/ 0 h 24"/>
                    <a:gd name="T14" fmla="*/ 12 w 24"/>
                    <a:gd name="T15" fmla="*/ 18 h 24"/>
                    <a:gd name="T16" fmla="*/ 18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24"/>
                      </a:moveTo>
                      <a:lnTo>
                        <a:pt x="18" y="24"/>
                      </a:lnTo>
                      <a:lnTo>
                        <a:pt x="24" y="24"/>
                      </a:lnTo>
                      <a:lnTo>
                        <a:pt x="18" y="18"/>
                      </a:lnTo>
                      <a:lnTo>
                        <a:pt x="6" y="0"/>
                      </a:lnTo>
                      <a:lnTo>
                        <a:pt x="0" y="0"/>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7" name="Freeform 222"/>
                <p:cNvSpPr>
                  <a:spLocks/>
                </p:cNvSpPr>
                <p:nvPr/>
              </p:nvSpPr>
              <p:spPr bwMode="auto">
                <a:xfrm>
                  <a:off x="4696" y="2880"/>
                  <a:ext cx="24" cy="24"/>
                </a:xfrm>
                <a:custGeom>
                  <a:avLst/>
                  <a:gdLst>
                    <a:gd name="T0" fmla="*/ 18 w 24"/>
                    <a:gd name="T1" fmla="*/ 24 h 24"/>
                    <a:gd name="T2" fmla="*/ 18 w 24"/>
                    <a:gd name="T3" fmla="*/ 24 h 24"/>
                    <a:gd name="T4" fmla="*/ 24 w 24"/>
                    <a:gd name="T5" fmla="*/ 24 h 24"/>
                    <a:gd name="T6" fmla="*/ 18 w 24"/>
                    <a:gd name="T7" fmla="*/ 18 h 24"/>
                    <a:gd name="T8" fmla="*/ 18 w 24"/>
                    <a:gd name="T9" fmla="*/ 12 h 24"/>
                    <a:gd name="T10" fmla="*/ 6 w 24"/>
                    <a:gd name="T11" fmla="*/ 0 h 24"/>
                    <a:gd name="T12" fmla="*/ 0 w 24"/>
                    <a:gd name="T13" fmla="*/ 6 h 24"/>
                    <a:gd name="T14" fmla="*/ 6 w 24"/>
                    <a:gd name="T15" fmla="*/ 6 h 24"/>
                    <a:gd name="T16" fmla="*/ 18 w 24"/>
                    <a:gd name="T17" fmla="*/ 18 h 24"/>
                    <a:gd name="T18" fmla="*/ 18 w 24"/>
                    <a:gd name="T19" fmla="*/ 18 h 24"/>
                    <a:gd name="T20" fmla="*/ 12 w 24"/>
                    <a:gd name="T21" fmla="*/ 18 h 24"/>
                    <a:gd name="T22" fmla="*/ 18 w 24"/>
                    <a:gd name="T23" fmla="*/ 24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24"/>
                      </a:moveTo>
                      <a:lnTo>
                        <a:pt x="18" y="24"/>
                      </a:lnTo>
                      <a:lnTo>
                        <a:pt x="24" y="24"/>
                      </a:lnTo>
                      <a:lnTo>
                        <a:pt x="18" y="18"/>
                      </a:lnTo>
                      <a:lnTo>
                        <a:pt x="18" y="12"/>
                      </a:lnTo>
                      <a:lnTo>
                        <a:pt x="6" y="0"/>
                      </a:lnTo>
                      <a:lnTo>
                        <a:pt x="0" y="6"/>
                      </a:lnTo>
                      <a:lnTo>
                        <a:pt x="6" y="6"/>
                      </a:lnTo>
                      <a:lnTo>
                        <a:pt x="18" y="18"/>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8" name="Freeform 223"/>
                <p:cNvSpPr>
                  <a:spLocks/>
                </p:cNvSpPr>
                <p:nvPr/>
              </p:nvSpPr>
              <p:spPr bwMode="auto">
                <a:xfrm>
                  <a:off x="4666" y="2850"/>
                  <a:ext cx="24" cy="24"/>
                </a:xfrm>
                <a:custGeom>
                  <a:avLst/>
                  <a:gdLst>
                    <a:gd name="T0" fmla="*/ 18 w 24"/>
                    <a:gd name="T1" fmla="*/ 24 h 24"/>
                    <a:gd name="T2" fmla="*/ 24 w 24"/>
                    <a:gd name="T3" fmla="*/ 24 h 24"/>
                    <a:gd name="T4" fmla="*/ 18 w 24"/>
                    <a:gd name="T5" fmla="*/ 18 h 24"/>
                    <a:gd name="T6" fmla="*/ 12 w 24"/>
                    <a:gd name="T7" fmla="*/ 12 h 24"/>
                    <a:gd name="T8" fmla="*/ 0 w 24"/>
                    <a:gd name="T9" fmla="*/ 0 h 24"/>
                    <a:gd name="T10" fmla="*/ 0 w 24"/>
                    <a:gd name="T11" fmla="*/ 6 h 24"/>
                    <a:gd name="T12" fmla="*/ 0 w 24"/>
                    <a:gd name="T13" fmla="*/ 6 h 24"/>
                    <a:gd name="T14" fmla="*/ 12 w 24"/>
                    <a:gd name="T15" fmla="*/ 18 h 24"/>
                    <a:gd name="T16" fmla="*/ 18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24"/>
                      </a:moveTo>
                      <a:lnTo>
                        <a:pt x="24" y="24"/>
                      </a:lnTo>
                      <a:lnTo>
                        <a:pt x="18" y="18"/>
                      </a:lnTo>
                      <a:lnTo>
                        <a:pt x="12" y="12"/>
                      </a:lnTo>
                      <a:lnTo>
                        <a:pt x="0" y="0"/>
                      </a:lnTo>
                      <a:lnTo>
                        <a:pt x="0" y="6"/>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29" name="Freeform 224"/>
                <p:cNvSpPr>
                  <a:spLocks/>
                </p:cNvSpPr>
                <p:nvPr/>
              </p:nvSpPr>
              <p:spPr bwMode="auto">
                <a:xfrm>
                  <a:off x="4630" y="2826"/>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24"/>
                    <a:gd name="T29" fmla="*/ 30 w 3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0" name="Freeform 225"/>
                <p:cNvSpPr>
                  <a:spLocks/>
                </p:cNvSpPr>
                <p:nvPr/>
              </p:nvSpPr>
              <p:spPr bwMode="auto">
                <a:xfrm>
                  <a:off x="4594" y="280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1" name="Freeform 226"/>
                <p:cNvSpPr>
                  <a:spLocks/>
                </p:cNvSpPr>
                <p:nvPr/>
              </p:nvSpPr>
              <p:spPr bwMode="auto">
                <a:xfrm>
                  <a:off x="4558" y="2784"/>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2" name="Freeform 227"/>
                <p:cNvSpPr>
                  <a:spLocks/>
                </p:cNvSpPr>
                <p:nvPr/>
              </p:nvSpPr>
              <p:spPr bwMode="auto">
                <a:xfrm>
                  <a:off x="4522" y="2766"/>
                  <a:ext cx="24" cy="18"/>
                </a:xfrm>
                <a:custGeom>
                  <a:avLst/>
                  <a:gdLst>
                    <a:gd name="T0" fmla="*/ 24 w 24"/>
                    <a:gd name="T1" fmla="*/ 18 h 18"/>
                    <a:gd name="T2" fmla="*/ 24 w 24"/>
                    <a:gd name="T3" fmla="*/ 18 h 18"/>
                    <a:gd name="T4" fmla="*/ 24 w 24"/>
                    <a:gd name="T5" fmla="*/ 12 h 18"/>
                    <a:gd name="T6" fmla="*/ 12 w 24"/>
                    <a:gd name="T7" fmla="*/ 6 h 18"/>
                    <a:gd name="T8" fmla="*/ 0 w 24"/>
                    <a:gd name="T9" fmla="*/ 0 h 18"/>
                    <a:gd name="T10" fmla="*/ 0 w 24"/>
                    <a:gd name="T11" fmla="*/ 6 h 18"/>
                    <a:gd name="T12" fmla="*/ 0 w 24"/>
                    <a:gd name="T13" fmla="*/ 6 h 18"/>
                    <a:gd name="T14" fmla="*/ 12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8"/>
                      </a:lnTo>
                      <a:lnTo>
                        <a:pt x="24" y="12"/>
                      </a:lnTo>
                      <a:lnTo>
                        <a:pt x="12" y="6"/>
                      </a:lnTo>
                      <a:lnTo>
                        <a:pt x="0" y="0"/>
                      </a:lnTo>
                      <a:lnTo>
                        <a:pt x="0"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3" name="Freeform 228"/>
                <p:cNvSpPr>
                  <a:spLocks/>
                </p:cNvSpPr>
                <p:nvPr/>
              </p:nvSpPr>
              <p:spPr bwMode="auto">
                <a:xfrm>
                  <a:off x="4480" y="2754"/>
                  <a:ext cx="30" cy="12"/>
                </a:xfrm>
                <a:custGeom>
                  <a:avLst/>
                  <a:gdLst>
                    <a:gd name="T0" fmla="*/ 30 w 30"/>
                    <a:gd name="T1" fmla="*/ 12 h 12"/>
                    <a:gd name="T2" fmla="*/ 30 w 30"/>
                    <a:gd name="T3" fmla="*/ 12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4" name="Freeform 229"/>
                <p:cNvSpPr>
                  <a:spLocks/>
                </p:cNvSpPr>
                <p:nvPr/>
              </p:nvSpPr>
              <p:spPr bwMode="auto">
                <a:xfrm>
                  <a:off x="4444" y="2736"/>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5" name="Freeform 230"/>
                <p:cNvSpPr>
                  <a:spLocks/>
                </p:cNvSpPr>
                <p:nvPr/>
              </p:nvSpPr>
              <p:spPr bwMode="auto">
                <a:xfrm>
                  <a:off x="4402" y="272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6" name="Freeform 231"/>
                <p:cNvSpPr>
                  <a:spLocks/>
                </p:cNvSpPr>
                <p:nvPr/>
              </p:nvSpPr>
              <p:spPr bwMode="auto">
                <a:xfrm>
                  <a:off x="4360" y="2712"/>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7" name="Freeform 232"/>
                <p:cNvSpPr>
                  <a:spLocks/>
                </p:cNvSpPr>
                <p:nvPr/>
              </p:nvSpPr>
              <p:spPr bwMode="auto">
                <a:xfrm>
                  <a:off x="4324" y="2700"/>
                  <a:ext cx="24" cy="18"/>
                </a:xfrm>
                <a:custGeom>
                  <a:avLst/>
                  <a:gdLst>
                    <a:gd name="T0" fmla="*/ 24 w 24"/>
                    <a:gd name="T1" fmla="*/ 18 h 18"/>
                    <a:gd name="T2" fmla="*/ 24 w 24"/>
                    <a:gd name="T3" fmla="*/ 12 h 18"/>
                    <a:gd name="T4" fmla="*/ 24 w 24"/>
                    <a:gd name="T5" fmla="*/ 12 h 18"/>
                    <a:gd name="T6" fmla="*/ 0 w 24"/>
                    <a:gd name="T7" fmla="*/ 6 h 18"/>
                    <a:gd name="T8" fmla="*/ 0 w 24"/>
                    <a:gd name="T9" fmla="*/ 0 h 18"/>
                    <a:gd name="T10" fmla="*/ 0 w 24"/>
                    <a:gd name="T11" fmla="*/ 6 h 18"/>
                    <a:gd name="T12" fmla="*/ 0 w 24"/>
                    <a:gd name="T13" fmla="*/ 6 h 18"/>
                    <a:gd name="T14" fmla="*/ 0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2"/>
                      </a:lnTo>
                      <a:lnTo>
                        <a:pt x="0" y="6"/>
                      </a:lnTo>
                      <a:lnTo>
                        <a:pt x="0" y="0"/>
                      </a:lnTo>
                      <a:lnTo>
                        <a:pt x="0" y="6"/>
                      </a:lnTo>
                      <a:lnTo>
                        <a:pt x="0"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8" name="Freeform 233"/>
                <p:cNvSpPr>
                  <a:spLocks/>
                </p:cNvSpPr>
                <p:nvPr/>
              </p:nvSpPr>
              <p:spPr bwMode="auto">
                <a:xfrm>
                  <a:off x="4282" y="2694"/>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39" name="Freeform 234"/>
                <p:cNvSpPr>
                  <a:spLocks/>
                </p:cNvSpPr>
                <p:nvPr/>
              </p:nvSpPr>
              <p:spPr bwMode="auto">
                <a:xfrm>
                  <a:off x="4240" y="2688"/>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0" name="Freeform 235"/>
                <p:cNvSpPr>
                  <a:spLocks/>
                </p:cNvSpPr>
                <p:nvPr/>
              </p:nvSpPr>
              <p:spPr bwMode="auto">
                <a:xfrm>
                  <a:off x="4198" y="267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1" name="Freeform 236"/>
                <p:cNvSpPr>
                  <a:spLocks/>
                </p:cNvSpPr>
                <p:nvPr/>
              </p:nvSpPr>
              <p:spPr bwMode="auto">
                <a:xfrm>
                  <a:off x="4156" y="2670"/>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2" name="Freeform 237"/>
                <p:cNvSpPr>
                  <a:spLocks/>
                </p:cNvSpPr>
                <p:nvPr/>
              </p:nvSpPr>
              <p:spPr bwMode="auto">
                <a:xfrm>
                  <a:off x="4114" y="2664"/>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3" name="Freeform 238"/>
                <p:cNvSpPr>
                  <a:spLocks/>
                </p:cNvSpPr>
                <p:nvPr/>
              </p:nvSpPr>
              <p:spPr bwMode="auto">
                <a:xfrm>
                  <a:off x="4072" y="2664"/>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4" name="Freeform 239"/>
                <p:cNvSpPr>
                  <a:spLocks/>
                </p:cNvSpPr>
                <p:nvPr/>
              </p:nvSpPr>
              <p:spPr bwMode="auto">
                <a:xfrm>
                  <a:off x="4030" y="265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5" name="Freeform 240"/>
                <p:cNvSpPr>
                  <a:spLocks/>
                </p:cNvSpPr>
                <p:nvPr/>
              </p:nvSpPr>
              <p:spPr bwMode="auto">
                <a:xfrm>
                  <a:off x="3987" y="2652"/>
                  <a:ext cx="31" cy="6"/>
                </a:xfrm>
                <a:custGeom>
                  <a:avLst/>
                  <a:gdLst>
                    <a:gd name="T0" fmla="*/ 31 w 31"/>
                    <a:gd name="T1" fmla="*/ 6 h 6"/>
                    <a:gd name="T2" fmla="*/ 31 w 31"/>
                    <a:gd name="T3" fmla="*/ 6 h 6"/>
                    <a:gd name="T4" fmla="*/ 31 w 31"/>
                    <a:gd name="T5" fmla="*/ 0 h 6"/>
                    <a:gd name="T6" fmla="*/ 7 w 31"/>
                    <a:gd name="T7" fmla="*/ 0 h 6"/>
                    <a:gd name="T8" fmla="*/ 0 w 31"/>
                    <a:gd name="T9" fmla="*/ 6 h 6"/>
                    <a:gd name="T10" fmla="*/ 7 w 31"/>
                    <a:gd name="T11" fmla="*/ 6 h 6"/>
                    <a:gd name="T12" fmla="*/ 31 w 31"/>
                    <a:gd name="T13" fmla="*/ 6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31" y="6"/>
                      </a:moveTo>
                      <a:lnTo>
                        <a:pt x="31" y="6"/>
                      </a:lnTo>
                      <a:lnTo>
                        <a:pt x="31" y="0"/>
                      </a:lnTo>
                      <a:lnTo>
                        <a:pt x="7" y="0"/>
                      </a:lnTo>
                      <a:lnTo>
                        <a:pt x="0" y="6"/>
                      </a:lnTo>
                      <a:lnTo>
                        <a:pt x="7" y="6"/>
                      </a:lnTo>
                      <a:lnTo>
                        <a:pt x="31"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6" name="Freeform 241"/>
                <p:cNvSpPr>
                  <a:spLocks/>
                </p:cNvSpPr>
                <p:nvPr/>
              </p:nvSpPr>
              <p:spPr bwMode="auto">
                <a:xfrm>
                  <a:off x="3945" y="2652"/>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7" name="Freeform 242"/>
                <p:cNvSpPr>
                  <a:spLocks/>
                </p:cNvSpPr>
                <p:nvPr/>
              </p:nvSpPr>
              <p:spPr bwMode="auto">
                <a:xfrm>
                  <a:off x="3903" y="2646"/>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8" name="Freeform 243"/>
                <p:cNvSpPr>
                  <a:spLocks/>
                </p:cNvSpPr>
                <p:nvPr/>
              </p:nvSpPr>
              <p:spPr bwMode="auto">
                <a:xfrm>
                  <a:off x="3861" y="2646"/>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49" name="Freeform 244"/>
                <p:cNvSpPr>
                  <a:spLocks/>
                </p:cNvSpPr>
                <p:nvPr/>
              </p:nvSpPr>
              <p:spPr bwMode="auto">
                <a:xfrm>
                  <a:off x="3819"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50" name="Freeform 245"/>
                <p:cNvSpPr>
                  <a:spLocks/>
                </p:cNvSpPr>
                <p:nvPr/>
              </p:nvSpPr>
              <p:spPr bwMode="auto">
                <a:xfrm>
                  <a:off x="3777"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977" name="Group 341"/>
              <p:cNvGrpSpPr>
                <a:grpSpLocks/>
              </p:cNvGrpSpPr>
              <p:nvPr/>
            </p:nvGrpSpPr>
            <p:grpSpPr bwMode="auto">
              <a:xfrm>
                <a:off x="2889" y="2694"/>
                <a:ext cx="1777" cy="624"/>
                <a:chOff x="2889" y="2694"/>
                <a:chExt cx="1777" cy="624"/>
              </a:xfrm>
            </p:grpSpPr>
            <p:sp>
              <p:nvSpPr>
                <p:cNvPr id="32051" name="Freeform 247"/>
                <p:cNvSpPr>
                  <a:spLocks/>
                </p:cNvSpPr>
                <p:nvPr/>
              </p:nvSpPr>
              <p:spPr bwMode="auto">
                <a:xfrm>
                  <a:off x="3753" y="2694"/>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6"/>
                    <a:gd name="T29" fmla="*/ 48 w 4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6">
                      <a:moveTo>
                        <a:pt x="24" y="6"/>
                      </a:moveTo>
                      <a:lnTo>
                        <a:pt x="48" y="6"/>
                      </a:lnTo>
                      <a:lnTo>
                        <a:pt x="48"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2" name="Freeform 248"/>
                <p:cNvSpPr>
                  <a:spLocks/>
                </p:cNvSpPr>
                <p:nvPr/>
              </p:nvSpPr>
              <p:spPr bwMode="auto">
                <a:xfrm>
                  <a:off x="3711" y="269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3" name="Freeform 249"/>
                <p:cNvSpPr>
                  <a:spLocks/>
                </p:cNvSpPr>
                <p:nvPr/>
              </p:nvSpPr>
              <p:spPr bwMode="auto">
                <a:xfrm>
                  <a:off x="3669" y="269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4" name="Freeform 250"/>
                <p:cNvSpPr>
                  <a:spLocks/>
                </p:cNvSpPr>
                <p:nvPr/>
              </p:nvSpPr>
              <p:spPr bwMode="auto">
                <a:xfrm>
                  <a:off x="3627" y="2694"/>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5" name="Freeform 251"/>
                <p:cNvSpPr>
                  <a:spLocks/>
                </p:cNvSpPr>
                <p:nvPr/>
              </p:nvSpPr>
              <p:spPr bwMode="auto">
                <a:xfrm>
                  <a:off x="3585" y="2694"/>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6" name="Freeform 252"/>
                <p:cNvSpPr>
                  <a:spLocks/>
                </p:cNvSpPr>
                <p:nvPr/>
              </p:nvSpPr>
              <p:spPr bwMode="auto">
                <a:xfrm>
                  <a:off x="3543" y="270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7" name="Freeform 253"/>
                <p:cNvSpPr>
                  <a:spLocks/>
                </p:cNvSpPr>
                <p:nvPr/>
              </p:nvSpPr>
              <p:spPr bwMode="auto">
                <a:xfrm>
                  <a:off x="3501" y="2706"/>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8" name="Freeform 254"/>
                <p:cNvSpPr>
                  <a:spLocks/>
                </p:cNvSpPr>
                <p:nvPr/>
              </p:nvSpPr>
              <p:spPr bwMode="auto">
                <a:xfrm>
                  <a:off x="3459" y="271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9" name="Freeform 255"/>
                <p:cNvSpPr>
                  <a:spLocks/>
                </p:cNvSpPr>
                <p:nvPr/>
              </p:nvSpPr>
              <p:spPr bwMode="auto">
                <a:xfrm>
                  <a:off x="3417" y="2712"/>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0" name="Freeform 256"/>
                <p:cNvSpPr>
                  <a:spLocks/>
                </p:cNvSpPr>
                <p:nvPr/>
              </p:nvSpPr>
              <p:spPr bwMode="auto">
                <a:xfrm>
                  <a:off x="3375" y="272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1" name="Freeform 257"/>
                <p:cNvSpPr>
                  <a:spLocks/>
                </p:cNvSpPr>
                <p:nvPr/>
              </p:nvSpPr>
              <p:spPr bwMode="auto">
                <a:xfrm>
                  <a:off x="3333" y="2730"/>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2" name="Freeform 258"/>
                <p:cNvSpPr>
                  <a:spLocks/>
                </p:cNvSpPr>
                <p:nvPr/>
              </p:nvSpPr>
              <p:spPr bwMode="auto">
                <a:xfrm>
                  <a:off x="3291" y="2736"/>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3" name="Freeform 259"/>
                <p:cNvSpPr>
                  <a:spLocks/>
                </p:cNvSpPr>
                <p:nvPr/>
              </p:nvSpPr>
              <p:spPr bwMode="auto">
                <a:xfrm>
                  <a:off x="3249" y="2742"/>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4" name="Freeform 260"/>
                <p:cNvSpPr>
                  <a:spLocks/>
                </p:cNvSpPr>
                <p:nvPr/>
              </p:nvSpPr>
              <p:spPr bwMode="auto">
                <a:xfrm>
                  <a:off x="3213" y="2754"/>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5" name="Freeform 261"/>
                <p:cNvSpPr>
                  <a:spLocks/>
                </p:cNvSpPr>
                <p:nvPr/>
              </p:nvSpPr>
              <p:spPr bwMode="auto">
                <a:xfrm>
                  <a:off x="3171" y="2766"/>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6" name="Freeform 262"/>
                <p:cNvSpPr>
                  <a:spLocks/>
                </p:cNvSpPr>
                <p:nvPr/>
              </p:nvSpPr>
              <p:spPr bwMode="auto">
                <a:xfrm>
                  <a:off x="3129" y="2778"/>
                  <a:ext cx="30" cy="12"/>
                </a:xfrm>
                <a:custGeom>
                  <a:avLst/>
                  <a:gdLst>
                    <a:gd name="T0" fmla="*/ 24 w 30"/>
                    <a:gd name="T1" fmla="*/ 6 h 12"/>
                    <a:gd name="T2" fmla="*/ 30 w 30"/>
                    <a:gd name="T3" fmla="*/ 6 h 12"/>
                    <a:gd name="T4" fmla="*/ 24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8" y="6"/>
                      </a:lnTo>
                      <a:lnTo>
                        <a:pt x="6" y="6"/>
                      </a:lnTo>
                      <a:lnTo>
                        <a:pt x="0" y="12"/>
                      </a:lnTo>
                      <a:lnTo>
                        <a:pt x="6" y="12"/>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7" name="Freeform 263"/>
                <p:cNvSpPr>
                  <a:spLocks/>
                </p:cNvSpPr>
                <p:nvPr/>
              </p:nvSpPr>
              <p:spPr bwMode="auto">
                <a:xfrm>
                  <a:off x="3093" y="2796"/>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8" name="Freeform 264"/>
                <p:cNvSpPr>
                  <a:spLocks/>
                </p:cNvSpPr>
                <p:nvPr/>
              </p:nvSpPr>
              <p:spPr bwMode="auto">
                <a:xfrm>
                  <a:off x="3051" y="2808"/>
                  <a:ext cx="30" cy="18"/>
                </a:xfrm>
                <a:custGeom>
                  <a:avLst/>
                  <a:gdLst>
                    <a:gd name="T0" fmla="*/ 24 w 30"/>
                    <a:gd name="T1" fmla="*/ 6 h 18"/>
                    <a:gd name="T2" fmla="*/ 30 w 30"/>
                    <a:gd name="T3" fmla="*/ 6 h 18"/>
                    <a:gd name="T4" fmla="*/ 24 w 30"/>
                    <a:gd name="T5" fmla="*/ 0 h 18"/>
                    <a:gd name="T6" fmla="*/ 6 w 30"/>
                    <a:gd name="T7" fmla="*/ 12 h 18"/>
                    <a:gd name="T8" fmla="*/ 0 w 30"/>
                    <a:gd name="T9" fmla="*/ 12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2"/>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69" name="Freeform 265"/>
                <p:cNvSpPr>
                  <a:spLocks/>
                </p:cNvSpPr>
                <p:nvPr/>
              </p:nvSpPr>
              <p:spPr bwMode="auto">
                <a:xfrm>
                  <a:off x="3015" y="2826"/>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0" name="Freeform 266"/>
                <p:cNvSpPr>
                  <a:spLocks/>
                </p:cNvSpPr>
                <p:nvPr/>
              </p:nvSpPr>
              <p:spPr bwMode="auto">
                <a:xfrm>
                  <a:off x="2979" y="2850"/>
                  <a:ext cx="24" cy="18"/>
                </a:xfrm>
                <a:custGeom>
                  <a:avLst/>
                  <a:gdLst>
                    <a:gd name="T0" fmla="*/ 24 w 24"/>
                    <a:gd name="T1" fmla="*/ 6 h 18"/>
                    <a:gd name="T2" fmla="*/ 24 w 24"/>
                    <a:gd name="T3" fmla="*/ 0 h 18"/>
                    <a:gd name="T4" fmla="*/ 24 w 24"/>
                    <a:gd name="T5" fmla="*/ 0 h 18"/>
                    <a:gd name="T6" fmla="*/ 18 w 24"/>
                    <a:gd name="T7" fmla="*/ 0 h 18"/>
                    <a:gd name="T8" fmla="*/ 6 w 24"/>
                    <a:gd name="T9" fmla="*/ 12 h 18"/>
                    <a:gd name="T10" fmla="*/ 0 w 24"/>
                    <a:gd name="T11" fmla="*/ 12 h 18"/>
                    <a:gd name="T12" fmla="*/ 6 w 24"/>
                    <a:gd name="T13" fmla="*/ 18 h 18"/>
                    <a:gd name="T14" fmla="*/ 18 w 24"/>
                    <a:gd name="T15" fmla="*/ 6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0"/>
                      </a:lnTo>
                      <a:lnTo>
                        <a:pt x="18" y="0"/>
                      </a:lnTo>
                      <a:lnTo>
                        <a:pt x="6" y="12"/>
                      </a:lnTo>
                      <a:lnTo>
                        <a:pt x="0" y="12"/>
                      </a:lnTo>
                      <a:lnTo>
                        <a:pt x="6" y="18"/>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1" name="Freeform 267"/>
                <p:cNvSpPr>
                  <a:spLocks/>
                </p:cNvSpPr>
                <p:nvPr/>
              </p:nvSpPr>
              <p:spPr bwMode="auto">
                <a:xfrm>
                  <a:off x="2949" y="2874"/>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0"/>
                      </a:lnTo>
                      <a:lnTo>
                        <a:pt x="18" y="0"/>
                      </a:lnTo>
                      <a:lnTo>
                        <a:pt x="12" y="6"/>
                      </a:lnTo>
                      <a:lnTo>
                        <a:pt x="0" y="12"/>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2" name="Freeform 268"/>
                <p:cNvSpPr>
                  <a:spLocks/>
                </p:cNvSpPr>
                <p:nvPr/>
              </p:nvSpPr>
              <p:spPr bwMode="auto">
                <a:xfrm>
                  <a:off x="2919" y="2898"/>
                  <a:ext cx="18" cy="24"/>
                </a:xfrm>
                <a:custGeom>
                  <a:avLst/>
                  <a:gdLst>
                    <a:gd name="T0" fmla="*/ 18 w 18"/>
                    <a:gd name="T1" fmla="*/ 6 h 24"/>
                    <a:gd name="T2" fmla="*/ 18 w 18"/>
                    <a:gd name="T3" fmla="*/ 6 h 24"/>
                    <a:gd name="T4" fmla="*/ 18 w 18"/>
                    <a:gd name="T5" fmla="*/ 0 h 24"/>
                    <a:gd name="T6" fmla="*/ 12 w 18"/>
                    <a:gd name="T7" fmla="*/ 6 h 24"/>
                    <a:gd name="T8" fmla="*/ 6 w 18"/>
                    <a:gd name="T9" fmla="*/ 12 h 24"/>
                    <a:gd name="T10" fmla="*/ 0 w 18"/>
                    <a:gd name="T11" fmla="*/ 24 h 24"/>
                    <a:gd name="T12" fmla="*/ 0 w 18"/>
                    <a:gd name="T13" fmla="*/ 24 h 24"/>
                    <a:gd name="T14" fmla="*/ 6 w 18"/>
                    <a:gd name="T15" fmla="*/ 24 h 24"/>
                    <a:gd name="T16" fmla="*/ 12 w 18"/>
                    <a:gd name="T17" fmla="*/ 12 h 24"/>
                    <a:gd name="T18" fmla="*/ 12 w 18"/>
                    <a:gd name="T19" fmla="*/ 12 h 24"/>
                    <a:gd name="T20" fmla="*/ 12 w 18"/>
                    <a:gd name="T21" fmla="*/ 12 h 24"/>
                    <a:gd name="T22" fmla="*/ 18 w 18"/>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18" y="6"/>
                      </a:moveTo>
                      <a:lnTo>
                        <a:pt x="18" y="6"/>
                      </a:lnTo>
                      <a:lnTo>
                        <a:pt x="18" y="0"/>
                      </a:lnTo>
                      <a:lnTo>
                        <a:pt x="12" y="6"/>
                      </a:lnTo>
                      <a:lnTo>
                        <a:pt x="6" y="12"/>
                      </a:lnTo>
                      <a:lnTo>
                        <a:pt x="0" y="24"/>
                      </a:lnTo>
                      <a:lnTo>
                        <a:pt x="6" y="24"/>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3" name="Freeform 269"/>
                <p:cNvSpPr>
                  <a:spLocks/>
                </p:cNvSpPr>
                <p:nvPr/>
              </p:nvSpPr>
              <p:spPr bwMode="auto">
                <a:xfrm>
                  <a:off x="2895" y="2934"/>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8" y="0"/>
                      </a:ln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4" name="Freeform 270"/>
                <p:cNvSpPr>
                  <a:spLocks/>
                </p:cNvSpPr>
                <p:nvPr/>
              </p:nvSpPr>
              <p:spPr bwMode="auto">
                <a:xfrm>
                  <a:off x="2889" y="2970"/>
                  <a:ext cx="6" cy="30"/>
                </a:xfrm>
                <a:custGeom>
                  <a:avLst/>
                  <a:gdLst>
                    <a:gd name="T0" fmla="*/ 6 w 6"/>
                    <a:gd name="T1" fmla="*/ 0 h 30"/>
                    <a:gd name="T2" fmla="*/ 6 w 6"/>
                    <a:gd name="T3" fmla="*/ 0 h 30"/>
                    <a:gd name="T4" fmla="*/ 0 w 6"/>
                    <a:gd name="T5" fmla="*/ 0 h 30"/>
                    <a:gd name="T6" fmla="*/ 0 w 6"/>
                    <a:gd name="T7" fmla="*/ 24 h 30"/>
                    <a:gd name="T8" fmla="*/ 0 w 6"/>
                    <a:gd name="T9" fmla="*/ 30 h 30"/>
                    <a:gd name="T10" fmla="*/ 6 w 6"/>
                    <a:gd name="T11" fmla="*/ 24 h 30"/>
                    <a:gd name="T12" fmla="*/ 6 w 6"/>
                    <a:gd name="T13" fmla="*/ 0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6" y="0"/>
                      </a:moveTo>
                      <a:lnTo>
                        <a:pt x="6" y="0"/>
                      </a:lnTo>
                      <a:lnTo>
                        <a:pt x="0" y="0"/>
                      </a:lnTo>
                      <a:lnTo>
                        <a:pt x="0" y="24"/>
                      </a:lnTo>
                      <a:lnTo>
                        <a:pt x="0"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5" name="Freeform 271"/>
                <p:cNvSpPr>
                  <a:spLocks/>
                </p:cNvSpPr>
                <p:nvPr/>
              </p:nvSpPr>
              <p:spPr bwMode="auto">
                <a:xfrm>
                  <a:off x="2889" y="3012"/>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6" name="Freeform 272"/>
                <p:cNvSpPr>
                  <a:spLocks/>
                </p:cNvSpPr>
                <p:nvPr/>
              </p:nvSpPr>
              <p:spPr bwMode="auto">
                <a:xfrm>
                  <a:off x="2901" y="3048"/>
                  <a:ext cx="18" cy="30"/>
                </a:xfrm>
                <a:custGeom>
                  <a:avLst/>
                  <a:gdLst>
                    <a:gd name="T0" fmla="*/ 6 w 18"/>
                    <a:gd name="T1" fmla="*/ 6 h 30"/>
                    <a:gd name="T2" fmla="*/ 0 w 18"/>
                    <a:gd name="T3" fmla="*/ 0 h 30"/>
                    <a:gd name="T4" fmla="*/ 0 w 18"/>
                    <a:gd name="T5" fmla="*/ 6 h 30"/>
                    <a:gd name="T6" fmla="*/ 6 w 18"/>
                    <a:gd name="T7" fmla="*/ 18 h 30"/>
                    <a:gd name="T8" fmla="*/ 12 w 18"/>
                    <a:gd name="T9" fmla="*/ 24 h 30"/>
                    <a:gd name="T10" fmla="*/ 12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0" y="0"/>
                      </a:lnTo>
                      <a:lnTo>
                        <a:pt x="0" y="6"/>
                      </a:lnTo>
                      <a:lnTo>
                        <a:pt x="6" y="18"/>
                      </a:lnTo>
                      <a:lnTo>
                        <a:pt x="12" y="24"/>
                      </a:lnTo>
                      <a:lnTo>
                        <a:pt x="12"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7" name="Freeform 273"/>
                <p:cNvSpPr>
                  <a:spLocks/>
                </p:cNvSpPr>
                <p:nvPr/>
              </p:nvSpPr>
              <p:spPr bwMode="auto">
                <a:xfrm>
                  <a:off x="2925" y="3084"/>
                  <a:ext cx="18" cy="24"/>
                </a:xfrm>
                <a:custGeom>
                  <a:avLst/>
                  <a:gdLst>
                    <a:gd name="T0" fmla="*/ 6 w 18"/>
                    <a:gd name="T1" fmla="*/ 6 h 24"/>
                    <a:gd name="T2" fmla="*/ 0 w 18"/>
                    <a:gd name="T3" fmla="*/ 0 h 24"/>
                    <a:gd name="T4" fmla="*/ 0 w 18"/>
                    <a:gd name="T5" fmla="*/ 6 h 24"/>
                    <a:gd name="T6" fmla="*/ 0 w 18"/>
                    <a:gd name="T7" fmla="*/ 12 h 24"/>
                    <a:gd name="T8" fmla="*/ 6 w 18"/>
                    <a:gd name="T9" fmla="*/ 12 h 24"/>
                    <a:gd name="T10" fmla="*/ 18 w 18"/>
                    <a:gd name="T11" fmla="*/ 24 h 24"/>
                    <a:gd name="T12" fmla="*/ 18 w 18"/>
                    <a:gd name="T13" fmla="*/ 24 h 24"/>
                    <a:gd name="T14" fmla="*/ 18 w 18"/>
                    <a:gd name="T15" fmla="*/ 18 h 24"/>
                    <a:gd name="T16" fmla="*/ 6 w 18"/>
                    <a:gd name="T17" fmla="*/ 6 h 24"/>
                    <a:gd name="T18" fmla="*/ 6 w 18"/>
                    <a:gd name="T19" fmla="*/ 12 h 24"/>
                    <a:gd name="T20" fmla="*/ 6 w 18"/>
                    <a:gd name="T21" fmla="*/ 12 h 24"/>
                    <a:gd name="T22" fmla="*/ 6 w 18"/>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6" y="6"/>
                      </a:moveTo>
                      <a:lnTo>
                        <a:pt x="0" y="0"/>
                      </a:lnTo>
                      <a:lnTo>
                        <a:pt x="0" y="6"/>
                      </a:lnTo>
                      <a:lnTo>
                        <a:pt x="0" y="12"/>
                      </a:lnTo>
                      <a:lnTo>
                        <a:pt x="6" y="12"/>
                      </a:lnTo>
                      <a:lnTo>
                        <a:pt x="18" y="24"/>
                      </a:lnTo>
                      <a:lnTo>
                        <a:pt x="18" y="18"/>
                      </a:lnTo>
                      <a:lnTo>
                        <a:pt x="6" y="6"/>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8" name="Freeform 274"/>
                <p:cNvSpPr>
                  <a:spLocks/>
                </p:cNvSpPr>
                <p:nvPr/>
              </p:nvSpPr>
              <p:spPr bwMode="auto">
                <a:xfrm>
                  <a:off x="2955" y="3114"/>
                  <a:ext cx="24" cy="24"/>
                </a:xfrm>
                <a:custGeom>
                  <a:avLst/>
                  <a:gdLst>
                    <a:gd name="T0" fmla="*/ 0 w 24"/>
                    <a:gd name="T1" fmla="*/ 0 h 24"/>
                    <a:gd name="T2" fmla="*/ 0 w 24"/>
                    <a:gd name="T3" fmla="*/ 6 h 24"/>
                    <a:gd name="T4" fmla="*/ 0 w 24"/>
                    <a:gd name="T5" fmla="*/ 6 h 24"/>
                    <a:gd name="T6" fmla="*/ 6 w 24"/>
                    <a:gd name="T7" fmla="*/ 12 h 24"/>
                    <a:gd name="T8" fmla="*/ 18 w 24"/>
                    <a:gd name="T9" fmla="*/ 24 h 24"/>
                    <a:gd name="T10" fmla="*/ 24 w 24"/>
                    <a:gd name="T11" fmla="*/ 18 h 24"/>
                    <a:gd name="T12" fmla="*/ 18 w 24"/>
                    <a:gd name="T13" fmla="*/ 18 h 24"/>
                    <a:gd name="T14" fmla="*/ 6 w 24"/>
                    <a:gd name="T15" fmla="*/ 6 h 24"/>
                    <a:gd name="T16" fmla="*/ 0 w 24"/>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0"/>
                      </a:moveTo>
                      <a:lnTo>
                        <a:pt x="0" y="6"/>
                      </a:lnTo>
                      <a:lnTo>
                        <a:pt x="6" y="12"/>
                      </a:lnTo>
                      <a:lnTo>
                        <a:pt x="18" y="24"/>
                      </a:lnTo>
                      <a:lnTo>
                        <a:pt x="24" y="18"/>
                      </a:lnTo>
                      <a:lnTo>
                        <a:pt x="18" y="18"/>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79" name="Freeform 275"/>
                <p:cNvSpPr>
                  <a:spLocks/>
                </p:cNvSpPr>
                <p:nvPr/>
              </p:nvSpPr>
              <p:spPr bwMode="auto">
                <a:xfrm>
                  <a:off x="2985" y="3144"/>
                  <a:ext cx="24" cy="18"/>
                </a:xfrm>
                <a:custGeom>
                  <a:avLst/>
                  <a:gdLst>
                    <a:gd name="T0" fmla="*/ 6 w 24"/>
                    <a:gd name="T1" fmla="*/ 0 h 18"/>
                    <a:gd name="T2" fmla="*/ 0 w 24"/>
                    <a:gd name="T3" fmla="*/ 0 h 18"/>
                    <a:gd name="T4" fmla="*/ 6 w 24"/>
                    <a:gd name="T5" fmla="*/ 6 h 18"/>
                    <a:gd name="T6" fmla="*/ 12 w 24"/>
                    <a:gd name="T7" fmla="*/ 6 h 18"/>
                    <a:gd name="T8" fmla="*/ 24 w 24"/>
                    <a:gd name="T9" fmla="*/ 18 h 18"/>
                    <a:gd name="T10" fmla="*/ 24 w 24"/>
                    <a:gd name="T11" fmla="*/ 12 h 18"/>
                    <a:gd name="T12" fmla="*/ 24 w 24"/>
                    <a:gd name="T13" fmla="*/ 12 h 18"/>
                    <a:gd name="T14" fmla="*/ 12 w 24"/>
                    <a:gd name="T15" fmla="*/ 0 h 18"/>
                    <a:gd name="T16" fmla="*/ 6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6" y="0"/>
                      </a:moveTo>
                      <a:lnTo>
                        <a:pt x="0" y="0"/>
                      </a:lnTo>
                      <a:lnTo>
                        <a:pt x="6" y="6"/>
                      </a:lnTo>
                      <a:lnTo>
                        <a:pt x="12" y="6"/>
                      </a:lnTo>
                      <a:lnTo>
                        <a:pt x="24"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0" name="Freeform 276"/>
                <p:cNvSpPr>
                  <a:spLocks/>
                </p:cNvSpPr>
                <p:nvPr/>
              </p:nvSpPr>
              <p:spPr bwMode="auto">
                <a:xfrm>
                  <a:off x="3021" y="3162"/>
                  <a:ext cx="30" cy="18"/>
                </a:xfrm>
                <a:custGeom>
                  <a:avLst/>
                  <a:gdLst>
                    <a:gd name="T0" fmla="*/ 6 w 30"/>
                    <a:gd name="T1" fmla="*/ 0 h 18"/>
                    <a:gd name="T2" fmla="*/ 0 w 30"/>
                    <a:gd name="T3" fmla="*/ 6 h 18"/>
                    <a:gd name="T4" fmla="*/ 6 w 30"/>
                    <a:gd name="T5" fmla="*/ 6 h 18"/>
                    <a:gd name="T6" fmla="*/ 18 w 30"/>
                    <a:gd name="T7" fmla="*/ 18 h 18"/>
                    <a:gd name="T8" fmla="*/ 24 w 30"/>
                    <a:gd name="T9" fmla="*/ 18 h 18"/>
                    <a:gd name="T10" fmla="*/ 30 w 30"/>
                    <a:gd name="T11" fmla="*/ 18 h 18"/>
                    <a:gd name="T12" fmla="*/ 24 w 30"/>
                    <a:gd name="T13" fmla="*/ 12 h 18"/>
                    <a:gd name="T14" fmla="*/ 18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18" y="18"/>
                      </a:lnTo>
                      <a:lnTo>
                        <a:pt x="24" y="18"/>
                      </a:lnTo>
                      <a:lnTo>
                        <a:pt x="30"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1" name="Freeform 277"/>
                <p:cNvSpPr>
                  <a:spLocks/>
                </p:cNvSpPr>
                <p:nvPr/>
              </p:nvSpPr>
              <p:spPr bwMode="auto">
                <a:xfrm>
                  <a:off x="3057" y="318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2" name="Freeform 278"/>
                <p:cNvSpPr>
                  <a:spLocks/>
                </p:cNvSpPr>
                <p:nvPr/>
              </p:nvSpPr>
              <p:spPr bwMode="auto">
                <a:xfrm>
                  <a:off x="3099" y="3198"/>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3" name="Freeform 279"/>
                <p:cNvSpPr>
                  <a:spLocks/>
                </p:cNvSpPr>
                <p:nvPr/>
              </p:nvSpPr>
              <p:spPr bwMode="auto">
                <a:xfrm>
                  <a:off x="3135" y="3216"/>
                  <a:ext cx="30" cy="12"/>
                </a:xfrm>
                <a:custGeom>
                  <a:avLst/>
                  <a:gdLst>
                    <a:gd name="T0" fmla="*/ 6 w 30"/>
                    <a:gd name="T1" fmla="*/ 0 h 12"/>
                    <a:gd name="T2" fmla="*/ 0 w 30"/>
                    <a:gd name="T3" fmla="*/ 0 h 12"/>
                    <a:gd name="T4" fmla="*/ 6 w 30"/>
                    <a:gd name="T5" fmla="*/ 6 h 12"/>
                    <a:gd name="T6" fmla="*/ 12 w 30"/>
                    <a:gd name="T7" fmla="*/ 6 h 12"/>
                    <a:gd name="T8" fmla="*/ 24 w 30"/>
                    <a:gd name="T9" fmla="*/ 12 h 12"/>
                    <a:gd name="T10" fmla="*/ 30 w 30"/>
                    <a:gd name="T11" fmla="*/ 12 h 12"/>
                    <a:gd name="T12" fmla="*/ 24 w 30"/>
                    <a:gd name="T13" fmla="*/ 6 h 12"/>
                    <a:gd name="T14" fmla="*/ 12 w 30"/>
                    <a:gd name="T15" fmla="*/ 0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12" y="6"/>
                      </a:lnTo>
                      <a:lnTo>
                        <a:pt x="24" y="12"/>
                      </a:lnTo>
                      <a:lnTo>
                        <a:pt x="30" y="12"/>
                      </a:lnTo>
                      <a:lnTo>
                        <a:pt x="24"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4" name="Freeform 280"/>
                <p:cNvSpPr>
                  <a:spLocks/>
                </p:cNvSpPr>
                <p:nvPr/>
              </p:nvSpPr>
              <p:spPr bwMode="auto">
                <a:xfrm>
                  <a:off x="3177" y="3228"/>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5" name="Freeform 281"/>
                <p:cNvSpPr>
                  <a:spLocks/>
                </p:cNvSpPr>
                <p:nvPr/>
              </p:nvSpPr>
              <p:spPr bwMode="auto">
                <a:xfrm>
                  <a:off x="3219" y="3240"/>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6" name="Freeform 282"/>
                <p:cNvSpPr>
                  <a:spLocks/>
                </p:cNvSpPr>
                <p:nvPr/>
              </p:nvSpPr>
              <p:spPr bwMode="auto">
                <a:xfrm>
                  <a:off x="3255" y="325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24" y="12"/>
                      </a:lnTo>
                      <a:lnTo>
                        <a:pt x="30"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7" name="Freeform 283"/>
                <p:cNvSpPr>
                  <a:spLocks/>
                </p:cNvSpPr>
                <p:nvPr/>
              </p:nvSpPr>
              <p:spPr bwMode="auto">
                <a:xfrm>
                  <a:off x="3297" y="325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8" name="Freeform 284"/>
                <p:cNvSpPr>
                  <a:spLocks/>
                </p:cNvSpPr>
                <p:nvPr/>
              </p:nvSpPr>
              <p:spPr bwMode="auto">
                <a:xfrm>
                  <a:off x="3339" y="3270"/>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89" name="Freeform 285"/>
                <p:cNvSpPr>
                  <a:spLocks/>
                </p:cNvSpPr>
                <p:nvPr/>
              </p:nvSpPr>
              <p:spPr bwMode="auto">
                <a:xfrm>
                  <a:off x="3381" y="327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0" name="Freeform 286"/>
                <p:cNvSpPr>
                  <a:spLocks/>
                </p:cNvSpPr>
                <p:nvPr/>
              </p:nvSpPr>
              <p:spPr bwMode="auto">
                <a:xfrm>
                  <a:off x="3423" y="3282"/>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1" name="Freeform 287"/>
                <p:cNvSpPr>
                  <a:spLocks/>
                </p:cNvSpPr>
                <p:nvPr/>
              </p:nvSpPr>
              <p:spPr bwMode="auto">
                <a:xfrm>
                  <a:off x="3465" y="328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2" name="Freeform 288"/>
                <p:cNvSpPr>
                  <a:spLocks/>
                </p:cNvSpPr>
                <p:nvPr/>
              </p:nvSpPr>
              <p:spPr bwMode="auto">
                <a:xfrm>
                  <a:off x="3507" y="329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3" name="Freeform 289"/>
                <p:cNvSpPr>
                  <a:spLocks/>
                </p:cNvSpPr>
                <p:nvPr/>
              </p:nvSpPr>
              <p:spPr bwMode="auto">
                <a:xfrm>
                  <a:off x="3549" y="330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4" name="Freeform 290"/>
                <p:cNvSpPr>
                  <a:spLocks/>
                </p:cNvSpPr>
                <p:nvPr/>
              </p:nvSpPr>
              <p:spPr bwMode="auto">
                <a:xfrm>
                  <a:off x="3591" y="3300"/>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5" name="Freeform 291"/>
                <p:cNvSpPr>
                  <a:spLocks/>
                </p:cNvSpPr>
                <p:nvPr/>
              </p:nvSpPr>
              <p:spPr bwMode="auto">
                <a:xfrm>
                  <a:off x="3633" y="330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6" name="Freeform 292"/>
                <p:cNvSpPr>
                  <a:spLocks/>
                </p:cNvSpPr>
                <p:nvPr/>
              </p:nvSpPr>
              <p:spPr bwMode="auto">
                <a:xfrm>
                  <a:off x="3675" y="330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7" name="Freeform 293"/>
                <p:cNvSpPr>
                  <a:spLocks/>
                </p:cNvSpPr>
                <p:nvPr/>
              </p:nvSpPr>
              <p:spPr bwMode="auto">
                <a:xfrm>
                  <a:off x="3717" y="330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8" name="Freeform 294"/>
                <p:cNvSpPr>
                  <a:spLocks/>
                </p:cNvSpPr>
                <p:nvPr/>
              </p:nvSpPr>
              <p:spPr bwMode="auto">
                <a:xfrm>
                  <a:off x="3759" y="3306"/>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99" name="Freeform 295"/>
                <p:cNvSpPr>
                  <a:spLocks/>
                </p:cNvSpPr>
                <p:nvPr/>
              </p:nvSpPr>
              <p:spPr bwMode="auto">
                <a:xfrm>
                  <a:off x="3801" y="330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0" name="Freeform 296"/>
                <p:cNvSpPr>
                  <a:spLocks/>
                </p:cNvSpPr>
                <p:nvPr/>
              </p:nvSpPr>
              <p:spPr bwMode="auto">
                <a:xfrm>
                  <a:off x="3843" y="3306"/>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1" name="Freeform 297"/>
                <p:cNvSpPr>
                  <a:spLocks/>
                </p:cNvSpPr>
                <p:nvPr/>
              </p:nvSpPr>
              <p:spPr bwMode="auto">
                <a:xfrm>
                  <a:off x="3885" y="330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2" name="Freeform 298"/>
                <p:cNvSpPr>
                  <a:spLocks/>
                </p:cNvSpPr>
                <p:nvPr/>
              </p:nvSpPr>
              <p:spPr bwMode="auto">
                <a:xfrm>
                  <a:off x="3927" y="3300"/>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3" name="Freeform 299"/>
                <p:cNvSpPr>
                  <a:spLocks/>
                </p:cNvSpPr>
                <p:nvPr/>
              </p:nvSpPr>
              <p:spPr bwMode="auto">
                <a:xfrm>
                  <a:off x="3969" y="3300"/>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0" y="0"/>
                      </a:move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4" name="Freeform 300"/>
                <p:cNvSpPr>
                  <a:spLocks/>
                </p:cNvSpPr>
                <p:nvPr/>
              </p:nvSpPr>
              <p:spPr bwMode="auto">
                <a:xfrm>
                  <a:off x="4006" y="329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5" name="Freeform 301"/>
                <p:cNvSpPr>
                  <a:spLocks/>
                </p:cNvSpPr>
                <p:nvPr/>
              </p:nvSpPr>
              <p:spPr bwMode="auto">
                <a:xfrm>
                  <a:off x="4048" y="328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6" name="Freeform 302"/>
                <p:cNvSpPr>
                  <a:spLocks/>
                </p:cNvSpPr>
                <p:nvPr/>
              </p:nvSpPr>
              <p:spPr bwMode="auto">
                <a:xfrm>
                  <a:off x="4090" y="328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7" name="Freeform 303"/>
                <p:cNvSpPr>
                  <a:spLocks/>
                </p:cNvSpPr>
                <p:nvPr/>
              </p:nvSpPr>
              <p:spPr bwMode="auto">
                <a:xfrm>
                  <a:off x="4132" y="327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8" name="Freeform 304"/>
                <p:cNvSpPr>
                  <a:spLocks/>
                </p:cNvSpPr>
                <p:nvPr/>
              </p:nvSpPr>
              <p:spPr bwMode="auto">
                <a:xfrm>
                  <a:off x="4174" y="327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09" name="Freeform 305"/>
                <p:cNvSpPr>
                  <a:spLocks/>
                </p:cNvSpPr>
                <p:nvPr/>
              </p:nvSpPr>
              <p:spPr bwMode="auto">
                <a:xfrm>
                  <a:off x="4216" y="326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0" name="Freeform 306"/>
                <p:cNvSpPr>
                  <a:spLocks/>
                </p:cNvSpPr>
                <p:nvPr/>
              </p:nvSpPr>
              <p:spPr bwMode="auto">
                <a:xfrm>
                  <a:off x="4258" y="3252"/>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1" name="Freeform 307"/>
                <p:cNvSpPr>
                  <a:spLocks/>
                </p:cNvSpPr>
                <p:nvPr/>
              </p:nvSpPr>
              <p:spPr bwMode="auto">
                <a:xfrm>
                  <a:off x="4300" y="3240"/>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2" name="Freeform 308"/>
                <p:cNvSpPr>
                  <a:spLocks/>
                </p:cNvSpPr>
                <p:nvPr/>
              </p:nvSpPr>
              <p:spPr bwMode="auto">
                <a:xfrm>
                  <a:off x="4336" y="3228"/>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3" name="Freeform 309"/>
                <p:cNvSpPr>
                  <a:spLocks/>
                </p:cNvSpPr>
                <p:nvPr/>
              </p:nvSpPr>
              <p:spPr bwMode="auto">
                <a:xfrm>
                  <a:off x="4378" y="3216"/>
                  <a:ext cx="30" cy="12"/>
                </a:xfrm>
                <a:custGeom>
                  <a:avLst/>
                  <a:gdLst>
                    <a:gd name="T0" fmla="*/ 6 w 30"/>
                    <a:gd name="T1" fmla="*/ 6 h 12"/>
                    <a:gd name="T2" fmla="*/ 0 w 30"/>
                    <a:gd name="T3" fmla="*/ 12 h 12"/>
                    <a:gd name="T4" fmla="*/ 6 w 30"/>
                    <a:gd name="T5" fmla="*/ 12 h 12"/>
                    <a:gd name="T6" fmla="*/ 24 w 30"/>
                    <a:gd name="T7" fmla="*/ 6 h 12"/>
                    <a:gd name="T8" fmla="*/ 24 w 30"/>
                    <a:gd name="T9" fmla="*/ 6 h 12"/>
                    <a:gd name="T10" fmla="*/ 30 w 30"/>
                    <a:gd name="T11" fmla="*/ 6 h 12"/>
                    <a:gd name="T12" fmla="*/ 24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4" name="Freeform 310"/>
                <p:cNvSpPr>
                  <a:spLocks/>
                </p:cNvSpPr>
                <p:nvPr/>
              </p:nvSpPr>
              <p:spPr bwMode="auto">
                <a:xfrm>
                  <a:off x="4420" y="3204"/>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5" name="Freeform 311"/>
                <p:cNvSpPr>
                  <a:spLocks/>
                </p:cNvSpPr>
                <p:nvPr/>
              </p:nvSpPr>
              <p:spPr bwMode="auto">
                <a:xfrm>
                  <a:off x="4456" y="3186"/>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6" name="Freeform 312"/>
                <p:cNvSpPr>
                  <a:spLocks/>
                </p:cNvSpPr>
                <p:nvPr/>
              </p:nvSpPr>
              <p:spPr bwMode="auto">
                <a:xfrm>
                  <a:off x="4498" y="3168"/>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12" y="12"/>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7" name="Freeform 313"/>
                <p:cNvSpPr>
                  <a:spLocks/>
                </p:cNvSpPr>
                <p:nvPr/>
              </p:nvSpPr>
              <p:spPr bwMode="auto">
                <a:xfrm>
                  <a:off x="4534" y="3144"/>
                  <a:ext cx="24" cy="18"/>
                </a:xfrm>
                <a:custGeom>
                  <a:avLst/>
                  <a:gdLst>
                    <a:gd name="T0" fmla="*/ 0 w 24"/>
                    <a:gd name="T1" fmla="*/ 12 h 18"/>
                    <a:gd name="T2" fmla="*/ 0 w 24"/>
                    <a:gd name="T3" fmla="*/ 18 h 18"/>
                    <a:gd name="T4" fmla="*/ 0 w 24"/>
                    <a:gd name="T5" fmla="*/ 18 h 18"/>
                    <a:gd name="T6" fmla="*/ 18 w 24"/>
                    <a:gd name="T7" fmla="*/ 6 h 18"/>
                    <a:gd name="T8" fmla="*/ 24 w 24"/>
                    <a:gd name="T9" fmla="*/ 6 h 18"/>
                    <a:gd name="T10" fmla="*/ 24 w 24"/>
                    <a:gd name="T11" fmla="*/ 6 h 18"/>
                    <a:gd name="T12" fmla="*/ 24 w 24"/>
                    <a:gd name="T13" fmla="*/ 0 h 18"/>
                    <a:gd name="T14" fmla="*/ 18 w 24"/>
                    <a:gd name="T15" fmla="*/ 0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8" y="6"/>
                      </a:lnTo>
                      <a:lnTo>
                        <a:pt x="24"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8" name="Freeform 314"/>
                <p:cNvSpPr>
                  <a:spLocks/>
                </p:cNvSpPr>
                <p:nvPr/>
              </p:nvSpPr>
              <p:spPr bwMode="auto">
                <a:xfrm>
                  <a:off x="4570" y="3120"/>
                  <a:ext cx="24" cy="18"/>
                </a:xfrm>
                <a:custGeom>
                  <a:avLst/>
                  <a:gdLst>
                    <a:gd name="T0" fmla="*/ 0 w 24"/>
                    <a:gd name="T1" fmla="*/ 12 h 18"/>
                    <a:gd name="T2" fmla="*/ 0 w 24"/>
                    <a:gd name="T3" fmla="*/ 18 h 18"/>
                    <a:gd name="T4" fmla="*/ 0 w 24"/>
                    <a:gd name="T5" fmla="*/ 18 h 18"/>
                    <a:gd name="T6" fmla="*/ 18 w 24"/>
                    <a:gd name="T7" fmla="*/ 6 h 18"/>
                    <a:gd name="T8" fmla="*/ 24 w 24"/>
                    <a:gd name="T9" fmla="*/ 0 h 18"/>
                    <a:gd name="T10" fmla="*/ 18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18"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19" name="Freeform 315"/>
                <p:cNvSpPr>
                  <a:spLocks/>
                </p:cNvSpPr>
                <p:nvPr/>
              </p:nvSpPr>
              <p:spPr bwMode="auto">
                <a:xfrm>
                  <a:off x="4600" y="3090"/>
                  <a:ext cx="24" cy="24"/>
                </a:xfrm>
                <a:custGeom>
                  <a:avLst/>
                  <a:gdLst>
                    <a:gd name="T0" fmla="*/ 0 w 24"/>
                    <a:gd name="T1" fmla="*/ 18 h 24"/>
                    <a:gd name="T2" fmla="*/ 0 w 24"/>
                    <a:gd name="T3" fmla="*/ 18 h 24"/>
                    <a:gd name="T4" fmla="*/ 0 w 24"/>
                    <a:gd name="T5" fmla="*/ 24 h 24"/>
                    <a:gd name="T6" fmla="*/ 18 w 24"/>
                    <a:gd name="T7" fmla="*/ 6 h 24"/>
                    <a:gd name="T8" fmla="*/ 24 w 24"/>
                    <a:gd name="T9" fmla="*/ 6 h 24"/>
                    <a:gd name="T10" fmla="*/ 18 w 24"/>
                    <a:gd name="T11" fmla="*/ 0 h 24"/>
                    <a:gd name="T12" fmla="*/ 0 w 24"/>
                    <a:gd name="T13" fmla="*/ 18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8"/>
                      </a:moveTo>
                      <a:lnTo>
                        <a:pt x="0" y="18"/>
                      </a:lnTo>
                      <a:lnTo>
                        <a:pt x="0" y="24"/>
                      </a:lnTo>
                      <a:lnTo>
                        <a:pt x="18" y="6"/>
                      </a:lnTo>
                      <a:lnTo>
                        <a:pt x="24"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0" name="Freeform 316"/>
                <p:cNvSpPr>
                  <a:spLocks/>
                </p:cNvSpPr>
                <p:nvPr/>
              </p:nvSpPr>
              <p:spPr bwMode="auto">
                <a:xfrm>
                  <a:off x="4630" y="3054"/>
                  <a:ext cx="18" cy="30"/>
                </a:xfrm>
                <a:custGeom>
                  <a:avLst/>
                  <a:gdLst>
                    <a:gd name="T0" fmla="*/ 0 w 18"/>
                    <a:gd name="T1" fmla="*/ 24 h 30"/>
                    <a:gd name="T2" fmla="*/ 0 w 18"/>
                    <a:gd name="T3" fmla="*/ 30 h 30"/>
                    <a:gd name="T4" fmla="*/ 6 w 18"/>
                    <a:gd name="T5" fmla="*/ 24 h 30"/>
                    <a:gd name="T6" fmla="*/ 18 w 18"/>
                    <a:gd name="T7" fmla="*/ 12 h 30"/>
                    <a:gd name="T8" fmla="*/ 18 w 18"/>
                    <a:gd name="T9" fmla="*/ 6 h 30"/>
                    <a:gd name="T10" fmla="*/ 12 w 18"/>
                    <a:gd name="T11" fmla="*/ 0 h 30"/>
                    <a:gd name="T12" fmla="*/ 12 w 18"/>
                    <a:gd name="T13" fmla="*/ 6 h 30"/>
                    <a:gd name="T14" fmla="*/ 12 w 18"/>
                    <a:gd name="T15" fmla="*/ 12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0" y="30"/>
                      </a:lnTo>
                      <a:lnTo>
                        <a:pt x="6" y="24"/>
                      </a:lnTo>
                      <a:lnTo>
                        <a:pt x="18" y="12"/>
                      </a:lnTo>
                      <a:lnTo>
                        <a:pt x="18" y="6"/>
                      </a:lnTo>
                      <a:lnTo>
                        <a:pt x="12"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1" name="Freeform 317"/>
                <p:cNvSpPr>
                  <a:spLocks/>
                </p:cNvSpPr>
                <p:nvPr/>
              </p:nvSpPr>
              <p:spPr bwMode="auto">
                <a:xfrm>
                  <a:off x="4648" y="3018"/>
                  <a:ext cx="12" cy="30"/>
                </a:xfrm>
                <a:custGeom>
                  <a:avLst/>
                  <a:gdLst>
                    <a:gd name="T0" fmla="*/ 0 w 12"/>
                    <a:gd name="T1" fmla="*/ 24 h 30"/>
                    <a:gd name="T2" fmla="*/ 6 w 12"/>
                    <a:gd name="T3" fmla="*/ 30 h 30"/>
                    <a:gd name="T4" fmla="*/ 6 w 12"/>
                    <a:gd name="T5" fmla="*/ 24 h 30"/>
                    <a:gd name="T6" fmla="*/ 12 w 12"/>
                    <a:gd name="T7" fmla="*/ 12 h 30"/>
                    <a:gd name="T8" fmla="*/ 12 w 12"/>
                    <a:gd name="T9" fmla="*/ 0 h 30"/>
                    <a:gd name="T10" fmla="*/ 12 w 12"/>
                    <a:gd name="T11" fmla="*/ 0 h 30"/>
                    <a:gd name="T12" fmla="*/ 6 w 12"/>
                    <a:gd name="T13" fmla="*/ 0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2"/>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2" name="Freeform 318"/>
                <p:cNvSpPr>
                  <a:spLocks/>
                </p:cNvSpPr>
                <p:nvPr/>
              </p:nvSpPr>
              <p:spPr bwMode="auto">
                <a:xfrm>
                  <a:off x="4654" y="2976"/>
                  <a:ext cx="12" cy="30"/>
                </a:xfrm>
                <a:custGeom>
                  <a:avLst/>
                  <a:gdLst>
                    <a:gd name="T0" fmla="*/ 0 w 12"/>
                    <a:gd name="T1" fmla="*/ 24 h 30"/>
                    <a:gd name="T2" fmla="*/ 6 w 12"/>
                    <a:gd name="T3" fmla="*/ 30 h 30"/>
                    <a:gd name="T4" fmla="*/ 6 w 12"/>
                    <a:gd name="T5" fmla="*/ 24 h 30"/>
                    <a:gd name="T6" fmla="*/ 12 w 12"/>
                    <a:gd name="T7" fmla="*/ 24 h 30"/>
                    <a:gd name="T8" fmla="*/ 6 w 12"/>
                    <a:gd name="T9" fmla="*/ 0 h 30"/>
                    <a:gd name="T10" fmla="*/ 0 w 12"/>
                    <a:gd name="T11" fmla="*/ 0 h 30"/>
                    <a:gd name="T12" fmla="*/ 0 w 12"/>
                    <a:gd name="T13" fmla="*/ 0 h 30"/>
                    <a:gd name="T14" fmla="*/ 6 w 12"/>
                    <a:gd name="T15" fmla="*/ 24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24"/>
                      </a:lnTo>
                      <a:lnTo>
                        <a:pt x="6" y="0"/>
                      </a:lnTo>
                      <a:lnTo>
                        <a:pt x="0" y="0"/>
                      </a:lnTo>
                      <a:lnTo>
                        <a:pt x="6" y="24"/>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3" name="Freeform 319"/>
                <p:cNvSpPr>
                  <a:spLocks/>
                </p:cNvSpPr>
                <p:nvPr/>
              </p:nvSpPr>
              <p:spPr bwMode="auto">
                <a:xfrm>
                  <a:off x="4642" y="2934"/>
                  <a:ext cx="12" cy="30"/>
                </a:xfrm>
                <a:custGeom>
                  <a:avLst/>
                  <a:gdLst>
                    <a:gd name="T0" fmla="*/ 6 w 12"/>
                    <a:gd name="T1" fmla="*/ 24 h 30"/>
                    <a:gd name="T2" fmla="*/ 12 w 12"/>
                    <a:gd name="T3" fmla="*/ 30 h 30"/>
                    <a:gd name="T4" fmla="*/ 12 w 12"/>
                    <a:gd name="T5" fmla="*/ 24 h 30"/>
                    <a:gd name="T6" fmla="*/ 6 w 12"/>
                    <a:gd name="T7" fmla="*/ 6 h 30"/>
                    <a:gd name="T8" fmla="*/ 0 w 12"/>
                    <a:gd name="T9" fmla="*/ 0 h 30"/>
                    <a:gd name="T10" fmla="*/ 0 w 12"/>
                    <a:gd name="T11" fmla="*/ 6 h 30"/>
                    <a:gd name="T12" fmla="*/ 6 w 12"/>
                    <a:gd name="T13" fmla="*/ 24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6" y="24"/>
                      </a:moveTo>
                      <a:lnTo>
                        <a:pt x="12" y="30"/>
                      </a:lnTo>
                      <a:lnTo>
                        <a:pt x="12" y="24"/>
                      </a:lnTo>
                      <a:lnTo>
                        <a:pt x="6" y="6"/>
                      </a:lnTo>
                      <a:lnTo>
                        <a:pt x="0" y="0"/>
                      </a:lnTo>
                      <a:lnTo>
                        <a:pt x="0"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4" name="Freeform 320"/>
                <p:cNvSpPr>
                  <a:spLocks/>
                </p:cNvSpPr>
                <p:nvPr/>
              </p:nvSpPr>
              <p:spPr bwMode="auto">
                <a:xfrm>
                  <a:off x="4612" y="2904"/>
                  <a:ext cx="24" cy="24"/>
                </a:xfrm>
                <a:custGeom>
                  <a:avLst/>
                  <a:gdLst>
                    <a:gd name="T0" fmla="*/ 18 w 24"/>
                    <a:gd name="T1" fmla="*/ 18 h 24"/>
                    <a:gd name="T2" fmla="*/ 18 w 24"/>
                    <a:gd name="T3" fmla="*/ 24 h 24"/>
                    <a:gd name="T4" fmla="*/ 24 w 24"/>
                    <a:gd name="T5" fmla="*/ 18 h 24"/>
                    <a:gd name="T6" fmla="*/ 12 w 24"/>
                    <a:gd name="T7" fmla="*/ 6 h 24"/>
                    <a:gd name="T8" fmla="*/ 6 w 24"/>
                    <a:gd name="T9" fmla="*/ 0 h 24"/>
                    <a:gd name="T10" fmla="*/ 6 w 24"/>
                    <a:gd name="T11" fmla="*/ 0 h 24"/>
                    <a:gd name="T12" fmla="*/ 0 w 24"/>
                    <a:gd name="T13" fmla="*/ 0 h 24"/>
                    <a:gd name="T14" fmla="*/ 6 w 24"/>
                    <a:gd name="T15" fmla="*/ 6 h 24"/>
                    <a:gd name="T16" fmla="*/ 6 w 24"/>
                    <a:gd name="T17" fmla="*/ 6 h 24"/>
                    <a:gd name="T18" fmla="*/ 6 w 24"/>
                    <a:gd name="T19" fmla="*/ 6 h 24"/>
                    <a:gd name="T20" fmla="*/ 6 w 24"/>
                    <a:gd name="T21" fmla="*/ 6 h 24"/>
                    <a:gd name="T22" fmla="*/ 18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18"/>
                      </a:moveTo>
                      <a:lnTo>
                        <a:pt x="18" y="24"/>
                      </a:lnTo>
                      <a:lnTo>
                        <a:pt x="24" y="18"/>
                      </a:lnTo>
                      <a:lnTo>
                        <a:pt x="12" y="6"/>
                      </a:lnTo>
                      <a:lnTo>
                        <a:pt x="6" y="0"/>
                      </a:lnTo>
                      <a:lnTo>
                        <a:pt x="0" y="0"/>
                      </a:lnTo>
                      <a:lnTo>
                        <a:pt x="6"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5" name="Freeform 321"/>
                <p:cNvSpPr>
                  <a:spLocks/>
                </p:cNvSpPr>
                <p:nvPr/>
              </p:nvSpPr>
              <p:spPr bwMode="auto">
                <a:xfrm>
                  <a:off x="4582" y="2874"/>
                  <a:ext cx="24" cy="24"/>
                </a:xfrm>
                <a:custGeom>
                  <a:avLst/>
                  <a:gdLst>
                    <a:gd name="T0" fmla="*/ 24 w 24"/>
                    <a:gd name="T1" fmla="*/ 24 h 24"/>
                    <a:gd name="T2" fmla="*/ 24 w 24"/>
                    <a:gd name="T3" fmla="*/ 18 h 24"/>
                    <a:gd name="T4" fmla="*/ 24 w 24"/>
                    <a:gd name="T5" fmla="*/ 18 h 24"/>
                    <a:gd name="T6" fmla="*/ 6 w 24"/>
                    <a:gd name="T7" fmla="*/ 6 h 24"/>
                    <a:gd name="T8" fmla="*/ 6 w 24"/>
                    <a:gd name="T9" fmla="*/ 0 h 24"/>
                    <a:gd name="T10" fmla="*/ 0 w 24"/>
                    <a:gd name="T11" fmla="*/ 6 h 24"/>
                    <a:gd name="T12" fmla="*/ 6 w 24"/>
                    <a:gd name="T13" fmla="*/ 6 h 24"/>
                    <a:gd name="T14" fmla="*/ 6 w 24"/>
                    <a:gd name="T15" fmla="*/ 12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6" name="Freeform 322"/>
                <p:cNvSpPr>
                  <a:spLocks/>
                </p:cNvSpPr>
                <p:nvPr/>
              </p:nvSpPr>
              <p:spPr bwMode="auto">
                <a:xfrm>
                  <a:off x="4546" y="2850"/>
                  <a:ext cx="30" cy="18"/>
                </a:xfrm>
                <a:custGeom>
                  <a:avLst/>
                  <a:gdLst>
                    <a:gd name="T0" fmla="*/ 24 w 30"/>
                    <a:gd name="T1" fmla="*/ 18 h 18"/>
                    <a:gd name="T2" fmla="*/ 30 w 30"/>
                    <a:gd name="T3" fmla="*/ 18 h 18"/>
                    <a:gd name="T4" fmla="*/ 24 w 30"/>
                    <a:gd name="T5" fmla="*/ 12 h 18"/>
                    <a:gd name="T6" fmla="*/ 6 w 30"/>
                    <a:gd name="T7" fmla="*/ 0 h 18"/>
                    <a:gd name="T8" fmla="*/ 6 w 30"/>
                    <a:gd name="T9" fmla="*/ 0 h 18"/>
                    <a:gd name="T10" fmla="*/ 0 w 30"/>
                    <a:gd name="T11" fmla="*/ 6 h 18"/>
                    <a:gd name="T12" fmla="*/ 6 w 30"/>
                    <a:gd name="T13" fmla="*/ 6 h 18"/>
                    <a:gd name="T14" fmla="*/ 6 w 30"/>
                    <a:gd name="T15" fmla="*/ 6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7" name="Freeform 323"/>
                <p:cNvSpPr>
                  <a:spLocks/>
                </p:cNvSpPr>
                <p:nvPr/>
              </p:nvSpPr>
              <p:spPr bwMode="auto">
                <a:xfrm>
                  <a:off x="4510" y="2832"/>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8" name="Freeform 324"/>
                <p:cNvSpPr>
                  <a:spLocks/>
                </p:cNvSpPr>
                <p:nvPr/>
              </p:nvSpPr>
              <p:spPr bwMode="auto">
                <a:xfrm>
                  <a:off x="4474" y="2814"/>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29" name="Freeform 325"/>
                <p:cNvSpPr>
                  <a:spLocks/>
                </p:cNvSpPr>
                <p:nvPr/>
              </p:nvSpPr>
              <p:spPr bwMode="auto">
                <a:xfrm>
                  <a:off x="4438" y="2796"/>
                  <a:ext cx="24" cy="12"/>
                </a:xfrm>
                <a:custGeom>
                  <a:avLst/>
                  <a:gdLst>
                    <a:gd name="T0" fmla="*/ 24 w 24"/>
                    <a:gd name="T1" fmla="*/ 12 h 12"/>
                    <a:gd name="T2" fmla="*/ 24 w 24"/>
                    <a:gd name="T3" fmla="*/ 12 h 12"/>
                    <a:gd name="T4" fmla="*/ 24 w 24"/>
                    <a:gd name="T5" fmla="*/ 6 h 12"/>
                    <a:gd name="T6" fmla="*/ 18 w 24"/>
                    <a:gd name="T7" fmla="*/ 6 h 12"/>
                    <a:gd name="T8" fmla="*/ 0 w 24"/>
                    <a:gd name="T9" fmla="*/ 0 h 12"/>
                    <a:gd name="T10" fmla="*/ 0 w 24"/>
                    <a:gd name="T11" fmla="*/ 0 h 12"/>
                    <a:gd name="T12" fmla="*/ 0 w 24"/>
                    <a:gd name="T13" fmla="*/ 6 h 12"/>
                    <a:gd name="T14" fmla="*/ 18 w 24"/>
                    <a:gd name="T15" fmla="*/ 12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0" name="Freeform 326"/>
                <p:cNvSpPr>
                  <a:spLocks/>
                </p:cNvSpPr>
                <p:nvPr/>
              </p:nvSpPr>
              <p:spPr bwMode="auto">
                <a:xfrm>
                  <a:off x="4396" y="2778"/>
                  <a:ext cx="30" cy="18"/>
                </a:xfrm>
                <a:custGeom>
                  <a:avLst/>
                  <a:gdLst>
                    <a:gd name="T0" fmla="*/ 24 w 30"/>
                    <a:gd name="T1" fmla="*/ 18 h 18"/>
                    <a:gd name="T2" fmla="*/ 30 w 30"/>
                    <a:gd name="T3" fmla="*/ 12 h 18"/>
                    <a:gd name="T4" fmla="*/ 24 w 30"/>
                    <a:gd name="T5" fmla="*/ 12 h 18"/>
                    <a:gd name="T6" fmla="*/ 6 w 30"/>
                    <a:gd name="T7" fmla="*/ 6 h 18"/>
                    <a:gd name="T8" fmla="*/ 0 w 30"/>
                    <a:gd name="T9" fmla="*/ 0 h 18"/>
                    <a:gd name="T10" fmla="*/ 0 w 30"/>
                    <a:gd name="T11" fmla="*/ 6 h 18"/>
                    <a:gd name="T12" fmla="*/ 0 w 30"/>
                    <a:gd name="T13" fmla="*/ 6 h 18"/>
                    <a:gd name="T14" fmla="*/ 6 w 30"/>
                    <a:gd name="T15" fmla="*/ 12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6" y="6"/>
                      </a:lnTo>
                      <a:lnTo>
                        <a:pt x="0" y="0"/>
                      </a:lnTo>
                      <a:lnTo>
                        <a:pt x="0" y="6"/>
                      </a:lnTo>
                      <a:lnTo>
                        <a:pt x="6"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1" name="Freeform 327"/>
                <p:cNvSpPr>
                  <a:spLocks/>
                </p:cNvSpPr>
                <p:nvPr/>
              </p:nvSpPr>
              <p:spPr bwMode="auto">
                <a:xfrm>
                  <a:off x="4354" y="2766"/>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18"/>
                      </a:move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2" name="Freeform 328"/>
                <p:cNvSpPr>
                  <a:spLocks/>
                </p:cNvSpPr>
                <p:nvPr/>
              </p:nvSpPr>
              <p:spPr bwMode="auto">
                <a:xfrm>
                  <a:off x="4318" y="2760"/>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3" name="Freeform 329"/>
                <p:cNvSpPr>
                  <a:spLocks/>
                </p:cNvSpPr>
                <p:nvPr/>
              </p:nvSpPr>
              <p:spPr bwMode="auto">
                <a:xfrm>
                  <a:off x="4276" y="2748"/>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4" name="Freeform 330"/>
                <p:cNvSpPr>
                  <a:spLocks/>
                </p:cNvSpPr>
                <p:nvPr/>
              </p:nvSpPr>
              <p:spPr bwMode="auto">
                <a:xfrm>
                  <a:off x="4234" y="2736"/>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5" name="Freeform 331"/>
                <p:cNvSpPr>
                  <a:spLocks/>
                </p:cNvSpPr>
                <p:nvPr/>
              </p:nvSpPr>
              <p:spPr bwMode="auto">
                <a:xfrm>
                  <a:off x="4192" y="2730"/>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6" name="Freeform 332"/>
                <p:cNvSpPr>
                  <a:spLocks/>
                </p:cNvSpPr>
                <p:nvPr/>
              </p:nvSpPr>
              <p:spPr bwMode="auto">
                <a:xfrm>
                  <a:off x="4150" y="2724"/>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7" name="Freeform 333"/>
                <p:cNvSpPr>
                  <a:spLocks/>
                </p:cNvSpPr>
                <p:nvPr/>
              </p:nvSpPr>
              <p:spPr bwMode="auto">
                <a:xfrm>
                  <a:off x="4108" y="2712"/>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8" name="Freeform 334"/>
                <p:cNvSpPr>
                  <a:spLocks/>
                </p:cNvSpPr>
                <p:nvPr/>
              </p:nvSpPr>
              <p:spPr bwMode="auto">
                <a:xfrm>
                  <a:off x="4066" y="271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39" name="Freeform 335"/>
                <p:cNvSpPr>
                  <a:spLocks/>
                </p:cNvSpPr>
                <p:nvPr/>
              </p:nvSpPr>
              <p:spPr bwMode="auto">
                <a:xfrm>
                  <a:off x="4024" y="270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0" name="Freeform 336"/>
                <p:cNvSpPr>
                  <a:spLocks/>
                </p:cNvSpPr>
                <p:nvPr/>
              </p:nvSpPr>
              <p:spPr bwMode="auto">
                <a:xfrm>
                  <a:off x="3981" y="2700"/>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1" name="Freeform 337"/>
                <p:cNvSpPr>
                  <a:spLocks/>
                </p:cNvSpPr>
                <p:nvPr/>
              </p:nvSpPr>
              <p:spPr bwMode="auto">
                <a:xfrm>
                  <a:off x="3939" y="2700"/>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2" name="Freeform 338"/>
                <p:cNvSpPr>
                  <a:spLocks/>
                </p:cNvSpPr>
                <p:nvPr/>
              </p:nvSpPr>
              <p:spPr bwMode="auto">
                <a:xfrm>
                  <a:off x="3897" y="2694"/>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3" name="Freeform 339"/>
                <p:cNvSpPr>
                  <a:spLocks/>
                </p:cNvSpPr>
                <p:nvPr/>
              </p:nvSpPr>
              <p:spPr bwMode="auto">
                <a:xfrm>
                  <a:off x="3855" y="2694"/>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44" name="Freeform 340"/>
                <p:cNvSpPr>
                  <a:spLocks/>
                </p:cNvSpPr>
                <p:nvPr/>
              </p:nvSpPr>
              <p:spPr bwMode="auto">
                <a:xfrm>
                  <a:off x="3813" y="2694"/>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978" name="Group 406"/>
              <p:cNvGrpSpPr>
                <a:grpSpLocks/>
              </p:cNvGrpSpPr>
              <p:nvPr/>
            </p:nvGrpSpPr>
            <p:grpSpPr bwMode="auto">
              <a:xfrm>
                <a:off x="3177" y="2790"/>
                <a:ext cx="1195" cy="426"/>
                <a:chOff x="3177" y="2790"/>
                <a:chExt cx="1195" cy="426"/>
              </a:xfrm>
            </p:grpSpPr>
            <p:sp>
              <p:nvSpPr>
                <p:cNvPr id="31987" name="Freeform 342"/>
                <p:cNvSpPr>
                  <a:spLocks/>
                </p:cNvSpPr>
                <p:nvPr/>
              </p:nvSpPr>
              <p:spPr bwMode="auto">
                <a:xfrm>
                  <a:off x="3747" y="2790"/>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88" name="Freeform 343"/>
                <p:cNvSpPr>
                  <a:spLocks/>
                </p:cNvSpPr>
                <p:nvPr/>
              </p:nvSpPr>
              <p:spPr bwMode="auto">
                <a:xfrm>
                  <a:off x="3705" y="279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89" name="Freeform 344"/>
                <p:cNvSpPr>
                  <a:spLocks/>
                </p:cNvSpPr>
                <p:nvPr/>
              </p:nvSpPr>
              <p:spPr bwMode="auto">
                <a:xfrm>
                  <a:off x="3663" y="2790"/>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0" name="Freeform 345"/>
                <p:cNvSpPr>
                  <a:spLocks/>
                </p:cNvSpPr>
                <p:nvPr/>
              </p:nvSpPr>
              <p:spPr bwMode="auto">
                <a:xfrm>
                  <a:off x="3621" y="279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1" name="Freeform 346"/>
                <p:cNvSpPr>
                  <a:spLocks/>
                </p:cNvSpPr>
                <p:nvPr/>
              </p:nvSpPr>
              <p:spPr bwMode="auto">
                <a:xfrm>
                  <a:off x="3579" y="279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2" name="Freeform 347"/>
                <p:cNvSpPr>
                  <a:spLocks/>
                </p:cNvSpPr>
                <p:nvPr/>
              </p:nvSpPr>
              <p:spPr bwMode="auto">
                <a:xfrm>
                  <a:off x="3537" y="2802"/>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3" name="Freeform 348"/>
                <p:cNvSpPr>
                  <a:spLocks/>
                </p:cNvSpPr>
                <p:nvPr/>
              </p:nvSpPr>
              <p:spPr bwMode="auto">
                <a:xfrm>
                  <a:off x="3495" y="2808"/>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4" name="Freeform 349"/>
                <p:cNvSpPr>
                  <a:spLocks/>
                </p:cNvSpPr>
                <p:nvPr/>
              </p:nvSpPr>
              <p:spPr bwMode="auto">
                <a:xfrm>
                  <a:off x="3453" y="2814"/>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5" name="Freeform 350"/>
                <p:cNvSpPr>
                  <a:spLocks/>
                </p:cNvSpPr>
                <p:nvPr/>
              </p:nvSpPr>
              <p:spPr bwMode="auto">
                <a:xfrm>
                  <a:off x="3411" y="2826"/>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6" name="Freeform 351"/>
                <p:cNvSpPr>
                  <a:spLocks/>
                </p:cNvSpPr>
                <p:nvPr/>
              </p:nvSpPr>
              <p:spPr bwMode="auto">
                <a:xfrm>
                  <a:off x="3369" y="2838"/>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7" name="Freeform 352"/>
                <p:cNvSpPr>
                  <a:spLocks/>
                </p:cNvSpPr>
                <p:nvPr/>
              </p:nvSpPr>
              <p:spPr bwMode="auto">
                <a:xfrm>
                  <a:off x="3333" y="2850"/>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8" name="Freeform 353"/>
                <p:cNvSpPr>
                  <a:spLocks/>
                </p:cNvSpPr>
                <p:nvPr/>
              </p:nvSpPr>
              <p:spPr bwMode="auto">
                <a:xfrm>
                  <a:off x="3291" y="2862"/>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99" name="Freeform 354"/>
                <p:cNvSpPr>
                  <a:spLocks/>
                </p:cNvSpPr>
                <p:nvPr/>
              </p:nvSpPr>
              <p:spPr bwMode="auto">
                <a:xfrm>
                  <a:off x="3255" y="2880"/>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8"/>
                    <a:gd name="T26" fmla="*/ 30 w 3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0" name="Freeform 355"/>
                <p:cNvSpPr>
                  <a:spLocks/>
                </p:cNvSpPr>
                <p:nvPr/>
              </p:nvSpPr>
              <p:spPr bwMode="auto">
                <a:xfrm>
                  <a:off x="3225" y="2904"/>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6"/>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1" name="Freeform 356"/>
                <p:cNvSpPr>
                  <a:spLocks/>
                </p:cNvSpPr>
                <p:nvPr/>
              </p:nvSpPr>
              <p:spPr bwMode="auto">
                <a:xfrm>
                  <a:off x="3195" y="2928"/>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2" name="Freeform 357"/>
                <p:cNvSpPr>
                  <a:spLocks/>
                </p:cNvSpPr>
                <p:nvPr/>
              </p:nvSpPr>
              <p:spPr bwMode="auto">
                <a:xfrm>
                  <a:off x="3177" y="2964"/>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3" name="Freeform 358"/>
                <p:cNvSpPr>
                  <a:spLocks/>
                </p:cNvSpPr>
                <p:nvPr/>
              </p:nvSpPr>
              <p:spPr bwMode="auto">
                <a:xfrm>
                  <a:off x="3177" y="3006"/>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24"/>
                      </a:lnTo>
                      <a:lnTo>
                        <a:pt x="6"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4" name="Freeform 359"/>
                <p:cNvSpPr>
                  <a:spLocks/>
                </p:cNvSpPr>
                <p:nvPr/>
              </p:nvSpPr>
              <p:spPr bwMode="auto">
                <a:xfrm>
                  <a:off x="3183" y="3042"/>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24 w 24"/>
                    <a:gd name="T11" fmla="*/ 24 h 24"/>
                    <a:gd name="T12" fmla="*/ 24 w 24"/>
                    <a:gd name="T13" fmla="*/ 24 h 24"/>
                    <a:gd name="T14" fmla="*/ 12 w 24"/>
                    <a:gd name="T15" fmla="*/ 6 h 24"/>
                    <a:gd name="T16" fmla="*/ 6 w 24"/>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6"/>
                      </a:moveTo>
                      <a:lnTo>
                        <a:pt x="6" y="0"/>
                      </a:lnTo>
                      <a:lnTo>
                        <a:pt x="0" y="6"/>
                      </a:lnTo>
                      <a:lnTo>
                        <a:pt x="6" y="6"/>
                      </a:lnTo>
                      <a:lnTo>
                        <a:pt x="18"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5" name="Freeform 360"/>
                <p:cNvSpPr>
                  <a:spLocks/>
                </p:cNvSpPr>
                <p:nvPr/>
              </p:nvSpPr>
              <p:spPr bwMode="auto">
                <a:xfrm>
                  <a:off x="3213" y="3078"/>
                  <a:ext cx="24" cy="18"/>
                </a:xfrm>
                <a:custGeom>
                  <a:avLst/>
                  <a:gdLst>
                    <a:gd name="T0" fmla="*/ 6 w 24"/>
                    <a:gd name="T1" fmla="*/ 0 h 18"/>
                    <a:gd name="T2" fmla="*/ 6 w 24"/>
                    <a:gd name="T3" fmla="*/ 0 h 18"/>
                    <a:gd name="T4" fmla="*/ 0 w 24"/>
                    <a:gd name="T5" fmla="*/ 0 h 18"/>
                    <a:gd name="T6" fmla="*/ 6 w 24"/>
                    <a:gd name="T7" fmla="*/ 12 h 18"/>
                    <a:gd name="T8" fmla="*/ 12 w 24"/>
                    <a:gd name="T9" fmla="*/ 12 h 18"/>
                    <a:gd name="T10" fmla="*/ 24 w 24"/>
                    <a:gd name="T11" fmla="*/ 18 h 18"/>
                    <a:gd name="T12" fmla="*/ 24 w 24"/>
                    <a:gd name="T13" fmla="*/ 18 h 18"/>
                    <a:gd name="T14" fmla="*/ 24 w 24"/>
                    <a:gd name="T15" fmla="*/ 12 h 18"/>
                    <a:gd name="T16" fmla="*/ 12 w 24"/>
                    <a:gd name="T17" fmla="*/ 6 h 18"/>
                    <a:gd name="T18" fmla="*/ 12 w 24"/>
                    <a:gd name="T19" fmla="*/ 12 h 18"/>
                    <a:gd name="T20" fmla="*/ 12 w 24"/>
                    <a:gd name="T21" fmla="*/ 12 h 18"/>
                    <a:gd name="T22" fmla="*/ 6 w 24"/>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6" y="0"/>
                      </a:moveTo>
                      <a:lnTo>
                        <a:pt x="6" y="0"/>
                      </a:lnTo>
                      <a:lnTo>
                        <a:pt x="0" y="0"/>
                      </a:lnTo>
                      <a:lnTo>
                        <a:pt x="6" y="12"/>
                      </a:lnTo>
                      <a:lnTo>
                        <a:pt x="12" y="12"/>
                      </a:lnTo>
                      <a:lnTo>
                        <a:pt x="24" y="18"/>
                      </a:lnTo>
                      <a:lnTo>
                        <a:pt x="24" y="12"/>
                      </a:lnTo>
                      <a:lnTo>
                        <a:pt x="12" y="6"/>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6" name="Freeform 361"/>
                <p:cNvSpPr>
                  <a:spLocks/>
                </p:cNvSpPr>
                <p:nvPr/>
              </p:nvSpPr>
              <p:spPr bwMode="auto">
                <a:xfrm>
                  <a:off x="3249" y="3102"/>
                  <a:ext cx="24" cy="18"/>
                </a:xfrm>
                <a:custGeom>
                  <a:avLst/>
                  <a:gdLst>
                    <a:gd name="T0" fmla="*/ 0 w 24"/>
                    <a:gd name="T1" fmla="*/ 0 h 18"/>
                    <a:gd name="T2" fmla="*/ 0 w 24"/>
                    <a:gd name="T3" fmla="*/ 0 h 18"/>
                    <a:gd name="T4" fmla="*/ 0 w 24"/>
                    <a:gd name="T5" fmla="*/ 6 h 18"/>
                    <a:gd name="T6" fmla="*/ 18 w 24"/>
                    <a:gd name="T7" fmla="*/ 18 h 18"/>
                    <a:gd name="T8" fmla="*/ 24 w 24"/>
                    <a:gd name="T9" fmla="*/ 18 h 18"/>
                    <a:gd name="T10" fmla="*/ 18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0"/>
                      </a:lnTo>
                      <a:lnTo>
                        <a:pt x="0" y="6"/>
                      </a:lnTo>
                      <a:lnTo>
                        <a:pt x="18" y="18"/>
                      </a:lnTo>
                      <a:lnTo>
                        <a:pt x="24" y="18"/>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7" name="Freeform 362"/>
                <p:cNvSpPr>
                  <a:spLocks/>
                </p:cNvSpPr>
                <p:nvPr/>
              </p:nvSpPr>
              <p:spPr bwMode="auto">
                <a:xfrm>
                  <a:off x="3285" y="3120"/>
                  <a:ext cx="24" cy="18"/>
                </a:xfrm>
                <a:custGeom>
                  <a:avLst/>
                  <a:gdLst>
                    <a:gd name="T0" fmla="*/ 0 w 24"/>
                    <a:gd name="T1" fmla="*/ 0 h 18"/>
                    <a:gd name="T2" fmla="*/ 0 w 24"/>
                    <a:gd name="T3" fmla="*/ 6 h 18"/>
                    <a:gd name="T4" fmla="*/ 0 w 24"/>
                    <a:gd name="T5" fmla="*/ 6 h 18"/>
                    <a:gd name="T6" fmla="*/ 24 w 24"/>
                    <a:gd name="T7" fmla="*/ 18 h 18"/>
                    <a:gd name="T8" fmla="*/ 24 w 24"/>
                    <a:gd name="T9" fmla="*/ 18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8" name="Freeform 363"/>
                <p:cNvSpPr>
                  <a:spLocks/>
                </p:cNvSpPr>
                <p:nvPr/>
              </p:nvSpPr>
              <p:spPr bwMode="auto">
                <a:xfrm>
                  <a:off x="3321" y="3138"/>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0"/>
                      </a:move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09" name="Freeform 364"/>
                <p:cNvSpPr>
                  <a:spLocks/>
                </p:cNvSpPr>
                <p:nvPr/>
              </p:nvSpPr>
              <p:spPr bwMode="auto">
                <a:xfrm>
                  <a:off x="3357" y="3156"/>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0" name="Freeform 365"/>
                <p:cNvSpPr>
                  <a:spLocks/>
                </p:cNvSpPr>
                <p:nvPr/>
              </p:nvSpPr>
              <p:spPr bwMode="auto">
                <a:xfrm>
                  <a:off x="3399" y="3168"/>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1" name="Freeform 366"/>
                <p:cNvSpPr>
                  <a:spLocks/>
                </p:cNvSpPr>
                <p:nvPr/>
              </p:nvSpPr>
              <p:spPr bwMode="auto">
                <a:xfrm>
                  <a:off x="3441" y="318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2" name="Freeform 367"/>
                <p:cNvSpPr>
                  <a:spLocks/>
                </p:cNvSpPr>
                <p:nvPr/>
              </p:nvSpPr>
              <p:spPr bwMode="auto">
                <a:xfrm>
                  <a:off x="3483" y="318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3" name="Freeform 368"/>
                <p:cNvSpPr>
                  <a:spLocks/>
                </p:cNvSpPr>
                <p:nvPr/>
              </p:nvSpPr>
              <p:spPr bwMode="auto">
                <a:xfrm>
                  <a:off x="3525" y="3192"/>
                  <a:ext cx="30" cy="12"/>
                </a:xfrm>
                <a:custGeom>
                  <a:avLst/>
                  <a:gdLst>
                    <a:gd name="T0" fmla="*/ 0 w 30"/>
                    <a:gd name="T1" fmla="*/ 0 h 12"/>
                    <a:gd name="T2" fmla="*/ 0 w 30"/>
                    <a:gd name="T3" fmla="*/ 6 h 12"/>
                    <a:gd name="T4" fmla="*/ 0 w 30"/>
                    <a:gd name="T5" fmla="*/ 6 h 12"/>
                    <a:gd name="T6" fmla="*/ 12 w 30"/>
                    <a:gd name="T7" fmla="*/ 12 h 12"/>
                    <a:gd name="T8" fmla="*/ 24 w 30"/>
                    <a:gd name="T9" fmla="*/ 12 h 12"/>
                    <a:gd name="T10" fmla="*/ 30 w 30"/>
                    <a:gd name="T11" fmla="*/ 6 h 12"/>
                    <a:gd name="T12" fmla="*/ 24 w 30"/>
                    <a:gd name="T13" fmla="*/ 6 h 12"/>
                    <a:gd name="T14" fmla="*/ 12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2" y="12"/>
                      </a:lnTo>
                      <a:lnTo>
                        <a:pt x="24" y="12"/>
                      </a:lnTo>
                      <a:lnTo>
                        <a:pt x="30" y="6"/>
                      </a:lnTo>
                      <a:lnTo>
                        <a:pt x="24" y="6"/>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4" name="Freeform 369"/>
                <p:cNvSpPr>
                  <a:spLocks/>
                </p:cNvSpPr>
                <p:nvPr/>
              </p:nvSpPr>
              <p:spPr bwMode="auto">
                <a:xfrm>
                  <a:off x="3567" y="319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5" name="Freeform 370"/>
                <p:cNvSpPr>
                  <a:spLocks/>
                </p:cNvSpPr>
                <p:nvPr/>
              </p:nvSpPr>
              <p:spPr bwMode="auto">
                <a:xfrm>
                  <a:off x="3609" y="320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6" name="Freeform 371"/>
                <p:cNvSpPr>
                  <a:spLocks/>
                </p:cNvSpPr>
                <p:nvPr/>
              </p:nvSpPr>
              <p:spPr bwMode="auto">
                <a:xfrm>
                  <a:off x="365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7" name="Freeform 372"/>
                <p:cNvSpPr>
                  <a:spLocks/>
                </p:cNvSpPr>
                <p:nvPr/>
              </p:nvSpPr>
              <p:spPr bwMode="auto">
                <a:xfrm>
                  <a:off x="3687"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8" name="Freeform 373"/>
                <p:cNvSpPr>
                  <a:spLocks/>
                </p:cNvSpPr>
                <p:nvPr/>
              </p:nvSpPr>
              <p:spPr bwMode="auto">
                <a:xfrm>
                  <a:off x="3729"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19" name="Freeform 374"/>
                <p:cNvSpPr>
                  <a:spLocks/>
                </p:cNvSpPr>
                <p:nvPr/>
              </p:nvSpPr>
              <p:spPr bwMode="auto">
                <a:xfrm>
                  <a:off x="3771"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0" name="Freeform 375"/>
                <p:cNvSpPr>
                  <a:spLocks/>
                </p:cNvSpPr>
                <p:nvPr/>
              </p:nvSpPr>
              <p:spPr bwMode="auto">
                <a:xfrm>
                  <a:off x="3813"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1" name="Freeform 376"/>
                <p:cNvSpPr>
                  <a:spLocks/>
                </p:cNvSpPr>
                <p:nvPr/>
              </p:nvSpPr>
              <p:spPr bwMode="auto">
                <a:xfrm>
                  <a:off x="3855" y="321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2" name="Freeform 377"/>
                <p:cNvSpPr>
                  <a:spLocks/>
                </p:cNvSpPr>
                <p:nvPr/>
              </p:nvSpPr>
              <p:spPr bwMode="auto">
                <a:xfrm>
                  <a:off x="3897" y="320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3" name="Freeform 378"/>
                <p:cNvSpPr>
                  <a:spLocks/>
                </p:cNvSpPr>
                <p:nvPr/>
              </p:nvSpPr>
              <p:spPr bwMode="auto">
                <a:xfrm>
                  <a:off x="3939" y="319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4" name="Freeform 379"/>
                <p:cNvSpPr>
                  <a:spLocks/>
                </p:cNvSpPr>
                <p:nvPr/>
              </p:nvSpPr>
              <p:spPr bwMode="auto">
                <a:xfrm>
                  <a:off x="3981" y="3192"/>
                  <a:ext cx="31" cy="12"/>
                </a:xfrm>
                <a:custGeom>
                  <a:avLst/>
                  <a:gdLst>
                    <a:gd name="T0" fmla="*/ 6 w 31"/>
                    <a:gd name="T1" fmla="*/ 6 h 12"/>
                    <a:gd name="T2" fmla="*/ 0 w 31"/>
                    <a:gd name="T3" fmla="*/ 12 h 12"/>
                    <a:gd name="T4" fmla="*/ 6 w 31"/>
                    <a:gd name="T5" fmla="*/ 12 h 12"/>
                    <a:gd name="T6" fmla="*/ 25 w 31"/>
                    <a:gd name="T7" fmla="*/ 12 h 12"/>
                    <a:gd name="T8" fmla="*/ 31 w 31"/>
                    <a:gd name="T9" fmla="*/ 6 h 12"/>
                    <a:gd name="T10" fmla="*/ 31 w 31"/>
                    <a:gd name="T11" fmla="*/ 6 h 12"/>
                    <a:gd name="T12" fmla="*/ 31 w 31"/>
                    <a:gd name="T13" fmla="*/ 0 h 12"/>
                    <a:gd name="T14" fmla="*/ 25 w 31"/>
                    <a:gd name="T15" fmla="*/ 6 h 12"/>
                    <a:gd name="T16" fmla="*/ 6 w 31"/>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2"/>
                    <a:gd name="T29" fmla="*/ 31 w 31"/>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2">
                      <a:moveTo>
                        <a:pt x="6" y="6"/>
                      </a:moveTo>
                      <a:lnTo>
                        <a:pt x="0" y="12"/>
                      </a:lnTo>
                      <a:lnTo>
                        <a:pt x="6" y="12"/>
                      </a:lnTo>
                      <a:lnTo>
                        <a:pt x="25" y="12"/>
                      </a:lnTo>
                      <a:lnTo>
                        <a:pt x="31" y="6"/>
                      </a:lnTo>
                      <a:lnTo>
                        <a:pt x="31" y="0"/>
                      </a:lnTo>
                      <a:lnTo>
                        <a:pt x="25"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5" name="Freeform 380"/>
                <p:cNvSpPr>
                  <a:spLocks/>
                </p:cNvSpPr>
                <p:nvPr/>
              </p:nvSpPr>
              <p:spPr bwMode="auto">
                <a:xfrm>
                  <a:off x="4024" y="318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6" name="Freeform 381"/>
                <p:cNvSpPr>
                  <a:spLocks/>
                </p:cNvSpPr>
                <p:nvPr/>
              </p:nvSpPr>
              <p:spPr bwMode="auto">
                <a:xfrm>
                  <a:off x="4066" y="318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7" name="Freeform 382"/>
                <p:cNvSpPr>
                  <a:spLocks/>
                </p:cNvSpPr>
                <p:nvPr/>
              </p:nvSpPr>
              <p:spPr bwMode="auto">
                <a:xfrm>
                  <a:off x="4108" y="3168"/>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8" name="Freeform 383"/>
                <p:cNvSpPr>
                  <a:spLocks/>
                </p:cNvSpPr>
                <p:nvPr/>
              </p:nvSpPr>
              <p:spPr bwMode="auto">
                <a:xfrm>
                  <a:off x="4150" y="315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29" name="Freeform 384"/>
                <p:cNvSpPr>
                  <a:spLocks/>
                </p:cNvSpPr>
                <p:nvPr/>
              </p:nvSpPr>
              <p:spPr bwMode="auto">
                <a:xfrm>
                  <a:off x="4186" y="3144"/>
                  <a:ext cx="30" cy="12"/>
                </a:xfrm>
                <a:custGeom>
                  <a:avLst/>
                  <a:gdLst>
                    <a:gd name="T0" fmla="*/ 6 w 30"/>
                    <a:gd name="T1" fmla="*/ 6 h 12"/>
                    <a:gd name="T2" fmla="*/ 0 w 30"/>
                    <a:gd name="T3" fmla="*/ 12 h 12"/>
                    <a:gd name="T4" fmla="*/ 6 w 30"/>
                    <a:gd name="T5" fmla="*/ 12 h 12"/>
                    <a:gd name="T6" fmla="*/ 12 w 30"/>
                    <a:gd name="T7" fmla="*/ 12 h 12"/>
                    <a:gd name="T8" fmla="*/ 30 w 30"/>
                    <a:gd name="T9" fmla="*/ 6 h 12"/>
                    <a:gd name="T10" fmla="*/ 30 w 30"/>
                    <a:gd name="T11" fmla="*/ 0 h 12"/>
                    <a:gd name="T12" fmla="*/ 30 w 30"/>
                    <a:gd name="T13" fmla="*/ 0 h 12"/>
                    <a:gd name="T14" fmla="*/ 12 w 30"/>
                    <a:gd name="T15" fmla="*/ 6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12" y="12"/>
                      </a:lnTo>
                      <a:lnTo>
                        <a:pt x="30" y="6"/>
                      </a:lnTo>
                      <a:lnTo>
                        <a:pt x="30" y="0"/>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0" name="Freeform 385"/>
                <p:cNvSpPr>
                  <a:spLocks/>
                </p:cNvSpPr>
                <p:nvPr/>
              </p:nvSpPr>
              <p:spPr bwMode="auto">
                <a:xfrm>
                  <a:off x="4228" y="3126"/>
                  <a:ext cx="30" cy="18"/>
                </a:xfrm>
                <a:custGeom>
                  <a:avLst/>
                  <a:gdLst>
                    <a:gd name="T0" fmla="*/ 0 w 30"/>
                    <a:gd name="T1" fmla="*/ 12 h 18"/>
                    <a:gd name="T2" fmla="*/ 0 w 30"/>
                    <a:gd name="T3" fmla="*/ 12 h 18"/>
                    <a:gd name="T4" fmla="*/ 0 w 30"/>
                    <a:gd name="T5" fmla="*/ 18 h 18"/>
                    <a:gd name="T6" fmla="*/ 24 w 30"/>
                    <a:gd name="T7" fmla="*/ 6 h 18"/>
                    <a:gd name="T8" fmla="*/ 30 w 30"/>
                    <a:gd name="T9" fmla="*/ 6 h 18"/>
                    <a:gd name="T10" fmla="*/ 24 w 30"/>
                    <a:gd name="T11" fmla="*/ 0 h 18"/>
                    <a:gd name="T12" fmla="*/ 0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12"/>
                      </a:moveTo>
                      <a:lnTo>
                        <a:pt x="0" y="12"/>
                      </a:lnTo>
                      <a:lnTo>
                        <a:pt x="0" y="18"/>
                      </a:lnTo>
                      <a:lnTo>
                        <a:pt x="24" y="6"/>
                      </a:lnTo>
                      <a:lnTo>
                        <a:pt x="30"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1" name="Freeform 386"/>
                <p:cNvSpPr>
                  <a:spLocks/>
                </p:cNvSpPr>
                <p:nvPr/>
              </p:nvSpPr>
              <p:spPr bwMode="auto">
                <a:xfrm>
                  <a:off x="4264" y="310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2" name="Freeform 387"/>
                <p:cNvSpPr>
                  <a:spLocks/>
                </p:cNvSpPr>
                <p:nvPr/>
              </p:nvSpPr>
              <p:spPr bwMode="auto">
                <a:xfrm>
                  <a:off x="4300" y="3084"/>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30 w 30"/>
                    <a:gd name="T11" fmla="*/ 0 h 18"/>
                    <a:gd name="T12" fmla="*/ 24 w 30"/>
                    <a:gd name="T13" fmla="*/ 0 h 18"/>
                    <a:gd name="T14" fmla="*/ 24 w 30"/>
                    <a:gd name="T15" fmla="*/ 0 h 18"/>
                    <a:gd name="T16" fmla="*/ 24 w 30"/>
                    <a:gd name="T17" fmla="*/ 6 h 18"/>
                    <a:gd name="T18" fmla="*/ 24 w 30"/>
                    <a:gd name="T19" fmla="*/ 6 h 18"/>
                    <a:gd name="T20" fmla="*/ 24 w 30"/>
                    <a:gd name="T21" fmla="*/ 0 h 18"/>
                    <a:gd name="T22" fmla="*/ 6 w 30"/>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8"/>
                    <a:gd name="T38" fmla="*/ 30 w 3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8">
                      <a:moveTo>
                        <a:pt x="6" y="12"/>
                      </a:moveTo>
                      <a:lnTo>
                        <a:pt x="0" y="18"/>
                      </a:lnTo>
                      <a:lnTo>
                        <a:pt x="6" y="18"/>
                      </a:lnTo>
                      <a:lnTo>
                        <a:pt x="24" y="6"/>
                      </a:lnTo>
                      <a:lnTo>
                        <a:pt x="30" y="6"/>
                      </a:lnTo>
                      <a:lnTo>
                        <a:pt x="30" y="0"/>
                      </a:lnTo>
                      <a:lnTo>
                        <a:pt x="24" y="0"/>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3" name="Freeform 388"/>
                <p:cNvSpPr>
                  <a:spLocks/>
                </p:cNvSpPr>
                <p:nvPr/>
              </p:nvSpPr>
              <p:spPr bwMode="auto">
                <a:xfrm>
                  <a:off x="4336" y="3054"/>
                  <a:ext cx="18" cy="24"/>
                </a:xfrm>
                <a:custGeom>
                  <a:avLst/>
                  <a:gdLst>
                    <a:gd name="T0" fmla="*/ 0 w 18"/>
                    <a:gd name="T1" fmla="*/ 18 h 24"/>
                    <a:gd name="T2" fmla="*/ 0 w 18"/>
                    <a:gd name="T3" fmla="*/ 24 h 24"/>
                    <a:gd name="T4" fmla="*/ 6 w 18"/>
                    <a:gd name="T5" fmla="*/ 18 h 24"/>
                    <a:gd name="T6" fmla="*/ 18 w 18"/>
                    <a:gd name="T7" fmla="*/ 0 h 24"/>
                    <a:gd name="T8" fmla="*/ 18 w 18"/>
                    <a:gd name="T9" fmla="*/ 0 h 24"/>
                    <a:gd name="T10" fmla="*/ 12 w 18"/>
                    <a:gd name="T11" fmla="*/ 0 h 24"/>
                    <a:gd name="T12" fmla="*/ 0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0" y="18"/>
                      </a:moveTo>
                      <a:lnTo>
                        <a:pt x="0" y="24"/>
                      </a:lnTo>
                      <a:lnTo>
                        <a:pt x="6" y="18"/>
                      </a:lnTo>
                      <a:lnTo>
                        <a:pt x="18" y="0"/>
                      </a:lnTo>
                      <a:lnTo>
                        <a:pt x="12"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4" name="Freeform 389"/>
                <p:cNvSpPr>
                  <a:spLocks/>
                </p:cNvSpPr>
                <p:nvPr/>
              </p:nvSpPr>
              <p:spPr bwMode="auto">
                <a:xfrm>
                  <a:off x="4360" y="3018"/>
                  <a:ext cx="12" cy="24"/>
                </a:xfrm>
                <a:custGeom>
                  <a:avLst/>
                  <a:gdLst>
                    <a:gd name="T0" fmla="*/ 0 w 12"/>
                    <a:gd name="T1" fmla="*/ 24 h 24"/>
                    <a:gd name="T2" fmla="*/ 0 w 12"/>
                    <a:gd name="T3" fmla="*/ 24 h 24"/>
                    <a:gd name="T4" fmla="*/ 6 w 12"/>
                    <a:gd name="T5" fmla="*/ 24 h 24"/>
                    <a:gd name="T6" fmla="*/ 12 w 12"/>
                    <a:gd name="T7" fmla="*/ 12 h 24"/>
                    <a:gd name="T8" fmla="*/ 12 w 12"/>
                    <a:gd name="T9" fmla="*/ 0 h 24"/>
                    <a:gd name="T10" fmla="*/ 12 w 12"/>
                    <a:gd name="T11" fmla="*/ 0 h 24"/>
                    <a:gd name="T12" fmla="*/ 6 w 12"/>
                    <a:gd name="T13" fmla="*/ 0 h 24"/>
                    <a:gd name="T14" fmla="*/ 6 w 12"/>
                    <a:gd name="T15" fmla="*/ 12 h 24"/>
                    <a:gd name="T16" fmla="*/ 0 w 12"/>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0" y="24"/>
                      </a:moveTo>
                      <a:lnTo>
                        <a:pt x="0" y="24"/>
                      </a:lnTo>
                      <a:lnTo>
                        <a:pt x="6" y="24"/>
                      </a:lnTo>
                      <a:lnTo>
                        <a:pt x="12" y="12"/>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5" name="Freeform 390"/>
                <p:cNvSpPr>
                  <a:spLocks/>
                </p:cNvSpPr>
                <p:nvPr/>
              </p:nvSpPr>
              <p:spPr bwMode="auto">
                <a:xfrm>
                  <a:off x="4366" y="2976"/>
                  <a:ext cx="6" cy="30"/>
                </a:xfrm>
                <a:custGeom>
                  <a:avLst/>
                  <a:gdLst>
                    <a:gd name="T0" fmla="*/ 0 w 6"/>
                    <a:gd name="T1" fmla="*/ 24 h 30"/>
                    <a:gd name="T2" fmla="*/ 6 w 6"/>
                    <a:gd name="T3" fmla="*/ 30 h 30"/>
                    <a:gd name="T4" fmla="*/ 6 w 6"/>
                    <a:gd name="T5" fmla="*/ 24 h 30"/>
                    <a:gd name="T6" fmla="*/ 6 w 6"/>
                    <a:gd name="T7" fmla="*/ 6 h 30"/>
                    <a:gd name="T8" fmla="*/ 6 w 6"/>
                    <a:gd name="T9" fmla="*/ 0 h 30"/>
                    <a:gd name="T10" fmla="*/ 0 w 6"/>
                    <a:gd name="T11" fmla="*/ 0 h 30"/>
                    <a:gd name="T12" fmla="*/ 0 w 6"/>
                    <a:gd name="T13" fmla="*/ 0 h 30"/>
                    <a:gd name="T14" fmla="*/ 0 w 6"/>
                    <a:gd name="T15" fmla="*/ 6 h 30"/>
                    <a:gd name="T16" fmla="*/ 0 w 6"/>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0" y="24"/>
                      </a:moveTo>
                      <a:lnTo>
                        <a:pt x="6" y="30"/>
                      </a:lnTo>
                      <a:lnTo>
                        <a:pt x="6" y="24"/>
                      </a:lnTo>
                      <a:lnTo>
                        <a:pt x="6" y="6"/>
                      </a:lnTo>
                      <a:lnTo>
                        <a:pt x="6" y="0"/>
                      </a:lnTo>
                      <a:lnTo>
                        <a:pt x="0" y="0"/>
                      </a:lnTo>
                      <a:lnTo>
                        <a:pt x="0"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6" name="Freeform 391"/>
                <p:cNvSpPr>
                  <a:spLocks/>
                </p:cNvSpPr>
                <p:nvPr/>
              </p:nvSpPr>
              <p:spPr bwMode="auto">
                <a:xfrm>
                  <a:off x="4342" y="2940"/>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7" name="Freeform 392"/>
                <p:cNvSpPr>
                  <a:spLocks/>
                </p:cNvSpPr>
                <p:nvPr/>
              </p:nvSpPr>
              <p:spPr bwMode="auto">
                <a:xfrm>
                  <a:off x="4312" y="2910"/>
                  <a:ext cx="24" cy="24"/>
                </a:xfrm>
                <a:custGeom>
                  <a:avLst/>
                  <a:gdLst>
                    <a:gd name="T0" fmla="*/ 18 w 24"/>
                    <a:gd name="T1" fmla="*/ 18 h 24"/>
                    <a:gd name="T2" fmla="*/ 18 w 24"/>
                    <a:gd name="T3" fmla="*/ 24 h 24"/>
                    <a:gd name="T4" fmla="*/ 24 w 24"/>
                    <a:gd name="T5" fmla="*/ 18 h 24"/>
                    <a:gd name="T6" fmla="*/ 18 w 24"/>
                    <a:gd name="T7" fmla="*/ 12 h 24"/>
                    <a:gd name="T8" fmla="*/ 12 w 24"/>
                    <a:gd name="T9" fmla="*/ 6 h 24"/>
                    <a:gd name="T10" fmla="*/ 0 w 24"/>
                    <a:gd name="T11" fmla="*/ 0 h 24"/>
                    <a:gd name="T12" fmla="*/ 0 w 24"/>
                    <a:gd name="T13" fmla="*/ 6 h 24"/>
                    <a:gd name="T14" fmla="*/ 0 w 24"/>
                    <a:gd name="T15" fmla="*/ 6 h 24"/>
                    <a:gd name="T16" fmla="*/ 12 w 24"/>
                    <a:gd name="T17" fmla="*/ 12 h 24"/>
                    <a:gd name="T18" fmla="*/ 12 w 24"/>
                    <a:gd name="T19" fmla="*/ 12 h 24"/>
                    <a:gd name="T20" fmla="*/ 12 w 24"/>
                    <a:gd name="T21" fmla="*/ 12 h 24"/>
                    <a:gd name="T22" fmla="*/ 18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18"/>
                      </a:moveTo>
                      <a:lnTo>
                        <a:pt x="18" y="24"/>
                      </a:lnTo>
                      <a:lnTo>
                        <a:pt x="24" y="18"/>
                      </a:lnTo>
                      <a:lnTo>
                        <a:pt x="18" y="12"/>
                      </a:lnTo>
                      <a:lnTo>
                        <a:pt x="12" y="6"/>
                      </a:lnTo>
                      <a:lnTo>
                        <a:pt x="0" y="0"/>
                      </a:lnTo>
                      <a:lnTo>
                        <a:pt x="0" y="6"/>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8" name="Freeform 393"/>
                <p:cNvSpPr>
                  <a:spLocks/>
                </p:cNvSpPr>
                <p:nvPr/>
              </p:nvSpPr>
              <p:spPr bwMode="auto">
                <a:xfrm>
                  <a:off x="4276" y="2886"/>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39" name="Freeform 394"/>
                <p:cNvSpPr>
                  <a:spLocks/>
                </p:cNvSpPr>
                <p:nvPr/>
              </p:nvSpPr>
              <p:spPr bwMode="auto">
                <a:xfrm>
                  <a:off x="4240" y="2868"/>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0" name="Freeform 395"/>
                <p:cNvSpPr>
                  <a:spLocks/>
                </p:cNvSpPr>
                <p:nvPr/>
              </p:nvSpPr>
              <p:spPr bwMode="auto">
                <a:xfrm>
                  <a:off x="4198" y="2850"/>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1" name="Freeform 396"/>
                <p:cNvSpPr>
                  <a:spLocks/>
                </p:cNvSpPr>
                <p:nvPr/>
              </p:nvSpPr>
              <p:spPr bwMode="auto">
                <a:xfrm>
                  <a:off x="4156" y="2838"/>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2" name="Freeform 397"/>
                <p:cNvSpPr>
                  <a:spLocks/>
                </p:cNvSpPr>
                <p:nvPr/>
              </p:nvSpPr>
              <p:spPr bwMode="auto">
                <a:xfrm>
                  <a:off x="4120" y="282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3" name="Freeform 398"/>
                <p:cNvSpPr>
                  <a:spLocks/>
                </p:cNvSpPr>
                <p:nvPr/>
              </p:nvSpPr>
              <p:spPr bwMode="auto">
                <a:xfrm>
                  <a:off x="4078" y="2820"/>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4" name="Freeform 399"/>
                <p:cNvSpPr>
                  <a:spLocks/>
                </p:cNvSpPr>
                <p:nvPr/>
              </p:nvSpPr>
              <p:spPr bwMode="auto">
                <a:xfrm>
                  <a:off x="4036" y="2808"/>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5" name="Freeform 400"/>
                <p:cNvSpPr>
                  <a:spLocks/>
                </p:cNvSpPr>
                <p:nvPr/>
              </p:nvSpPr>
              <p:spPr bwMode="auto">
                <a:xfrm>
                  <a:off x="3994" y="2802"/>
                  <a:ext cx="30" cy="12"/>
                </a:xfrm>
                <a:custGeom>
                  <a:avLst/>
                  <a:gdLst>
                    <a:gd name="T0" fmla="*/ 30 w 30"/>
                    <a:gd name="T1" fmla="*/ 12 h 12"/>
                    <a:gd name="T2" fmla="*/ 30 w 30"/>
                    <a:gd name="T3" fmla="*/ 6 h 12"/>
                    <a:gd name="T4" fmla="*/ 30 w 30"/>
                    <a:gd name="T5" fmla="*/ 6 h 12"/>
                    <a:gd name="T6" fmla="*/ 12 w 30"/>
                    <a:gd name="T7" fmla="*/ 0 h 12"/>
                    <a:gd name="T8" fmla="*/ 6 w 30"/>
                    <a:gd name="T9" fmla="*/ 0 h 12"/>
                    <a:gd name="T10" fmla="*/ 0 w 30"/>
                    <a:gd name="T11" fmla="*/ 6 h 12"/>
                    <a:gd name="T12" fmla="*/ 6 w 30"/>
                    <a:gd name="T13" fmla="*/ 6 h 12"/>
                    <a:gd name="T14" fmla="*/ 12 w 30"/>
                    <a:gd name="T15" fmla="*/ 6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6"/>
                      </a:lnTo>
                      <a:lnTo>
                        <a:pt x="12" y="0"/>
                      </a:lnTo>
                      <a:lnTo>
                        <a:pt x="6" y="0"/>
                      </a:lnTo>
                      <a:lnTo>
                        <a:pt x="0" y="6"/>
                      </a:lnTo>
                      <a:lnTo>
                        <a:pt x="6" y="6"/>
                      </a:lnTo>
                      <a:lnTo>
                        <a:pt x="12"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6" name="Freeform 401"/>
                <p:cNvSpPr>
                  <a:spLocks/>
                </p:cNvSpPr>
                <p:nvPr/>
              </p:nvSpPr>
              <p:spPr bwMode="auto">
                <a:xfrm>
                  <a:off x="3951" y="2796"/>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7" name="Freeform 402"/>
                <p:cNvSpPr>
                  <a:spLocks/>
                </p:cNvSpPr>
                <p:nvPr/>
              </p:nvSpPr>
              <p:spPr bwMode="auto">
                <a:xfrm>
                  <a:off x="3909" y="279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8" name="Freeform 403"/>
                <p:cNvSpPr>
                  <a:spLocks/>
                </p:cNvSpPr>
                <p:nvPr/>
              </p:nvSpPr>
              <p:spPr bwMode="auto">
                <a:xfrm>
                  <a:off x="3867" y="2790"/>
                  <a:ext cx="30" cy="6"/>
                </a:xfrm>
                <a:custGeom>
                  <a:avLst/>
                  <a:gdLst>
                    <a:gd name="T0" fmla="*/ 30 w 30"/>
                    <a:gd name="T1" fmla="*/ 6 h 6"/>
                    <a:gd name="T2" fmla="*/ 30 w 30"/>
                    <a:gd name="T3" fmla="*/ 6 h 6"/>
                    <a:gd name="T4" fmla="*/ 30 w 30"/>
                    <a:gd name="T5" fmla="*/ 0 h 6"/>
                    <a:gd name="T6" fmla="*/ 24 w 30"/>
                    <a:gd name="T7" fmla="*/ 0 h 6"/>
                    <a:gd name="T8" fmla="*/ 6 w 30"/>
                    <a:gd name="T9" fmla="*/ 0 h 6"/>
                    <a:gd name="T10" fmla="*/ 0 w 30"/>
                    <a:gd name="T11" fmla="*/ 6 h 6"/>
                    <a:gd name="T12" fmla="*/ 6 w 30"/>
                    <a:gd name="T13" fmla="*/ 6 h 6"/>
                    <a:gd name="T14" fmla="*/ 24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6"/>
                      </a:lnTo>
                      <a:lnTo>
                        <a:pt x="30" y="0"/>
                      </a:lnTo>
                      <a:lnTo>
                        <a:pt x="24" y="0"/>
                      </a:lnTo>
                      <a:lnTo>
                        <a:pt x="6" y="0"/>
                      </a:lnTo>
                      <a:lnTo>
                        <a:pt x="0" y="6"/>
                      </a:lnTo>
                      <a:lnTo>
                        <a:pt x="6" y="6"/>
                      </a:lnTo>
                      <a:lnTo>
                        <a:pt x="24"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49" name="Freeform 404"/>
                <p:cNvSpPr>
                  <a:spLocks/>
                </p:cNvSpPr>
                <p:nvPr/>
              </p:nvSpPr>
              <p:spPr bwMode="auto">
                <a:xfrm>
                  <a:off x="3825" y="2790"/>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50" name="Freeform 405"/>
                <p:cNvSpPr>
                  <a:spLocks/>
                </p:cNvSpPr>
                <p:nvPr/>
              </p:nvSpPr>
              <p:spPr bwMode="auto">
                <a:xfrm>
                  <a:off x="3783" y="2790"/>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979" name="Oval 407"/>
              <p:cNvSpPr>
                <a:spLocks noChangeArrowheads="1"/>
              </p:cNvSpPr>
              <p:nvPr/>
            </p:nvSpPr>
            <p:spPr bwMode="auto">
              <a:xfrm>
                <a:off x="3465" y="2886"/>
                <a:ext cx="625" cy="240"/>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grpSp>
            <p:nvGrpSpPr>
              <p:cNvPr id="31980" name="Group 412"/>
              <p:cNvGrpSpPr>
                <a:grpSpLocks/>
              </p:cNvGrpSpPr>
              <p:nvPr/>
            </p:nvGrpSpPr>
            <p:grpSpPr bwMode="auto">
              <a:xfrm>
                <a:off x="3651" y="2934"/>
                <a:ext cx="246" cy="144"/>
                <a:chOff x="3651" y="2934"/>
                <a:chExt cx="246" cy="144"/>
              </a:xfrm>
            </p:grpSpPr>
            <p:sp>
              <p:nvSpPr>
                <p:cNvPr id="31983" name="Oval 408"/>
                <p:cNvSpPr>
                  <a:spLocks noChangeArrowheads="1"/>
                </p:cNvSpPr>
                <p:nvPr/>
              </p:nvSpPr>
              <p:spPr bwMode="auto">
                <a:xfrm>
                  <a:off x="3651" y="2982"/>
                  <a:ext cx="246" cy="96"/>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1984" name="Oval 409"/>
                <p:cNvSpPr>
                  <a:spLocks noChangeArrowheads="1"/>
                </p:cNvSpPr>
                <p:nvPr/>
              </p:nvSpPr>
              <p:spPr bwMode="auto">
                <a:xfrm>
                  <a:off x="3651" y="2934"/>
                  <a:ext cx="246" cy="96"/>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1985" name="Line 410"/>
                <p:cNvSpPr>
                  <a:spLocks noChangeShapeType="1"/>
                </p:cNvSpPr>
                <p:nvPr/>
              </p:nvSpPr>
              <p:spPr bwMode="auto">
                <a:xfrm>
                  <a:off x="3651" y="2982"/>
                  <a:ext cx="1"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86" name="Line 411"/>
                <p:cNvSpPr>
                  <a:spLocks noChangeShapeType="1"/>
                </p:cNvSpPr>
                <p:nvPr/>
              </p:nvSpPr>
              <p:spPr bwMode="auto">
                <a:xfrm>
                  <a:off x="3891" y="2982"/>
                  <a:ext cx="1"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981" name="Freeform 413"/>
              <p:cNvSpPr>
                <a:spLocks/>
              </p:cNvSpPr>
              <p:nvPr/>
            </p:nvSpPr>
            <p:spPr bwMode="auto">
              <a:xfrm>
                <a:off x="4348" y="2754"/>
                <a:ext cx="906" cy="402"/>
              </a:xfrm>
              <a:custGeom>
                <a:avLst/>
                <a:gdLst>
                  <a:gd name="T0" fmla="*/ 18 w 906"/>
                  <a:gd name="T1" fmla="*/ 0 h 402"/>
                  <a:gd name="T2" fmla="*/ 0 w 906"/>
                  <a:gd name="T3" fmla="*/ 42 h 402"/>
                  <a:gd name="T4" fmla="*/ 888 w 906"/>
                  <a:gd name="T5" fmla="*/ 402 h 402"/>
                  <a:gd name="T6" fmla="*/ 906 w 906"/>
                  <a:gd name="T7" fmla="*/ 360 h 402"/>
                  <a:gd name="T8" fmla="*/ 18 w 906"/>
                  <a:gd name="T9" fmla="*/ 0 h 402"/>
                  <a:gd name="T10" fmla="*/ 0 60000 65536"/>
                  <a:gd name="T11" fmla="*/ 0 60000 65536"/>
                  <a:gd name="T12" fmla="*/ 0 60000 65536"/>
                  <a:gd name="T13" fmla="*/ 0 60000 65536"/>
                  <a:gd name="T14" fmla="*/ 0 60000 65536"/>
                  <a:gd name="T15" fmla="*/ 0 w 906"/>
                  <a:gd name="T16" fmla="*/ 0 h 402"/>
                  <a:gd name="T17" fmla="*/ 906 w 906"/>
                  <a:gd name="T18" fmla="*/ 402 h 402"/>
                </a:gdLst>
                <a:ahLst/>
                <a:cxnLst>
                  <a:cxn ang="T10">
                    <a:pos x="T0" y="T1"/>
                  </a:cxn>
                  <a:cxn ang="T11">
                    <a:pos x="T2" y="T3"/>
                  </a:cxn>
                  <a:cxn ang="T12">
                    <a:pos x="T4" y="T5"/>
                  </a:cxn>
                  <a:cxn ang="T13">
                    <a:pos x="T6" y="T7"/>
                  </a:cxn>
                  <a:cxn ang="T14">
                    <a:pos x="T8" y="T9"/>
                  </a:cxn>
                </a:cxnLst>
                <a:rect l="T15" t="T16" r="T17" b="T18"/>
                <a:pathLst>
                  <a:path w="906" h="402">
                    <a:moveTo>
                      <a:pt x="18" y="0"/>
                    </a:moveTo>
                    <a:lnTo>
                      <a:pt x="0" y="42"/>
                    </a:lnTo>
                    <a:lnTo>
                      <a:pt x="888" y="402"/>
                    </a:lnTo>
                    <a:lnTo>
                      <a:pt x="906" y="360"/>
                    </a:lnTo>
                    <a:lnTo>
                      <a:pt x="18" y="0"/>
                    </a:lnTo>
                    <a:close/>
                  </a:path>
                </a:pathLst>
              </a:custGeom>
              <a:solidFill>
                <a:srgbClr val="FFFFFF"/>
              </a:solidFill>
              <a:ln w="9525">
                <a:solidFill>
                  <a:srgbClr val="000000"/>
                </a:solidFill>
                <a:round/>
                <a:headEnd/>
                <a:tailEnd/>
              </a:ln>
            </p:spPr>
            <p:txBody>
              <a:bodyPr/>
              <a:lstStyle/>
              <a:p>
                <a:endParaRPr lang="en-US"/>
              </a:p>
            </p:txBody>
          </p:sp>
          <p:sp>
            <p:nvSpPr>
              <p:cNvPr id="31982" name="Freeform 414"/>
              <p:cNvSpPr>
                <a:spLocks/>
              </p:cNvSpPr>
              <p:nvPr/>
            </p:nvSpPr>
            <p:spPr bwMode="auto">
              <a:xfrm>
                <a:off x="4324" y="2736"/>
                <a:ext cx="144" cy="102"/>
              </a:xfrm>
              <a:custGeom>
                <a:avLst/>
                <a:gdLst>
                  <a:gd name="T0" fmla="*/ 84 w 144"/>
                  <a:gd name="T1" fmla="*/ 6 h 102"/>
                  <a:gd name="T2" fmla="*/ 54 w 144"/>
                  <a:gd name="T3" fmla="*/ 0 h 102"/>
                  <a:gd name="T4" fmla="*/ 30 w 144"/>
                  <a:gd name="T5" fmla="*/ 6 h 102"/>
                  <a:gd name="T6" fmla="*/ 12 w 144"/>
                  <a:gd name="T7" fmla="*/ 18 h 102"/>
                  <a:gd name="T8" fmla="*/ 0 w 144"/>
                  <a:gd name="T9" fmla="*/ 36 h 102"/>
                  <a:gd name="T10" fmla="*/ 0 w 144"/>
                  <a:gd name="T11" fmla="*/ 54 h 102"/>
                  <a:gd name="T12" fmla="*/ 12 w 144"/>
                  <a:gd name="T13" fmla="*/ 72 h 102"/>
                  <a:gd name="T14" fmla="*/ 36 w 144"/>
                  <a:gd name="T15" fmla="*/ 90 h 102"/>
                  <a:gd name="T16" fmla="*/ 60 w 144"/>
                  <a:gd name="T17" fmla="*/ 96 h 102"/>
                  <a:gd name="T18" fmla="*/ 90 w 144"/>
                  <a:gd name="T19" fmla="*/ 102 h 102"/>
                  <a:gd name="T20" fmla="*/ 114 w 144"/>
                  <a:gd name="T21" fmla="*/ 96 h 102"/>
                  <a:gd name="T22" fmla="*/ 132 w 144"/>
                  <a:gd name="T23" fmla="*/ 90 h 102"/>
                  <a:gd name="T24" fmla="*/ 144 w 144"/>
                  <a:gd name="T25" fmla="*/ 72 h 102"/>
                  <a:gd name="T26" fmla="*/ 144 w 144"/>
                  <a:gd name="T27" fmla="*/ 48 h 102"/>
                  <a:gd name="T28" fmla="*/ 132 w 144"/>
                  <a:gd name="T29" fmla="*/ 30 h 102"/>
                  <a:gd name="T30" fmla="*/ 108 w 144"/>
                  <a:gd name="T31" fmla="*/ 12 h 102"/>
                  <a:gd name="T32" fmla="*/ 84 w 144"/>
                  <a:gd name="T33" fmla="*/ 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02"/>
                  <a:gd name="T53" fmla="*/ 144 w 144"/>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02">
                    <a:moveTo>
                      <a:pt x="84" y="6"/>
                    </a:moveTo>
                    <a:lnTo>
                      <a:pt x="54" y="0"/>
                    </a:lnTo>
                    <a:lnTo>
                      <a:pt x="30" y="6"/>
                    </a:lnTo>
                    <a:lnTo>
                      <a:pt x="12" y="18"/>
                    </a:lnTo>
                    <a:lnTo>
                      <a:pt x="0" y="36"/>
                    </a:lnTo>
                    <a:lnTo>
                      <a:pt x="0" y="54"/>
                    </a:lnTo>
                    <a:lnTo>
                      <a:pt x="12" y="72"/>
                    </a:lnTo>
                    <a:lnTo>
                      <a:pt x="36" y="90"/>
                    </a:lnTo>
                    <a:lnTo>
                      <a:pt x="60" y="96"/>
                    </a:lnTo>
                    <a:lnTo>
                      <a:pt x="90" y="102"/>
                    </a:lnTo>
                    <a:lnTo>
                      <a:pt x="114" y="96"/>
                    </a:lnTo>
                    <a:lnTo>
                      <a:pt x="132" y="90"/>
                    </a:lnTo>
                    <a:lnTo>
                      <a:pt x="144" y="72"/>
                    </a:lnTo>
                    <a:lnTo>
                      <a:pt x="144" y="48"/>
                    </a:lnTo>
                    <a:lnTo>
                      <a:pt x="132" y="30"/>
                    </a:lnTo>
                    <a:lnTo>
                      <a:pt x="108" y="12"/>
                    </a:lnTo>
                    <a:lnTo>
                      <a:pt x="84" y="6"/>
                    </a:lnTo>
                    <a:close/>
                  </a:path>
                </a:pathLst>
              </a:custGeom>
              <a:solidFill>
                <a:srgbClr val="FFFFFF"/>
              </a:solidFill>
              <a:ln w="9525">
                <a:solidFill>
                  <a:srgbClr val="000000"/>
                </a:solidFill>
                <a:round/>
                <a:headEnd/>
                <a:tailEnd/>
              </a:ln>
            </p:spPr>
            <p:txBody>
              <a:bodyPr/>
              <a:lstStyle/>
              <a:p>
                <a:endParaRPr lang="en-US"/>
              </a:p>
            </p:txBody>
          </p:sp>
        </p:grpSp>
        <p:grpSp>
          <p:nvGrpSpPr>
            <p:cNvPr id="30732" name="Group 811"/>
            <p:cNvGrpSpPr>
              <a:grpSpLocks/>
            </p:cNvGrpSpPr>
            <p:nvPr/>
          </p:nvGrpSpPr>
          <p:grpSpPr bwMode="auto">
            <a:xfrm>
              <a:off x="2601" y="2405"/>
              <a:ext cx="2653" cy="961"/>
              <a:chOff x="2601" y="2405"/>
              <a:chExt cx="2653" cy="961"/>
            </a:xfrm>
          </p:grpSpPr>
          <p:sp>
            <p:nvSpPr>
              <p:cNvPr id="31578" name="Oval 416"/>
              <p:cNvSpPr>
                <a:spLocks noChangeArrowheads="1"/>
              </p:cNvSpPr>
              <p:nvPr/>
            </p:nvSpPr>
            <p:spPr bwMode="auto">
              <a:xfrm>
                <a:off x="2601" y="2453"/>
                <a:ext cx="2353" cy="913"/>
              </a:xfrm>
              <a:prstGeom prst="ellipse">
                <a:avLst/>
              </a:prstGeom>
              <a:solidFill>
                <a:srgbClr val="969696"/>
              </a:solidFill>
              <a:ln w="9525">
                <a:solidFill>
                  <a:srgbClr val="000000"/>
                </a:solidFill>
                <a:round/>
                <a:headEnd/>
                <a:tailEnd/>
              </a:ln>
            </p:spPr>
            <p:txBody>
              <a:bodyPr/>
              <a:lstStyle/>
              <a:p>
                <a:endParaRPr lang="en-US">
                  <a:latin typeface="Georgia" pitchFamily="18" charset="0"/>
                </a:endParaRPr>
              </a:p>
            </p:txBody>
          </p:sp>
          <p:sp>
            <p:nvSpPr>
              <p:cNvPr id="31579" name="Oval 417"/>
              <p:cNvSpPr>
                <a:spLocks noChangeArrowheads="1"/>
              </p:cNvSpPr>
              <p:nvPr/>
            </p:nvSpPr>
            <p:spPr bwMode="auto">
              <a:xfrm>
                <a:off x="2601" y="2405"/>
                <a:ext cx="2353" cy="913"/>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grpSp>
            <p:nvGrpSpPr>
              <p:cNvPr id="31580" name="Group 535"/>
              <p:cNvGrpSpPr>
                <a:grpSpLocks/>
              </p:cNvGrpSpPr>
              <p:nvPr/>
            </p:nvGrpSpPr>
            <p:grpSpPr bwMode="auto">
              <a:xfrm>
                <a:off x="2697" y="2453"/>
                <a:ext cx="2161" cy="817"/>
                <a:chOff x="2697" y="2453"/>
                <a:chExt cx="2161" cy="817"/>
              </a:xfrm>
            </p:grpSpPr>
            <p:sp>
              <p:nvSpPr>
                <p:cNvPr id="31856" name="Freeform 418"/>
                <p:cNvSpPr>
                  <a:spLocks/>
                </p:cNvSpPr>
                <p:nvPr/>
              </p:nvSpPr>
              <p:spPr bwMode="auto">
                <a:xfrm>
                  <a:off x="3753" y="245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7" name="Freeform 419"/>
                <p:cNvSpPr>
                  <a:spLocks/>
                </p:cNvSpPr>
                <p:nvPr/>
              </p:nvSpPr>
              <p:spPr bwMode="auto">
                <a:xfrm>
                  <a:off x="3711"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8" name="Freeform 420"/>
                <p:cNvSpPr>
                  <a:spLocks/>
                </p:cNvSpPr>
                <p:nvPr/>
              </p:nvSpPr>
              <p:spPr bwMode="auto">
                <a:xfrm>
                  <a:off x="3669"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9" name="Freeform 421"/>
                <p:cNvSpPr>
                  <a:spLocks/>
                </p:cNvSpPr>
                <p:nvPr/>
              </p:nvSpPr>
              <p:spPr bwMode="auto">
                <a:xfrm>
                  <a:off x="3627"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0" name="Freeform 422"/>
                <p:cNvSpPr>
                  <a:spLocks/>
                </p:cNvSpPr>
                <p:nvPr/>
              </p:nvSpPr>
              <p:spPr bwMode="auto">
                <a:xfrm>
                  <a:off x="3585" y="245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1" name="Freeform 423"/>
                <p:cNvSpPr>
                  <a:spLocks/>
                </p:cNvSpPr>
                <p:nvPr/>
              </p:nvSpPr>
              <p:spPr bwMode="auto">
                <a:xfrm>
                  <a:off x="3543" y="2459"/>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2" name="Freeform 424"/>
                <p:cNvSpPr>
                  <a:spLocks/>
                </p:cNvSpPr>
                <p:nvPr/>
              </p:nvSpPr>
              <p:spPr bwMode="auto">
                <a:xfrm>
                  <a:off x="3501" y="246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3" name="Freeform 425"/>
                <p:cNvSpPr>
                  <a:spLocks/>
                </p:cNvSpPr>
                <p:nvPr/>
              </p:nvSpPr>
              <p:spPr bwMode="auto">
                <a:xfrm>
                  <a:off x="3459" y="246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4" name="Freeform 426"/>
                <p:cNvSpPr>
                  <a:spLocks/>
                </p:cNvSpPr>
                <p:nvPr/>
              </p:nvSpPr>
              <p:spPr bwMode="auto">
                <a:xfrm>
                  <a:off x="3417" y="247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5" name="Freeform 427"/>
                <p:cNvSpPr>
                  <a:spLocks/>
                </p:cNvSpPr>
                <p:nvPr/>
              </p:nvSpPr>
              <p:spPr bwMode="auto">
                <a:xfrm>
                  <a:off x="3375" y="247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6" name="Freeform 428"/>
                <p:cNvSpPr>
                  <a:spLocks/>
                </p:cNvSpPr>
                <p:nvPr/>
              </p:nvSpPr>
              <p:spPr bwMode="auto">
                <a:xfrm>
                  <a:off x="3333" y="2483"/>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7" name="Freeform 429"/>
                <p:cNvSpPr>
                  <a:spLocks/>
                </p:cNvSpPr>
                <p:nvPr/>
              </p:nvSpPr>
              <p:spPr bwMode="auto">
                <a:xfrm>
                  <a:off x="3291" y="2489"/>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8" name="Freeform 430"/>
                <p:cNvSpPr>
                  <a:spLocks/>
                </p:cNvSpPr>
                <p:nvPr/>
              </p:nvSpPr>
              <p:spPr bwMode="auto">
                <a:xfrm>
                  <a:off x="3249" y="2501"/>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9" name="Freeform 431"/>
                <p:cNvSpPr>
                  <a:spLocks/>
                </p:cNvSpPr>
                <p:nvPr/>
              </p:nvSpPr>
              <p:spPr bwMode="auto">
                <a:xfrm>
                  <a:off x="3207" y="2507"/>
                  <a:ext cx="30" cy="13"/>
                </a:xfrm>
                <a:custGeom>
                  <a:avLst/>
                  <a:gdLst>
                    <a:gd name="T0" fmla="*/ 30 w 30"/>
                    <a:gd name="T1" fmla="*/ 7 h 13"/>
                    <a:gd name="T2" fmla="*/ 30 w 30"/>
                    <a:gd name="T3" fmla="*/ 0 h 13"/>
                    <a:gd name="T4" fmla="*/ 30 w 30"/>
                    <a:gd name="T5" fmla="*/ 0 h 13"/>
                    <a:gd name="T6" fmla="*/ 6 w 30"/>
                    <a:gd name="T7" fmla="*/ 7 h 13"/>
                    <a:gd name="T8" fmla="*/ 0 w 30"/>
                    <a:gd name="T9" fmla="*/ 7 h 13"/>
                    <a:gd name="T10" fmla="*/ 6 w 30"/>
                    <a:gd name="T11" fmla="*/ 13 h 13"/>
                    <a:gd name="T12" fmla="*/ 30 w 30"/>
                    <a:gd name="T13" fmla="*/ 7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30" y="7"/>
                      </a:moveTo>
                      <a:lnTo>
                        <a:pt x="30" y="0"/>
                      </a:lnTo>
                      <a:lnTo>
                        <a:pt x="6" y="7"/>
                      </a:lnTo>
                      <a:lnTo>
                        <a:pt x="0" y="7"/>
                      </a:lnTo>
                      <a:lnTo>
                        <a:pt x="6" y="13"/>
                      </a:lnTo>
                      <a:lnTo>
                        <a:pt x="30"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0" name="Freeform 432"/>
                <p:cNvSpPr>
                  <a:spLocks/>
                </p:cNvSpPr>
                <p:nvPr/>
              </p:nvSpPr>
              <p:spPr bwMode="auto">
                <a:xfrm>
                  <a:off x="3165" y="2514"/>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1" name="Freeform 433"/>
                <p:cNvSpPr>
                  <a:spLocks/>
                </p:cNvSpPr>
                <p:nvPr/>
              </p:nvSpPr>
              <p:spPr bwMode="auto">
                <a:xfrm>
                  <a:off x="3129" y="2526"/>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2" name="Freeform 434"/>
                <p:cNvSpPr>
                  <a:spLocks/>
                </p:cNvSpPr>
                <p:nvPr/>
              </p:nvSpPr>
              <p:spPr bwMode="auto">
                <a:xfrm>
                  <a:off x="3087" y="2538"/>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3" name="Freeform 435"/>
                <p:cNvSpPr>
                  <a:spLocks/>
                </p:cNvSpPr>
                <p:nvPr/>
              </p:nvSpPr>
              <p:spPr bwMode="auto">
                <a:xfrm>
                  <a:off x="3045" y="2550"/>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4" name="Freeform 436"/>
                <p:cNvSpPr>
                  <a:spLocks/>
                </p:cNvSpPr>
                <p:nvPr/>
              </p:nvSpPr>
              <p:spPr bwMode="auto">
                <a:xfrm>
                  <a:off x="3009" y="2562"/>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6" y="6"/>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5" name="Freeform 437"/>
                <p:cNvSpPr>
                  <a:spLocks/>
                </p:cNvSpPr>
                <p:nvPr/>
              </p:nvSpPr>
              <p:spPr bwMode="auto">
                <a:xfrm>
                  <a:off x="2967" y="2580"/>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6" name="Freeform 438"/>
                <p:cNvSpPr>
                  <a:spLocks/>
                </p:cNvSpPr>
                <p:nvPr/>
              </p:nvSpPr>
              <p:spPr bwMode="auto">
                <a:xfrm>
                  <a:off x="2931" y="2592"/>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7" name="Freeform 439"/>
                <p:cNvSpPr>
                  <a:spLocks/>
                </p:cNvSpPr>
                <p:nvPr/>
              </p:nvSpPr>
              <p:spPr bwMode="auto">
                <a:xfrm>
                  <a:off x="2895" y="2610"/>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8" name="Freeform 440"/>
                <p:cNvSpPr>
                  <a:spLocks/>
                </p:cNvSpPr>
                <p:nvPr/>
              </p:nvSpPr>
              <p:spPr bwMode="auto">
                <a:xfrm>
                  <a:off x="2859" y="2634"/>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0"/>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9" name="Freeform 441"/>
                <p:cNvSpPr>
                  <a:spLocks/>
                </p:cNvSpPr>
                <p:nvPr/>
              </p:nvSpPr>
              <p:spPr bwMode="auto">
                <a:xfrm>
                  <a:off x="2823" y="2652"/>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6"/>
                      </a:lnTo>
                      <a:lnTo>
                        <a:pt x="18" y="0"/>
                      </a:lnTo>
                      <a:lnTo>
                        <a:pt x="6" y="12"/>
                      </a:lnTo>
                      <a:lnTo>
                        <a:pt x="0" y="12"/>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0" name="Freeform 442"/>
                <p:cNvSpPr>
                  <a:spLocks/>
                </p:cNvSpPr>
                <p:nvPr/>
              </p:nvSpPr>
              <p:spPr bwMode="auto">
                <a:xfrm>
                  <a:off x="2787" y="2676"/>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1" name="Freeform 443"/>
                <p:cNvSpPr>
                  <a:spLocks/>
                </p:cNvSpPr>
                <p:nvPr/>
              </p:nvSpPr>
              <p:spPr bwMode="auto">
                <a:xfrm>
                  <a:off x="2757" y="2706"/>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0"/>
                      </a:move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2" name="Freeform 444"/>
                <p:cNvSpPr>
                  <a:spLocks/>
                </p:cNvSpPr>
                <p:nvPr/>
              </p:nvSpPr>
              <p:spPr bwMode="auto">
                <a:xfrm>
                  <a:off x="2733" y="2736"/>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3" name="Freeform 445"/>
                <p:cNvSpPr>
                  <a:spLocks/>
                </p:cNvSpPr>
                <p:nvPr/>
              </p:nvSpPr>
              <p:spPr bwMode="auto">
                <a:xfrm>
                  <a:off x="2709" y="2772"/>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6" y="6"/>
                      </a:lnTo>
                      <a:lnTo>
                        <a:pt x="0"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4" name="Freeform 446"/>
                <p:cNvSpPr>
                  <a:spLocks/>
                </p:cNvSpPr>
                <p:nvPr/>
              </p:nvSpPr>
              <p:spPr bwMode="auto">
                <a:xfrm>
                  <a:off x="2697" y="2808"/>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5" name="Freeform 447"/>
                <p:cNvSpPr>
                  <a:spLocks/>
                </p:cNvSpPr>
                <p:nvPr/>
              </p:nvSpPr>
              <p:spPr bwMode="auto">
                <a:xfrm>
                  <a:off x="2697" y="2850"/>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6" name="Freeform 448"/>
                <p:cNvSpPr>
                  <a:spLocks/>
                </p:cNvSpPr>
                <p:nvPr/>
              </p:nvSpPr>
              <p:spPr bwMode="auto">
                <a:xfrm>
                  <a:off x="2697" y="2892"/>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6" y="0"/>
                      </a:moveTo>
                      <a:lnTo>
                        <a:pt x="6" y="0"/>
                      </a:lnTo>
                      <a:lnTo>
                        <a:pt x="0" y="0"/>
                      </a:lnTo>
                      <a:lnTo>
                        <a:pt x="0" y="12"/>
                      </a:lnTo>
                      <a:lnTo>
                        <a:pt x="6"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7" name="Freeform 449"/>
                <p:cNvSpPr>
                  <a:spLocks/>
                </p:cNvSpPr>
                <p:nvPr/>
              </p:nvSpPr>
              <p:spPr bwMode="auto">
                <a:xfrm>
                  <a:off x="2709" y="2928"/>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8" name="Freeform 450"/>
                <p:cNvSpPr>
                  <a:spLocks/>
                </p:cNvSpPr>
                <p:nvPr/>
              </p:nvSpPr>
              <p:spPr bwMode="auto">
                <a:xfrm>
                  <a:off x="2733" y="2964"/>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6"/>
                      </a:moveTo>
                      <a:lnTo>
                        <a:pt x="6" y="0"/>
                      </a:lnTo>
                      <a:lnTo>
                        <a:pt x="0" y="6"/>
                      </a:lnTo>
                      <a:lnTo>
                        <a:pt x="12" y="18"/>
                      </a:lnTo>
                      <a:lnTo>
                        <a:pt x="12"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89" name="Freeform 451"/>
                <p:cNvSpPr>
                  <a:spLocks/>
                </p:cNvSpPr>
                <p:nvPr/>
              </p:nvSpPr>
              <p:spPr bwMode="auto">
                <a:xfrm>
                  <a:off x="2763" y="2994"/>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6" y="6"/>
                      </a:moveTo>
                      <a:lnTo>
                        <a:pt x="0" y="0"/>
                      </a:lnTo>
                      <a:lnTo>
                        <a:pt x="0" y="6"/>
                      </a:lnTo>
                      <a:lnTo>
                        <a:pt x="12"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0" name="Freeform 452"/>
                <p:cNvSpPr>
                  <a:spLocks/>
                </p:cNvSpPr>
                <p:nvPr/>
              </p:nvSpPr>
              <p:spPr bwMode="auto">
                <a:xfrm>
                  <a:off x="2793" y="3024"/>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1" name="Freeform 453"/>
                <p:cNvSpPr>
                  <a:spLocks/>
                </p:cNvSpPr>
                <p:nvPr/>
              </p:nvSpPr>
              <p:spPr bwMode="auto">
                <a:xfrm>
                  <a:off x="2823" y="3048"/>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4"/>
                    <a:gd name="T26" fmla="*/ 30 w 3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4">
                      <a:moveTo>
                        <a:pt x="6" y="0"/>
                      </a:moveTo>
                      <a:lnTo>
                        <a:pt x="0"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2" name="Freeform 454"/>
                <p:cNvSpPr>
                  <a:spLocks/>
                </p:cNvSpPr>
                <p:nvPr/>
              </p:nvSpPr>
              <p:spPr bwMode="auto">
                <a:xfrm>
                  <a:off x="2859" y="3072"/>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3" name="Freeform 455"/>
                <p:cNvSpPr>
                  <a:spLocks/>
                </p:cNvSpPr>
                <p:nvPr/>
              </p:nvSpPr>
              <p:spPr bwMode="auto">
                <a:xfrm>
                  <a:off x="2895" y="309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4" name="Freeform 456"/>
                <p:cNvSpPr>
                  <a:spLocks/>
                </p:cNvSpPr>
                <p:nvPr/>
              </p:nvSpPr>
              <p:spPr bwMode="auto">
                <a:xfrm>
                  <a:off x="2937" y="3114"/>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6" y="6"/>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5" name="Freeform 457"/>
                <p:cNvSpPr>
                  <a:spLocks/>
                </p:cNvSpPr>
                <p:nvPr/>
              </p:nvSpPr>
              <p:spPr bwMode="auto">
                <a:xfrm>
                  <a:off x="2973" y="3126"/>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6" name="Freeform 458"/>
                <p:cNvSpPr>
                  <a:spLocks/>
                </p:cNvSpPr>
                <p:nvPr/>
              </p:nvSpPr>
              <p:spPr bwMode="auto">
                <a:xfrm>
                  <a:off x="3015" y="3144"/>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7" name="Freeform 459"/>
                <p:cNvSpPr>
                  <a:spLocks/>
                </p:cNvSpPr>
                <p:nvPr/>
              </p:nvSpPr>
              <p:spPr bwMode="auto">
                <a:xfrm>
                  <a:off x="3051" y="3156"/>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8" name="Freeform 460"/>
                <p:cNvSpPr>
                  <a:spLocks/>
                </p:cNvSpPr>
                <p:nvPr/>
              </p:nvSpPr>
              <p:spPr bwMode="auto">
                <a:xfrm>
                  <a:off x="3093" y="316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99" name="Freeform 461"/>
                <p:cNvSpPr>
                  <a:spLocks/>
                </p:cNvSpPr>
                <p:nvPr/>
              </p:nvSpPr>
              <p:spPr bwMode="auto">
                <a:xfrm>
                  <a:off x="3135" y="3180"/>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0" name="Freeform 462"/>
                <p:cNvSpPr>
                  <a:spLocks/>
                </p:cNvSpPr>
                <p:nvPr/>
              </p:nvSpPr>
              <p:spPr bwMode="auto">
                <a:xfrm>
                  <a:off x="3171" y="3192"/>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1" name="Freeform 463"/>
                <p:cNvSpPr>
                  <a:spLocks/>
                </p:cNvSpPr>
                <p:nvPr/>
              </p:nvSpPr>
              <p:spPr bwMode="auto">
                <a:xfrm>
                  <a:off x="3213" y="320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2" name="Freeform 464"/>
                <p:cNvSpPr>
                  <a:spLocks/>
                </p:cNvSpPr>
                <p:nvPr/>
              </p:nvSpPr>
              <p:spPr bwMode="auto">
                <a:xfrm>
                  <a:off x="3255" y="3210"/>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3" name="Freeform 465"/>
                <p:cNvSpPr>
                  <a:spLocks/>
                </p:cNvSpPr>
                <p:nvPr/>
              </p:nvSpPr>
              <p:spPr bwMode="auto">
                <a:xfrm>
                  <a:off x="3297" y="321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4" name="Freeform 466"/>
                <p:cNvSpPr>
                  <a:spLocks/>
                </p:cNvSpPr>
                <p:nvPr/>
              </p:nvSpPr>
              <p:spPr bwMode="auto">
                <a:xfrm>
                  <a:off x="3339" y="3228"/>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5" name="Freeform 467"/>
                <p:cNvSpPr>
                  <a:spLocks/>
                </p:cNvSpPr>
                <p:nvPr/>
              </p:nvSpPr>
              <p:spPr bwMode="auto">
                <a:xfrm>
                  <a:off x="3381" y="323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6" name="Freeform 468"/>
                <p:cNvSpPr>
                  <a:spLocks/>
                </p:cNvSpPr>
                <p:nvPr/>
              </p:nvSpPr>
              <p:spPr bwMode="auto">
                <a:xfrm>
                  <a:off x="3423" y="324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7" name="Freeform 469"/>
                <p:cNvSpPr>
                  <a:spLocks/>
                </p:cNvSpPr>
                <p:nvPr/>
              </p:nvSpPr>
              <p:spPr bwMode="auto">
                <a:xfrm>
                  <a:off x="3465" y="324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8" name="Freeform 470"/>
                <p:cNvSpPr>
                  <a:spLocks/>
                </p:cNvSpPr>
                <p:nvPr/>
              </p:nvSpPr>
              <p:spPr bwMode="auto">
                <a:xfrm>
                  <a:off x="3507" y="324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09" name="Freeform 471"/>
                <p:cNvSpPr>
                  <a:spLocks/>
                </p:cNvSpPr>
                <p:nvPr/>
              </p:nvSpPr>
              <p:spPr bwMode="auto">
                <a:xfrm>
                  <a:off x="3549" y="3252"/>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0" name="Freeform 472"/>
                <p:cNvSpPr>
                  <a:spLocks/>
                </p:cNvSpPr>
                <p:nvPr/>
              </p:nvSpPr>
              <p:spPr bwMode="auto">
                <a:xfrm>
                  <a:off x="3591" y="325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1" name="Freeform 473"/>
                <p:cNvSpPr>
                  <a:spLocks/>
                </p:cNvSpPr>
                <p:nvPr/>
              </p:nvSpPr>
              <p:spPr bwMode="auto">
                <a:xfrm>
                  <a:off x="3633" y="325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2" name="Freeform 474"/>
                <p:cNvSpPr>
                  <a:spLocks/>
                </p:cNvSpPr>
                <p:nvPr/>
              </p:nvSpPr>
              <p:spPr bwMode="auto">
                <a:xfrm>
                  <a:off x="3675" y="325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3" name="Freeform 475"/>
                <p:cNvSpPr>
                  <a:spLocks/>
                </p:cNvSpPr>
                <p:nvPr/>
              </p:nvSpPr>
              <p:spPr bwMode="auto">
                <a:xfrm>
                  <a:off x="3717" y="3258"/>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4" name="Freeform 476"/>
                <p:cNvSpPr>
                  <a:spLocks/>
                </p:cNvSpPr>
                <p:nvPr/>
              </p:nvSpPr>
              <p:spPr bwMode="auto">
                <a:xfrm>
                  <a:off x="3753" y="3258"/>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5" name="Freeform 477"/>
                <p:cNvSpPr>
                  <a:spLocks/>
                </p:cNvSpPr>
                <p:nvPr/>
              </p:nvSpPr>
              <p:spPr bwMode="auto">
                <a:xfrm>
                  <a:off x="3795" y="325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6" name="Freeform 478"/>
                <p:cNvSpPr>
                  <a:spLocks/>
                </p:cNvSpPr>
                <p:nvPr/>
              </p:nvSpPr>
              <p:spPr bwMode="auto">
                <a:xfrm>
                  <a:off x="3837" y="325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7" name="Freeform 479"/>
                <p:cNvSpPr>
                  <a:spLocks/>
                </p:cNvSpPr>
                <p:nvPr/>
              </p:nvSpPr>
              <p:spPr bwMode="auto">
                <a:xfrm>
                  <a:off x="3879" y="325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8" name="Freeform 480"/>
                <p:cNvSpPr>
                  <a:spLocks/>
                </p:cNvSpPr>
                <p:nvPr/>
              </p:nvSpPr>
              <p:spPr bwMode="auto">
                <a:xfrm>
                  <a:off x="3921" y="325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19" name="Freeform 481"/>
                <p:cNvSpPr>
                  <a:spLocks/>
                </p:cNvSpPr>
                <p:nvPr/>
              </p:nvSpPr>
              <p:spPr bwMode="auto">
                <a:xfrm>
                  <a:off x="3963" y="3252"/>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0" name="Freeform 482"/>
                <p:cNvSpPr>
                  <a:spLocks/>
                </p:cNvSpPr>
                <p:nvPr/>
              </p:nvSpPr>
              <p:spPr bwMode="auto">
                <a:xfrm>
                  <a:off x="4006" y="324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1" name="Freeform 483"/>
                <p:cNvSpPr>
                  <a:spLocks/>
                </p:cNvSpPr>
                <p:nvPr/>
              </p:nvSpPr>
              <p:spPr bwMode="auto">
                <a:xfrm>
                  <a:off x="4048" y="3246"/>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2" name="Freeform 484"/>
                <p:cNvSpPr>
                  <a:spLocks/>
                </p:cNvSpPr>
                <p:nvPr/>
              </p:nvSpPr>
              <p:spPr bwMode="auto">
                <a:xfrm>
                  <a:off x="4090" y="324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3" name="Freeform 485"/>
                <p:cNvSpPr>
                  <a:spLocks/>
                </p:cNvSpPr>
                <p:nvPr/>
              </p:nvSpPr>
              <p:spPr bwMode="auto">
                <a:xfrm>
                  <a:off x="4132" y="323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4" name="Freeform 486"/>
                <p:cNvSpPr>
                  <a:spLocks/>
                </p:cNvSpPr>
                <p:nvPr/>
              </p:nvSpPr>
              <p:spPr bwMode="auto">
                <a:xfrm>
                  <a:off x="4174" y="3228"/>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24"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5" name="Freeform 487"/>
                <p:cNvSpPr>
                  <a:spLocks/>
                </p:cNvSpPr>
                <p:nvPr/>
              </p:nvSpPr>
              <p:spPr bwMode="auto">
                <a:xfrm>
                  <a:off x="4216" y="322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6" name="Freeform 488"/>
                <p:cNvSpPr>
                  <a:spLocks/>
                </p:cNvSpPr>
                <p:nvPr/>
              </p:nvSpPr>
              <p:spPr bwMode="auto">
                <a:xfrm>
                  <a:off x="4258" y="321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7" name="Freeform 489"/>
                <p:cNvSpPr>
                  <a:spLocks/>
                </p:cNvSpPr>
                <p:nvPr/>
              </p:nvSpPr>
              <p:spPr bwMode="auto">
                <a:xfrm>
                  <a:off x="4300" y="320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8" name="Freeform 490"/>
                <p:cNvSpPr>
                  <a:spLocks/>
                </p:cNvSpPr>
                <p:nvPr/>
              </p:nvSpPr>
              <p:spPr bwMode="auto">
                <a:xfrm>
                  <a:off x="4342" y="319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29" name="Freeform 491"/>
                <p:cNvSpPr>
                  <a:spLocks/>
                </p:cNvSpPr>
                <p:nvPr/>
              </p:nvSpPr>
              <p:spPr bwMode="auto">
                <a:xfrm>
                  <a:off x="4384" y="3186"/>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0" name="Freeform 492"/>
                <p:cNvSpPr>
                  <a:spLocks/>
                </p:cNvSpPr>
                <p:nvPr/>
              </p:nvSpPr>
              <p:spPr bwMode="auto">
                <a:xfrm>
                  <a:off x="4420" y="3174"/>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1" name="Freeform 493"/>
                <p:cNvSpPr>
                  <a:spLocks/>
                </p:cNvSpPr>
                <p:nvPr/>
              </p:nvSpPr>
              <p:spPr bwMode="auto">
                <a:xfrm>
                  <a:off x="4462" y="3162"/>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2" name="Freeform 494"/>
                <p:cNvSpPr>
                  <a:spLocks/>
                </p:cNvSpPr>
                <p:nvPr/>
              </p:nvSpPr>
              <p:spPr bwMode="auto">
                <a:xfrm>
                  <a:off x="4504" y="3144"/>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3" name="Freeform 495"/>
                <p:cNvSpPr>
                  <a:spLocks/>
                </p:cNvSpPr>
                <p:nvPr/>
              </p:nvSpPr>
              <p:spPr bwMode="auto">
                <a:xfrm>
                  <a:off x="4540" y="3132"/>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4" name="Freeform 496"/>
                <p:cNvSpPr>
                  <a:spLocks/>
                </p:cNvSpPr>
                <p:nvPr/>
              </p:nvSpPr>
              <p:spPr bwMode="auto">
                <a:xfrm>
                  <a:off x="4582" y="3114"/>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5" name="Freeform 497"/>
                <p:cNvSpPr>
                  <a:spLocks/>
                </p:cNvSpPr>
                <p:nvPr/>
              </p:nvSpPr>
              <p:spPr bwMode="auto">
                <a:xfrm>
                  <a:off x="4618" y="3096"/>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6" name="Freeform 498"/>
                <p:cNvSpPr>
                  <a:spLocks/>
                </p:cNvSpPr>
                <p:nvPr/>
              </p:nvSpPr>
              <p:spPr bwMode="auto">
                <a:xfrm>
                  <a:off x="4654" y="3078"/>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7" name="Freeform 499"/>
                <p:cNvSpPr>
                  <a:spLocks/>
                </p:cNvSpPr>
                <p:nvPr/>
              </p:nvSpPr>
              <p:spPr bwMode="auto">
                <a:xfrm>
                  <a:off x="4690" y="3054"/>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8" name="Freeform 500"/>
                <p:cNvSpPr>
                  <a:spLocks/>
                </p:cNvSpPr>
                <p:nvPr/>
              </p:nvSpPr>
              <p:spPr bwMode="auto">
                <a:xfrm>
                  <a:off x="4726" y="3030"/>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39" name="Freeform 501"/>
                <p:cNvSpPr>
                  <a:spLocks/>
                </p:cNvSpPr>
                <p:nvPr/>
              </p:nvSpPr>
              <p:spPr bwMode="auto">
                <a:xfrm>
                  <a:off x="4762" y="3000"/>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0" y="18"/>
                      </a:moveTo>
                      <a:lnTo>
                        <a:pt x="0" y="24"/>
                      </a:lnTo>
                      <a:lnTo>
                        <a:pt x="6" y="24"/>
                      </a:lnTo>
                      <a:lnTo>
                        <a:pt x="6" y="18"/>
                      </a:lnTo>
                      <a:lnTo>
                        <a:pt x="24" y="6"/>
                      </a:lnTo>
                      <a:lnTo>
                        <a:pt x="18" y="0"/>
                      </a:lnTo>
                      <a:lnTo>
                        <a:pt x="18" y="6"/>
                      </a:lnTo>
                      <a:lnTo>
                        <a:pt x="0"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0" name="Freeform 502"/>
                <p:cNvSpPr>
                  <a:spLocks/>
                </p:cNvSpPr>
                <p:nvPr/>
              </p:nvSpPr>
              <p:spPr bwMode="auto">
                <a:xfrm>
                  <a:off x="4792" y="2970"/>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1" name="Freeform 503"/>
                <p:cNvSpPr>
                  <a:spLocks/>
                </p:cNvSpPr>
                <p:nvPr/>
              </p:nvSpPr>
              <p:spPr bwMode="auto">
                <a:xfrm>
                  <a:off x="4816" y="2934"/>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2" name="Freeform 504"/>
                <p:cNvSpPr>
                  <a:spLocks/>
                </p:cNvSpPr>
                <p:nvPr/>
              </p:nvSpPr>
              <p:spPr bwMode="auto">
                <a:xfrm>
                  <a:off x="4834" y="2898"/>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3" name="Freeform 505"/>
                <p:cNvSpPr>
                  <a:spLocks/>
                </p:cNvSpPr>
                <p:nvPr/>
              </p:nvSpPr>
              <p:spPr bwMode="auto">
                <a:xfrm>
                  <a:off x="4846" y="2856"/>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6"/>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4" name="Freeform 506"/>
                <p:cNvSpPr>
                  <a:spLocks/>
                </p:cNvSpPr>
                <p:nvPr/>
              </p:nvSpPr>
              <p:spPr bwMode="auto">
                <a:xfrm>
                  <a:off x="4840" y="2814"/>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24"/>
                      </a:moveTo>
                      <a:lnTo>
                        <a:pt x="12" y="30"/>
                      </a:lnTo>
                      <a:lnTo>
                        <a:pt x="12" y="24"/>
                      </a:lnTo>
                      <a:lnTo>
                        <a:pt x="12" y="6"/>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5" name="Freeform 507"/>
                <p:cNvSpPr>
                  <a:spLocks/>
                </p:cNvSpPr>
                <p:nvPr/>
              </p:nvSpPr>
              <p:spPr bwMode="auto">
                <a:xfrm>
                  <a:off x="4828" y="2772"/>
                  <a:ext cx="12" cy="30"/>
                </a:xfrm>
                <a:custGeom>
                  <a:avLst/>
                  <a:gdLst>
                    <a:gd name="T0" fmla="*/ 6 w 12"/>
                    <a:gd name="T1" fmla="*/ 30 h 30"/>
                    <a:gd name="T2" fmla="*/ 12 w 12"/>
                    <a:gd name="T3" fmla="*/ 30 h 30"/>
                    <a:gd name="T4" fmla="*/ 12 w 12"/>
                    <a:gd name="T5" fmla="*/ 30 h 30"/>
                    <a:gd name="T6" fmla="*/ 6 w 12"/>
                    <a:gd name="T7" fmla="*/ 6 h 30"/>
                    <a:gd name="T8" fmla="*/ 6 w 12"/>
                    <a:gd name="T9" fmla="*/ 6 h 30"/>
                    <a:gd name="T10" fmla="*/ 0 w 12"/>
                    <a:gd name="T11" fmla="*/ 0 h 30"/>
                    <a:gd name="T12" fmla="*/ 0 w 12"/>
                    <a:gd name="T13" fmla="*/ 6 h 30"/>
                    <a:gd name="T14" fmla="*/ 0 w 12"/>
                    <a:gd name="T15" fmla="*/ 6 h 30"/>
                    <a:gd name="T16" fmla="*/ 6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30"/>
                      </a:moveTo>
                      <a:lnTo>
                        <a:pt x="12" y="30"/>
                      </a:lnTo>
                      <a:lnTo>
                        <a:pt x="6" y="6"/>
                      </a:lnTo>
                      <a:lnTo>
                        <a:pt x="0" y="0"/>
                      </a:lnTo>
                      <a:lnTo>
                        <a:pt x="0" y="6"/>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6" name="Freeform 508"/>
                <p:cNvSpPr>
                  <a:spLocks/>
                </p:cNvSpPr>
                <p:nvPr/>
              </p:nvSpPr>
              <p:spPr bwMode="auto">
                <a:xfrm>
                  <a:off x="4804" y="2742"/>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7" name="Freeform 509"/>
                <p:cNvSpPr>
                  <a:spLocks/>
                </p:cNvSpPr>
                <p:nvPr/>
              </p:nvSpPr>
              <p:spPr bwMode="auto">
                <a:xfrm>
                  <a:off x="4774" y="2712"/>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18" y="18"/>
                      </a:lnTo>
                      <a:lnTo>
                        <a:pt x="24" y="18"/>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8" name="Freeform 510"/>
                <p:cNvSpPr>
                  <a:spLocks/>
                </p:cNvSpPr>
                <p:nvPr/>
              </p:nvSpPr>
              <p:spPr bwMode="auto">
                <a:xfrm>
                  <a:off x="4744" y="2682"/>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24" y="18"/>
                      </a:lnTo>
                      <a:lnTo>
                        <a:pt x="18" y="12"/>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49" name="Freeform 511"/>
                <p:cNvSpPr>
                  <a:spLocks/>
                </p:cNvSpPr>
                <p:nvPr/>
              </p:nvSpPr>
              <p:spPr bwMode="auto">
                <a:xfrm>
                  <a:off x="4708" y="2658"/>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0" name="Freeform 512"/>
                <p:cNvSpPr>
                  <a:spLocks/>
                </p:cNvSpPr>
                <p:nvPr/>
              </p:nvSpPr>
              <p:spPr bwMode="auto">
                <a:xfrm>
                  <a:off x="4672" y="2634"/>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1" name="Freeform 513"/>
                <p:cNvSpPr>
                  <a:spLocks/>
                </p:cNvSpPr>
                <p:nvPr/>
              </p:nvSpPr>
              <p:spPr bwMode="auto">
                <a:xfrm>
                  <a:off x="4636" y="2616"/>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2" name="Freeform 514"/>
                <p:cNvSpPr>
                  <a:spLocks/>
                </p:cNvSpPr>
                <p:nvPr/>
              </p:nvSpPr>
              <p:spPr bwMode="auto">
                <a:xfrm>
                  <a:off x="4600" y="2598"/>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3" name="Freeform 515"/>
                <p:cNvSpPr>
                  <a:spLocks/>
                </p:cNvSpPr>
                <p:nvPr/>
              </p:nvSpPr>
              <p:spPr bwMode="auto">
                <a:xfrm>
                  <a:off x="4558" y="2580"/>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4" name="Freeform 516"/>
                <p:cNvSpPr>
                  <a:spLocks/>
                </p:cNvSpPr>
                <p:nvPr/>
              </p:nvSpPr>
              <p:spPr bwMode="auto">
                <a:xfrm>
                  <a:off x="4522" y="2562"/>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2"/>
                      </a:lnTo>
                      <a:lnTo>
                        <a:pt x="18" y="6"/>
                      </a:lnTo>
                      <a:lnTo>
                        <a:pt x="0" y="0"/>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5" name="Freeform 517"/>
                <p:cNvSpPr>
                  <a:spLocks/>
                </p:cNvSpPr>
                <p:nvPr/>
              </p:nvSpPr>
              <p:spPr bwMode="auto">
                <a:xfrm>
                  <a:off x="4480" y="2550"/>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6" name="Freeform 518"/>
                <p:cNvSpPr>
                  <a:spLocks/>
                </p:cNvSpPr>
                <p:nvPr/>
              </p:nvSpPr>
              <p:spPr bwMode="auto">
                <a:xfrm>
                  <a:off x="4438" y="2538"/>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7" name="Freeform 519"/>
                <p:cNvSpPr>
                  <a:spLocks/>
                </p:cNvSpPr>
                <p:nvPr/>
              </p:nvSpPr>
              <p:spPr bwMode="auto">
                <a:xfrm>
                  <a:off x="4402" y="252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8" name="Freeform 520"/>
                <p:cNvSpPr>
                  <a:spLocks/>
                </p:cNvSpPr>
                <p:nvPr/>
              </p:nvSpPr>
              <p:spPr bwMode="auto">
                <a:xfrm>
                  <a:off x="4360" y="2514"/>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59" name="Freeform 521"/>
                <p:cNvSpPr>
                  <a:spLocks/>
                </p:cNvSpPr>
                <p:nvPr/>
              </p:nvSpPr>
              <p:spPr bwMode="auto">
                <a:xfrm>
                  <a:off x="4318" y="2507"/>
                  <a:ext cx="30" cy="13"/>
                </a:xfrm>
                <a:custGeom>
                  <a:avLst/>
                  <a:gdLst>
                    <a:gd name="T0" fmla="*/ 24 w 30"/>
                    <a:gd name="T1" fmla="*/ 13 h 13"/>
                    <a:gd name="T2" fmla="*/ 30 w 30"/>
                    <a:gd name="T3" fmla="*/ 7 h 13"/>
                    <a:gd name="T4" fmla="*/ 24 w 30"/>
                    <a:gd name="T5" fmla="*/ 7 h 13"/>
                    <a:gd name="T6" fmla="*/ 6 w 30"/>
                    <a:gd name="T7" fmla="*/ 0 h 13"/>
                    <a:gd name="T8" fmla="*/ 0 w 30"/>
                    <a:gd name="T9" fmla="*/ 7 h 13"/>
                    <a:gd name="T10" fmla="*/ 6 w 30"/>
                    <a:gd name="T11" fmla="*/ 7 h 13"/>
                    <a:gd name="T12" fmla="*/ 24 w 30"/>
                    <a:gd name="T13" fmla="*/ 13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24" y="13"/>
                      </a:moveTo>
                      <a:lnTo>
                        <a:pt x="30" y="7"/>
                      </a:lnTo>
                      <a:lnTo>
                        <a:pt x="24" y="7"/>
                      </a:lnTo>
                      <a:lnTo>
                        <a:pt x="6" y="0"/>
                      </a:lnTo>
                      <a:lnTo>
                        <a:pt x="0" y="7"/>
                      </a:lnTo>
                      <a:lnTo>
                        <a:pt x="6" y="7"/>
                      </a:lnTo>
                      <a:lnTo>
                        <a:pt x="24"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0" name="Freeform 522"/>
                <p:cNvSpPr>
                  <a:spLocks/>
                </p:cNvSpPr>
                <p:nvPr/>
              </p:nvSpPr>
              <p:spPr bwMode="auto">
                <a:xfrm>
                  <a:off x="4276" y="250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1" name="Freeform 523"/>
                <p:cNvSpPr>
                  <a:spLocks/>
                </p:cNvSpPr>
                <p:nvPr/>
              </p:nvSpPr>
              <p:spPr bwMode="auto">
                <a:xfrm>
                  <a:off x="4234" y="2489"/>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2" name="Freeform 524"/>
                <p:cNvSpPr>
                  <a:spLocks/>
                </p:cNvSpPr>
                <p:nvPr/>
              </p:nvSpPr>
              <p:spPr bwMode="auto">
                <a:xfrm>
                  <a:off x="4192" y="2483"/>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3" name="Freeform 525"/>
                <p:cNvSpPr>
                  <a:spLocks/>
                </p:cNvSpPr>
                <p:nvPr/>
              </p:nvSpPr>
              <p:spPr bwMode="auto">
                <a:xfrm>
                  <a:off x="4156" y="247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4" name="Freeform 526"/>
                <p:cNvSpPr>
                  <a:spLocks/>
                </p:cNvSpPr>
                <p:nvPr/>
              </p:nvSpPr>
              <p:spPr bwMode="auto">
                <a:xfrm>
                  <a:off x="4114" y="2471"/>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5" name="Freeform 527"/>
                <p:cNvSpPr>
                  <a:spLocks/>
                </p:cNvSpPr>
                <p:nvPr/>
              </p:nvSpPr>
              <p:spPr bwMode="auto">
                <a:xfrm>
                  <a:off x="4072" y="2465"/>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6" name="Freeform 528"/>
                <p:cNvSpPr>
                  <a:spLocks/>
                </p:cNvSpPr>
                <p:nvPr/>
              </p:nvSpPr>
              <p:spPr bwMode="auto">
                <a:xfrm>
                  <a:off x="4030" y="2465"/>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7" name="Freeform 529"/>
                <p:cNvSpPr>
                  <a:spLocks/>
                </p:cNvSpPr>
                <p:nvPr/>
              </p:nvSpPr>
              <p:spPr bwMode="auto">
                <a:xfrm>
                  <a:off x="3987" y="2459"/>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
                    <a:gd name="T29" fmla="*/ 31 w 31"/>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
                      <a:moveTo>
                        <a:pt x="25" y="6"/>
                      </a:moveTo>
                      <a:lnTo>
                        <a:pt x="31" y="6"/>
                      </a:lnTo>
                      <a:lnTo>
                        <a:pt x="25" y="0"/>
                      </a:lnTo>
                      <a:lnTo>
                        <a:pt x="7"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8" name="Freeform 530"/>
                <p:cNvSpPr>
                  <a:spLocks/>
                </p:cNvSpPr>
                <p:nvPr/>
              </p:nvSpPr>
              <p:spPr bwMode="auto">
                <a:xfrm>
                  <a:off x="3945" y="245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69" name="Freeform 531"/>
                <p:cNvSpPr>
                  <a:spLocks/>
                </p:cNvSpPr>
                <p:nvPr/>
              </p:nvSpPr>
              <p:spPr bwMode="auto">
                <a:xfrm>
                  <a:off x="3903"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70" name="Freeform 532"/>
                <p:cNvSpPr>
                  <a:spLocks/>
                </p:cNvSpPr>
                <p:nvPr/>
              </p:nvSpPr>
              <p:spPr bwMode="auto">
                <a:xfrm>
                  <a:off x="3861"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71" name="Freeform 533"/>
                <p:cNvSpPr>
                  <a:spLocks/>
                </p:cNvSpPr>
                <p:nvPr/>
              </p:nvSpPr>
              <p:spPr bwMode="auto">
                <a:xfrm>
                  <a:off x="3819"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72" name="Freeform 534"/>
                <p:cNvSpPr>
                  <a:spLocks/>
                </p:cNvSpPr>
                <p:nvPr/>
              </p:nvSpPr>
              <p:spPr bwMode="auto">
                <a:xfrm>
                  <a:off x="3777"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581" name="Group 642"/>
              <p:cNvGrpSpPr>
                <a:grpSpLocks/>
              </p:cNvGrpSpPr>
              <p:nvPr/>
            </p:nvGrpSpPr>
            <p:grpSpPr bwMode="auto">
              <a:xfrm>
                <a:off x="2793" y="2501"/>
                <a:ext cx="1969" cy="715"/>
                <a:chOff x="2793" y="2501"/>
                <a:chExt cx="1969" cy="715"/>
              </a:xfrm>
            </p:grpSpPr>
            <p:sp>
              <p:nvSpPr>
                <p:cNvPr id="31750" name="Freeform 536"/>
                <p:cNvSpPr>
                  <a:spLocks/>
                </p:cNvSpPr>
                <p:nvPr/>
              </p:nvSpPr>
              <p:spPr bwMode="auto">
                <a:xfrm>
                  <a:off x="3753" y="2501"/>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1" name="Freeform 537"/>
                <p:cNvSpPr>
                  <a:spLocks/>
                </p:cNvSpPr>
                <p:nvPr/>
              </p:nvSpPr>
              <p:spPr bwMode="auto">
                <a:xfrm>
                  <a:off x="3711"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2" name="Freeform 538"/>
                <p:cNvSpPr>
                  <a:spLocks/>
                </p:cNvSpPr>
                <p:nvPr/>
              </p:nvSpPr>
              <p:spPr bwMode="auto">
                <a:xfrm>
                  <a:off x="3669"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3" name="Freeform 539"/>
                <p:cNvSpPr>
                  <a:spLocks/>
                </p:cNvSpPr>
                <p:nvPr/>
              </p:nvSpPr>
              <p:spPr bwMode="auto">
                <a:xfrm>
                  <a:off x="3627"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4" name="Freeform 540"/>
                <p:cNvSpPr>
                  <a:spLocks/>
                </p:cNvSpPr>
                <p:nvPr/>
              </p:nvSpPr>
              <p:spPr bwMode="auto">
                <a:xfrm>
                  <a:off x="3585" y="2507"/>
                  <a:ext cx="24" cy="7"/>
                </a:xfrm>
                <a:custGeom>
                  <a:avLst/>
                  <a:gdLst>
                    <a:gd name="T0" fmla="*/ 24 w 24"/>
                    <a:gd name="T1" fmla="*/ 7 h 7"/>
                    <a:gd name="T2" fmla="*/ 24 w 24"/>
                    <a:gd name="T3" fmla="*/ 0 h 7"/>
                    <a:gd name="T4" fmla="*/ 24 w 24"/>
                    <a:gd name="T5" fmla="*/ 0 h 7"/>
                    <a:gd name="T6" fmla="*/ 0 w 24"/>
                    <a:gd name="T7" fmla="*/ 0 h 7"/>
                    <a:gd name="T8" fmla="*/ 0 w 24"/>
                    <a:gd name="T9" fmla="*/ 0 h 7"/>
                    <a:gd name="T10" fmla="*/ 0 w 24"/>
                    <a:gd name="T11" fmla="*/ 7 h 7"/>
                    <a:gd name="T12" fmla="*/ 24 w 24"/>
                    <a:gd name="T13" fmla="*/ 7 h 7"/>
                    <a:gd name="T14" fmla="*/ 0 60000 65536"/>
                    <a:gd name="T15" fmla="*/ 0 60000 65536"/>
                    <a:gd name="T16" fmla="*/ 0 60000 65536"/>
                    <a:gd name="T17" fmla="*/ 0 60000 65536"/>
                    <a:gd name="T18" fmla="*/ 0 60000 65536"/>
                    <a:gd name="T19" fmla="*/ 0 60000 65536"/>
                    <a:gd name="T20" fmla="*/ 0 60000 65536"/>
                    <a:gd name="T21" fmla="*/ 0 w 24"/>
                    <a:gd name="T22" fmla="*/ 0 h 7"/>
                    <a:gd name="T23" fmla="*/ 24 w 2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7">
                      <a:moveTo>
                        <a:pt x="24" y="7"/>
                      </a:moveTo>
                      <a:lnTo>
                        <a:pt x="24" y="0"/>
                      </a:lnTo>
                      <a:lnTo>
                        <a:pt x="0" y="0"/>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5" name="Freeform 541"/>
                <p:cNvSpPr>
                  <a:spLocks/>
                </p:cNvSpPr>
                <p:nvPr/>
              </p:nvSpPr>
              <p:spPr bwMode="auto">
                <a:xfrm>
                  <a:off x="3543" y="2507"/>
                  <a:ext cx="30" cy="7"/>
                </a:xfrm>
                <a:custGeom>
                  <a:avLst/>
                  <a:gdLst>
                    <a:gd name="T0" fmla="*/ 24 w 30"/>
                    <a:gd name="T1" fmla="*/ 7 h 7"/>
                    <a:gd name="T2" fmla="*/ 30 w 30"/>
                    <a:gd name="T3" fmla="*/ 0 h 7"/>
                    <a:gd name="T4" fmla="*/ 24 w 30"/>
                    <a:gd name="T5" fmla="*/ 0 h 7"/>
                    <a:gd name="T6" fmla="*/ 0 w 30"/>
                    <a:gd name="T7" fmla="*/ 0 h 7"/>
                    <a:gd name="T8" fmla="*/ 0 w 30"/>
                    <a:gd name="T9" fmla="*/ 7 h 7"/>
                    <a:gd name="T10" fmla="*/ 0 w 30"/>
                    <a:gd name="T11" fmla="*/ 7 h 7"/>
                    <a:gd name="T12" fmla="*/ 24 w 30"/>
                    <a:gd name="T13" fmla="*/ 7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24" y="7"/>
                      </a:moveTo>
                      <a:lnTo>
                        <a:pt x="30" y="0"/>
                      </a:lnTo>
                      <a:lnTo>
                        <a:pt x="24" y="0"/>
                      </a:lnTo>
                      <a:lnTo>
                        <a:pt x="0" y="0"/>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6" name="Freeform 542"/>
                <p:cNvSpPr>
                  <a:spLocks/>
                </p:cNvSpPr>
                <p:nvPr/>
              </p:nvSpPr>
              <p:spPr bwMode="auto">
                <a:xfrm>
                  <a:off x="3501" y="251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7" name="Freeform 543"/>
                <p:cNvSpPr>
                  <a:spLocks/>
                </p:cNvSpPr>
                <p:nvPr/>
              </p:nvSpPr>
              <p:spPr bwMode="auto">
                <a:xfrm>
                  <a:off x="3459" y="252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8" name="Freeform 544"/>
                <p:cNvSpPr>
                  <a:spLocks/>
                </p:cNvSpPr>
                <p:nvPr/>
              </p:nvSpPr>
              <p:spPr bwMode="auto">
                <a:xfrm>
                  <a:off x="3417" y="252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9" name="Freeform 545"/>
                <p:cNvSpPr>
                  <a:spLocks/>
                </p:cNvSpPr>
                <p:nvPr/>
              </p:nvSpPr>
              <p:spPr bwMode="auto">
                <a:xfrm>
                  <a:off x="3375" y="2526"/>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0" name="Freeform 546"/>
                <p:cNvSpPr>
                  <a:spLocks/>
                </p:cNvSpPr>
                <p:nvPr/>
              </p:nvSpPr>
              <p:spPr bwMode="auto">
                <a:xfrm>
                  <a:off x="3333" y="2532"/>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1" name="Freeform 547"/>
                <p:cNvSpPr>
                  <a:spLocks/>
                </p:cNvSpPr>
                <p:nvPr/>
              </p:nvSpPr>
              <p:spPr bwMode="auto">
                <a:xfrm>
                  <a:off x="3291" y="2544"/>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2" name="Freeform 548"/>
                <p:cNvSpPr>
                  <a:spLocks/>
                </p:cNvSpPr>
                <p:nvPr/>
              </p:nvSpPr>
              <p:spPr bwMode="auto">
                <a:xfrm>
                  <a:off x="3249" y="2550"/>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3" name="Freeform 549"/>
                <p:cNvSpPr>
                  <a:spLocks/>
                </p:cNvSpPr>
                <p:nvPr/>
              </p:nvSpPr>
              <p:spPr bwMode="auto">
                <a:xfrm>
                  <a:off x="3207" y="2556"/>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4" name="Freeform 550"/>
                <p:cNvSpPr>
                  <a:spLocks/>
                </p:cNvSpPr>
                <p:nvPr/>
              </p:nvSpPr>
              <p:spPr bwMode="auto">
                <a:xfrm>
                  <a:off x="3171" y="2568"/>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5" name="Freeform 551"/>
                <p:cNvSpPr>
                  <a:spLocks/>
                </p:cNvSpPr>
                <p:nvPr/>
              </p:nvSpPr>
              <p:spPr bwMode="auto">
                <a:xfrm>
                  <a:off x="3129" y="2580"/>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6" name="Freeform 552"/>
                <p:cNvSpPr>
                  <a:spLocks/>
                </p:cNvSpPr>
                <p:nvPr/>
              </p:nvSpPr>
              <p:spPr bwMode="auto">
                <a:xfrm>
                  <a:off x="3087" y="2592"/>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7" name="Freeform 553"/>
                <p:cNvSpPr>
                  <a:spLocks/>
                </p:cNvSpPr>
                <p:nvPr/>
              </p:nvSpPr>
              <p:spPr bwMode="auto">
                <a:xfrm>
                  <a:off x="3051" y="2610"/>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8" name="Freeform 554"/>
                <p:cNvSpPr>
                  <a:spLocks/>
                </p:cNvSpPr>
                <p:nvPr/>
              </p:nvSpPr>
              <p:spPr bwMode="auto">
                <a:xfrm>
                  <a:off x="3009" y="2622"/>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9" name="Freeform 555"/>
                <p:cNvSpPr>
                  <a:spLocks/>
                </p:cNvSpPr>
                <p:nvPr/>
              </p:nvSpPr>
              <p:spPr bwMode="auto">
                <a:xfrm>
                  <a:off x="2973" y="2640"/>
                  <a:ext cx="30" cy="18"/>
                </a:xfrm>
                <a:custGeom>
                  <a:avLst/>
                  <a:gdLst>
                    <a:gd name="T0" fmla="*/ 24 w 30"/>
                    <a:gd name="T1" fmla="*/ 6 h 18"/>
                    <a:gd name="T2" fmla="*/ 30 w 30"/>
                    <a:gd name="T3" fmla="*/ 0 h 18"/>
                    <a:gd name="T4" fmla="*/ 24 w 30"/>
                    <a:gd name="T5" fmla="*/ 0 h 18"/>
                    <a:gd name="T6" fmla="*/ 0 w 30"/>
                    <a:gd name="T7" fmla="*/ 12 h 18"/>
                    <a:gd name="T8" fmla="*/ 0 w 30"/>
                    <a:gd name="T9" fmla="*/ 12 h 18"/>
                    <a:gd name="T10" fmla="*/ 0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556"/>
                <p:cNvSpPr>
                  <a:spLocks/>
                </p:cNvSpPr>
                <p:nvPr/>
              </p:nvSpPr>
              <p:spPr bwMode="auto">
                <a:xfrm>
                  <a:off x="2937" y="2658"/>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Freeform 557"/>
                <p:cNvSpPr>
                  <a:spLocks/>
                </p:cNvSpPr>
                <p:nvPr/>
              </p:nvSpPr>
              <p:spPr bwMode="auto">
                <a:xfrm>
                  <a:off x="2901" y="2682"/>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2" name="Freeform 558"/>
                <p:cNvSpPr>
                  <a:spLocks/>
                </p:cNvSpPr>
                <p:nvPr/>
              </p:nvSpPr>
              <p:spPr bwMode="auto">
                <a:xfrm>
                  <a:off x="2865" y="2706"/>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Freeform 559"/>
                <p:cNvSpPr>
                  <a:spLocks/>
                </p:cNvSpPr>
                <p:nvPr/>
              </p:nvSpPr>
              <p:spPr bwMode="auto">
                <a:xfrm>
                  <a:off x="2835" y="2730"/>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4" name="Freeform 560"/>
                <p:cNvSpPr>
                  <a:spLocks/>
                </p:cNvSpPr>
                <p:nvPr/>
              </p:nvSpPr>
              <p:spPr bwMode="auto">
                <a:xfrm>
                  <a:off x="2811" y="2760"/>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5" name="Freeform 561"/>
                <p:cNvSpPr>
                  <a:spLocks/>
                </p:cNvSpPr>
                <p:nvPr/>
              </p:nvSpPr>
              <p:spPr bwMode="auto">
                <a:xfrm>
                  <a:off x="2793" y="2796"/>
                  <a:ext cx="18" cy="30"/>
                </a:xfrm>
                <a:custGeom>
                  <a:avLst/>
                  <a:gdLst>
                    <a:gd name="T0" fmla="*/ 18 w 18"/>
                    <a:gd name="T1" fmla="*/ 6 h 30"/>
                    <a:gd name="T2" fmla="*/ 12 w 18"/>
                    <a:gd name="T3" fmla="*/ 0 h 30"/>
                    <a:gd name="T4" fmla="*/ 12 w 18"/>
                    <a:gd name="T5" fmla="*/ 6 h 30"/>
                    <a:gd name="T6" fmla="*/ 0 w 18"/>
                    <a:gd name="T7" fmla="*/ 30 h 30"/>
                    <a:gd name="T8" fmla="*/ 6 w 18"/>
                    <a:gd name="T9" fmla="*/ 30 h 30"/>
                    <a:gd name="T10" fmla="*/ 6 w 18"/>
                    <a:gd name="T11" fmla="*/ 30 h 30"/>
                    <a:gd name="T12" fmla="*/ 18 w 18"/>
                    <a:gd name="T13" fmla="*/ 6 h 30"/>
                    <a:gd name="T14" fmla="*/ 0 60000 65536"/>
                    <a:gd name="T15" fmla="*/ 0 60000 65536"/>
                    <a:gd name="T16" fmla="*/ 0 60000 65536"/>
                    <a:gd name="T17" fmla="*/ 0 60000 65536"/>
                    <a:gd name="T18" fmla="*/ 0 60000 65536"/>
                    <a:gd name="T19" fmla="*/ 0 60000 65536"/>
                    <a:gd name="T20" fmla="*/ 0 60000 65536"/>
                    <a:gd name="T21" fmla="*/ 0 w 18"/>
                    <a:gd name="T22" fmla="*/ 0 h 30"/>
                    <a:gd name="T23" fmla="*/ 18 w 1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0">
                      <a:moveTo>
                        <a:pt x="18" y="6"/>
                      </a:moveTo>
                      <a:lnTo>
                        <a:pt x="12" y="0"/>
                      </a:lnTo>
                      <a:lnTo>
                        <a:pt x="12" y="6"/>
                      </a:lnTo>
                      <a:lnTo>
                        <a:pt x="0" y="30"/>
                      </a:lnTo>
                      <a:lnTo>
                        <a:pt x="6" y="30"/>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6" name="Freeform 562"/>
                <p:cNvSpPr>
                  <a:spLocks/>
                </p:cNvSpPr>
                <p:nvPr/>
              </p:nvSpPr>
              <p:spPr bwMode="auto">
                <a:xfrm>
                  <a:off x="2793" y="2838"/>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7" name="Freeform 563"/>
                <p:cNvSpPr>
                  <a:spLocks/>
                </p:cNvSpPr>
                <p:nvPr/>
              </p:nvSpPr>
              <p:spPr bwMode="auto">
                <a:xfrm>
                  <a:off x="2793" y="2880"/>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8" name="Freeform 564"/>
                <p:cNvSpPr>
                  <a:spLocks/>
                </p:cNvSpPr>
                <p:nvPr/>
              </p:nvSpPr>
              <p:spPr bwMode="auto">
                <a:xfrm>
                  <a:off x="2805" y="2922"/>
                  <a:ext cx="18" cy="24"/>
                </a:xfrm>
                <a:custGeom>
                  <a:avLst/>
                  <a:gdLst>
                    <a:gd name="T0" fmla="*/ 6 w 18"/>
                    <a:gd name="T1" fmla="*/ 0 h 24"/>
                    <a:gd name="T2" fmla="*/ 6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6" y="0"/>
                      </a:ln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9" name="Freeform 565"/>
                <p:cNvSpPr>
                  <a:spLocks/>
                </p:cNvSpPr>
                <p:nvPr/>
              </p:nvSpPr>
              <p:spPr bwMode="auto">
                <a:xfrm>
                  <a:off x="2829" y="2958"/>
                  <a:ext cx="18" cy="24"/>
                </a:xfrm>
                <a:custGeom>
                  <a:avLst/>
                  <a:gdLst>
                    <a:gd name="T0" fmla="*/ 6 w 18"/>
                    <a:gd name="T1" fmla="*/ 0 h 24"/>
                    <a:gd name="T2" fmla="*/ 0 w 18"/>
                    <a:gd name="T3" fmla="*/ 0 h 24"/>
                    <a:gd name="T4" fmla="*/ 0 w 18"/>
                    <a:gd name="T5" fmla="*/ 0 h 24"/>
                    <a:gd name="T6" fmla="*/ 6 w 18"/>
                    <a:gd name="T7" fmla="*/ 12 h 24"/>
                    <a:gd name="T8" fmla="*/ 6 w 18"/>
                    <a:gd name="T9" fmla="*/ 12 h 24"/>
                    <a:gd name="T10" fmla="*/ 18 w 18"/>
                    <a:gd name="T11" fmla="*/ 24 h 24"/>
                    <a:gd name="T12" fmla="*/ 18 w 18"/>
                    <a:gd name="T13" fmla="*/ 18 h 24"/>
                    <a:gd name="T14" fmla="*/ 18 w 18"/>
                    <a:gd name="T15" fmla="*/ 18 h 24"/>
                    <a:gd name="T16" fmla="*/ 6 w 18"/>
                    <a:gd name="T17" fmla="*/ 6 h 24"/>
                    <a:gd name="T18" fmla="*/ 6 w 18"/>
                    <a:gd name="T19" fmla="*/ 12 h 24"/>
                    <a:gd name="T20" fmla="*/ 12 w 18"/>
                    <a:gd name="T21" fmla="*/ 12 h 24"/>
                    <a:gd name="T22" fmla="*/ 6 w 18"/>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6" y="0"/>
                      </a:moveTo>
                      <a:lnTo>
                        <a:pt x="0" y="0"/>
                      </a:lnTo>
                      <a:lnTo>
                        <a:pt x="6" y="12"/>
                      </a:lnTo>
                      <a:lnTo>
                        <a:pt x="18" y="24"/>
                      </a:lnTo>
                      <a:lnTo>
                        <a:pt x="18" y="18"/>
                      </a:lnTo>
                      <a:lnTo>
                        <a:pt x="6" y="6"/>
                      </a:lnTo>
                      <a:lnTo>
                        <a:pt x="6"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0" name="Freeform 566"/>
                <p:cNvSpPr>
                  <a:spLocks/>
                </p:cNvSpPr>
                <p:nvPr/>
              </p:nvSpPr>
              <p:spPr bwMode="auto">
                <a:xfrm>
                  <a:off x="2853" y="2988"/>
                  <a:ext cx="24" cy="18"/>
                </a:xfrm>
                <a:custGeom>
                  <a:avLst/>
                  <a:gdLst>
                    <a:gd name="T0" fmla="*/ 6 w 24"/>
                    <a:gd name="T1" fmla="*/ 0 h 18"/>
                    <a:gd name="T2" fmla="*/ 0 w 24"/>
                    <a:gd name="T3" fmla="*/ 0 h 18"/>
                    <a:gd name="T4" fmla="*/ 6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6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6" y="0"/>
                      </a:moveTo>
                      <a:lnTo>
                        <a:pt x="0" y="0"/>
                      </a:lnTo>
                      <a:lnTo>
                        <a:pt x="6" y="6"/>
                      </a:lnTo>
                      <a:lnTo>
                        <a:pt x="18" y="18"/>
                      </a:lnTo>
                      <a:lnTo>
                        <a:pt x="24"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1" name="Freeform 567"/>
                <p:cNvSpPr>
                  <a:spLocks/>
                </p:cNvSpPr>
                <p:nvPr/>
              </p:nvSpPr>
              <p:spPr bwMode="auto">
                <a:xfrm>
                  <a:off x="2889" y="3012"/>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2" name="Freeform 568"/>
                <p:cNvSpPr>
                  <a:spLocks/>
                </p:cNvSpPr>
                <p:nvPr/>
              </p:nvSpPr>
              <p:spPr bwMode="auto">
                <a:xfrm>
                  <a:off x="2919" y="303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3" name="Freeform 569"/>
                <p:cNvSpPr>
                  <a:spLocks/>
                </p:cNvSpPr>
                <p:nvPr/>
              </p:nvSpPr>
              <p:spPr bwMode="auto">
                <a:xfrm>
                  <a:off x="2955" y="3060"/>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4" name="Freeform 570"/>
                <p:cNvSpPr>
                  <a:spLocks/>
                </p:cNvSpPr>
                <p:nvPr/>
              </p:nvSpPr>
              <p:spPr bwMode="auto">
                <a:xfrm>
                  <a:off x="2997" y="3078"/>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18"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5" name="Freeform 571"/>
                <p:cNvSpPr>
                  <a:spLocks/>
                </p:cNvSpPr>
                <p:nvPr/>
              </p:nvSpPr>
              <p:spPr bwMode="auto">
                <a:xfrm>
                  <a:off x="3033" y="3096"/>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6" name="Freeform 572"/>
                <p:cNvSpPr>
                  <a:spLocks/>
                </p:cNvSpPr>
                <p:nvPr/>
              </p:nvSpPr>
              <p:spPr bwMode="auto">
                <a:xfrm>
                  <a:off x="3075" y="3108"/>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12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7" name="Freeform 573"/>
                <p:cNvSpPr>
                  <a:spLocks/>
                </p:cNvSpPr>
                <p:nvPr/>
              </p:nvSpPr>
              <p:spPr bwMode="auto">
                <a:xfrm>
                  <a:off x="3111" y="3120"/>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8" name="Freeform 574"/>
                <p:cNvSpPr>
                  <a:spLocks/>
                </p:cNvSpPr>
                <p:nvPr/>
              </p:nvSpPr>
              <p:spPr bwMode="auto">
                <a:xfrm>
                  <a:off x="3153" y="3132"/>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9" name="Freeform 575"/>
                <p:cNvSpPr>
                  <a:spLocks/>
                </p:cNvSpPr>
                <p:nvPr/>
              </p:nvSpPr>
              <p:spPr bwMode="auto">
                <a:xfrm>
                  <a:off x="3195" y="3144"/>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0" name="Freeform 576"/>
                <p:cNvSpPr>
                  <a:spLocks/>
                </p:cNvSpPr>
                <p:nvPr/>
              </p:nvSpPr>
              <p:spPr bwMode="auto">
                <a:xfrm>
                  <a:off x="3237" y="315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1" name="Freeform 577"/>
                <p:cNvSpPr>
                  <a:spLocks/>
                </p:cNvSpPr>
                <p:nvPr/>
              </p:nvSpPr>
              <p:spPr bwMode="auto">
                <a:xfrm>
                  <a:off x="3273" y="316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2" name="Freeform 578"/>
                <p:cNvSpPr>
                  <a:spLocks/>
                </p:cNvSpPr>
                <p:nvPr/>
              </p:nvSpPr>
              <p:spPr bwMode="auto">
                <a:xfrm>
                  <a:off x="3315" y="317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3" name="Freeform 579"/>
                <p:cNvSpPr>
                  <a:spLocks/>
                </p:cNvSpPr>
                <p:nvPr/>
              </p:nvSpPr>
              <p:spPr bwMode="auto">
                <a:xfrm>
                  <a:off x="3357" y="318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4" name="Freeform 580"/>
                <p:cNvSpPr>
                  <a:spLocks/>
                </p:cNvSpPr>
                <p:nvPr/>
              </p:nvSpPr>
              <p:spPr bwMode="auto">
                <a:xfrm>
                  <a:off x="3399" y="318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5" name="Freeform 581"/>
                <p:cNvSpPr>
                  <a:spLocks/>
                </p:cNvSpPr>
                <p:nvPr/>
              </p:nvSpPr>
              <p:spPr bwMode="auto">
                <a:xfrm>
                  <a:off x="3441" y="319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6" name="Freeform 582"/>
                <p:cNvSpPr>
                  <a:spLocks/>
                </p:cNvSpPr>
                <p:nvPr/>
              </p:nvSpPr>
              <p:spPr bwMode="auto">
                <a:xfrm>
                  <a:off x="3483" y="3198"/>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7" name="Freeform 583"/>
                <p:cNvSpPr>
                  <a:spLocks/>
                </p:cNvSpPr>
                <p:nvPr/>
              </p:nvSpPr>
              <p:spPr bwMode="auto">
                <a:xfrm>
                  <a:off x="3525" y="319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8" name="Freeform 584"/>
                <p:cNvSpPr>
                  <a:spLocks/>
                </p:cNvSpPr>
                <p:nvPr/>
              </p:nvSpPr>
              <p:spPr bwMode="auto">
                <a:xfrm>
                  <a:off x="3567" y="3204"/>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9" name="Freeform 585"/>
                <p:cNvSpPr>
                  <a:spLocks/>
                </p:cNvSpPr>
                <p:nvPr/>
              </p:nvSpPr>
              <p:spPr bwMode="auto">
                <a:xfrm>
                  <a:off x="3609"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0" name="Freeform 586"/>
                <p:cNvSpPr>
                  <a:spLocks/>
                </p:cNvSpPr>
                <p:nvPr/>
              </p:nvSpPr>
              <p:spPr bwMode="auto">
                <a:xfrm>
                  <a:off x="365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1" name="Freeform 587"/>
                <p:cNvSpPr>
                  <a:spLocks/>
                </p:cNvSpPr>
                <p:nvPr/>
              </p:nvSpPr>
              <p:spPr bwMode="auto">
                <a:xfrm>
                  <a:off x="3693"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2" name="Freeform 588"/>
                <p:cNvSpPr>
                  <a:spLocks/>
                </p:cNvSpPr>
                <p:nvPr/>
              </p:nvSpPr>
              <p:spPr bwMode="auto">
                <a:xfrm>
                  <a:off x="3735"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3" name="Freeform 589"/>
                <p:cNvSpPr>
                  <a:spLocks/>
                </p:cNvSpPr>
                <p:nvPr/>
              </p:nvSpPr>
              <p:spPr bwMode="auto">
                <a:xfrm>
                  <a:off x="3777"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4" name="Freeform 590"/>
                <p:cNvSpPr>
                  <a:spLocks/>
                </p:cNvSpPr>
                <p:nvPr/>
              </p:nvSpPr>
              <p:spPr bwMode="auto">
                <a:xfrm>
                  <a:off x="3819"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5" name="Freeform 591"/>
                <p:cNvSpPr>
                  <a:spLocks/>
                </p:cNvSpPr>
                <p:nvPr/>
              </p:nvSpPr>
              <p:spPr bwMode="auto">
                <a:xfrm>
                  <a:off x="386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6" name="Freeform 592"/>
                <p:cNvSpPr>
                  <a:spLocks/>
                </p:cNvSpPr>
                <p:nvPr/>
              </p:nvSpPr>
              <p:spPr bwMode="auto">
                <a:xfrm>
                  <a:off x="3903"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7" name="Freeform 593"/>
                <p:cNvSpPr>
                  <a:spLocks/>
                </p:cNvSpPr>
                <p:nvPr/>
              </p:nvSpPr>
              <p:spPr bwMode="auto">
                <a:xfrm>
                  <a:off x="3945" y="320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8" name="Freeform 594"/>
                <p:cNvSpPr>
                  <a:spLocks/>
                </p:cNvSpPr>
                <p:nvPr/>
              </p:nvSpPr>
              <p:spPr bwMode="auto">
                <a:xfrm>
                  <a:off x="3987" y="3204"/>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0" y="0"/>
                      </a:move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9" name="Freeform 595"/>
                <p:cNvSpPr>
                  <a:spLocks/>
                </p:cNvSpPr>
                <p:nvPr/>
              </p:nvSpPr>
              <p:spPr bwMode="auto">
                <a:xfrm>
                  <a:off x="4030" y="319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0" name="Freeform 596"/>
                <p:cNvSpPr>
                  <a:spLocks/>
                </p:cNvSpPr>
                <p:nvPr/>
              </p:nvSpPr>
              <p:spPr bwMode="auto">
                <a:xfrm>
                  <a:off x="4072" y="319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1" name="Freeform 597"/>
                <p:cNvSpPr>
                  <a:spLocks/>
                </p:cNvSpPr>
                <p:nvPr/>
              </p:nvSpPr>
              <p:spPr bwMode="auto">
                <a:xfrm>
                  <a:off x="4114" y="3186"/>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2" name="Freeform 598"/>
                <p:cNvSpPr>
                  <a:spLocks/>
                </p:cNvSpPr>
                <p:nvPr/>
              </p:nvSpPr>
              <p:spPr bwMode="auto">
                <a:xfrm>
                  <a:off x="4156" y="3180"/>
                  <a:ext cx="30" cy="12"/>
                </a:xfrm>
                <a:custGeom>
                  <a:avLst/>
                  <a:gdLst>
                    <a:gd name="T0" fmla="*/ 0 w 30"/>
                    <a:gd name="T1" fmla="*/ 6 h 12"/>
                    <a:gd name="T2" fmla="*/ 0 w 30"/>
                    <a:gd name="T3" fmla="*/ 6 h 12"/>
                    <a:gd name="T4" fmla="*/ 0 w 30"/>
                    <a:gd name="T5" fmla="*/ 12 h 12"/>
                    <a:gd name="T6" fmla="*/ 0 w 30"/>
                    <a:gd name="T7" fmla="*/ 12 h 12"/>
                    <a:gd name="T8" fmla="*/ 24 w 30"/>
                    <a:gd name="T9" fmla="*/ 6 h 12"/>
                    <a:gd name="T10" fmla="*/ 30 w 30"/>
                    <a:gd name="T11" fmla="*/ 6 h 12"/>
                    <a:gd name="T12" fmla="*/ 24 w 30"/>
                    <a:gd name="T13" fmla="*/ 0 h 12"/>
                    <a:gd name="T14" fmla="*/ 0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3" name="Freeform 599"/>
                <p:cNvSpPr>
                  <a:spLocks/>
                </p:cNvSpPr>
                <p:nvPr/>
              </p:nvSpPr>
              <p:spPr bwMode="auto">
                <a:xfrm>
                  <a:off x="4198" y="3174"/>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4" name="Freeform 600"/>
                <p:cNvSpPr>
                  <a:spLocks/>
                </p:cNvSpPr>
                <p:nvPr/>
              </p:nvSpPr>
              <p:spPr bwMode="auto">
                <a:xfrm>
                  <a:off x="4234" y="316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5" name="Freeform 601"/>
                <p:cNvSpPr>
                  <a:spLocks/>
                </p:cNvSpPr>
                <p:nvPr/>
              </p:nvSpPr>
              <p:spPr bwMode="auto">
                <a:xfrm>
                  <a:off x="4276" y="315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6" name="Freeform 602"/>
                <p:cNvSpPr>
                  <a:spLocks/>
                </p:cNvSpPr>
                <p:nvPr/>
              </p:nvSpPr>
              <p:spPr bwMode="auto">
                <a:xfrm>
                  <a:off x="4318" y="3150"/>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0 h 12"/>
                    <a:gd name="T12" fmla="*/ 30 w 30"/>
                    <a:gd name="T13" fmla="*/ 0 h 12"/>
                    <a:gd name="T14" fmla="*/ 6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7" name="Freeform 603"/>
                <p:cNvSpPr>
                  <a:spLocks/>
                </p:cNvSpPr>
                <p:nvPr/>
              </p:nvSpPr>
              <p:spPr bwMode="auto">
                <a:xfrm>
                  <a:off x="4360" y="3138"/>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8" name="Freeform 604"/>
                <p:cNvSpPr>
                  <a:spLocks/>
                </p:cNvSpPr>
                <p:nvPr/>
              </p:nvSpPr>
              <p:spPr bwMode="auto">
                <a:xfrm>
                  <a:off x="4402" y="3126"/>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9" name="Freeform 605"/>
                <p:cNvSpPr>
                  <a:spLocks/>
                </p:cNvSpPr>
                <p:nvPr/>
              </p:nvSpPr>
              <p:spPr bwMode="auto">
                <a:xfrm>
                  <a:off x="4438" y="3114"/>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0" name="Freeform 606"/>
                <p:cNvSpPr>
                  <a:spLocks/>
                </p:cNvSpPr>
                <p:nvPr/>
              </p:nvSpPr>
              <p:spPr bwMode="auto">
                <a:xfrm>
                  <a:off x="4480" y="309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1" name="Freeform 607"/>
                <p:cNvSpPr>
                  <a:spLocks/>
                </p:cNvSpPr>
                <p:nvPr/>
              </p:nvSpPr>
              <p:spPr bwMode="auto">
                <a:xfrm>
                  <a:off x="4516" y="3078"/>
                  <a:ext cx="30" cy="18"/>
                </a:xfrm>
                <a:custGeom>
                  <a:avLst/>
                  <a:gdLst>
                    <a:gd name="T0" fmla="*/ 6 w 30"/>
                    <a:gd name="T1" fmla="*/ 12 h 18"/>
                    <a:gd name="T2" fmla="*/ 0 w 30"/>
                    <a:gd name="T3" fmla="*/ 12 h 18"/>
                    <a:gd name="T4" fmla="*/ 6 w 30"/>
                    <a:gd name="T5" fmla="*/ 18 h 18"/>
                    <a:gd name="T6" fmla="*/ 18 w 30"/>
                    <a:gd name="T7" fmla="*/ 12 h 18"/>
                    <a:gd name="T8" fmla="*/ 30 w 30"/>
                    <a:gd name="T9" fmla="*/ 6 h 18"/>
                    <a:gd name="T10" fmla="*/ 30 w 30"/>
                    <a:gd name="T11" fmla="*/ 6 h 18"/>
                    <a:gd name="T12" fmla="*/ 30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8" y="12"/>
                      </a:lnTo>
                      <a:lnTo>
                        <a:pt x="30" y="6"/>
                      </a:lnTo>
                      <a:lnTo>
                        <a:pt x="30"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2" name="Freeform 608"/>
                <p:cNvSpPr>
                  <a:spLocks/>
                </p:cNvSpPr>
                <p:nvPr/>
              </p:nvSpPr>
              <p:spPr bwMode="auto">
                <a:xfrm>
                  <a:off x="4558" y="3060"/>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3" name="Freeform 609"/>
                <p:cNvSpPr>
                  <a:spLocks/>
                </p:cNvSpPr>
                <p:nvPr/>
              </p:nvSpPr>
              <p:spPr bwMode="auto">
                <a:xfrm>
                  <a:off x="4594" y="3042"/>
                  <a:ext cx="24" cy="18"/>
                </a:xfrm>
                <a:custGeom>
                  <a:avLst/>
                  <a:gdLst>
                    <a:gd name="T0" fmla="*/ 6 w 24"/>
                    <a:gd name="T1" fmla="*/ 12 h 18"/>
                    <a:gd name="T2" fmla="*/ 0 w 24"/>
                    <a:gd name="T3" fmla="*/ 12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2"/>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4" name="Freeform 610"/>
                <p:cNvSpPr>
                  <a:spLocks/>
                </p:cNvSpPr>
                <p:nvPr/>
              </p:nvSpPr>
              <p:spPr bwMode="auto">
                <a:xfrm>
                  <a:off x="4630" y="3018"/>
                  <a:ext cx="24" cy="18"/>
                </a:xfrm>
                <a:custGeom>
                  <a:avLst/>
                  <a:gdLst>
                    <a:gd name="T0" fmla="*/ 6 w 24"/>
                    <a:gd name="T1" fmla="*/ 12 h 18"/>
                    <a:gd name="T2" fmla="*/ 0 w 24"/>
                    <a:gd name="T3" fmla="*/ 18 h 18"/>
                    <a:gd name="T4" fmla="*/ 6 w 24"/>
                    <a:gd name="T5" fmla="*/ 18 h 18"/>
                    <a:gd name="T6" fmla="*/ 6 w 24"/>
                    <a:gd name="T7" fmla="*/ 18 h 18"/>
                    <a:gd name="T8" fmla="*/ 24 w 24"/>
                    <a:gd name="T9" fmla="*/ 6 h 18"/>
                    <a:gd name="T10" fmla="*/ 24 w 24"/>
                    <a:gd name="T11" fmla="*/ 0 h 18"/>
                    <a:gd name="T12" fmla="*/ 24 w 24"/>
                    <a:gd name="T13" fmla="*/ 0 h 18"/>
                    <a:gd name="T14" fmla="*/ 6 w 24"/>
                    <a:gd name="T15" fmla="*/ 12 h 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8"/>
                    <a:gd name="T26" fmla="*/ 24 w 2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5" name="Freeform 611"/>
                <p:cNvSpPr>
                  <a:spLocks/>
                </p:cNvSpPr>
                <p:nvPr/>
              </p:nvSpPr>
              <p:spPr bwMode="auto">
                <a:xfrm>
                  <a:off x="4666" y="2994"/>
                  <a:ext cx="24" cy="18"/>
                </a:xfrm>
                <a:custGeom>
                  <a:avLst/>
                  <a:gdLst>
                    <a:gd name="T0" fmla="*/ 0 w 24"/>
                    <a:gd name="T1" fmla="*/ 12 h 18"/>
                    <a:gd name="T2" fmla="*/ 0 w 24"/>
                    <a:gd name="T3" fmla="*/ 18 h 18"/>
                    <a:gd name="T4" fmla="*/ 0 w 24"/>
                    <a:gd name="T5" fmla="*/ 18 h 18"/>
                    <a:gd name="T6" fmla="*/ 12 w 24"/>
                    <a:gd name="T7" fmla="*/ 12 h 18"/>
                    <a:gd name="T8" fmla="*/ 18 w 24"/>
                    <a:gd name="T9" fmla="*/ 6 h 18"/>
                    <a:gd name="T10" fmla="*/ 24 w 24"/>
                    <a:gd name="T11" fmla="*/ 0 h 18"/>
                    <a:gd name="T12" fmla="*/ 18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2" y="12"/>
                      </a:lnTo>
                      <a:lnTo>
                        <a:pt x="18" y="6"/>
                      </a:lnTo>
                      <a:lnTo>
                        <a:pt x="24" y="0"/>
                      </a:lnTo>
                      <a:lnTo>
                        <a:pt x="18"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6" name="Freeform 612"/>
                <p:cNvSpPr>
                  <a:spLocks/>
                </p:cNvSpPr>
                <p:nvPr/>
              </p:nvSpPr>
              <p:spPr bwMode="auto">
                <a:xfrm>
                  <a:off x="4696" y="2964"/>
                  <a:ext cx="24" cy="18"/>
                </a:xfrm>
                <a:custGeom>
                  <a:avLst/>
                  <a:gdLst>
                    <a:gd name="T0" fmla="*/ 0 w 24"/>
                    <a:gd name="T1" fmla="*/ 12 h 18"/>
                    <a:gd name="T2" fmla="*/ 0 w 24"/>
                    <a:gd name="T3" fmla="*/ 18 h 18"/>
                    <a:gd name="T4" fmla="*/ 0 w 24"/>
                    <a:gd name="T5" fmla="*/ 18 h 18"/>
                    <a:gd name="T6" fmla="*/ 18 w 24"/>
                    <a:gd name="T7" fmla="*/ 6 h 18"/>
                    <a:gd name="T8" fmla="*/ 18 w 24"/>
                    <a:gd name="T9" fmla="*/ 6 h 18"/>
                    <a:gd name="T10" fmla="*/ 24 w 24"/>
                    <a:gd name="T11" fmla="*/ 0 h 18"/>
                    <a:gd name="T12" fmla="*/ 18 w 24"/>
                    <a:gd name="T13" fmla="*/ 0 h 18"/>
                    <a:gd name="T14" fmla="*/ 18 w 24"/>
                    <a:gd name="T15" fmla="*/ 0 h 18"/>
                    <a:gd name="T16" fmla="*/ 12 w 24"/>
                    <a:gd name="T17" fmla="*/ 6 h 18"/>
                    <a:gd name="T18" fmla="*/ 18 w 24"/>
                    <a:gd name="T19" fmla="*/ 6 h 18"/>
                    <a:gd name="T20" fmla="*/ 18 w 24"/>
                    <a:gd name="T21" fmla="*/ 0 h 18"/>
                    <a:gd name="T22" fmla="*/ 0 w 24"/>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0" y="12"/>
                      </a:moveTo>
                      <a:lnTo>
                        <a:pt x="0" y="18"/>
                      </a:lnTo>
                      <a:lnTo>
                        <a:pt x="18" y="6"/>
                      </a:lnTo>
                      <a:lnTo>
                        <a:pt x="24" y="0"/>
                      </a:lnTo>
                      <a:lnTo>
                        <a:pt x="18" y="0"/>
                      </a:lnTo>
                      <a:lnTo>
                        <a:pt x="12" y="6"/>
                      </a:lnTo>
                      <a:lnTo>
                        <a:pt x="18" y="6"/>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7" name="Freeform 613"/>
                <p:cNvSpPr>
                  <a:spLocks/>
                </p:cNvSpPr>
                <p:nvPr/>
              </p:nvSpPr>
              <p:spPr bwMode="auto">
                <a:xfrm>
                  <a:off x="4720" y="2928"/>
                  <a:ext cx="24" cy="24"/>
                </a:xfrm>
                <a:custGeom>
                  <a:avLst/>
                  <a:gdLst>
                    <a:gd name="T0" fmla="*/ 0 w 24"/>
                    <a:gd name="T1" fmla="*/ 24 h 24"/>
                    <a:gd name="T2" fmla="*/ 6 w 24"/>
                    <a:gd name="T3" fmla="*/ 24 h 24"/>
                    <a:gd name="T4" fmla="*/ 6 w 24"/>
                    <a:gd name="T5" fmla="*/ 24 h 24"/>
                    <a:gd name="T6" fmla="*/ 18 w 24"/>
                    <a:gd name="T7" fmla="*/ 6 h 24"/>
                    <a:gd name="T8" fmla="*/ 24 w 24"/>
                    <a:gd name="T9" fmla="*/ 0 h 24"/>
                    <a:gd name="T10" fmla="*/ 18 w 24"/>
                    <a:gd name="T11" fmla="*/ 0 h 24"/>
                    <a:gd name="T12" fmla="*/ 18 w 24"/>
                    <a:gd name="T13" fmla="*/ 0 h 24"/>
                    <a:gd name="T14" fmla="*/ 12 w 24"/>
                    <a:gd name="T15" fmla="*/ 6 h 24"/>
                    <a:gd name="T16" fmla="*/ 0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24"/>
                      </a:moveTo>
                      <a:lnTo>
                        <a:pt x="6" y="24"/>
                      </a:lnTo>
                      <a:lnTo>
                        <a:pt x="18" y="6"/>
                      </a:lnTo>
                      <a:lnTo>
                        <a:pt x="24" y="0"/>
                      </a:lnTo>
                      <a:lnTo>
                        <a:pt x="18"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8" name="Freeform 614"/>
                <p:cNvSpPr>
                  <a:spLocks/>
                </p:cNvSpPr>
                <p:nvPr/>
              </p:nvSpPr>
              <p:spPr bwMode="auto">
                <a:xfrm>
                  <a:off x="4744" y="2886"/>
                  <a:ext cx="12" cy="30"/>
                </a:xfrm>
                <a:custGeom>
                  <a:avLst/>
                  <a:gdLst>
                    <a:gd name="T0" fmla="*/ 0 w 12"/>
                    <a:gd name="T1" fmla="*/ 24 h 30"/>
                    <a:gd name="T2" fmla="*/ 0 w 12"/>
                    <a:gd name="T3" fmla="*/ 30 h 30"/>
                    <a:gd name="T4" fmla="*/ 6 w 12"/>
                    <a:gd name="T5" fmla="*/ 24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0" y="30"/>
                      </a:lnTo>
                      <a:lnTo>
                        <a:pt x="6" y="24"/>
                      </a:lnTo>
                      <a:lnTo>
                        <a:pt x="12" y="12"/>
                      </a:lnTo>
                      <a:lnTo>
                        <a:pt x="12" y="6"/>
                      </a:lnTo>
                      <a:lnTo>
                        <a:pt x="6" y="0"/>
                      </a:lnTo>
                      <a:lnTo>
                        <a:pt x="6"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9" name="Freeform 615"/>
                <p:cNvSpPr>
                  <a:spLocks/>
                </p:cNvSpPr>
                <p:nvPr/>
              </p:nvSpPr>
              <p:spPr bwMode="auto">
                <a:xfrm>
                  <a:off x="4750" y="2844"/>
                  <a:ext cx="12" cy="30"/>
                </a:xfrm>
                <a:custGeom>
                  <a:avLst/>
                  <a:gdLst>
                    <a:gd name="T0" fmla="*/ 0 w 12"/>
                    <a:gd name="T1" fmla="*/ 30 h 30"/>
                    <a:gd name="T2" fmla="*/ 6 w 12"/>
                    <a:gd name="T3" fmla="*/ 30 h 30"/>
                    <a:gd name="T4" fmla="*/ 6 w 12"/>
                    <a:gd name="T5" fmla="*/ 30 h 30"/>
                    <a:gd name="T6" fmla="*/ 12 w 12"/>
                    <a:gd name="T7" fmla="*/ 18 h 30"/>
                    <a:gd name="T8" fmla="*/ 6 w 12"/>
                    <a:gd name="T9" fmla="*/ 6 h 30"/>
                    <a:gd name="T10" fmla="*/ 6 w 12"/>
                    <a:gd name="T11" fmla="*/ 0 h 30"/>
                    <a:gd name="T12" fmla="*/ 0 w 12"/>
                    <a:gd name="T13" fmla="*/ 6 h 30"/>
                    <a:gd name="T14" fmla="*/ 6 w 12"/>
                    <a:gd name="T15" fmla="*/ 18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6" y="30"/>
                      </a:lnTo>
                      <a:lnTo>
                        <a:pt x="12" y="18"/>
                      </a:lnTo>
                      <a:lnTo>
                        <a:pt x="6" y="6"/>
                      </a:lnTo>
                      <a:lnTo>
                        <a:pt x="6" y="0"/>
                      </a:lnTo>
                      <a:lnTo>
                        <a:pt x="0" y="6"/>
                      </a:lnTo>
                      <a:lnTo>
                        <a:pt x="6" y="18"/>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0" name="Freeform 616"/>
                <p:cNvSpPr>
                  <a:spLocks/>
                </p:cNvSpPr>
                <p:nvPr/>
              </p:nvSpPr>
              <p:spPr bwMode="auto">
                <a:xfrm>
                  <a:off x="4738" y="2808"/>
                  <a:ext cx="18" cy="24"/>
                </a:xfrm>
                <a:custGeom>
                  <a:avLst/>
                  <a:gdLst>
                    <a:gd name="T0" fmla="*/ 12 w 18"/>
                    <a:gd name="T1" fmla="*/ 24 h 24"/>
                    <a:gd name="T2" fmla="*/ 12 w 18"/>
                    <a:gd name="T3" fmla="*/ 24 h 24"/>
                    <a:gd name="T4" fmla="*/ 18 w 18"/>
                    <a:gd name="T5" fmla="*/ 24 h 24"/>
                    <a:gd name="T6" fmla="*/ 18 w 18"/>
                    <a:gd name="T7" fmla="*/ 18 h 24"/>
                    <a:gd name="T8" fmla="*/ 6 w 18"/>
                    <a:gd name="T9" fmla="*/ 0 h 24"/>
                    <a:gd name="T10" fmla="*/ 6 w 18"/>
                    <a:gd name="T11" fmla="*/ 0 h 24"/>
                    <a:gd name="T12" fmla="*/ 0 w 18"/>
                    <a:gd name="T13" fmla="*/ 0 h 24"/>
                    <a:gd name="T14" fmla="*/ 12 w 18"/>
                    <a:gd name="T15" fmla="*/ 18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8" y="18"/>
                      </a:lnTo>
                      <a:lnTo>
                        <a:pt x="6" y="0"/>
                      </a:lnTo>
                      <a:lnTo>
                        <a:pt x="0" y="0"/>
                      </a:lnTo>
                      <a:lnTo>
                        <a:pt x="12"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1" name="Freeform 617"/>
                <p:cNvSpPr>
                  <a:spLocks/>
                </p:cNvSpPr>
                <p:nvPr/>
              </p:nvSpPr>
              <p:spPr bwMode="auto">
                <a:xfrm>
                  <a:off x="4720" y="2766"/>
                  <a:ext cx="18" cy="30"/>
                </a:xfrm>
                <a:custGeom>
                  <a:avLst/>
                  <a:gdLst>
                    <a:gd name="T0" fmla="*/ 12 w 18"/>
                    <a:gd name="T1" fmla="*/ 24 h 30"/>
                    <a:gd name="T2" fmla="*/ 18 w 18"/>
                    <a:gd name="T3" fmla="*/ 30 h 30"/>
                    <a:gd name="T4" fmla="*/ 18 w 18"/>
                    <a:gd name="T5" fmla="*/ 24 h 30"/>
                    <a:gd name="T6" fmla="*/ 18 w 18"/>
                    <a:gd name="T7" fmla="*/ 24 h 30"/>
                    <a:gd name="T8" fmla="*/ 6 w 18"/>
                    <a:gd name="T9" fmla="*/ 6 h 30"/>
                    <a:gd name="T10" fmla="*/ 6 w 18"/>
                    <a:gd name="T11" fmla="*/ 0 h 30"/>
                    <a:gd name="T12" fmla="*/ 0 w 18"/>
                    <a:gd name="T13" fmla="*/ 6 h 30"/>
                    <a:gd name="T14" fmla="*/ 12 w 18"/>
                    <a:gd name="T15" fmla="*/ 24 h 3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30"/>
                    <a:gd name="T26" fmla="*/ 18 w 18"/>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30">
                      <a:moveTo>
                        <a:pt x="12" y="24"/>
                      </a:moveTo>
                      <a:lnTo>
                        <a:pt x="18" y="30"/>
                      </a:lnTo>
                      <a:lnTo>
                        <a:pt x="18" y="24"/>
                      </a:lnTo>
                      <a:lnTo>
                        <a:pt x="6" y="6"/>
                      </a:lnTo>
                      <a:lnTo>
                        <a:pt x="6"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2" name="Freeform 618"/>
                <p:cNvSpPr>
                  <a:spLocks/>
                </p:cNvSpPr>
                <p:nvPr/>
              </p:nvSpPr>
              <p:spPr bwMode="auto">
                <a:xfrm>
                  <a:off x="4696" y="2736"/>
                  <a:ext cx="18" cy="24"/>
                </a:xfrm>
                <a:custGeom>
                  <a:avLst/>
                  <a:gdLst>
                    <a:gd name="T0" fmla="*/ 12 w 18"/>
                    <a:gd name="T1" fmla="*/ 18 h 24"/>
                    <a:gd name="T2" fmla="*/ 18 w 18"/>
                    <a:gd name="T3" fmla="*/ 24 h 24"/>
                    <a:gd name="T4" fmla="*/ 18 w 18"/>
                    <a:gd name="T5" fmla="*/ 18 h 24"/>
                    <a:gd name="T6" fmla="*/ 18 w 18"/>
                    <a:gd name="T7" fmla="*/ 18 h 24"/>
                    <a:gd name="T8" fmla="*/ 18 w 18"/>
                    <a:gd name="T9" fmla="*/ 18 h 24"/>
                    <a:gd name="T10" fmla="*/ 0 w 18"/>
                    <a:gd name="T11" fmla="*/ 0 h 24"/>
                    <a:gd name="T12" fmla="*/ 0 w 18"/>
                    <a:gd name="T13" fmla="*/ 6 h 24"/>
                    <a:gd name="T14" fmla="*/ 0 w 18"/>
                    <a:gd name="T15" fmla="*/ 6 h 24"/>
                    <a:gd name="T16" fmla="*/ 18 w 18"/>
                    <a:gd name="T17" fmla="*/ 24 h 24"/>
                    <a:gd name="T18" fmla="*/ 18 w 18"/>
                    <a:gd name="T19" fmla="*/ 18 h 24"/>
                    <a:gd name="T20" fmla="*/ 12 w 18"/>
                    <a:gd name="T21" fmla="*/ 18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24"/>
                    <a:gd name="T35" fmla="*/ 18 w 1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24">
                      <a:moveTo>
                        <a:pt x="12" y="18"/>
                      </a:moveTo>
                      <a:lnTo>
                        <a:pt x="18" y="24"/>
                      </a:lnTo>
                      <a:lnTo>
                        <a:pt x="18" y="18"/>
                      </a:lnTo>
                      <a:lnTo>
                        <a:pt x="0" y="0"/>
                      </a:lnTo>
                      <a:lnTo>
                        <a:pt x="0" y="6"/>
                      </a:lnTo>
                      <a:lnTo>
                        <a:pt x="18" y="24"/>
                      </a:lnTo>
                      <a:lnTo>
                        <a:pt x="18" y="18"/>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3" name="Freeform 619"/>
                <p:cNvSpPr>
                  <a:spLocks/>
                </p:cNvSpPr>
                <p:nvPr/>
              </p:nvSpPr>
              <p:spPr bwMode="auto">
                <a:xfrm>
                  <a:off x="4660" y="2706"/>
                  <a:ext cx="24" cy="24"/>
                </a:xfrm>
                <a:custGeom>
                  <a:avLst/>
                  <a:gdLst>
                    <a:gd name="T0" fmla="*/ 24 w 24"/>
                    <a:gd name="T1" fmla="*/ 24 h 24"/>
                    <a:gd name="T2" fmla="*/ 24 w 24"/>
                    <a:gd name="T3" fmla="*/ 18 h 24"/>
                    <a:gd name="T4" fmla="*/ 24 w 24"/>
                    <a:gd name="T5" fmla="*/ 18 h 24"/>
                    <a:gd name="T6" fmla="*/ 18 w 24"/>
                    <a:gd name="T7" fmla="*/ 12 h 24"/>
                    <a:gd name="T8" fmla="*/ 6 w 24"/>
                    <a:gd name="T9" fmla="*/ 0 h 24"/>
                    <a:gd name="T10" fmla="*/ 0 w 24"/>
                    <a:gd name="T11" fmla="*/ 6 h 24"/>
                    <a:gd name="T12" fmla="*/ 6 w 24"/>
                    <a:gd name="T13" fmla="*/ 6 h 24"/>
                    <a:gd name="T14" fmla="*/ 18 w 24"/>
                    <a:gd name="T15" fmla="*/ 18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18" y="12"/>
                      </a:lnTo>
                      <a:lnTo>
                        <a:pt x="6" y="0"/>
                      </a:lnTo>
                      <a:lnTo>
                        <a:pt x="0" y="6"/>
                      </a:lnTo>
                      <a:lnTo>
                        <a:pt x="6" y="6"/>
                      </a:lnTo>
                      <a:lnTo>
                        <a:pt x="18" y="18"/>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4" name="Freeform 620"/>
                <p:cNvSpPr>
                  <a:spLocks/>
                </p:cNvSpPr>
                <p:nvPr/>
              </p:nvSpPr>
              <p:spPr bwMode="auto">
                <a:xfrm>
                  <a:off x="4630" y="2682"/>
                  <a:ext cx="24" cy="24"/>
                </a:xfrm>
                <a:custGeom>
                  <a:avLst/>
                  <a:gdLst>
                    <a:gd name="T0" fmla="*/ 24 w 24"/>
                    <a:gd name="T1" fmla="*/ 24 h 24"/>
                    <a:gd name="T2" fmla="*/ 24 w 24"/>
                    <a:gd name="T3" fmla="*/ 18 h 24"/>
                    <a:gd name="T4" fmla="*/ 24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6" y="6"/>
                      </a:lnTo>
                      <a:lnTo>
                        <a:pt x="0" y="0"/>
                      </a:lnTo>
                      <a:lnTo>
                        <a:pt x="0"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5" name="Freeform 621"/>
                <p:cNvSpPr>
                  <a:spLocks/>
                </p:cNvSpPr>
                <p:nvPr/>
              </p:nvSpPr>
              <p:spPr bwMode="auto">
                <a:xfrm>
                  <a:off x="4594" y="2664"/>
                  <a:ext cx="24" cy="18"/>
                </a:xfrm>
                <a:custGeom>
                  <a:avLst/>
                  <a:gdLst>
                    <a:gd name="T0" fmla="*/ 24 w 24"/>
                    <a:gd name="T1" fmla="*/ 18 h 18"/>
                    <a:gd name="T2" fmla="*/ 24 w 24"/>
                    <a:gd name="T3" fmla="*/ 12 h 18"/>
                    <a:gd name="T4" fmla="*/ 24 w 24"/>
                    <a:gd name="T5" fmla="*/ 12 h 18"/>
                    <a:gd name="T6" fmla="*/ 0 w 24"/>
                    <a:gd name="T7" fmla="*/ 0 h 18"/>
                    <a:gd name="T8" fmla="*/ 0 w 24"/>
                    <a:gd name="T9" fmla="*/ 0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6" name="Freeform 622"/>
                <p:cNvSpPr>
                  <a:spLocks/>
                </p:cNvSpPr>
                <p:nvPr/>
              </p:nvSpPr>
              <p:spPr bwMode="auto">
                <a:xfrm>
                  <a:off x="4558" y="2640"/>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7" name="Freeform 623"/>
                <p:cNvSpPr>
                  <a:spLocks/>
                </p:cNvSpPr>
                <p:nvPr/>
              </p:nvSpPr>
              <p:spPr bwMode="auto">
                <a:xfrm>
                  <a:off x="4516" y="2628"/>
                  <a:ext cx="30" cy="12"/>
                </a:xfrm>
                <a:custGeom>
                  <a:avLst/>
                  <a:gdLst>
                    <a:gd name="T0" fmla="*/ 24 w 30"/>
                    <a:gd name="T1" fmla="*/ 12 h 12"/>
                    <a:gd name="T2" fmla="*/ 30 w 30"/>
                    <a:gd name="T3" fmla="*/ 12 h 12"/>
                    <a:gd name="T4" fmla="*/ 24 w 30"/>
                    <a:gd name="T5" fmla="*/ 6 h 12"/>
                    <a:gd name="T6" fmla="*/ 18 w 30"/>
                    <a:gd name="T7" fmla="*/ 0 h 12"/>
                    <a:gd name="T8" fmla="*/ 6 w 30"/>
                    <a:gd name="T9" fmla="*/ 0 h 12"/>
                    <a:gd name="T10" fmla="*/ 0 w 30"/>
                    <a:gd name="T11" fmla="*/ 0 h 12"/>
                    <a:gd name="T12" fmla="*/ 6 w 30"/>
                    <a:gd name="T13" fmla="*/ 6 h 12"/>
                    <a:gd name="T14" fmla="*/ 18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0"/>
                      </a:lnTo>
                      <a:lnTo>
                        <a:pt x="6" y="0"/>
                      </a:lnTo>
                      <a:lnTo>
                        <a:pt x="0" y="0"/>
                      </a:lnTo>
                      <a:lnTo>
                        <a:pt x="6" y="6"/>
                      </a:lnTo>
                      <a:lnTo>
                        <a:pt x="18"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8" name="Freeform 624"/>
                <p:cNvSpPr>
                  <a:spLocks/>
                </p:cNvSpPr>
                <p:nvPr/>
              </p:nvSpPr>
              <p:spPr bwMode="auto">
                <a:xfrm>
                  <a:off x="4480" y="2610"/>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9" name="Freeform 625"/>
                <p:cNvSpPr>
                  <a:spLocks/>
                </p:cNvSpPr>
                <p:nvPr/>
              </p:nvSpPr>
              <p:spPr bwMode="auto">
                <a:xfrm>
                  <a:off x="4438" y="2598"/>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0" name="Freeform 626"/>
                <p:cNvSpPr>
                  <a:spLocks/>
                </p:cNvSpPr>
                <p:nvPr/>
              </p:nvSpPr>
              <p:spPr bwMode="auto">
                <a:xfrm>
                  <a:off x="4396" y="2580"/>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18"/>
                      </a:move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1" name="Freeform 627"/>
                <p:cNvSpPr>
                  <a:spLocks/>
                </p:cNvSpPr>
                <p:nvPr/>
              </p:nvSpPr>
              <p:spPr bwMode="auto">
                <a:xfrm>
                  <a:off x="4360" y="2568"/>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2" name="Freeform 628"/>
                <p:cNvSpPr>
                  <a:spLocks/>
                </p:cNvSpPr>
                <p:nvPr/>
              </p:nvSpPr>
              <p:spPr bwMode="auto">
                <a:xfrm>
                  <a:off x="4318" y="2562"/>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6"/>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3" name="Freeform 629"/>
                <p:cNvSpPr>
                  <a:spLocks/>
                </p:cNvSpPr>
                <p:nvPr/>
              </p:nvSpPr>
              <p:spPr bwMode="auto">
                <a:xfrm>
                  <a:off x="4276" y="2550"/>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4" name="Freeform 630"/>
                <p:cNvSpPr>
                  <a:spLocks/>
                </p:cNvSpPr>
                <p:nvPr/>
              </p:nvSpPr>
              <p:spPr bwMode="auto">
                <a:xfrm>
                  <a:off x="4234" y="2544"/>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5" name="Freeform 631"/>
                <p:cNvSpPr>
                  <a:spLocks/>
                </p:cNvSpPr>
                <p:nvPr/>
              </p:nvSpPr>
              <p:spPr bwMode="auto">
                <a:xfrm>
                  <a:off x="4192" y="253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6" name="Freeform 632"/>
                <p:cNvSpPr>
                  <a:spLocks/>
                </p:cNvSpPr>
                <p:nvPr/>
              </p:nvSpPr>
              <p:spPr bwMode="auto">
                <a:xfrm>
                  <a:off x="4156" y="2526"/>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0 w 24"/>
                    <a:gd name="T13" fmla="*/ 6 h 12"/>
                    <a:gd name="T14" fmla="*/ 0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7" name="Freeform 633"/>
                <p:cNvSpPr>
                  <a:spLocks/>
                </p:cNvSpPr>
                <p:nvPr/>
              </p:nvSpPr>
              <p:spPr bwMode="auto">
                <a:xfrm>
                  <a:off x="4114" y="2520"/>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8" name="Freeform 634"/>
                <p:cNvSpPr>
                  <a:spLocks/>
                </p:cNvSpPr>
                <p:nvPr/>
              </p:nvSpPr>
              <p:spPr bwMode="auto">
                <a:xfrm>
                  <a:off x="4072" y="2520"/>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9" name="Freeform 635"/>
                <p:cNvSpPr>
                  <a:spLocks/>
                </p:cNvSpPr>
                <p:nvPr/>
              </p:nvSpPr>
              <p:spPr bwMode="auto">
                <a:xfrm>
                  <a:off x="4030" y="2514"/>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0" name="Freeform 636"/>
                <p:cNvSpPr>
                  <a:spLocks/>
                </p:cNvSpPr>
                <p:nvPr/>
              </p:nvSpPr>
              <p:spPr bwMode="auto">
                <a:xfrm>
                  <a:off x="3987" y="2507"/>
                  <a:ext cx="31" cy="7"/>
                </a:xfrm>
                <a:custGeom>
                  <a:avLst/>
                  <a:gdLst>
                    <a:gd name="T0" fmla="*/ 25 w 31"/>
                    <a:gd name="T1" fmla="*/ 7 h 7"/>
                    <a:gd name="T2" fmla="*/ 31 w 31"/>
                    <a:gd name="T3" fmla="*/ 7 h 7"/>
                    <a:gd name="T4" fmla="*/ 25 w 31"/>
                    <a:gd name="T5" fmla="*/ 0 h 7"/>
                    <a:gd name="T6" fmla="*/ 0 w 31"/>
                    <a:gd name="T7" fmla="*/ 0 h 7"/>
                    <a:gd name="T8" fmla="*/ 0 w 31"/>
                    <a:gd name="T9" fmla="*/ 7 h 7"/>
                    <a:gd name="T10" fmla="*/ 0 w 31"/>
                    <a:gd name="T11" fmla="*/ 7 h 7"/>
                    <a:gd name="T12" fmla="*/ 25 w 31"/>
                    <a:gd name="T13" fmla="*/ 7 h 7"/>
                    <a:gd name="T14" fmla="*/ 0 60000 65536"/>
                    <a:gd name="T15" fmla="*/ 0 60000 65536"/>
                    <a:gd name="T16" fmla="*/ 0 60000 65536"/>
                    <a:gd name="T17" fmla="*/ 0 60000 65536"/>
                    <a:gd name="T18" fmla="*/ 0 60000 65536"/>
                    <a:gd name="T19" fmla="*/ 0 60000 65536"/>
                    <a:gd name="T20" fmla="*/ 0 60000 65536"/>
                    <a:gd name="T21" fmla="*/ 0 w 31"/>
                    <a:gd name="T22" fmla="*/ 0 h 7"/>
                    <a:gd name="T23" fmla="*/ 31 w 31"/>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7">
                      <a:moveTo>
                        <a:pt x="25" y="7"/>
                      </a:moveTo>
                      <a:lnTo>
                        <a:pt x="31" y="7"/>
                      </a:lnTo>
                      <a:lnTo>
                        <a:pt x="25" y="0"/>
                      </a:lnTo>
                      <a:lnTo>
                        <a:pt x="0" y="0"/>
                      </a:lnTo>
                      <a:lnTo>
                        <a:pt x="0" y="7"/>
                      </a:lnTo>
                      <a:lnTo>
                        <a:pt x="25"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1" name="Freeform 637"/>
                <p:cNvSpPr>
                  <a:spLocks/>
                </p:cNvSpPr>
                <p:nvPr/>
              </p:nvSpPr>
              <p:spPr bwMode="auto">
                <a:xfrm>
                  <a:off x="3945" y="2507"/>
                  <a:ext cx="30" cy="7"/>
                </a:xfrm>
                <a:custGeom>
                  <a:avLst/>
                  <a:gdLst>
                    <a:gd name="T0" fmla="*/ 24 w 30"/>
                    <a:gd name="T1" fmla="*/ 7 h 7"/>
                    <a:gd name="T2" fmla="*/ 30 w 30"/>
                    <a:gd name="T3" fmla="*/ 0 h 7"/>
                    <a:gd name="T4" fmla="*/ 24 w 30"/>
                    <a:gd name="T5" fmla="*/ 0 h 7"/>
                    <a:gd name="T6" fmla="*/ 0 w 30"/>
                    <a:gd name="T7" fmla="*/ 0 h 7"/>
                    <a:gd name="T8" fmla="*/ 0 w 30"/>
                    <a:gd name="T9" fmla="*/ 0 h 7"/>
                    <a:gd name="T10" fmla="*/ 0 w 30"/>
                    <a:gd name="T11" fmla="*/ 7 h 7"/>
                    <a:gd name="T12" fmla="*/ 24 w 30"/>
                    <a:gd name="T13" fmla="*/ 7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24" y="7"/>
                      </a:moveTo>
                      <a:lnTo>
                        <a:pt x="30" y="0"/>
                      </a:lnTo>
                      <a:lnTo>
                        <a:pt x="24" y="0"/>
                      </a:lnTo>
                      <a:lnTo>
                        <a:pt x="0" y="0"/>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2" name="Freeform 638"/>
                <p:cNvSpPr>
                  <a:spLocks/>
                </p:cNvSpPr>
                <p:nvPr/>
              </p:nvSpPr>
              <p:spPr bwMode="auto">
                <a:xfrm>
                  <a:off x="3903"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3" name="Freeform 639"/>
                <p:cNvSpPr>
                  <a:spLocks/>
                </p:cNvSpPr>
                <p:nvPr/>
              </p:nvSpPr>
              <p:spPr bwMode="auto">
                <a:xfrm>
                  <a:off x="3861"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4" name="Freeform 640"/>
                <p:cNvSpPr>
                  <a:spLocks/>
                </p:cNvSpPr>
                <p:nvPr/>
              </p:nvSpPr>
              <p:spPr bwMode="auto">
                <a:xfrm>
                  <a:off x="3819"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5" name="Freeform 641"/>
                <p:cNvSpPr>
                  <a:spLocks/>
                </p:cNvSpPr>
                <p:nvPr/>
              </p:nvSpPr>
              <p:spPr bwMode="auto">
                <a:xfrm>
                  <a:off x="3777"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582" name="Group 737"/>
              <p:cNvGrpSpPr>
                <a:grpSpLocks/>
              </p:cNvGrpSpPr>
              <p:nvPr/>
            </p:nvGrpSpPr>
            <p:grpSpPr bwMode="auto">
              <a:xfrm>
                <a:off x="2889" y="2550"/>
                <a:ext cx="1771" cy="624"/>
                <a:chOff x="2889" y="2550"/>
                <a:chExt cx="1771" cy="624"/>
              </a:xfrm>
            </p:grpSpPr>
            <p:sp>
              <p:nvSpPr>
                <p:cNvPr id="31656" name="Freeform 643"/>
                <p:cNvSpPr>
                  <a:spLocks/>
                </p:cNvSpPr>
                <p:nvPr/>
              </p:nvSpPr>
              <p:spPr bwMode="auto">
                <a:xfrm>
                  <a:off x="3753" y="2550"/>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6"/>
                    <a:gd name="T29" fmla="*/ 48 w 4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6">
                      <a:moveTo>
                        <a:pt x="24" y="6"/>
                      </a:moveTo>
                      <a:lnTo>
                        <a:pt x="48" y="6"/>
                      </a:lnTo>
                      <a:lnTo>
                        <a:pt x="48"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7" name="Freeform 644"/>
                <p:cNvSpPr>
                  <a:spLocks/>
                </p:cNvSpPr>
                <p:nvPr/>
              </p:nvSpPr>
              <p:spPr bwMode="auto">
                <a:xfrm>
                  <a:off x="3711" y="255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8" name="Freeform 645"/>
                <p:cNvSpPr>
                  <a:spLocks/>
                </p:cNvSpPr>
                <p:nvPr/>
              </p:nvSpPr>
              <p:spPr bwMode="auto">
                <a:xfrm>
                  <a:off x="3669" y="2550"/>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9" name="Freeform 646"/>
                <p:cNvSpPr>
                  <a:spLocks/>
                </p:cNvSpPr>
                <p:nvPr/>
              </p:nvSpPr>
              <p:spPr bwMode="auto">
                <a:xfrm>
                  <a:off x="3627" y="2550"/>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0" name="Freeform 647"/>
                <p:cNvSpPr>
                  <a:spLocks/>
                </p:cNvSpPr>
                <p:nvPr/>
              </p:nvSpPr>
              <p:spPr bwMode="auto">
                <a:xfrm>
                  <a:off x="3585" y="2550"/>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1" name="Freeform 648"/>
                <p:cNvSpPr>
                  <a:spLocks/>
                </p:cNvSpPr>
                <p:nvPr/>
              </p:nvSpPr>
              <p:spPr bwMode="auto">
                <a:xfrm>
                  <a:off x="3543" y="255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2" name="Freeform 649"/>
                <p:cNvSpPr>
                  <a:spLocks/>
                </p:cNvSpPr>
                <p:nvPr/>
              </p:nvSpPr>
              <p:spPr bwMode="auto">
                <a:xfrm>
                  <a:off x="3501" y="256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3" name="Freeform 650"/>
                <p:cNvSpPr>
                  <a:spLocks/>
                </p:cNvSpPr>
                <p:nvPr/>
              </p:nvSpPr>
              <p:spPr bwMode="auto">
                <a:xfrm>
                  <a:off x="3459" y="2568"/>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4" name="Freeform 651"/>
                <p:cNvSpPr>
                  <a:spLocks/>
                </p:cNvSpPr>
                <p:nvPr/>
              </p:nvSpPr>
              <p:spPr bwMode="auto">
                <a:xfrm>
                  <a:off x="3417" y="2568"/>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5" name="Freeform 652"/>
                <p:cNvSpPr>
                  <a:spLocks/>
                </p:cNvSpPr>
                <p:nvPr/>
              </p:nvSpPr>
              <p:spPr bwMode="auto">
                <a:xfrm>
                  <a:off x="3375" y="2580"/>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6" name="Freeform 653"/>
                <p:cNvSpPr>
                  <a:spLocks/>
                </p:cNvSpPr>
                <p:nvPr/>
              </p:nvSpPr>
              <p:spPr bwMode="auto">
                <a:xfrm>
                  <a:off x="3333" y="2586"/>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7" name="Freeform 654"/>
                <p:cNvSpPr>
                  <a:spLocks/>
                </p:cNvSpPr>
                <p:nvPr/>
              </p:nvSpPr>
              <p:spPr bwMode="auto">
                <a:xfrm>
                  <a:off x="3291" y="2592"/>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8" name="Freeform 655"/>
                <p:cNvSpPr>
                  <a:spLocks/>
                </p:cNvSpPr>
                <p:nvPr/>
              </p:nvSpPr>
              <p:spPr bwMode="auto">
                <a:xfrm>
                  <a:off x="3249" y="2598"/>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69" name="Freeform 656"/>
                <p:cNvSpPr>
                  <a:spLocks/>
                </p:cNvSpPr>
                <p:nvPr/>
              </p:nvSpPr>
              <p:spPr bwMode="auto">
                <a:xfrm>
                  <a:off x="3213" y="2610"/>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0" name="Freeform 657"/>
                <p:cNvSpPr>
                  <a:spLocks/>
                </p:cNvSpPr>
                <p:nvPr/>
              </p:nvSpPr>
              <p:spPr bwMode="auto">
                <a:xfrm>
                  <a:off x="3171" y="2622"/>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1" name="Freeform 658"/>
                <p:cNvSpPr>
                  <a:spLocks/>
                </p:cNvSpPr>
                <p:nvPr/>
              </p:nvSpPr>
              <p:spPr bwMode="auto">
                <a:xfrm>
                  <a:off x="3129" y="2634"/>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2" name="Freeform 659"/>
                <p:cNvSpPr>
                  <a:spLocks/>
                </p:cNvSpPr>
                <p:nvPr/>
              </p:nvSpPr>
              <p:spPr bwMode="auto">
                <a:xfrm>
                  <a:off x="3093" y="2652"/>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3" name="Freeform 660"/>
                <p:cNvSpPr>
                  <a:spLocks/>
                </p:cNvSpPr>
                <p:nvPr/>
              </p:nvSpPr>
              <p:spPr bwMode="auto">
                <a:xfrm>
                  <a:off x="3051" y="2664"/>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4" name="Freeform 661"/>
                <p:cNvSpPr>
                  <a:spLocks/>
                </p:cNvSpPr>
                <p:nvPr/>
              </p:nvSpPr>
              <p:spPr bwMode="auto">
                <a:xfrm>
                  <a:off x="3015" y="2682"/>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5" name="Freeform 662"/>
                <p:cNvSpPr>
                  <a:spLocks/>
                </p:cNvSpPr>
                <p:nvPr/>
              </p:nvSpPr>
              <p:spPr bwMode="auto">
                <a:xfrm>
                  <a:off x="2979" y="2706"/>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6" name="Freeform 663"/>
                <p:cNvSpPr>
                  <a:spLocks/>
                </p:cNvSpPr>
                <p:nvPr/>
              </p:nvSpPr>
              <p:spPr bwMode="auto">
                <a:xfrm>
                  <a:off x="2949" y="2730"/>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0"/>
                      </a:lnTo>
                      <a:lnTo>
                        <a:pt x="18" y="0"/>
                      </a:lnTo>
                      <a:lnTo>
                        <a:pt x="12" y="6"/>
                      </a:lnTo>
                      <a:lnTo>
                        <a:pt x="0" y="12"/>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7" name="Freeform 664"/>
                <p:cNvSpPr>
                  <a:spLocks/>
                </p:cNvSpPr>
                <p:nvPr/>
              </p:nvSpPr>
              <p:spPr bwMode="auto">
                <a:xfrm>
                  <a:off x="2919" y="2760"/>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6"/>
                      </a:moveTo>
                      <a:lnTo>
                        <a:pt x="24" y="0"/>
                      </a:lnTo>
                      <a:lnTo>
                        <a:pt x="18" y="0"/>
                      </a:lnTo>
                      <a:lnTo>
                        <a:pt x="12" y="6"/>
                      </a:lnTo>
                      <a:lnTo>
                        <a:pt x="6" y="6"/>
                      </a:lnTo>
                      <a:lnTo>
                        <a:pt x="0" y="18"/>
                      </a:lnTo>
                      <a:lnTo>
                        <a:pt x="0" y="24"/>
                      </a:lnTo>
                      <a:lnTo>
                        <a:pt x="6" y="18"/>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8" name="Freeform 665"/>
                <p:cNvSpPr>
                  <a:spLocks/>
                </p:cNvSpPr>
                <p:nvPr/>
              </p:nvSpPr>
              <p:spPr bwMode="auto">
                <a:xfrm>
                  <a:off x="2895" y="2790"/>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8" y="0"/>
                      </a:ln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79" name="Freeform 666"/>
                <p:cNvSpPr>
                  <a:spLocks/>
                </p:cNvSpPr>
                <p:nvPr/>
              </p:nvSpPr>
              <p:spPr bwMode="auto">
                <a:xfrm>
                  <a:off x="2889" y="2826"/>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6" y="6"/>
                      </a:moveTo>
                      <a:lnTo>
                        <a:pt x="6" y="0"/>
                      </a:lnTo>
                      <a:lnTo>
                        <a:pt x="0" y="6"/>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0" name="Freeform 667"/>
                <p:cNvSpPr>
                  <a:spLocks/>
                </p:cNvSpPr>
                <p:nvPr/>
              </p:nvSpPr>
              <p:spPr bwMode="auto">
                <a:xfrm>
                  <a:off x="2889" y="2868"/>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1" name="Freeform 668"/>
                <p:cNvSpPr>
                  <a:spLocks/>
                </p:cNvSpPr>
                <p:nvPr/>
              </p:nvSpPr>
              <p:spPr bwMode="auto">
                <a:xfrm>
                  <a:off x="2901" y="2910"/>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2" name="Freeform 669"/>
                <p:cNvSpPr>
                  <a:spLocks/>
                </p:cNvSpPr>
                <p:nvPr/>
              </p:nvSpPr>
              <p:spPr bwMode="auto">
                <a:xfrm>
                  <a:off x="2919" y="2946"/>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0"/>
                      </a:moveTo>
                      <a:lnTo>
                        <a:pt x="6" y="0"/>
                      </a:lnTo>
                      <a:lnTo>
                        <a:pt x="0" y="0"/>
                      </a:lnTo>
                      <a:lnTo>
                        <a:pt x="6" y="6"/>
                      </a:lnTo>
                      <a:lnTo>
                        <a:pt x="12" y="12"/>
                      </a:lnTo>
                      <a:lnTo>
                        <a:pt x="24" y="24"/>
                      </a:lnTo>
                      <a:lnTo>
                        <a:pt x="24" y="18"/>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3" name="Freeform 670"/>
                <p:cNvSpPr>
                  <a:spLocks/>
                </p:cNvSpPr>
                <p:nvPr/>
              </p:nvSpPr>
              <p:spPr bwMode="auto">
                <a:xfrm>
                  <a:off x="2949" y="2976"/>
                  <a:ext cx="30" cy="18"/>
                </a:xfrm>
                <a:custGeom>
                  <a:avLst/>
                  <a:gdLst>
                    <a:gd name="T0" fmla="*/ 6 w 30"/>
                    <a:gd name="T1" fmla="*/ 0 h 18"/>
                    <a:gd name="T2" fmla="*/ 0 w 30"/>
                    <a:gd name="T3" fmla="*/ 0 h 18"/>
                    <a:gd name="T4" fmla="*/ 6 w 30"/>
                    <a:gd name="T5" fmla="*/ 6 h 18"/>
                    <a:gd name="T6" fmla="*/ 12 w 30"/>
                    <a:gd name="T7" fmla="*/ 6 h 18"/>
                    <a:gd name="T8" fmla="*/ 24 w 30"/>
                    <a:gd name="T9" fmla="*/ 18 h 18"/>
                    <a:gd name="T10" fmla="*/ 30 w 30"/>
                    <a:gd name="T11" fmla="*/ 18 h 18"/>
                    <a:gd name="T12" fmla="*/ 24 w 30"/>
                    <a:gd name="T13" fmla="*/ 12 h 18"/>
                    <a:gd name="T14" fmla="*/ 12 w 30"/>
                    <a:gd name="T15" fmla="*/ 0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0"/>
                      </a:lnTo>
                      <a:lnTo>
                        <a:pt x="6" y="6"/>
                      </a:lnTo>
                      <a:lnTo>
                        <a:pt x="12" y="6"/>
                      </a:lnTo>
                      <a:lnTo>
                        <a:pt x="24" y="18"/>
                      </a:lnTo>
                      <a:lnTo>
                        <a:pt x="30"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4" name="Freeform 671"/>
                <p:cNvSpPr>
                  <a:spLocks/>
                </p:cNvSpPr>
                <p:nvPr/>
              </p:nvSpPr>
              <p:spPr bwMode="auto">
                <a:xfrm>
                  <a:off x="2985" y="3000"/>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2 h 18"/>
                    <a:gd name="T12" fmla="*/ 24 w 24"/>
                    <a:gd name="T13" fmla="*/ 12 h 18"/>
                    <a:gd name="T14" fmla="*/ 12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0"/>
                      </a:lnTo>
                      <a:lnTo>
                        <a:pt x="0" y="6"/>
                      </a:lnTo>
                      <a:lnTo>
                        <a:pt x="12" y="12"/>
                      </a:lnTo>
                      <a:lnTo>
                        <a:pt x="24" y="18"/>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5" name="Freeform 672"/>
                <p:cNvSpPr>
                  <a:spLocks/>
                </p:cNvSpPr>
                <p:nvPr/>
              </p:nvSpPr>
              <p:spPr bwMode="auto">
                <a:xfrm>
                  <a:off x="3021" y="3018"/>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6"/>
                      </a:lnTo>
                      <a:lnTo>
                        <a:pt x="18" y="18"/>
                      </a:lnTo>
                      <a:lnTo>
                        <a:pt x="24" y="18"/>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6" name="Freeform 673"/>
                <p:cNvSpPr>
                  <a:spLocks/>
                </p:cNvSpPr>
                <p:nvPr/>
              </p:nvSpPr>
              <p:spPr bwMode="auto">
                <a:xfrm>
                  <a:off x="3057" y="304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7" name="Freeform 674"/>
                <p:cNvSpPr>
                  <a:spLocks/>
                </p:cNvSpPr>
                <p:nvPr/>
              </p:nvSpPr>
              <p:spPr bwMode="auto">
                <a:xfrm>
                  <a:off x="3099" y="3054"/>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8" name="Freeform 675"/>
                <p:cNvSpPr>
                  <a:spLocks/>
                </p:cNvSpPr>
                <p:nvPr/>
              </p:nvSpPr>
              <p:spPr bwMode="auto">
                <a:xfrm>
                  <a:off x="3135" y="3072"/>
                  <a:ext cx="30" cy="12"/>
                </a:xfrm>
                <a:custGeom>
                  <a:avLst/>
                  <a:gdLst>
                    <a:gd name="T0" fmla="*/ 6 w 30"/>
                    <a:gd name="T1" fmla="*/ 0 h 12"/>
                    <a:gd name="T2" fmla="*/ 0 w 30"/>
                    <a:gd name="T3" fmla="*/ 0 h 12"/>
                    <a:gd name="T4" fmla="*/ 6 w 30"/>
                    <a:gd name="T5" fmla="*/ 6 h 12"/>
                    <a:gd name="T6" fmla="*/ 12 w 30"/>
                    <a:gd name="T7" fmla="*/ 12 h 12"/>
                    <a:gd name="T8" fmla="*/ 24 w 30"/>
                    <a:gd name="T9" fmla="*/ 12 h 12"/>
                    <a:gd name="T10" fmla="*/ 30 w 30"/>
                    <a:gd name="T11" fmla="*/ 12 h 12"/>
                    <a:gd name="T12" fmla="*/ 24 w 30"/>
                    <a:gd name="T13" fmla="*/ 6 h 12"/>
                    <a:gd name="T14" fmla="*/ 12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12" y="12"/>
                      </a:lnTo>
                      <a:lnTo>
                        <a:pt x="24" y="12"/>
                      </a:lnTo>
                      <a:lnTo>
                        <a:pt x="30" y="12"/>
                      </a:lnTo>
                      <a:lnTo>
                        <a:pt x="24"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89" name="Freeform 676"/>
                <p:cNvSpPr>
                  <a:spLocks/>
                </p:cNvSpPr>
                <p:nvPr/>
              </p:nvSpPr>
              <p:spPr bwMode="auto">
                <a:xfrm>
                  <a:off x="3177" y="3084"/>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0" name="Freeform 677"/>
                <p:cNvSpPr>
                  <a:spLocks/>
                </p:cNvSpPr>
                <p:nvPr/>
              </p:nvSpPr>
              <p:spPr bwMode="auto">
                <a:xfrm>
                  <a:off x="3219" y="3096"/>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1" name="Freeform 678"/>
                <p:cNvSpPr>
                  <a:spLocks/>
                </p:cNvSpPr>
                <p:nvPr/>
              </p:nvSpPr>
              <p:spPr bwMode="auto">
                <a:xfrm>
                  <a:off x="3255" y="310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24" y="12"/>
                      </a:lnTo>
                      <a:lnTo>
                        <a:pt x="30"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2" name="Freeform 679"/>
                <p:cNvSpPr>
                  <a:spLocks/>
                </p:cNvSpPr>
                <p:nvPr/>
              </p:nvSpPr>
              <p:spPr bwMode="auto">
                <a:xfrm>
                  <a:off x="3297" y="3114"/>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3" name="Freeform 680"/>
                <p:cNvSpPr>
                  <a:spLocks/>
                </p:cNvSpPr>
                <p:nvPr/>
              </p:nvSpPr>
              <p:spPr bwMode="auto">
                <a:xfrm>
                  <a:off x="3339" y="312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4" name="Freeform 681"/>
                <p:cNvSpPr>
                  <a:spLocks/>
                </p:cNvSpPr>
                <p:nvPr/>
              </p:nvSpPr>
              <p:spPr bwMode="auto">
                <a:xfrm>
                  <a:off x="3381" y="313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5" name="Freeform 682"/>
                <p:cNvSpPr>
                  <a:spLocks/>
                </p:cNvSpPr>
                <p:nvPr/>
              </p:nvSpPr>
              <p:spPr bwMode="auto">
                <a:xfrm>
                  <a:off x="3423" y="3138"/>
                  <a:ext cx="30" cy="12"/>
                </a:xfrm>
                <a:custGeom>
                  <a:avLst/>
                  <a:gdLst>
                    <a:gd name="T0" fmla="*/ 0 w 30"/>
                    <a:gd name="T1" fmla="*/ 0 h 12"/>
                    <a:gd name="T2" fmla="*/ 0 w 30"/>
                    <a:gd name="T3" fmla="*/ 6 h 12"/>
                    <a:gd name="T4" fmla="*/ 0 w 30"/>
                    <a:gd name="T5" fmla="*/ 6 h 12"/>
                    <a:gd name="T6" fmla="*/ 6 w 30"/>
                    <a:gd name="T7" fmla="*/ 12 h 12"/>
                    <a:gd name="T8" fmla="*/ 24 w 30"/>
                    <a:gd name="T9" fmla="*/ 12 h 12"/>
                    <a:gd name="T10" fmla="*/ 30 w 30"/>
                    <a:gd name="T11" fmla="*/ 6 h 12"/>
                    <a:gd name="T12" fmla="*/ 24 w 30"/>
                    <a:gd name="T13" fmla="*/ 6 h 12"/>
                    <a:gd name="T14" fmla="*/ 6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12"/>
                      </a:lnTo>
                      <a:lnTo>
                        <a:pt x="24" y="12"/>
                      </a:lnTo>
                      <a:lnTo>
                        <a:pt x="30" y="6"/>
                      </a:lnTo>
                      <a:lnTo>
                        <a:pt x="24" y="6"/>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6" name="Freeform 683"/>
                <p:cNvSpPr>
                  <a:spLocks/>
                </p:cNvSpPr>
                <p:nvPr/>
              </p:nvSpPr>
              <p:spPr bwMode="auto">
                <a:xfrm>
                  <a:off x="3465" y="314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7" name="Freeform 684"/>
                <p:cNvSpPr>
                  <a:spLocks/>
                </p:cNvSpPr>
                <p:nvPr/>
              </p:nvSpPr>
              <p:spPr bwMode="auto">
                <a:xfrm>
                  <a:off x="3507" y="315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8" name="Freeform 685"/>
                <p:cNvSpPr>
                  <a:spLocks/>
                </p:cNvSpPr>
                <p:nvPr/>
              </p:nvSpPr>
              <p:spPr bwMode="auto">
                <a:xfrm>
                  <a:off x="3549" y="315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99" name="Freeform 686"/>
                <p:cNvSpPr>
                  <a:spLocks/>
                </p:cNvSpPr>
                <p:nvPr/>
              </p:nvSpPr>
              <p:spPr bwMode="auto">
                <a:xfrm>
                  <a:off x="3591" y="3156"/>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0" name="Freeform 687"/>
                <p:cNvSpPr>
                  <a:spLocks/>
                </p:cNvSpPr>
                <p:nvPr/>
              </p:nvSpPr>
              <p:spPr bwMode="auto">
                <a:xfrm>
                  <a:off x="3633" y="316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1" name="Freeform 688"/>
                <p:cNvSpPr>
                  <a:spLocks/>
                </p:cNvSpPr>
                <p:nvPr/>
              </p:nvSpPr>
              <p:spPr bwMode="auto">
                <a:xfrm>
                  <a:off x="3675" y="316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2" name="Freeform 689"/>
                <p:cNvSpPr>
                  <a:spLocks/>
                </p:cNvSpPr>
                <p:nvPr/>
              </p:nvSpPr>
              <p:spPr bwMode="auto">
                <a:xfrm>
                  <a:off x="3717" y="316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3" name="Freeform 690"/>
                <p:cNvSpPr>
                  <a:spLocks/>
                </p:cNvSpPr>
                <p:nvPr/>
              </p:nvSpPr>
              <p:spPr bwMode="auto">
                <a:xfrm>
                  <a:off x="3759" y="3162"/>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4" name="Freeform 691"/>
                <p:cNvSpPr>
                  <a:spLocks/>
                </p:cNvSpPr>
                <p:nvPr/>
              </p:nvSpPr>
              <p:spPr bwMode="auto">
                <a:xfrm>
                  <a:off x="3801" y="316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5" name="Freeform 692"/>
                <p:cNvSpPr>
                  <a:spLocks/>
                </p:cNvSpPr>
                <p:nvPr/>
              </p:nvSpPr>
              <p:spPr bwMode="auto">
                <a:xfrm>
                  <a:off x="3843" y="3162"/>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6" name="Freeform 693"/>
                <p:cNvSpPr>
                  <a:spLocks/>
                </p:cNvSpPr>
                <p:nvPr/>
              </p:nvSpPr>
              <p:spPr bwMode="auto">
                <a:xfrm>
                  <a:off x="3885" y="316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7" name="Freeform 694"/>
                <p:cNvSpPr>
                  <a:spLocks/>
                </p:cNvSpPr>
                <p:nvPr/>
              </p:nvSpPr>
              <p:spPr bwMode="auto">
                <a:xfrm>
                  <a:off x="3927" y="3156"/>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8" name="Freeform 695"/>
                <p:cNvSpPr>
                  <a:spLocks/>
                </p:cNvSpPr>
                <p:nvPr/>
              </p:nvSpPr>
              <p:spPr bwMode="auto">
                <a:xfrm>
                  <a:off x="3969" y="3156"/>
                  <a:ext cx="25" cy="6"/>
                </a:xfrm>
                <a:custGeom>
                  <a:avLst/>
                  <a:gdLst>
                    <a:gd name="T0" fmla="*/ 0 w 25"/>
                    <a:gd name="T1" fmla="*/ 0 h 6"/>
                    <a:gd name="T2" fmla="*/ 0 w 25"/>
                    <a:gd name="T3" fmla="*/ 6 h 6"/>
                    <a:gd name="T4" fmla="*/ 0 w 25"/>
                    <a:gd name="T5" fmla="*/ 6 h 6"/>
                    <a:gd name="T6" fmla="*/ 25 w 25"/>
                    <a:gd name="T7" fmla="*/ 6 h 6"/>
                    <a:gd name="T8" fmla="*/ 25 w 25"/>
                    <a:gd name="T9" fmla="*/ 0 h 6"/>
                    <a:gd name="T10" fmla="*/ 25 w 25"/>
                    <a:gd name="T11" fmla="*/ 0 h 6"/>
                    <a:gd name="T12" fmla="*/ 0 w 25"/>
                    <a:gd name="T13" fmla="*/ 0 h 6"/>
                    <a:gd name="T14" fmla="*/ 0 60000 65536"/>
                    <a:gd name="T15" fmla="*/ 0 60000 65536"/>
                    <a:gd name="T16" fmla="*/ 0 60000 65536"/>
                    <a:gd name="T17" fmla="*/ 0 60000 65536"/>
                    <a:gd name="T18" fmla="*/ 0 60000 65536"/>
                    <a:gd name="T19" fmla="*/ 0 60000 65536"/>
                    <a:gd name="T20" fmla="*/ 0 60000 65536"/>
                    <a:gd name="T21" fmla="*/ 0 w 25"/>
                    <a:gd name="T22" fmla="*/ 0 h 6"/>
                    <a:gd name="T23" fmla="*/ 25 w 2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6">
                      <a:moveTo>
                        <a:pt x="0" y="0"/>
                      </a:moveTo>
                      <a:lnTo>
                        <a:pt x="0" y="6"/>
                      </a:lnTo>
                      <a:lnTo>
                        <a:pt x="25" y="6"/>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09" name="Freeform 696"/>
                <p:cNvSpPr>
                  <a:spLocks/>
                </p:cNvSpPr>
                <p:nvPr/>
              </p:nvSpPr>
              <p:spPr bwMode="auto">
                <a:xfrm>
                  <a:off x="4006" y="315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0" name="Freeform 697"/>
                <p:cNvSpPr>
                  <a:spLocks/>
                </p:cNvSpPr>
                <p:nvPr/>
              </p:nvSpPr>
              <p:spPr bwMode="auto">
                <a:xfrm>
                  <a:off x="4048" y="314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1" name="Freeform 698"/>
                <p:cNvSpPr>
                  <a:spLocks/>
                </p:cNvSpPr>
                <p:nvPr/>
              </p:nvSpPr>
              <p:spPr bwMode="auto">
                <a:xfrm>
                  <a:off x="4090" y="3144"/>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2" name="Freeform 699"/>
                <p:cNvSpPr>
                  <a:spLocks/>
                </p:cNvSpPr>
                <p:nvPr/>
              </p:nvSpPr>
              <p:spPr bwMode="auto">
                <a:xfrm>
                  <a:off x="4132" y="313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3" name="Freeform 700"/>
                <p:cNvSpPr>
                  <a:spLocks/>
                </p:cNvSpPr>
                <p:nvPr/>
              </p:nvSpPr>
              <p:spPr bwMode="auto">
                <a:xfrm>
                  <a:off x="4174" y="312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4" name="Freeform 701"/>
                <p:cNvSpPr>
                  <a:spLocks/>
                </p:cNvSpPr>
                <p:nvPr/>
              </p:nvSpPr>
              <p:spPr bwMode="auto">
                <a:xfrm>
                  <a:off x="4216" y="312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5" name="Freeform 702"/>
                <p:cNvSpPr>
                  <a:spLocks/>
                </p:cNvSpPr>
                <p:nvPr/>
              </p:nvSpPr>
              <p:spPr bwMode="auto">
                <a:xfrm>
                  <a:off x="4258" y="3108"/>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6" name="Freeform 703"/>
                <p:cNvSpPr>
                  <a:spLocks/>
                </p:cNvSpPr>
                <p:nvPr/>
              </p:nvSpPr>
              <p:spPr bwMode="auto">
                <a:xfrm>
                  <a:off x="4300" y="309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7" name="Freeform 704"/>
                <p:cNvSpPr>
                  <a:spLocks/>
                </p:cNvSpPr>
                <p:nvPr/>
              </p:nvSpPr>
              <p:spPr bwMode="auto">
                <a:xfrm>
                  <a:off x="4336" y="3084"/>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8" name="Freeform 705"/>
                <p:cNvSpPr>
                  <a:spLocks/>
                </p:cNvSpPr>
                <p:nvPr/>
              </p:nvSpPr>
              <p:spPr bwMode="auto">
                <a:xfrm>
                  <a:off x="4378" y="3072"/>
                  <a:ext cx="30" cy="12"/>
                </a:xfrm>
                <a:custGeom>
                  <a:avLst/>
                  <a:gdLst>
                    <a:gd name="T0" fmla="*/ 6 w 30"/>
                    <a:gd name="T1" fmla="*/ 6 h 12"/>
                    <a:gd name="T2" fmla="*/ 0 w 30"/>
                    <a:gd name="T3" fmla="*/ 12 h 12"/>
                    <a:gd name="T4" fmla="*/ 6 w 30"/>
                    <a:gd name="T5" fmla="*/ 12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24" y="12"/>
                      </a:lnTo>
                      <a:lnTo>
                        <a:pt x="30" y="6"/>
                      </a:lnTo>
                      <a:lnTo>
                        <a:pt x="30" y="0"/>
                      </a:lnTo>
                      <a:lnTo>
                        <a:pt x="24"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19" name="Freeform 706"/>
                <p:cNvSpPr>
                  <a:spLocks/>
                </p:cNvSpPr>
                <p:nvPr/>
              </p:nvSpPr>
              <p:spPr bwMode="auto">
                <a:xfrm>
                  <a:off x="4420" y="3060"/>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0" name="Freeform 707"/>
                <p:cNvSpPr>
                  <a:spLocks/>
                </p:cNvSpPr>
                <p:nvPr/>
              </p:nvSpPr>
              <p:spPr bwMode="auto">
                <a:xfrm>
                  <a:off x="4456" y="3042"/>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1" name="Freeform 708"/>
                <p:cNvSpPr>
                  <a:spLocks/>
                </p:cNvSpPr>
                <p:nvPr/>
              </p:nvSpPr>
              <p:spPr bwMode="auto">
                <a:xfrm>
                  <a:off x="4498" y="3024"/>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12" y="12"/>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2" name="Freeform 709"/>
                <p:cNvSpPr>
                  <a:spLocks/>
                </p:cNvSpPr>
                <p:nvPr/>
              </p:nvSpPr>
              <p:spPr bwMode="auto">
                <a:xfrm>
                  <a:off x="4534" y="3000"/>
                  <a:ext cx="24" cy="18"/>
                </a:xfrm>
                <a:custGeom>
                  <a:avLst/>
                  <a:gdLst>
                    <a:gd name="T0" fmla="*/ 0 w 24"/>
                    <a:gd name="T1" fmla="*/ 12 h 18"/>
                    <a:gd name="T2" fmla="*/ 0 w 24"/>
                    <a:gd name="T3" fmla="*/ 18 h 18"/>
                    <a:gd name="T4" fmla="*/ 0 w 24"/>
                    <a:gd name="T5" fmla="*/ 18 h 18"/>
                    <a:gd name="T6" fmla="*/ 18 w 24"/>
                    <a:gd name="T7" fmla="*/ 12 h 18"/>
                    <a:gd name="T8" fmla="*/ 24 w 24"/>
                    <a:gd name="T9" fmla="*/ 6 h 18"/>
                    <a:gd name="T10" fmla="*/ 24 w 24"/>
                    <a:gd name="T11" fmla="*/ 6 h 18"/>
                    <a:gd name="T12" fmla="*/ 24 w 24"/>
                    <a:gd name="T13" fmla="*/ 0 h 18"/>
                    <a:gd name="T14" fmla="*/ 18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8" y="12"/>
                      </a:lnTo>
                      <a:lnTo>
                        <a:pt x="24" y="6"/>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3" name="Freeform 710"/>
                <p:cNvSpPr>
                  <a:spLocks/>
                </p:cNvSpPr>
                <p:nvPr/>
              </p:nvSpPr>
              <p:spPr bwMode="auto">
                <a:xfrm>
                  <a:off x="4570" y="2976"/>
                  <a:ext cx="24" cy="24"/>
                </a:xfrm>
                <a:custGeom>
                  <a:avLst/>
                  <a:gdLst>
                    <a:gd name="T0" fmla="*/ 0 w 24"/>
                    <a:gd name="T1" fmla="*/ 18 h 24"/>
                    <a:gd name="T2" fmla="*/ 0 w 24"/>
                    <a:gd name="T3" fmla="*/ 18 h 24"/>
                    <a:gd name="T4" fmla="*/ 0 w 24"/>
                    <a:gd name="T5" fmla="*/ 24 h 24"/>
                    <a:gd name="T6" fmla="*/ 18 w 24"/>
                    <a:gd name="T7" fmla="*/ 6 h 24"/>
                    <a:gd name="T8" fmla="*/ 18 w 24"/>
                    <a:gd name="T9" fmla="*/ 6 h 24"/>
                    <a:gd name="T10" fmla="*/ 24 w 24"/>
                    <a:gd name="T11" fmla="*/ 6 h 24"/>
                    <a:gd name="T12" fmla="*/ 18 w 24"/>
                    <a:gd name="T13" fmla="*/ 0 h 24"/>
                    <a:gd name="T14" fmla="*/ 18 w 24"/>
                    <a:gd name="T15" fmla="*/ 0 h 24"/>
                    <a:gd name="T16" fmla="*/ 0 w 24"/>
                    <a:gd name="T17" fmla="*/ 1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18"/>
                      </a:moveTo>
                      <a:lnTo>
                        <a:pt x="0" y="18"/>
                      </a:lnTo>
                      <a:lnTo>
                        <a:pt x="0" y="24"/>
                      </a:lnTo>
                      <a:lnTo>
                        <a:pt x="18" y="6"/>
                      </a:lnTo>
                      <a:lnTo>
                        <a:pt x="24"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4" name="Freeform 711"/>
                <p:cNvSpPr>
                  <a:spLocks/>
                </p:cNvSpPr>
                <p:nvPr/>
              </p:nvSpPr>
              <p:spPr bwMode="auto">
                <a:xfrm>
                  <a:off x="4600" y="2946"/>
                  <a:ext cx="24" cy="24"/>
                </a:xfrm>
                <a:custGeom>
                  <a:avLst/>
                  <a:gdLst>
                    <a:gd name="T0" fmla="*/ 6 w 24"/>
                    <a:gd name="T1" fmla="*/ 18 h 24"/>
                    <a:gd name="T2" fmla="*/ 0 w 24"/>
                    <a:gd name="T3" fmla="*/ 24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18"/>
                      </a:moveTo>
                      <a:lnTo>
                        <a:pt x="0" y="24"/>
                      </a:lnTo>
                      <a:lnTo>
                        <a:pt x="6" y="24"/>
                      </a:lnTo>
                      <a:lnTo>
                        <a:pt x="18" y="12"/>
                      </a:lnTo>
                      <a:lnTo>
                        <a:pt x="24" y="6"/>
                      </a:lnTo>
                      <a:lnTo>
                        <a:pt x="24" y="0"/>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5" name="Freeform 712"/>
                <p:cNvSpPr>
                  <a:spLocks/>
                </p:cNvSpPr>
                <p:nvPr/>
              </p:nvSpPr>
              <p:spPr bwMode="auto">
                <a:xfrm>
                  <a:off x="4630" y="2916"/>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6" name="Freeform 713"/>
                <p:cNvSpPr>
                  <a:spLocks/>
                </p:cNvSpPr>
                <p:nvPr/>
              </p:nvSpPr>
              <p:spPr bwMode="auto">
                <a:xfrm>
                  <a:off x="4648" y="2874"/>
                  <a:ext cx="12" cy="30"/>
                </a:xfrm>
                <a:custGeom>
                  <a:avLst/>
                  <a:gdLst>
                    <a:gd name="T0" fmla="*/ 0 w 12"/>
                    <a:gd name="T1" fmla="*/ 24 h 30"/>
                    <a:gd name="T2" fmla="*/ 6 w 12"/>
                    <a:gd name="T3" fmla="*/ 30 h 30"/>
                    <a:gd name="T4" fmla="*/ 6 w 12"/>
                    <a:gd name="T5" fmla="*/ 24 h 30"/>
                    <a:gd name="T6" fmla="*/ 12 w 12"/>
                    <a:gd name="T7" fmla="*/ 18 h 30"/>
                    <a:gd name="T8" fmla="*/ 12 w 12"/>
                    <a:gd name="T9" fmla="*/ 6 h 30"/>
                    <a:gd name="T10" fmla="*/ 12 w 12"/>
                    <a:gd name="T11" fmla="*/ 0 h 30"/>
                    <a:gd name="T12" fmla="*/ 6 w 12"/>
                    <a:gd name="T13" fmla="*/ 6 h 30"/>
                    <a:gd name="T14" fmla="*/ 6 w 12"/>
                    <a:gd name="T15" fmla="*/ 18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8"/>
                      </a:lnTo>
                      <a:lnTo>
                        <a:pt x="12" y="6"/>
                      </a:lnTo>
                      <a:lnTo>
                        <a:pt x="12" y="0"/>
                      </a:lnTo>
                      <a:lnTo>
                        <a:pt x="6" y="6"/>
                      </a:lnTo>
                      <a:lnTo>
                        <a:pt x="6" y="18"/>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7" name="Freeform 714"/>
                <p:cNvSpPr>
                  <a:spLocks/>
                </p:cNvSpPr>
                <p:nvPr/>
              </p:nvSpPr>
              <p:spPr bwMode="auto">
                <a:xfrm>
                  <a:off x="4654" y="2832"/>
                  <a:ext cx="6" cy="30"/>
                </a:xfrm>
                <a:custGeom>
                  <a:avLst/>
                  <a:gdLst>
                    <a:gd name="T0" fmla="*/ 0 w 6"/>
                    <a:gd name="T1" fmla="*/ 30 h 30"/>
                    <a:gd name="T2" fmla="*/ 6 w 6"/>
                    <a:gd name="T3" fmla="*/ 30 h 30"/>
                    <a:gd name="T4" fmla="*/ 6 w 6"/>
                    <a:gd name="T5" fmla="*/ 30 h 30"/>
                    <a:gd name="T6" fmla="*/ 6 w 6"/>
                    <a:gd name="T7" fmla="*/ 6 h 30"/>
                    <a:gd name="T8" fmla="*/ 0 w 6"/>
                    <a:gd name="T9" fmla="*/ 0 h 30"/>
                    <a:gd name="T10" fmla="*/ 0 w 6"/>
                    <a:gd name="T11" fmla="*/ 6 h 30"/>
                    <a:gd name="T12" fmla="*/ 0 w 6"/>
                    <a:gd name="T13" fmla="*/ 30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0" y="30"/>
                      </a:moveTo>
                      <a:lnTo>
                        <a:pt x="6" y="30"/>
                      </a:lnTo>
                      <a:lnTo>
                        <a:pt x="6" y="6"/>
                      </a:lnTo>
                      <a:lnTo>
                        <a:pt x="0" y="0"/>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8" name="Freeform 715"/>
                <p:cNvSpPr>
                  <a:spLocks/>
                </p:cNvSpPr>
                <p:nvPr/>
              </p:nvSpPr>
              <p:spPr bwMode="auto">
                <a:xfrm>
                  <a:off x="4636" y="2796"/>
                  <a:ext cx="18" cy="24"/>
                </a:xfrm>
                <a:custGeom>
                  <a:avLst/>
                  <a:gdLst>
                    <a:gd name="T0" fmla="*/ 12 w 18"/>
                    <a:gd name="T1" fmla="*/ 24 h 24"/>
                    <a:gd name="T2" fmla="*/ 12 w 18"/>
                    <a:gd name="T3" fmla="*/ 24 h 24"/>
                    <a:gd name="T4" fmla="*/ 18 w 18"/>
                    <a:gd name="T5" fmla="*/ 24 h 24"/>
                    <a:gd name="T6" fmla="*/ 12 w 18"/>
                    <a:gd name="T7" fmla="*/ 0 h 24"/>
                    <a:gd name="T8" fmla="*/ 6 w 18"/>
                    <a:gd name="T9" fmla="*/ 0 h 24"/>
                    <a:gd name="T10" fmla="*/ 6 w 18"/>
                    <a:gd name="T11" fmla="*/ 0 h 24"/>
                    <a:gd name="T12" fmla="*/ 0 w 18"/>
                    <a:gd name="T13" fmla="*/ 0 h 24"/>
                    <a:gd name="T14" fmla="*/ 6 w 18"/>
                    <a:gd name="T15" fmla="*/ 0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2" y="0"/>
                      </a:lnTo>
                      <a:lnTo>
                        <a:pt x="6" y="0"/>
                      </a:lnTo>
                      <a:lnTo>
                        <a:pt x="0" y="0"/>
                      </a:lnTo>
                      <a:lnTo>
                        <a:pt x="6" y="0"/>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29" name="Freeform 716"/>
                <p:cNvSpPr>
                  <a:spLocks/>
                </p:cNvSpPr>
                <p:nvPr/>
              </p:nvSpPr>
              <p:spPr bwMode="auto">
                <a:xfrm>
                  <a:off x="4612" y="2760"/>
                  <a:ext cx="24" cy="24"/>
                </a:xfrm>
                <a:custGeom>
                  <a:avLst/>
                  <a:gdLst>
                    <a:gd name="T0" fmla="*/ 18 w 24"/>
                    <a:gd name="T1" fmla="*/ 24 h 24"/>
                    <a:gd name="T2" fmla="*/ 18 w 24"/>
                    <a:gd name="T3" fmla="*/ 24 h 24"/>
                    <a:gd name="T4" fmla="*/ 24 w 24"/>
                    <a:gd name="T5" fmla="*/ 24 h 24"/>
                    <a:gd name="T6" fmla="*/ 12 w 24"/>
                    <a:gd name="T7" fmla="*/ 6 h 24"/>
                    <a:gd name="T8" fmla="*/ 6 w 24"/>
                    <a:gd name="T9" fmla="*/ 6 h 24"/>
                    <a:gd name="T10" fmla="*/ 6 w 24"/>
                    <a:gd name="T11" fmla="*/ 0 h 24"/>
                    <a:gd name="T12" fmla="*/ 0 w 24"/>
                    <a:gd name="T13" fmla="*/ 6 h 24"/>
                    <a:gd name="T14" fmla="*/ 6 w 24"/>
                    <a:gd name="T15" fmla="*/ 6 h 24"/>
                    <a:gd name="T16" fmla="*/ 6 w 24"/>
                    <a:gd name="T17" fmla="*/ 12 h 24"/>
                    <a:gd name="T18" fmla="*/ 6 w 24"/>
                    <a:gd name="T19" fmla="*/ 6 h 24"/>
                    <a:gd name="T20" fmla="*/ 6 w 24"/>
                    <a:gd name="T21" fmla="*/ 6 h 24"/>
                    <a:gd name="T22" fmla="*/ 18 w 24"/>
                    <a:gd name="T23" fmla="*/ 24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24"/>
                      </a:moveTo>
                      <a:lnTo>
                        <a:pt x="18" y="24"/>
                      </a:lnTo>
                      <a:lnTo>
                        <a:pt x="24" y="24"/>
                      </a:lnTo>
                      <a:lnTo>
                        <a:pt x="12" y="6"/>
                      </a:lnTo>
                      <a:lnTo>
                        <a:pt x="6" y="6"/>
                      </a:lnTo>
                      <a:lnTo>
                        <a:pt x="6" y="0"/>
                      </a:lnTo>
                      <a:lnTo>
                        <a:pt x="0" y="6"/>
                      </a:lnTo>
                      <a:lnTo>
                        <a:pt x="6" y="6"/>
                      </a:lnTo>
                      <a:lnTo>
                        <a:pt x="6" y="12"/>
                      </a:lnTo>
                      <a:lnTo>
                        <a:pt x="6"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0" name="Freeform 717"/>
                <p:cNvSpPr>
                  <a:spLocks/>
                </p:cNvSpPr>
                <p:nvPr/>
              </p:nvSpPr>
              <p:spPr bwMode="auto">
                <a:xfrm>
                  <a:off x="4582" y="2730"/>
                  <a:ext cx="24" cy="24"/>
                </a:xfrm>
                <a:custGeom>
                  <a:avLst/>
                  <a:gdLst>
                    <a:gd name="T0" fmla="*/ 18 w 24"/>
                    <a:gd name="T1" fmla="*/ 24 h 24"/>
                    <a:gd name="T2" fmla="*/ 24 w 24"/>
                    <a:gd name="T3" fmla="*/ 24 h 24"/>
                    <a:gd name="T4" fmla="*/ 18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18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24"/>
                      </a:moveTo>
                      <a:lnTo>
                        <a:pt x="24" y="24"/>
                      </a:lnTo>
                      <a:lnTo>
                        <a:pt x="18" y="18"/>
                      </a:lnTo>
                      <a:lnTo>
                        <a:pt x="6" y="6"/>
                      </a:lnTo>
                      <a:lnTo>
                        <a:pt x="0" y="0"/>
                      </a:lnTo>
                      <a:lnTo>
                        <a:pt x="0" y="6"/>
                      </a:lnTo>
                      <a:lnTo>
                        <a:pt x="6" y="12"/>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1" name="Freeform 718"/>
                <p:cNvSpPr>
                  <a:spLocks/>
                </p:cNvSpPr>
                <p:nvPr/>
              </p:nvSpPr>
              <p:spPr bwMode="auto">
                <a:xfrm>
                  <a:off x="4546" y="2706"/>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24"/>
                    <a:gd name="T29" fmla="*/ 30 w 3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2" name="Freeform 719"/>
                <p:cNvSpPr>
                  <a:spLocks/>
                </p:cNvSpPr>
                <p:nvPr/>
              </p:nvSpPr>
              <p:spPr bwMode="auto">
                <a:xfrm>
                  <a:off x="4510" y="268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3" name="Freeform 720"/>
                <p:cNvSpPr>
                  <a:spLocks/>
                </p:cNvSpPr>
                <p:nvPr/>
              </p:nvSpPr>
              <p:spPr bwMode="auto">
                <a:xfrm>
                  <a:off x="4474" y="2670"/>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4" name="Freeform 721"/>
                <p:cNvSpPr>
                  <a:spLocks/>
                </p:cNvSpPr>
                <p:nvPr/>
              </p:nvSpPr>
              <p:spPr bwMode="auto">
                <a:xfrm>
                  <a:off x="4432" y="2652"/>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0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0"/>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5" name="Freeform 722"/>
                <p:cNvSpPr>
                  <a:spLocks/>
                </p:cNvSpPr>
                <p:nvPr/>
              </p:nvSpPr>
              <p:spPr bwMode="auto">
                <a:xfrm>
                  <a:off x="4396" y="2640"/>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6"/>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6" name="Freeform 723"/>
                <p:cNvSpPr>
                  <a:spLocks/>
                </p:cNvSpPr>
                <p:nvPr/>
              </p:nvSpPr>
              <p:spPr bwMode="auto">
                <a:xfrm>
                  <a:off x="4354" y="2628"/>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7" name="Freeform 724"/>
                <p:cNvSpPr>
                  <a:spLocks/>
                </p:cNvSpPr>
                <p:nvPr/>
              </p:nvSpPr>
              <p:spPr bwMode="auto">
                <a:xfrm>
                  <a:off x="4318" y="2616"/>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8" name="Freeform 725"/>
                <p:cNvSpPr>
                  <a:spLocks/>
                </p:cNvSpPr>
                <p:nvPr/>
              </p:nvSpPr>
              <p:spPr bwMode="auto">
                <a:xfrm>
                  <a:off x="4276" y="2604"/>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39" name="Freeform 726"/>
                <p:cNvSpPr>
                  <a:spLocks/>
                </p:cNvSpPr>
                <p:nvPr/>
              </p:nvSpPr>
              <p:spPr bwMode="auto">
                <a:xfrm>
                  <a:off x="4234" y="2592"/>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0" name="Freeform 727"/>
                <p:cNvSpPr>
                  <a:spLocks/>
                </p:cNvSpPr>
                <p:nvPr/>
              </p:nvSpPr>
              <p:spPr bwMode="auto">
                <a:xfrm>
                  <a:off x="4192" y="2586"/>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1" name="Freeform 728"/>
                <p:cNvSpPr>
                  <a:spLocks/>
                </p:cNvSpPr>
                <p:nvPr/>
              </p:nvSpPr>
              <p:spPr bwMode="auto">
                <a:xfrm>
                  <a:off x="4150" y="2580"/>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2" name="Freeform 729"/>
                <p:cNvSpPr>
                  <a:spLocks/>
                </p:cNvSpPr>
                <p:nvPr/>
              </p:nvSpPr>
              <p:spPr bwMode="auto">
                <a:xfrm>
                  <a:off x="4108" y="2568"/>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3" name="Freeform 730"/>
                <p:cNvSpPr>
                  <a:spLocks/>
                </p:cNvSpPr>
                <p:nvPr/>
              </p:nvSpPr>
              <p:spPr bwMode="auto">
                <a:xfrm>
                  <a:off x="4066" y="256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4" name="Freeform 731"/>
                <p:cNvSpPr>
                  <a:spLocks/>
                </p:cNvSpPr>
                <p:nvPr/>
              </p:nvSpPr>
              <p:spPr bwMode="auto">
                <a:xfrm>
                  <a:off x="4024" y="256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5" name="Freeform 732"/>
                <p:cNvSpPr>
                  <a:spLocks/>
                </p:cNvSpPr>
                <p:nvPr/>
              </p:nvSpPr>
              <p:spPr bwMode="auto">
                <a:xfrm>
                  <a:off x="3981" y="2556"/>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6" name="Freeform 733"/>
                <p:cNvSpPr>
                  <a:spLocks/>
                </p:cNvSpPr>
                <p:nvPr/>
              </p:nvSpPr>
              <p:spPr bwMode="auto">
                <a:xfrm>
                  <a:off x="3939" y="2556"/>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7" name="Freeform 734"/>
                <p:cNvSpPr>
                  <a:spLocks/>
                </p:cNvSpPr>
                <p:nvPr/>
              </p:nvSpPr>
              <p:spPr bwMode="auto">
                <a:xfrm>
                  <a:off x="3897" y="2550"/>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8" name="Freeform 735"/>
                <p:cNvSpPr>
                  <a:spLocks/>
                </p:cNvSpPr>
                <p:nvPr/>
              </p:nvSpPr>
              <p:spPr bwMode="auto">
                <a:xfrm>
                  <a:off x="3855" y="2550"/>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9" name="Freeform 736"/>
                <p:cNvSpPr>
                  <a:spLocks/>
                </p:cNvSpPr>
                <p:nvPr/>
              </p:nvSpPr>
              <p:spPr bwMode="auto">
                <a:xfrm>
                  <a:off x="3813" y="2550"/>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583" name="Group 802"/>
              <p:cNvGrpSpPr>
                <a:grpSpLocks/>
              </p:cNvGrpSpPr>
              <p:nvPr/>
            </p:nvGrpSpPr>
            <p:grpSpPr bwMode="auto">
              <a:xfrm>
                <a:off x="3177" y="2646"/>
                <a:ext cx="1195" cy="426"/>
                <a:chOff x="3177" y="2646"/>
                <a:chExt cx="1195" cy="426"/>
              </a:xfrm>
            </p:grpSpPr>
            <p:sp>
              <p:nvSpPr>
                <p:cNvPr id="31592" name="Freeform 738"/>
                <p:cNvSpPr>
                  <a:spLocks/>
                </p:cNvSpPr>
                <p:nvPr/>
              </p:nvSpPr>
              <p:spPr bwMode="auto">
                <a:xfrm>
                  <a:off x="3747" y="2646"/>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93" name="Freeform 739"/>
                <p:cNvSpPr>
                  <a:spLocks/>
                </p:cNvSpPr>
                <p:nvPr/>
              </p:nvSpPr>
              <p:spPr bwMode="auto">
                <a:xfrm>
                  <a:off x="3705" y="2646"/>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94" name="Freeform 740"/>
                <p:cNvSpPr>
                  <a:spLocks/>
                </p:cNvSpPr>
                <p:nvPr/>
              </p:nvSpPr>
              <p:spPr bwMode="auto">
                <a:xfrm>
                  <a:off x="3663"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95" name="Freeform 741"/>
                <p:cNvSpPr>
                  <a:spLocks/>
                </p:cNvSpPr>
                <p:nvPr/>
              </p:nvSpPr>
              <p:spPr bwMode="auto">
                <a:xfrm>
                  <a:off x="3621" y="264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96" name="Freeform 742"/>
                <p:cNvSpPr>
                  <a:spLocks/>
                </p:cNvSpPr>
                <p:nvPr/>
              </p:nvSpPr>
              <p:spPr bwMode="auto">
                <a:xfrm>
                  <a:off x="3579" y="2652"/>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97" name="Freeform 743"/>
                <p:cNvSpPr>
                  <a:spLocks/>
                </p:cNvSpPr>
                <p:nvPr/>
              </p:nvSpPr>
              <p:spPr bwMode="auto">
                <a:xfrm>
                  <a:off x="3537" y="265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98" name="Freeform 744"/>
                <p:cNvSpPr>
                  <a:spLocks/>
                </p:cNvSpPr>
                <p:nvPr/>
              </p:nvSpPr>
              <p:spPr bwMode="auto">
                <a:xfrm>
                  <a:off x="3495" y="2664"/>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99" name="Freeform 745"/>
                <p:cNvSpPr>
                  <a:spLocks/>
                </p:cNvSpPr>
                <p:nvPr/>
              </p:nvSpPr>
              <p:spPr bwMode="auto">
                <a:xfrm>
                  <a:off x="3453" y="2670"/>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0" name="Freeform 746"/>
                <p:cNvSpPr>
                  <a:spLocks/>
                </p:cNvSpPr>
                <p:nvPr/>
              </p:nvSpPr>
              <p:spPr bwMode="auto">
                <a:xfrm>
                  <a:off x="3411" y="2682"/>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1" name="Freeform 747"/>
                <p:cNvSpPr>
                  <a:spLocks/>
                </p:cNvSpPr>
                <p:nvPr/>
              </p:nvSpPr>
              <p:spPr bwMode="auto">
                <a:xfrm>
                  <a:off x="3369" y="2694"/>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2" name="Freeform 748"/>
                <p:cNvSpPr>
                  <a:spLocks/>
                </p:cNvSpPr>
                <p:nvPr/>
              </p:nvSpPr>
              <p:spPr bwMode="auto">
                <a:xfrm>
                  <a:off x="3333" y="2706"/>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3" name="Freeform 749"/>
                <p:cNvSpPr>
                  <a:spLocks/>
                </p:cNvSpPr>
                <p:nvPr/>
              </p:nvSpPr>
              <p:spPr bwMode="auto">
                <a:xfrm>
                  <a:off x="3291" y="2718"/>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4" name="Freeform 750"/>
                <p:cNvSpPr>
                  <a:spLocks/>
                </p:cNvSpPr>
                <p:nvPr/>
              </p:nvSpPr>
              <p:spPr bwMode="auto">
                <a:xfrm>
                  <a:off x="3255" y="2736"/>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8"/>
                    <a:gd name="T26" fmla="*/ 30 w 3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5" name="Freeform 751"/>
                <p:cNvSpPr>
                  <a:spLocks/>
                </p:cNvSpPr>
                <p:nvPr/>
              </p:nvSpPr>
              <p:spPr bwMode="auto">
                <a:xfrm>
                  <a:off x="3225" y="2760"/>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6"/>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6" name="Freeform 752"/>
                <p:cNvSpPr>
                  <a:spLocks/>
                </p:cNvSpPr>
                <p:nvPr/>
              </p:nvSpPr>
              <p:spPr bwMode="auto">
                <a:xfrm>
                  <a:off x="3195" y="2784"/>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7" name="Freeform 753"/>
                <p:cNvSpPr>
                  <a:spLocks/>
                </p:cNvSpPr>
                <p:nvPr/>
              </p:nvSpPr>
              <p:spPr bwMode="auto">
                <a:xfrm>
                  <a:off x="3177" y="2820"/>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8" name="Freeform 754"/>
                <p:cNvSpPr>
                  <a:spLocks/>
                </p:cNvSpPr>
                <p:nvPr/>
              </p:nvSpPr>
              <p:spPr bwMode="auto">
                <a:xfrm>
                  <a:off x="3177" y="2862"/>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24"/>
                      </a:lnTo>
                      <a:lnTo>
                        <a:pt x="6"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09" name="Freeform 755"/>
                <p:cNvSpPr>
                  <a:spLocks/>
                </p:cNvSpPr>
                <p:nvPr/>
              </p:nvSpPr>
              <p:spPr bwMode="auto">
                <a:xfrm>
                  <a:off x="3183" y="2898"/>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24 w 24"/>
                    <a:gd name="T11" fmla="*/ 24 h 24"/>
                    <a:gd name="T12" fmla="*/ 24 w 24"/>
                    <a:gd name="T13" fmla="*/ 24 h 24"/>
                    <a:gd name="T14" fmla="*/ 12 w 24"/>
                    <a:gd name="T15" fmla="*/ 6 h 24"/>
                    <a:gd name="T16" fmla="*/ 6 w 24"/>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6"/>
                      </a:moveTo>
                      <a:lnTo>
                        <a:pt x="6" y="0"/>
                      </a:lnTo>
                      <a:lnTo>
                        <a:pt x="0" y="6"/>
                      </a:lnTo>
                      <a:lnTo>
                        <a:pt x="6" y="6"/>
                      </a:lnTo>
                      <a:lnTo>
                        <a:pt x="18"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0" name="Freeform 756"/>
                <p:cNvSpPr>
                  <a:spLocks/>
                </p:cNvSpPr>
                <p:nvPr/>
              </p:nvSpPr>
              <p:spPr bwMode="auto">
                <a:xfrm>
                  <a:off x="3213" y="2934"/>
                  <a:ext cx="24" cy="18"/>
                </a:xfrm>
                <a:custGeom>
                  <a:avLst/>
                  <a:gdLst>
                    <a:gd name="T0" fmla="*/ 6 w 24"/>
                    <a:gd name="T1" fmla="*/ 0 h 18"/>
                    <a:gd name="T2" fmla="*/ 6 w 24"/>
                    <a:gd name="T3" fmla="*/ 0 h 18"/>
                    <a:gd name="T4" fmla="*/ 0 w 24"/>
                    <a:gd name="T5" fmla="*/ 0 h 18"/>
                    <a:gd name="T6" fmla="*/ 6 w 24"/>
                    <a:gd name="T7" fmla="*/ 12 h 18"/>
                    <a:gd name="T8" fmla="*/ 12 w 24"/>
                    <a:gd name="T9" fmla="*/ 12 h 18"/>
                    <a:gd name="T10" fmla="*/ 24 w 24"/>
                    <a:gd name="T11" fmla="*/ 18 h 18"/>
                    <a:gd name="T12" fmla="*/ 24 w 24"/>
                    <a:gd name="T13" fmla="*/ 18 h 18"/>
                    <a:gd name="T14" fmla="*/ 24 w 24"/>
                    <a:gd name="T15" fmla="*/ 12 h 18"/>
                    <a:gd name="T16" fmla="*/ 12 w 24"/>
                    <a:gd name="T17" fmla="*/ 6 h 18"/>
                    <a:gd name="T18" fmla="*/ 12 w 24"/>
                    <a:gd name="T19" fmla="*/ 12 h 18"/>
                    <a:gd name="T20" fmla="*/ 12 w 24"/>
                    <a:gd name="T21" fmla="*/ 12 h 18"/>
                    <a:gd name="T22" fmla="*/ 6 w 24"/>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6" y="0"/>
                      </a:moveTo>
                      <a:lnTo>
                        <a:pt x="6" y="0"/>
                      </a:lnTo>
                      <a:lnTo>
                        <a:pt x="0" y="0"/>
                      </a:lnTo>
                      <a:lnTo>
                        <a:pt x="6" y="12"/>
                      </a:lnTo>
                      <a:lnTo>
                        <a:pt x="12" y="12"/>
                      </a:lnTo>
                      <a:lnTo>
                        <a:pt x="24" y="18"/>
                      </a:lnTo>
                      <a:lnTo>
                        <a:pt x="24" y="12"/>
                      </a:lnTo>
                      <a:lnTo>
                        <a:pt x="12" y="6"/>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1" name="Freeform 757"/>
                <p:cNvSpPr>
                  <a:spLocks/>
                </p:cNvSpPr>
                <p:nvPr/>
              </p:nvSpPr>
              <p:spPr bwMode="auto">
                <a:xfrm>
                  <a:off x="3249" y="2958"/>
                  <a:ext cx="24" cy="18"/>
                </a:xfrm>
                <a:custGeom>
                  <a:avLst/>
                  <a:gdLst>
                    <a:gd name="T0" fmla="*/ 0 w 24"/>
                    <a:gd name="T1" fmla="*/ 0 h 18"/>
                    <a:gd name="T2" fmla="*/ 0 w 24"/>
                    <a:gd name="T3" fmla="*/ 0 h 18"/>
                    <a:gd name="T4" fmla="*/ 0 w 24"/>
                    <a:gd name="T5" fmla="*/ 6 h 18"/>
                    <a:gd name="T6" fmla="*/ 18 w 24"/>
                    <a:gd name="T7" fmla="*/ 18 h 18"/>
                    <a:gd name="T8" fmla="*/ 24 w 24"/>
                    <a:gd name="T9" fmla="*/ 18 h 18"/>
                    <a:gd name="T10" fmla="*/ 18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0"/>
                      </a:lnTo>
                      <a:lnTo>
                        <a:pt x="0" y="6"/>
                      </a:lnTo>
                      <a:lnTo>
                        <a:pt x="18" y="18"/>
                      </a:lnTo>
                      <a:lnTo>
                        <a:pt x="24" y="18"/>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2" name="Freeform 758"/>
                <p:cNvSpPr>
                  <a:spLocks/>
                </p:cNvSpPr>
                <p:nvPr/>
              </p:nvSpPr>
              <p:spPr bwMode="auto">
                <a:xfrm>
                  <a:off x="3285" y="2976"/>
                  <a:ext cx="24" cy="18"/>
                </a:xfrm>
                <a:custGeom>
                  <a:avLst/>
                  <a:gdLst>
                    <a:gd name="T0" fmla="*/ 0 w 24"/>
                    <a:gd name="T1" fmla="*/ 0 h 18"/>
                    <a:gd name="T2" fmla="*/ 0 w 24"/>
                    <a:gd name="T3" fmla="*/ 6 h 18"/>
                    <a:gd name="T4" fmla="*/ 0 w 24"/>
                    <a:gd name="T5" fmla="*/ 6 h 18"/>
                    <a:gd name="T6" fmla="*/ 24 w 24"/>
                    <a:gd name="T7" fmla="*/ 18 h 18"/>
                    <a:gd name="T8" fmla="*/ 24 w 24"/>
                    <a:gd name="T9" fmla="*/ 18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3" name="Freeform 759"/>
                <p:cNvSpPr>
                  <a:spLocks/>
                </p:cNvSpPr>
                <p:nvPr/>
              </p:nvSpPr>
              <p:spPr bwMode="auto">
                <a:xfrm>
                  <a:off x="3321" y="2994"/>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0"/>
                      </a:move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4" name="Freeform 760"/>
                <p:cNvSpPr>
                  <a:spLocks/>
                </p:cNvSpPr>
                <p:nvPr/>
              </p:nvSpPr>
              <p:spPr bwMode="auto">
                <a:xfrm>
                  <a:off x="3357" y="3012"/>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5" name="Freeform 761"/>
                <p:cNvSpPr>
                  <a:spLocks/>
                </p:cNvSpPr>
                <p:nvPr/>
              </p:nvSpPr>
              <p:spPr bwMode="auto">
                <a:xfrm>
                  <a:off x="3399" y="3024"/>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6" name="Freeform 762"/>
                <p:cNvSpPr>
                  <a:spLocks/>
                </p:cNvSpPr>
                <p:nvPr/>
              </p:nvSpPr>
              <p:spPr bwMode="auto">
                <a:xfrm>
                  <a:off x="3441" y="303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7" name="Freeform 763"/>
                <p:cNvSpPr>
                  <a:spLocks/>
                </p:cNvSpPr>
                <p:nvPr/>
              </p:nvSpPr>
              <p:spPr bwMode="auto">
                <a:xfrm>
                  <a:off x="3483" y="3042"/>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8" name="Freeform 764"/>
                <p:cNvSpPr>
                  <a:spLocks/>
                </p:cNvSpPr>
                <p:nvPr/>
              </p:nvSpPr>
              <p:spPr bwMode="auto">
                <a:xfrm>
                  <a:off x="3525" y="3048"/>
                  <a:ext cx="30" cy="12"/>
                </a:xfrm>
                <a:custGeom>
                  <a:avLst/>
                  <a:gdLst>
                    <a:gd name="T0" fmla="*/ 0 w 30"/>
                    <a:gd name="T1" fmla="*/ 0 h 12"/>
                    <a:gd name="T2" fmla="*/ 0 w 30"/>
                    <a:gd name="T3" fmla="*/ 6 h 12"/>
                    <a:gd name="T4" fmla="*/ 0 w 30"/>
                    <a:gd name="T5" fmla="*/ 6 h 12"/>
                    <a:gd name="T6" fmla="*/ 12 w 30"/>
                    <a:gd name="T7" fmla="*/ 12 h 12"/>
                    <a:gd name="T8" fmla="*/ 24 w 30"/>
                    <a:gd name="T9" fmla="*/ 12 h 12"/>
                    <a:gd name="T10" fmla="*/ 30 w 30"/>
                    <a:gd name="T11" fmla="*/ 6 h 12"/>
                    <a:gd name="T12" fmla="*/ 24 w 30"/>
                    <a:gd name="T13" fmla="*/ 6 h 12"/>
                    <a:gd name="T14" fmla="*/ 12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2" y="12"/>
                      </a:lnTo>
                      <a:lnTo>
                        <a:pt x="24" y="12"/>
                      </a:lnTo>
                      <a:lnTo>
                        <a:pt x="30" y="6"/>
                      </a:lnTo>
                      <a:lnTo>
                        <a:pt x="24" y="6"/>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19" name="Freeform 765"/>
                <p:cNvSpPr>
                  <a:spLocks/>
                </p:cNvSpPr>
                <p:nvPr/>
              </p:nvSpPr>
              <p:spPr bwMode="auto">
                <a:xfrm>
                  <a:off x="3567" y="305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0" name="Freeform 766"/>
                <p:cNvSpPr>
                  <a:spLocks/>
                </p:cNvSpPr>
                <p:nvPr/>
              </p:nvSpPr>
              <p:spPr bwMode="auto">
                <a:xfrm>
                  <a:off x="3609" y="306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1" name="Freeform 767"/>
                <p:cNvSpPr>
                  <a:spLocks/>
                </p:cNvSpPr>
                <p:nvPr/>
              </p:nvSpPr>
              <p:spPr bwMode="auto">
                <a:xfrm>
                  <a:off x="365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2" name="Freeform 768"/>
                <p:cNvSpPr>
                  <a:spLocks/>
                </p:cNvSpPr>
                <p:nvPr/>
              </p:nvSpPr>
              <p:spPr bwMode="auto">
                <a:xfrm>
                  <a:off x="3687"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3" name="Freeform 769"/>
                <p:cNvSpPr>
                  <a:spLocks/>
                </p:cNvSpPr>
                <p:nvPr/>
              </p:nvSpPr>
              <p:spPr bwMode="auto">
                <a:xfrm>
                  <a:off x="3729"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4" name="Freeform 770"/>
                <p:cNvSpPr>
                  <a:spLocks/>
                </p:cNvSpPr>
                <p:nvPr/>
              </p:nvSpPr>
              <p:spPr bwMode="auto">
                <a:xfrm>
                  <a:off x="3771"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5" name="Freeform 771"/>
                <p:cNvSpPr>
                  <a:spLocks/>
                </p:cNvSpPr>
                <p:nvPr/>
              </p:nvSpPr>
              <p:spPr bwMode="auto">
                <a:xfrm>
                  <a:off x="3813"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6" name="Freeform 772"/>
                <p:cNvSpPr>
                  <a:spLocks/>
                </p:cNvSpPr>
                <p:nvPr/>
              </p:nvSpPr>
              <p:spPr bwMode="auto">
                <a:xfrm>
                  <a:off x="3855" y="3066"/>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7" name="Freeform 773"/>
                <p:cNvSpPr>
                  <a:spLocks/>
                </p:cNvSpPr>
                <p:nvPr/>
              </p:nvSpPr>
              <p:spPr bwMode="auto">
                <a:xfrm>
                  <a:off x="3897" y="306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8" name="Freeform 774"/>
                <p:cNvSpPr>
                  <a:spLocks/>
                </p:cNvSpPr>
                <p:nvPr/>
              </p:nvSpPr>
              <p:spPr bwMode="auto">
                <a:xfrm>
                  <a:off x="3939" y="305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29" name="Freeform 775"/>
                <p:cNvSpPr>
                  <a:spLocks/>
                </p:cNvSpPr>
                <p:nvPr/>
              </p:nvSpPr>
              <p:spPr bwMode="auto">
                <a:xfrm>
                  <a:off x="3981" y="3048"/>
                  <a:ext cx="31" cy="12"/>
                </a:xfrm>
                <a:custGeom>
                  <a:avLst/>
                  <a:gdLst>
                    <a:gd name="T0" fmla="*/ 6 w 31"/>
                    <a:gd name="T1" fmla="*/ 6 h 12"/>
                    <a:gd name="T2" fmla="*/ 0 w 31"/>
                    <a:gd name="T3" fmla="*/ 12 h 12"/>
                    <a:gd name="T4" fmla="*/ 6 w 31"/>
                    <a:gd name="T5" fmla="*/ 12 h 12"/>
                    <a:gd name="T6" fmla="*/ 25 w 31"/>
                    <a:gd name="T7" fmla="*/ 12 h 12"/>
                    <a:gd name="T8" fmla="*/ 31 w 31"/>
                    <a:gd name="T9" fmla="*/ 6 h 12"/>
                    <a:gd name="T10" fmla="*/ 31 w 31"/>
                    <a:gd name="T11" fmla="*/ 6 h 12"/>
                    <a:gd name="T12" fmla="*/ 31 w 31"/>
                    <a:gd name="T13" fmla="*/ 0 h 12"/>
                    <a:gd name="T14" fmla="*/ 25 w 31"/>
                    <a:gd name="T15" fmla="*/ 6 h 12"/>
                    <a:gd name="T16" fmla="*/ 6 w 31"/>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2"/>
                    <a:gd name="T29" fmla="*/ 31 w 31"/>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2">
                      <a:moveTo>
                        <a:pt x="6" y="6"/>
                      </a:moveTo>
                      <a:lnTo>
                        <a:pt x="0" y="12"/>
                      </a:lnTo>
                      <a:lnTo>
                        <a:pt x="6" y="12"/>
                      </a:lnTo>
                      <a:lnTo>
                        <a:pt x="25" y="12"/>
                      </a:lnTo>
                      <a:lnTo>
                        <a:pt x="31" y="6"/>
                      </a:lnTo>
                      <a:lnTo>
                        <a:pt x="31" y="0"/>
                      </a:lnTo>
                      <a:lnTo>
                        <a:pt x="25"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0" name="Freeform 776"/>
                <p:cNvSpPr>
                  <a:spLocks/>
                </p:cNvSpPr>
                <p:nvPr/>
              </p:nvSpPr>
              <p:spPr bwMode="auto">
                <a:xfrm>
                  <a:off x="4024" y="304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1" name="Freeform 777"/>
                <p:cNvSpPr>
                  <a:spLocks/>
                </p:cNvSpPr>
                <p:nvPr/>
              </p:nvSpPr>
              <p:spPr bwMode="auto">
                <a:xfrm>
                  <a:off x="4066" y="303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2" name="Freeform 778"/>
                <p:cNvSpPr>
                  <a:spLocks/>
                </p:cNvSpPr>
                <p:nvPr/>
              </p:nvSpPr>
              <p:spPr bwMode="auto">
                <a:xfrm>
                  <a:off x="4108" y="3024"/>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3" name="Freeform 779"/>
                <p:cNvSpPr>
                  <a:spLocks/>
                </p:cNvSpPr>
                <p:nvPr/>
              </p:nvSpPr>
              <p:spPr bwMode="auto">
                <a:xfrm>
                  <a:off x="4150" y="301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4" name="Freeform 780"/>
                <p:cNvSpPr>
                  <a:spLocks/>
                </p:cNvSpPr>
                <p:nvPr/>
              </p:nvSpPr>
              <p:spPr bwMode="auto">
                <a:xfrm>
                  <a:off x="4186" y="3000"/>
                  <a:ext cx="30" cy="12"/>
                </a:xfrm>
                <a:custGeom>
                  <a:avLst/>
                  <a:gdLst>
                    <a:gd name="T0" fmla="*/ 6 w 30"/>
                    <a:gd name="T1" fmla="*/ 6 h 12"/>
                    <a:gd name="T2" fmla="*/ 0 w 30"/>
                    <a:gd name="T3" fmla="*/ 12 h 12"/>
                    <a:gd name="T4" fmla="*/ 6 w 30"/>
                    <a:gd name="T5" fmla="*/ 12 h 12"/>
                    <a:gd name="T6" fmla="*/ 12 w 30"/>
                    <a:gd name="T7" fmla="*/ 12 h 12"/>
                    <a:gd name="T8" fmla="*/ 30 w 30"/>
                    <a:gd name="T9" fmla="*/ 6 h 12"/>
                    <a:gd name="T10" fmla="*/ 30 w 30"/>
                    <a:gd name="T11" fmla="*/ 0 h 12"/>
                    <a:gd name="T12" fmla="*/ 30 w 30"/>
                    <a:gd name="T13" fmla="*/ 0 h 12"/>
                    <a:gd name="T14" fmla="*/ 12 w 30"/>
                    <a:gd name="T15" fmla="*/ 6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12" y="12"/>
                      </a:lnTo>
                      <a:lnTo>
                        <a:pt x="30" y="6"/>
                      </a:lnTo>
                      <a:lnTo>
                        <a:pt x="30" y="0"/>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5" name="Freeform 781"/>
                <p:cNvSpPr>
                  <a:spLocks/>
                </p:cNvSpPr>
                <p:nvPr/>
              </p:nvSpPr>
              <p:spPr bwMode="auto">
                <a:xfrm>
                  <a:off x="4228" y="2982"/>
                  <a:ext cx="30" cy="18"/>
                </a:xfrm>
                <a:custGeom>
                  <a:avLst/>
                  <a:gdLst>
                    <a:gd name="T0" fmla="*/ 0 w 30"/>
                    <a:gd name="T1" fmla="*/ 12 h 18"/>
                    <a:gd name="T2" fmla="*/ 0 w 30"/>
                    <a:gd name="T3" fmla="*/ 12 h 18"/>
                    <a:gd name="T4" fmla="*/ 0 w 30"/>
                    <a:gd name="T5" fmla="*/ 18 h 18"/>
                    <a:gd name="T6" fmla="*/ 24 w 30"/>
                    <a:gd name="T7" fmla="*/ 6 h 18"/>
                    <a:gd name="T8" fmla="*/ 30 w 30"/>
                    <a:gd name="T9" fmla="*/ 6 h 18"/>
                    <a:gd name="T10" fmla="*/ 24 w 30"/>
                    <a:gd name="T11" fmla="*/ 0 h 18"/>
                    <a:gd name="T12" fmla="*/ 0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12"/>
                      </a:moveTo>
                      <a:lnTo>
                        <a:pt x="0" y="12"/>
                      </a:lnTo>
                      <a:lnTo>
                        <a:pt x="0" y="18"/>
                      </a:lnTo>
                      <a:lnTo>
                        <a:pt x="24" y="6"/>
                      </a:lnTo>
                      <a:lnTo>
                        <a:pt x="30"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6" name="Freeform 782"/>
                <p:cNvSpPr>
                  <a:spLocks/>
                </p:cNvSpPr>
                <p:nvPr/>
              </p:nvSpPr>
              <p:spPr bwMode="auto">
                <a:xfrm>
                  <a:off x="4264" y="2964"/>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7" name="Freeform 783"/>
                <p:cNvSpPr>
                  <a:spLocks/>
                </p:cNvSpPr>
                <p:nvPr/>
              </p:nvSpPr>
              <p:spPr bwMode="auto">
                <a:xfrm>
                  <a:off x="4300" y="2940"/>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30 w 30"/>
                    <a:gd name="T11" fmla="*/ 0 h 18"/>
                    <a:gd name="T12" fmla="*/ 24 w 30"/>
                    <a:gd name="T13" fmla="*/ 0 h 18"/>
                    <a:gd name="T14" fmla="*/ 24 w 30"/>
                    <a:gd name="T15" fmla="*/ 0 h 18"/>
                    <a:gd name="T16" fmla="*/ 24 w 30"/>
                    <a:gd name="T17" fmla="*/ 6 h 18"/>
                    <a:gd name="T18" fmla="*/ 24 w 30"/>
                    <a:gd name="T19" fmla="*/ 6 h 18"/>
                    <a:gd name="T20" fmla="*/ 24 w 30"/>
                    <a:gd name="T21" fmla="*/ 0 h 18"/>
                    <a:gd name="T22" fmla="*/ 6 w 30"/>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8"/>
                    <a:gd name="T38" fmla="*/ 30 w 3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8">
                      <a:moveTo>
                        <a:pt x="6" y="12"/>
                      </a:moveTo>
                      <a:lnTo>
                        <a:pt x="0" y="18"/>
                      </a:lnTo>
                      <a:lnTo>
                        <a:pt x="6" y="18"/>
                      </a:lnTo>
                      <a:lnTo>
                        <a:pt x="24" y="6"/>
                      </a:lnTo>
                      <a:lnTo>
                        <a:pt x="30" y="6"/>
                      </a:lnTo>
                      <a:lnTo>
                        <a:pt x="30" y="0"/>
                      </a:lnTo>
                      <a:lnTo>
                        <a:pt x="24" y="0"/>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8" name="Freeform 784"/>
                <p:cNvSpPr>
                  <a:spLocks/>
                </p:cNvSpPr>
                <p:nvPr/>
              </p:nvSpPr>
              <p:spPr bwMode="auto">
                <a:xfrm>
                  <a:off x="4336" y="2910"/>
                  <a:ext cx="18" cy="24"/>
                </a:xfrm>
                <a:custGeom>
                  <a:avLst/>
                  <a:gdLst>
                    <a:gd name="T0" fmla="*/ 0 w 18"/>
                    <a:gd name="T1" fmla="*/ 18 h 24"/>
                    <a:gd name="T2" fmla="*/ 0 w 18"/>
                    <a:gd name="T3" fmla="*/ 24 h 24"/>
                    <a:gd name="T4" fmla="*/ 6 w 18"/>
                    <a:gd name="T5" fmla="*/ 18 h 24"/>
                    <a:gd name="T6" fmla="*/ 18 w 18"/>
                    <a:gd name="T7" fmla="*/ 0 h 24"/>
                    <a:gd name="T8" fmla="*/ 18 w 18"/>
                    <a:gd name="T9" fmla="*/ 0 h 24"/>
                    <a:gd name="T10" fmla="*/ 12 w 18"/>
                    <a:gd name="T11" fmla="*/ 0 h 24"/>
                    <a:gd name="T12" fmla="*/ 0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0" y="18"/>
                      </a:moveTo>
                      <a:lnTo>
                        <a:pt x="0" y="24"/>
                      </a:lnTo>
                      <a:lnTo>
                        <a:pt x="6" y="18"/>
                      </a:lnTo>
                      <a:lnTo>
                        <a:pt x="18" y="0"/>
                      </a:lnTo>
                      <a:lnTo>
                        <a:pt x="12"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39" name="Freeform 785"/>
                <p:cNvSpPr>
                  <a:spLocks/>
                </p:cNvSpPr>
                <p:nvPr/>
              </p:nvSpPr>
              <p:spPr bwMode="auto">
                <a:xfrm>
                  <a:off x="4360" y="2874"/>
                  <a:ext cx="12" cy="24"/>
                </a:xfrm>
                <a:custGeom>
                  <a:avLst/>
                  <a:gdLst>
                    <a:gd name="T0" fmla="*/ 0 w 12"/>
                    <a:gd name="T1" fmla="*/ 24 h 24"/>
                    <a:gd name="T2" fmla="*/ 0 w 12"/>
                    <a:gd name="T3" fmla="*/ 24 h 24"/>
                    <a:gd name="T4" fmla="*/ 6 w 12"/>
                    <a:gd name="T5" fmla="*/ 24 h 24"/>
                    <a:gd name="T6" fmla="*/ 12 w 12"/>
                    <a:gd name="T7" fmla="*/ 12 h 24"/>
                    <a:gd name="T8" fmla="*/ 12 w 12"/>
                    <a:gd name="T9" fmla="*/ 0 h 24"/>
                    <a:gd name="T10" fmla="*/ 12 w 12"/>
                    <a:gd name="T11" fmla="*/ 0 h 24"/>
                    <a:gd name="T12" fmla="*/ 6 w 12"/>
                    <a:gd name="T13" fmla="*/ 0 h 24"/>
                    <a:gd name="T14" fmla="*/ 6 w 12"/>
                    <a:gd name="T15" fmla="*/ 12 h 24"/>
                    <a:gd name="T16" fmla="*/ 0 w 12"/>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0" y="24"/>
                      </a:moveTo>
                      <a:lnTo>
                        <a:pt x="0" y="24"/>
                      </a:lnTo>
                      <a:lnTo>
                        <a:pt x="6" y="24"/>
                      </a:lnTo>
                      <a:lnTo>
                        <a:pt x="12" y="12"/>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0" name="Freeform 786"/>
                <p:cNvSpPr>
                  <a:spLocks/>
                </p:cNvSpPr>
                <p:nvPr/>
              </p:nvSpPr>
              <p:spPr bwMode="auto">
                <a:xfrm>
                  <a:off x="4366" y="2832"/>
                  <a:ext cx="6" cy="30"/>
                </a:xfrm>
                <a:custGeom>
                  <a:avLst/>
                  <a:gdLst>
                    <a:gd name="T0" fmla="*/ 0 w 6"/>
                    <a:gd name="T1" fmla="*/ 24 h 30"/>
                    <a:gd name="T2" fmla="*/ 6 w 6"/>
                    <a:gd name="T3" fmla="*/ 30 h 30"/>
                    <a:gd name="T4" fmla="*/ 6 w 6"/>
                    <a:gd name="T5" fmla="*/ 24 h 30"/>
                    <a:gd name="T6" fmla="*/ 6 w 6"/>
                    <a:gd name="T7" fmla="*/ 6 h 30"/>
                    <a:gd name="T8" fmla="*/ 6 w 6"/>
                    <a:gd name="T9" fmla="*/ 0 h 30"/>
                    <a:gd name="T10" fmla="*/ 0 w 6"/>
                    <a:gd name="T11" fmla="*/ 0 h 30"/>
                    <a:gd name="T12" fmla="*/ 0 w 6"/>
                    <a:gd name="T13" fmla="*/ 0 h 30"/>
                    <a:gd name="T14" fmla="*/ 0 w 6"/>
                    <a:gd name="T15" fmla="*/ 6 h 30"/>
                    <a:gd name="T16" fmla="*/ 0 w 6"/>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0" y="24"/>
                      </a:moveTo>
                      <a:lnTo>
                        <a:pt x="6" y="30"/>
                      </a:lnTo>
                      <a:lnTo>
                        <a:pt x="6" y="24"/>
                      </a:lnTo>
                      <a:lnTo>
                        <a:pt x="6" y="6"/>
                      </a:lnTo>
                      <a:lnTo>
                        <a:pt x="6" y="0"/>
                      </a:lnTo>
                      <a:lnTo>
                        <a:pt x="0" y="0"/>
                      </a:lnTo>
                      <a:lnTo>
                        <a:pt x="0"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1" name="Freeform 787"/>
                <p:cNvSpPr>
                  <a:spLocks/>
                </p:cNvSpPr>
                <p:nvPr/>
              </p:nvSpPr>
              <p:spPr bwMode="auto">
                <a:xfrm>
                  <a:off x="4342" y="2796"/>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2" name="Freeform 788"/>
                <p:cNvSpPr>
                  <a:spLocks/>
                </p:cNvSpPr>
                <p:nvPr/>
              </p:nvSpPr>
              <p:spPr bwMode="auto">
                <a:xfrm>
                  <a:off x="4312" y="2766"/>
                  <a:ext cx="24" cy="24"/>
                </a:xfrm>
                <a:custGeom>
                  <a:avLst/>
                  <a:gdLst>
                    <a:gd name="T0" fmla="*/ 18 w 24"/>
                    <a:gd name="T1" fmla="*/ 18 h 24"/>
                    <a:gd name="T2" fmla="*/ 18 w 24"/>
                    <a:gd name="T3" fmla="*/ 24 h 24"/>
                    <a:gd name="T4" fmla="*/ 24 w 24"/>
                    <a:gd name="T5" fmla="*/ 18 h 24"/>
                    <a:gd name="T6" fmla="*/ 18 w 24"/>
                    <a:gd name="T7" fmla="*/ 12 h 24"/>
                    <a:gd name="T8" fmla="*/ 12 w 24"/>
                    <a:gd name="T9" fmla="*/ 6 h 24"/>
                    <a:gd name="T10" fmla="*/ 0 w 24"/>
                    <a:gd name="T11" fmla="*/ 0 h 24"/>
                    <a:gd name="T12" fmla="*/ 0 w 24"/>
                    <a:gd name="T13" fmla="*/ 6 h 24"/>
                    <a:gd name="T14" fmla="*/ 0 w 24"/>
                    <a:gd name="T15" fmla="*/ 6 h 24"/>
                    <a:gd name="T16" fmla="*/ 12 w 24"/>
                    <a:gd name="T17" fmla="*/ 12 h 24"/>
                    <a:gd name="T18" fmla="*/ 12 w 24"/>
                    <a:gd name="T19" fmla="*/ 12 h 24"/>
                    <a:gd name="T20" fmla="*/ 12 w 24"/>
                    <a:gd name="T21" fmla="*/ 12 h 24"/>
                    <a:gd name="T22" fmla="*/ 18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18"/>
                      </a:moveTo>
                      <a:lnTo>
                        <a:pt x="18" y="24"/>
                      </a:lnTo>
                      <a:lnTo>
                        <a:pt x="24" y="18"/>
                      </a:lnTo>
                      <a:lnTo>
                        <a:pt x="18" y="12"/>
                      </a:lnTo>
                      <a:lnTo>
                        <a:pt x="12" y="6"/>
                      </a:lnTo>
                      <a:lnTo>
                        <a:pt x="0" y="0"/>
                      </a:lnTo>
                      <a:lnTo>
                        <a:pt x="0" y="6"/>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3" name="Freeform 789"/>
                <p:cNvSpPr>
                  <a:spLocks/>
                </p:cNvSpPr>
                <p:nvPr/>
              </p:nvSpPr>
              <p:spPr bwMode="auto">
                <a:xfrm>
                  <a:off x="4276" y="2742"/>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4" name="Freeform 790"/>
                <p:cNvSpPr>
                  <a:spLocks/>
                </p:cNvSpPr>
                <p:nvPr/>
              </p:nvSpPr>
              <p:spPr bwMode="auto">
                <a:xfrm>
                  <a:off x="4240" y="2724"/>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5" name="Freeform 791"/>
                <p:cNvSpPr>
                  <a:spLocks/>
                </p:cNvSpPr>
                <p:nvPr/>
              </p:nvSpPr>
              <p:spPr bwMode="auto">
                <a:xfrm>
                  <a:off x="4198" y="2706"/>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6" name="Freeform 792"/>
                <p:cNvSpPr>
                  <a:spLocks/>
                </p:cNvSpPr>
                <p:nvPr/>
              </p:nvSpPr>
              <p:spPr bwMode="auto">
                <a:xfrm>
                  <a:off x="4156" y="2694"/>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7" name="Freeform 793"/>
                <p:cNvSpPr>
                  <a:spLocks/>
                </p:cNvSpPr>
                <p:nvPr/>
              </p:nvSpPr>
              <p:spPr bwMode="auto">
                <a:xfrm>
                  <a:off x="4120" y="2682"/>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8" name="Freeform 794"/>
                <p:cNvSpPr>
                  <a:spLocks/>
                </p:cNvSpPr>
                <p:nvPr/>
              </p:nvSpPr>
              <p:spPr bwMode="auto">
                <a:xfrm>
                  <a:off x="4078" y="2676"/>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49" name="Freeform 795"/>
                <p:cNvSpPr>
                  <a:spLocks/>
                </p:cNvSpPr>
                <p:nvPr/>
              </p:nvSpPr>
              <p:spPr bwMode="auto">
                <a:xfrm>
                  <a:off x="4036" y="266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0" name="Freeform 796"/>
                <p:cNvSpPr>
                  <a:spLocks/>
                </p:cNvSpPr>
                <p:nvPr/>
              </p:nvSpPr>
              <p:spPr bwMode="auto">
                <a:xfrm>
                  <a:off x="3994" y="2658"/>
                  <a:ext cx="30" cy="12"/>
                </a:xfrm>
                <a:custGeom>
                  <a:avLst/>
                  <a:gdLst>
                    <a:gd name="T0" fmla="*/ 30 w 30"/>
                    <a:gd name="T1" fmla="*/ 12 h 12"/>
                    <a:gd name="T2" fmla="*/ 30 w 30"/>
                    <a:gd name="T3" fmla="*/ 6 h 12"/>
                    <a:gd name="T4" fmla="*/ 30 w 30"/>
                    <a:gd name="T5" fmla="*/ 6 h 12"/>
                    <a:gd name="T6" fmla="*/ 12 w 30"/>
                    <a:gd name="T7" fmla="*/ 0 h 12"/>
                    <a:gd name="T8" fmla="*/ 6 w 30"/>
                    <a:gd name="T9" fmla="*/ 0 h 12"/>
                    <a:gd name="T10" fmla="*/ 0 w 30"/>
                    <a:gd name="T11" fmla="*/ 6 h 12"/>
                    <a:gd name="T12" fmla="*/ 6 w 30"/>
                    <a:gd name="T13" fmla="*/ 6 h 12"/>
                    <a:gd name="T14" fmla="*/ 12 w 30"/>
                    <a:gd name="T15" fmla="*/ 6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6"/>
                      </a:lnTo>
                      <a:lnTo>
                        <a:pt x="12" y="0"/>
                      </a:lnTo>
                      <a:lnTo>
                        <a:pt x="6" y="0"/>
                      </a:lnTo>
                      <a:lnTo>
                        <a:pt x="0" y="6"/>
                      </a:lnTo>
                      <a:lnTo>
                        <a:pt x="6" y="6"/>
                      </a:lnTo>
                      <a:lnTo>
                        <a:pt x="12"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1" name="Freeform 797"/>
                <p:cNvSpPr>
                  <a:spLocks/>
                </p:cNvSpPr>
                <p:nvPr/>
              </p:nvSpPr>
              <p:spPr bwMode="auto">
                <a:xfrm>
                  <a:off x="3951" y="2652"/>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2" name="Freeform 798"/>
                <p:cNvSpPr>
                  <a:spLocks/>
                </p:cNvSpPr>
                <p:nvPr/>
              </p:nvSpPr>
              <p:spPr bwMode="auto">
                <a:xfrm>
                  <a:off x="3909" y="265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3" name="Freeform 799"/>
                <p:cNvSpPr>
                  <a:spLocks/>
                </p:cNvSpPr>
                <p:nvPr/>
              </p:nvSpPr>
              <p:spPr bwMode="auto">
                <a:xfrm>
                  <a:off x="3867" y="2646"/>
                  <a:ext cx="30" cy="6"/>
                </a:xfrm>
                <a:custGeom>
                  <a:avLst/>
                  <a:gdLst>
                    <a:gd name="T0" fmla="*/ 30 w 30"/>
                    <a:gd name="T1" fmla="*/ 6 h 6"/>
                    <a:gd name="T2" fmla="*/ 30 w 30"/>
                    <a:gd name="T3" fmla="*/ 6 h 6"/>
                    <a:gd name="T4" fmla="*/ 30 w 30"/>
                    <a:gd name="T5" fmla="*/ 0 h 6"/>
                    <a:gd name="T6" fmla="*/ 24 w 30"/>
                    <a:gd name="T7" fmla="*/ 0 h 6"/>
                    <a:gd name="T8" fmla="*/ 6 w 30"/>
                    <a:gd name="T9" fmla="*/ 0 h 6"/>
                    <a:gd name="T10" fmla="*/ 0 w 30"/>
                    <a:gd name="T11" fmla="*/ 6 h 6"/>
                    <a:gd name="T12" fmla="*/ 6 w 30"/>
                    <a:gd name="T13" fmla="*/ 6 h 6"/>
                    <a:gd name="T14" fmla="*/ 24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6"/>
                      </a:lnTo>
                      <a:lnTo>
                        <a:pt x="30" y="0"/>
                      </a:lnTo>
                      <a:lnTo>
                        <a:pt x="24" y="0"/>
                      </a:lnTo>
                      <a:lnTo>
                        <a:pt x="6" y="0"/>
                      </a:lnTo>
                      <a:lnTo>
                        <a:pt x="0" y="6"/>
                      </a:lnTo>
                      <a:lnTo>
                        <a:pt x="6" y="6"/>
                      </a:lnTo>
                      <a:lnTo>
                        <a:pt x="24"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4" name="Freeform 800"/>
                <p:cNvSpPr>
                  <a:spLocks/>
                </p:cNvSpPr>
                <p:nvPr/>
              </p:nvSpPr>
              <p:spPr bwMode="auto">
                <a:xfrm>
                  <a:off x="3825" y="264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55" name="Freeform 801"/>
                <p:cNvSpPr>
                  <a:spLocks/>
                </p:cNvSpPr>
                <p:nvPr/>
              </p:nvSpPr>
              <p:spPr bwMode="auto">
                <a:xfrm>
                  <a:off x="3783"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584" name="Oval 803"/>
              <p:cNvSpPr>
                <a:spLocks noChangeArrowheads="1"/>
              </p:cNvSpPr>
              <p:nvPr/>
            </p:nvSpPr>
            <p:spPr bwMode="auto">
              <a:xfrm>
                <a:off x="3465" y="2742"/>
                <a:ext cx="625" cy="246"/>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grpSp>
            <p:nvGrpSpPr>
              <p:cNvPr id="31585" name="Group 808"/>
              <p:cNvGrpSpPr>
                <a:grpSpLocks/>
              </p:cNvGrpSpPr>
              <p:nvPr/>
            </p:nvGrpSpPr>
            <p:grpSpPr bwMode="auto">
              <a:xfrm>
                <a:off x="3651" y="2790"/>
                <a:ext cx="246" cy="150"/>
                <a:chOff x="3651" y="2790"/>
                <a:chExt cx="246" cy="150"/>
              </a:xfrm>
            </p:grpSpPr>
            <p:sp>
              <p:nvSpPr>
                <p:cNvPr id="31588" name="Oval 804"/>
                <p:cNvSpPr>
                  <a:spLocks noChangeArrowheads="1"/>
                </p:cNvSpPr>
                <p:nvPr/>
              </p:nvSpPr>
              <p:spPr bwMode="auto">
                <a:xfrm>
                  <a:off x="3651" y="2838"/>
                  <a:ext cx="246" cy="102"/>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1589" name="Oval 805"/>
                <p:cNvSpPr>
                  <a:spLocks noChangeArrowheads="1"/>
                </p:cNvSpPr>
                <p:nvPr/>
              </p:nvSpPr>
              <p:spPr bwMode="auto">
                <a:xfrm>
                  <a:off x="3651" y="2790"/>
                  <a:ext cx="246" cy="102"/>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1590" name="Line 806"/>
                <p:cNvSpPr>
                  <a:spLocks noChangeShapeType="1"/>
                </p:cNvSpPr>
                <p:nvPr/>
              </p:nvSpPr>
              <p:spPr bwMode="auto">
                <a:xfrm>
                  <a:off x="3651" y="2838"/>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91" name="Line 807"/>
                <p:cNvSpPr>
                  <a:spLocks noChangeShapeType="1"/>
                </p:cNvSpPr>
                <p:nvPr/>
              </p:nvSpPr>
              <p:spPr bwMode="auto">
                <a:xfrm>
                  <a:off x="3891" y="2838"/>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586" name="Freeform 809"/>
              <p:cNvSpPr>
                <a:spLocks/>
              </p:cNvSpPr>
              <p:nvPr/>
            </p:nvSpPr>
            <p:spPr bwMode="auto">
              <a:xfrm>
                <a:off x="4348" y="2610"/>
                <a:ext cx="906" cy="402"/>
              </a:xfrm>
              <a:custGeom>
                <a:avLst/>
                <a:gdLst>
                  <a:gd name="T0" fmla="*/ 18 w 906"/>
                  <a:gd name="T1" fmla="*/ 0 h 402"/>
                  <a:gd name="T2" fmla="*/ 0 w 906"/>
                  <a:gd name="T3" fmla="*/ 48 h 402"/>
                  <a:gd name="T4" fmla="*/ 888 w 906"/>
                  <a:gd name="T5" fmla="*/ 402 h 402"/>
                  <a:gd name="T6" fmla="*/ 906 w 906"/>
                  <a:gd name="T7" fmla="*/ 360 h 402"/>
                  <a:gd name="T8" fmla="*/ 18 w 906"/>
                  <a:gd name="T9" fmla="*/ 0 h 402"/>
                  <a:gd name="T10" fmla="*/ 0 60000 65536"/>
                  <a:gd name="T11" fmla="*/ 0 60000 65536"/>
                  <a:gd name="T12" fmla="*/ 0 60000 65536"/>
                  <a:gd name="T13" fmla="*/ 0 60000 65536"/>
                  <a:gd name="T14" fmla="*/ 0 60000 65536"/>
                  <a:gd name="T15" fmla="*/ 0 w 906"/>
                  <a:gd name="T16" fmla="*/ 0 h 402"/>
                  <a:gd name="T17" fmla="*/ 906 w 906"/>
                  <a:gd name="T18" fmla="*/ 402 h 402"/>
                </a:gdLst>
                <a:ahLst/>
                <a:cxnLst>
                  <a:cxn ang="T10">
                    <a:pos x="T0" y="T1"/>
                  </a:cxn>
                  <a:cxn ang="T11">
                    <a:pos x="T2" y="T3"/>
                  </a:cxn>
                  <a:cxn ang="T12">
                    <a:pos x="T4" y="T5"/>
                  </a:cxn>
                  <a:cxn ang="T13">
                    <a:pos x="T6" y="T7"/>
                  </a:cxn>
                  <a:cxn ang="T14">
                    <a:pos x="T8" y="T9"/>
                  </a:cxn>
                </a:cxnLst>
                <a:rect l="T15" t="T16" r="T17" b="T18"/>
                <a:pathLst>
                  <a:path w="906" h="402">
                    <a:moveTo>
                      <a:pt x="18" y="0"/>
                    </a:moveTo>
                    <a:lnTo>
                      <a:pt x="0" y="48"/>
                    </a:lnTo>
                    <a:lnTo>
                      <a:pt x="888" y="402"/>
                    </a:lnTo>
                    <a:lnTo>
                      <a:pt x="906" y="360"/>
                    </a:lnTo>
                    <a:lnTo>
                      <a:pt x="18" y="0"/>
                    </a:lnTo>
                    <a:close/>
                  </a:path>
                </a:pathLst>
              </a:custGeom>
              <a:solidFill>
                <a:srgbClr val="FFFFFF"/>
              </a:solidFill>
              <a:ln w="9525">
                <a:solidFill>
                  <a:srgbClr val="000000"/>
                </a:solidFill>
                <a:round/>
                <a:headEnd/>
                <a:tailEnd/>
              </a:ln>
            </p:spPr>
            <p:txBody>
              <a:bodyPr/>
              <a:lstStyle/>
              <a:p>
                <a:endParaRPr lang="en-US"/>
              </a:p>
            </p:txBody>
          </p:sp>
          <p:sp>
            <p:nvSpPr>
              <p:cNvPr id="31587" name="Freeform 810"/>
              <p:cNvSpPr>
                <a:spLocks/>
              </p:cNvSpPr>
              <p:nvPr/>
            </p:nvSpPr>
            <p:spPr bwMode="auto">
              <a:xfrm>
                <a:off x="4324" y="2592"/>
                <a:ext cx="144" cy="102"/>
              </a:xfrm>
              <a:custGeom>
                <a:avLst/>
                <a:gdLst>
                  <a:gd name="T0" fmla="*/ 84 w 144"/>
                  <a:gd name="T1" fmla="*/ 6 h 102"/>
                  <a:gd name="T2" fmla="*/ 54 w 144"/>
                  <a:gd name="T3" fmla="*/ 0 h 102"/>
                  <a:gd name="T4" fmla="*/ 30 w 144"/>
                  <a:gd name="T5" fmla="*/ 6 h 102"/>
                  <a:gd name="T6" fmla="*/ 12 w 144"/>
                  <a:gd name="T7" fmla="*/ 18 h 102"/>
                  <a:gd name="T8" fmla="*/ 0 w 144"/>
                  <a:gd name="T9" fmla="*/ 36 h 102"/>
                  <a:gd name="T10" fmla="*/ 0 w 144"/>
                  <a:gd name="T11" fmla="*/ 54 h 102"/>
                  <a:gd name="T12" fmla="*/ 12 w 144"/>
                  <a:gd name="T13" fmla="*/ 72 h 102"/>
                  <a:gd name="T14" fmla="*/ 36 w 144"/>
                  <a:gd name="T15" fmla="*/ 90 h 102"/>
                  <a:gd name="T16" fmla="*/ 60 w 144"/>
                  <a:gd name="T17" fmla="*/ 96 h 102"/>
                  <a:gd name="T18" fmla="*/ 90 w 144"/>
                  <a:gd name="T19" fmla="*/ 102 h 102"/>
                  <a:gd name="T20" fmla="*/ 114 w 144"/>
                  <a:gd name="T21" fmla="*/ 96 h 102"/>
                  <a:gd name="T22" fmla="*/ 132 w 144"/>
                  <a:gd name="T23" fmla="*/ 90 h 102"/>
                  <a:gd name="T24" fmla="*/ 144 w 144"/>
                  <a:gd name="T25" fmla="*/ 72 h 102"/>
                  <a:gd name="T26" fmla="*/ 144 w 144"/>
                  <a:gd name="T27" fmla="*/ 48 h 102"/>
                  <a:gd name="T28" fmla="*/ 132 w 144"/>
                  <a:gd name="T29" fmla="*/ 30 h 102"/>
                  <a:gd name="T30" fmla="*/ 108 w 144"/>
                  <a:gd name="T31" fmla="*/ 18 h 102"/>
                  <a:gd name="T32" fmla="*/ 84 w 144"/>
                  <a:gd name="T33" fmla="*/ 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02"/>
                  <a:gd name="T53" fmla="*/ 144 w 144"/>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02">
                    <a:moveTo>
                      <a:pt x="84" y="6"/>
                    </a:moveTo>
                    <a:lnTo>
                      <a:pt x="54" y="0"/>
                    </a:lnTo>
                    <a:lnTo>
                      <a:pt x="30" y="6"/>
                    </a:lnTo>
                    <a:lnTo>
                      <a:pt x="12" y="18"/>
                    </a:lnTo>
                    <a:lnTo>
                      <a:pt x="0" y="36"/>
                    </a:lnTo>
                    <a:lnTo>
                      <a:pt x="0" y="54"/>
                    </a:lnTo>
                    <a:lnTo>
                      <a:pt x="12" y="72"/>
                    </a:lnTo>
                    <a:lnTo>
                      <a:pt x="36" y="90"/>
                    </a:lnTo>
                    <a:lnTo>
                      <a:pt x="60" y="96"/>
                    </a:lnTo>
                    <a:lnTo>
                      <a:pt x="90" y="102"/>
                    </a:lnTo>
                    <a:lnTo>
                      <a:pt x="114" y="96"/>
                    </a:lnTo>
                    <a:lnTo>
                      <a:pt x="132" y="90"/>
                    </a:lnTo>
                    <a:lnTo>
                      <a:pt x="144" y="72"/>
                    </a:lnTo>
                    <a:lnTo>
                      <a:pt x="144" y="48"/>
                    </a:lnTo>
                    <a:lnTo>
                      <a:pt x="132" y="30"/>
                    </a:lnTo>
                    <a:lnTo>
                      <a:pt x="108" y="18"/>
                    </a:lnTo>
                    <a:lnTo>
                      <a:pt x="84" y="6"/>
                    </a:lnTo>
                    <a:close/>
                  </a:path>
                </a:pathLst>
              </a:custGeom>
              <a:solidFill>
                <a:srgbClr val="FFFFFF"/>
              </a:solidFill>
              <a:ln w="9525">
                <a:solidFill>
                  <a:srgbClr val="000000"/>
                </a:solidFill>
                <a:round/>
                <a:headEnd/>
                <a:tailEnd/>
              </a:ln>
            </p:spPr>
            <p:txBody>
              <a:bodyPr/>
              <a:lstStyle/>
              <a:p>
                <a:endParaRPr lang="en-US"/>
              </a:p>
            </p:txBody>
          </p:sp>
        </p:grpSp>
        <p:grpSp>
          <p:nvGrpSpPr>
            <p:cNvPr id="30733" name="Group 1207"/>
            <p:cNvGrpSpPr>
              <a:grpSpLocks/>
            </p:cNvGrpSpPr>
            <p:nvPr/>
          </p:nvGrpSpPr>
          <p:grpSpPr bwMode="auto">
            <a:xfrm>
              <a:off x="2601" y="2261"/>
              <a:ext cx="2653" cy="961"/>
              <a:chOff x="2601" y="2261"/>
              <a:chExt cx="2653" cy="961"/>
            </a:xfrm>
          </p:grpSpPr>
          <p:sp>
            <p:nvSpPr>
              <p:cNvPr id="31183" name="Oval 812"/>
              <p:cNvSpPr>
                <a:spLocks noChangeArrowheads="1"/>
              </p:cNvSpPr>
              <p:nvPr/>
            </p:nvSpPr>
            <p:spPr bwMode="auto">
              <a:xfrm>
                <a:off x="2601" y="2309"/>
                <a:ext cx="2353" cy="913"/>
              </a:xfrm>
              <a:prstGeom prst="ellipse">
                <a:avLst/>
              </a:prstGeom>
              <a:solidFill>
                <a:srgbClr val="969696"/>
              </a:solidFill>
              <a:ln w="9525">
                <a:solidFill>
                  <a:srgbClr val="000000"/>
                </a:solidFill>
                <a:round/>
                <a:headEnd/>
                <a:tailEnd/>
              </a:ln>
            </p:spPr>
            <p:txBody>
              <a:bodyPr/>
              <a:lstStyle/>
              <a:p>
                <a:endParaRPr lang="en-US">
                  <a:latin typeface="Georgia" pitchFamily="18" charset="0"/>
                </a:endParaRPr>
              </a:p>
            </p:txBody>
          </p:sp>
          <p:sp>
            <p:nvSpPr>
              <p:cNvPr id="31184" name="Oval 813"/>
              <p:cNvSpPr>
                <a:spLocks noChangeArrowheads="1"/>
              </p:cNvSpPr>
              <p:nvPr/>
            </p:nvSpPr>
            <p:spPr bwMode="auto">
              <a:xfrm>
                <a:off x="2601" y="2261"/>
                <a:ext cx="2353" cy="913"/>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grpSp>
            <p:nvGrpSpPr>
              <p:cNvPr id="31185" name="Group 931"/>
              <p:cNvGrpSpPr>
                <a:grpSpLocks/>
              </p:cNvGrpSpPr>
              <p:nvPr/>
            </p:nvGrpSpPr>
            <p:grpSpPr bwMode="auto">
              <a:xfrm>
                <a:off x="2697" y="2309"/>
                <a:ext cx="2161" cy="817"/>
                <a:chOff x="2697" y="2309"/>
                <a:chExt cx="2161" cy="817"/>
              </a:xfrm>
            </p:grpSpPr>
            <p:sp>
              <p:nvSpPr>
                <p:cNvPr id="31461" name="Freeform 814"/>
                <p:cNvSpPr>
                  <a:spLocks/>
                </p:cNvSpPr>
                <p:nvPr/>
              </p:nvSpPr>
              <p:spPr bwMode="auto">
                <a:xfrm>
                  <a:off x="3753" y="2309"/>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2" name="Freeform 815"/>
                <p:cNvSpPr>
                  <a:spLocks/>
                </p:cNvSpPr>
                <p:nvPr/>
              </p:nvSpPr>
              <p:spPr bwMode="auto">
                <a:xfrm>
                  <a:off x="3711"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3" name="Freeform 816"/>
                <p:cNvSpPr>
                  <a:spLocks/>
                </p:cNvSpPr>
                <p:nvPr/>
              </p:nvSpPr>
              <p:spPr bwMode="auto">
                <a:xfrm>
                  <a:off x="3669"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4" name="Freeform 817"/>
                <p:cNvSpPr>
                  <a:spLocks/>
                </p:cNvSpPr>
                <p:nvPr/>
              </p:nvSpPr>
              <p:spPr bwMode="auto">
                <a:xfrm>
                  <a:off x="3627"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5" name="Freeform 818"/>
                <p:cNvSpPr>
                  <a:spLocks/>
                </p:cNvSpPr>
                <p:nvPr/>
              </p:nvSpPr>
              <p:spPr bwMode="auto">
                <a:xfrm>
                  <a:off x="3585" y="231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6" name="Freeform 819"/>
                <p:cNvSpPr>
                  <a:spLocks/>
                </p:cNvSpPr>
                <p:nvPr/>
              </p:nvSpPr>
              <p:spPr bwMode="auto">
                <a:xfrm>
                  <a:off x="3543" y="2315"/>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7" name="Freeform 820"/>
                <p:cNvSpPr>
                  <a:spLocks/>
                </p:cNvSpPr>
                <p:nvPr/>
              </p:nvSpPr>
              <p:spPr bwMode="auto">
                <a:xfrm>
                  <a:off x="3501" y="232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8" name="Freeform 821"/>
                <p:cNvSpPr>
                  <a:spLocks/>
                </p:cNvSpPr>
                <p:nvPr/>
              </p:nvSpPr>
              <p:spPr bwMode="auto">
                <a:xfrm>
                  <a:off x="3459" y="232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9" name="Freeform 822"/>
                <p:cNvSpPr>
                  <a:spLocks/>
                </p:cNvSpPr>
                <p:nvPr/>
              </p:nvSpPr>
              <p:spPr bwMode="auto">
                <a:xfrm>
                  <a:off x="3417" y="232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0" name="Freeform 823"/>
                <p:cNvSpPr>
                  <a:spLocks/>
                </p:cNvSpPr>
                <p:nvPr/>
              </p:nvSpPr>
              <p:spPr bwMode="auto">
                <a:xfrm>
                  <a:off x="3375" y="233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1" name="Freeform 824"/>
                <p:cNvSpPr>
                  <a:spLocks/>
                </p:cNvSpPr>
                <p:nvPr/>
              </p:nvSpPr>
              <p:spPr bwMode="auto">
                <a:xfrm>
                  <a:off x="3333" y="2339"/>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2" name="Freeform 825"/>
                <p:cNvSpPr>
                  <a:spLocks/>
                </p:cNvSpPr>
                <p:nvPr/>
              </p:nvSpPr>
              <p:spPr bwMode="auto">
                <a:xfrm>
                  <a:off x="3291" y="234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3" name="Freeform 826"/>
                <p:cNvSpPr>
                  <a:spLocks/>
                </p:cNvSpPr>
                <p:nvPr/>
              </p:nvSpPr>
              <p:spPr bwMode="auto">
                <a:xfrm>
                  <a:off x="3249" y="2357"/>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4" name="Freeform 827"/>
                <p:cNvSpPr>
                  <a:spLocks/>
                </p:cNvSpPr>
                <p:nvPr/>
              </p:nvSpPr>
              <p:spPr bwMode="auto">
                <a:xfrm>
                  <a:off x="3207" y="2363"/>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5" name="Freeform 828"/>
                <p:cNvSpPr>
                  <a:spLocks/>
                </p:cNvSpPr>
                <p:nvPr/>
              </p:nvSpPr>
              <p:spPr bwMode="auto">
                <a:xfrm>
                  <a:off x="3165" y="2369"/>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6" name="Freeform 829"/>
                <p:cNvSpPr>
                  <a:spLocks/>
                </p:cNvSpPr>
                <p:nvPr/>
              </p:nvSpPr>
              <p:spPr bwMode="auto">
                <a:xfrm>
                  <a:off x="3129" y="2381"/>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7" name="Freeform 830"/>
                <p:cNvSpPr>
                  <a:spLocks/>
                </p:cNvSpPr>
                <p:nvPr/>
              </p:nvSpPr>
              <p:spPr bwMode="auto">
                <a:xfrm>
                  <a:off x="3087" y="2393"/>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8" name="Freeform 831"/>
                <p:cNvSpPr>
                  <a:spLocks/>
                </p:cNvSpPr>
                <p:nvPr/>
              </p:nvSpPr>
              <p:spPr bwMode="auto">
                <a:xfrm>
                  <a:off x="3045" y="2405"/>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79" name="Freeform 832"/>
                <p:cNvSpPr>
                  <a:spLocks/>
                </p:cNvSpPr>
                <p:nvPr/>
              </p:nvSpPr>
              <p:spPr bwMode="auto">
                <a:xfrm>
                  <a:off x="3009" y="2417"/>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6" y="6"/>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0" name="Freeform 833"/>
                <p:cNvSpPr>
                  <a:spLocks/>
                </p:cNvSpPr>
                <p:nvPr/>
              </p:nvSpPr>
              <p:spPr bwMode="auto">
                <a:xfrm>
                  <a:off x="2967" y="2435"/>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1" name="Freeform 834"/>
                <p:cNvSpPr>
                  <a:spLocks/>
                </p:cNvSpPr>
                <p:nvPr/>
              </p:nvSpPr>
              <p:spPr bwMode="auto">
                <a:xfrm>
                  <a:off x="2931" y="2447"/>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2" name="Freeform 835"/>
                <p:cNvSpPr>
                  <a:spLocks/>
                </p:cNvSpPr>
                <p:nvPr/>
              </p:nvSpPr>
              <p:spPr bwMode="auto">
                <a:xfrm>
                  <a:off x="2895" y="2465"/>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3" name="Freeform 836"/>
                <p:cNvSpPr>
                  <a:spLocks/>
                </p:cNvSpPr>
                <p:nvPr/>
              </p:nvSpPr>
              <p:spPr bwMode="auto">
                <a:xfrm>
                  <a:off x="2859" y="2489"/>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0"/>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4" name="Freeform 837"/>
                <p:cNvSpPr>
                  <a:spLocks/>
                </p:cNvSpPr>
                <p:nvPr/>
              </p:nvSpPr>
              <p:spPr bwMode="auto">
                <a:xfrm>
                  <a:off x="2823" y="2507"/>
                  <a:ext cx="24" cy="19"/>
                </a:xfrm>
                <a:custGeom>
                  <a:avLst/>
                  <a:gdLst>
                    <a:gd name="T0" fmla="*/ 18 w 24"/>
                    <a:gd name="T1" fmla="*/ 7 h 19"/>
                    <a:gd name="T2" fmla="*/ 24 w 24"/>
                    <a:gd name="T3" fmla="*/ 7 h 19"/>
                    <a:gd name="T4" fmla="*/ 18 w 24"/>
                    <a:gd name="T5" fmla="*/ 0 h 19"/>
                    <a:gd name="T6" fmla="*/ 6 w 24"/>
                    <a:gd name="T7" fmla="*/ 13 h 19"/>
                    <a:gd name="T8" fmla="*/ 0 w 24"/>
                    <a:gd name="T9" fmla="*/ 13 h 19"/>
                    <a:gd name="T10" fmla="*/ 0 w 24"/>
                    <a:gd name="T11" fmla="*/ 19 h 19"/>
                    <a:gd name="T12" fmla="*/ 0 w 24"/>
                    <a:gd name="T13" fmla="*/ 19 h 19"/>
                    <a:gd name="T14" fmla="*/ 6 w 24"/>
                    <a:gd name="T15" fmla="*/ 19 h 19"/>
                    <a:gd name="T16" fmla="*/ 18 w 24"/>
                    <a:gd name="T17" fmla="*/ 7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9"/>
                    <a:gd name="T29" fmla="*/ 24 w 24"/>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9">
                      <a:moveTo>
                        <a:pt x="18" y="7"/>
                      </a:moveTo>
                      <a:lnTo>
                        <a:pt x="24" y="7"/>
                      </a:lnTo>
                      <a:lnTo>
                        <a:pt x="18" y="0"/>
                      </a:lnTo>
                      <a:lnTo>
                        <a:pt x="6" y="13"/>
                      </a:lnTo>
                      <a:lnTo>
                        <a:pt x="0" y="13"/>
                      </a:lnTo>
                      <a:lnTo>
                        <a:pt x="0" y="19"/>
                      </a:lnTo>
                      <a:lnTo>
                        <a:pt x="6" y="19"/>
                      </a:lnTo>
                      <a:lnTo>
                        <a:pt x="18"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5" name="Freeform 838"/>
                <p:cNvSpPr>
                  <a:spLocks/>
                </p:cNvSpPr>
                <p:nvPr/>
              </p:nvSpPr>
              <p:spPr bwMode="auto">
                <a:xfrm>
                  <a:off x="2787" y="2532"/>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6" name="Freeform 839"/>
                <p:cNvSpPr>
                  <a:spLocks/>
                </p:cNvSpPr>
                <p:nvPr/>
              </p:nvSpPr>
              <p:spPr bwMode="auto">
                <a:xfrm>
                  <a:off x="2757" y="2562"/>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0"/>
                      </a:move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7" name="Freeform 840"/>
                <p:cNvSpPr>
                  <a:spLocks/>
                </p:cNvSpPr>
                <p:nvPr/>
              </p:nvSpPr>
              <p:spPr bwMode="auto">
                <a:xfrm>
                  <a:off x="2733" y="2592"/>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8" name="Freeform 841"/>
                <p:cNvSpPr>
                  <a:spLocks/>
                </p:cNvSpPr>
                <p:nvPr/>
              </p:nvSpPr>
              <p:spPr bwMode="auto">
                <a:xfrm>
                  <a:off x="2709" y="2628"/>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6" y="6"/>
                      </a:lnTo>
                      <a:lnTo>
                        <a:pt x="0"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89" name="Freeform 842"/>
                <p:cNvSpPr>
                  <a:spLocks/>
                </p:cNvSpPr>
                <p:nvPr/>
              </p:nvSpPr>
              <p:spPr bwMode="auto">
                <a:xfrm>
                  <a:off x="2697" y="2664"/>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0" name="Freeform 843"/>
                <p:cNvSpPr>
                  <a:spLocks/>
                </p:cNvSpPr>
                <p:nvPr/>
              </p:nvSpPr>
              <p:spPr bwMode="auto">
                <a:xfrm>
                  <a:off x="2697" y="2706"/>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1" name="Freeform 844"/>
                <p:cNvSpPr>
                  <a:spLocks/>
                </p:cNvSpPr>
                <p:nvPr/>
              </p:nvSpPr>
              <p:spPr bwMode="auto">
                <a:xfrm>
                  <a:off x="2697" y="2748"/>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6" y="0"/>
                      </a:moveTo>
                      <a:lnTo>
                        <a:pt x="6" y="0"/>
                      </a:lnTo>
                      <a:lnTo>
                        <a:pt x="0" y="0"/>
                      </a:lnTo>
                      <a:lnTo>
                        <a:pt x="0" y="12"/>
                      </a:lnTo>
                      <a:lnTo>
                        <a:pt x="6"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2" name="Freeform 845"/>
                <p:cNvSpPr>
                  <a:spLocks/>
                </p:cNvSpPr>
                <p:nvPr/>
              </p:nvSpPr>
              <p:spPr bwMode="auto">
                <a:xfrm>
                  <a:off x="2709" y="2784"/>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3" name="Freeform 846"/>
                <p:cNvSpPr>
                  <a:spLocks/>
                </p:cNvSpPr>
                <p:nvPr/>
              </p:nvSpPr>
              <p:spPr bwMode="auto">
                <a:xfrm>
                  <a:off x="2733" y="2820"/>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6"/>
                      </a:moveTo>
                      <a:lnTo>
                        <a:pt x="6" y="0"/>
                      </a:lnTo>
                      <a:lnTo>
                        <a:pt x="0" y="6"/>
                      </a:lnTo>
                      <a:lnTo>
                        <a:pt x="12" y="18"/>
                      </a:lnTo>
                      <a:lnTo>
                        <a:pt x="12"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4" name="Freeform 847"/>
                <p:cNvSpPr>
                  <a:spLocks/>
                </p:cNvSpPr>
                <p:nvPr/>
              </p:nvSpPr>
              <p:spPr bwMode="auto">
                <a:xfrm>
                  <a:off x="2763" y="2850"/>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6" y="6"/>
                      </a:moveTo>
                      <a:lnTo>
                        <a:pt x="0" y="0"/>
                      </a:lnTo>
                      <a:lnTo>
                        <a:pt x="0" y="6"/>
                      </a:lnTo>
                      <a:lnTo>
                        <a:pt x="12"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5" name="Freeform 848"/>
                <p:cNvSpPr>
                  <a:spLocks/>
                </p:cNvSpPr>
                <p:nvPr/>
              </p:nvSpPr>
              <p:spPr bwMode="auto">
                <a:xfrm>
                  <a:off x="2793" y="2880"/>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6" name="Freeform 849"/>
                <p:cNvSpPr>
                  <a:spLocks/>
                </p:cNvSpPr>
                <p:nvPr/>
              </p:nvSpPr>
              <p:spPr bwMode="auto">
                <a:xfrm>
                  <a:off x="2823" y="2904"/>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4"/>
                    <a:gd name="T26" fmla="*/ 30 w 3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4">
                      <a:moveTo>
                        <a:pt x="6" y="0"/>
                      </a:moveTo>
                      <a:lnTo>
                        <a:pt x="0"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7" name="Freeform 850"/>
                <p:cNvSpPr>
                  <a:spLocks/>
                </p:cNvSpPr>
                <p:nvPr/>
              </p:nvSpPr>
              <p:spPr bwMode="auto">
                <a:xfrm>
                  <a:off x="2859" y="2928"/>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8" name="Freeform 851"/>
                <p:cNvSpPr>
                  <a:spLocks/>
                </p:cNvSpPr>
                <p:nvPr/>
              </p:nvSpPr>
              <p:spPr bwMode="auto">
                <a:xfrm>
                  <a:off x="2895" y="294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99" name="Freeform 852"/>
                <p:cNvSpPr>
                  <a:spLocks/>
                </p:cNvSpPr>
                <p:nvPr/>
              </p:nvSpPr>
              <p:spPr bwMode="auto">
                <a:xfrm>
                  <a:off x="2937" y="2970"/>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6" y="6"/>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0" name="Freeform 853"/>
                <p:cNvSpPr>
                  <a:spLocks/>
                </p:cNvSpPr>
                <p:nvPr/>
              </p:nvSpPr>
              <p:spPr bwMode="auto">
                <a:xfrm>
                  <a:off x="2973" y="2982"/>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1" name="Freeform 854"/>
                <p:cNvSpPr>
                  <a:spLocks/>
                </p:cNvSpPr>
                <p:nvPr/>
              </p:nvSpPr>
              <p:spPr bwMode="auto">
                <a:xfrm>
                  <a:off x="3015" y="3000"/>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2" name="Freeform 855"/>
                <p:cNvSpPr>
                  <a:spLocks/>
                </p:cNvSpPr>
                <p:nvPr/>
              </p:nvSpPr>
              <p:spPr bwMode="auto">
                <a:xfrm>
                  <a:off x="3051" y="301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3" name="Freeform 856"/>
                <p:cNvSpPr>
                  <a:spLocks/>
                </p:cNvSpPr>
                <p:nvPr/>
              </p:nvSpPr>
              <p:spPr bwMode="auto">
                <a:xfrm>
                  <a:off x="3093" y="3024"/>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4" name="Freeform 857"/>
                <p:cNvSpPr>
                  <a:spLocks/>
                </p:cNvSpPr>
                <p:nvPr/>
              </p:nvSpPr>
              <p:spPr bwMode="auto">
                <a:xfrm>
                  <a:off x="3135" y="3036"/>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5" name="Freeform 858"/>
                <p:cNvSpPr>
                  <a:spLocks/>
                </p:cNvSpPr>
                <p:nvPr/>
              </p:nvSpPr>
              <p:spPr bwMode="auto">
                <a:xfrm>
                  <a:off x="3171" y="3048"/>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6" name="Freeform 859"/>
                <p:cNvSpPr>
                  <a:spLocks/>
                </p:cNvSpPr>
                <p:nvPr/>
              </p:nvSpPr>
              <p:spPr bwMode="auto">
                <a:xfrm>
                  <a:off x="3213" y="306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7" name="Freeform 860"/>
                <p:cNvSpPr>
                  <a:spLocks/>
                </p:cNvSpPr>
                <p:nvPr/>
              </p:nvSpPr>
              <p:spPr bwMode="auto">
                <a:xfrm>
                  <a:off x="3255" y="3066"/>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8" name="Freeform 861"/>
                <p:cNvSpPr>
                  <a:spLocks/>
                </p:cNvSpPr>
                <p:nvPr/>
              </p:nvSpPr>
              <p:spPr bwMode="auto">
                <a:xfrm>
                  <a:off x="3297" y="3072"/>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09" name="Freeform 862"/>
                <p:cNvSpPr>
                  <a:spLocks/>
                </p:cNvSpPr>
                <p:nvPr/>
              </p:nvSpPr>
              <p:spPr bwMode="auto">
                <a:xfrm>
                  <a:off x="3339" y="3084"/>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0" name="Freeform 863"/>
                <p:cNvSpPr>
                  <a:spLocks/>
                </p:cNvSpPr>
                <p:nvPr/>
              </p:nvSpPr>
              <p:spPr bwMode="auto">
                <a:xfrm>
                  <a:off x="3381" y="309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1" name="Freeform 864"/>
                <p:cNvSpPr>
                  <a:spLocks/>
                </p:cNvSpPr>
                <p:nvPr/>
              </p:nvSpPr>
              <p:spPr bwMode="auto">
                <a:xfrm>
                  <a:off x="3423" y="309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2" name="Freeform 865"/>
                <p:cNvSpPr>
                  <a:spLocks/>
                </p:cNvSpPr>
                <p:nvPr/>
              </p:nvSpPr>
              <p:spPr bwMode="auto">
                <a:xfrm>
                  <a:off x="3465" y="309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3" name="Freeform 866"/>
                <p:cNvSpPr>
                  <a:spLocks/>
                </p:cNvSpPr>
                <p:nvPr/>
              </p:nvSpPr>
              <p:spPr bwMode="auto">
                <a:xfrm>
                  <a:off x="3507" y="310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4" name="Freeform 867"/>
                <p:cNvSpPr>
                  <a:spLocks/>
                </p:cNvSpPr>
                <p:nvPr/>
              </p:nvSpPr>
              <p:spPr bwMode="auto">
                <a:xfrm>
                  <a:off x="3549" y="3108"/>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5" name="Freeform 868"/>
                <p:cNvSpPr>
                  <a:spLocks/>
                </p:cNvSpPr>
                <p:nvPr/>
              </p:nvSpPr>
              <p:spPr bwMode="auto">
                <a:xfrm>
                  <a:off x="3591" y="310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6" name="Freeform 869"/>
                <p:cNvSpPr>
                  <a:spLocks/>
                </p:cNvSpPr>
                <p:nvPr/>
              </p:nvSpPr>
              <p:spPr bwMode="auto">
                <a:xfrm>
                  <a:off x="3633" y="311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7" name="Freeform 870"/>
                <p:cNvSpPr>
                  <a:spLocks/>
                </p:cNvSpPr>
                <p:nvPr/>
              </p:nvSpPr>
              <p:spPr bwMode="auto">
                <a:xfrm>
                  <a:off x="3675" y="311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8" name="Freeform 871"/>
                <p:cNvSpPr>
                  <a:spLocks/>
                </p:cNvSpPr>
                <p:nvPr/>
              </p:nvSpPr>
              <p:spPr bwMode="auto">
                <a:xfrm>
                  <a:off x="3717" y="3114"/>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19" name="Freeform 872"/>
                <p:cNvSpPr>
                  <a:spLocks/>
                </p:cNvSpPr>
                <p:nvPr/>
              </p:nvSpPr>
              <p:spPr bwMode="auto">
                <a:xfrm>
                  <a:off x="3753" y="3114"/>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0" name="Freeform 873"/>
                <p:cNvSpPr>
                  <a:spLocks/>
                </p:cNvSpPr>
                <p:nvPr/>
              </p:nvSpPr>
              <p:spPr bwMode="auto">
                <a:xfrm>
                  <a:off x="3795" y="3114"/>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1" name="Freeform 874"/>
                <p:cNvSpPr>
                  <a:spLocks/>
                </p:cNvSpPr>
                <p:nvPr/>
              </p:nvSpPr>
              <p:spPr bwMode="auto">
                <a:xfrm>
                  <a:off x="3837" y="311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2" name="Freeform 875"/>
                <p:cNvSpPr>
                  <a:spLocks/>
                </p:cNvSpPr>
                <p:nvPr/>
              </p:nvSpPr>
              <p:spPr bwMode="auto">
                <a:xfrm>
                  <a:off x="3879" y="3114"/>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3" name="Freeform 876"/>
                <p:cNvSpPr>
                  <a:spLocks/>
                </p:cNvSpPr>
                <p:nvPr/>
              </p:nvSpPr>
              <p:spPr bwMode="auto">
                <a:xfrm>
                  <a:off x="3921" y="310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4" name="Freeform 877"/>
                <p:cNvSpPr>
                  <a:spLocks/>
                </p:cNvSpPr>
                <p:nvPr/>
              </p:nvSpPr>
              <p:spPr bwMode="auto">
                <a:xfrm>
                  <a:off x="3963" y="3108"/>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5" name="Freeform 878"/>
                <p:cNvSpPr>
                  <a:spLocks/>
                </p:cNvSpPr>
                <p:nvPr/>
              </p:nvSpPr>
              <p:spPr bwMode="auto">
                <a:xfrm>
                  <a:off x="4006" y="310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6" name="Freeform 879"/>
                <p:cNvSpPr>
                  <a:spLocks/>
                </p:cNvSpPr>
                <p:nvPr/>
              </p:nvSpPr>
              <p:spPr bwMode="auto">
                <a:xfrm>
                  <a:off x="4048" y="3102"/>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7" name="Freeform 880"/>
                <p:cNvSpPr>
                  <a:spLocks/>
                </p:cNvSpPr>
                <p:nvPr/>
              </p:nvSpPr>
              <p:spPr bwMode="auto">
                <a:xfrm>
                  <a:off x="4090" y="309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8" name="Freeform 881"/>
                <p:cNvSpPr>
                  <a:spLocks/>
                </p:cNvSpPr>
                <p:nvPr/>
              </p:nvSpPr>
              <p:spPr bwMode="auto">
                <a:xfrm>
                  <a:off x="4132" y="309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29" name="Freeform 882"/>
                <p:cNvSpPr>
                  <a:spLocks/>
                </p:cNvSpPr>
                <p:nvPr/>
              </p:nvSpPr>
              <p:spPr bwMode="auto">
                <a:xfrm>
                  <a:off x="4174" y="3084"/>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24"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0" name="Freeform 883"/>
                <p:cNvSpPr>
                  <a:spLocks/>
                </p:cNvSpPr>
                <p:nvPr/>
              </p:nvSpPr>
              <p:spPr bwMode="auto">
                <a:xfrm>
                  <a:off x="4216" y="307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1" name="Freeform 884"/>
                <p:cNvSpPr>
                  <a:spLocks/>
                </p:cNvSpPr>
                <p:nvPr/>
              </p:nvSpPr>
              <p:spPr bwMode="auto">
                <a:xfrm>
                  <a:off x="4258" y="3066"/>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2" name="Freeform 885"/>
                <p:cNvSpPr>
                  <a:spLocks/>
                </p:cNvSpPr>
                <p:nvPr/>
              </p:nvSpPr>
              <p:spPr bwMode="auto">
                <a:xfrm>
                  <a:off x="4300" y="3060"/>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3" name="Freeform 886"/>
                <p:cNvSpPr>
                  <a:spLocks/>
                </p:cNvSpPr>
                <p:nvPr/>
              </p:nvSpPr>
              <p:spPr bwMode="auto">
                <a:xfrm>
                  <a:off x="4342" y="3048"/>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4" name="Freeform 887"/>
                <p:cNvSpPr>
                  <a:spLocks/>
                </p:cNvSpPr>
                <p:nvPr/>
              </p:nvSpPr>
              <p:spPr bwMode="auto">
                <a:xfrm>
                  <a:off x="4384" y="3042"/>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5" name="Freeform 888"/>
                <p:cNvSpPr>
                  <a:spLocks/>
                </p:cNvSpPr>
                <p:nvPr/>
              </p:nvSpPr>
              <p:spPr bwMode="auto">
                <a:xfrm>
                  <a:off x="4420" y="303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6" name="Freeform 889"/>
                <p:cNvSpPr>
                  <a:spLocks/>
                </p:cNvSpPr>
                <p:nvPr/>
              </p:nvSpPr>
              <p:spPr bwMode="auto">
                <a:xfrm>
                  <a:off x="4462" y="3018"/>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7" name="Freeform 890"/>
                <p:cNvSpPr>
                  <a:spLocks/>
                </p:cNvSpPr>
                <p:nvPr/>
              </p:nvSpPr>
              <p:spPr bwMode="auto">
                <a:xfrm>
                  <a:off x="4504" y="300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8" name="Freeform 891"/>
                <p:cNvSpPr>
                  <a:spLocks/>
                </p:cNvSpPr>
                <p:nvPr/>
              </p:nvSpPr>
              <p:spPr bwMode="auto">
                <a:xfrm>
                  <a:off x="4540" y="2988"/>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39" name="Freeform 892"/>
                <p:cNvSpPr>
                  <a:spLocks/>
                </p:cNvSpPr>
                <p:nvPr/>
              </p:nvSpPr>
              <p:spPr bwMode="auto">
                <a:xfrm>
                  <a:off x="4582" y="297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0" name="Freeform 893"/>
                <p:cNvSpPr>
                  <a:spLocks/>
                </p:cNvSpPr>
                <p:nvPr/>
              </p:nvSpPr>
              <p:spPr bwMode="auto">
                <a:xfrm>
                  <a:off x="4618" y="2952"/>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1" name="Freeform 894"/>
                <p:cNvSpPr>
                  <a:spLocks/>
                </p:cNvSpPr>
                <p:nvPr/>
              </p:nvSpPr>
              <p:spPr bwMode="auto">
                <a:xfrm>
                  <a:off x="4654" y="2934"/>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2" name="Freeform 895"/>
                <p:cNvSpPr>
                  <a:spLocks/>
                </p:cNvSpPr>
                <p:nvPr/>
              </p:nvSpPr>
              <p:spPr bwMode="auto">
                <a:xfrm>
                  <a:off x="4690" y="2910"/>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3" name="Freeform 896"/>
                <p:cNvSpPr>
                  <a:spLocks/>
                </p:cNvSpPr>
                <p:nvPr/>
              </p:nvSpPr>
              <p:spPr bwMode="auto">
                <a:xfrm>
                  <a:off x="4726" y="2886"/>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4" name="Freeform 897"/>
                <p:cNvSpPr>
                  <a:spLocks/>
                </p:cNvSpPr>
                <p:nvPr/>
              </p:nvSpPr>
              <p:spPr bwMode="auto">
                <a:xfrm>
                  <a:off x="4762" y="2856"/>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0" y="18"/>
                      </a:moveTo>
                      <a:lnTo>
                        <a:pt x="0" y="24"/>
                      </a:lnTo>
                      <a:lnTo>
                        <a:pt x="6" y="24"/>
                      </a:lnTo>
                      <a:lnTo>
                        <a:pt x="6" y="18"/>
                      </a:lnTo>
                      <a:lnTo>
                        <a:pt x="24" y="6"/>
                      </a:lnTo>
                      <a:lnTo>
                        <a:pt x="18" y="0"/>
                      </a:lnTo>
                      <a:lnTo>
                        <a:pt x="18" y="6"/>
                      </a:lnTo>
                      <a:lnTo>
                        <a:pt x="0"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5" name="Freeform 898"/>
                <p:cNvSpPr>
                  <a:spLocks/>
                </p:cNvSpPr>
                <p:nvPr/>
              </p:nvSpPr>
              <p:spPr bwMode="auto">
                <a:xfrm>
                  <a:off x="4792" y="2826"/>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6" name="Freeform 899"/>
                <p:cNvSpPr>
                  <a:spLocks/>
                </p:cNvSpPr>
                <p:nvPr/>
              </p:nvSpPr>
              <p:spPr bwMode="auto">
                <a:xfrm>
                  <a:off x="4816" y="2790"/>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7" name="Freeform 900"/>
                <p:cNvSpPr>
                  <a:spLocks/>
                </p:cNvSpPr>
                <p:nvPr/>
              </p:nvSpPr>
              <p:spPr bwMode="auto">
                <a:xfrm>
                  <a:off x="4834" y="2754"/>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8" name="Freeform 901"/>
                <p:cNvSpPr>
                  <a:spLocks/>
                </p:cNvSpPr>
                <p:nvPr/>
              </p:nvSpPr>
              <p:spPr bwMode="auto">
                <a:xfrm>
                  <a:off x="4846" y="2712"/>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6"/>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49" name="Freeform 902"/>
                <p:cNvSpPr>
                  <a:spLocks/>
                </p:cNvSpPr>
                <p:nvPr/>
              </p:nvSpPr>
              <p:spPr bwMode="auto">
                <a:xfrm>
                  <a:off x="4840" y="2670"/>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24"/>
                      </a:moveTo>
                      <a:lnTo>
                        <a:pt x="12" y="30"/>
                      </a:lnTo>
                      <a:lnTo>
                        <a:pt x="12" y="24"/>
                      </a:lnTo>
                      <a:lnTo>
                        <a:pt x="12" y="6"/>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0" name="Freeform 903"/>
                <p:cNvSpPr>
                  <a:spLocks/>
                </p:cNvSpPr>
                <p:nvPr/>
              </p:nvSpPr>
              <p:spPr bwMode="auto">
                <a:xfrm>
                  <a:off x="4828" y="2628"/>
                  <a:ext cx="12" cy="30"/>
                </a:xfrm>
                <a:custGeom>
                  <a:avLst/>
                  <a:gdLst>
                    <a:gd name="T0" fmla="*/ 6 w 12"/>
                    <a:gd name="T1" fmla="*/ 30 h 30"/>
                    <a:gd name="T2" fmla="*/ 12 w 12"/>
                    <a:gd name="T3" fmla="*/ 30 h 30"/>
                    <a:gd name="T4" fmla="*/ 12 w 12"/>
                    <a:gd name="T5" fmla="*/ 30 h 30"/>
                    <a:gd name="T6" fmla="*/ 6 w 12"/>
                    <a:gd name="T7" fmla="*/ 6 h 30"/>
                    <a:gd name="T8" fmla="*/ 6 w 12"/>
                    <a:gd name="T9" fmla="*/ 6 h 30"/>
                    <a:gd name="T10" fmla="*/ 0 w 12"/>
                    <a:gd name="T11" fmla="*/ 0 h 30"/>
                    <a:gd name="T12" fmla="*/ 0 w 12"/>
                    <a:gd name="T13" fmla="*/ 6 h 30"/>
                    <a:gd name="T14" fmla="*/ 0 w 12"/>
                    <a:gd name="T15" fmla="*/ 6 h 30"/>
                    <a:gd name="T16" fmla="*/ 6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30"/>
                      </a:moveTo>
                      <a:lnTo>
                        <a:pt x="12" y="30"/>
                      </a:lnTo>
                      <a:lnTo>
                        <a:pt x="6" y="6"/>
                      </a:lnTo>
                      <a:lnTo>
                        <a:pt x="0" y="0"/>
                      </a:lnTo>
                      <a:lnTo>
                        <a:pt x="0" y="6"/>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1" name="Freeform 904"/>
                <p:cNvSpPr>
                  <a:spLocks/>
                </p:cNvSpPr>
                <p:nvPr/>
              </p:nvSpPr>
              <p:spPr bwMode="auto">
                <a:xfrm>
                  <a:off x="4804" y="2598"/>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2" name="Freeform 905"/>
                <p:cNvSpPr>
                  <a:spLocks/>
                </p:cNvSpPr>
                <p:nvPr/>
              </p:nvSpPr>
              <p:spPr bwMode="auto">
                <a:xfrm>
                  <a:off x="4774" y="2568"/>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18" y="18"/>
                      </a:lnTo>
                      <a:lnTo>
                        <a:pt x="24" y="18"/>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3" name="Freeform 906"/>
                <p:cNvSpPr>
                  <a:spLocks/>
                </p:cNvSpPr>
                <p:nvPr/>
              </p:nvSpPr>
              <p:spPr bwMode="auto">
                <a:xfrm>
                  <a:off x="4744" y="2538"/>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24" y="18"/>
                      </a:lnTo>
                      <a:lnTo>
                        <a:pt x="18" y="12"/>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4" name="Freeform 907"/>
                <p:cNvSpPr>
                  <a:spLocks/>
                </p:cNvSpPr>
                <p:nvPr/>
              </p:nvSpPr>
              <p:spPr bwMode="auto">
                <a:xfrm>
                  <a:off x="4708" y="2514"/>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5" name="Freeform 908"/>
                <p:cNvSpPr>
                  <a:spLocks/>
                </p:cNvSpPr>
                <p:nvPr/>
              </p:nvSpPr>
              <p:spPr bwMode="auto">
                <a:xfrm>
                  <a:off x="4672" y="2489"/>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6" name="Freeform 909"/>
                <p:cNvSpPr>
                  <a:spLocks/>
                </p:cNvSpPr>
                <p:nvPr/>
              </p:nvSpPr>
              <p:spPr bwMode="auto">
                <a:xfrm>
                  <a:off x="4636" y="2471"/>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7" name="Freeform 910"/>
                <p:cNvSpPr>
                  <a:spLocks/>
                </p:cNvSpPr>
                <p:nvPr/>
              </p:nvSpPr>
              <p:spPr bwMode="auto">
                <a:xfrm>
                  <a:off x="4600" y="2453"/>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8" name="Freeform 911"/>
                <p:cNvSpPr>
                  <a:spLocks/>
                </p:cNvSpPr>
                <p:nvPr/>
              </p:nvSpPr>
              <p:spPr bwMode="auto">
                <a:xfrm>
                  <a:off x="4558" y="2435"/>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59" name="Freeform 912"/>
                <p:cNvSpPr>
                  <a:spLocks/>
                </p:cNvSpPr>
                <p:nvPr/>
              </p:nvSpPr>
              <p:spPr bwMode="auto">
                <a:xfrm>
                  <a:off x="4522" y="2417"/>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2"/>
                      </a:lnTo>
                      <a:lnTo>
                        <a:pt x="18" y="6"/>
                      </a:lnTo>
                      <a:lnTo>
                        <a:pt x="0" y="0"/>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0" name="Freeform 913"/>
                <p:cNvSpPr>
                  <a:spLocks/>
                </p:cNvSpPr>
                <p:nvPr/>
              </p:nvSpPr>
              <p:spPr bwMode="auto">
                <a:xfrm>
                  <a:off x="4480" y="2405"/>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1" name="Freeform 914"/>
                <p:cNvSpPr>
                  <a:spLocks/>
                </p:cNvSpPr>
                <p:nvPr/>
              </p:nvSpPr>
              <p:spPr bwMode="auto">
                <a:xfrm>
                  <a:off x="4438" y="2393"/>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2" name="Freeform 915"/>
                <p:cNvSpPr>
                  <a:spLocks/>
                </p:cNvSpPr>
                <p:nvPr/>
              </p:nvSpPr>
              <p:spPr bwMode="auto">
                <a:xfrm>
                  <a:off x="4402" y="2381"/>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3" name="Freeform 916"/>
                <p:cNvSpPr>
                  <a:spLocks/>
                </p:cNvSpPr>
                <p:nvPr/>
              </p:nvSpPr>
              <p:spPr bwMode="auto">
                <a:xfrm>
                  <a:off x="4360" y="2369"/>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4" name="Freeform 917"/>
                <p:cNvSpPr>
                  <a:spLocks/>
                </p:cNvSpPr>
                <p:nvPr/>
              </p:nvSpPr>
              <p:spPr bwMode="auto">
                <a:xfrm>
                  <a:off x="4318" y="2363"/>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5" name="Freeform 918"/>
                <p:cNvSpPr>
                  <a:spLocks/>
                </p:cNvSpPr>
                <p:nvPr/>
              </p:nvSpPr>
              <p:spPr bwMode="auto">
                <a:xfrm>
                  <a:off x="4276" y="2357"/>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6" name="Freeform 919"/>
                <p:cNvSpPr>
                  <a:spLocks/>
                </p:cNvSpPr>
                <p:nvPr/>
              </p:nvSpPr>
              <p:spPr bwMode="auto">
                <a:xfrm>
                  <a:off x="4234" y="2345"/>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7" name="Freeform 920"/>
                <p:cNvSpPr>
                  <a:spLocks/>
                </p:cNvSpPr>
                <p:nvPr/>
              </p:nvSpPr>
              <p:spPr bwMode="auto">
                <a:xfrm>
                  <a:off x="4192" y="2339"/>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8" name="Freeform 921"/>
                <p:cNvSpPr>
                  <a:spLocks/>
                </p:cNvSpPr>
                <p:nvPr/>
              </p:nvSpPr>
              <p:spPr bwMode="auto">
                <a:xfrm>
                  <a:off x="4156" y="233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69" name="Freeform 922"/>
                <p:cNvSpPr>
                  <a:spLocks/>
                </p:cNvSpPr>
                <p:nvPr/>
              </p:nvSpPr>
              <p:spPr bwMode="auto">
                <a:xfrm>
                  <a:off x="4114" y="232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70" name="Freeform 923"/>
                <p:cNvSpPr>
                  <a:spLocks/>
                </p:cNvSpPr>
                <p:nvPr/>
              </p:nvSpPr>
              <p:spPr bwMode="auto">
                <a:xfrm>
                  <a:off x="4072" y="2321"/>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71" name="Freeform 924"/>
                <p:cNvSpPr>
                  <a:spLocks/>
                </p:cNvSpPr>
                <p:nvPr/>
              </p:nvSpPr>
              <p:spPr bwMode="auto">
                <a:xfrm>
                  <a:off x="4030" y="2321"/>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72" name="Freeform 925"/>
                <p:cNvSpPr>
                  <a:spLocks/>
                </p:cNvSpPr>
                <p:nvPr/>
              </p:nvSpPr>
              <p:spPr bwMode="auto">
                <a:xfrm>
                  <a:off x="3987" y="2315"/>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
                    <a:gd name="T29" fmla="*/ 31 w 31"/>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
                      <a:moveTo>
                        <a:pt x="25" y="6"/>
                      </a:moveTo>
                      <a:lnTo>
                        <a:pt x="31" y="6"/>
                      </a:lnTo>
                      <a:lnTo>
                        <a:pt x="25" y="0"/>
                      </a:lnTo>
                      <a:lnTo>
                        <a:pt x="7"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73" name="Freeform 926"/>
                <p:cNvSpPr>
                  <a:spLocks/>
                </p:cNvSpPr>
                <p:nvPr/>
              </p:nvSpPr>
              <p:spPr bwMode="auto">
                <a:xfrm>
                  <a:off x="3945" y="231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74" name="Freeform 927"/>
                <p:cNvSpPr>
                  <a:spLocks/>
                </p:cNvSpPr>
                <p:nvPr/>
              </p:nvSpPr>
              <p:spPr bwMode="auto">
                <a:xfrm>
                  <a:off x="3903"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75" name="Freeform 928"/>
                <p:cNvSpPr>
                  <a:spLocks/>
                </p:cNvSpPr>
                <p:nvPr/>
              </p:nvSpPr>
              <p:spPr bwMode="auto">
                <a:xfrm>
                  <a:off x="3861"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76" name="Freeform 929"/>
                <p:cNvSpPr>
                  <a:spLocks/>
                </p:cNvSpPr>
                <p:nvPr/>
              </p:nvSpPr>
              <p:spPr bwMode="auto">
                <a:xfrm>
                  <a:off x="3819"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77" name="Freeform 930"/>
                <p:cNvSpPr>
                  <a:spLocks/>
                </p:cNvSpPr>
                <p:nvPr/>
              </p:nvSpPr>
              <p:spPr bwMode="auto">
                <a:xfrm>
                  <a:off x="3777"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186" name="Group 1038"/>
              <p:cNvGrpSpPr>
                <a:grpSpLocks/>
              </p:cNvGrpSpPr>
              <p:nvPr/>
            </p:nvGrpSpPr>
            <p:grpSpPr bwMode="auto">
              <a:xfrm>
                <a:off x="2793" y="2357"/>
                <a:ext cx="1969" cy="715"/>
                <a:chOff x="2793" y="2357"/>
                <a:chExt cx="1969" cy="715"/>
              </a:xfrm>
            </p:grpSpPr>
            <p:sp>
              <p:nvSpPr>
                <p:cNvPr id="31355" name="Freeform 932"/>
                <p:cNvSpPr>
                  <a:spLocks/>
                </p:cNvSpPr>
                <p:nvPr/>
              </p:nvSpPr>
              <p:spPr bwMode="auto">
                <a:xfrm>
                  <a:off x="3753" y="2357"/>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6" name="Freeform 933"/>
                <p:cNvSpPr>
                  <a:spLocks/>
                </p:cNvSpPr>
                <p:nvPr/>
              </p:nvSpPr>
              <p:spPr bwMode="auto">
                <a:xfrm>
                  <a:off x="3711"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7" name="Freeform 934"/>
                <p:cNvSpPr>
                  <a:spLocks/>
                </p:cNvSpPr>
                <p:nvPr/>
              </p:nvSpPr>
              <p:spPr bwMode="auto">
                <a:xfrm>
                  <a:off x="3669"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8" name="Freeform 935"/>
                <p:cNvSpPr>
                  <a:spLocks/>
                </p:cNvSpPr>
                <p:nvPr/>
              </p:nvSpPr>
              <p:spPr bwMode="auto">
                <a:xfrm>
                  <a:off x="3627"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9" name="Freeform 936"/>
                <p:cNvSpPr>
                  <a:spLocks/>
                </p:cNvSpPr>
                <p:nvPr/>
              </p:nvSpPr>
              <p:spPr bwMode="auto">
                <a:xfrm>
                  <a:off x="3585" y="236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0" name="Freeform 937"/>
                <p:cNvSpPr>
                  <a:spLocks/>
                </p:cNvSpPr>
                <p:nvPr/>
              </p:nvSpPr>
              <p:spPr bwMode="auto">
                <a:xfrm>
                  <a:off x="3543" y="236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1" name="Freeform 938"/>
                <p:cNvSpPr>
                  <a:spLocks/>
                </p:cNvSpPr>
                <p:nvPr/>
              </p:nvSpPr>
              <p:spPr bwMode="auto">
                <a:xfrm>
                  <a:off x="3501" y="236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2" name="Freeform 939"/>
                <p:cNvSpPr>
                  <a:spLocks/>
                </p:cNvSpPr>
                <p:nvPr/>
              </p:nvSpPr>
              <p:spPr bwMode="auto">
                <a:xfrm>
                  <a:off x="3459" y="237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3" name="Freeform 940"/>
                <p:cNvSpPr>
                  <a:spLocks/>
                </p:cNvSpPr>
                <p:nvPr/>
              </p:nvSpPr>
              <p:spPr bwMode="auto">
                <a:xfrm>
                  <a:off x="3417" y="237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4" name="Freeform 941"/>
                <p:cNvSpPr>
                  <a:spLocks/>
                </p:cNvSpPr>
                <p:nvPr/>
              </p:nvSpPr>
              <p:spPr bwMode="auto">
                <a:xfrm>
                  <a:off x="3375" y="2381"/>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5" name="Freeform 942"/>
                <p:cNvSpPr>
                  <a:spLocks/>
                </p:cNvSpPr>
                <p:nvPr/>
              </p:nvSpPr>
              <p:spPr bwMode="auto">
                <a:xfrm>
                  <a:off x="3333" y="2387"/>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6" name="Freeform 943"/>
                <p:cNvSpPr>
                  <a:spLocks/>
                </p:cNvSpPr>
                <p:nvPr/>
              </p:nvSpPr>
              <p:spPr bwMode="auto">
                <a:xfrm>
                  <a:off x="3291" y="2399"/>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7" name="Freeform 944"/>
                <p:cNvSpPr>
                  <a:spLocks/>
                </p:cNvSpPr>
                <p:nvPr/>
              </p:nvSpPr>
              <p:spPr bwMode="auto">
                <a:xfrm>
                  <a:off x="3249" y="2405"/>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8" name="Freeform 945"/>
                <p:cNvSpPr>
                  <a:spLocks/>
                </p:cNvSpPr>
                <p:nvPr/>
              </p:nvSpPr>
              <p:spPr bwMode="auto">
                <a:xfrm>
                  <a:off x="3207" y="2411"/>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69" name="Freeform 946"/>
                <p:cNvSpPr>
                  <a:spLocks/>
                </p:cNvSpPr>
                <p:nvPr/>
              </p:nvSpPr>
              <p:spPr bwMode="auto">
                <a:xfrm>
                  <a:off x="3171" y="2423"/>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0" name="Freeform 947"/>
                <p:cNvSpPr>
                  <a:spLocks/>
                </p:cNvSpPr>
                <p:nvPr/>
              </p:nvSpPr>
              <p:spPr bwMode="auto">
                <a:xfrm>
                  <a:off x="3129" y="2435"/>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1" name="Freeform 948"/>
                <p:cNvSpPr>
                  <a:spLocks/>
                </p:cNvSpPr>
                <p:nvPr/>
              </p:nvSpPr>
              <p:spPr bwMode="auto">
                <a:xfrm>
                  <a:off x="3087" y="2447"/>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2" name="Freeform 949"/>
                <p:cNvSpPr>
                  <a:spLocks/>
                </p:cNvSpPr>
                <p:nvPr/>
              </p:nvSpPr>
              <p:spPr bwMode="auto">
                <a:xfrm>
                  <a:off x="3051" y="2465"/>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3" name="Freeform 950"/>
                <p:cNvSpPr>
                  <a:spLocks/>
                </p:cNvSpPr>
                <p:nvPr/>
              </p:nvSpPr>
              <p:spPr bwMode="auto">
                <a:xfrm>
                  <a:off x="3009" y="2477"/>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4" name="Freeform 951"/>
                <p:cNvSpPr>
                  <a:spLocks/>
                </p:cNvSpPr>
                <p:nvPr/>
              </p:nvSpPr>
              <p:spPr bwMode="auto">
                <a:xfrm>
                  <a:off x="2973" y="2495"/>
                  <a:ext cx="30" cy="19"/>
                </a:xfrm>
                <a:custGeom>
                  <a:avLst/>
                  <a:gdLst>
                    <a:gd name="T0" fmla="*/ 24 w 30"/>
                    <a:gd name="T1" fmla="*/ 6 h 19"/>
                    <a:gd name="T2" fmla="*/ 30 w 30"/>
                    <a:gd name="T3" fmla="*/ 0 h 19"/>
                    <a:gd name="T4" fmla="*/ 24 w 30"/>
                    <a:gd name="T5" fmla="*/ 0 h 19"/>
                    <a:gd name="T6" fmla="*/ 0 w 30"/>
                    <a:gd name="T7" fmla="*/ 12 h 19"/>
                    <a:gd name="T8" fmla="*/ 0 w 30"/>
                    <a:gd name="T9" fmla="*/ 12 h 19"/>
                    <a:gd name="T10" fmla="*/ 0 w 30"/>
                    <a:gd name="T11" fmla="*/ 19 h 19"/>
                    <a:gd name="T12" fmla="*/ 24 w 30"/>
                    <a:gd name="T13" fmla="*/ 6 h 19"/>
                    <a:gd name="T14" fmla="*/ 0 60000 65536"/>
                    <a:gd name="T15" fmla="*/ 0 60000 65536"/>
                    <a:gd name="T16" fmla="*/ 0 60000 65536"/>
                    <a:gd name="T17" fmla="*/ 0 60000 65536"/>
                    <a:gd name="T18" fmla="*/ 0 60000 65536"/>
                    <a:gd name="T19" fmla="*/ 0 60000 65536"/>
                    <a:gd name="T20" fmla="*/ 0 60000 65536"/>
                    <a:gd name="T21" fmla="*/ 0 w 30"/>
                    <a:gd name="T22" fmla="*/ 0 h 19"/>
                    <a:gd name="T23" fmla="*/ 30 w 30"/>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9">
                      <a:moveTo>
                        <a:pt x="24" y="6"/>
                      </a:moveTo>
                      <a:lnTo>
                        <a:pt x="30" y="0"/>
                      </a:lnTo>
                      <a:lnTo>
                        <a:pt x="24" y="0"/>
                      </a:lnTo>
                      <a:lnTo>
                        <a:pt x="0" y="12"/>
                      </a:lnTo>
                      <a:lnTo>
                        <a:pt x="0" y="19"/>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5" name="Freeform 952"/>
                <p:cNvSpPr>
                  <a:spLocks/>
                </p:cNvSpPr>
                <p:nvPr/>
              </p:nvSpPr>
              <p:spPr bwMode="auto">
                <a:xfrm>
                  <a:off x="2937" y="2514"/>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6" name="Freeform 953"/>
                <p:cNvSpPr>
                  <a:spLocks/>
                </p:cNvSpPr>
                <p:nvPr/>
              </p:nvSpPr>
              <p:spPr bwMode="auto">
                <a:xfrm>
                  <a:off x="2901" y="2538"/>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7" name="Freeform 954"/>
                <p:cNvSpPr>
                  <a:spLocks/>
                </p:cNvSpPr>
                <p:nvPr/>
              </p:nvSpPr>
              <p:spPr bwMode="auto">
                <a:xfrm>
                  <a:off x="2865" y="2562"/>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8" name="Freeform 955"/>
                <p:cNvSpPr>
                  <a:spLocks/>
                </p:cNvSpPr>
                <p:nvPr/>
              </p:nvSpPr>
              <p:spPr bwMode="auto">
                <a:xfrm>
                  <a:off x="2835" y="2586"/>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79" name="Freeform 956"/>
                <p:cNvSpPr>
                  <a:spLocks/>
                </p:cNvSpPr>
                <p:nvPr/>
              </p:nvSpPr>
              <p:spPr bwMode="auto">
                <a:xfrm>
                  <a:off x="2811" y="2616"/>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0" name="Freeform 957"/>
                <p:cNvSpPr>
                  <a:spLocks/>
                </p:cNvSpPr>
                <p:nvPr/>
              </p:nvSpPr>
              <p:spPr bwMode="auto">
                <a:xfrm>
                  <a:off x="2793" y="2652"/>
                  <a:ext cx="18" cy="30"/>
                </a:xfrm>
                <a:custGeom>
                  <a:avLst/>
                  <a:gdLst>
                    <a:gd name="T0" fmla="*/ 18 w 18"/>
                    <a:gd name="T1" fmla="*/ 6 h 30"/>
                    <a:gd name="T2" fmla="*/ 12 w 18"/>
                    <a:gd name="T3" fmla="*/ 0 h 30"/>
                    <a:gd name="T4" fmla="*/ 12 w 18"/>
                    <a:gd name="T5" fmla="*/ 6 h 30"/>
                    <a:gd name="T6" fmla="*/ 0 w 18"/>
                    <a:gd name="T7" fmla="*/ 30 h 30"/>
                    <a:gd name="T8" fmla="*/ 6 w 18"/>
                    <a:gd name="T9" fmla="*/ 30 h 30"/>
                    <a:gd name="T10" fmla="*/ 6 w 18"/>
                    <a:gd name="T11" fmla="*/ 30 h 30"/>
                    <a:gd name="T12" fmla="*/ 18 w 18"/>
                    <a:gd name="T13" fmla="*/ 6 h 30"/>
                    <a:gd name="T14" fmla="*/ 0 60000 65536"/>
                    <a:gd name="T15" fmla="*/ 0 60000 65536"/>
                    <a:gd name="T16" fmla="*/ 0 60000 65536"/>
                    <a:gd name="T17" fmla="*/ 0 60000 65536"/>
                    <a:gd name="T18" fmla="*/ 0 60000 65536"/>
                    <a:gd name="T19" fmla="*/ 0 60000 65536"/>
                    <a:gd name="T20" fmla="*/ 0 60000 65536"/>
                    <a:gd name="T21" fmla="*/ 0 w 18"/>
                    <a:gd name="T22" fmla="*/ 0 h 30"/>
                    <a:gd name="T23" fmla="*/ 18 w 1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0">
                      <a:moveTo>
                        <a:pt x="18" y="6"/>
                      </a:moveTo>
                      <a:lnTo>
                        <a:pt x="12" y="0"/>
                      </a:lnTo>
                      <a:lnTo>
                        <a:pt x="12" y="6"/>
                      </a:lnTo>
                      <a:lnTo>
                        <a:pt x="0" y="30"/>
                      </a:lnTo>
                      <a:lnTo>
                        <a:pt x="6" y="30"/>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1" name="Freeform 958"/>
                <p:cNvSpPr>
                  <a:spLocks/>
                </p:cNvSpPr>
                <p:nvPr/>
              </p:nvSpPr>
              <p:spPr bwMode="auto">
                <a:xfrm>
                  <a:off x="2793" y="2694"/>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2" name="Freeform 959"/>
                <p:cNvSpPr>
                  <a:spLocks/>
                </p:cNvSpPr>
                <p:nvPr/>
              </p:nvSpPr>
              <p:spPr bwMode="auto">
                <a:xfrm>
                  <a:off x="2793" y="2736"/>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3" name="Freeform 960"/>
                <p:cNvSpPr>
                  <a:spLocks/>
                </p:cNvSpPr>
                <p:nvPr/>
              </p:nvSpPr>
              <p:spPr bwMode="auto">
                <a:xfrm>
                  <a:off x="2805" y="2778"/>
                  <a:ext cx="18" cy="24"/>
                </a:xfrm>
                <a:custGeom>
                  <a:avLst/>
                  <a:gdLst>
                    <a:gd name="T0" fmla="*/ 6 w 18"/>
                    <a:gd name="T1" fmla="*/ 0 h 24"/>
                    <a:gd name="T2" fmla="*/ 6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6" y="0"/>
                      </a:ln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4" name="Freeform 961"/>
                <p:cNvSpPr>
                  <a:spLocks/>
                </p:cNvSpPr>
                <p:nvPr/>
              </p:nvSpPr>
              <p:spPr bwMode="auto">
                <a:xfrm>
                  <a:off x="2829" y="2814"/>
                  <a:ext cx="18" cy="24"/>
                </a:xfrm>
                <a:custGeom>
                  <a:avLst/>
                  <a:gdLst>
                    <a:gd name="T0" fmla="*/ 6 w 18"/>
                    <a:gd name="T1" fmla="*/ 0 h 24"/>
                    <a:gd name="T2" fmla="*/ 0 w 18"/>
                    <a:gd name="T3" fmla="*/ 0 h 24"/>
                    <a:gd name="T4" fmla="*/ 0 w 18"/>
                    <a:gd name="T5" fmla="*/ 0 h 24"/>
                    <a:gd name="T6" fmla="*/ 6 w 18"/>
                    <a:gd name="T7" fmla="*/ 12 h 24"/>
                    <a:gd name="T8" fmla="*/ 6 w 18"/>
                    <a:gd name="T9" fmla="*/ 12 h 24"/>
                    <a:gd name="T10" fmla="*/ 18 w 18"/>
                    <a:gd name="T11" fmla="*/ 24 h 24"/>
                    <a:gd name="T12" fmla="*/ 18 w 18"/>
                    <a:gd name="T13" fmla="*/ 18 h 24"/>
                    <a:gd name="T14" fmla="*/ 18 w 18"/>
                    <a:gd name="T15" fmla="*/ 18 h 24"/>
                    <a:gd name="T16" fmla="*/ 6 w 18"/>
                    <a:gd name="T17" fmla="*/ 6 h 24"/>
                    <a:gd name="T18" fmla="*/ 6 w 18"/>
                    <a:gd name="T19" fmla="*/ 12 h 24"/>
                    <a:gd name="T20" fmla="*/ 12 w 18"/>
                    <a:gd name="T21" fmla="*/ 12 h 24"/>
                    <a:gd name="T22" fmla="*/ 6 w 18"/>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6" y="0"/>
                      </a:moveTo>
                      <a:lnTo>
                        <a:pt x="0" y="0"/>
                      </a:lnTo>
                      <a:lnTo>
                        <a:pt x="6" y="12"/>
                      </a:lnTo>
                      <a:lnTo>
                        <a:pt x="18" y="24"/>
                      </a:lnTo>
                      <a:lnTo>
                        <a:pt x="18" y="18"/>
                      </a:lnTo>
                      <a:lnTo>
                        <a:pt x="6" y="6"/>
                      </a:lnTo>
                      <a:lnTo>
                        <a:pt x="6"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5" name="Freeform 962"/>
                <p:cNvSpPr>
                  <a:spLocks/>
                </p:cNvSpPr>
                <p:nvPr/>
              </p:nvSpPr>
              <p:spPr bwMode="auto">
                <a:xfrm>
                  <a:off x="2853" y="2844"/>
                  <a:ext cx="24" cy="18"/>
                </a:xfrm>
                <a:custGeom>
                  <a:avLst/>
                  <a:gdLst>
                    <a:gd name="T0" fmla="*/ 6 w 24"/>
                    <a:gd name="T1" fmla="*/ 0 h 18"/>
                    <a:gd name="T2" fmla="*/ 0 w 24"/>
                    <a:gd name="T3" fmla="*/ 0 h 18"/>
                    <a:gd name="T4" fmla="*/ 6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6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6" y="0"/>
                      </a:moveTo>
                      <a:lnTo>
                        <a:pt x="0" y="0"/>
                      </a:lnTo>
                      <a:lnTo>
                        <a:pt x="6" y="6"/>
                      </a:lnTo>
                      <a:lnTo>
                        <a:pt x="18" y="18"/>
                      </a:lnTo>
                      <a:lnTo>
                        <a:pt x="24"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6" name="Freeform 963"/>
                <p:cNvSpPr>
                  <a:spLocks/>
                </p:cNvSpPr>
                <p:nvPr/>
              </p:nvSpPr>
              <p:spPr bwMode="auto">
                <a:xfrm>
                  <a:off x="2889" y="2868"/>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7" name="Freeform 964"/>
                <p:cNvSpPr>
                  <a:spLocks/>
                </p:cNvSpPr>
                <p:nvPr/>
              </p:nvSpPr>
              <p:spPr bwMode="auto">
                <a:xfrm>
                  <a:off x="2919" y="289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8" name="Freeform 965"/>
                <p:cNvSpPr>
                  <a:spLocks/>
                </p:cNvSpPr>
                <p:nvPr/>
              </p:nvSpPr>
              <p:spPr bwMode="auto">
                <a:xfrm>
                  <a:off x="2955" y="2916"/>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89" name="Freeform 966"/>
                <p:cNvSpPr>
                  <a:spLocks/>
                </p:cNvSpPr>
                <p:nvPr/>
              </p:nvSpPr>
              <p:spPr bwMode="auto">
                <a:xfrm>
                  <a:off x="2997" y="2934"/>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18"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0" name="Freeform 967"/>
                <p:cNvSpPr>
                  <a:spLocks/>
                </p:cNvSpPr>
                <p:nvPr/>
              </p:nvSpPr>
              <p:spPr bwMode="auto">
                <a:xfrm>
                  <a:off x="3033" y="295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1" name="Freeform 968"/>
                <p:cNvSpPr>
                  <a:spLocks/>
                </p:cNvSpPr>
                <p:nvPr/>
              </p:nvSpPr>
              <p:spPr bwMode="auto">
                <a:xfrm>
                  <a:off x="3075" y="2964"/>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12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2" name="Freeform 969"/>
                <p:cNvSpPr>
                  <a:spLocks/>
                </p:cNvSpPr>
                <p:nvPr/>
              </p:nvSpPr>
              <p:spPr bwMode="auto">
                <a:xfrm>
                  <a:off x="3111" y="2976"/>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3" name="Freeform 970"/>
                <p:cNvSpPr>
                  <a:spLocks/>
                </p:cNvSpPr>
                <p:nvPr/>
              </p:nvSpPr>
              <p:spPr bwMode="auto">
                <a:xfrm>
                  <a:off x="3153" y="2988"/>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4" name="Freeform 971"/>
                <p:cNvSpPr>
                  <a:spLocks/>
                </p:cNvSpPr>
                <p:nvPr/>
              </p:nvSpPr>
              <p:spPr bwMode="auto">
                <a:xfrm>
                  <a:off x="3195" y="300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5" name="Freeform 972"/>
                <p:cNvSpPr>
                  <a:spLocks/>
                </p:cNvSpPr>
                <p:nvPr/>
              </p:nvSpPr>
              <p:spPr bwMode="auto">
                <a:xfrm>
                  <a:off x="3237" y="3012"/>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6" name="Freeform 973"/>
                <p:cNvSpPr>
                  <a:spLocks/>
                </p:cNvSpPr>
                <p:nvPr/>
              </p:nvSpPr>
              <p:spPr bwMode="auto">
                <a:xfrm>
                  <a:off x="3273" y="301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7" name="Freeform 974"/>
                <p:cNvSpPr>
                  <a:spLocks/>
                </p:cNvSpPr>
                <p:nvPr/>
              </p:nvSpPr>
              <p:spPr bwMode="auto">
                <a:xfrm>
                  <a:off x="3315" y="303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8" name="Freeform 975"/>
                <p:cNvSpPr>
                  <a:spLocks/>
                </p:cNvSpPr>
                <p:nvPr/>
              </p:nvSpPr>
              <p:spPr bwMode="auto">
                <a:xfrm>
                  <a:off x="3357" y="3036"/>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99" name="Freeform 976"/>
                <p:cNvSpPr>
                  <a:spLocks/>
                </p:cNvSpPr>
                <p:nvPr/>
              </p:nvSpPr>
              <p:spPr bwMode="auto">
                <a:xfrm>
                  <a:off x="3399" y="3042"/>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0" name="Freeform 977"/>
                <p:cNvSpPr>
                  <a:spLocks/>
                </p:cNvSpPr>
                <p:nvPr/>
              </p:nvSpPr>
              <p:spPr bwMode="auto">
                <a:xfrm>
                  <a:off x="3441" y="304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1" name="Freeform 978"/>
                <p:cNvSpPr>
                  <a:spLocks/>
                </p:cNvSpPr>
                <p:nvPr/>
              </p:nvSpPr>
              <p:spPr bwMode="auto">
                <a:xfrm>
                  <a:off x="3483" y="3054"/>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2" name="Freeform 979"/>
                <p:cNvSpPr>
                  <a:spLocks/>
                </p:cNvSpPr>
                <p:nvPr/>
              </p:nvSpPr>
              <p:spPr bwMode="auto">
                <a:xfrm>
                  <a:off x="3525" y="305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3" name="Freeform 980"/>
                <p:cNvSpPr>
                  <a:spLocks/>
                </p:cNvSpPr>
                <p:nvPr/>
              </p:nvSpPr>
              <p:spPr bwMode="auto">
                <a:xfrm>
                  <a:off x="3567" y="3060"/>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4" name="Freeform 981"/>
                <p:cNvSpPr>
                  <a:spLocks/>
                </p:cNvSpPr>
                <p:nvPr/>
              </p:nvSpPr>
              <p:spPr bwMode="auto">
                <a:xfrm>
                  <a:off x="3609"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5" name="Freeform 982"/>
                <p:cNvSpPr>
                  <a:spLocks/>
                </p:cNvSpPr>
                <p:nvPr/>
              </p:nvSpPr>
              <p:spPr bwMode="auto">
                <a:xfrm>
                  <a:off x="365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6" name="Freeform 983"/>
                <p:cNvSpPr>
                  <a:spLocks/>
                </p:cNvSpPr>
                <p:nvPr/>
              </p:nvSpPr>
              <p:spPr bwMode="auto">
                <a:xfrm>
                  <a:off x="3693"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7" name="Freeform 984"/>
                <p:cNvSpPr>
                  <a:spLocks/>
                </p:cNvSpPr>
                <p:nvPr/>
              </p:nvSpPr>
              <p:spPr bwMode="auto">
                <a:xfrm>
                  <a:off x="3735"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8" name="Freeform 985"/>
                <p:cNvSpPr>
                  <a:spLocks/>
                </p:cNvSpPr>
                <p:nvPr/>
              </p:nvSpPr>
              <p:spPr bwMode="auto">
                <a:xfrm>
                  <a:off x="3777"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09" name="Freeform 986"/>
                <p:cNvSpPr>
                  <a:spLocks/>
                </p:cNvSpPr>
                <p:nvPr/>
              </p:nvSpPr>
              <p:spPr bwMode="auto">
                <a:xfrm>
                  <a:off x="3819"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0" name="Freeform 987"/>
                <p:cNvSpPr>
                  <a:spLocks/>
                </p:cNvSpPr>
                <p:nvPr/>
              </p:nvSpPr>
              <p:spPr bwMode="auto">
                <a:xfrm>
                  <a:off x="386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1" name="Freeform 988"/>
                <p:cNvSpPr>
                  <a:spLocks/>
                </p:cNvSpPr>
                <p:nvPr/>
              </p:nvSpPr>
              <p:spPr bwMode="auto">
                <a:xfrm>
                  <a:off x="3903"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2" name="Freeform 989"/>
                <p:cNvSpPr>
                  <a:spLocks/>
                </p:cNvSpPr>
                <p:nvPr/>
              </p:nvSpPr>
              <p:spPr bwMode="auto">
                <a:xfrm>
                  <a:off x="3945" y="306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3" name="Freeform 990"/>
                <p:cNvSpPr>
                  <a:spLocks/>
                </p:cNvSpPr>
                <p:nvPr/>
              </p:nvSpPr>
              <p:spPr bwMode="auto">
                <a:xfrm>
                  <a:off x="3987" y="3060"/>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0" y="0"/>
                      </a:move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4" name="Freeform 991"/>
                <p:cNvSpPr>
                  <a:spLocks/>
                </p:cNvSpPr>
                <p:nvPr/>
              </p:nvSpPr>
              <p:spPr bwMode="auto">
                <a:xfrm>
                  <a:off x="4030" y="3054"/>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5" name="Freeform 992"/>
                <p:cNvSpPr>
                  <a:spLocks/>
                </p:cNvSpPr>
                <p:nvPr/>
              </p:nvSpPr>
              <p:spPr bwMode="auto">
                <a:xfrm>
                  <a:off x="4072" y="3048"/>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6" name="Freeform 993"/>
                <p:cNvSpPr>
                  <a:spLocks/>
                </p:cNvSpPr>
                <p:nvPr/>
              </p:nvSpPr>
              <p:spPr bwMode="auto">
                <a:xfrm>
                  <a:off x="4114" y="304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7" name="Freeform 994"/>
                <p:cNvSpPr>
                  <a:spLocks/>
                </p:cNvSpPr>
                <p:nvPr/>
              </p:nvSpPr>
              <p:spPr bwMode="auto">
                <a:xfrm>
                  <a:off x="4156" y="3036"/>
                  <a:ext cx="30" cy="12"/>
                </a:xfrm>
                <a:custGeom>
                  <a:avLst/>
                  <a:gdLst>
                    <a:gd name="T0" fmla="*/ 0 w 30"/>
                    <a:gd name="T1" fmla="*/ 6 h 12"/>
                    <a:gd name="T2" fmla="*/ 0 w 30"/>
                    <a:gd name="T3" fmla="*/ 6 h 12"/>
                    <a:gd name="T4" fmla="*/ 0 w 30"/>
                    <a:gd name="T5" fmla="*/ 12 h 12"/>
                    <a:gd name="T6" fmla="*/ 0 w 30"/>
                    <a:gd name="T7" fmla="*/ 12 h 12"/>
                    <a:gd name="T8" fmla="*/ 24 w 30"/>
                    <a:gd name="T9" fmla="*/ 6 h 12"/>
                    <a:gd name="T10" fmla="*/ 30 w 30"/>
                    <a:gd name="T11" fmla="*/ 6 h 12"/>
                    <a:gd name="T12" fmla="*/ 24 w 30"/>
                    <a:gd name="T13" fmla="*/ 0 h 12"/>
                    <a:gd name="T14" fmla="*/ 0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8" name="Freeform 995"/>
                <p:cNvSpPr>
                  <a:spLocks/>
                </p:cNvSpPr>
                <p:nvPr/>
              </p:nvSpPr>
              <p:spPr bwMode="auto">
                <a:xfrm>
                  <a:off x="4198" y="3030"/>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19" name="Freeform 996"/>
                <p:cNvSpPr>
                  <a:spLocks/>
                </p:cNvSpPr>
                <p:nvPr/>
              </p:nvSpPr>
              <p:spPr bwMode="auto">
                <a:xfrm>
                  <a:off x="4234" y="302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0" name="Freeform 997"/>
                <p:cNvSpPr>
                  <a:spLocks/>
                </p:cNvSpPr>
                <p:nvPr/>
              </p:nvSpPr>
              <p:spPr bwMode="auto">
                <a:xfrm>
                  <a:off x="4276" y="301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1" name="Freeform 998"/>
                <p:cNvSpPr>
                  <a:spLocks/>
                </p:cNvSpPr>
                <p:nvPr/>
              </p:nvSpPr>
              <p:spPr bwMode="auto">
                <a:xfrm>
                  <a:off x="4318" y="3006"/>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0 h 12"/>
                    <a:gd name="T12" fmla="*/ 30 w 30"/>
                    <a:gd name="T13" fmla="*/ 0 h 12"/>
                    <a:gd name="T14" fmla="*/ 6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2" name="Freeform 999"/>
                <p:cNvSpPr>
                  <a:spLocks/>
                </p:cNvSpPr>
                <p:nvPr/>
              </p:nvSpPr>
              <p:spPr bwMode="auto">
                <a:xfrm>
                  <a:off x="4360" y="299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3" name="Freeform 1000"/>
                <p:cNvSpPr>
                  <a:spLocks/>
                </p:cNvSpPr>
                <p:nvPr/>
              </p:nvSpPr>
              <p:spPr bwMode="auto">
                <a:xfrm>
                  <a:off x="4402" y="2982"/>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4" name="Freeform 1001"/>
                <p:cNvSpPr>
                  <a:spLocks/>
                </p:cNvSpPr>
                <p:nvPr/>
              </p:nvSpPr>
              <p:spPr bwMode="auto">
                <a:xfrm>
                  <a:off x="4438" y="297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5" name="Freeform 1002"/>
                <p:cNvSpPr>
                  <a:spLocks/>
                </p:cNvSpPr>
                <p:nvPr/>
              </p:nvSpPr>
              <p:spPr bwMode="auto">
                <a:xfrm>
                  <a:off x="4480" y="295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6" name="Freeform 1003"/>
                <p:cNvSpPr>
                  <a:spLocks/>
                </p:cNvSpPr>
                <p:nvPr/>
              </p:nvSpPr>
              <p:spPr bwMode="auto">
                <a:xfrm>
                  <a:off x="4516" y="2934"/>
                  <a:ext cx="30" cy="18"/>
                </a:xfrm>
                <a:custGeom>
                  <a:avLst/>
                  <a:gdLst>
                    <a:gd name="T0" fmla="*/ 6 w 30"/>
                    <a:gd name="T1" fmla="*/ 12 h 18"/>
                    <a:gd name="T2" fmla="*/ 0 w 30"/>
                    <a:gd name="T3" fmla="*/ 12 h 18"/>
                    <a:gd name="T4" fmla="*/ 6 w 30"/>
                    <a:gd name="T5" fmla="*/ 18 h 18"/>
                    <a:gd name="T6" fmla="*/ 18 w 30"/>
                    <a:gd name="T7" fmla="*/ 12 h 18"/>
                    <a:gd name="T8" fmla="*/ 30 w 30"/>
                    <a:gd name="T9" fmla="*/ 6 h 18"/>
                    <a:gd name="T10" fmla="*/ 30 w 30"/>
                    <a:gd name="T11" fmla="*/ 6 h 18"/>
                    <a:gd name="T12" fmla="*/ 30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8" y="12"/>
                      </a:lnTo>
                      <a:lnTo>
                        <a:pt x="30" y="6"/>
                      </a:lnTo>
                      <a:lnTo>
                        <a:pt x="30"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7" name="Freeform 1004"/>
                <p:cNvSpPr>
                  <a:spLocks/>
                </p:cNvSpPr>
                <p:nvPr/>
              </p:nvSpPr>
              <p:spPr bwMode="auto">
                <a:xfrm>
                  <a:off x="4558" y="2916"/>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8" name="Freeform 1005"/>
                <p:cNvSpPr>
                  <a:spLocks/>
                </p:cNvSpPr>
                <p:nvPr/>
              </p:nvSpPr>
              <p:spPr bwMode="auto">
                <a:xfrm>
                  <a:off x="4594" y="2898"/>
                  <a:ext cx="24" cy="18"/>
                </a:xfrm>
                <a:custGeom>
                  <a:avLst/>
                  <a:gdLst>
                    <a:gd name="T0" fmla="*/ 6 w 24"/>
                    <a:gd name="T1" fmla="*/ 12 h 18"/>
                    <a:gd name="T2" fmla="*/ 0 w 24"/>
                    <a:gd name="T3" fmla="*/ 12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2"/>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29" name="Freeform 1006"/>
                <p:cNvSpPr>
                  <a:spLocks/>
                </p:cNvSpPr>
                <p:nvPr/>
              </p:nvSpPr>
              <p:spPr bwMode="auto">
                <a:xfrm>
                  <a:off x="4630" y="2874"/>
                  <a:ext cx="24" cy="18"/>
                </a:xfrm>
                <a:custGeom>
                  <a:avLst/>
                  <a:gdLst>
                    <a:gd name="T0" fmla="*/ 6 w 24"/>
                    <a:gd name="T1" fmla="*/ 12 h 18"/>
                    <a:gd name="T2" fmla="*/ 0 w 24"/>
                    <a:gd name="T3" fmla="*/ 18 h 18"/>
                    <a:gd name="T4" fmla="*/ 6 w 24"/>
                    <a:gd name="T5" fmla="*/ 18 h 18"/>
                    <a:gd name="T6" fmla="*/ 6 w 24"/>
                    <a:gd name="T7" fmla="*/ 18 h 18"/>
                    <a:gd name="T8" fmla="*/ 24 w 24"/>
                    <a:gd name="T9" fmla="*/ 6 h 18"/>
                    <a:gd name="T10" fmla="*/ 24 w 24"/>
                    <a:gd name="T11" fmla="*/ 0 h 18"/>
                    <a:gd name="T12" fmla="*/ 24 w 24"/>
                    <a:gd name="T13" fmla="*/ 0 h 18"/>
                    <a:gd name="T14" fmla="*/ 6 w 24"/>
                    <a:gd name="T15" fmla="*/ 12 h 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8"/>
                    <a:gd name="T26" fmla="*/ 24 w 2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0" name="Freeform 1007"/>
                <p:cNvSpPr>
                  <a:spLocks/>
                </p:cNvSpPr>
                <p:nvPr/>
              </p:nvSpPr>
              <p:spPr bwMode="auto">
                <a:xfrm>
                  <a:off x="4666" y="2850"/>
                  <a:ext cx="24" cy="18"/>
                </a:xfrm>
                <a:custGeom>
                  <a:avLst/>
                  <a:gdLst>
                    <a:gd name="T0" fmla="*/ 0 w 24"/>
                    <a:gd name="T1" fmla="*/ 12 h 18"/>
                    <a:gd name="T2" fmla="*/ 0 w 24"/>
                    <a:gd name="T3" fmla="*/ 18 h 18"/>
                    <a:gd name="T4" fmla="*/ 0 w 24"/>
                    <a:gd name="T5" fmla="*/ 18 h 18"/>
                    <a:gd name="T6" fmla="*/ 12 w 24"/>
                    <a:gd name="T7" fmla="*/ 12 h 18"/>
                    <a:gd name="T8" fmla="*/ 18 w 24"/>
                    <a:gd name="T9" fmla="*/ 6 h 18"/>
                    <a:gd name="T10" fmla="*/ 24 w 24"/>
                    <a:gd name="T11" fmla="*/ 0 h 18"/>
                    <a:gd name="T12" fmla="*/ 18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2" y="12"/>
                      </a:lnTo>
                      <a:lnTo>
                        <a:pt x="18" y="6"/>
                      </a:lnTo>
                      <a:lnTo>
                        <a:pt x="24" y="0"/>
                      </a:lnTo>
                      <a:lnTo>
                        <a:pt x="18"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1" name="Freeform 1008"/>
                <p:cNvSpPr>
                  <a:spLocks/>
                </p:cNvSpPr>
                <p:nvPr/>
              </p:nvSpPr>
              <p:spPr bwMode="auto">
                <a:xfrm>
                  <a:off x="4696" y="2820"/>
                  <a:ext cx="24" cy="18"/>
                </a:xfrm>
                <a:custGeom>
                  <a:avLst/>
                  <a:gdLst>
                    <a:gd name="T0" fmla="*/ 0 w 24"/>
                    <a:gd name="T1" fmla="*/ 12 h 18"/>
                    <a:gd name="T2" fmla="*/ 0 w 24"/>
                    <a:gd name="T3" fmla="*/ 18 h 18"/>
                    <a:gd name="T4" fmla="*/ 0 w 24"/>
                    <a:gd name="T5" fmla="*/ 18 h 18"/>
                    <a:gd name="T6" fmla="*/ 18 w 24"/>
                    <a:gd name="T7" fmla="*/ 6 h 18"/>
                    <a:gd name="T8" fmla="*/ 18 w 24"/>
                    <a:gd name="T9" fmla="*/ 6 h 18"/>
                    <a:gd name="T10" fmla="*/ 24 w 24"/>
                    <a:gd name="T11" fmla="*/ 0 h 18"/>
                    <a:gd name="T12" fmla="*/ 18 w 24"/>
                    <a:gd name="T13" fmla="*/ 0 h 18"/>
                    <a:gd name="T14" fmla="*/ 18 w 24"/>
                    <a:gd name="T15" fmla="*/ 0 h 18"/>
                    <a:gd name="T16" fmla="*/ 12 w 24"/>
                    <a:gd name="T17" fmla="*/ 6 h 18"/>
                    <a:gd name="T18" fmla="*/ 18 w 24"/>
                    <a:gd name="T19" fmla="*/ 6 h 18"/>
                    <a:gd name="T20" fmla="*/ 18 w 24"/>
                    <a:gd name="T21" fmla="*/ 0 h 18"/>
                    <a:gd name="T22" fmla="*/ 0 w 24"/>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0" y="12"/>
                      </a:moveTo>
                      <a:lnTo>
                        <a:pt x="0" y="18"/>
                      </a:lnTo>
                      <a:lnTo>
                        <a:pt x="18" y="6"/>
                      </a:lnTo>
                      <a:lnTo>
                        <a:pt x="24" y="0"/>
                      </a:lnTo>
                      <a:lnTo>
                        <a:pt x="18" y="0"/>
                      </a:lnTo>
                      <a:lnTo>
                        <a:pt x="12" y="6"/>
                      </a:lnTo>
                      <a:lnTo>
                        <a:pt x="18" y="6"/>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2" name="Freeform 1009"/>
                <p:cNvSpPr>
                  <a:spLocks/>
                </p:cNvSpPr>
                <p:nvPr/>
              </p:nvSpPr>
              <p:spPr bwMode="auto">
                <a:xfrm>
                  <a:off x="4720" y="2784"/>
                  <a:ext cx="24" cy="24"/>
                </a:xfrm>
                <a:custGeom>
                  <a:avLst/>
                  <a:gdLst>
                    <a:gd name="T0" fmla="*/ 0 w 24"/>
                    <a:gd name="T1" fmla="*/ 24 h 24"/>
                    <a:gd name="T2" fmla="*/ 6 w 24"/>
                    <a:gd name="T3" fmla="*/ 24 h 24"/>
                    <a:gd name="T4" fmla="*/ 6 w 24"/>
                    <a:gd name="T5" fmla="*/ 24 h 24"/>
                    <a:gd name="T6" fmla="*/ 18 w 24"/>
                    <a:gd name="T7" fmla="*/ 6 h 24"/>
                    <a:gd name="T8" fmla="*/ 24 w 24"/>
                    <a:gd name="T9" fmla="*/ 0 h 24"/>
                    <a:gd name="T10" fmla="*/ 18 w 24"/>
                    <a:gd name="T11" fmla="*/ 0 h 24"/>
                    <a:gd name="T12" fmla="*/ 18 w 24"/>
                    <a:gd name="T13" fmla="*/ 0 h 24"/>
                    <a:gd name="T14" fmla="*/ 12 w 24"/>
                    <a:gd name="T15" fmla="*/ 6 h 24"/>
                    <a:gd name="T16" fmla="*/ 0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24"/>
                      </a:moveTo>
                      <a:lnTo>
                        <a:pt x="6" y="24"/>
                      </a:lnTo>
                      <a:lnTo>
                        <a:pt x="18" y="6"/>
                      </a:lnTo>
                      <a:lnTo>
                        <a:pt x="24" y="0"/>
                      </a:lnTo>
                      <a:lnTo>
                        <a:pt x="18"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3" name="Freeform 1010"/>
                <p:cNvSpPr>
                  <a:spLocks/>
                </p:cNvSpPr>
                <p:nvPr/>
              </p:nvSpPr>
              <p:spPr bwMode="auto">
                <a:xfrm>
                  <a:off x="4744" y="2742"/>
                  <a:ext cx="12" cy="30"/>
                </a:xfrm>
                <a:custGeom>
                  <a:avLst/>
                  <a:gdLst>
                    <a:gd name="T0" fmla="*/ 0 w 12"/>
                    <a:gd name="T1" fmla="*/ 24 h 30"/>
                    <a:gd name="T2" fmla="*/ 0 w 12"/>
                    <a:gd name="T3" fmla="*/ 30 h 30"/>
                    <a:gd name="T4" fmla="*/ 6 w 12"/>
                    <a:gd name="T5" fmla="*/ 24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0" y="30"/>
                      </a:lnTo>
                      <a:lnTo>
                        <a:pt x="6" y="24"/>
                      </a:lnTo>
                      <a:lnTo>
                        <a:pt x="12" y="12"/>
                      </a:lnTo>
                      <a:lnTo>
                        <a:pt x="12" y="6"/>
                      </a:lnTo>
                      <a:lnTo>
                        <a:pt x="6" y="0"/>
                      </a:lnTo>
                      <a:lnTo>
                        <a:pt x="6"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4" name="Freeform 1011"/>
                <p:cNvSpPr>
                  <a:spLocks/>
                </p:cNvSpPr>
                <p:nvPr/>
              </p:nvSpPr>
              <p:spPr bwMode="auto">
                <a:xfrm>
                  <a:off x="4750" y="2700"/>
                  <a:ext cx="12" cy="30"/>
                </a:xfrm>
                <a:custGeom>
                  <a:avLst/>
                  <a:gdLst>
                    <a:gd name="T0" fmla="*/ 0 w 12"/>
                    <a:gd name="T1" fmla="*/ 30 h 30"/>
                    <a:gd name="T2" fmla="*/ 6 w 12"/>
                    <a:gd name="T3" fmla="*/ 30 h 30"/>
                    <a:gd name="T4" fmla="*/ 6 w 12"/>
                    <a:gd name="T5" fmla="*/ 30 h 30"/>
                    <a:gd name="T6" fmla="*/ 12 w 12"/>
                    <a:gd name="T7" fmla="*/ 18 h 30"/>
                    <a:gd name="T8" fmla="*/ 6 w 12"/>
                    <a:gd name="T9" fmla="*/ 6 h 30"/>
                    <a:gd name="T10" fmla="*/ 6 w 12"/>
                    <a:gd name="T11" fmla="*/ 0 h 30"/>
                    <a:gd name="T12" fmla="*/ 0 w 12"/>
                    <a:gd name="T13" fmla="*/ 6 h 30"/>
                    <a:gd name="T14" fmla="*/ 6 w 12"/>
                    <a:gd name="T15" fmla="*/ 18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6" y="30"/>
                      </a:lnTo>
                      <a:lnTo>
                        <a:pt x="12" y="18"/>
                      </a:lnTo>
                      <a:lnTo>
                        <a:pt x="6" y="6"/>
                      </a:lnTo>
                      <a:lnTo>
                        <a:pt x="6" y="0"/>
                      </a:lnTo>
                      <a:lnTo>
                        <a:pt x="0" y="6"/>
                      </a:lnTo>
                      <a:lnTo>
                        <a:pt x="6" y="18"/>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5" name="Freeform 1012"/>
                <p:cNvSpPr>
                  <a:spLocks/>
                </p:cNvSpPr>
                <p:nvPr/>
              </p:nvSpPr>
              <p:spPr bwMode="auto">
                <a:xfrm>
                  <a:off x="4738" y="2664"/>
                  <a:ext cx="18" cy="24"/>
                </a:xfrm>
                <a:custGeom>
                  <a:avLst/>
                  <a:gdLst>
                    <a:gd name="T0" fmla="*/ 12 w 18"/>
                    <a:gd name="T1" fmla="*/ 24 h 24"/>
                    <a:gd name="T2" fmla="*/ 12 w 18"/>
                    <a:gd name="T3" fmla="*/ 24 h 24"/>
                    <a:gd name="T4" fmla="*/ 18 w 18"/>
                    <a:gd name="T5" fmla="*/ 24 h 24"/>
                    <a:gd name="T6" fmla="*/ 18 w 18"/>
                    <a:gd name="T7" fmla="*/ 18 h 24"/>
                    <a:gd name="T8" fmla="*/ 6 w 18"/>
                    <a:gd name="T9" fmla="*/ 0 h 24"/>
                    <a:gd name="T10" fmla="*/ 6 w 18"/>
                    <a:gd name="T11" fmla="*/ 0 h 24"/>
                    <a:gd name="T12" fmla="*/ 0 w 18"/>
                    <a:gd name="T13" fmla="*/ 0 h 24"/>
                    <a:gd name="T14" fmla="*/ 12 w 18"/>
                    <a:gd name="T15" fmla="*/ 18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8" y="18"/>
                      </a:lnTo>
                      <a:lnTo>
                        <a:pt x="6" y="0"/>
                      </a:lnTo>
                      <a:lnTo>
                        <a:pt x="0" y="0"/>
                      </a:lnTo>
                      <a:lnTo>
                        <a:pt x="12"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6" name="Freeform 1013"/>
                <p:cNvSpPr>
                  <a:spLocks/>
                </p:cNvSpPr>
                <p:nvPr/>
              </p:nvSpPr>
              <p:spPr bwMode="auto">
                <a:xfrm>
                  <a:off x="4720" y="2622"/>
                  <a:ext cx="18" cy="30"/>
                </a:xfrm>
                <a:custGeom>
                  <a:avLst/>
                  <a:gdLst>
                    <a:gd name="T0" fmla="*/ 12 w 18"/>
                    <a:gd name="T1" fmla="*/ 24 h 30"/>
                    <a:gd name="T2" fmla="*/ 18 w 18"/>
                    <a:gd name="T3" fmla="*/ 30 h 30"/>
                    <a:gd name="T4" fmla="*/ 18 w 18"/>
                    <a:gd name="T5" fmla="*/ 24 h 30"/>
                    <a:gd name="T6" fmla="*/ 18 w 18"/>
                    <a:gd name="T7" fmla="*/ 24 h 30"/>
                    <a:gd name="T8" fmla="*/ 6 w 18"/>
                    <a:gd name="T9" fmla="*/ 6 h 30"/>
                    <a:gd name="T10" fmla="*/ 6 w 18"/>
                    <a:gd name="T11" fmla="*/ 0 h 30"/>
                    <a:gd name="T12" fmla="*/ 0 w 18"/>
                    <a:gd name="T13" fmla="*/ 6 h 30"/>
                    <a:gd name="T14" fmla="*/ 12 w 18"/>
                    <a:gd name="T15" fmla="*/ 24 h 3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30"/>
                    <a:gd name="T26" fmla="*/ 18 w 18"/>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30">
                      <a:moveTo>
                        <a:pt x="12" y="24"/>
                      </a:moveTo>
                      <a:lnTo>
                        <a:pt x="18" y="30"/>
                      </a:lnTo>
                      <a:lnTo>
                        <a:pt x="18" y="24"/>
                      </a:lnTo>
                      <a:lnTo>
                        <a:pt x="6" y="6"/>
                      </a:lnTo>
                      <a:lnTo>
                        <a:pt x="6"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7" name="Freeform 1014"/>
                <p:cNvSpPr>
                  <a:spLocks/>
                </p:cNvSpPr>
                <p:nvPr/>
              </p:nvSpPr>
              <p:spPr bwMode="auto">
                <a:xfrm>
                  <a:off x="4696" y="2592"/>
                  <a:ext cx="18" cy="24"/>
                </a:xfrm>
                <a:custGeom>
                  <a:avLst/>
                  <a:gdLst>
                    <a:gd name="T0" fmla="*/ 12 w 18"/>
                    <a:gd name="T1" fmla="*/ 18 h 24"/>
                    <a:gd name="T2" fmla="*/ 18 w 18"/>
                    <a:gd name="T3" fmla="*/ 24 h 24"/>
                    <a:gd name="T4" fmla="*/ 18 w 18"/>
                    <a:gd name="T5" fmla="*/ 18 h 24"/>
                    <a:gd name="T6" fmla="*/ 18 w 18"/>
                    <a:gd name="T7" fmla="*/ 18 h 24"/>
                    <a:gd name="T8" fmla="*/ 18 w 18"/>
                    <a:gd name="T9" fmla="*/ 18 h 24"/>
                    <a:gd name="T10" fmla="*/ 0 w 18"/>
                    <a:gd name="T11" fmla="*/ 0 h 24"/>
                    <a:gd name="T12" fmla="*/ 0 w 18"/>
                    <a:gd name="T13" fmla="*/ 6 h 24"/>
                    <a:gd name="T14" fmla="*/ 0 w 18"/>
                    <a:gd name="T15" fmla="*/ 6 h 24"/>
                    <a:gd name="T16" fmla="*/ 18 w 18"/>
                    <a:gd name="T17" fmla="*/ 24 h 24"/>
                    <a:gd name="T18" fmla="*/ 18 w 18"/>
                    <a:gd name="T19" fmla="*/ 18 h 24"/>
                    <a:gd name="T20" fmla="*/ 12 w 18"/>
                    <a:gd name="T21" fmla="*/ 18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24"/>
                    <a:gd name="T35" fmla="*/ 18 w 1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24">
                      <a:moveTo>
                        <a:pt x="12" y="18"/>
                      </a:moveTo>
                      <a:lnTo>
                        <a:pt x="18" y="24"/>
                      </a:lnTo>
                      <a:lnTo>
                        <a:pt x="18" y="18"/>
                      </a:lnTo>
                      <a:lnTo>
                        <a:pt x="0" y="0"/>
                      </a:lnTo>
                      <a:lnTo>
                        <a:pt x="0" y="6"/>
                      </a:lnTo>
                      <a:lnTo>
                        <a:pt x="18" y="24"/>
                      </a:lnTo>
                      <a:lnTo>
                        <a:pt x="18" y="18"/>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8" name="Freeform 1015"/>
                <p:cNvSpPr>
                  <a:spLocks/>
                </p:cNvSpPr>
                <p:nvPr/>
              </p:nvSpPr>
              <p:spPr bwMode="auto">
                <a:xfrm>
                  <a:off x="4660" y="2562"/>
                  <a:ext cx="24" cy="24"/>
                </a:xfrm>
                <a:custGeom>
                  <a:avLst/>
                  <a:gdLst>
                    <a:gd name="T0" fmla="*/ 24 w 24"/>
                    <a:gd name="T1" fmla="*/ 24 h 24"/>
                    <a:gd name="T2" fmla="*/ 24 w 24"/>
                    <a:gd name="T3" fmla="*/ 18 h 24"/>
                    <a:gd name="T4" fmla="*/ 24 w 24"/>
                    <a:gd name="T5" fmla="*/ 18 h 24"/>
                    <a:gd name="T6" fmla="*/ 18 w 24"/>
                    <a:gd name="T7" fmla="*/ 12 h 24"/>
                    <a:gd name="T8" fmla="*/ 6 w 24"/>
                    <a:gd name="T9" fmla="*/ 0 h 24"/>
                    <a:gd name="T10" fmla="*/ 0 w 24"/>
                    <a:gd name="T11" fmla="*/ 6 h 24"/>
                    <a:gd name="T12" fmla="*/ 6 w 24"/>
                    <a:gd name="T13" fmla="*/ 6 h 24"/>
                    <a:gd name="T14" fmla="*/ 18 w 24"/>
                    <a:gd name="T15" fmla="*/ 18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18" y="12"/>
                      </a:lnTo>
                      <a:lnTo>
                        <a:pt x="6" y="0"/>
                      </a:lnTo>
                      <a:lnTo>
                        <a:pt x="0" y="6"/>
                      </a:lnTo>
                      <a:lnTo>
                        <a:pt x="6" y="6"/>
                      </a:lnTo>
                      <a:lnTo>
                        <a:pt x="18" y="18"/>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39" name="Freeform 1016"/>
                <p:cNvSpPr>
                  <a:spLocks/>
                </p:cNvSpPr>
                <p:nvPr/>
              </p:nvSpPr>
              <p:spPr bwMode="auto">
                <a:xfrm>
                  <a:off x="4630" y="2538"/>
                  <a:ext cx="24" cy="24"/>
                </a:xfrm>
                <a:custGeom>
                  <a:avLst/>
                  <a:gdLst>
                    <a:gd name="T0" fmla="*/ 24 w 24"/>
                    <a:gd name="T1" fmla="*/ 24 h 24"/>
                    <a:gd name="T2" fmla="*/ 24 w 24"/>
                    <a:gd name="T3" fmla="*/ 18 h 24"/>
                    <a:gd name="T4" fmla="*/ 24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6" y="6"/>
                      </a:lnTo>
                      <a:lnTo>
                        <a:pt x="0" y="0"/>
                      </a:lnTo>
                      <a:lnTo>
                        <a:pt x="0"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0" name="Freeform 1017"/>
                <p:cNvSpPr>
                  <a:spLocks/>
                </p:cNvSpPr>
                <p:nvPr/>
              </p:nvSpPr>
              <p:spPr bwMode="auto">
                <a:xfrm>
                  <a:off x="4594" y="2520"/>
                  <a:ext cx="24" cy="18"/>
                </a:xfrm>
                <a:custGeom>
                  <a:avLst/>
                  <a:gdLst>
                    <a:gd name="T0" fmla="*/ 24 w 24"/>
                    <a:gd name="T1" fmla="*/ 18 h 18"/>
                    <a:gd name="T2" fmla="*/ 24 w 24"/>
                    <a:gd name="T3" fmla="*/ 12 h 18"/>
                    <a:gd name="T4" fmla="*/ 24 w 24"/>
                    <a:gd name="T5" fmla="*/ 12 h 18"/>
                    <a:gd name="T6" fmla="*/ 0 w 24"/>
                    <a:gd name="T7" fmla="*/ 0 h 18"/>
                    <a:gd name="T8" fmla="*/ 0 w 24"/>
                    <a:gd name="T9" fmla="*/ 0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1" name="Freeform 1018"/>
                <p:cNvSpPr>
                  <a:spLocks/>
                </p:cNvSpPr>
                <p:nvPr/>
              </p:nvSpPr>
              <p:spPr bwMode="auto">
                <a:xfrm>
                  <a:off x="4558" y="2495"/>
                  <a:ext cx="24" cy="19"/>
                </a:xfrm>
                <a:custGeom>
                  <a:avLst/>
                  <a:gdLst>
                    <a:gd name="T0" fmla="*/ 24 w 24"/>
                    <a:gd name="T1" fmla="*/ 19 h 19"/>
                    <a:gd name="T2" fmla="*/ 24 w 24"/>
                    <a:gd name="T3" fmla="*/ 19 h 19"/>
                    <a:gd name="T4" fmla="*/ 24 w 24"/>
                    <a:gd name="T5" fmla="*/ 12 h 19"/>
                    <a:gd name="T6" fmla="*/ 0 w 24"/>
                    <a:gd name="T7" fmla="*/ 0 h 19"/>
                    <a:gd name="T8" fmla="*/ 0 w 24"/>
                    <a:gd name="T9" fmla="*/ 6 h 19"/>
                    <a:gd name="T10" fmla="*/ 0 w 24"/>
                    <a:gd name="T11" fmla="*/ 6 h 19"/>
                    <a:gd name="T12" fmla="*/ 24 w 24"/>
                    <a:gd name="T13" fmla="*/ 19 h 19"/>
                    <a:gd name="T14" fmla="*/ 0 60000 65536"/>
                    <a:gd name="T15" fmla="*/ 0 60000 65536"/>
                    <a:gd name="T16" fmla="*/ 0 60000 65536"/>
                    <a:gd name="T17" fmla="*/ 0 60000 65536"/>
                    <a:gd name="T18" fmla="*/ 0 60000 65536"/>
                    <a:gd name="T19" fmla="*/ 0 60000 65536"/>
                    <a:gd name="T20" fmla="*/ 0 60000 65536"/>
                    <a:gd name="T21" fmla="*/ 0 w 24"/>
                    <a:gd name="T22" fmla="*/ 0 h 19"/>
                    <a:gd name="T23" fmla="*/ 24 w 2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9">
                      <a:moveTo>
                        <a:pt x="24" y="19"/>
                      </a:moveTo>
                      <a:lnTo>
                        <a:pt x="24" y="19"/>
                      </a:lnTo>
                      <a:lnTo>
                        <a:pt x="24" y="12"/>
                      </a:lnTo>
                      <a:lnTo>
                        <a:pt x="0" y="0"/>
                      </a:lnTo>
                      <a:lnTo>
                        <a:pt x="0" y="6"/>
                      </a:lnTo>
                      <a:lnTo>
                        <a:pt x="24"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2" name="Freeform 1019"/>
                <p:cNvSpPr>
                  <a:spLocks/>
                </p:cNvSpPr>
                <p:nvPr/>
              </p:nvSpPr>
              <p:spPr bwMode="auto">
                <a:xfrm>
                  <a:off x="4516" y="2483"/>
                  <a:ext cx="30" cy="12"/>
                </a:xfrm>
                <a:custGeom>
                  <a:avLst/>
                  <a:gdLst>
                    <a:gd name="T0" fmla="*/ 24 w 30"/>
                    <a:gd name="T1" fmla="*/ 12 h 12"/>
                    <a:gd name="T2" fmla="*/ 30 w 30"/>
                    <a:gd name="T3" fmla="*/ 12 h 12"/>
                    <a:gd name="T4" fmla="*/ 24 w 30"/>
                    <a:gd name="T5" fmla="*/ 6 h 12"/>
                    <a:gd name="T6" fmla="*/ 18 w 30"/>
                    <a:gd name="T7" fmla="*/ 0 h 12"/>
                    <a:gd name="T8" fmla="*/ 6 w 30"/>
                    <a:gd name="T9" fmla="*/ 0 h 12"/>
                    <a:gd name="T10" fmla="*/ 0 w 30"/>
                    <a:gd name="T11" fmla="*/ 0 h 12"/>
                    <a:gd name="T12" fmla="*/ 6 w 30"/>
                    <a:gd name="T13" fmla="*/ 6 h 12"/>
                    <a:gd name="T14" fmla="*/ 18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0"/>
                      </a:lnTo>
                      <a:lnTo>
                        <a:pt x="6" y="0"/>
                      </a:lnTo>
                      <a:lnTo>
                        <a:pt x="0" y="0"/>
                      </a:lnTo>
                      <a:lnTo>
                        <a:pt x="6" y="6"/>
                      </a:lnTo>
                      <a:lnTo>
                        <a:pt x="18"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3" name="Freeform 1020"/>
                <p:cNvSpPr>
                  <a:spLocks/>
                </p:cNvSpPr>
                <p:nvPr/>
              </p:nvSpPr>
              <p:spPr bwMode="auto">
                <a:xfrm>
                  <a:off x="4480" y="2465"/>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4" name="Freeform 1021"/>
                <p:cNvSpPr>
                  <a:spLocks/>
                </p:cNvSpPr>
                <p:nvPr/>
              </p:nvSpPr>
              <p:spPr bwMode="auto">
                <a:xfrm>
                  <a:off x="4438" y="2453"/>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5" name="Freeform 1022"/>
                <p:cNvSpPr>
                  <a:spLocks/>
                </p:cNvSpPr>
                <p:nvPr/>
              </p:nvSpPr>
              <p:spPr bwMode="auto">
                <a:xfrm>
                  <a:off x="4396" y="2435"/>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18"/>
                      </a:move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6" name="Freeform 1023"/>
                <p:cNvSpPr>
                  <a:spLocks/>
                </p:cNvSpPr>
                <p:nvPr/>
              </p:nvSpPr>
              <p:spPr bwMode="auto">
                <a:xfrm>
                  <a:off x="4360" y="2423"/>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7" name="Freeform 1024"/>
                <p:cNvSpPr>
                  <a:spLocks/>
                </p:cNvSpPr>
                <p:nvPr/>
              </p:nvSpPr>
              <p:spPr bwMode="auto">
                <a:xfrm>
                  <a:off x="4318" y="2417"/>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6"/>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8" name="Freeform 1025"/>
                <p:cNvSpPr>
                  <a:spLocks/>
                </p:cNvSpPr>
                <p:nvPr/>
              </p:nvSpPr>
              <p:spPr bwMode="auto">
                <a:xfrm>
                  <a:off x="4276" y="2405"/>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49" name="Freeform 1026"/>
                <p:cNvSpPr>
                  <a:spLocks/>
                </p:cNvSpPr>
                <p:nvPr/>
              </p:nvSpPr>
              <p:spPr bwMode="auto">
                <a:xfrm>
                  <a:off x="4234" y="2399"/>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0" name="Freeform 1027"/>
                <p:cNvSpPr>
                  <a:spLocks/>
                </p:cNvSpPr>
                <p:nvPr/>
              </p:nvSpPr>
              <p:spPr bwMode="auto">
                <a:xfrm>
                  <a:off x="4192" y="239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1" name="Freeform 1028"/>
                <p:cNvSpPr>
                  <a:spLocks/>
                </p:cNvSpPr>
                <p:nvPr/>
              </p:nvSpPr>
              <p:spPr bwMode="auto">
                <a:xfrm>
                  <a:off x="4156" y="2381"/>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0 w 24"/>
                    <a:gd name="T13" fmla="*/ 6 h 12"/>
                    <a:gd name="T14" fmla="*/ 0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2" name="Freeform 1029"/>
                <p:cNvSpPr>
                  <a:spLocks/>
                </p:cNvSpPr>
                <p:nvPr/>
              </p:nvSpPr>
              <p:spPr bwMode="auto">
                <a:xfrm>
                  <a:off x="4114" y="2375"/>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3" name="Freeform 1030"/>
                <p:cNvSpPr>
                  <a:spLocks/>
                </p:cNvSpPr>
                <p:nvPr/>
              </p:nvSpPr>
              <p:spPr bwMode="auto">
                <a:xfrm>
                  <a:off x="4072" y="2375"/>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4" name="Freeform 1031"/>
                <p:cNvSpPr>
                  <a:spLocks/>
                </p:cNvSpPr>
                <p:nvPr/>
              </p:nvSpPr>
              <p:spPr bwMode="auto">
                <a:xfrm>
                  <a:off x="4030" y="2369"/>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5" name="Freeform 1032"/>
                <p:cNvSpPr>
                  <a:spLocks/>
                </p:cNvSpPr>
                <p:nvPr/>
              </p:nvSpPr>
              <p:spPr bwMode="auto">
                <a:xfrm>
                  <a:off x="3987" y="2363"/>
                  <a:ext cx="31" cy="6"/>
                </a:xfrm>
                <a:custGeom>
                  <a:avLst/>
                  <a:gdLst>
                    <a:gd name="T0" fmla="*/ 25 w 31"/>
                    <a:gd name="T1" fmla="*/ 6 h 6"/>
                    <a:gd name="T2" fmla="*/ 31 w 31"/>
                    <a:gd name="T3" fmla="*/ 6 h 6"/>
                    <a:gd name="T4" fmla="*/ 25 w 31"/>
                    <a:gd name="T5" fmla="*/ 0 h 6"/>
                    <a:gd name="T6" fmla="*/ 0 w 31"/>
                    <a:gd name="T7" fmla="*/ 0 h 6"/>
                    <a:gd name="T8" fmla="*/ 0 w 31"/>
                    <a:gd name="T9" fmla="*/ 6 h 6"/>
                    <a:gd name="T10" fmla="*/ 0 w 31"/>
                    <a:gd name="T11" fmla="*/ 6 h 6"/>
                    <a:gd name="T12" fmla="*/ 25 w 31"/>
                    <a:gd name="T13" fmla="*/ 6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25" y="6"/>
                      </a:moveTo>
                      <a:lnTo>
                        <a:pt x="31" y="6"/>
                      </a:lnTo>
                      <a:lnTo>
                        <a:pt x="25" y="0"/>
                      </a:lnTo>
                      <a:lnTo>
                        <a:pt x="0" y="0"/>
                      </a:lnTo>
                      <a:lnTo>
                        <a:pt x="0"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6" name="Freeform 1033"/>
                <p:cNvSpPr>
                  <a:spLocks/>
                </p:cNvSpPr>
                <p:nvPr/>
              </p:nvSpPr>
              <p:spPr bwMode="auto">
                <a:xfrm>
                  <a:off x="3945" y="236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7" name="Freeform 1034"/>
                <p:cNvSpPr>
                  <a:spLocks/>
                </p:cNvSpPr>
                <p:nvPr/>
              </p:nvSpPr>
              <p:spPr bwMode="auto">
                <a:xfrm>
                  <a:off x="3903"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8" name="Freeform 1035"/>
                <p:cNvSpPr>
                  <a:spLocks/>
                </p:cNvSpPr>
                <p:nvPr/>
              </p:nvSpPr>
              <p:spPr bwMode="auto">
                <a:xfrm>
                  <a:off x="3861"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59" name="Freeform 1036"/>
                <p:cNvSpPr>
                  <a:spLocks/>
                </p:cNvSpPr>
                <p:nvPr/>
              </p:nvSpPr>
              <p:spPr bwMode="auto">
                <a:xfrm>
                  <a:off x="3819"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60" name="Freeform 1037"/>
                <p:cNvSpPr>
                  <a:spLocks/>
                </p:cNvSpPr>
                <p:nvPr/>
              </p:nvSpPr>
              <p:spPr bwMode="auto">
                <a:xfrm>
                  <a:off x="3777"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187" name="Group 1133"/>
              <p:cNvGrpSpPr>
                <a:grpSpLocks/>
              </p:cNvGrpSpPr>
              <p:nvPr/>
            </p:nvGrpSpPr>
            <p:grpSpPr bwMode="auto">
              <a:xfrm>
                <a:off x="2889" y="2405"/>
                <a:ext cx="1771" cy="625"/>
                <a:chOff x="2889" y="2405"/>
                <a:chExt cx="1771" cy="625"/>
              </a:xfrm>
            </p:grpSpPr>
            <p:sp>
              <p:nvSpPr>
                <p:cNvPr id="31261" name="Freeform 1039"/>
                <p:cNvSpPr>
                  <a:spLocks/>
                </p:cNvSpPr>
                <p:nvPr/>
              </p:nvSpPr>
              <p:spPr bwMode="auto">
                <a:xfrm>
                  <a:off x="3753" y="2405"/>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6"/>
                    <a:gd name="T29" fmla="*/ 48 w 4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6">
                      <a:moveTo>
                        <a:pt x="24" y="6"/>
                      </a:moveTo>
                      <a:lnTo>
                        <a:pt x="48" y="6"/>
                      </a:lnTo>
                      <a:lnTo>
                        <a:pt x="48"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2" name="Freeform 1040"/>
                <p:cNvSpPr>
                  <a:spLocks/>
                </p:cNvSpPr>
                <p:nvPr/>
              </p:nvSpPr>
              <p:spPr bwMode="auto">
                <a:xfrm>
                  <a:off x="3711" y="240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3" name="Freeform 1041"/>
                <p:cNvSpPr>
                  <a:spLocks/>
                </p:cNvSpPr>
                <p:nvPr/>
              </p:nvSpPr>
              <p:spPr bwMode="auto">
                <a:xfrm>
                  <a:off x="3669" y="240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4" name="Freeform 1042"/>
                <p:cNvSpPr>
                  <a:spLocks/>
                </p:cNvSpPr>
                <p:nvPr/>
              </p:nvSpPr>
              <p:spPr bwMode="auto">
                <a:xfrm>
                  <a:off x="3627" y="240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5" name="Freeform 1043"/>
                <p:cNvSpPr>
                  <a:spLocks/>
                </p:cNvSpPr>
                <p:nvPr/>
              </p:nvSpPr>
              <p:spPr bwMode="auto">
                <a:xfrm>
                  <a:off x="3585" y="2405"/>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6" name="Freeform 1044"/>
                <p:cNvSpPr>
                  <a:spLocks/>
                </p:cNvSpPr>
                <p:nvPr/>
              </p:nvSpPr>
              <p:spPr bwMode="auto">
                <a:xfrm>
                  <a:off x="3543" y="241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7" name="Freeform 1045"/>
                <p:cNvSpPr>
                  <a:spLocks/>
                </p:cNvSpPr>
                <p:nvPr/>
              </p:nvSpPr>
              <p:spPr bwMode="auto">
                <a:xfrm>
                  <a:off x="3501" y="241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8" name="Freeform 1046"/>
                <p:cNvSpPr>
                  <a:spLocks/>
                </p:cNvSpPr>
                <p:nvPr/>
              </p:nvSpPr>
              <p:spPr bwMode="auto">
                <a:xfrm>
                  <a:off x="3459" y="242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9" name="Freeform 1047"/>
                <p:cNvSpPr>
                  <a:spLocks/>
                </p:cNvSpPr>
                <p:nvPr/>
              </p:nvSpPr>
              <p:spPr bwMode="auto">
                <a:xfrm>
                  <a:off x="3417" y="2423"/>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0" name="Freeform 1048"/>
                <p:cNvSpPr>
                  <a:spLocks/>
                </p:cNvSpPr>
                <p:nvPr/>
              </p:nvSpPr>
              <p:spPr bwMode="auto">
                <a:xfrm>
                  <a:off x="3375" y="243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1" name="Freeform 1049"/>
                <p:cNvSpPr>
                  <a:spLocks/>
                </p:cNvSpPr>
                <p:nvPr/>
              </p:nvSpPr>
              <p:spPr bwMode="auto">
                <a:xfrm>
                  <a:off x="3333" y="2441"/>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2" name="Freeform 1050"/>
                <p:cNvSpPr>
                  <a:spLocks/>
                </p:cNvSpPr>
                <p:nvPr/>
              </p:nvSpPr>
              <p:spPr bwMode="auto">
                <a:xfrm>
                  <a:off x="3291" y="2447"/>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3" name="Freeform 1051"/>
                <p:cNvSpPr>
                  <a:spLocks/>
                </p:cNvSpPr>
                <p:nvPr/>
              </p:nvSpPr>
              <p:spPr bwMode="auto">
                <a:xfrm>
                  <a:off x="3249" y="2453"/>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4" name="Freeform 1052"/>
                <p:cNvSpPr>
                  <a:spLocks/>
                </p:cNvSpPr>
                <p:nvPr/>
              </p:nvSpPr>
              <p:spPr bwMode="auto">
                <a:xfrm>
                  <a:off x="3213" y="2465"/>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5" name="Freeform 1053"/>
                <p:cNvSpPr>
                  <a:spLocks/>
                </p:cNvSpPr>
                <p:nvPr/>
              </p:nvSpPr>
              <p:spPr bwMode="auto">
                <a:xfrm>
                  <a:off x="3171" y="2477"/>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6" name="Freeform 1054"/>
                <p:cNvSpPr>
                  <a:spLocks/>
                </p:cNvSpPr>
                <p:nvPr/>
              </p:nvSpPr>
              <p:spPr bwMode="auto">
                <a:xfrm>
                  <a:off x="3129" y="2489"/>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7" name="Freeform 1055"/>
                <p:cNvSpPr>
                  <a:spLocks/>
                </p:cNvSpPr>
                <p:nvPr/>
              </p:nvSpPr>
              <p:spPr bwMode="auto">
                <a:xfrm>
                  <a:off x="3093" y="2507"/>
                  <a:ext cx="24" cy="13"/>
                </a:xfrm>
                <a:custGeom>
                  <a:avLst/>
                  <a:gdLst>
                    <a:gd name="T0" fmla="*/ 24 w 24"/>
                    <a:gd name="T1" fmla="*/ 7 h 13"/>
                    <a:gd name="T2" fmla="*/ 24 w 24"/>
                    <a:gd name="T3" fmla="*/ 0 h 13"/>
                    <a:gd name="T4" fmla="*/ 24 w 24"/>
                    <a:gd name="T5" fmla="*/ 0 h 13"/>
                    <a:gd name="T6" fmla="*/ 0 w 24"/>
                    <a:gd name="T7" fmla="*/ 7 h 13"/>
                    <a:gd name="T8" fmla="*/ 0 w 24"/>
                    <a:gd name="T9" fmla="*/ 13 h 13"/>
                    <a:gd name="T10" fmla="*/ 0 w 24"/>
                    <a:gd name="T11" fmla="*/ 13 h 13"/>
                    <a:gd name="T12" fmla="*/ 24 w 24"/>
                    <a:gd name="T13" fmla="*/ 7 h 13"/>
                    <a:gd name="T14" fmla="*/ 0 60000 65536"/>
                    <a:gd name="T15" fmla="*/ 0 60000 65536"/>
                    <a:gd name="T16" fmla="*/ 0 60000 65536"/>
                    <a:gd name="T17" fmla="*/ 0 60000 65536"/>
                    <a:gd name="T18" fmla="*/ 0 60000 65536"/>
                    <a:gd name="T19" fmla="*/ 0 60000 65536"/>
                    <a:gd name="T20" fmla="*/ 0 60000 65536"/>
                    <a:gd name="T21" fmla="*/ 0 w 24"/>
                    <a:gd name="T22" fmla="*/ 0 h 13"/>
                    <a:gd name="T23" fmla="*/ 24 w 24"/>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3">
                      <a:moveTo>
                        <a:pt x="24" y="7"/>
                      </a:moveTo>
                      <a:lnTo>
                        <a:pt x="24" y="0"/>
                      </a:lnTo>
                      <a:lnTo>
                        <a:pt x="0" y="7"/>
                      </a:lnTo>
                      <a:lnTo>
                        <a:pt x="0" y="13"/>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8" name="Freeform 1056"/>
                <p:cNvSpPr>
                  <a:spLocks/>
                </p:cNvSpPr>
                <p:nvPr/>
              </p:nvSpPr>
              <p:spPr bwMode="auto">
                <a:xfrm>
                  <a:off x="3051" y="2520"/>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79" name="Freeform 1057"/>
                <p:cNvSpPr>
                  <a:spLocks/>
                </p:cNvSpPr>
                <p:nvPr/>
              </p:nvSpPr>
              <p:spPr bwMode="auto">
                <a:xfrm>
                  <a:off x="3015" y="2538"/>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0" name="Freeform 1058"/>
                <p:cNvSpPr>
                  <a:spLocks/>
                </p:cNvSpPr>
                <p:nvPr/>
              </p:nvSpPr>
              <p:spPr bwMode="auto">
                <a:xfrm>
                  <a:off x="2979" y="2562"/>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1" name="Freeform 1059"/>
                <p:cNvSpPr>
                  <a:spLocks/>
                </p:cNvSpPr>
                <p:nvPr/>
              </p:nvSpPr>
              <p:spPr bwMode="auto">
                <a:xfrm>
                  <a:off x="2949" y="2586"/>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0"/>
                      </a:lnTo>
                      <a:lnTo>
                        <a:pt x="18" y="0"/>
                      </a:lnTo>
                      <a:lnTo>
                        <a:pt x="12" y="6"/>
                      </a:lnTo>
                      <a:lnTo>
                        <a:pt x="0" y="12"/>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2" name="Freeform 1060"/>
                <p:cNvSpPr>
                  <a:spLocks/>
                </p:cNvSpPr>
                <p:nvPr/>
              </p:nvSpPr>
              <p:spPr bwMode="auto">
                <a:xfrm>
                  <a:off x="2919" y="2616"/>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6"/>
                      </a:moveTo>
                      <a:lnTo>
                        <a:pt x="24" y="0"/>
                      </a:lnTo>
                      <a:lnTo>
                        <a:pt x="18" y="0"/>
                      </a:lnTo>
                      <a:lnTo>
                        <a:pt x="12" y="6"/>
                      </a:lnTo>
                      <a:lnTo>
                        <a:pt x="6" y="6"/>
                      </a:lnTo>
                      <a:lnTo>
                        <a:pt x="0" y="18"/>
                      </a:lnTo>
                      <a:lnTo>
                        <a:pt x="0" y="24"/>
                      </a:lnTo>
                      <a:lnTo>
                        <a:pt x="6" y="18"/>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3" name="Freeform 1061"/>
                <p:cNvSpPr>
                  <a:spLocks/>
                </p:cNvSpPr>
                <p:nvPr/>
              </p:nvSpPr>
              <p:spPr bwMode="auto">
                <a:xfrm>
                  <a:off x="2895" y="2646"/>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8" y="0"/>
                      </a:ln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4" name="Freeform 1062"/>
                <p:cNvSpPr>
                  <a:spLocks/>
                </p:cNvSpPr>
                <p:nvPr/>
              </p:nvSpPr>
              <p:spPr bwMode="auto">
                <a:xfrm>
                  <a:off x="2889" y="2682"/>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6" y="6"/>
                      </a:moveTo>
                      <a:lnTo>
                        <a:pt x="6" y="0"/>
                      </a:lnTo>
                      <a:lnTo>
                        <a:pt x="0" y="6"/>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5" name="Freeform 1063"/>
                <p:cNvSpPr>
                  <a:spLocks/>
                </p:cNvSpPr>
                <p:nvPr/>
              </p:nvSpPr>
              <p:spPr bwMode="auto">
                <a:xfrm>
                  <a:off x="2889" y="2724"/>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6" name="Freeform 1064"/>
                <p:cNvSpPr>
                  <a:spLocks/>
                </p:cNvSpPr>
                <p:nvPr/>
              </p:nvSpPr>
              <p:spPr bwMode="auto">
                <a:xfrm>
                  <a:off x="2901" y="2766"/>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7" name="Freeform 1065"/>
                <p:cNvSpPr>
                  <a:spLocks/>
                </p:cNvSpPr>
                <p:nvPr/>
              </p:nvSpPr>
              <p:spPr bwMode="auto">
                <a:xfrm>
                  <a:off x="2919" y="2802"/>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0"/>
                      </a:moveTo>
                      <a:lnTo>
                        <a:pt x="6" y="0"/>
                      </a:lnTo>
                      <a:lnTo>
                        <a:pt x="0" y="0"/>
                      </a:lnTo>
                      <a:lnTo>
                        <a:pt x="6" y="6"/>
                      </a:lnTo>
                      <a:lnTo>
                        <a:pt x="12" y="12"/>
                      </a:lnTo>
                      <a:lnTo>
                        <a:pt x="24" y="24"/>
                      </a:lnTo>
                      <a:lnTo>
                        <a:pt x="24" y="18"/>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8" name="Freeform 1066"/>
                <p:cNvSpPr>
                  <a:spLocks/>
                </p:cNvSpPr>
                <p:nvPr/>
              </p:nvSpPr>
              <p:spPr bwMode="auto">
                <a:xfrm>
                  <a:off x="2949" y="2832"/>
                  <a:ext cx="30" cy="18"/>
                </a:xfrm>
                <a:custGeom>
                  <a:avLst/>
                  <a:gdLst>
                    <a:gd name="T0" fmla="*/ 6 w 30"/>
                    <a:gd name="T1" fmla="*/ 0 h 18"/>
                    <a:gd name="T2" fmla="*/ 0 w 30"/>
                    <a:gd name="T3" fmla="*/ 0 h 18"/>
                    <a:gd name="T4" fmla="*/ 6 w 30"/>
                    <a:gd name="T5" fmla="*/ 6 h 18"/>
                    <a:gd name="T6" fmla="*/ 12 w 30"/>
                    <a:gd name="T7" fmla="*/ 6 h 18"/>
                    <a:gd name="T8" fmla="*/ 24 w 30"/>
                    <a:gd name="T9" fmla="*/ 18 h 18"/>
                    <a:gd name="T10" fmla="*/ 30 w 30"/>
                    <a:gd name="T11" fmla="*/ 18 h 18"/>
                    <a:gd name="T12" fmla="*/ 24 w 30"/>
                    <a:gd name="T13" fmla="*/ 12 h 18"/>
                    <a:gd name="T14" fmla="*/ 12 w 30"/>
                    <a:gd name="T15" fmla="*/ 0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0"/>
                      </a:lnTo>
                      <a:lnTo>
                        <a:pt x="6" y="6"/>
                      </a:lnTo>
                      <a:lnTo>
                        <a:pt x="12" y="6"/>
                      </a:lnTo>
                      <a:lnTo>
                        <a:pt x="24" y="18"/>
                      </a:lnTo>
                      <a:lnTo>
                        <a:pt x="30"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89" name="Freeform 1067"/>
                <p:cNvSpPr>
                  <a:spLocks/>
                </p:cNvSpPr>
                <p:nvPr/>
              </p:nvSpPr>
              <p:spPr bwMode="auto">
                <a:xfrm>
                  <a:off x="2985" y="2856"/>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2 h 18"/>
                    <a:gd name="T12" fmla="*/ 24 w 24"/>
                    <a:gd name="T13" fmla="*/ 12 h 18"/>
                    <a:gd name="T14" fmla="*/ 12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0"/>
                      </a:lnTo>
                      <a:lnTo>
                        <a:pt x="0" y="6"/>
                      </a:lnTo>
                      <a:lnTo>
                        <a:pt x="12" y="12"/>
                      </a:lnTo>
                      <a:lnTo>
                        <a:pt x="24" y="18"/>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0" name="Freeform 1068"/>
                <p:cNvSpPr>
                  <a:spLocks/>
                </p:cNvSpPr>
                <p:nvPr/>
              </p:nvSpPr>
              <p:spPr bwMode="auto">
                <a:xfrm>
                  <a:off x="3021" y="2874"/>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6"/>
                      </a:lnTo>
                      <a:lnTo>
                        <a:pt x="18" y="18"/>
                      </a:lnTo>
                      <a:lnTo>
                        <a:pt x="24" y="18"/>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1" name="Freeform 1069"/>
                <p:cNvSpPr>
                  <a:spLocks/>
                </p:cNvSpPr>
                <p:nvPr/>
              </p:nvSpPr>
              <p:spPr bwMode="auto">
                <a:xfrm>
                  <a:off x="3057" y="289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2" name="Freeform 1070"/>
                <p:cNvSpPr>
                  <a:spLocks/>
                </p:cNvSpPr>
                <p:nvPr/>
              </p:nvSpPr>
              <p:spPr bwMode="auto">
                <a:xfrm>
                  <a:off x="3099" y="2910"/>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3" name="Freeform 1071"/>
                <p:cNvSpPr>
                  <a:spLocks/>
                </p:cNvSpPr>
                <p:nvPr/>
              </p:nvSpPr>
              <p:spPr bwMode="auto">
                <a:xfrm>
                  <a:off x="3135" y="2928"/>
                  <a:ext cx="30" cy="12"/>
                </a:xfrm>
                <a:custGeom>
                  <a:avLst/>
                  <a:gdLst>
                    <a:gd name="T0" fmla="*/ 6 w 30"/>
                    <a:gd name="T1" fmla="*/ 0 h 12"/>
                    <a:gd name="T2" fmla="*/ 0 w 30"/>
                    <a:gd name="T3" fmla="*/ 0 h 12"/>
                    <a:gd name="T4" fmla="*/ 6 w 30"/>
                    <a:gd name="T5" fmla="*/ 6 h 12"/>
                    <a:gd name="T6" fmla="*/ 12 w 30"/>
                    <a:gd name="T7" fmla="*/ 12 h 12"/>
                    <a:gd name="T8" fmla="*/ 24 w 30"/>
                    <a:gd name="T9" fmla="*/ 12 h 12"/>
                    <a:gd name="T10" fmla="*/ 30 w 30"/>
                    <a:gd name="T11" fmla="*/ 12 h 12"/>
                    <a:gd name="T12" fmla="*/ 24 w 30"/>
                    <a:gd name="T13" fmla="*/ 6 h 12"/>
                    <a:gd name="T14" fmla="*/ 12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12" y="12"/>
                      </a:lnTo>
                      <a:lnTo>
                        <a:pt x="24" y="12"/>
                      </a:lnTo>
                      <a:lnTo>
                        <a:pt x="30" y="12"/>
                      </a:lnTo>
                      <a:lnTo>
                        <a:pt x="24"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4" name="Freeform 1072"/>
                <p:cNvSpPr>
                  <a:spLocks/>
                </p:cNvSpPr>
                <p:nvPr/>
              </p:nvSpPr>
              <p:spPr bwMode="auto">
                <a:xfrm>
                  <a:off x="3177" y="2940"/>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5" name="Freeform 1073"/>
                <p:cNvSpPr>
                  <a:spLocks/>
                </p:cNvSpPr>
                <p:nvPr/>
              </p:nvSpPr>
              <p:spPr bwMode="auto">
                <a:xfrm>
                  <a:off x="3219" y="2952"/>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6" name="Freeform 1074"/>
                <p:cNvSpPr>
                  <a:spLocks/>
                </p:cNvSpPr>
                <p:nvPr/>
              </p:nvSpPr>
              <p:spPr bwMode="auto">
                <a:xfrm>
                  <a:off x="3255" y="2964"/>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24" y="12"/>
                      </a:lnTo>
                      <a:lnTo>
                        <a:pt x="30"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7" name="Freeform 1075"/>
                <p:cNvSpPr>
                  <a:spLocks/>
                </p:cNvSpPr>
                <p:nvPr/>
              </p:nvSpPr>
              <p:spPr bwMode="auto">
                <a:xfrm>
                  <a:off x="3297" y="2970"/>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8" name="Freeform 1076"/>
                <p:cNvSpPr>
                  <a:spLocks/>
                </p:cNvSpPr>
                <p:nvPr/>
              </p:nvSpPr>
              <p:spPr bwMode="auto">
                <a:xfrm>
                  <a:off x="3339" y="298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9" name="Freeform 1077"/>
                <p:cNvSpPr>
                  <a:spLocks/>
                </p:cNvSpPr>
                <p:nvPr/>
              </p:nvSpPr>
              <p:spPr bwMode="auto">
                <a:xfrm>
                  <a:off x="3381" y="298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0" name="Freeform 1078"/>
                <p:cNvSpPr>
                  <a:spLocks/>
                </p:cNvSpPr>
                <p:nvPr/>
              </p:nvSpPr>
              <p:spPr bwMode="auto">
                <a:xfrm>
                  <a:off x="3423" y="2994"/>
                  <a:ext cx="30" cy="12"/>
                </a:xfrm>
                <a:custGeom>
                  <a:avLst/>
                  <a:gdLst>
                    <a:gd name="T0" fmla="*/ 0 w 30"/>
                    <a:gd name="T1" fmla="*/ 0 h 12"/>
                    <a:gd name="T2" fmla="*/ 0 w 30"/>
                    <a:gd name="T3" fmla="*/ 6 h 12"/>
                    <a:gd name="T4" fmla="*/ 0 w 30"/>
                    <a:gd name="T5" fmla="*/ 6 h 12"/>
                    <a:gd name="T6" fmla="*/ 6 w 30"/>
                    <a:gd name="T7" fmla="*/ 12 h 12"/>
                    <a:gd name="T8" fmla="*/ 24 w 30"/>
                    <a:gd name="T9" fmla="*/ 12 h 12"/>
                    <a:gd name="T10" fmla="*/ 30 w 30"/>
                    <a:gd name="T11" fmla="*/ 6 h 12"/>
                    <a:gd name="T12" fmla="*/ 24 w 30"/>
                    <a:gd name="T13" fmla="*/ 6 h 12"/>
                    <a:gd name="T14" fmla="*/ 6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12"/>
                      </a:lnTo>
                      <a:lnTo>
                        <a:pt x="24" y="12"/>
                      </a:lnTo>
                      <a:lnTo>
                        <a:pt x="30" y="6"/>
                      </a:lnTo>
                      <a:lnTo>
                        <a:pt x="24" y="6"/>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1" name="Freeform 1079"/>
                <p:cNvSpPr>
                  <a:spLocks/>
                </p:cNvSpPr>
                <p:nvPr/>
              </p:nvSpPr>
              <p:spPr bwMode="auto">
                <a:xfrm>
                  <a:off x="3465" y="300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2" name="Freeform 1080"/>
                <p:cNvSpPr>
                  <a:spLocks/>
                </p:cNvSpPr>
                <p:nvPr/>
              </p:nvSpPr>
              <p:spPr bwMode="auto">
                <a:xfrm>
                  <a:off x="3507" y="300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3" name="Freeform 1081"/>
                <p:cNvSpPr>
                  <a:spLocks/>
                </p:cNvSpPr>
                <p:nvPr/>
              </p:nvSpPr>
              <p:spPr bwMode="auto">
                <a:xfrm>
                  <a:off x="3549" y="301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4" name="Freeform 1082"/>
                <p:cNvSpPr>
                  <a:spLocks/>
                </p:cNvSpPr>
                <p:nvPr/>
              </p:nvSpPr>
              <p:spPr bwMode="auto">
                <a:xfrm>
                  <a:off x="3591" y="3012"/>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5" name="Freeform 1083"/>
                <p:cNvSpPr>
                  <a:spLocks/>
                </p:cNvSpPr>
                <p:nvPr/>
              </p:nvSpPr>
              <p:spPr bwMode="auto">
                <a:xfrm>
                  <a:off x="3633" y="301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6" name="Freeform 1084"/>
                <p:cNvSpPr>
                  <a:spLocks/>
                </p:cNvSpPr>
                <p:nvPr/>
              </p:nvSpPr>
              <p:spPr bwMode="auto">
                <a:xfrm>
                  <a:off x="3675" y="301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7" name="Freeform 1085"/>
                <p:cNvSpPr>
                  <a:spLocks/>
                </p:cNvSpPr>
                <p:nvPr/>
              </p:nvSpPr>
              <p:spPr bwMode="auto">
                <a:xfrm>
                  <a:off x="3717" y="301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8" name="Freeform 1086"/>
                <p:cNvSpPr>
                  <a:spLocks/>
                </p:cNvSpPr>
                <p:nvPr/>
              </p:nvSpPr>
              <p:spPr bwMode="auto">
                <a:xfrm>
                  <a:off x="3759" y="3018"/>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09" name="Freeform 1087"/>
                <p:cNvSpPr>
                  <a:spLocks/>
                </p:cNvSpPr>
                <p:nvPr/>
              </p:nvSpPr>
              <p:spPr bwMode="auto">
                <a:xfrm>
                  <a:off x="3801" y="301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0" name="Freeform 1088"/>
                <p:cNvSpPr>
                  <a:spLocks/>
                </p:cNvSpPr>
                <p:nvPr/>
              </p:nvSpPr>
              <p:spPr bwMode="auto">
                <a:xfrm>
                  <a:off x="3843" y="301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1" name="Freeform 1089"/>
                <p:cNvSpPr>
                  <a:spLocks/>
                </p:cNvSpPr>
                <p:nvPr/>
              </p:nvSpPr>
              <p:spPr bwMode="auto">
                <a:xfrm>
                  <a:off x="3885" y="301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2" name="Freeform 1090"/>
                <p:cNvSpPr>
                  <a:spLocks/>
                </p:cNvSpPr>
                <p:nvPr/>
              </p:nvSpPr>
              <p:spPr bwMode="auto">
                <a:xfrm>
                  <a:off x="3927" y="301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3" name="Freeform 1091"/>
                <p:cNvSpPr>
                  <a:spLocks/>
                </p:cNvSpPr>
                <p:nvPr/>
              </p:nvSpPr>
              <p:spPr bwMode="auto">
                <a:xfrm>
                  <a:off x="3969" y="3012"/>
                  <a:ext cx="25" cy="6"/>
                </a:xfrm>
                <a:custGeom>
                  <a:avLst/>
                  <a:gdLst>
                    <a:gd name="T0" fmla="*/ 0 w 25"/>
                    <a:gd name="T1" fmla="*/ 0 h 6"/>
                    <a:gd name="T2" fmla="*/ 0 w 25"/>
                    <a:gd name="T3" fmla="*/ 6 h 6"/>
                    <a:gd name="T4" fmla="*/ 0 w 25"/>
                    <a:gd name="T5" fmla="*/ 6 h 6"/>
                    <a:gd name="T6" fmla="*/ 25 w 25"/>
                    <a:gd name="T7" fmla="*/ 6 h 6"/>
                    <a:gd name="T8" fmla="*/ 25 w 25"/>
                    <a:gd name="T9" fmla="*/ 0 h 6"/>
                    <a:gd name="T10" fmla="*/ 25 w 25"/>
                    <a:gd name="T11" fmla="*/ 0 h 6"/>
                    <a:gd name="T12" fmla="*/ 0 w 25"/>
                    <a:gd name="T13" fmla="*/ 0 h 6"/>
                    <a:gd name="T14" fmla="*/ 0 60000 65536"/>
                    <a:gd name="T15" fmla="*/ 0 60000 65536"/>
                    <a:gd name="T16" fmla="*/ 0 60000 65536"/>
                    <a:gd name="T17" fmla="*/ 0 60000 65536"/>
                    <a:gd name="T18" fmla="*/ 0 60000 65536"/>
                    <a:gd name="T19" fmla="*/ 0 60000 65536"/>
                    <a:gd name="T20" fmla="*/ 0 60000 65536"/>
                    <a:gd name="T21" fmla="*/ 0 w 25"/>
                    <a:gd name="T22" fmla="*/ 0 h 6"/>
                    <a:gd name="T23" fmla="*/ 25 w 2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6">
                      <a:moveTo>
                        <a:pt x="0" y="0"/>
                      </a:moveTo>
                      <a:lnTo>
                        <a:pt x="0" y="6"/>
                      </a:lnTo>
                      <a:lnTo>
                        <a:pt x="25" y="6"/>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4" name="Freeform 1092"/>
                <p:cNvSpPr>
                  <a:spLocks/>
                </p:cNvSpPr>
                <p:nvPr/>
              </p:nvSpPr>
              <p:spPr bwMode="auto">
                <a:xfrm>
                  <a:off x="4006" y="300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5" name="Freeform 1093"/>
                <p:cNvSpPr>
                  <a:spLocks/>
                </p:cNvSpPr>
                <p:nvPr/>
              </p:nvSpPr>
              <p:spPr bwMode="auto">
                <a:xfrm>
                  <a:off x="4048" y="300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6" name="Freeform 1094"/>
                <p:cNvSpPr>
                  <a:spLocks/>
                </p:cNvSpPr>
                <p:nvPr/>
              </p:nvSpPr>
              <p:spPr bwMode="auto">
                <a:xfrm>
                  <a:off x="4090" y="300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7" name="Freeform 1095"/>
                <p:cNvSpPr>
                  <a:spLocks/>
                </p:cNvSpPr>
                <p:nvPr/>
              </p:nvSpPr>
              <p:spPr bwMode="auto">
                <a:xfrm>
                  <a:off x="4132" y="298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8" name="Freeform 1096"/>
                <p:cNvSpPr>
                  <a:spLocks/>
                </p:cNvSpPr>
                <p:nvPr/>
              </p:nvSpPr>
              <p:spPr bwMode="auto">
                <a:xfrm>
                  <a:off x="4174" y="2982"/>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19" name="Freeform 1097"/>
                <p:cNvSpPr>
                  <a:spLocks/>
                </p:cNvSpPr>
                <p:nvPr/>
              </p:nvSpPr>
              <p:spPr bwMode="auto">
                <a:xfrm>
                  <a:off x="4216" y="297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0" name="Freeform 1098"/>
                <p:cNvSpPr>
                  <a:spLocks/>
                </p:cNvSpPr>
                <p:nvPr/>
              </p:nvSpPr>
              <p:spPr bwMode="auto">
                <a:xfrm>
                  <a:off x="4258" y="2964"/>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1" name="Freeform 1099"/>
                <p:cNvSpPr>
                  <a:spLocks/>
                </p:cNvSpPr>
                <p:nvPr/>
              </p:nvSpPr>
              <p:spPr bwMode="auto">
                <a:xfrm>
                  <a:off x="4300" y="295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2" name="Freeform 1100"/>
                <p:cNvSpPr>
                  <a:spLocks/>
                </p:cNvSpPr>
                <p:nvPr/>
              </p:nvSpPr>
              <p:spPr bwMode="auto">
                <a:xfrm>
                  <a:off x="4336" y="2940"/>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3" name="Freeform 1101"/>
                <p:cNvSpPr>
                  <a:spLocks/>
                </p:cNvSpPr>
                <p:nvPr/>
              </p:nvSpPr>
              <p:spPr bwMode="auto">
                <a:xfrm>
                  <a:off x="4378" y="2928"/>
                  <a:ext cx="30" cy="12"/>
                </a:xfrm>
                <a:custGeom>
                  <a:avLst/>
                  <a:gdLst>
                    <a:gd name="T0" fmla="*/ 6 w 30"/>
                    <a:gd name="T1" fmla="*/ 6 h 12"/>
                    <a:gd name="T2" fmla="*/ 0 w 30"/>
                    <a:gd name="T3" fmla="*/ 12 h 12"/>
                    <a:gd name="T4" fmla="*/ 6 w 30"/>
                    <a:gd name="T5" fmla="*/ 12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24" y="12"/>
                      </a:lnTo>
                      <a:lnTo>
                        <a:pt x="30" y="6"/>
                      </a:lnTo>
                      <a:lnTo>
                        <a:pt x="30" y="0"/>
                      </a:lnTo>
                      <a:lnTo>
                        <a:pt x="24"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4" name="Freeform 1102"/>
                <p:cNvSpPr>
                  <a:spLocks/>
                </p:cNvSpPr>
                <p:nvPr/>
              </p:nvSpPr>
              <p:spPr bwMode="auto">
                <a:xfrm>
                  <a:off x="4420" y="2916"/>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5" name="Freeform 1103"/>
                <p:cNvSpPr>
                  <a:spLocks/>
                </p:cNvSpPr>
                <p:nvPr/>
              </p:nvSpPr>
              <p:spPr bwMode="auto">
                <a:xfrm>
                  <a:off x="4456" y="289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6" name="Freeform 1104"/>
                <p:cNvSpPr>
                  <a:spLocks/>
                </p:cNvSpPr>
                <p:nvPr/>
              </p:nvSpPr>
              <p:spPr bwMode="auto">
                <a:xfrm>
                  <a:off x="4498" y="2880"/>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12" y="12"/>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7" name="Freeform 1105"/>
                <p:cNvSpPr>
                  <a:spLocks/>
                </p:cNvSpPr>
                <p:nvPr/>
              </p:nvSpPr>
              <p:spPr bwMode="auto">
                <a:xfrm>
                  <a:off x="4534" y="2856"/>
                  <a:ext cx="24" cy="18"/>
                </a:xfrm>
                <a:custGeom>
                  <a:avLst/>
                  <a:gdLst>
                    <a:gd name="T0" fmla="*/ 0 w 24"/>
                    <a:gd name="T1" fmla="*/ 12 h 18"/>
                    <a:gd name="T2" fmla="*/ 0 w 24"/>
                    <a:gd name="T3" fmla="*/ 18 h 18"/>
                    <a:gd name="T4" fmla="*/ 0 w 24"/>
                    <a:gd name="T5" fmla="*/ 18 h 18"/>
                    <a:gd name="T6" fmla="*/ 18 w 24"/>
                    <a:gd name="T7" fmla="*/ 12 h 18"/>
                    <a:gd name="T8" fmla="*/ 24 w 24"/>
                    <a:gd name="T9" fmla="*/ 6 h 18"/>
                    <a:gd name="T10" fmla="*/ 24 w 24"/>
                    <a:gd name="T11" fmla="*/ 6 h 18"/>
                    <a:gd name="T12" fmla="*/ 24 w 24"/>
                    <a:gd name="T13" fmla="*/ 0 h 18"/>
                    <a:gd name="T14" fmla="*/ 18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8" y="12"/>
                      </a:lnTo>
                      <a:lnTo>
                        <a:pt x="24" y="6"/>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8" name="Freeform 1106"/>
                <p:cNvSpPr>
                  <a:spLocks/>
                </p:cNvSpPr>
                <p:nvPr/>
              </p:nvSpPr>
              <p:spPr bwMode="auto">
                <a:xfrm>
                  <a:off x="4570" y="2832"/>
                  <a:ext cx="24" cy="24"/>
                </a:xfrm>
                <a:custGeom>
                  <a:avLst/>
                  <a:gdLst>
                    <a:gd name="T0" fmla="*/ 0 w 24"/>
                    <a:gd name="T1" fmla="*/ 18 h 24"/>
                    <a:gd name="T2" fmla="*/ 0 w 24"/>
                    <a:gd name="T3" fmla="*/ 18 h 24"/>
                    <a:gd name="T4" fmla="*/ 0 w 24"/>
                    <a:gd name="T5" fmla="*/ 24 h 24"/>
                    <a:gd name="T6" fmla="*/ 18 w 24"/>
                    <a:gd name="T7" fmla="*/ 6 h 24"/>
                    <a:gd name="T8" fmla="*/ 18 w 24"/>
                    <a:gd name="T9" fmla="*/ 6 h 24"/>
                    <a:gd name="T10" fmla="*/ 24 w 24"/>
                    <a:gd name="T11" fmla="*/ 6 h 24"/>
                    <a:gd name="T12" fmla="*/ 18 w 24"/>
                    <a:gd name="T13" fmla="*/ 0 h 24"/>
                    <a:gd name="T14" fmla="*/ 18 w 24"/>
                    <a:gd name="T15" fmla="*/ 0 h 24"/>
                    <a:gd name="T16" fmla="*/ 0 w 24"/>
                    <a:gd name="T17" fmla="*/ 1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18"/>
                      </a:moveTo>
                      <a:lnTo>
                        <a:pt x="0" y="18"/>
                      </a:lnTo>
                      <a:lnTo>
                        <a:pt x="0" y="24"/>
                      </a:lnTo>
                      <a:lnTo>
                        <a:pt x="18" y="6"/>
                      </a:lnTo>
                      <a:lnTo>
                        <a:pt x="24"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29" name="Freeform 1107"/>
                <p:cNvSpPr>
                  <a:spLocks/>
                </p:cNvSpPr>
                <p:nvPr/>
              </p:nvSpPr>
              <p:spPr bwMode="auto">
                <a:xfrm>
                  <a:off x="4600" y="2802"/>
                  <a:ext cx="24" cy="24"/>
                </a:xfrm>
                <a:custGeom>
                  <a:avLst/>
                  <a:gdLst>
                    <a:gd name="T0" fmla="*/ 6 w 24"/>
                    <a:gd name="T1" fmla="*/ 18 h 24"/>
                    <a:gd name="T2" fmla="*/ 0 w 24"/>
                    <a:gd name="T3" fmla="*/ 24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18"/>
                      </a:moveTo>
                      <a:lnTo>
                        <a:pt x="0" y="24"/>
                      </a:lnTo>
                      <a:lnTo>
                        <a:pt x="6" y="24"/>
                      </a:lnTo>
                      <a:lnTo>
                        <a:pt x="18" y="12"/>
                      </a:lnTo>
                      <a:lnTo>
                        <a:pt x="24" y="6"/>
                      </a:lnTo>
                      <a:lnTo>
                        <a:pt x="24" y="0"/>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0" name="Freeform 1108"/>
                <p:cNvSpPr>
                  <a:spLocks/>
                </p:cNvSpPr>
                <p:nvPr/>
              </p:nvSpPr>
              <p:spPr bwMode="auto">
                <a:xfrm>
                  <a:off x="4630" y="2772"/>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1" name="Freeform 1109"/>
                <p:cNvSpPr>
                  <a:spLocks/>
                </p:cNvSpPr>
                <p:nvPr/>
              </p:nvSpPr>
              <p:spPr bwMode="auto">
                <a:xfrm>
                  <a:off x="4648" y="2730"/>
                  <a:ext cx="12" cy="30"/>
                </a:xfrm>
                <a:custGeom>
                  <a:avLst/>
                  <a:gdLst>
                    <a:gd name="T0" fmla="*/ 0 w 12"/>
                    <a:gd name="T1" fmla="*/ 24 h 30"/>
                    <a:gd name="T2" fmla="*/ 6 w 12"/>
                    <a:gd name="T3" fmla="*/ 30 h 30"/>
                    <a:gd name="T4" fmla="*/ 6 w 12"/>
                    <a:gd name="T5" fmla="*/ 24 h 30"/>
                    <a:gd name="T6" fmla="*/ 12 w 12"/>
                    <a:gd name="T7" fmla="*/ 18 h 30"/>
                    <a:gd name="T8" fmla="*/ 12 w 12"/>
                    <a:gd name="T9" fmla="*/ 6 h 30"/>
                    <a:gd name="T10" fmla="*/ 12 w 12"/>
                    <a:gd name="T11" fmla="*/ 0 h 30"/>
                    <a:gd name="T12" fmla="*/ 6 w 12"/>
                    <a:gd name="T13" fmla="*/ 6 h 30"/>
                    <a:gd name="T14" fmla="*/ 6 w 12"/>
                    <a:gd name="T15" fmla="*/ 18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8"/>
                      </a:lnTo>
                      <a:lnTo>
                        <a:pt x="12" y="6"/>
                      </a:lnTo>
                      <a:lnTo>
                        <a:pt x="12" y="0"/>
                      </a:lnTo>
                      <a:lnTo>
                        <a:pt x="6" y="6"/>
                      </a:lnTo>
                      <a:lnTo>
                        <a:pt x="6" y="18"/>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2" name="Freeform 1110"/>
                <p:cNvSpPr>
                  <a:spLocks/>
                </p:cNvSpPr>
                <p:nvPr/>
              </p:nvSpPr>
              <p:spPr bwMode="auto">
                <a:xfrm>
                  <a:off x="4654" y="2688"/>
                  <a:ext cx="6" cy="30"/>
                </a:xfrm>
                <a:custGeom>
                  <a:avLst/>
                  <a:gdLst>
                    <a:gd name="T0" fmla="*/ 0 w 6"/>
                    <a:gd name="T1" fmla="*/ 30 h 30"/>
                    <a:gd name="T2" fmla="*/ 6 w 6"/>
                    <a:gd name="T3" fmla="*/ 30 h 30"/>
                    <a:gd name="T4" fmla="*/ 6 w 6"/>
                    <a:gd name="T5" fmla="*/ 30 h 30"/>
                    <a:gd name="T6" fmla="*/ 6 w 6"/>
                    <a:gd name="T7" fmla="*/ 6 h 30"/>
                    <a:gd name="T8" fmla="*/ 0 w 6"/>
                    <a:gd name="T9" fmla="*/ 0 h 30"/>
                    <a:gd name="T10" fmla="*/ 0 w 6"/>
                    <a:gd name="T11" fmla="*/ 6 h 30"/>
                    <a:gd name="T12" fmla="*/ 0 w 6"/>
                    <a:gd name="T13" fmla="*/ 30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0" y="30"/>
                      </a:moveTo>
                      <a:lnTo>
                        <a:pt x="6" y="30"/>
                      </a:lnTo>
                      <a:lnTo>
                        <a:pt x="6" y="6"/>
                      </a:lnTo>
                      <a:lnTo>
                        <a:pt x="0" y="0"/>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3" name="Freeform 1111"/>
                <p:cNvSpPr>
                  <a:spLocks/>
                </p:cNvSpPr>
                <p:nvPr/>
              </p:nvSpPr>
              <p:spPr bwMode="auto">
                <a:xfrm>
                  <a:off x="4636" y="2652"/>
                  <a:ext cx="18" cy="24"/>
                </a:xfrm>
                <a:custGeom>
                  <a:avLst/>
                  <a:gdLst>
                    <a:gd name="T0" fmla="*/ 12 w 18"/>
                    <a:gd name="T1" fmla="*/ 24 h 24"/>
                    <a:gd name="T2" fmla="*/ 12 w 18"/>
                    <a:gd name="T3" fmla="*/ 24 h 24"/>
                    <a:gd name="T4" fmla="*/ 18 w 18"/>
                    <a:gd name="T5" fmla="*/ 24 h 24"/>
                    <a:gd name="T6" fmla="*/ 12 w 18"/>
                    <a:gd name="T7" fmla="*/ 0 h 24"/>
                    <a:gd name="T8" fmla="*/ 6 w 18"/>
                    <a:gd name="T9" fmla="*/ 0 h 24"/>
                    <a:gd name="T10" fmla="*/ 6 w 18"/>
                    <a:gd name="T11" fmla="*/ 0 h 24"/>
                    <a:gd name="T12" fmla="*/ 0 w 18"/>
                    <a:gd name="T13" fmla="*/ 0 h 24"/>
                    <a:gd name="T14" fmla="*/ 6 w 18"/>
                    <a:gd name="T15" fmla="*/ 0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2" y="0"/>
                      </a:lnTo>
                      <a:lnTo>
                        <a:pt x="6" y="0"/>
                      </a:lnTo>
                      <a:lnTo>
                        <a:pt x="0" y="0"/>
                      </a:lnTo>
                      <a:lnTo>
                        <a:pt x="6" y="0"/>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4" name="Freeform 1112"/>
                <p:cNvSpPr>
                  <a:spLocks/>
                </p:cNvSpPr>
                <p:nvPr/>
              </p:nvSpPr>
              <p:spPr bwMode="auto">
                <a:xfrm>
                  <a:off x="4612" y="2616"/>
                  <a:ext cx="24" cy="24"/>
                </a:xfrm>
                <a:custGeom>
                  <a:avLst/>
                  <a:gdLst>
                    <a:gd name="T0" fmla="*/ 18 w 24"/>
                    <a:gd name="T1" fmla="*/ 24 h 24"/>
                    <a:gd name="T2" fmla="*/ 18 w 24"/>
                    <a:gd name="T3" fmla="*/ 24 h 24"/>
                    <a:gd name="T4" fmla="*/ 24 w 24"/>
                    <a:gd name="T5" fmla="*/ 24 h 24"/>
                    <a:gd name="T6" fmla="*/ 12 w 24"/>
                    <a:gd name="T7" fmla="*/ 6 h 24"/>
                    <a:gd name="T8" fmla="*/ 6 w 24"/>
                    <a:gd name="T9" fmla="*/ 6 h 24"/>
                    <a:gd name="T10" fmla="*/ 6 w 24"/>
                    <a:gd name="T11" fmla="*/ 0 h 24"/>
                    <a:gd name="T12" fmla="*/ 0 w 24"/>
                    <a:gd name="T13" fmla="*/ 6 h 24"/>
                    <a:gd name="T14" fmla="*/ 6 w 24"/>
                    <a:gd name="T15" fmla="*/ 6 h 24"/>
                    <a:gd name="T16" fmla="*/ 6 w 24"/>
                    <a:gd name="T17" fmla="*/ 12 h 24"/>
                    <a:gd name="T18" fmla="*/ 6 w 24"/>
                    <a:gd name="T19" fmla="*/ 6 h 24"/>
                    <a:gd name="T20" fmla="*/ 6 w 24"/>
                    <a:gd name="T21" fmla="*/ 6 h 24"/>
                    <a:gd name="T22" fmla="*/ 18 w 24"/>
                    <a:gd name="T23" fmla="*/ 24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24"/>
                      </a:moveTo>
                      <a:lnTo>
                        <a:pt x="18" y="24"/>
                      </a:lnTo>
                      <a:lnTo>
                        <a:pt x="24" y="24"/>
                      </a:lnTo>
                      <a:lnTo>
                        <a:pt x="12" y="6"/>
                      </a:lnTo>
                      <a:lnTo>
                        <a:pt x="6" y="6"/>
                      </a:lnTo>
                      <a:lnTo>
                        <a:pt x="6" y="0"/>
                      </a:lnTo>
                      <a:lnTo>
                        <a:pt x="0" y="6"/>
                      </a:lnTo>
                      <a:lnTo>
                        <a:pt x="6" y="6"/>
                      </a:lnTo>
                      <a:lnTo>
                        <a:pt x="6" y="12"/>
                      </a:lnTo>
                      <a:lnTo>
                        <a:pt x="6"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5" name="Freeform 1113"/>
                <p:cNvSpPr>
                  <a:spLocks/>
                </p:cNvSpPr>
                <p:nvPr/>
              </p:nvSpPr>
              <p:spPr bwMode="auto">
                <a:xfrm>
                  <a:off x="4582" y="2586"/>
                  <a:ext cx="24" cy="24"/>
                </a:xfrm>
                <a:custGeom>
                  <a:avLst/>
                  <a:gdLst>
                    <a:gd name="T0" fmla="*/ 18 w 24"/>
                    <a:gd name="T1" fmla="*/ 24 h 24"/>
                    <a:gd name="T2" fmla="*/ 24 w 24"/>
                    <a:gd name="T3" fmla="*/ 24 h 24"/>
                    <a:gd name="T4" fmla="*/ 18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18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24"/>
                      </a:moveTo>
                      <a:lnTo>
                        <a:pt x="24" y="24"/>
                      </a:lnTo>
                      <a:lnTo>
                        <a:pt x="18" y="18"/>
                      </a:lnTo>
                      <a:lnTo>
                        <a:pt x="6" y="6"/>
                      </a:lnTo>
                      <a:lnTo>
                        <a:pt x="0" y="0"/>
                      </a:lnTo>
                      <a:lnTo>
                        <a:pt x="0" y="6"/>
                      </a:lnTo>
                      <a:lnTo>
                        <a:pt x="6" y="12"/>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6" name="Freeform 1114"/>
                <p:cNvSpPr>
                  <a:spLocks/>
                </p:cNvSpPr>
                <p:nvPr/>
              </p:nvSpPr>
              <p:spPr bwMode="auto">
                <a:xfrm>
                  <a:off x="4546" y="2562"/>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24"/>
                    <a:gd name="T29" fmla="*/ 30 w 3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7" name="Freeform 1115"/>
                <p:cNvSpPr>
                  <a:spLocks/>
                </p:cNvSpPr>
                <p:nvPr/>
              </p:nvSpPr>
              <p:spPr bwMode="auto">
                <a:xfrm>
                  <a:off x="4510" y="2544"/>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8" name="Freeform 1116"/>
                <p:cNvSpPr>
                  <a:spLocks/>
                </p:cNvSpPr>
                <p:nvPr/>
              </p:nvSpPr>
              <p:spPr bwMode="auto">
                <a:xfrm>
                  <a:off x="4474" y="2526"/>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39" name="Freeform 1117"/>
                <p:cNvSpPr>
                  <a:spLocks/>
                </p:cNvSpPr>
                <p:nvPr/>
              </p:nvSpPr>
              <p:spPr bwMode="auto">
                <a:xfrm>
                  <a:off x="4432" y="2507"/>
                  <a:ext cx="30" cy="13"/>
                </a:xfrm>
                <a:custGeom>
                  <a:avLst/>
                  <a:gdLst>
                    <a:gd name="T0" fmla="*/ 30 w 30"/>
                    <a:gd name="T1" fmla="*/ 13 h 13"/>
                    <a:gd name="T2" fmla="*/ 30 w 30"/>
                    <a:gd name="T3" fmla="*/ 13 h 13"/>
                    <a:gd name="T4" fmla="*/ 30 w 30"/>
                    <a:gd name="T5" fmla="*/ 7 h 13"/>
                    <a:gd name="T6" fmla="*/ 24 w 30"/>
                    <a:gd name="T7" fmla="*/ 7 h 13"/>
                    <a:gd name="T8" fmla="*/ 6 w 30"/>
                    <a:gd name="T9" fmla="*/ 0 h 13"/>
                    <a:gd name="T10" fmla="*/ 0 w 30"/>
                    <a:gd name="T11" fmla="*/ 0 h 13"/>
                    <a:gd name="T12" fmla="*/ 6 w 30"/>
                    <a:gd name="T13" fmla="*/ 7 h 13"/>
                    <a:gd name="T14" fmla="*/ 24 w 30"/>
                    <a:gd name="T15" fmla="*/ 13 h 13"/>
                    <a:gd name="T16" fmla="*/ 30 w 30"/>
                    <a:gd name="T17" fmla="*/ 13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3"/>
                    <a:gd name="T29" fmla="*/ 30 w 30"/>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3">
                      <a:moveTo>
                        <a:pt x="30" y="13"/>
                      </a:moveTo>
                      <a:lnTo>
                        <a:pt x="30" y="13"/>
                      </a:lnTo>
                      <a:lnTo>
                        <a:pt x="30" y="7"/>
                      </a:lnTo>
                      <a:lnTo>
                        <a:pt x="24" y="7"/>
                      </a:lnTo>
                      <a:lnTo>
                        <a:pt x="6" y="0"/>
                      </a:lnTo>
                      <a:lnTo>
                        <a:pt x="0" y="0"/>
                      </a:lnTo>
                      <a:lnTo>
                        <a:pt x="6" y="7"/>
                      </a:lnTo>
                      <a:lnTo>
                        <a:pt x="24" y="13"/>
                      </a:lnTo>
                      <a:lnTo>
                        <a:pt x="30"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0" name="Freeform 1118"/>
                <p:cNvSpPr>
                  <a:spLocks/>
                </p:cNvSpPr>
                <p:nvPr/>
              </p:nvSpPr>
              <p:spPr bwMode="auto">
                <a:xfrm>
                  <a:off x="4396" y="2495"/>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6"/>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1" name="Freeform 1119"/>
                <p:cNvSpPr>
                  <a:spLocks/>
                </p:cNvSpPr>
                <p:nvPr/>
              </p:nvSpPr>
              <p:spPr bwMode="auto">
                <a:xfrm>
                  <a:off x="4354" y="2483"/>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2" name="Freeform 1120"/>
                <p:cNvSpPr>
                  <a:spLocks/>
                </p:cNvSpPr>
                <p:nvPr/>
              </p:nvSpPr>
              <p:spPr bwMode="auto">
                <a:xfrm>
                  <a:off x="4318" y="2471"/>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3" name="Freeform 1121"/>
                <p:cNvSpPr>
                  <a:spLocks/>
                </p:cNvSpPr>
                <p:nvPr/>
              </p:nvSpPr>
              <p:spPr bwMode="auto">
                <a:xfrm>
                  <a:off x="4276" y="2459"/>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4" name="Freeform 1122"/>
                <p:cNvSpPr>
                  <a:spLocks/>
                </p:cNvSpPr>
                <p:nvPr/>
              </p:nvSpPr>
              <p:spPr bwMode="auto">
                <a:xfrm>
                  <a:off x="4234" y="244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5" name="Freeform 1123"/>
                <p:cNvSpPr>
                  <a:spLocks/>
                </p:cNvSpPr>
                <p:nvPr/>
              </p:nvSpPr>
              <p:spPr bwMode="auto">
                <a:xfrm>
                  <a:off x="4192" y="2441"/>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6" name="Freeform 1124"/>
                <p:cNvSpPr>
                  <a:spLocks/>
                </p:cNvSpPr>
                <p:nvPr/>
              </p:nvSpPr>
              <p:spPr bwMode="auto">
                <a:xfrm>
                  <a:off x="4150" y="2435"/>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7" name="Freeform 1125"/>
                <p:cNvSpPr>
                  <a:spLocks/>
                </p:cNvSpPr>
                <p:nvPr/>
              </p:nvSpPr>
              <p:spPr bwMode="auto">
                <a:xfrm>
                  <a:off x="4108" y="2423"/>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8" name="Freeform 1126"/>
                <p:cNvSpPr>
                  <a:spLocks/>
                </p:cNvSpPr>
                <p:nvPr/>
              </p:nvSpPr>
              <p:spPr bwMode="auto">
                <a:xfrm>
                  <a:off x="4066" y="242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49" name="Freeform 1127"/>
                <p:cNvSpPr>
                  <a:spLocks/>
                </p:cNvSpPr>
                <p:nvPr/>
              </p:nvSpPr>
              <p:spPr bwMode="auto">
                <a:xfrm>
                  <a:off x="4024" y="2417"/>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0" name="Freeform 1128"/>
                <p:cNvSpPr>
                  <a:spLocks/>
                </p:cNvSpPr>
                <p:nvPr/>
              </p:nvSpPr>
              <p:spPr bwMode="auto">
                <a:xfrm>
                  <a:off x="3981" y="2411"/>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1" name="Freeform 1129"/>
                <p:cNvSpPr>
                  <a:spLocks/>
                </p:cNvSpPr>
                <p:nvPr/>
              </p:nvSpPr>
              <p:spPr bwMode="auto">
                <a:xfrm>
                  <a:off x="3939" y="2411"/>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2" name="Freeform 1130"/>
                <p:cNvSpPr>
                  <a:spLocks/>
                </p:cNvSpPr>
                <p:nvPr/>
              </p:nvSpPr>
              <p:spPr bwMode="auto">
                <a:xfrm>
                  <a:off x="3897" y="2405"/>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3" name="Freeform 1131"/>
                <p:cNvSpPr>
                  <a:spLocks/>
                </p:cNvSpPr>
                <p:nvPr/>
              </p:nvSpPr>
              <p:spPr bwMode="auto">
                <a:xfrm>
                  <a:off x="3855" y="2405"/>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54" name="Freeform 1132"/>
                <p:cNvSpPr>
                  <a:spLocks/>
                </p:cNvSpPr>
                <p:nvPr/>
              </p:nvSpPr>
              <p:spPr bwMode="auto">
                <a:xfrm>
                  <a:off x="3813" y="2405"/>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188" name="Group 1198"/>
              <p:cNvGrpSpPr>
                <a:grpSpLocks/>
              </p:cNvGrpSpPr>
              <p:nvPr/>
            </p:nvGrpSpPr>
            <p:grpSpPr bwMode="auto">
              <a:xfrm>
                <a:off x="3177" y="2501"/>
                <a:ext cx="1195" cy="433"/>
                <a:chOff x="3177" y="2501"/>
                <a:chExt cx="1195" cy="433"/>
              </a:xfrm>
            </p:grpSpPr>
            <p:sp>
              <p:nvSpPr>
                <p:cNvPr id="31197" name="Freeform 1134"/>
                <p:cNvSpPr>
                  <a:spLocks/>
                </p:cNvSpPr>
                <p:nvPr/>
              </p:nvSpPr>
              <p:spPr bwMode="auto">
                <a:xfrm>
                  <a:off x="3747" y="2501"/>
                  <a:ext cx="30" cy="6"/>
                </a:xfrm>
                <a:custGeom>
                  <a:avLst/>
                  <a:gdLst>
                    <a:gd name="T0" fmla="*/ 24 w 30"/>
                    <a:gd name="T1" fmla="*/ 6 h 6"/>
                    <a:gd name="T2" fmla="*/ 30 w 30"/>
                    <a:gd name="T3" fmla="*/ 6 h 6"/>
                    <a:gd name="T4" fmla="*/ 30 w 30"/>
                    <a:gd name="T5" fmla="*/ 0 h 6"/>
                    <a:gd name="T6" fmla="*/ 30 w 30"/>
                    <a:gd name="T7" fmla="*/ 0 h 6"/>
                    <a:gd name="T8" fmla="*/ 24 w 30"/>
                    <a:gd name="T9" fmla="*/ 0 h 6"/>
                    <a:gd name="T10" fmla="*/ 0 w 30"/>
                    <a:gd name="T11" fmla="*/ 0 h 6"/>
                    <a:gd name="T12" fmla="*/ 0 w 30"/>
                    <a:gd name="T13" fmla="*/ 0 h 6"/>
                    <a:gd name="T14" fmla="*/ 0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6"/>
                      </a:ln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98" name="Freeform 1135"/>
                <p:cNvSpPr>
                  <a:spLocks/>
                </p:cNvSpPr>
                <p:nvPr/>
              </p:nvSpPr>
              <p:spPr bwMode="auto">
                <a:xfrm>
                  <a:off x="3705"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99" name="Freeform 1136"/>
                <p:cNvSpPr>
                  <a:spLocks/>
                </p:cNvSpPr>
                <p:nvPr/>
              </p:nvSpPr>
              <p:spPr bwMode="auto">
                <a:xfrm>
                  <a:off x="3663"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0" name="Freeform 1137"/>
                <p:cNvSpPr>
                  <a:spLocks/>
                </p:cNvSpPr>
                <p:nvPr/>
              </p:nvSpPr>
              <p:spPr bwMode="auto">
                <a:xfrm>
                  <a:off x="3621" y="2501"/>
                  <a:ext cx="30" cy="13"/>
                </a:xfrm>
                <a:custGeom>
                  <a:avLst/>
                  <a:gdLst>
                    <a:gd name="T0" fmla="*/ 24 w 30"/>
                    <a:gd name="T1" fmla="*/ 6 h 13"/>
                    <a:gd name="T2" fmla="*/ 30 w 30"/>
                    <a:gd name="T3" fmla="*/ 6 h 13"/>
                    <a:gd name="T4" fmla="*/ 24 w 30"/>
                    <a:gd name="T5" fmla="*/ 0 h 13"/>
                    <a:gd name="T6" fmla="*/ 0 w 30"/>
                    <a:gd name="T7" fmla="*/ 6 h 13"/>
                    <a:gd name="T8" fmla="*/ 0 w 30"/>
                    <a:gd name="T9" fmla="*/ 6 h 13"/>
                    <a:gd name="T10" fmla="*/ 0 w 30"/>
                    <a:gd name="T11" fmla="*/ 13 h 13"/>
                    <a:gd name="T12" fmla="*/ 24 w 30"/>
                    <a:gd name="T13" fmla="*/ 6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24" y="6"/>
                      </a:moveTo>
                      <a:lnTo>
                        <a:pt x="30" y="6"/>
                      </a:lnTo>
                      <a:lnTo>
                        <a:pt x="24" y="0"/>
                      </a:lnTo>
                      <a:lnTo>
                        <a:pt x="0" y="6"/>
                      </a:lnTo>
                      <a:lnTo>
                        <a:pt x="0" y="13"/>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1" name="Freeform 1138"/>
                <p:cNvSpPr>
                  <a:spLocks/>
                </p:cNvSpPr>
                <p:nvPr/>
              </p:nvSpPr>
              <p:spPr bwMode="auto">
                <a:xfrm>
                  <a:off x="3579" y="2507"/>
                  <a:ext cx="30" cy="13"/>
                </a:xfrm>
                <a:custGeom>
                  <a:avLst/>
                  <a:gdLst>
                    <a:gd name="T0" fmla="*/ 24 w 30"/>
                    <a:gd name="T1" fmla="*/ 7 h 13"/>
                    <a:gd name="T2" fmla="*/ 30 w 30"/>
                    <a:gd name="T3" fmla="*/ 7 h 13"/>
                    <a:gd name="T4" fmla="*/ 24 w 30"/>
                    <a:gd name="T5" fmla="*/ 0 h 13"/>
                    <a:gd name="T6" fmla="*/ 0 w 30"/>
                    <a:gd name="T7" fmla="*/ 7 h 13"/>
                    <a:gd name="T8" fmla="*/ 0 w 30"/>
                    <a:gd name="T9" fmla="*/ 7 h 13"/>
                    <a:gd name="T10" fmla="*/ 0 w 30"/>
                    <a:gd name="T11" fmla="*/ 13 h 13"/>
                    <a:gd name="T12" fmla="*/ 24 w 30"/>
                    <a:gd name="T13" fmla="*/ 7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24" y="7"/>
                      </a:moveTo>
                      <a:lnTo>
                        <a:pt x="30" y="7"/>
                      </a:lnTo>
                      <a:lnTo>
                        <a:pt x="24" y="0"/>
                      </a:lnTo>
                      <a:lnTo>
                        <a:pt x="0" y="7"/>
                      </a:lnTo>
                      <a:lnTo>
                        <a:pt x="0" y="13"/>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2" name="Freeform 1139"/>
                <p:cNvSpPr>
                  <a:spLocks/>
                </p:cNvSpPr>
                <p:nvPr/>
              </p:nvSpPr>
              <p:spPr bwMode="auto">
                <a:xfrm>
                  <a:off x="3537" y="251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3" name="Freeform 1140"/>
                <p:cNvSpPr>
                  <a:spLocks/>
                </p:cNvSpPr>
                <p:nvPr/>
              </p:nvSpPr>
              <p:spPr bwMode="auto">
                <a:xfrm>
                  <a:off x="3495" y="2520"/>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4" name="Freeform 1141"/>
                <p:cNvSpPr>
                  <a:spLocks/>
                </p:cNvSpPr>
                <p:nvPr/>
              </p:nvSpPr>
              <p:spPr bwMode="auto">
                <a:xfrm>
                  <a:off x="3453" y="2526"/>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5" name="Freeform 1142"/>
                <p:cNvSpPr>
                  <a:spLocks/>
                </p:cNvSpPr>
                <p:nvPr/>
              </p:nvSpPr>
              <p:spPr bwMode="auto">
                <a:xfrm>
                  <a:off x="3411" y="2538"/>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6" name="Freeform 1143"/>
                <p:cNvSpPr>
                  <a:spLocks/>
                </p:cNvSpPr>
                <p:nvPr/>
              </p:nvSpPr>
              <p:spPr bwMode="auto">
                <a:xfrm>
                  <a:off x="3369" y="2550"/>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7" name="Freeform 1144"/>
                <p:cNvSpPr>
                  <a:spLocks/>
                </p:cNvSpPr>
                <p:nvPr/>
              </p:nvSpPr>
              <p:spPr bwMode="auto">
                <a:xfrm>
                  <a:off x="3333" y="2562"/>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8" name="Freeform 1145"/>
                <p:cNvSpPr>
                  <a:spLocks/>
                </p:cNvSpPr>
                <p:nvPr/>
              </p:nvSpPr>
              <p:spPr bwMode="auto">
                <a:xfrm>
                  <a:off x="3291" y="2574"/>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9" name="Freeform 1146"/>
                <p:cNvSpPr>
                  <a:spLocks/>
                </p:cNvSpPr>
                <p:nvPr/>
              </p:nvSpPr>
              <p:spPr bwMode="auto">
                <a:xfrm>
                  <a:off x="3255" y="2592"/>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8"/>
                    <a:gd name="T26" fmla="*/ 30 w 3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0" name="Freeform 1147"/>
                <p:cNvSpPr>
                  <a:spLocks/>
                </p:cNvSpPr>
                <p:nvPr/>
              </p:nvSpPr>
              <p:spPr bwMode="auto">
                <a:xfrm>
                  <a:off x="3225" y="2616"/>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6"/>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1" name="Freeform 1148"/>
                <p:cNvSpPr>
                  <a:spLocks/>
                </p:cNvSpPr>
                <p:nvPr/>
              </p:nvSpPr>
              <p:spPr bwMode="auto">
                <a:xfrm>
                  <a:off x="3195" y="2640"/>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2" name="Freeform 1149"/>
                <p:cNvSpPr>
                  <a:spLocks/>
                </p:cNvSpPr>
                <p:nvPr/>
              </p:nvSpPr>
              <p:spPr bwMode="auto">
                <a:xfrm>
                  <a:off x="3177" y="2676"/>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3" name="Freeform 1150"/>
                <p:cNvSpPr>
                  <a:spLocks/>
                </p:cNvSpPr>
                <p:nvPr/>
              </p:nvSpPr>
              <p:spPr bwMode="auto">
                <a:xfrm>
                  <a:off x="3177" y="2718"/>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24"/>
                      </a:lnTo>
                      <a:lnTo>
                        <a:pt x="6"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4" name="Freeform 1151"/>
                <p:cNvSpPr>
                  <a:spLocks/>
                </p:cNvSpPr>
                <p:nvPr/>
              </p:nvSpPr>
              <p:spPr bwMode="auto">
                <a:xfrm>
                  <a:off x="3183" y="2754"/>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18 w 24"/>
                    <a:gd name="T11" fmla="*/ 24 h 24"/>
                    <a:gd name="T12" fmla="*/ 24 w 24"/>
                    <a:gd name="T13" fmla="*/ 24 h 24"/>
                    <a:gd name="T14" fmla="*/ 12 w 24"/>
                    <a:gd name="T15" fmla="*/ 6 h 24"/>
                    <a:gd name="T16" fmla="*/ 6 w 24"/>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6"/>
                      </a:moveTo>
                      <a:lnTo>
                        <a:pt x="6" y="0"/>
                      </a:lnTo>
                      <a:lnTo>
                        <a:pt x="0" y="6"/>
                      </a:lnTo>
                      <a:lnTo>
                        <a:pt x="6" y="6"/>
                      </a:lnTo>
                      <a:lnTo>
                        <a:pt x="18"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5" name="Freeform 1152"/>
                <p:cNvSpPr>
                  <a:spLocks/>
                </p:cNvSpPr>
                <p:nvPr/>
              </p:nvSpPr>
              <p:spPr bwMode="auto">
                <a:xfrm>
                  <a:off x="3213" y="2790"/>
                  <a:ext cx="24" cy="18"/>
                </a:xfrm>
                <a:custGeom>
                  <a:avLst/>
                  <a:gdLst>
                    <a:gd name="T0" fmla="*/ 6 w 24"/>
                    <a:gd name="T1" fmla="*/ 0 h 18"/>
                    <a:gd name="T2" fmla="*/ 0 w 24"/>
                    <a:gd name="T3" fmla="*/ 0 h 18"/>
                    <a:gd name="T4" fmla="*/ 0 w 24"/>
                    <a:gd name="T5" fmla="*/ 0 h 18"/>
                    <a:gd name="T6" fmla="*/ 6 w 24"/>
                    <a:gd name="T7" fmla="*/ 12 h 18"/>
                    <a:gd name="T8" fmla="*/ 12 w 24"/>
                    <a:gd name="T9" fmla="*/ 12 h 18"/>
                    <a:gd name="T10" fmla="*/ 18 w 24"/>
                    <a:gd name="T11" fmla="*/ 18 h 18"/>
                    <a:gd name="T12" fmla="*/ 24 w 24"/>
                    <a:gd name="T13" fmla="*/ 18 h 18"/>
                    <a:gd name="T14" fmla="*/ 18 w 24"/>
                    <a:gd name="T15" fmla="*/ 12 h 18"/>
                    <a:gd name="T16" fmla="*/ 12 w 24"/>
                    <a:gd name="T17" fmla="*/ 6 h 18"/>
                    <a:gd name="T18" fmla="*/ 12 w 24"/>
                    <a:gd name="T19" fmla="*/ 12 h 18"/>
                    <a:gd name="T20" fmla="*/ 12 w 24"/>
                    <a:gd name="T21" fmla="*/ 12 h 18"/>
                    <a:gd name="T22" fmla="*/ 6 w 24"/>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6" y="0"/>
                      </a:moveTo>
                      <a:lnTo>
                        <a:pt x="0" y="0"/>
                      </a:lnTo>
                      <a:lnTo>
                        <a:pt x="6" y="12"/>
                      </a:lnTo>
                      <a:lnTo>
                        <a:pt x="12" y="12"/>
                      </a:lnTo>
                      <a:lnTo>
                        <a:pt x="18" y="18"/>
                      </a:lnTo>
                      <a:lnTo>
                        <a:pt x="24" y="18"/>
                      </a:lnTo>
                      <a:lnTo>
                        <a:pt x="18" y="12"/>
                      </a:lnTo>
                      <a:lnTo>
                        <a:pt x="12" y="6"/>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6" name="Freeform 1153"/>
                <p:cNvSpPr>
                  <a:spLocks/>
                </p:cNvSpPr>
                <p:nvPr/>
              </p:nvSpPr>
              <p:spPr bwMode="auto">
                <a:xfrm>
                  <a:off x="3243" y="2814"/>
                  <a:ext cx="30" cy="18"/>
                </a:xfrm>
                <a:custGeom>
                  <a:avLst/>
                  <a:gdLst>
                    <a:gd name="T0" fmla="*/ 6 w 30"/>
                    <a:gd name="T1" fmla="*/ 0 h 18"/>
                    <a:gd name="T2" fmla="*/ 0 w 30"/>
                    <a:gd name="T3" fmla="*/ 0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0"/>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7" name="Freeform 1154"/>
                <p:cNvSpPr>
                  <a:spLocks/>
                </p:cNvSpPr>
                <p:nvPr/>
              </p:nvSpPr>
              <p:spPr bwMode="auto">
                <a:xfrm>
                  <a:off x="3279" y="283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8" name="Freeform 1155"/>
                <p:cNvSpPr>
                  <a:spLocks/>
                </p:cNvSpPr>
                <p:nvPr/>
              </p:nvSpPr>
              <p:spPr bwMode="auto">
                <a:xfrm>
                  <a:off x="3321" y="2856"/>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19" name="Freeform 1156"/>
                <p:cNvSpPr>
                  <a:spLocks/>
                </p:cNvSpPr>
                <p:nvPr/>
              </p:nvSpPr>
              <p:spPr bwMode="auto">
                <a:xfrm>
                  <a:off x="3357" y="286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0" name="Freeform 1157"/>
                <p:cNvSpPr>
                  <a:spLocks/>
                </p:cNvSpPr>
                <p:nvPr/>
              </p:nvSpPr>
              <p:spPr bwMode="auto">
                <a:xfrm>
                  <a:off x="3399" y="288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1" name="Freeform 1158"/>
                <p:cNvSpPr>
                  <a:spLocks/>
                </p:cNvSpPr>
                <p:nvPr/>
              </p:nvSpPr>
              <p:spPr bwMode="auto">
                <a:xfrm>
                  <a:off x="3441" y="2892"/>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2" name="Freeform 1159"/>
                <p:cNvSpPr>
                  <a:spLocks/>
                </p:cNvSpPr>
                <p:nvPr/>
              </p:nvSpPr>
              <p:spPr bwMode="auto">
                <a:xfrm>
                  <a:off x="3477" y="290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3" name="Freeform 1160"/>
                <p:cNvSpPr>
                  <a:spLocks/>
                </p:cNvSpPr>
                <p:nvPr/>
              </p:nvSpPr>
              <p:spPr bwMode="auto">
                <a:xfrm>
                  <a:off x="3519" y="2910"/>
                  <a:ext cx="30" cy="12"/>
                </a:xfrm>
                <a:custGeom>
                  <a:avLst/>
                  <a:gdLst>
                    <a:gd name="T0" fmla="*/ 6 w 30"/>
                    <a:gd name="T1" fmla="*/ 0 h 12"/>
                    <a:gd name="T2" fmla="*/ 0 w 30"/>
                    <a:gd name="T3" fmla="*/ 6 h 12"/>
                    <a:gd name="T4" fmla="*/ 6 w 30"/>
                    <a:gd name="T5" fmla="*/ 6 h 12"/>
                    <a:gd name="T6" fmla="*/ 18 w 30"/>
                    <a:gd name="T7" fmla="*/ 12 h 12"/>
                    <a:gd name="T8" fmla="*/ 30 w 30"/>
                    <a:gd name="T9" fmla="*/ 12 h 12"/>
                    <a:gd name="T10" fmla="*/ 30 w 30"/>
                    <a:gd name="T11" fmla="*/ 6 h 12"/>
                    <a:gd name="T12" fmla="*/ 30 w 30"/>
                    <a:gd name="T13" fmla="*/ 6 h 12"/>
                    <a:gd name="T14" fmla="*/ 18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18" y="12"/>
                      </a:lnTo>
                      <a:lnTo>
                        <a:pt x="30" y="12"/>
                      </a:lnTo>
                      <a:lnTo>
                        <a:pt x="30" y="6"/>
                      </a:lnTo>
                      <a:lnTo>
                        <a:pt x="18"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4" name="Freeform 1161"/>
                <p:cNvSpPr>
                  <a:spLocks/>
                </p:cNvSpPr>
                <p:nvPr/>
              </p:nvSpPr>
              <p:spPr bwMode="auto">
                <a:xfrm>
                  <a:off x="3561" y="291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5" name="Freeform 1162"/>
                <p:cNvSpPr>
                  <a:spLocks/>
                </p:cNvSpPr>
                <p:nvPr/>
              </p:nvSpPr>
              <p:spPr bwMode="auto">
                <a:xfrm>
                  <a:off x="3603" y="292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6" name="Freeform 1163"/>
                <p:cNvSpPr>
                  <a:spLocks/>
                </p:cNvSpPr>
                <p:nvPr/>
              </p:nvSpPr>
              <p:spPr bwMode="auto">
                <a:xfrm>
                  <a:off x="3645" y="2928"/>
                  <a:ext cx="30" cy="6"/>
                </a:xfrm>
                <a:custGeom>
                  <a:avLst/>
                  <a:gdLst>
                    <a:gd name="T0" fmla="*/ 6 w 30"/>
                    <a:gd name="T1" fmla="*/ 0 h 6"/>
                    <a:gd name="T2" fmla="*/ 0 w 30"/>
                    <a:gd name="T3" fmla="*/ 0 h 6"/>
                    <a:gd name="T4" fmla="*/ 6 w 30"/>
                    <a:gd name="T5" fmla="*/ 6 h 6"/>
                    <a:gd name="T6" fmla="*/ 6 w 30"/>
                    <a:gd name="T7" fmla="*/ 6 h 6"/>
                    <a:gd name="T8" fmla="*/ 30 w 30"/>
                    <a:gd name="T9" fmla="*/ 6 h 6"/>
                    <a:gd name="T10" fmla="*/ 30 w 30"/>
                    <a:gd name="T11" fmla="*/ 0 h 6"/>
                    <a:gd name="T12" fmla="*/ 30 w 30"/>
                    <a:gd name="T13" fmla="*/ 0 h 6"/>
                    <a:gd name="T14" fmla="*/ 6 w 30"/>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6"/>
                    <a:gd name="T26" fmla="*/ 30 w 30"/>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7" name="Freeform 1164"/>
                <p:cNvSpPr>
                  <a:spLocks/>
                </p:cNvSpPr>
                <p:nvPr/>
              </p:nvSpPr>
              <p:spPr bwMode="auto">
                <a:xfrm>
                  <a:off x="3687" y="292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8" name="Freeform 1165"/>
                <p:cNvSpPr>
                  <a:spLocks/>
                </p:cNvSpPr>
                <p:nvPr/>
              </p:nvSpPr>
              <p:spPr bwMode="auto">
                <a:xfrm>
                  <a:off x="3729"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29" name="Freeform 1166"/>
                <p:cNvSpPr>
                  <a:spLocks/>
                </p:cNvSpPr>
                <p:nvPr/>
              </p:nvSpPr>
              <p:spPr bwMode="auto">
                <a:xfrm>
                  <a:off x="3771"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0" name="Freeform 1167"/>
                <p:cNvSpPr>
                  <a:spLocks/>
                </p:cNvSpPr>
                <p:nvPr/>
              </p:nvSpPr>
              <p:spPr bwMode="auto">
                <a:xfrm>
                  <a:off x="3813"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1" name="Freeform 1168"/>
                <p:cNvSpPr>
                  <a:spLocks/>
                </p:cNvSpPr>
                <p:nvPr/>
              </p:nvSpPr>
              <p:spPr bwMode="auto">
                <a:xfrm>
                  <a:off x="3855"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2" name="Freeform 1169"/>
                <p:cNvSpPr>
                  <a:spLocks/>
                </p:cNvSpPr>
                <p:nvPr/>
              </p:nvSpPr>
              <p:spPr bwMode="auto">
                <a:xfrm>
                  <a:off x="3897" y="292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3" name="Freeform 1170"/>
                <p:cNvSpPr>
                  <a:spLocks/>
                </p:cNvSpPr>
                <p:nvPr/>
              </p:nvSpPr>
              <p:spPr bwMode="auto">
                <a:xfrm>
                  <a:off x="3939" y="2916"/>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4" name="Freeform 1171"/>
                <p:cNvSpPr>
                  <a:spLocks/>
                </p:cNvSpPr>
                <p:nvPr/>
              </p:nvSpPr>
              <p:spPr bwMode="auto">
                <a:xfrm>
                  <a:off x="3981" y="2910"/>
                  <a:ext cx="31" cy="12"/>
                </a:xfrm>
                <a:custGeom>
                  <a:avLst/>
                  <a:gdLst>
                    <a:gd name="T0" fmla="*/ 0 w 31"/>
                    <a:gd name="T1" fmla="*/ 6 h 12"/>
                    <a:gd name="T2" fmla="*/ 0 w 31"/>
                    <a:gd name="T3" fmla="*/ 6 h 12"/>
                    <a:gd name="T4" fmla="*/ 0 w 31"/>
                    <a:gd name="T5" fmla="*/ 12 h 12"/>
                    <a:gd name="T6" fmla="*/ 25 w 31"/>
                    <a:gd name="T7" fmla="*/ 12 h 12"/>
                    <a:gd name="T8" fmla="*/ 25 w 31"/>
                    <a:gd name="T9" fmla="*/ 6 h 12"/>
                    <a:gd name="T10" fmla="*/ 31 w 31"/>
                    <a:gd name="T11" fmla="*/ 6 h 12"/>
                    <a:gd name="T12" fmla="*/ 25 w 31"/>
                    <a:gd name="T13" fmla="*/ 0 h 12"/>
                    <a:gd name="T14" fmla="*/ 25 w 31"/>
                    <a:gd name="T15" fmla="*/ 6 h 12"/>
                    <a:gd name="T16" fmla="*/ 0 w 31"/>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2"/>
                    <a:gd name="T29" fmla="*/ 31 w 31"/>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2">
                      <a:moveTo>
                        <a:pt x="0" y="6"/>
                      </a:moveTo>
                      <a:lnTo>
                        <a:pt x="0" y="6"/>
                      </a:lnTo>
                      <a:lnTo>
                        <a:pt x="0" y="12"/>
                      </a:lnTo>
                      <a:lnTo>
                        <a:pt x="25" y="12"/>
                      </a:lnTo>
                      <a:lnTo>
                        <a:pt x="25" y="6"/>
                      </a:lnTo>
                      <a:lnTo>
                        <a:pt x="31" y="6"/>
                      </a:lnTo>
                      <a:lnTo>
                        <a:pt x="25" y="0"/>
                      </a:lnTo>
                      <a:lnTo>
                        <a:pt x="25"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5" name="Freeform 1172"/>
                <p:cNvSpPr>
                  <a:spLocks/>
                </p:cNvSpPr>
                <p:nvPr/>
              </p:nvSpPr>
              <p:spPr bwMode="auto">
                <a:xfrm>
                  <a:off x="4024" y="2904"/>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6" name="Freeform 1173"/>
                <p:cNvSpPr>
                  <a:spLocks/>
                </p:cNvSpPr>
                <p:nvPr/>
              </p:nvSpPr>
              <p:spPr bwMode="auto">
                <a:xfrm>
                  <a:off x="4066" y="289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7" name="Freeform 1174"/>
                <p:cNvSpPr>
                  <a:spLocks/>
                </p:cNvSpPr>
                <p:nvPr/>
              </p:nvSpPr>
              <p:spPr bwMode="auto">
                <a:xfrm>
                  <a:off x="4108" y="2886"/>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8" name="Freeform 1175"/>
                <p:cNvSpPr>
                  <a:spLocks/>
                </p:cNvSpPr>
                <p:nvPr/>
              </p:nvSpPr>
              <p:spPr bwMode="auto">
                <a:xfrm>
                  <a:off x="4144" y="287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9" name="Freeform 1176"/>
                <p:cNvSpPr>
                  <a:spLocks/>
                </p:cNvSpPr>
                <p:nvPr/>
              </p:nvSpPr>
              <p:spPr bwMode="auto">
                <a:xfrm>
                  <a:off x="4186" y="2856"/>
                  <a:ext cx="30" cy="18"/>
                </a:xfrm>
                <a:custGeom>
                  <a:avLst/>
                  <a:gdLst>
                    <a:gd name="T0" fmla="*/ 0 w 30"/>
                    <a:gd name="T1" fmla="*/ 12 h 18"/>
                    <a:gd name="T2" fmla="*/ 0 w 30"/>
                    <a:gd name="T3" fmla="*/ 12 h 18"/>
                    <a:gd name="T4" fmla="*/ 0 w 30"/>
                    <a:gd name="T5" fmla="*/ 18 h 18"/>
                    <a:gd name="T6" fmla="*/ 12 w 30"/>
                    <a:gd name="T7" fmla="*/ 18 h 18"/>
                    <a:gd name="T8" fmla="*/ 24 w 30"/>
                    <a:gd name="T9" fmla="*/ 6 h 18"/>
                    <a:gd name="T10" fmla="*/ 30 w 30"/>
                    <a:gd name="T11" fmla="*/ 6 h 18"/>
                    <a:gd name="T12" fmla="*/ 24 w 30"/>
                    <a:gd name="T13" fmla="*/ 0 h 18"/>
                    <a:gd name="T14" fmla="*/ 12 w 30"/>
                    <a:gd name="T15" fmla="*/ 12 h 18"/>
                    <a:gd name="T16" fmla="*/ 0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0" y="12"/>
                      </a:moveTo>
                      <a:lnTo>
                        <a:pt x="0" y="12"/>
                      </a:lnTo>
                      <a:lnTo>
                        <a:pt x="0" y="18"/>
                      </a:lnTo>
                      <a:lnTo>
                        <a:pt x="12" y="18"/>
                      </a:lnTo>
                      <a:lnTo>
                        <a:pt x="24" y="6"/>
                      </a:lnTo>
                      <a:lnTo>
                        <a:pt x="30" y="6"/>
                      </a:lnTo>
                      <a:lnTo>
                        <a:pt x="24" y="0"/>
                      </a:lnTo>
                      <a:lnTo>
                        <a:pt x="12"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0" name="Freeform 1177"/>
                <p:cNvSpPr>
                  <a:spLocks/>
                </p:cNvSpPr>
                <p:nvPr/>
              </p:nvSpPr>
              <p:spPr bwMode="auto">
                <a:xfrm>
                  <a:off x="4222" y="284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1" name="Freeform 1178"/>
                <p:cNvSpPr>
                  <a:spLocks/>
                </p:cNvSpPr>
                <p:nvPr/>
              </p:nvSpPr>
              <p:spPr bwMode="auto">
                <a:xfrm>
                  <a:off x="4264" y="2820"/>
                  <a:ext cx="24" cy="18"/>
                </a:xfrm>
                <a:custGeom>
                  <a:avLst/>
                  <a:gdLst>
                    <a:gd name="T0" fmla="*/ 0 w 24"/>
                    <a:gd name="T1" fmla="*/ 12 h 18"/>
                    <a:gd name="T2" fmla="*/ 0 w 24"/>
                    <a:gd name="T3" fmla="*/ 18 h 18"/>
                    <a:gd name="T4" fmla="*/ 0 w 24"/>
                    <a:gd name="T5" fmla="*/ 18 h 18"/>
                    <a:gd name="T6" fmla="*/ 6 w 24"/>
                    <a:gd name="T7" fmla="*/ 18 h 18"/>
                    <a:gd name="T8" fmla="*/ 24 w 24"/>
                    <a:gd name="T9" fmla="*/ 6 h 18"/>
                    <a:gd name="T10" fmla="*/ 24 w 24"/>
                    <a:gd name="T11" fmla="*/ 6 h 18"/>
                    <a:gd name="T12" fmla="*/ 24 w 24"/>
                    <a:gd name="T13" fmla="*/ 0 h 18"/>
                    <a:gd name="T14" fmla="*/ 6 w 24"/>
                    <a:gd name="T15" fmla="*/ 12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6" y="18"/>
                      </a:lnTo>
                      <a:lnTo>
                        <a:pt x="24" y="6"/>
                      </a:lnTo>
                      <a:lnTo>
                        <a:pt x="24" y="0"/>
                      </a:lnTo>
                      <a:lnTo>
                        <a:pt x="6"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2" name="Freeform 1179"/>
                <p:cNvSpPr>
                  <a:spLocks/>
                </p:cNvSpPr>
                <p:nvPr/>
              </p:nvSpPr>
              <p:spPr bwMode="auto">
                <a:xfrm>
                  <a:off x="4300" y="2796"/>
                  <a:ext cx="24" cy="24"/>
                </a:xfrm>
                <a:custGeom>
                  <a:avLst/>
                  <a:gdLst>
                    <a:gd name="T0" fmla="*/ 0 w 24"/>
                    <a:gd name="T1" fmla="*/ 18 h 24"/>
                    <a:gd name="T2" fmla="*/ 0 w 24"/>
                    <a:gd name="T3" fmla="*/ 18 h 24"/>
                    <a:gd name="T4" fmla="*/ 0 w 24"/>
                    <a:gd name="T5" fmla="*/ 24 h 24"/>
                    <a:gd name="T6" fmla="*/ 24 w 24"/>
                    <a:gd name="T7" fmla="*/ 6 h 24"/>
                    <a:gd name="T8" fmla="*/ 24 w 24"/>
                    <a:gd name="T9" fmla="*/ 6 h 24"/>
                    <a:gd name="T10" fmla="*/ 24 w 24"/>
                    <a:gd name="T11" fmla="*/ 0 h 24"/>
                    <a:gd name="T12" fmla="*/ 0 w 24"/>
                    <a:gd name="T13" fmla="*/ 18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8"/>
                      </a:moveTo>
                      <a:lnTo>
                        <a:pt x="0" y="18"/>
                      </a:lnTo>
                      <a:lnTo>
                        <a:pt x="0" y="24"/>
                      </a:lnTo>
                      <a:lnTo>
                        <a:pt x="24" y="6"/>
                      </a:lnTo>
                      <a:lnTo>
                        <a:pt x="24"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3" name="Freeform 1180"/>
                <p:cNvSpPr>
                  <a:spLocks/>
                </p:cNvSpPr>
                <p:nvPr/>
              </p:nvSpPr>
              <p:spPr bwMode="auto">
                <a:xfrm>
                  <a:off x="4330" y="2766"/>
                  <a:ext cx="24" cy="24"/>
                </a:xfrm>
                <a:custGeom>
                  <a:avLst/>
                  <a:gdLst>
                    <a:gd name="T0" fmla="*/ 0 w 24"/>
                    <a:gd name="T1" fmla="*/ 24 h 24"/>
                    <a:gd name="T2" fmla="*/ 6 w 24"/>
                    <a:gd name="T3" fmla="*/ 24 h 24"/>
                    <a:gd name="T4" fmla="*/ 6 w 24"/>
                    <a:gd name="T5" fmla="*/ 24 h 24"/>
                    <a:gd name="T6" fmla="*/ 24 w 24"/>
                    <a:gd name="T7" fmla="*/ 6 h 24"/>
                    <a:gd name="T8" fmla="*/ 18 w 24"/>
                    <a:gd name="T9" fmla="*/ 0 h 24"/>
                    <a:gd name="T10" fmla="*/ 18 w 24"/>
                    <a:gd name="T11" fmla="*/ 6 h 24"/>
                    <a:gd name="T12" fmla="*/ 0 w 24"/>
                    <a:gd name="T13" fmla="*/ 24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24"/>
                      </a:moveTo>
                      <a:lnTo>
                        <a:pt x="6" y="24"/>
                      </a:lnTo>
                      <a:lnTo>
                        <a:pt x="24" y="6"/>
                      </a:lnTo>
                      <a:lnTo>
                        <a:pt x="18" y="0"/>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4" name="Freeform 1181"/>
                <p:cNvSpPr>
                  <a:spLocks/>
                </p:cNvSpPr>
                <p:nvPr/>
              </p:nvSpPr>
              <p:spPr bwMode="auto">
                <a:xfrm>
                  <a:off x="4360" y="2730"/>
                  <a:ext cx="12" cy="30"/>
                </a:xfrm>
                <a:custGeom>
                  <a:avLst/>
                  <a:gdLst>
                    <a:gd name="T0" fmla="*/ 0 w 12"/>
                    <a:gd name="T1" fmla="*/ 30 h 30"/>
                    <a:gd name="T2" fmla="*/ 0 w 12"/>
                    <a:gd name="T3" fmla="*/ 30 h 30"/>
                    <a:gd name="T4" fmla="*/ 6 w 12"/>
                    <a:gd name="T5" fmla="*/ 30 h 30"/>
                    <a:gd name="T6" fmla="*/ 12 w 12"/>
                    <a:gd name="T7" fmla="*/ 12 h 30"/>
                    <a:gd name="T8" fmla="*/ 12 w 12"/>
                    <a:gd name="T9" fmla="*/ 6 h 30"/>
                    <a:gd name="T10" fmla="*/ 12 w 12"/>
                    <a:gd name="T11" fmla="*/ 0 h 30"/>
                    <a:gd name="T12" fmla="*/ 6 w 12"/>
                    <a:gd name="T13" fmla="*/ 6 h 30"/>
                    <a:gd name="T14" fmla="*/ 6 w 12"/>
                    <a:gd name="T15" fmla="*/ 12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0" y="30"/>
                      </a:lnTo>
                      <a:lnTo>
                        <a:pt x="6" y="30"/>
                      </a:lnTo>
                      <a:lnTo>
                        <a:pt x="12" y="12"/>
                      </a:lnTo>
                      <a:lnTo>
                        <a:pt x="12" y="6"/>
                      </a:lnTo>
                      <a:lnTo>
                        <a:pt x="12" y="0"/>
                      </a:lnTo>
                      <a:lnTo>
                        <a:pt x="6" y="6"/>
                      </a:lnTo>
                      <a:lnTo>
                        <a:pt x="6" y="12"/>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5" name="Freeform 1182"/>
                <p:cNvSpPr>
                  <a:spLocks/>
                </p:cNvSpPr>
                <p:nvPr/>
              </p:nvSpPr>
              <p:spPr bwMode="auto">
                <a:xfrm>
                  <a:off x="4366" y="2688"/>
                  <a:ext cx="6" cy="30"/>
                </a:xfrm>
                <a:custGeom>
                  <a:avLst/>
                  <a:gdLst>
                    <a:gd name="T0" fmla="*/ 0 w 6"/>
                    <a:gd name="T1" fmla="*/ 30 h 30"/>
                    <a:gd name="T2" fmla="*/ 6 w 6"/>
                    <a:gd name="T3" fmla="*/ 30 h 30"/>
                    <a:gd name="T4" fmla="*/ 6 w 6"/>
                    <a:gd name="T5" fmla="*/ 30 h 30"/>
                    <a:gd name="T6" fmla="*/ 6 w 6"/>
                    <a:gd name="T7" fmla="*/ 6 h 30"/>
                    <a:gd name="T8" fmla="*/ 6 w 6"/>
                    <a:gd name="T9" fmla="*/ 6 h 30"/>
                    <a:gd name="T10" fmla="*/ 0 w 6"/>
                    <a:gd name="T11" fmla="*/ 0 h 30"/>
                    <a:gd name="T12" fmla="*/ 0 w 6"/>
                    <a:gd name="T13" fmla="*/ 6 h 30"/>
                    <a:gd name="T14" fmla="*/ 0 w 6"/>
                    <a:gd name="T15" fmla="*/ 6 h 30"/>
                    <a:gd name="T16" fmla="*/ 0 w 6"/>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0" y="30"/>
                      </a:moveTo>
                      <a:lnTo>
                        <a:pt x="6" y="30"/>
                      </a:lnTo>
                      <a:lnTo>
                        <a:pt x="6" y="6"/>
                      </a:lnTo>
                      <a:lnTo>
                        <a:pt x="0" y="0"/>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6" name="Freeform 1183"/>
                <p:cNvSpPr>
                  <a:spLocks/>
                </p:cNvSpPr>
                <p:nvPr/>
              </p:nvSpPr>
              <p:spPr bwMode="auto">
                <a:xfrm>
                  <a:off x="4342" y="2658"/>
                  <a:ext cx="24" cy="24"/>
                </a:xfrm>
                <a:custGeom>
                  <a:avLst/>
                  <a:gdLst>
                    <a:gd name="T0" fmla="*/ 18 w 24"/>
                    <a:gd name="T1" fmla="*/ 18 h 24"/>
                    <a:gd name="T2" fmla="*/ 18 w 24"/>
                    <a:gd name="T3" fmla="*/ 24 h 24"/>
                    <a:gd name="T4" fmla="*/ 24 w 24"/>
                    <a:gd name="T5" fmla="*/ 18 h 24"/>
                    <a:gd name="T6" fmla="*/ 18 w 24"/>
                    <a:gd name="T7" fmla="*/ 18 h 24"/>
                    <a:gd name="T8" fmla="*/ 6 w 24"/>
                    <a:gd name="T9" fmla="*/ 0 h 24"/>
                    <a:gd name="T10" fmla="*/ 6 w 24"/>
                    <a:gd name="T11" fmla="*/ 0 h 24"/>
                    <a:gd name="T12" fmla="*/ 0 w 24"/>
                    <a:gd name="T13" fmla="*/ 0 h 24"/>
                    <a:gd name="T14" fmla="*/ 12 w 24"/>
                    <a:gd name="T15" fmla="*/ 18 h 24"/>
                    <a:gd name="T16" fmla="*/ 18 w 24"/>
                    <a:gd name="T17" fmla="*/ 1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18"/>
                      </a:moveTo>
                      <a:lnTo>
                        <a:pt x="18" y="24"/>
                      </a:lnTo>
                      <a:lnTo>
                        <a:pt x="24" y="18"/>
                      </a:lnTo>
                      <a:lnTo>
                        <a:pt x="18" y="18"/>
                      </a:lnTo>
                      <a:lnTo>
                        <a:pt x="6" y="0"/>
                      </a:lnTo>
                      <a:lnTo>
                        <a:pt x="0" y="0"/>
                      </a:lnTo>
                      <a:lnTo>
                        <a:pt x="12" y="18"/>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7" name="Freeform 1184"/>
                <p:cNvSpPr>
                  <a:spLocks/>
                </p:cNvSpPr>
                <p:nvPr/>
              </p:nvSpPr>
              <p:spPr bwMode="auto">
                <a:xfrm>
                  <a:off x="4312" y="2628"/>
                  <a:ext cx="24" cy="18"/>
                </a:xfrm>
                <a:custGeom>
                  <a:avLst/>
                  <a:gdLst>
                    <a:gd name="T0" fmla="*/ 18 w 24"/>
                    <a:gd name="T1" fmla="*/ 18 h 18"/>
                    <a:gd name="T2" fmla="*/ 24 w 24"/>
                    <a:gd name="T3" fmla="*/ 18 h 18"/>
                    <a:gd name="T4" fmla="*/ 24 w 24"/>
                    <a:gd name="T5" fmla="*/ 18 h 18"/>
                    <a:gd name="T6" fmla="*/ 18 w 24"/>
                    <a:gd name="T7" fmla="*/ 6 h 18"/>
                    <a:gd name="T8" fmla="*/ 12 w 24"/>
                    <a:gd name="T9" fmla="*/ 0 h 18"/>
                    <a:gd name="T10" fmla="*/ 6 w 24"/>
                    <a:gd name="T11" fmla="*/ 0 h 18"/>
                    <a:gd name="T12" fmla="*/ 0 w 24"/>
                    <a:gd name="T13" fmla="*/ 0 h 18"/>
                    <a:gd name="T14" fmla="*/ 6 w 24"/>
                    <a:gd name="T15" fmla="*/ 6 h 18"/>
                    <a:gd name="T16" fmla="*/ 12 w 24"/>
                    <a:gd name="T17" fmla="*/ 6 h 18"/>
                    <a:gd name="T18" fmla="*/ 12 w 24"/>
                    <a:gd name="T19" fmla="*/ 6 h 18"/>
                    <a:gd name="T20" fmla="*/ 12 w 24"/>
                    <a:gd name="T21" fmla="*/ 6 h 18"/>
                    <a:gd name="T22" fmla="*/ 18 w 24"/>
                    <a:gd name="T23" fmla="*/ 18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18" y="18"/>
                      </a:moveTo>
                      <a:lnTo>
                        <a:pt x="24" y="18"/>
                      </a:lnTo>
                      <a:lnTo>
                        <a:pt x="18" y="6"/>
                      </a:lnTo>
                      <a:lnTo>
                        <a:pt x="12" y="0"/>
                      </a:lnTo>
                      <a:lnTo>
                        <a:pt x="6" y="0"/>
                      </a:lnTo>
                      <a:lnTo>
                        <a:pt x="0" y="0"/>
                      </a:lnTo>
                      <a:lnTo>
                        <a:pt x="6" y="6"/>
                      </a:lnTo>
                      <a:lnTo>
                        <a:pt x="12"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8" name="Freeform 1185"/>
                <p:cNvSpPr>
                  <a:spLocks/>
                </p:cNvSpPr>
                <p:nvPr/>
              </p:nvSpPr>
              <p:spPr bwMode="auto">
                <a:xfrm>
                  <a:off x="4276" y="2604"/>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49" name="Freeform 1186"/>
                <p:cNvSpPr>
                  <a:spLocks/>
                </p:cNvSpPr>
                <p:nvPr/>
              </p:nvSpPr>
              <p:spPr bwMode="auto">
                <a:xfrm>
                  <a:off x="4240" y="2586"/>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0" name="Freeform 1187"/>
                <p:cNvSpPr>
                  <a:spLocks/>
                </p:cNvSpPr>
                <p:nvPr/>
              </p:nvSpPr>
              <p:spPr bwMode="auto">
                <a:xfrm>
                  <a:off x="4204" y="2568"/>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1" name="Freeform 1188"/>
                <p:cNvSpPr>
                  <a:spLocks/>
                </p:cNvSpPr>
                <p:nvPr/>
              </p:nvSpPr>
              <p:spPr bwMode="auto">
                <a:xfrm>
                  <a:off x="4162" y="2556"/>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2" name="Freeform 1189"/>
                <p:cNvSpPr>
                  <a:spLocks/>
                </p:cNvSpPr>
                <p:nvPr/>
              </p:nvSpPr>
              <p:spPr bwMode="auto">
                <a:xfrm>
                  <a:off x="4120" y="2544"/>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3" name="Freeform 1190"/>
                <p:cNvSpPr>
                  <a:spLocks/>
                </p:cNvSpPr>
                <p:nvPr/>
              </p:nvSpPr>
              <p:spPr bwMode="auto">
                <a:xfrm>
                  <a:off x="4084" y="2532"/>
                  <a:ext cx="30" cy="12"/>
                </a:xfrm>
                <a:custGeom>
                  <a:avLst/>
                  <a:gdLst>
                    <a:gd name="T0" fmla="*/ 24 w 30"/>
                    <a:gd name="T1" fmla="*/ 12 h 12"/>
                    <a:gd name="T2" fmla="*/ 30 w 30"/>
                    <a:gd name="T3" fmla="*/ 6 h 12"/>
                    <a:gd name="T4" fmla="*/ 24 w 30"/>
                    <a:gd name="T5" fmla="*/ 6 h 12"/>
                    <a:gd name="T6" fmla="*/ 24 w 30"/>
                    <a:gd name="T7" fmla="*/ 6 h 12"/>
                    <a:gd name="T8" fmla="*/ 0 w 30"/>
                    <a:gd name="T9" fmla="*/ 0 h 12"/>
                    <a:gd name="T10" fmla="*/ 0 w 30"/>
                    <a:gd name="T11" fmla="*/ 0 h 12"/>
                    <a:gd name="T12" fmla="*/ 0 w 30"/>
                    <a:gd name="T13" fmla="*/ 6 h 12"/>
                    <a:gd name="T14" fmla="*/ 24 w 30"/>
                    <a:gd name="T15" fmla="*/ 12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4" name="Freeform 1191"/>
                <p:cNvSpPr>
                  <a:spLocks/>
                </p:cNvSpPr>
                <p:nvPr/>
              </p:nvSpPr>
              <p:spPr bwMode="auto">
                <a:xfrm>
                  <a:off x="4042" y="2526"/>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5" name="Freeform 1192"/>
                <p:cNvSpPr>
                  <a:spLocks/>
                </p:cNvSpPr>
                <p:nvPr/>
              </p:nvSpPr>
              <p:spPr bwMode="auto">
                <a:xfrm>
                  <a:off x="4000" y="2514"/>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0 w 30"/>
                    <a:gd name="T11" fmla="*/ 6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6" name="Freeform 1193"/>
                <p:cNvSpPr>
                  <a:spLocks/>
                </p:cNvSpPr>
                <p:nvPr/>
              </p:nvSpPr>
              <p:spPr bwMode="auto">
                <a:xfrm>
                  <a:off x="3957" y="251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7" name="Freeform 1194"/>
                <p:cNvSpPr>
                  <a:spLocks/>
                </p:cNvSpPr>
                <p:nvPr/>
              </p:nvSpPr>
              <p:spPr bwMode="auto">
                <a:xfrm>
                  <a:off x="3915" y="2507"/>
                  <a:ext cx="30" cy="7"/>
                </a:xfrm>
                <a:custGeom>
                  <a:avLst/>
                  <a:gdLst>
                    <a:gd name="T0" fmla="*/ 30 w 30"/>
                    <a:gd name="T1" fmla="*/ 7 h 7"/>
                    <a:gd name="T2" fmla="*/ 30 w 30"/>
                    <a:gd name="T3" fmla="*/ 7 h 7"/>
                    <a:gd name="T4" fmla="*/ 30 w 30"/>
                    <a:gd name="T5" fmla="*/ 0 h 7"/>
                    <a:gd name="T6" fmla="*/ 6 w 30"/>
                    <a:gd name="T7" fmla="*/ 0 h 7"/>
                    <a:gd name="T8" fmla="*/ 0 w 30"/>
                    <a:gd name="T9" fmla="*/ 0 h 7"/>
                    <a:gd name="T10" fmla="*/ 6 w 30"/>
                    <a:gd name="T11" fmla="*/ 7 h 7"/>
                    <a:gd name="T12" fmla="*/ 30 w 30"/>
                    <a:gd name="T13" fmla="*/ 7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30" y="7"/>
                      </a:moveTo>
                      <a:lnTo>
                        <a:pt x="30" y="7"/>
                      </a:lnTo>
                      <a:lnTo>
                        <a:pt x="30" y="0"/>
                      </a:lnTo>
                      <a:lnTo>
                        <a:pt x="6" y="0"/>
                      </a:lnTo>
                      <a:lnTo>
                        <a:pt x="0" y="0"/>
                      </a:lnTo>
                      <a:lnTo>
                        <a:pt x="6" y="7"/>
                      </a:lnTo>
                      <a:lnTo>
                        <a:pt x="30"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8" name="Freeform 1195"/>
                <p:cNvSpPr>
                  <a:spLocks/>
                </p:cNvSpPr>
                <p:nvPr/>
              </p:nvSpPr>
              <p:spPr bwMode="auto">
                <a:xfrm>
                  <a:off x="3873" y="2501"/>
                  <a:ext cx="30" cy="6"/>
                </a:xfrm>
                <a:custGeom>
                  <a:avLst/>
                  <a:gdLst>
                    <a:gd name="T0" fmla="*/ 30 w 30"/>
                    <a:gd name="T1" fmla="*/ 6 h 6"/>
                    <a:gd name="T2" fmla="*/ 30 w 30"/>
                    <a:gd name="T3" fmla="*/ 6 h 6"/>
                    <a:gd name="T4" fmla="*/ 30 w 30"/>
                    <a:gd name="T5" fmla="*/ 0 h 6"/>
                    <a:gd name="T6" fmla="*/ 18 w 30"/>
                    <a:gd name="T7" fmla="*/ 0 h 6"/>
                    <a:gd name="T8" fmla="*/ 6 w 30"/>
                    <a:gd name="T9" fmla="*/ 0 h 6"/>
                    <a:gd name="T10" fmla="*/ 0 w 30"/>
                    <a:gd name="T11" fmla="*/ 6 h 6"/>
                    <a:gd name="T12" fmla="*/ 6 w 30"/>
                    <a:gd name="T13" fmla="*/ 6 h 6"/>
                    <a:gd name="T14" fmla="*/ 18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6"/>
                      </a:lnTo>
                      <a:lnTo>
                        <a:pt x="30" y="0"/>
                      </a:lnTo>
                      <a:lnTo>
                        <a:pt x="18" y="0"/>
                      </a:lnTo>
                      <a:lnTo>
                        <a:pt x="6" y="0"/>
                      </a:lnTo>
                      <a:lnTo>
                        <a:pt x="0" y="6"/>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59" name="Freeform 1196"/>
                <p:cNvSpPr>
                  <a:spLocks/>
                </p:cNvSpPr>
                <p:nvPr/>
              </p:nvSpPr>
              <p:spPr bwMode="auto">
                <a:xfrm>
                  <a:off x="3831" y="250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0" name="Freeform 1197"/>
                <p:cNvSpPr>
                  <a:spLocks/>
                </p:cNvSpPr>
                <p:nvPr/>
              </p:nvSpPr>
              <p:spPr bwMode="auto">
                <a:xfrm>
                  <a:off x="3789" y="250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189" name="Oval 1199"/>
              <p:cNvSpPr>
                <a:spLocks noChangeArrowheads="1"/>
              </p:cNvSpPr>
              <p:nvPr/>
            </p:nvSpPr>
            <p:spPr bwMode="auto">
              <a:xfrm>
                <a:off x="3465" y="2598"/>
                <a:ext cx="625" cy="246"/>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grpSp>
            <p:nvGrpSpPr>
              <p:cNvPr id="31190" name="Group 1204"/>
              <p:cNvGrpSpPr>
                <a:grpSpLocks/>
              </p:cNvGrpSpPr>
              <p:nvPr/>
            </p:nvGrpSpPr>
            <p:grpSpPr bwMode="auto">
              <a:xfrm>
                <a:off x="3651" y="2646"/>
                <a:ext cx="246" cy="150"/>
                <a:chOff x="3651" y="2646"/>
                <a:chExt cx="246" cy="150"/>
              </a:xfrm>
            </p:grpSpPr>
            <p:sp>
              <p:nvSpPr>
                <p:cNvPr id="31193" name="Oval 1200"/>
                <p:cNvSpPr>
                  <a:spLocks noChangeArrowheads="1"/>
                </p:cNvSpPr>
                <p:nvPr/>
              </p:nvSpPr>
              <p:spPr bwMode="auto">
                <a:xfrm>
                  <a:off x="3651" y="2694"/>
                  <a:ext cx="246" cy="102"/>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1194" name="Oval 1201"/>
                <p:cNvSpPr>
                  <a:spLocks noChangeArrowheads="1"/>
                </p:cNvSpPr>
                <p:nvPr/>
              </p:nvSpPr>
              <p:spPr bwMode="auto">
                <a:xfrm>
                  <a:off x="3651" y="2646"/>
                  <a:ext cx="246" cy="102"/>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1195" name="Line 1202"/>
                <p:cNvSpPr>
                  <a:spLocks noChangeShapeType="1"/>
                </p:cNvSpPr>
                <p:nvPr/>
              </p:nvSpPr>
              <p:spPr bwMode="auto">
                <a:xfrm>
                  <a:off x="3651" y="2694"/>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6" name="Line 1203"/>
                <p:cNvSpPr>
                  <a:spLocks noChangeShapeType="1"/>
                </p:cNvSpPr>
                <p:nvPr/>
              </p:nvSpPr>
              <p:spPr bwMode="auto">
                <a:xfrm>
                  <a:off x="3891" y="2694"/>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191" name="Freeform 1205"/>
              <p:cNvSpPr>
                <a:spLocks/>
              </p:cNvSpPr>
              <p:nvPr/>
            </p:nvSpPr>
            <p:spPr bwMode="auto">
              <a:xfrm>
                <a:off x="4348" y="2465"/>
                <a:ext cx="906" cy="403"/>
              </a:xfrm>
              <a:custGeom>
                <a:avLst/>
                <a:gdLst>
                  <a:gd name="T0" fmla="*/ 18 w 906"/>
                  <a:gd name="T1" fmla="*/ 0 h 403"/>
                  <a:gd name="T2" fmla="*/ 0 w 906"/>
                  <a:gd name="T3" fmla="*/ 49 h 403"/>
                  <a:gd name="T4" fmla="*/ 888 w 906"/>
                  <a:gd name="T5" fmla="*/ 403 h 403"/>
                  <a:gd name="T6" fmla="*/ 906 w 906"/>
                  <a:gd name="T7" fmla="*/ 361 h 403"/>
                  <a:gd name="T8" fmla="*/ 18 w 906"/>
                  <a:gd name="T9" fmla="*/ 0 h 403"/>
                  <a:gd name="T10" fmla="*/ 0 60000 65536"/>
                  <a:gd name="T11" fmla="*/ 0 60000 65536"/>
                  <a:gd name="T12" fmla="*/ 0 60000 65536"/>
                  <a:gd name="T13" fmla="*/ 0 60000 65536"/>
                  <a:gd name="T14" fmla="*/ 0 60000 65536"/>
                  <a:gd name="T15" fmla="*/ 0 w 906"/>
                  <a:gd name="T16" fmla="*/ 0 h 403"/>
                  <a:gd name="T17" fmla="*/ 906 w 906"/>
                  <a:gd name="T18" fmla="*/ 403 h 403"/>
                </a:gdLst>
                <a:ahLst/>
                <a:cxnLst>
                  <a:cxn ang="T10">
                    <a:pos x="T0" y="T1"/>
                  </a:cxn>
                  <a:cxn ang="T11">
                    <a:pos x="T2" y="T3"/>
                  </a:cxn>
                  <a:cxn ang="T12">
                    <a:pos x="T4" y="T5"/>
                  </a:cxn>
                  <a:cxn ang="T13">
                    <a:pos x="T6" y="T7"/>
                  </a:cxn>
                  <a:cxn ang="T14">
                    <a:pos x="T8" y="T9"/>
                  </a:cxn>
                </a:cxnLst>
                <a:rect l="T15" t="T16" r="T17" b="T18"/>
                <a:pathLst>
                  <a:path w="906" h="403">
                    <a:moveTo>
                      <a:pt x="18" y="0"/>
                    </a:moveTo>
                    <a:lnTo>
                      <a:pt x="0" y="49"/>
                    </a:lnTo>
                    <a:lnTo>
                      <a:pt x="888" y="403"/>
                    </a:lnTo>
                    <a:lnTo>
                      <a:pt x="906" y="361"/>
                    </a:lnTo>
                    <a:lnTo>
                      <a:pt x="18" y="0"/>
                    </a:lnTo>
                    <a:close/>
                  </a:path>
                </a:pathLst>
              </a:custGeom>
              <a:solidFill>
                <a:srgbClr val="FFFFFF"/>
              </a:solidFill>
              <a:ln w="9525">
                <a:solidFill>
                  <a:srgbClr val="000000"/>
                </a:solidFill>
                <a:round/>
                <a:headEnd/>
                <a:tailEnd/>
              </a:ln>
            </p:spPr>
            <p:txBody>
              <a:bodyPr/>
              <a:lstStyle/>
              <a:p>
                <a:endParaRPr lang="en-US"/>
              </a:p>
            </p:txBody>
          </p:sp>
          <p:sp>
            <p:nvSpPr>
              <p:cNvPr id="31192" name="Freeform 1206"/>
              <p:cNvSpPr>
                <a:spLocks/>
              </p:cNvSpPr>
              <p:nvPr/>
            </p:nvSpPr>
            <p:spPr bwMode="auto">
              <a:xfrm>
                <a:off x="4324" y="2447"/>
                <a:ext cx="144" cy="103"/>
              </a:xfrm>
              <a:custGeom>
                <a:avLst/>
                <a:gdLst>
                  <a:gd name="T0" fmla="*/ 84 w 144"/>
                  <a:gd name="T1" fmla="*/ 6 h 103"/>
                  <a:gd name="T2" fmla="*/ 54 w 144"/>
                  <a:gd name="T3" fmla="*/ 0 h 103"/>
                  <a:gd name="T4" fmla="*/ 30 w 144"/>
                  <a:gd name="T5" fmla="*/ 6 h 103"/>
                  <a:gd name="T6" fmla="*/ 12 w 144"/>
                  <a:gd name="T7" fmla="*/ 18 h 103"/>
                  <a:gd name="T8" fmla="*/ 0 w 144"/>
                  <a:gd name="T9" fmla="*/ 36 h 103"/>
                  <a:gd name="T10" fmla="*/ 0 w 144"/>
                  <a:gd name="T11" fmla="*/ 54 h 103"/>
                  <a:gd name="T12" fmla="*/ 12 w 144"/>
                  <a:gd name="T13" fmla="*/ 73 h 103"/>
                  <a:gd name="T14" fmla="*/ 36 w 144"/>
                  <a:gd name="T15" fmla="*/ 91 h 103"/>
                  <a:gd name="T16" fmla="*/ 60 w 144"/>
                  <a:gd name="T17" fmla="*/ 103 h 103"/>
                  <a:gd name="T18" fmla="*/ 90 w 144"/>
                  <a:gd name="T19" fmla="*/ 103 h 103"/>
                  <a:gd name="T20" fmla="*/ 114 w 144"/>
                  <a:gd name="T21" fmla="*/ 97 h 103"/>
                  <a:gd name="T22" fmla="*/ 132 w 144"/>
                  <a:gd name="T23" fmla="*/ 91 h 103"/>
                  <a:gd name="T24" fmla="*/ 144 w 144"/>
                  <a:gd name="T25" fmla="*/ 73 h 103"/>
                  <a:gd name="T26" fmla="*/ 144 w 144"/>
                  <a:gd name="T27" fmla="*/ 48 h 103"/>
                  <a:gd name="T28" fmla="*/ 132 w 144"/>
                  <a:gd name="T29" fmla="*/ 30 h 103"/>
                  <a:gd name="T30" fmla="*/ 108 w 144"/>
                  <a:gd name="T31" fmla="*/ 18 h 103"/>
                  <a:gd name="T32" fmla="*/ 84 w 144"/>
                  <a:gd name="T33" fmla="*/ 6 h 10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03"/>
                  <a:gd name="T53" fmla="*/ 144 w 144"/>
                  <a:gd name="T54" fmla="*/ 103 h 10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03">
                    <a:moveTo>
                      <a:pt x="84" y="6"/>
                    </a:moveTo>
                    <a:lnTo>
                      <a:pt x="54" y="0"/>
                    </a:lnTo>
                    <a:lnTo>
                      <a:pt x="30" y="6"/>
                    </a:lnTo>
                    <a:lnTo>
                      <a:pt x="12" y="18"/>
                    </a:lnTo>
                    <a:lnTo>
                      <a:pt x="0" y="36"/>
                    </a:lnTo>
                    <a:lnTo>
                      <a:pt x="0" y="54"/>
                    </a:lnTo>
                    <a:lnTo>
                      <a:pt x="12" y="73"/>
                    </a:lnTo>
                    <a:lnTo>
                      <a:pt x="36" y="91"/>
                    </a:lnTo>
                    <a:lnTo>
                      <a:pt x="60" y="103"/>
                    </a:lnTo>
                    <a:lnTo>
                      <a:pt x="90" y="103"/>
                    </a:lnTo>
                    <a:lnTo>
                      <a:pt x="114" y="97"/>
                    </a:lnTo>
                    <a:lnTo>
                      <a:pt x="132" y="91"/>
                    </a:lnTo>
                    <a:lnTo>
                      <a:pt x="144" y="73"/>
                    </a:lnTo>
                    <a:lnTo>
                      <a:pt x="144" y="48"/>
                    </a:lnTo>
                    <a:lnTo>
                      <a:pt x="132" y="30"/>
                    </a:lnTo>
                    <a:lnTo>
                      <a:pt x="108" y="18"/>
                    </a:lnTo>
                    <a:lnTo>
                      <a:pt x="84" y="6"/>
                    </a:lnTo>
                    <a:close/>
                  </a:path>
                </a:pathLst>
              </a:custGeom>
              <a:solidFill>
                <a:srgbClr val="FFFFFF"/>
              </a:solidFill>
              <a:ln w="9525">
                <a:solidFill>
                  <a:srgbClr val="000000"/>
                </a:solidFill>
                <a:round/>
                <a:headEnd/>
                <a:tailEnd/>
              </a:ln>
            </p:spPr>
            <p:txBody>
              <a:bodyPr/>
              <a:lstStyle/>
              <a:p>
                <a:endParaRPr lang="en-US"/>
              </a:p>
            </p:txBody>
          </p:sp>
        </p:grpSp>
        <p:sp>
          <p:nvSpPr>
            <p:cNvPr id="30734" name="Oval 1208"/>
            <p:cNvSpPr>
              <a:spLocks noChangeArrowheads="1"/>
            </p:cNvSpPr>
            <p:nvPr/>
          </p:nvSpPr>
          <p:spPr bwMode="auto">
            <a:xfrm>
              <a:off x="2601" y="2165"/>
              <a:ext cx="2353" cy="913"/>
            </a:xfrm>
            <a:prstGeom prst="ellipse">
              <a:avLst/>
            </a:prstGeom>
            <a:solidFill>
              <a:srgbClr val="969696"/>
            </a:solidFill>
            <a:ln w="9525">
              <a:solidFill>
                <a:srgbClr val="000000"/>
              </a:solidFill>
              <a:round/>
              <a:headEnd/>
              <a:tailEnd/>
            </a:ln>
          </p:spPr>
          <p:txBody>
            <a:bodyPr/>
            <a:lstStyle/>
            <a:p>
              <a:endParaRPr lang="en-US">
                <a:latin typeface="Georgia" pitchFamily="18" charset="0"/>
              </a:endParaRPr>
            </a:p>
          </p:txBody>
        </p:sp>
        <p:sp>
          <p:nvSpPr>
            <p:cNvPr id="30735" name="Oval 1209"/>
            <p:cNvSpPr>
              <a:spLocks noChangeArrowheads="1"/>
            </p:cNvSpPr>
            <p:nvPr/>
          </p:nvSpPr>
          <p:spPr bwMode="auto">
            <a:xfrm>
              <a:off x="2601" y="2117"/>
              <a:ext cx="2353" cy="913"/>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grpSp>
          <p:nvGrpSpPr>
            <p:cNvPr id="30736" name="Group 1327"/>
            <p:cNvGrpSpPr>
              <a:grpSpLocks/>
            </p:cNvGrpSpPr>
            <p:nvPr/>
          </p:nvGrpSpPr>
          <p:grpSpPr bwMode="auto">
            <a:xfrm>
              <a:off x="2697" y="2165"/>
              <a:ext cx="2161" cy="817"/>
              <a:chOff x="2697" y="2165"/>
              <a:chExt cx="2161" cy="817"/>
            </a:xfrm>
          </p:grpSpPr>
          <p:sp>
            <p:nvSpPr>
              <p:cNvPr id="31066" name="Freeform 1210"/>
              <p:cNvSpPr>
                <a:spLocks/>
              </p:cNvSpPr>
              <p:nvPr/>
            </p:nvSpPr>
            <p:spPr bwMode="auto">
              <a:xfrm>
                <a:off x="3753" y="2165"/>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7" name="Freeform 1211"/>
              <p:cNvSpPr>
                <a:spLocks/>
              </p:cNvSpPr>
              <p:nvPr/>
            </p:nvSpPr>
            <p:spPr bwMode="auto">
              <a:xfrm>
                <a:off x="3711"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8" name="Freeform 1212"/>
              <p:cNvSpPr>
                <a:spLocks/>
              </p:cNvSpPr>
              <p:nvPr/>
            </p:nvSpPr>
            <p:spPr bwMode="auto">
              <a:xfrm>
                <a:off x="3669"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9" name="Freeform 1213"/>
              <p:cNvSpPr>
                <a:spLocks/>
              </p:cNvSpPr>
              <p:nvPr/>
            </p:nvSpPr>
            <p:spPr bwMode="auto">
              <a:xfrm>
                <a:off x="3627"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0" name="Freeform 1214"/>
              <p:cNvSpPr>
                <a:spLocks/>
              </p:cNvSpPr>
              <p:nvPr/>
            </p:nvSpPr>
            <p:spPr bwMode="auto">
              <a:xfrm>
                <a:off x="3585" y="217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1" name="Freeform 1215"/>
              <p:cNvSpPr>
                <a:spLocks/>
              </p:cNvSpPr>
              <p:nvPr/>
            </p:nvSpPr>
            <p:spPr bwMode="auto">
              <a:xfrm>
                <a:off x="3543" y="2171"/>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2" name="Freeform 1216"/>
              <p:cNvSpPr>
                <a:spLocks/>
              </p:cNvSpPr>
              <p:nvPr/>
            </p:nvSpPr>
            <p:spPr bwMode="auto">
              <a:xfrm>
                <a:off x="3501" y="217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3" name="Freeform 1217"/>
              <p:cNvSpPr>
                <a:spLocks/>
              </p:cNvSpPr>
              <p:nvPr/>
            </p:nvSpPr>
            <p:spPr bwMode="auto">
              <a:xfrm>
                <a:off x="3459" y="217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4" name="Freeform 1218"/>
              <p:cNvSpPr>
                <a:spLocks/>
              </p:cNvSpPr>
              <p:nvPr/>
            </p:nvSpPr>
            <p:spPr bwMode="auto">
              <a:xfrm>
                <a:off x="3417" y="2183"/>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5" name="Freeform 1219"/>
              <p:cNvSpPr>
                <a:spLocks/>
              </p:cNvSpPr>
              <p:nvPr/>
            </p:nvSpPr>
            <p:spPr bwMode="auto">
              <a:xfrm>
                <a:off x="3375" y="218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6" name="Freeform 1220"/>
              <p:cNvSpPr>
                <a:spLocks/>
              </p:cNvSpPr>
              <p:nvPr/>
            </p:nvSpPr>
            <p:spPr bwMode="auto">
              <a:xfrm>
                <a:off x="3333" y="2195"/>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7" name="Freeform 1221"/>
              <p:cNvSpPr>
                <a:spLocks/>
              </p:cNvSpPr>
              <p:nvPr/>
            </p:nvSpPr>
            <p:spPr bwMode="auto">
              <a:xfrm>
                <a:off x="3291" y="220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8" name="Freeform 1222"/>
              <p:cNvSpPr>
                <a:spLocks/>
              </p:cNvSpPr>
              <p:nvPr/>
            </p:nvSpPr>
            <p:spPr bwMode="auto">
              <a:xfrm>
                <a:off x="3249" y="2213"/>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9" name="Freeform 1223"/>
              <p:cNvSpPr>
                <a:spLocks/>
              </p:cNvSpPr>
              <p:nvPr/>
            </p:nvSpPr>
            <p:spPr bwMode="auto">
              <a:xfrm>
                <a:off x="3207" y="2219"/>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0" name="Freeform 1224"/>
              <p:cNvSpPr>
                <a:spLocks/>
              </p:cNvSpPr>
              <p:nvPr/>
            </p:nvSpPr>
            <p:spPr bwMode="auto">
              <a:xfrm>
                <a:off x="3165" y="2225"/>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1" name="Freeform 1225"/>
              <p:cNvSpPr>
                <a:spLocks/>
              </p:cNvSpPr>
              <p:nvPr/>
            </p:nvSpPr>
            <p:spPr bwMode="auto">
              <a:xfrm>
                <a:off x="3129" y="2237"/>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2" name="Freeform 1226"/>
              <p:cNvSpPr>
                <a:spLocks/>
              </p:cNvSpPr>
              <p:nvPr/>
            </p:nvSpPr>
            <p:spPr bwMode="auto">
              <a:xfrm>
                <a:off x="3087" y="2249"/>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3" name="Freeform 1227"/>
              <p:cNvSpPr>
                <a:spLocks/>
              </p:cNvSpPr>
              <p:nvPr/>
            </p:nvSpPr>
            <p:spPr bwMode="auto">
              <a:xfrm>
                <a:off x="3045" y="2261"/>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4" name="Freeform 1228"/>
              <p:cNvSpPr>
                <a:spLocks/>
              </p:cNvSpPr>
              <p:nvPr/>
            </p:nvSpPr>
            <p:spPr bwMode="auto">
              <a:xfrm>
                <a:off x="3009" y="2273"/>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6" y="6"/>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5" name="Freeform 1229"/>
              <p:cNvSpPr>
                <a:spLocks/>
              </p:cNvSpPr>
              <p:nvPr/>
            </p:nvSpPr>
            <p:spPr bwMode="auto">
              <a:xfrm>
                <a:off x="2967" y="2291"/>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6" name="Freeform 1230"/>
              <p:cNvSpPr>
                <a:spLocks/>
              </p:cNvSpPr>
              <p:nvPr/>
            </p:nvSpPr>
            <p:spPr bwMode="auto">
              <a:xfrm>
                <a:off x="2931" y="2303"/>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7" name="Freeform 1231"/>
              <p:cNvSpPr>
                <a:spLocks/>
              </p:cNvSpPr>
              <p:nvPr/>
            </p:nvSpPr>
            <p:spPr bwMode="auto">
              <a:xfrm>
                <a:off x="2895" y="2321"/>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8" name="Freeform 1232"/>
              <p:cNvSpPr>
                <a:spLocks/>
              </p:cNvSpPr>
              <p:nvPr/>
            </p:nvSpPr>
            <p:spPr bwMode="auto">
              <a:xfrm>
                <a:off x="2859" y="2345"/>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0"/>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89" name="Freeform 1233"/>
              <p:cNvSpPr>
                <a:spLocks/>
              </p:cNvSpPr>
              <p:nvPr/>
            </p:nvSpPr>
            <p:spPr bwMode="auto">
              <a:xfrm>
                <a:off x="2823" y="2363"/>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6"/>
                    </a:lnTo>
                    <a:lnTo>
                      <a:pt x="18" y="0"/>
                    </a:lnTo>
                    <a:lnTo>
                      <a:pt x="6" y="12"/>
                    </a:lnTo>
                    <a:lnTo>
                      <a:pt x="0" y="12"/>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0" name="Freeform 1234"/>
              <p:cNvSpPr>
                <a:spLocks/>
              </p:cNvSpPr>
              <p:nvPr/>
            </p:nvSpPr>
            <p:spPr bwMode="auto">
              <a:xfrm>
                <a:off x="2787" y="2387"/>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1" name="Freeform 1235"/>
              <p:cNvSpPr>
                <a:spLocks/>
              </p:cNvSpPr>
              <p:nvPr/>
            </p:nvSpPr>
            <p:spPr bwMode="auto">
              <a:xfrm>
                <a:off x="2757" y="2417"/>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0"/>
                    </a:move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2" name="Freeform 1236"/>
              <p:cNvSpPr>
                <a:spLocks/>
              </p:cNvSpPr>
              <p:nvPr/>
            </p:nvSpPr>
            <p:spPr bwMode="auto">
              <a:xfrm>
                <a:off x="2733" y="2447"/>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3" name="Freeform 1237"/>
              <p:cNvSpPr>
                <a:spLocks/>
              </p:cNvSpPr>
              <p:nvPr/>
            </p:nvSpPr>
            <p:spPr bwMode="auto">
              <a:xfrm>
                <a:off x="2709" y="2483"/>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6" y="6"/>
                    </a:lnTo>
                    <a:lnTo>
                      <a:pt x="0"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4" name="Freeform 1238"/>
              <p:cNvSpPr>
                <a:spLocks/>
              </p:cNvSpPr>
              <p:nvPr/>
            </p:nvSpPr>
            <p:spPr bwMode="auto">
              <a:xfrm>
                <a:off x="2697" y="2520"/>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5" name="Freeform 1239"/>
              <p:cNvSpPr>
                <a:spLocks/>
              </p:cNvSpPr>
              <p:nvPr/>
            </p:nvSpPr>
            <p:spPr bwMode="auto">
              <a:xfrm>
                <a:off x="2697" y="2562"/>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6" name="Freeform 1240"/>
              <p:cNvSpPr>
                <a:spLocks/>
              </p:cNvSpPr>
              <p:nvPr/>
            </p:nvSpPr>
            <p:spPr bwMode="auto">
              <a:xfrm>
                <a:off x="2697" y="2604"/>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6" y="0"/>
                    </a:moveTo>
                    <a:lnTo>
                      <a:pt x="6" y="0"/>
                    </a:lnTo>
                    <a:lnTo>
                      <a:pt x="0" y="0"/>
                    </a:lnTo>
                    <a:lnTo>
                      <a:pt x="0" y="12"/>
                    </a:lnTo>
                    <a:lnTo>
                      <a:pt x="6"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7" name="Freeform 1241"/>
              <p:cNvSpPr>
                <a:spLocks/>
              </p:cNvSpPr>
              <p:nvPr/>
            </p:nvSpPr>
            <p:spPr bwMode="auto">
              <a:xfrm>
                <a:off x="2709" y="2640"/>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8" name="Freeform 1242"/>
              <p:cNvSpPr>
                <a:spLocks/>
              </p:cNvSpPr>
              <p:nvPr/>
            </p:nvSpPr>
            <p:spPr bwMode="auto">
              <a:xfrm>
                <a:off x="2733" y="2676"/>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6"/>
                    </a:moveTo>
                    <a:lnTo>
                      <a:pt x="6" y="0"/>
                    </a:lnTo>
                    <a:lnTo>
                      <a:pt x="0" y="6"/>
                    </a:lnTo>
                    <a:lnTo>
                      <a:pt x="12" y="18"/>
                    </a:lnTo>
                    <a:lnTo>
                      <a:pt x="12"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9" name="Freeform 1243"/>
              <p:cNvSpPr>
                <a:spLocks/>
              </p:cNvSpPr>
              <p:nvPr/>
            </p:nvSpPr>
            <p:spPr bwMode="auto">
              <a:xfrm>
                <a:off x="2763" y="2706"/>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6" y="6"/>
                    </a:moveTo>
                    <a:lnTo>
                      <a:pt x="0" y="0"/>
                    </a:lnTo>
                    <a:lnTo>
                      <a:pt x="0" y="6"/>
                    </a:lnTo>
                    <a:lnTo>
                      <a:pt x="12"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0" name="Freeform 1244"/>
              <p:cNvSpPr>
                <a:spLocks/>
              </p:cNvSpPr>
              <p:nvPr/>
            </p:nvSpPr>
            <p:spPr bwMode="auto">
              <a:xfrm>
                <a:off x="2793" y="2736"/>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1" name="Freeform 1245"/>
              <p:cNvSpPr>
                <a:spLocks/>
              </p:cNvSpPr>
              <p:nvPr/>
            </p:nvSpPr>
            <p:spPr bwMode="auto">
              <a:xfrm>
                <a:off x="2823" y="2760"/>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4"/>
                  <a:gd name="T26" fmla="*/ 30 w 3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4">
                    <a:moveTo>
                      <a:pt x="6" y="0"/>
                    </a:moveTo>
                    <a:lnTo>
                      <a:pt x="0"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2" name="Freeform 1246"/>
              <p:cNvSpPr>
                <a:spLocks/>
              </p:cNvSpPr>
              <p:nvPr/>
            </p:nvSpPr>
            <p:spPr bwMode="auto">
              <a:xfrm>
                <a:off x="2859" y="2784"/>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3" name="Freeform 1247"/>
              <p:cNvSpPr>
                <a:spLocks/>
              </p:cNvSpPr>
              <p:nvPr/>
            </p:nvSpPr>
            <p:spPr bwMode="auto">
              <a:xfrm>
                <a:off x="2895" y="280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4" name="Freeform 1248"/>
              <p:cNvSpPr>
                <a:spLocks/>
              </p:cNvSpPr>
              <p:nvPr/>
            </p:nvSpPr>
            <p:spPr bwMode="auto">
              <a:xfrm>
                <a:off x="2937" y="2826"/>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6" y="6"/>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5" name="Freeform 1249"/>
              <p:cNvSpPr>
                <a:spLocks/>
              </p:cNvSpPr>
              <p:nvPr/>
            </p:nvSpPr>
            <p:spPr bwMode="auto">
              <a:xfrm>
                <a:off x="2973" y="2838"/>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6" name="Freeform 1250"/>
              <p:cNvSpPr>
                <a:spLocks/>
              </p:cNvSpPr>
              <p:nvPr/>
            </p:nvSpPr>
            <p:spPr bwMode="auto">
              <a:xfrm>
                <a:off x="3015" y="2856"/>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7" name="Freeform 1251"/>
              <p:cNvSpPr>
                <a:spLocks/>
              </p:cNvSpPr>
              <p:nvPr/>
            </p:nvSpPr>
            <p:spPr bwMode="auto">
              <a:xfrm>
                <a:off x="3051" y="286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8" name="Freeform 1252"/>
              <p:cNvSpPr>
                <a:spLocks/>
              </p:cNvSpPr>
              <p:nvPr/>
            </p:nvSpPr>
            <p:spPr bwMode="auto">
              <a:xfrm>
                <a:off x="3093" y="288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09" name="Freeform 1253"/>
              <p:cNvSpPr>
                <a:spLocks/>
              </p:cNvSpPr>
              <p:nvPr/>
            </p:nvSpPr>
            <p:spPr bwMode="auto">
              <a:xfrm>
                <a:off x="3135" y="2892"/>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0" name="Freeform 1254"/>
              <p:cNvSpPr>
                <a:spLocks/>
              </p:cNvSpPr>
              <p:nvPr/>
            </p:nvSpPr>
            <p:spPr bwMode="auto">
              <a:xfrm>
                <a:off x="3171" y="2904"/>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1" name="Freeform 1255"/>
              <p:cNvSpPr>
                <a:spLocks/>
              </p:cNvSpPr>
              <p:nvPr/>
            </p:nvSpPr>
            <p:spPr bwMode="auto">
              <a:xfrm>
                <a:off x="3213" y="2916"/>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2" name="Freeform 1256"/>
              <p:cNvSpPr>
                <a:spLocks/>
              </p:cNvSpPr>
              <p:nvPr/>
            </p:nvSpPr>
            <p:spPr bwMode="auto">
              <a:xfrm>
                <a:off x="3255" y="2922"/>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3" name="Freeform 1257"/>
              <p:cNvSpPr>
                <a:spLocks/>
              </p:cNvSpPr>
              <p:nvPr/>
            </p:nvSpPr>
            <p:spPr bwMode="auto">
              <a:xfrm>
                <a:off x="3297" y="292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4" name="Freeform 1258"/>
              <p:cNvSpPr>
                <a:spLocks/>
              </p:cNvSpPr>
              <p:nvPr/>
            </p:nvSpPr>
            <p:spPr bwMode="auto">
              <a:xfrm>
                <a:off x="3339" y="2940"/>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5" name="Freeform 1259"/>
              <p:cNvSpPr>
                <a:spLocks/>
              </p:cNvSpPr>
              <p:nvPr/>
            </p:nvSpPr>
            <p:spPr bwMode="auto">
              <a:xfrm>
                <a:off x="3381" y="294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6" name="Freeform 1260"/>
              <p:cNvSpPr>
                <a:spLocks/>
              </p:cNvSpPr>
              <p:nvPr/>
            </p:nvSpPr>
            <p:spPr bwMode="auto">
              <a:xfrm>
                <a:off x="3423" y="295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7" name="Freeform 1261"/>
              <p:cNvSpPr>
                <a:spLocks/>
              </p:cNvSpPr>
              <p:nvPr/>
            </p:nvSpPr>
            <p:spPr bwMode="auto">
              <a:xfrm>
                <a:off x="3465" y="295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8" name="Freeform 1262"/>
              <p:cNvSpPr>
                <a:spLocks/>
              </p:cNvSpPr>
              <p:nvPr/>
            </p:nvSpPr>
            <p:spPr bwMode="auto">
              <a:xfrm>
                <a:off x="3507" y="295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9" name="Freeform 1263"/>
              <p:cNvSpPr>
                <a:spLocks/>
              </p:cNvSpPr>
              <p:nvPr/>
            </p:nvSpPr>
            <p:spPr bwMode="auto">
              <a:xfrm>
                <a:off x="3549" y="2964"/>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0" name="Freeform 1264"/>
              <p:cNvSpPr>
                <a:spLocks/>
              </p:cNvSpPr>
              <p:nvPr/>
            </p:nvSpPr>
            <p:spPr bwMode="auto">
              <a:xfrm>
                <a:off x="3591" y="296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1" name="Freeform 1265"/>
              <p:cNvSpPr>
                <a:spLocks/>
              </p:cNvSpPr>
              <p:nvPr/>
            </p:nvSpPr>
            <p:spPr bwMode="auto">
              <a:xfrm>
                <a:off x="3633" y="297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2" name="Freeform 1266"/>
              <p:cNvSpPr>
                <a:spLocks/>
              </p:cNvSpPr>
              <p:nvPr/>
            </p:nvSpPr>
            <p:spPr bwMode="auto">
              <a:xfrm>
                <a:off x="3675" y="297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3" name="Freeform 1267"/>
              <p:cNvSpPr>
                <a:spLocks/>
              </p:cNvSpPr>
              <p:nvPr/>
            </p:nvSpPr>
            <p:spPr bwMode="auto">
              <a:xfrm>
                <a:off x="3717" y="2970"/>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4" name="Freeform 1268"/>
              <p:cNvSpPr>
                <a:spLocks/>
              </p:cNvSpPr>
              <p:nvPr/>
            </p:nvSpPr>
            <p:spPr bwMode="auto">
              <a:xfrm>
                <a:off x="3753" y="2970"/>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5" name="Freeform 1269"/>
              <p:cNvSpPr>
                <a:spLocks/>
              </p:cNvSpPr>
              <p:nvPr/>
            </p:nvSpPr>
            <p:spPr bwMode="auto">
              <a:xfrm>
                <a:off x="3795" y="297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6" name="Freeform 1270"/>
              <p:cNvSpPr>
                <a:spLocks/>
              </p:cNvSpPr>
              <p:nvPr/>
            </p:nvSpPr>
            <p:spPr bwMode="auto">
              <a:xfrm>
                <a:off x="3837" y="297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7" name="Freeform 1271"/>
              <p:cNvSpPr>
                <a:spLocks/>
              </p:cNvSpPr>
              <p:nvPr/>
            </p:nvSpPr>
            <p:spPr bwMode="auto">
              <a:xfrm>
                <a:off x="3879" y="297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8" name="Freeform 1272"/>
              <p:cNvSpPr>
                <a:spLocks/>
              </p:cNvSpPr>
              <p:nvPr/>
            </p:nvSpPr>
            <p:spPr bwMode="auto">
              <a:xfrm>
                <a:off x="3921" y="296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29" name="Freeform 1273"/>
              <p:cNvSpPr>
                <a:spLocks/>
              </p:cNvSpPr>
              <p:nvPr/>
            </p:nvSpPr>
            <p:spPr bwMode="auto">
              <a:xfrm>
                <a:off x="3963" y="2964"/>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0" name="Freeform 1274"/>
              <p:cNvSpPr>
                <a:spLocks/>
              </p:cNvSpPr>
              <p:nvPr/>
            </p:nvSpPr>
            <p:spPr bwMode="auto">
              <a:xfrm>
                <a:off x="4006" y="295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1" name="Freeform 1275"/>
              <p:cNvSpPr>
                <a:spLocks/>
              </p:cNvSpPr>
              <p:nvPr/>
            </p:nvSpPr>
            <p:spPr bwMode="auto">
              <a:xfrm>
                <a:off x="4048" y="295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2" name="Freeform 1276"/>
              <p:cNvSpPr>
                <a:spLocks/>
              </p:cNvSpPr>
              <p:nvPr/>
            </p:nvSpPr>
            <p:spPr bwMode="auto">
              <a:xfrm>
                <a:off x="4090" y="295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3" name="Freeform 1277"/>
              <p:cNvSpPr>
                <a:spLocks/>
              </p:cNvSpPr>
              <p:nvPr/>
            </p:nvSpPr>
            <p:spPr bwMode="auto">
              <a:xfrm>
                <a:off x="4132" y="294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4" name="Freeform 1278"/>
              <p:cNvSpPr>
                <a:spLocks/>
              </p:cNvSpPr>
              <p:nvPr/>
            </p:nvSpPr>
            <p:spPr bwMode="auto">
              <a:xfrm>
                <a:off x="4174" y="2940"/>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24"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5" name="Freeform 1279"/>
              <p:cNvSpPr>
                <a:spLocks/>
              </p:cNvSpPr>
              <p:nvPr/>
            </p:nvSpPr>
            <p:spPr bwMode="auto">
              <a:xfrm>
                <a:off x="4216" y="293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6" name="Freeform 1280"/>
              <p:cNvSpPr>
                <a:spLocks/>
              </p:cNvSpPr>
              <p:nvPr/>
            </p:nvSpPr>
            <p:spPr bwMode="auto">
              <a:xfrm>
                <a:off x="4258" y="2922"/>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7" name="Freeform 1281"/>
              <p:cNvSpPr>
                <a:spLocks/>
              </p:cNvSpPr>
              <p:nvPr/>
            </p:nvSpPr>
            <p:spPr bwMode="auto">
              <a:xfrm>
                <a:off x="4300" y="2916"/>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8" name="Freeform 1282"/>
              <p:cNvSpPr>
                <a:spLocks/>
              </p:cNvSpPr>
              <p:nvPr/>
            </p:nvSpPr>
            <p:spPr bwMode="auto">
              <a:xfrm>
                <a:off x="4342" y="2904"/>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9" name="Freeform 1283"/>
              <p:cNvSpPr>
                <a:spLocks/>
              </p:cNvSpPr>
              <p:nvPr/>
            </p:nvSpPr>
            <p:spPr bwMode="auto">
              <a:xfrm>
                <a:off x="4384" y="2898"/>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0" name="Freeform 1284"/>
              <p:cNvSpPr>
                <a:spLocks/>
              </p:cNvSpPr>
              <p:nvPr/>
            </p:nvSpPr>
            <p:spPr bwMode="auto">
              <a:xfrm>
                <a:off x="4420" y="288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1" name="Freeform 1285"/>
              <p:cNvSpPr>
                <a:spLocks/>
              </p:cNvSpPr>
              <p:nvPr/>
            </p:nvSpPr>
            <p:spPr bwMode="auto">
              <a:xfrm>
                <a:off x="4462" y="2874"/>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2" name="Freeform 1286"/>
              <p:cNvSpPr>
                <a:spLocks/>
              </p:cNvSpPr>
              <p:nvPr/>
            </p:nvSpPr>
            <p:spPr bwMode="auto">
              <a:xfrm>
                <a:off x="4504" y="2856"/>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3" name="Freeform 1287"/>
              <p:cNvSpPr>
                <a:spLocks/>
              </p:cNvSpPr>
              <p:nvPr/>
            </p:nvSpPr>
            <p:spPr bwMode="auto">
              <a:xfrm>
                <a:off x="4540" y="2844"/>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4" name="Freeform 1288"/>
              <p:cNvSpPr>
                <a:spLocks/>
              </p:cNvSpPr>
              <p:nvPr/>
            </p:nvSpPr>
            <p:spPr bwMode="auto">
              <a:xfrm>
                <a:off x="4582" y="2826"/>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5" name="Freeform 1289"/>
              <p:cNvSpPr>
                <a:spLocks/>
              </p:cNvSpPr>
              <p:nvPr/>
            </p:nvSpPr>
            <p:spPr bwMode="auto">
              <a:xfrm>
                <a:off x="4618" y="2808"/>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6" name="Freeform 1290"/>
              <p:cNvSpPr>
                <a:spLocks/>
              </p:cNvSpPr>
              <p:nvPr/>
            </p:nvSpPr>
            <p:spPr bwMode="auto">
              <a:xfrm>
                <a:off x="4654" y="2790"/>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7" name="Freeform 1291"/>
              <p:cNvSpPr>
                <a:spLocks/>
              </p:cNvSpPr>
              <p:nvPr/>
            </p:nvSpPr>
            <p:spPr bwMode="auto">
              <a:xfrm>
                <a:off x="4690" y="2766"/>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8" name="Freeform 1292"/>
              <p:cNvSpPr>
                <a:spLocks/>
              </p:cNvSpPr>
              <p:nvPr/>
            </p:nvSpPr>
            <p:spPr bwMode="auto">
              <a:xfrm>
                <a:off x="4726" y="2742"/>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9" name="Freeform 1293"/>
              <p:cNvSpPr>
                <a:spLocks/>
              </p:cNvSpPr>
              <p:nvPr/>
            </p:nvSpPr>
            <p:spPr bwMode="auto">
              <a:xfrm>
                <a:off x="4762" y="2712"/>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0" y="18"/>
                    </a:moveTo>
                    <a:lnTo>
                      <a:pt x="0" y="24"/>
                    </a:lnTo>
                    <a:lnTo>
                      <a:pt x="6" y="24"/>
                    </a:lnTo>
                    <a:lnTo>
                      <a:pt x="6" y="18"/>
                    </a:lnTo>
                    <a:lnTo>
                      <a:pt x="24" y="6"/>
                    </a:lnTo>
                    <a:lnTo>
                      <a:pt x="18" y="0"/>
                    </a:lnTo>
                    <a:lnTo>
                      <a:pt x="18" y="6"/>
                    </a:lnTo>
                    <a:lnTo>
                      <a:pt x="0"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0" name="Freeform 1294"/>
              <p:cNvSpPr>
                <a:spLocks/>
              </p:cNvSpPr>
              <p:nvPr/>
            </p:nvSpPr>
            <p:spPr bwMode="auto">
              <a:xfrm>
                <a:off x="4792" y="2682"/>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1" name="Freeform 1295"/>
              <p:cNvSpPr>
                <a:spLocks/>
              </p:cNvSpPr>
              <p:nvPr/>
            </p:nvSpPr>
            <p:spPr bwMode="auto">
              <a:xfrm>
                <a:off x="4816" y="2646"/>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2" name="Freeform 1296"/>
              <p:cNvSpPr>
                <a:spLocks/>
              </p:cNvSpPr>
              <p:nvPr/>
            </p:nvSpPr>
            <p:spPr bwMode="auto">
              <a:xfrm>
                <a:off x="4834" y="2610"/>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3" name="Freeform 1297"/>
              <p:cNvSpPr>
                <a:spLocks/>
              </p:cNvSpPr>
              <p:nvPr/>
            </p:nvSpPr>
            <p:spPr bwMode="auto">
              <a:xfrm>
                <a:off x="4846" y="2568"/>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6"/>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4" name="Freeform 1298"/>
              <p:cNvSpPr>
                <a:spLocks/>
              </p:cNvSpPr>
              <p:nvPr/>
            </p:nvSpPr>
            <p:spPr bwMode="auto">
              <a:xfrm>
                <a:off x="4840" y="2526"/>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24"/>
                    </a:moveTo>
                    <a:lnTo>
                      <a:pt x="12" y="30"/>
                    </a:lnTo>
                    <a:lnTo>
                      <a:pt x="12" y="24"/>
                    </a:lnTo>
                    <a:lnTo>
                      <a:pt x="12" y="6"/>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5" name="Freeform 1299"/>
              <p:cNvSpPr>
                <a:spLocks/>
              </p:cNvSpPr>
              <p:nvPr/>
            </p:nvSpPr>
            <p:spPr bwMode="auto">
              <a:xfrm>
                <a:off x="4828" y="2483"/>
                <a:ext cx="12" cy="31"/>
              </a:xfrm>
              <a:custGeom>
                <a:avLst/>
                <a:gdLst>
                  <a:gd name="T0" fmla="*/ 6 w 12"/>
                  <a:gd name="T1" fmla="*/ 31 h 31"/>
                  <a:gd name="T2" fmla="*/ 12 w 12"/>
                  <a:gd name="T3" fmla="*/ 31 h 31"/>
                  <a:gd name="T4" fmla="*/ 12 w 12"/>
                  <a:gd name="T5" fmla="*/ 31 h 31"/>
                  <a:gd name="T6" fmla="*/ 6 w 12"/>
                  <a:gd name="T7" fmla="*/ 6 h 31"/>
                  <a:gd name="T8" fmla="*/ 6 w 12"/>
                  <a:gd name="T9" fmla="*/ 6 h 31"/>
                  <a:gd name="T10" fmla="*/ 0 w 12"/>
                  <a:gd name="T11" fmla="*/ 0 h 31"/>
                  <a:gd name="T12" fmla="*/ 0 w 12"/>
                  <a:gd name="T13" fmla="*/ 6 h 31"/>
                  <a:gd name="T14" fmla="*/ 0 w 12"/>
                  <a:gd name="T15" fmla="*/ 6 h 31"/>
                  <a:gd name="T16" fmla="*/ 6 w 12"/>
                  <a:gd name="T17" fmla="*/ 31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1"/>
                  <a:gd name="T29" fmla="*/ 12 w 1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1">
                    <a:moveTo>
                      <a:pt x="6" y="31"/>
                    </a:moveTo>
                    <a:lnTo>
                      <a:pt x="12" y="31"/>
                    </a:lnTo>
                    <a:lnTo>
                      <a:pt x="6" y="6"/>
                    </a:lnTo>
                    <a:lnTo>
                      <a:pt x="0" y="0"/>
                    </a:lnTo>
                    <a:lnTo>
                      <a:pt x="0" y="6"/>
                    </a:lnTo>
                    <a:lnTo>
                      <a:pt x="6" y="3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6" name="Freeform 1300"/>
              <p:cNvSpPr>
                <a:spLocks/>
              </p:cNvSpPr>
              <p:nvPr/>
            </p:nvSpPr>
            <p:spPr bwMode="auto">
              <a:xfrm>
                <a:off x="4804" y="2453"/>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7" name="Freeform 1301"/>
              <p:cNvSpPr>
                <a:spLocks/>
              </p:cNvSpPr>
              <p:nvPr/>
            </p:nvSpPr>
            <p:spPr bwMode="auto">
              <a:xfrm>
                <a:off x="4774" y="2423"/>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18" y="18"/>
                    </a:lnTo>
                    <a:lnTo>
                      <a:pt x="24" y="18"/>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8" name="Freeform 1302"/>
              <p:cNvSpPr>
                <a:spLocks/>
              </p:cNvSpPr>
              <p:nvPr/>
            </p:nvSpPr>
            <p:spPr bwMode="auto">
              <a:xfrm>
                <a:off x="4744" y="2393"/>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24" y="18"/>
                    </a:lnTo>
                    <a:lnTo>
                      <a:pt x="18" y="12"/>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9" name="Freeform 1303"/>
              <p:cNvSpPr>
                <a:spLocks/>
              </p:cNvSpPr>
              <p:nvPr/>
            </p:nvSpPr>
            <p:spPr bwMode="auto">
              <a:xfrm>
                <a:off x="4708" y="2369"/>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0" name="Freeform 1304"/>
              <p:cNvSpPr>
                <a:spLocks/>
              </p:cNvSpPr>
              <p:nvPr/>
            </p:nvSpPr>
            <p:spPr bwMode="auto">
              <a:xfrm>
                <a:off x="4672" y="2345"/>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1" name="Freeform 1305"/>
              <p:cNvSpPr>
                <a:spLocks/>
              </p:cNvSpPr>
              <p:nvPr/>
            </p:nvSpPr>
            <p:spPr bwMode="auto">
              <a:xfrm>
                <a:off x="4636" y="2327"/>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2" name="Freeform 1306"/>
              <p:cNvSpPr>
                <a:spLocks/>
              </p:cNvSpPr>
              <p:nvPr/>
            </p:nvSpPr>
            <p:spPr bwMode="auto">
              <a:xfrm>
                <a:off x="4600" y="2309"/>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3" name="Freeform 1307"/>
              <p:cNvSpPr>
                <a:spLocks/>
              </p:cNvSpPr>
              <p:nvPr/>
            </p:nvSpPr>
            <p:spPr bwMode="auto">
              <a:xfrm>
                <a:off x="4558" y="2291"/>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4" name="Freeform 1308"/>
              <p:cNvSpPr>
                <a:spLocks/>
              </p:cNvSpPr>
              <p:nvPr/>
            </p:nvSpPr>
            <p:spPr bwMode="auto">
              <a:xfrm>
                <a:off x="4522" y="2273"/>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2"/>
                    </a:lnTo>
                    <a:lnTo>
                      <a:pt x="18" y="6"/>
                    </a:lnTo>
                    <a:lnTo>
                      <a:pt x="0" y="0"/>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5" name="Freeform 1309"/>
              <p:cNvSpPr>
                <a:spLocks/>
              </p:cNvSpPr>
              <p:nvPr/>
            </p:nvSpPr>
            <p:spPr bwMode="auto">
              <a:xfrm>
                <a:off x="4480" y="2261"/>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6" name="Freeform 1310"/>
              <p:cNvSpPr>
                <a:spLocks/>
              </p:cNvSpPr>
              <p:nvPr/>
            </p:nvSpPr>
            <p:spPr bwMode="auto">
              <a:xfrm>
                <a:off x="4438" y="2249"/>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7" name="Freeform 1311"/>
              <p:cNvSpPr>
                <a:spLocks/>
              </p:cNvSpPr>
              <p:nvPr/>
            </p:nvSpPr>
            <p:spPr bwMode="auto">
              <a:xfrm>
                <a:off x="4402" y="2237"/>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8" name="Freeform 1312"/>
              <p:cNvSpPr>
                <a:spLocks/>
              </p:cNvSpPr>
              <p:nvPr/>
            </p:nvSpPr>
            <p:spPr bwMode="auto">
              <a:xfrm>
                <a:off x="4360" y="2225"/>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69" name="Freeform 1313"/>
              <p:cNvSpPr>
                <a:spLocks/>
              </p:cNvSpPr>
              <p:nvPr/>
            </p:nvSpPr>
            <p:spPr bwMode="auto">
              <a:xfrm>
                <a:off x="4318" y="2219"/>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0" name="Freeform 1314"/>
              <p:cNvSpPr>
                <a:spLocks/>
              </p:cNvSpPr>
              <p:nvPr/>
            </p:nvSpPr>
            <p:spPr bwMode="auto">
              <a:xfrm>
                <a:off x="4276" y="221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1" name="Freeform 1315"/>
              <p:cNvSpPr>
                <a:spLocks/>
              </p:cNvSpPr>
              <p:nvPr/>
            </p:nvSpPr>
            <p:spPr bwMode="auto">
              <a:xfrm>
                <a:off x="4234" y="2201"/>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2" name="Freeform 1316"/>
              <p:cNvSpPr>
                <a:spLocks/>
              </p:cNvSpPr>
              <p:nvPr/>
            </p:nvSpPr>
            <p:spPr bwMode="auto">
              <a:xfrm>
                <a:off x="4192" y="219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3" name="Freeform 1317"/>
              <p:cNvSpPr>
                <a:spLocks/>
              </p:cNvSpPr>
              <p:nvPr/>
            </p:nvSpPr>
            <p:spPr bwMode="auto">
              <a:xfrm>
                <a:off x="4156" y="218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4" name="Freeform 1318"/>
              <p:cNvSpPr>
                <a:spLocks/>
              </p:cNvSpPr>
              <p:nvPr/>
            </p:nvSpPr>
            <p:spPr bwMode="auto">
              <a:xfrm>
                <a:off x="4114" y="2183"/>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5" name="Freeform 1319"/>
              <p:cNvSpPr>
                <a:spLocks/>
              </p:cNvSpPr>
              <p:nvPr/>
            </p:nvSpPr>
            <p:spPr bwMode="auto">
              <a:xfrm>
                <a:off x="4072" y="217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6" name="Freeform 1320"/>
              <p:cNvSpPr>
                <a:spLocks/>
              </p:cNvSpPr>
              <p:nvPr/>
            </p:nvSpPr>
            <p:spPr bwMode="auto">
              <a:xfrm>
                <a:off x="4030" y="2177"/>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7" name="Freeform 1321"/>
              <p:cNvSpPr>
                <a:spLocks/>
              </p:cNvSpPr>
              <p:nvPr/>
            </p:nvSpPr>
            <p:spPr bwMode="auto">
              <a:xfrm>
                <a:off x="3987" y="2171"/>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
                  <a:gd name="T29" fmla="*/ 31 w 31"/>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
                    <a:moveTo>
                      <a:pt x="25" y="6"/>
                    </a:moveTo>
                    <a:lnTo>
                      <a:pt x="31" y="6"/>
                    </a:lnTo>
                    <a:lnTo>
                      <a:pt x="25" y="0"/>
                    </a:lnTo>
                    <a:lnTo>
                      <a:pt x="7"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8" name="Freeform 1322"/>
              <p:cNvSpPr>
                <a:spLocks/>
              </p:cNvSpPr>
              <p:nvPr/>
            </p:nvSpPr>
            <p:spPr bwMode="auto">
              <a:xfrm>
                <a:off x="3945" y="217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9" name="Freeform 1323"/>
              <p:cNvSpPr>
                <a:spLocks/>
              </p:cNvSpPr>
              <p:nvPr/>
            </p:nvSpPr>
            <p:spPr bwMode="auto">
              <a:xfrm>
                <a:off x="3903"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80" name="Freeform 1324"/>
              <p:cNvSpPr>
                <a:spLocks/>
              </p:cNvSpPr>
              <p:nvPr/>
            </p:nvSpPr>
            <p:spPr bwMode="auto">
              <a:xfrm>
                <a:off x="3861"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81" name="Freeform 1325"/>
              <p:cNvSpPr>
                <a:spLocks/>
              </p:cNvSpPr>
              <p:nvPr/>
            </p:nvSpPr>
            <p:spPr bwMode="auto">
              <a:xfrm>
                <a:off x="3819"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82" name="Freeform 1326"/>
              <p:cNvSpPr>
                <a:spLocks/>
              </p:cNvSpPr>
              <p:nvPr/>
            </p:nvSpPr>
            <p:spPr bwMode="auto">
              <a:xfrm>
                <a:off x="3777"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37" name="Group 1434"/>
            <p:cNvGrpSpPr>
              <a:grpSpLocks/>
            </p:cNvGrpSpPr>
            <p:nvPr/>
          </p:nvGrpSpPr>
          <p:grpSpPr bwMode="auto">
            <a:xfrm>
              <a:off x="2793" y="2213"/>
              <a:ext cx="1969" cy="721"/>
              <a:chOff x="2793" y="2213"/>
              <a:chExt cx="1969" cy="721"/>
            </a:xfrm>
          </p:grpSpPr>
          <p:sp>
            <p:nvSpPr>
              <p:cNvPr id="30960" name="Freeform 1328"/>
              <p:cNvSpPr>
                <a:spLocks/>
              </p:cNvSpPr>
              <p:nvPr/>
            </p:nvSpPr>
            <p:spPr bwMode="auto">
              <a:xfrm>
                <a:off x="3753" y="221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1" name="Freeform 1329"/>
              <p:cNvSpPr>
                <a:spLocks/>
              </p:cNvSpPr>
              <p:nvPr/>
            </p:nvSpPr>
            <p:spPr bwMode="auto">
              <a:xfrm>
                <a:off x="3711"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2" name="Freeform 1330"/>
              <p:cNvSpPr>
                <a:spLocks/>
              </p:cNvSpPr>
              <p:nvPr/>
            </p:nvSpPr>
            <p:spPr bwMode="auto">
              <a:xfrm>
                <a:off x="3669"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3" name="Freeform 1331"/>
              <p:cNvSpPr>
                <a:spLocks/>
              </p:cNvSpPr>
              <p:nvPr/>
            </p:nvSpPr>
            <p:spPr bwMode="auto">
              <a:xfrm>
                <a:off x="3627"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4" name="Freeform 1332"/>
              <p:cNvSpPr>
                <a:spLocks/>
              </p:cNvSpPr>
              <p:nvPr/>
            </p:nvSpPr>
            <p:spPr bwMode="auto">
              <a:xfrm>
                <a:off x="3585" y="2219"/>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5" name="Freeform 1333"/>
              <p:cNvSpPr>
                <a:spLocks/>
              </p:cNvSpPr>
              <p:nvPr/>
            </p:nvSpPr>
            <p:spPr bwMode="auto">
              <a:xfrm>
                <a:off x="3543" y="221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6" name="Freeform 1334"/>
              <p:cNvSpPr>
                <a:spLocks/>
              </p:cNvSpPr>
              <p:nvPr/>
            </p:nvSpPr>
            <p:spPr bwMode="auto">
              <a:xfrm>
                <a:off x="3501" y="222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7" name="Freeform 1335"/>
              <p:cNvSpPr>
                <a:spLocks/>
              </p:cNvSpPr>
              <p:nvPr/>
            </p:nvSpPr>
            <p:spPr bwMode="auto">
              <a:xfrm>
                <a:off x="3459" y="223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8" name="Freeform 1336"/>
              <p:cNvSpPr>
                <a:spLocks/>
              </p:cNvSpPr>
              <p:nvPr/>
            </p:nvSpPr>
            <p:spPr bwMode="auto">
              <a:xfrm>
                <a:off x="3417" y="223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9" name="Freeform 1337"/>
              <p:cNvSpPr>
                <a:spLocks/>
              </p:cNvSpPr>
              <p:nvPr/>
            </p:nvSpPr>
            <p:spPr bwMode="auto">
              <a:xfrm>
                <a:off x="3375" y="2237"/>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0" name="Freeform 1338"/>
              <p:cNvSpPr>
                <a:spLocks/>
              </p:cNvSpPr>
              <p:nvPr/>
            </p:nvSpPr>
            <p:spPr bwMode="auto">
              <a:xfrm>
                <a:off x="3333" y="2243"/>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1" name="Freeform 1339"/>
              <p:cNvSpPr>
                <a:spLocks/>
              </p:cNvSpPr>
              <p:nvPr/>
            </p:nvSpPr>
            <p:spPr bwMode="auto">
              <a:xfrm>
                <a:off x="3291" y="2255"/>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2" name="Freeform 1340"/>
              <p:cNvSpPr>
                <a:spLocks/>
              </p:cNvSpPr>
              <p:nvPr/>
            </p:nvSpPr>
            <p:spPr bwMode="auto">
              <a:xfrm>
                <a:off x="3249" y="2261"/>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3" name="Freeform 1341"/>
              <p:cNvSpPr>
                <a:spLocks/>
              </p:cNvSpPr>
              <p:nvPr/>
            </p:nvSpPr>
            <p:spPr bwMode="auto">
              <a:xfrm>
                <a:off x="3207" y="2267"/>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4" name="Freeform 1342"/>
              <p:cNvSpPr>
                <a:spLocks/>
              </p:cNvSpPr>
              <p:nvPr/>
            </p:nvSpPr>
            <p:spPr bwMode="auto">
              <a:xfrm>
                <a:off x="3171" y="2279"/>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5" name="Freeform 1343"/>
              <p:cNvSpPr>
                <a:spLocks/>
              </p:cNvSpPr>
              <p:nvPr/>
            </p:nvSpPr>
            <p:spPr bwMode="auto">
              <a:xfrm>
                <a:off x="3129" y="2291"/>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6" name="Freeform 1344"/>
              <p:cNvSpPr>
                <a:spLocks/>
              </p:cNvSpPr>
              <p:nvPr/>
            </p:nvSpPr>
            <p:spPr bwMode="auto">
              <a:xfrm>
                <a:off x="3087" y="2303"/>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7" name="Freeform 1345"/>
              <p:cNvSpPr>
                <a:spLocks/>
              </p:cNvSpPr>
              <p:nvPr/>
            </p:nvSpPr>
            <p:spPr bwMode="auto">
              <a:xfrm>
                <a:off x="3051" y="2321"/>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8" name="Freeform 1346"/>
              <p:cNvSpPr>
                <a:spLocks/>
              </p:cNvSpPr>
              <p:nvPr/>
            </p:nvSpPr>
            <p:spPr bwMode="auto">
              <a:xfrm>
                <a:off x="3009" y="2333"/>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9" name="Freeform 1347"/>
              <p:cNvSpPr>
                <a:spLocks/>
              </p:cNvSpPr>
              <p:nvPr/>
            </p:nvSpPr>
            <p:spPr bwMode="auto">
              <a:xfrm>
                <a:off x="2973" y="2351"/>
                <a:ext cx="30" cy="18"/>
              </a:xfrm>
              <a:custGeom>
                <a:avLst/>
                <a:gdLst>
                  <a:gd name="T0" fmla="*/ 24 w 30"/>
                  <a:gd name="T1" fmla="*/ 6 h 18"/>
                  <a:gd name="T2" fmla="*/ 30 w 30"/>
                  <a:gd name="T3" fmla="*/ 0 h 18"/>
                  <a:gd name="T4" fmla="*/ 24 w 30"/>
                  <a:gd name="T5" fmla="*/ 0 h 18"/>
                  <a:gd name="T6" fmla="*/ 0 w 30"/>
                  <a:gd name="T7" fmla="*/ 12 h 18"/>
                  <a:gd name="T8" fmla="*/ 0 w 30"/>
                  <a:gd name="T9" fmla="*/ 12 h 18"/>
                  <a:gd name="T10" fmla="*/ 0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0" name="Freeform 1348"/>
              <p:cNvSpPr>
                <a:spLocks/>
              </p:cNvSpPr>
              <p:nvPr/>
            </p:nvSpPr>
            <p:spPr bwMode="auto">
              <a:xfrm>
                <a:off x="2937" y="2369"/>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1" name="Freeform 1349"/>
              <p:cNvSpPr>
                <a:spLocks/>
              </p:cNvSpPr>
              <p:nvPr/>
            </p:nvSpPr>
            <p:spPr bwMode="auto">
              <a:xfrm>
                <a:off x="2901" y="2393"/>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2" name="Freeform 1350"/>
              <p:cNvSpPr>
                <a:spLocks/>
              </p:cNvSpPr>
              <p:nvPr/>
            </p:nvSpPr>
            <p:spPr bwMode="auto">
              <a:xfrm>
                <a:off x="2865" y="2417"/>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3" name="Freeform 1351"/>
              <p:cNvSpPr>
                <a:spLocks/>
              </p:cNvSpPr>
              <p:nvPr/>
            </p:nvSpPr>
            <p:spPr bwMode="auto">
              <a:xfrm>
                <a:off x="2835" y="2441"/>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4" name="Freeform 1352"/>
              <p:cNvSpPr>
                <a:spLocks/>
              </p:cNvSpPr>
              <p:nvPr/>
            </p:nvSpPr>
            <p:spPr bwMode="auto">
              <a:xfrm>
                <a:off x="2811" y="2471"/>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5" name="Freeform 1353"/>
              <p:cNvSpPr>
                <a:spLocks/>
              </p:cNvSpPr>
              <p:nvPr/>
            </p:nvSpPr>
            <p:spPr bwMode="auto">
              <a:xfrm>
                <a:off x="2793" y="2507"/>
                <a:ext cx="18" cy="31"/>
              </a:xfrm>
              <a:custGeom>
                <a:avLst/>
                <a:gdLst>
                  <a:gd name="T0" fmla="*/ 18 w 18"/>
                  <a:gd name="T1" fmla="*/ 7 h 31"/>
                  <a:gd name="T2" fmla="*/ 12 w 18"/>
                  <a:gd name="T3" fmla="*/ 0 h 31"/>
                  <a:gd name="T4" fmla="*/ 12 w 18"/>
                  <a:gd name="T5" fmla="*/ 7 h 31"/>
                  <a:gd name="T6" fmla="*/ 0 w 18"/>
                  <a:gd name="T7" fmla="*/ 31 h 31"/>
                  <a:gd name="T8" fmla="*/ 6 w 18"/>
                  <a:gd name="T9" fmla="*/ 31 h 31"/>
                  <a:gd name="T10" fmla="*/ 6 w 18"/>
                  <a:gd name="T11" fmla="*/ 31 h 31"/>
                  <a:gd name="T12" fmla="*/ 18 w 18"/>
                  <a:gd name="T13" fmla="*/ 7 h 31"/>
                  <a:gd name="T14" fmla="*/ 0 60000 65536"/>
                  <a:gd name="T15" fmla="*/ 0 60000 65536"/>
                  <a:gd name="T16" fmla="*/ 0 60000 65536"/>
                  <a:gd name="T17" fmla="*/ 0 60000 65536"/>
                  <a:gd name="T18" fmla="*/ 0 60000 65536"/>
                  <a:gd name="T19" fmla="*/ 0 60000 65536"/>
                  <a:gd name="T20" fmla="*/ 0 60000 65536"/>
                  <a:gd name="T21" fmla="*/ 0 w 18"/>
                  <a:gd name="T22" fmla="*/ 0 h 31"/>
                  <a:gd name="T23" fmla="*/ 18 w 1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1">
                    <a:moveTo>
                      <a:pt x="18" y="7"/>
                    </a:moveTo>
                    <a:lnTo>
                      <a:pt x="12" y="0"/>
                    </a:lnTo>
                    <a:lnTo>
                      <a:pt x="12" y="7"/>
                    </a:lnTo>
                    <a:lnTo>
                      <a:pt x="0" y="31"/>
                    </a:lnTo>
                    <a:lnTo>
                      <a:pt x="6" y="31"/>
                    </a:lnTo>
                    <a:lnTo>
                      <a:pt x="18"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6" name="Freeform 1354"/>
              <p:cNvSpPr>
                <a:spLocks/>
              </p:cNvSpPr>
              <p:nvPr/>
            </p:nvSpPr>
            <p:spPr bwMode="auto">
              <a:xfrm>
                <a:off x="2793" y="2550"/>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7" name="Freeform 1355"/>
              <p:cNvSpPr>
                <a:spLocks/>
              </p:cNvSpPr>
              <p:nvPr/>
            </p:nvSpPr>
            <p:spPr bwMode="auto">
              <a:xfrm>
                <a:off x="2793" y="2592"/>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8" name="Freeform 1356"/>
              <p:cNvSpPr>
                <a:spLocks/>
              </p:cNvSpPr>
              <p:nvPr/>
            </p:nvSpPr>
            <p:spPr bwMode="auto">
              <a:xfrm>
                <a:off x="2805" y="2634"/>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9" name="Freeform 1357"/>
              <p:cNvSpPr>
                <a:spLocks/>
              </p:cNvSpPr>
              <p:nvPr/>
            </p:nvSpPr>
            <p:spPr bwMode="auto">
              <a:xfrm>
                <a:off x="2829" y="2670"/>
                <a:ext cx="18" cy="24"/>
              </a:xfrm>
              <a:custGeom>
                <a:avLst/>
                <a:gdLst>
                  <a:gd name="T0" fmla="*/ 6 w 18"/>
                  <a:gd name="T1" fmla="*/ 0 h 24"/>
                  <a:gd name="T2" fmla="*/ 0 w 18"/>
                  <a:gd name="T3" fmla="*/ 0 h 24"/>
                  <a:gd name="T4" fmla="*/ 0 w 18"/>
                  <a:gd name="T5" fmla="*/ 0 h 24"/>
                  <a:gd name="T6" fmla="*/ 6 w 18"/>
                  <a:gd name="T7" fmla="*/ 12 h 24"/>
                  <a:gd name="T8" fmla="*/ 12 w 18"/>
                  <a:gd name="T9" fmla="*/ 18 h 24"/>
                  <a:gd name="T10" fmla="*/ 18 w 18"/>
                  <a:gd name="T11" fmla="*/ 24 h 24"/>
                  <a:gd name="T12" fmla="*/ 18 w 18"/>
                  <a:gd name="T13" fmla="*/ 18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18"/>
                    </a:lnTo>
                    <a:lnTo>
                      <a:pt x="18" y="24"/>
                    </a:lnTo>
                    <a:lnTo>
                      <a:pt x="18" y="18"/>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0" name="Freeform 1358"/>
              <p:cNvSpPr>
                <a:spLocks/>
              </p:cNvSpPr>
              <p:nvPr/>
            </p:nvSpPr>
            <p:spPr bwMode="auto">
              <a:xfrm>
                <a:off x="2853" y="2700"/>
                <a:ext cx="24" cy="18"/>
              </a:xfrm>
              <a:custGeom>
                <a:avLst/>
                <a:gdLst>
                  <a:gd name="T0" fmla="*/ 6 w 24"/>
                  <a:gd name="T1" fmla="*/ 0 h 18"/>
                  <a:gd name="T2" fmla="*/ 6 w 24"/>
                  <a:gd name="T3" fmla="*/ 0 h 18"/>
                  <a:gd name="T4" fmla="*/ 0 w 24"/>
                  <a:gd name="T5" fmla="*/ 0 h 18"/>
                  <a:gd name="T6" fmla="*/ 12 w 24"/>
                  <a:gd name="T7" fmla="*/ 12 h 18"/>
                  <a:gd name="T8" fmla="*/ 18 w 24"/>
                  <a:gd name="T9" fmla="*/ 18 h 18"/>
                  <a:gd name="T10" fmla="*/ 24 w 24"/>
                  <a:gd name="T11" fmla="*/ 18 h 18"/>
                  <a:gd name="T12" fmla="*/ 24 w 24"/>
                  <a:gd name="T13" fmla="*/ 18 h 18"/>
                  <a:gd name="T14" fmla="*/ 24 w 24"/>
                  <a:gd name="T15" fmla="*/ 12 h 18"/>
                  <a:gd name="T16" fmla="*/ 18 w 24"/>
                  <a:gd name="T17" fmla="*/ 12 h 18"/>
                  <a:gd name="T18" fmla="*/ 18 w 24"/>
                  <a:gd name="T19" fmla="*/ 12 h 18"/>
                  <a:gd name="T20" fmla="*/ 18 w 24"/>
                  <a:gd name="T21" fmla="*/ 12 h 18"/>
                  <a:gd name="T22" fmla="*/ 6 w 24"/>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6" y="0"/>
                    </a:moveTo>
                    <a:lnTo>
                      <a:pt x="6" y="0"/>
                    </a:lnTo>
                    <a:lnTo>
                      <a:pt x="0" y="0"/>
                    </a:lnTo>
                    <a:lnTo>
                      <a:pt x="12" y="12"/>
                    </a:lnTo>
                    <a:lnTo>
                      <a:pt x="18" y="18"/>
                    </a:lnTo>
                    <a:lnTo>
                      <a:pt x="24"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1" name="Freeform 1359"/>
              <p:cNvSpPr>
                <a:spLocks/>
              </p:cNvSpPr>
              <p:nvPr/>
            </p:nvSpPr>
            <p:spPr bwMode="auto">
              <a:xfrm>
                <a:off x="2889" y="2724"/>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2" name="Freeform 1360"/>
              <p:cNvSpPr>
                <a:spLocks/>
              </p:cNvSpPr>
              <p:nvPr/>
            </p:nvSpPr>
            <p:spPr bwMode="auto">
              <a:xfrm>
                <a:off x="2919" y="2748"/>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3" name="Freeform 1361"/>
              <p:cNvSpPr>
                <a:spLocks/>
              </p:cNvSpPr>
              <p:nvPr/>
            </p:nvSpPr>
            <p:spPr bwMode="auto">
              <a:xfrm>
                <a:off x="2955" y="2772"/>
                <a:ext cx="30" cy="18"/>
              </a:xfrm>
              <a:custGeom>
                <a:avLst/>
                <a:gdLst>
                  <a:gd name="T0" fmla="*/ 6 w 30"/>
                  <a:gd name="T1" fmla="*/ 0 h 18"/>
                  <a:gd name="T2" fmla="*/ 0 w 30"/>
                  <a:gd name="T3" fmla="*/ 0 h 18"/>
                  <a:gd name="T4" fmla="*/ 6 w 30"/>
                  <a:gd name="T5" fmla="*/ 6 h 18"/>
                  <a:gd name="T6" fmla="*/ 6 w 30"/>
                  <a:gd name="T7" fmla="*/ 6 h 18"/>
                  <a:gd name="T8" fmla="*/ 24 w 30"/>
                  <a:gd name="T9" fmla="*/ 18 h 18"/>
                  <a:gd name="T10" fmla="*/ 30 w 30"/>
                  <a:gd name="T11" fmla="*/ 12 h 18"/>
                  <a:gd name="T12" fmla="*/ 24 w 30"/>
                  <a:gd name="T13" fmla="*/ 12 h 18"/>
                  <a:gd name="T14" fmla="*/ 6 w 30"/>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8"/>
                  <a:gd name="T26" fmla="*/ 30 w 3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8">
                    <a:moveTo>
                      <a:pt x="6" y="0"/>
                    </a:moveTo>
                    <a:lnTo>
                      <a:pt x="0" y="0"/>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4" name="Freeform 1362"/>
              <p:cNvSpPr>
                <a:spLocks/>
              </p:cNvSpPr>
              <p:nvPr/>
            </p:nvSpPr>
            <p:spPr bwMode="auto">
              <a:xfrm>
                <a:off x="2997" y="2790"/>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2 h 18"/>
                  <a:gd name="T12" fmla="*/ 24 w 24"/>
                  <a:gd name="T13" fmla="*/ 12 h 18"/>
                  <a:gd name="T14" fmla="*/ 18 w 24"/>
                  <a:gd name="T15" fmla="*/ 12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6"/>
                    </a:lnTo>
                    <a:lnTo>
                      <a:pt x="18" y="18"/>
                    </a:lnTo>
                    <a:lnTo>
                      <a:pt x="24" y="18"/>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5" name="Freeform 1363"/>
              <p:cNvSpPr>
                <a:spLocks/>
              </p:cNvSpPr>
              <p:nvPr/>
            </p:nvSpPr>
            <p:spPr bwMode="auto">
              <a:xfrm>
                <a:off x="3033" y="2808"/>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6" name="Freeform 1364"/>
              <p:cNvSpPr>
                <a:spLocks/>
              </p:cNvSpPr>
              <p:nvPr/>
            </p:nvSpPr>
            <p:spPr bwMode="auto">
              <a:xfrm>
                <a:off x="3069" y="2820"/>
                <a:ext cx="30" cy="18"/>
              </a:xfrm>
              <a:custGeom>
                <a:avLst/>
                <a:gdLst>
                  <a:gd name="T0" fmla="*/ 6 w 30"/>
                  <a:gd name="T1" fmla="*/ 0 h 18"/>
                  <a:gd name="T2" fmla="*/ 0 w 30"/>
                  <a:gd name="T3" fmla="*/ 6 h 18"/>
                  <a:gd name="T4" fmla="*/ 6 w 30"/>
                  <a:gd name="T5" fmla="*/ 6 h 18"/>
                  <a:gd name="T6" fmla="*/ 12 w 30"/>
                  <a:gd name="T7" fmla="*/ 12 h 18"/>
                  <a:gd name="T8" fmla="*/ 30 w 30"/>
                  <a:gd name="T9" fmla="*/ 18 h 18"/>
                  <a:gd name="T10" fmla="*/ 30 w 30"/>
                  <a:gd name="T11" fmla="*/ 12 h 18"/>
                  <a:gd name="T12" fmla="*/ 30 w 30"/>
                  <a:gd name="T13" fmla="*/ 12 h 18"/>
                  <a:gd name="T14" fmla="*/ 12 w 30"/>
                  <a:gd name="T15" fmla="*/ 6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12" y="12"/>
                    </a:lnTo>
                    <a:lnTo>
                      <a:pt x="30" y="18"/>
                    </a:lnTo>
                    <a:lnTo>
                      <a:pt x="30" y="12"/>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7" name="Freeform 1365"/>
              <p:cNvSpPr>
                <a:spLocks/>
              </p:cNvSpPr>
              <p:nvPr/>
            </p:nvSpPr>
            <p:spPr bwMode="auto">
              <a:xfrm>
                <a:off x="3111" y="283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8" name="Freeform 1366"/>
              <p:cNvSpPr>
                <a:spLocks/>
              </p:cNvSpPr>
              <p:nvPr/>
            </p:nvSpPr>
            <p:spPr bwMode="auto">
              <a:xfrm>
                <a:off x="3153" y="2850"/>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9" name="Freeform 1367"/>
              <p:cNvSpPr>
                <a:spLocks/>
              </p:cNvSpPr>
              <p:nvPr/>
            </p:nvSpPr>
            <p:spPr bwMode="auto">
              <a:xfrm>
                <a:off x="3189" y="2862"/>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0" name="Freeform 1368"/>
              <p:cNvSpPr>
                <a:spLocks/>
              </p:cNvSpPr>
              <p:nvPr/>
            </p:nvSpPr>
            <p:spPr bwMode="auto">
              <a:xfrm>
                <a:off x="3231" y="287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1" name="Freeform 1369"/>
              <p:cNvSpPr>
                <a:spLocks/>
              </p:cNvSpPr>
              <p:nvPr/>
            </p:nvSpPr>
            <p:spPr bwMode="auto">
              <a:xfrm>
                <a:off x="3273" y="288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2" name="Freeform 1370"/>
              <p:cNvSpPr>
                <a:spLocks/>
              </p:cNvSpPr>
              <p:nvPr/>
            </p:nvSpPr>
            <p:spPr bwMode="auto">
              <a:xfrm>
                <a:off x="3315" y="288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3" name="Freeform 1371"/>
              <p:cNvSpPr>
                <a:spLocks/>
              </p:cNvSpPr>
              <p:nvPr/>
            </p:nvSpPr>
            <p:spPr bwMode="auto">
              <a:xfrm>
                <a:off x="3357" y="289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4" name="Freeform 1372"/>
              <p:cNvSpPr>
                <a:spLocks/>
              </p:cNvSpPr>
              <p:nvPr/>
            </p:nvSpPr>
            <p:spPr bwMode="auto">
              <a:xfrm>
                <a:off x="3399" y="290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5" name="Freeform 1373"/>
              <p:cNvSpPr>
                <a:spLocks/>
              </p:cNvSpPr>
              <p:nvPr/>
            </p:nvSpPr>
            <p:spPr bwMode="auto">
              <a:xfrm>
                <a:off x="3441" y="291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6" name="Freeform 1374"/>
              <p:cNvSpPr>
                <a:spLocks/>
              </p:cNvSpPr>
              <p:nvPr/>
            </p:nvSpPr>
            <p:spPr bwMode="auto">
              <a:xfrm>
                <a:off x="3483" y="291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7" name="Freeform 1375"/>
              <p:cNvSpPr>
                <a:spLocks/>
              </p:cNvSpPr>
              <p:nvPr/>
            </p:nvSpPr>
            <p:spPr bwMode="auto">
              <a:xfrm>
                <a:off x="3525" y="291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8" name="Freeform 1376"/>
              <p:cNvSpPr>
                <a:spLocks/>
              </p:cNvSpPr>
              <p:nvPr/>
            </p:nvSpPr>
            <p:spPr bwMode="auto">
              <a:xfrm>
                <a:off x="3567" y="2922"/>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9" name="Freeform 1377"/>
              <p:cNvSpPr>
                <a:spLocks/>
              </p:cNvSpPr>
              <p:nvPr/>
            </p:nvSpPr>
            <p:spPr bwMode="auto">
              <a:xfrm>
                <a:off x="3609" y="292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0" name="Freeform 1378"/>
              <p:cNvSpPr>
                <a:spLocks/>
              </p:cNvSpPr>
              <p:nvPr/>
            </p:nvSpPr>
            <p:spPr bwMode="auto">
              <a:xfrm>
                <a:off x="3651" y="292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1" name="Freeform 1379"/>
              <p:cNvSpPr>
                <a:spLocks/>
              </p:cNvSpPr>
              <p:nvPr/>
            </p:nvSpPr>
            <p:spPr bwMode="auto">
              <a:xfrm>
                <a:off x="3693" y="292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2" name="Freeform 1380"/>
              <p:cNvSpPr>
                <a:spLocks/>
              </p:cNvSpPr>
              <p:nvPr/>
            </p:nvSpPr>
            <p:spPr bwMode="auto">
              <a:xfrm>
                <a:off x="3735"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3" name="Freeform 1381"/>
              <p:cNvSpPr>
                <a:spLocks/>
              </p:cNvSpPr>
              <p:nvPr/>
            </p:nvSpPr>
            <p:spPr bwMode="auto">
              <a:xfrm>
                <a:off x="3777"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4" name="Freeform 1382"/>
              <p:cNvSpPr>
                <a:spLocks/>
              </p:cNvSpPr>
              <p:nvPr/>
            </p:nvSpPr>
            <p:spPr bwMode="auto">
              <a:xfrm>
                <a:off x="3819"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5" name="Freeform 1383"/>
              <p:cNvSpPr>
                <a:spLocks/>
              </p:cNvSpPr>
              <p:nvPr/>
            </p:nvSpPr>
            <p:spPr bwMode="auto">
              <a:xfrm>
                <a:off x="3855"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6" name="Freeform 1384"/>
              <p:cNvSpPr>
                <a:spLocks/>
              </p:cNvSpPr>
              <p:nvPr/>
            </p:nvSpPr>
            <p:spPr bwMode="auto">
              <a:xfrm>
                <a:off x="3897"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7" name="Freeform 1385"/>
              <p:cNvSpPr>
                <a:spLocks/>
              </p:cNvSpPr>
              <p:nvPr/>
            </p:nvSpPr>
            <p:spPr bwMode="auto">
              <a:xfrm>
                <a:off x="3939" y="2922"/>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8" name="Freeform 1386"/>
              <p:cNvSpPr>
                <a:spLocks/>
              </p:cNvSpPr>
              <p:nvPr/>
            </p:nvSpPr>
            <p:spPr bwMode="auto">
              <a:xfrm>
                <a:off x="3981" y="2922"/>
                <a:ext cx="31" cy="6"/>
              </a:xfrm>
              <a:custGeom>
                <a:avLst/>
                <a:gdLst>
                  <a:gd name="T0" fmla="*/ 6 w 31"/>
                  <a:gd name="T1" fmla="*/ 0 h 6"/>
                  <a:gd name="T2" fmla="*/ 0 w 31"/>
                  <a:gd name="T3" fmla="*/ 6 h 6"/>
                  <a:gd name="T4" fmla="*/ 6 w 31"/>
                  <a:gd name="T5" fmla="*/ 6 h 6"/>
                  <a:gd name="T6" fmla="*/ 31 w 31"/>
                  <a:gd name="T7" fmla="*/ 6 h 6"/>
                  <a:gd name="T8" fmla="*/ 31 w 31"/>
                  <a:gd name="T9" fmla="*/ 0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9" name="Freeform 1387"/>
              <p:cNvSpPr>
                <a:spLocks/>
              </p:cNvSpPr>
              <p:nvPr/>
            </p:nvSpPr>
            <p:spPr bwMode="auto">
              <a:xfrm>
                <a:off x="4024" y="291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0" name="Freeform 1388"/>
              <p:cNvSpPr>
                <a:spLocks/>
              </p:cNvSpPr>
              <p:nvPr/>
            </p:nvSpPr>
            <p:spPr bwMode="auto">
              <a:xfrm>
                <a:off x="4066" y="291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1" name="Freeform 1389"/>
              <p:cNvSpPr>
                <a:spLocks/>
              </p:cNvSpPr>
              <p:nvPr/>
            </p:nvSpPr>
            <p:spPr bwMode="auto">
              <a:xfrm>
                <a:off x="4108" y="290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2" name="Freeform 1390"/>
              <p:cNvSpPr>
                <a:spLocks/>
              </p:cNvSpPr>
              <p:nvPr/>
            </p:nvSpPr>
            <p:spPr bwMode="auto">
              <a:xfrm>
                <a:off x="4150" y="2898"/>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6 h 12"/>
                  <a:gd name="T12" fmla="*/ 30 w 30"/>
                  <a:gd name="T13" fmla="*/ 0 h 12"/>
                  <a:gd name="T14" fmla="*/ 6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3" name="Freeform 1391"/>
              <p:cNvSpPr>
                <a:spLocks/>
              </p:cNvSpPr>
              <p:nvPr/>
            </p:nvSpPr>
            <p:spPr bwMode="auto">
              <a:xfrm>
                <a:off x="4192" y="289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4" name="Freeform 1392"/>
              <p:cNvSpPr>
                <a:spLocks/>
              </p:cNvSpPr>
              <p:nvPr/>
            </p:nvSpPr>
            <p:spPr bwMode="auto">
              <a:xfrm>
                <a:off x="4234" y="288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5" name="Freeform 1393"/>
              <p:cNvSpPr>
                <a:spLocks/>
              </p:cNvSpPr>
              <p:nvPr/>
            </p:nvSpPr>
            <p:spPr bwMode="auto">
              <a:xfrm>
                <a:off x="4276" y="287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6" name="Freeform 1394"/>
              <p:cNvSpPr>
                <a:spLocks/>
              </p:cNvSpPr>
              <p:nvPr/>
            </p:nvSpPr>
            <p:spPr bwMode="auto">
              <a:xfrm>
                <a:off x="4318" y="2862"/>
                <a:ext cx="30" cy="12"/>
              </a:xfrm>
              <a:custGeom>
                <a:avLst/>
                <a:gdLst>
                  <a:gd name="T0" fmla="*/ 0 w 30"/>
                  <a:gd name="T1" fmla="*/ 6 h 12"/>
                  <a:gd name="T2" fmla="*/ 0 w 30"/>
                  <a:gd name="T3" fmla="*/ 12 h 12"/>
                  <a:gd name="T4" fmla="*/ 0 w 30"/>
                  <a:gd name="T5" fmla="*/ 12 h 12"/>
                  <a:gd name="T6" fmla="*/ 6 w 30"/>
                  <a:gd name="T7" fmla="*/ 12 h 12"/>
                  <a:gd name="T8" fmla="*/ 24 w 30"/>
                  <a:gd name="T9" fmla="*/ 6 h 12"/>
                  <a:gd name="T10" fmla="*/ 30 w 30"/>
                  <a:gd name="T11" fmla="*/ 6 h 12"/>
                  <a:gd name="T12" fmla="*/ 24 w 30"/>
                  <a:gd name="T13" fmla="*/ 0 h 12"/>
                  <a:gd name="T14" fmla="*/ 6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6" y="12"/>
                    </a:lnTo>
                    <a:lnTo>
                      <a:pt x="24" y="6"/>
                    </a:lnTo>
                    <a:lnTo>
                      <a:pt x="30" y="6"/>
                    </a:lnTo>
                    <a:lnTo>
                      <a:pt x="24" y="0"/>
                    </a:lnTo>
                    <a:lnTo>
                      <a:pt x="6"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7" name="Freeform 1395"/>
              <p:cNvSpPr>
                <a:spLocks/>
              </p:cNvSpPr>
              <p:nvPr/>
            </p:nvSpPr>
            <p:spPr bwMode="auto">
              <a:xfrm>
                <a:off x="4360" y="2856"/>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8" name="Freeform 1396"/>
              <p:cNvSpPr>
                <a:spLocks/>
              </p:cNvSpPr>
              <p:nvPr/>
            </p:nvSpPr>
            <p:spPr bwMode="auto">
              <a:xfrm>
                <a:off x="4396" y="2838"/>
                <a:ext cx="30" cy="18"/>
              </a:xfrm>
              <a:custGeom>
                <a:avLst/>
                <a:gdLst>
                  <a:gd name="T0" fmla="*/ 6 w 30"/>
                  <a:gd name="T1" fmla="*/ 12 h 18"/>
                  <a:gd name="T2" fmla="*/ 0 w 30"/>
                  <a:gd name="T3" fmla="*/ 12 h 18"/>
                  <a:gd name="T4" fmla="*/ 6 w 30"/>
                  <a:gd name="T5" fmla="*/ 18 h 18"/>
                  <a:gd name="T6" fmla="*/ 30 w 30"/>
                  <a:gd name="T7" fmla="*/ 6 h 18"/>
                  <a:gd name="T8" fmla="*/ 30 w 30"/>
                  <a:gd name="T9" fmla="*/ 6 h 18"/>
                  <a:gd name="T10" fmla="*/ 30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30" y="6"/>
                    </a:lnTo>
                    <a:lnTo>
                      <a:pt x="30"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29" name="Freeform 1397"/>
              <p:cNvSpPr>
                <a:spLocks/>
              </p:cNvSpPr>
              <p:nvPr/>
            </p:nvSpPr>
            <p:spPr bwMode="auto">
              <a:xfrm>
                <a:off x="4438" y="282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0" name="Freeform 1398"/>
              <p:cNvSpPr>
                <a:spLocks/>
              </p:cNvSpPr>
              <p:nvPr/>
            </p:nvSpPr>
            <p:spPr bwMode="auto">
              <a:xfrm>
                <a:off x="4480" y="2814"/>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1" name="Freeform 1399"/>
              <p:cNvSpPr>
                <a:spLocks/>
              </p:cNvSpPr>
              <p:nvPr/>
            </p:nvSpPr>
            <p:spPr bwMode="auto">
              <a:xfrm>
                <a:off x="4516" y="2796"/>
                <a:ext cx="30" cy="18"/>
              </a:xfrm>
              <a:custGeom>
                <a:avLst/>
                <a:gdLst>
                  <a:gd name="T0" fmla="*/ 0 w 30"/>
                  <a:gd name="T1" fmla="*/ 12 h 18"/>
                  <a:gd name="T2" fmla="*/ 0 w 30"/>
                  <a:gd name="T3" fmla="*/ 12 h 18"/>
                  <a:gd name="T4" fmla="*/ 0 w 30"/>
                  <a:gd name="T5" fmla="*/ 18 h 18"/>
                  <a:gd name="T6" fmla="*/ 18 w 30"/>
                  <a:gd name="T7" fmla="*/ 12 h 18"/>
                  <a:gd name="T8" fmla="*/ 24 w 30"/>
                  <a:gd name="T9" fmla="*/ 6 h 18"/>
                  <a:gd name="T10" fmla="*/ 30 w 30"/>
                  <a:gd name="T11" fmla="*/ 0 h 18"/>
                  <a:gd name="T12" fmla="*/ 24 w 30"/>
                  <a:gd name="T13" fmla="*/ 0 h 18"/>
                  <a:gd name="T14" fmla="*/ 18 w 30"/>
                  <a:gd name="T15" fmla="*/ 6 h 18"/>
                  <a:gd name="T16" fmla="*/ 0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0" y="12"/>
                    </a:moveTo>
                    <a:lnTo>
                      <a:pt x="0" y="12"/>
                    </a:lnTo>
                    <a:lnTo>
                      <a:pt x="0" y="18"/>
                    </a:lnTo>
                    <a:lnTo>
                      <a:pt x="18" y="12"/>
                    </a:lnTo>
                    <a:lnTo>
                      <a:pt x="24" y="6"/>
                    </a:lnTo>
                    <a:lnTo>
                      <a:pt x="30" y="0"/>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2" name="Freeform 1400"/>
              <p:cNvSpPr>
                <a:spLocks/>
              </p:cNvSpPr>
              <p:nvPr/>
            </p:nvSpPr>
            <p:spPr bwMode="auto">
              <a:xfrm>
                <a:off x="4552" y="277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3" name="Freeform 1401"/>
              <p:cNvSpPr>
                <a:spLocks/>
              </p:cNvSpPr>
              <p:nvPr/>
            </p:nvSpPr>
            <p:spPr bwMode="auto">
              <a:xfrm>
                <a:off x="4594" y="2754"/>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4" name="Freeform 1402"/>
              <p:cNvSpPr>
                <a:spLocks/>
              </p:cNvSpPr>
              <p:nvPr/>
            </p:nvSpPr>
            <p:spPr bwMode="auto">
              <a:xfrm>
                <a:off x="4630" y="2736"/>
                <a:ext cx="24" cy="18"/>
              </a:xfrm>
              <a:custGeom>
                <a:avLst/>
                <a:gdLst>
                  <a:gd name="T0" fmla="*/ 0 w 24"/>
                  <a:gd name="T1" fmla="*/ 12 h 18"/>
                  <a:gd name="T2" fmla="*/ 0 w 24"/>
                  <a:gd name="T3" fmla="*/ 12 h 18"/>
                  <a:gd name="T4" fmla="*/ 0 w 24"/>
                  <a:gd name="T5" fmla="*/ 18 h 18"/>
                  <a:gd name="T6" fmla="*/ 6 w 24"/>
                  <a:gd name="T7" fmla="*/ 12 h 18"/>
                  <a:gd name="T8" fmla="*/ 18 w 24"/>
                  <a:gd name="T9" fmla="*/ 6 h 18"/>
                  <a:gd name="T10" fmla="*/ 24 w 24"/>
                  <a:gd name="T11" fmla="*/ 0 h 18"/>
                  <a:gd name="T12" fmla="*/ 18 w 24"/>
                  <a:gd name="T13" fmla="*/ 0 h 18"/>
                  <a:gd name="T14" fmla="*/ 6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6" y="12"/>
                    </a:lnTo>
                    <a:lnTo>
                      <a:pt x="18" y="6"/>
                    </a:lnTo>
                    <a:lnTo>
                      <a:pt x="24" y="0"/>
                    </a:lnTo>
                    <a:lnTo>
                      <a:pt x="18" y="0"/>
                    </a:lnTo>
                    <a:lnTo>
                      <a:pt x="6"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5" name="Freeform 1403"/>
              <p:cNvSpPr>
                <a:spLocks/>
              </p:cNvSpPr>
              <p:nvPr/>
            </p:nvSpPr>
            <p:spPr bwMode="auto">
              <a:xfrm>
                <a:off x="4660" y="2706"/>
                <a:ext cx="24" cy="24"/>
              </a:xfrm>
              <a:custGeom>
                <a:avLst/>
                <a:gdLst>
                  <a:gd name="T0" fmla="*/ 6 w 24"/>
                  <a:gd name="T1" fmla="*/ 18 h 24"/>
                  <a:gd name="T2" fmla="*/ 0 w 24"/>
                  <a:gd name="T3" fmla="*/ 18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18"/>
                    </a:moveTo>
                    <a:lnTo>
                      <a:pt x="0" y="18"/>
                    </a:lnTo>
                    <a:lnTo>
                      <a:pt x="6" y="24"/>
                    </a:lnTo>
                    <a:lnTo>
                      <a:pt x="18" y="12"/>
                    </a:lnTo>
                    <a:lnTo>
                      <a:pt x="24" y="6"/>
                    </a:lnTo>
                    <a:lnTo>
                      <a:pt x="24" y="0"/>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6" name="Freeform 1404"/>
              <p:cNvSpPr>
                <a:spLocks/>
              </p:cNvSpPr>
              <p:nvPr/>
            </p:nvSpPr>
            <p:spPr bwMode="auto">
              <a:xfrm>
                <a:off x="4690" y="2676"/>
                <a:ext cx="24" cy="24"/>
              </a:xfrm>
              <a:custGeom>
                <a:avLst/>
                <a:gdLst>
                  <a:gd name="T0" fmla="*/ 0 w 24"/>
                  <a:gd name="T1" fmla="*/ 24 h 24"/>
                  <a:gd name="T2" fmla="*/ 6 w 24"/>
                  <a:gd name="T3" fmla="*/ 24 h 24"/>
                  <a:gd name="T4" fmla="*/ 6 w 24"/>
                  <a:gd name="T5" fmla="*/ 24 h 24"/>
                  <a:gd name="T6" fmla="*/ 24 w 24"/>
                  <a:gd name="T7" fmla="*/ 6 h 24"/>
                  <a:gd name="T8" fmla="*/ 24 w 24"/>
                  <a:gd name="T9" fmla="*/ 6 h 24"/>
                  <a:gd name="T10" fmla="*/ 24 w 24"/>
                  <a:gd name="T11" fmla="*/ 0 h 24"/>
                  <a:gd name="T12" fmla="*/ 18 w 24"/>
                  <a:gd name="T13" fmla="*/ 6 h 24"/>
                  <a:gd name="T14" fmla="*/ 18 w 24"/>
                  <a:gd name="T15" fmla="*/ 6 h 24"/>
                  <a:gd name="T16" fmla="*/ 0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24"/>
                    </a:moveTo>
                    <a:lnTo>
                      <a:pt x="6" y="24"/>
                    </a:lnTo>
                    <a:lnTo>
                      <a:pt x="24" y="6"/>
                    </a:lnTo>
                    <a:lnTo>
                      <a:pt x="24" y="0"/>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7" name="Freeform 1405"/>
              <p:cNvSpPr>
                <a:spLocks/>
              </p:cNvSpPr>
              <p:nvPr/>
            </p:nvSpPr>
            <p:spPr bwMode="auto">
              <a:xfrm>
                <a:off x="4720" y="2640"/>
                <a:ext cx="18" cy="30"/>
              </a:xfrm>
              <a:custGeom>
                <a:avLst/>
                <a:gdLst>
                  <a:gd name="T0" fmla="*/ 0 w 18"/>
                  <a:gd name="T1" fmla="*/ 24 h 30"/>
                  <a:gd name="T2" fmla="*/ 0 w 18"/>
                  <a:gd name="T3" fmla="*/ 30 h 30"/>
                  <a:gd name="T4" fmla="*/ 6 w 18"/>
                  <a:gd name="T5" fmla="*/ 24 h 30"/>
                  <a:gd name="T6" fmla="*/ 18 w 18"/>
                  <a:gd name="T7" fmla="*/ 6 h 30"/>
                  <a:gd name="T8" fmla="*/ 18 w 18"/>
                  <a:gd name="T9" fmla="*/ 6 h 30"/>
                  <a:gd name="T10" fmla="*/ 18 w 18"/>
                  <a:gd name="T11" fmla="*/ 0 h 30"/>
                  <a:gd name="T12" fmla="*/ 12 w 18"/>
                  <a:gd name="T13" fmla="*/ 6 h 30"/>
                  <a:gd name="T14" fmla="*/ 12 w 18"/>
                  <a:gd name="T15" fmla="*/ 6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0" y="30"/>
                    </a:lnTo>
                    <a:lnTo>
                      <a:pt x="6" y="24"/>
                    </a:lnTo>
                    <a:lnTo>
                      <a:pt x="18" y="6"/>
                    </a:lnTo>
                    <a:lnTo>
                      <a:pt x="18"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8" name="Freeform 1406"/>
              <p:cNvSpPr>
                <a:spLocks/>
              </p:cNvSpPr>
              <p:nvPr/>
            </p:nvSpPr>
            <p:spPr bwMode="auto">
              <a:xfrm>
                <a:off x="4738" y="2604"/>
                <a:ext cx="18" cy="30"/>
              </a:xfrm>
              <a:custGeom>
                <a:avLst/>
                <a:gdLst>
                  <a:gd name="T0" fmla="*/ 0 w 18"/>
                  <a:gd name="T1" fmla="*/ 24 h 30"/>
                  <a:gd name="T2" fmla="*/ 6 w 18"/>
                  <a:gd name="T3" fmla="*/ 30 h 30"/>
                  <a:gd name="T4" fmla="*/ 6 w 18"/>
                  <a:gd name="T5" fmla="*/ 24 h 30"/>
                  <a:gd name="T6" fmla="*/ 18 w 18"/>
                  <a:gd name="T7" fmla="*/ 6 h 30"/>
                  <a:gd name="T8" fmla="*/ 18 w 18"/>
                  <a:gd name="T9" fmla="*/ 0 h 30"/>
                  <a:gd name="T10" fmla="*/ 12 w 18"/>
                  <a:gd name="T11" fmla="*/ 0 h 30"/>
                  <a:gd name="T12" fmla="*/ 12 w 18"/>
                  <a:gd name="T13" fmla="*/ 0 h 30"/>
                  <a:gd name="T14" fmla="*/ 12 w 18"/>
                  <a:gd name="T15" fmla="*/ 6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6" y="30"/>
                    </a:ln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9" name="Freeform 1407"/>
              <p:cNvSpPr>
                <a:spLocks/>
              </p:cNvSpPr>
              <p:nvPr/>
            </p:nvSpPr>
            <p:spPr bwMode="auto">
              <a:xfrm>
                <a:off x="4750" y="2562"/>
                <a:ext cx="12" cy="30"/>
              </a:xfrm>
              <a:custGeom>
                <a:avLst/>
                <a:gdLst>
                  <a:gd name="T0" fmla="*/ 0 w 12"/>
                  <a:gd name="T1" fmla="*/ 24 h 30"/>
                  <a:gd name="T2" fmla="*/ 6 w 12"/>
                  <a:gd name="T3" fmla="*/ 30 h 30"/>
                  <a:gd name="T4" fmla="*/ 6 w 12"/>
                  <a:gd name="T5" fmla="*/ 24 h 30"/>
                  <a:gd name="T6" fmla="*/ 12 w 12"/>
                  <a:gd name="T7" fmla="*/ 12 h 30"/>
                  <a:gd name="T8" fmla="*/ 6 w 12"/>
                  <a:gd name="T9" fmla="*/ 6 h 30"/>
                  <a:gd name="T10" fmla="*/ 6 w 12"/>
                  <a:gd name="T11" fmla="*/ 0 h 30"/>
                  <a:gd name="T12" fmla="*/ 0 w 12"/>
                  <a:gd name="T13" fmla="*/ 6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2"/>
                    </a:lnTo>
                    <a:lnTo>
                      <a:pt x="6" y="6"/>
                    </a:lnTo>
                    <a:lnTo>
                      <a:pt x="6" y="0"/>
                    </a:lnTo>
                    <a:lnTo>
                      <a:pt x="0"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0" name="Freeform 1408"/>
              <p:cNvSpPr>
                <a:spLocks/>
              </p:cNvSpPr>
              <p:nvPr/>
            </p:nvSpPr>
            <p:spPr bwMode="auto">
              <a:xfrm>
                <a:off x="4744" y="2520"/>
                <a:ext cx="12" cy="30"/>
              </a:xfrm>
              <a:custGeom>
                <a:avLst/>
                <a:gdLst>
                  <a:gd name="T0" fmla="*/ 6 w 12"/>
                  <a:gd name="T1" fmla="*/ 30 h 30"/>
                  <a:gd name="T2" fmla="*/ 6 w 12"/>
                  <a:gd name="T3" fmla="*/ 30 h 30"/>
                  <a:gd name="T4" fmla="*/ 12 w 12"/>
                  <a:gd name="T5" fmla="*/ 30 h 30"/>
                  <a:gd name="T6" fmla="*/ 12 w 12"/>
                  <a:gd name="T7" fmla="*/ 18 h 30"/>
                  <a:gd name="T8" fmla="*/ 6 w 12"/>
                  <a:gd name="T9" fmla="*/ 6 h 30"/>
                  <a:gd name="T10" fmla="*/ 0 w 12"/>
                  <a:gd name="T11" fmla="*/ 0 h 30"/>
                  <a:gd name="T12" fmla="*/ 0 w 12"/>
                  <a:gd name="T13" fmla="*/ 6 h 30"/>
                  <a:gd name="T14" fmla="*/ 6 w 12"/>
                  <a:gd name="T15" fmla="*/ 18 h 30"/>
                  <a:gd name="T16" fmla="*/ 6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30"/>
                    </a:moveTo>
                    <a:lnTo>
                      <a:pt x="6" y="30"/>
                    </a:lnTo>
                    <a:lnTo>
                      <a:pt x="12" y="30"/>
                    </a:lnTo>
                    <a:lnTo>
                      <a:pt x="12" y="18"/>
                    </a:lnTo>
                    <a:lnTo>
                      <a:pt x="6" y="6"/>
                    </a:lnTo>
                    <a:lnTo>
                      <a:pt x="0" y="0"/>
                    </a:lnTo>
                    <a:lnTo>
                      <a:pt x="0" y="6"/>
                    </a:lnTo>
                    <a:lnTo>
                      <a:pt x="6" y="18"/>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1" name="Freeform 1409"/>
              <p:cNvSpPr>
                <a:spLocks/>
              </p:cNvSpPr>
              <p:nvPr/>
            </p:nvSpPr>
            <p:spPr bwMode="auto">
              <a:xfrm>
                <a:off x="4726" y="2483"/>
                <a:ext cx="18" cy="24"/>
              </a:xfrm>
              <a:custGeom>
                <a:avLst/>
                <a:gdLst>
                  <a:gd name="T0" fmla="*/ 12 w 18"/>
                  <a:gd name="T1" fmla="*/ 24 h 24"/>
                  <a:gd name="T2" fmla="*/ 12 w 18"/>
                  <a:gd name="T3" fmla="*/ 24 h 24"/>
                  <a:gd name="T4" fmla="*/ 18 w 18"/>
                  <a:gd name="T5" fmla="*/ 24 h 24"/>
                  <a:gd name="T6" fmla="*/ 12 w 18"/>
                  <a:gd name="T7" fmla="*/ 18 h 24"/>
                  <a:gd name="T8" fmla="*/ 6 w 18"/>
                  <a:gd name="T9" fmla="*/ 6 h 24"/>
                  <a:gd name="T10" fmla="*/ 0 w 18"/>
                  <a:gd name="T11" fmla="*/ 0 h 24"/>
                  <a:gd name="T12" fmla="*/ 0 w 18"/>
                  <a:gd name="T13" fmla="*/ 6 h 24"/>
                  <a:gd name="T14" fmla="*/ 6 w 18"/>
                  <a:gd name="T15" fmla="*/ 18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2" y="18"/>
                    </a:lnTo>
                    <a:lnTo>
                      <a:pt x="6" y="6"/>
                    </a:lnTo>
                    <a:lnTo>
                      <a:pt x="0" y="0"/>
                    </a:lnTo>
                    <a:lnTo>
                      <a:pt x="0" y="6"/>
                    </a:lnTo>
                    <a:lnTo>
                      <a:pt x="6"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2" name="Freeform 1410"/>
              <p:cNvSpPr>
                <a:spLocks/>
              </p:cNvSpPr>
              <p:nvPr/>
            </p:nvSpPr>
            <p:spPr bwMode="auto">
              <a:xfrm>
                <a:off x="4696" y="2453"/>
                <a:ext cx="24" cy="24"/>
              </a:xfrm>
              <a:custGeom>
                <a:avLst/>
                <a:gdLst>
                  <a:gd name="T0" fmla="*/ 18 w 24"/>
                  <a:gd name="T1" fmla="*/ 18 h 24"/>
                  <a:gd name="T2" fmla="*/ 18 w 24"/>
                  <a:gd name="T3" fmla="*/ 24 h 24"/>
                  <a:gd name="T4" fmla="*/ 24 w 24"/>
                  <a:gd name="T5" fmla="*/ 18 h 24"/>
                  <a:gd name="T6" fmla="*/ 18 w 24"/>
                  <a:gd name="T7" fmla="*/ 12 h 24"/>
                  <a:gd name="T8" fmla="*/ 18 w 24"/>
                  <a:gd name="T9" fmla="*/ 12 h 24"/>
                  <a:gd name="T10" fmla="*/ 6 w 24"/>
                  <a:gd name="T11" fmla="*/ 0 h 24"/>
                  <a:gd name="T12" fmla="*/ 0 w 24"/>
                  <a:gd name="T13" fmla="*/ 0 h 24"/>
                  <a:gd name="T14" fmla="*/ 6 w 24"/>
                  <a:gd name="T15" fmla="*/ 6 h 24"/>
                  <a:gd name="T16" fmla="*/ 18 w 24"/>
                  <a:gd name="T17" fmla="*/ 18 h 24"/>
                  <a:gd name="T18" fmla="*/ 18 w 24"/>
                  <a:gd name="T19" fmla="*/ 12 h 24"/>
                  <a:gd name="T20" fmla="*/ 12 w 24"/>
                  <a:gd name="T21" fmla="*/ 12 h 24"/>
                  <a:gd name="T22" fmla="*/ 18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18"/>
                    </a:moveTo>
                    <a:lnTo>
                      <a:pt x="18" y="24"/>
                    </a:lnTo>
                    <a:lnTo>
                      <a:pt x="24" y="18"/>
                    </a:lnTo>
                    <a:lnTo>
                      <a:pt x="18" y="12"/>
                    </a:lnTo>
                    <a:lnTo>
                      <a:pt x="6" y="0"/>
                    </a:lnTo>
                    <a:lnTo>
                      <a:pt x="0" y="0"/>
                    </a:lnTo>
                    <a:lnTo>
                      <a:pt x="6" y="6"/>
                    </a:lnTo>
                    <a:lnTo>
                      <a:pt x="18" y="18"/>
                    </a:lnTo>
                    <a:lnTo>
                      <a:pt x="18" y="12"/>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3" name="Freeform 1411"/>
              <p:cNvSpPr>
                <a:spLocks/>
              </p:cNvSpPr>
              <p:nvPr/>
            </p:nvSpPr>
            <p:spPr bwMode="auto">
              <a:xfrm>
                <a:off x="4666" y="2423"/>
                <a:ext cx="24" cy="24"/>
              </a:xfrm>
              <a:custGeom>
                <a:avLst/>
                <a:gdLst>
                  <a:gd name="T0" fmla="*/ 24 w 24"/>
                  <a:gd name="T1" fmla="*/ 24 h 24"/>
                  <a:gd name="T2" fmla="*/ 24 w 24"/>
                  <a:gd name="T3" fmla="*/ 18 h 24"/>
                  <a:gd name="T4" fmla="*/ 24 w 24"/>
                  <a:gd name="T5" fmla="*/ 18 h 24"/>
                  <a:gd name="T6" fmla="*/ 12 w 24"/>
                  <a:gd name="T7" fmla="*/ 6 h 24"/>
                  <a:gd name="T8" fmla="*/ 6 w 24"/>
                  <a:gd name="T9" fmla="*/ 0 h 24"/>
                  <a:gd name="T10" fmla="*/ 0 w 24"/>
                  <a:gd name="T11" fmla="*/ 0 h 24"/>
                  <a:gd name="T12" fmla="*/ 6 w 24"/>
                  <a:gd name="T13" fmla="*/ 6 h 24"/>
                  <a:gd name="T14" fmla="*/ 12 w 24"/>
                  <a:gd name="T15" fmla="*/ 12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12" y="6"/>
                    </a:lnTo>
                    <a:lnTo>
                      <a:pt x="6" y="0"/>
                    </a:lnTo>
                    <a:lnTo>
                      <a:pt x="0" y="0"/>
                    </a:lnTo>
                    <a:lnTo>
                      <a:pt x="6" y="6"/>
                    </a:lnTo>
                    <a:lnTo>
                      <a:pt x="12"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4" name="Freeform 1412"/>
              <p:cNvSpPr>
                <a:spLocks/>
              </p:cNvSpPr>
              <p:nvPr/>
            </p:nvSpPr>
            <p:spPr bwMode="auto">
              <a:xfrm>
                <a:off x="4630" y="2399"/>
                <a:ext cx="30" cy="18"/>
              </a:xfrm>
              <a:custGeom>
                <a:avLst/>
                <a:gdLst>
                  <a:gd name="T0" fmla="*/ 24 w 30"/>
                  <a:gd name="T1" fmla="*/ 18 h 18"/>
                  <a:gd name="T2" fmla="*/ 30 w 30"/>
                  <a:gd name="T3" fmla="*/ 18 h 18"/>
                  <a:gd name="T4" fmla="*/ 24 w 30"/>
                  <a:gd name="T5" fmla="*/ 12 h 18"/>
                  <a:gd name="T6" fmla="*/ 6 w 30"/>
                  <a:gd name="T7" fmla="*/ 0 h 18"/>
                  <a:gd name="T8" fmla="*/ 6 w 30"/>
                  <a:gd name="T9" fmla="*/ 0 h 18"/>
                  <a:gd name="T10" fmla="*/ 0 w 30"/>
                  <a:gd name="T11" fmla="*/ 0 h 18"/>
                  <a:gd name="T12" fmla="*/ 6 w 30"/>
                  <a:gd name="T13" fmla="*/ 6 h 18"/>
                  <a:gd name="T14" fmla="*/ 6 w 30"/>
                  <a:gd name="T15" fmla="*/ 6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8"/>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5" name="Freeform 1413"/>
              <p:cNvSpPr>
                <a:spLocks/>
              </p:cNvSpPr>
              <p:nvPr/>
            </p:nvSpPr>
            <p:spPr bwMode="auto">
              <a:xfrm>
                <a:off x="4594" y="2375"/>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6" name="Freeform 1414"/>
              <p:cNvSpPr>
                <a:spLocks/>
              </p:cNvSpPr>
              <p:nvPr/>
            </p:nvSpPr>
            <p:spPr bwMode="auto">
              <a:xfrm>
                <a:off x="4558" y="2357"/>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7" name="Freeform 1415"/>
              <p:cNvSpPr>
                <a:spLocks/>
              </p:cNvSpPr>
              <p:nvPr/>
            </p:nvSpPr>
            <p:spPr bwMode="auto">
              <a:xfrm>
                <a:off x="4522" y="2339"/>
                <a:ext cx="30" cy="18"/>
              </a:xfrm>
              <a:custGeom>
                <a:avLst/>
                <a:gdLst>
                  <a:gd name="T0" fmla="*/ 24 w 30"/>
                  <a:gd name="T1" fmla="*/ 18 h 18"/>
                  <a:gd name="T2" fmla="*/ 30 w 30"/>
                  <a:gd name="T3" fmla="*/ 12 h 18"/>
                  <a:gd name="T4" fmla="*/ 24 w 30"/>
                  <a:gd name="T5" fmla="*/ 12 h 18"/>
                  <a:gd name="T6" fmla="*/ 12 w 30"/>
                  <a:gd name="T7" fmla="*/ 0 h 18"/>
                  <a:gd name="T8" fmla="*/ 0 w 30"/>
                  <a:gd name="T9" fmla="*/ 0 h 18"/>
                  <a:gd name="T10" fmla="*/ 0 w 30"/>
                  <a:gd name="T11" fmla="*/ 0 h 18"/>
                  <a:gd name="T12" fmla="*/ 0 w 30"/>
                  <a:gd name="T13" fmla="*/ 6 h 18"/>
                  <a:gd name="T14" fmla="*/ 12 w 30"/>
                  <a:gd name="T15" fmla="*/ 6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12" y="0"/>
                    </a:lnTo>
                    <a:lnTo>
                      <a:pt x="0" y="0"/>
                    </a:lnTo>
                    <a:lnTo>
                      <a:pt x="0" y="6"/>
                    </a:lnTo>
                    <a:lnTo>
                      <a:pt x="12"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8" name="Freeform 1416"/>
              <p:cNvSpPr>
                <a:spLocks/>
              </p:cNvSpPr>
              <p:nvPr/>
            </p:nvSpPr>
            <p:spPr bwMode="auto">
              <a:xfrm>
                <a:off x="4480" y="2321"/>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18"/>
                    </a:move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9" name="Freeform 1417"/>
              <p:cNvSpPr>
                <a:spLocks/>
              </p:cNvSpPr>
              <p:nvPr/>
            </p:nvSpPr>
            <p:spPr bwMode="auto">
              <a:xfrm>
                <a:off x="4444" y="2309"/>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0" name="Freeform 1418"/>
              <p:cNvSpPr>
                <a:spLocks/>
              </p:cNvSpPr>
              <p:nvPr/>
            </p:nvSpPr>
            <p:spPr bwMode="auto">
              <a:xfrm>
                <a:off x="4402" y="2297"/>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1" name="Freeform 1419"/>
              <p:cNvSpPr>
                <a:spLocks/>
              </p:cNvSpPr>
              <p:nvPr/>
            </p:nvSpPr>
            <p:spPr bwMode="auto">
              <a:xfrm>
                <a:off x="4360" y="228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2" name="Freeform 1420"/>
              <p:cNvSpPr>
                <a:spLocks/>
              </p:cNvSpPr>
              <p:nvPr/>
            </p:nvSpPr>
            <p:spPr bwMode="auto">
              <a:xfrm>
                <a:off x="4324" y="2273"/>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3" name="Freeform 1421"/>
              <p:cNvSpPr>
                <a:spLocks/>
              </p:cNvSpPr>
              <p:nvPr/>
            </p:nvSpPr>
            <p:spPr bwMode="auto">
              <a:xfrm>
                <a:off x="4282" y="2261"/>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4" name="Freeform 1422"/>
              <p:cNvSpPr>
                <a:spLocks/>
              </p:cNvSpPr>
              <p:nvPr/>
            </p:nvSpPr>
            <p:spPr bwMode="auto">
              <a:xfrm>
                <a:off x="4240" y="2255"/>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5" name="Freeform 1423"/>
              <p:cNvSpPr>
                <a:spLocks/>
              </p:cNvSpPr>
              <p:nvPr/>
            </p:nvSpPr>
            <p:spPr bwMode="auto">
              <a:xfrm>
                <a:off x="4198" y="2249"/>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6" name="Freeform 1424"/>
              <p:cNvSpPr>
                <a:spLocks/>
              </p:cNvSpPr>
              <p:nvPr/>
            </p:nvSpPr>
            <p:spPr bwMode="auto">
              <a:xfrm>
                <a:off x="4156" y="2237"/>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7" name="Freeform 1425"/>
              <p:cNvSpPr>
                <a:spLocks/>
              </p:cNvSpPr>
              <p:nvPr/>
            </p:nvSpPr>
            <p:spPr bwMode="auto">
              <a:xfrm>
                <a:off x="4114" y="2231"/>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8" name="Freeform 1426"/>
              <p:cNvSpPr>
                <a:spLocks/>
              </p:cNvSpPr>
              <p:nvPr/>
            </p:nvSpPr>
            <p:spPr bwMode="auto">
              <a:xfrm>
                <a:off x="4072" y="223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9" name="Freeform 1427"/>
              <p:cNvSpPr>
                <a:spLocks/>
              </p:cNvSpPr>
              <p:nvPr/>
            </p:nvSpPr>
            <p:spPr bwMode="auto">
              <a:xfrm>
                <a:off x="4030" y="2225"/>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0" name="Freeform 1428"/>
              <p:cNvSpPr>
                <a:spLocks/>
              </p:cNvSpPr>
              <p:nvPr/>
            </p:nvSpPr>
            <p:spPr bwMode="auto">
              <a:xfrm>
                <a:off x="3987" y="2219"/>
                <a:ext cx="31" cy="12"/>
              </a:xfrm>
              <a:custGeom>
                <a:avLst/>
                <a:gdLst>
                  <a:gd name="T0" fmla="*/ 31 w 31"/>
                  <a:gd name="T1" fmla="*/ 12 h 12"/>
                  <a:gd name="T2" fmla="*/ 31 w 31"/>
                  <a:gd name="T3" fmla="*/ 6 h 12"/>
                  <a:gd name="T4" fmla="*/ 31 w 31"/>
                  <a:gd name="T5" fmla="*/ 6 h 12"/>
                  <a:gd name="T6" fmla="*/ 7 w 31"/>
                  <a:gd name="T7" fmla="*/ 0 h 12"/>
                  <a:gd name="T8" fmla="*/ 0 w 31"/>
                  <a:gd name="T9" fmla="*/ 6 h 12"/>
                  <a:gd name="T10" fmla="*/ 7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7" y="0"/>
                    </a:lnTo>
                    <a:lnTo>
                      <a:pt x="0" y="6"/>
                    </a:lnTo>
                    <a:lnTo>
                      <a:pt x="7"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1" name="Freeform 1429"/>
              <p:cNvSpPr>
                <a:spLocks/>
              </p:cNvSpPr>
              <p:nvPr/>
            </p:nvSpPr>
            <p:spPr bwMode="auto">
              <a:xfrm>
                <a:off x="3951" y="2219"/>
                <a:ext cx="30" cy="6"/>
              </a:xfrm>
              <a:custGeom>
                <a:avLst/>
                <a:gdLst>
                  <a:gd name="T0" fmla="*/ 24 w 30"/>
                  <a:gd name="T1" fmla="*/ 6 h 6"/>
                  <a:gd name="T2" fmla="*/ 30 w 30"/>
                  <a:gd name="T3" fmla="*/ 0 h 6"/>
                  <a:gd name="T4" fmla="*/ 24 w 30"/>
                  <a:gd name="T5" fmla="*/ 0 h 6"/>
                  <a:gd name="T6" fmla="*/ 24 w 30"/>
                  <a:gd name="T7" fmla="*/ 0 h 6"/>
                  <a:gd name="T8" fmla="*/ 0 w 30"/>
                  <a:gd name="T9" fmla="*/ 0 h 6"/>
                  <a:gd name="T10" fmla="*/ 0 w 30"/>
                  <a:gd name="T11" fmla="*/ 0 h 6"/>
                  <a:gd name="T12" fmla="*/ 0 w 30"/>
                  <a:gd name="T13" fmla="*/ 6 h 6"/>
                  <a:gd name="T14" fmla="*/ 24 w 30"/>
                  <a:gd name="T15" fmla="*/ 6 h 6"/>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6"/>
                  <a:gd name="T26" fmla="*/ 30 w 30"/>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2" name="Freeform 1430"/>
              <p:cNvSpPr>
                <a:spLocks/>
              </p:cNvSpPr>
              <p:nvPr/>
            </p:nvSpPr>
            <p:spPr bwMode="auto">
              <a:xfrm>
                <a:off x="3909"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3" name="Freeform 1431"/>
              <p:cNvSpPr>
                <a:spLocks/>
              </p:cNvSpPr>
              <p:nvPr/>
            </p:nvSpPr>
            <p:spPr bwMode="auto">
              <a:xfrm>
                <a:off x="3867"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4" name="Freeform 1432"/>
              <p:cNvSpPr>
                <a:spLocks/>
              </p:cNvSpPr>
              <p:nvPr/>
            </p:nvSpPr>
            <p:spPr bwMode="auto">
              <a:xfrm>
                <a:off x="3825"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5" name="Freeform 1433"/>
              <p:cNvSpPr>
                <a:spLocks/>
              </p:cNvSpPr>
              <p:nvPr/>
            </p:nvSpPr>
            <p:spPr bwMode="auto">
              <a:xfrm>
                <a:off x="3783"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38" name="Group 1530"/>
            <p:cNvGrpSpPr>
              <a:grpSpLocks/>
            </p:cNvGrpSpPr>
            <p:nvPr/>
          </p:nvGrpSpPr>
          <p:grpSpPr bwMode="auto">
            <a:xfrm>
              <a:off x="2889" y="2261"/>
              <a:ext cx="1777" cy="631"/>
              <a:chOff x="2889" y="2261"/>
              <a:chExt cx="1777" cy="631"/>
            </a:xfrm>
          </p:grpSpPr>
          <p:sp>
            <p:nvSpPr>
              <p:cNvPr id="30865" name="Freeform 1435"/>
              <p:cNvSpPr>
                <a:spLocks/>
              </p:cNvSpPr>
              <p:nvPr/>
            </p:nvSpPr>
            <p:spPr bwMode="auto">
              <a:xfrm>
                <a:off x="3753" y="2261"/>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6" name="Freeform 1436"/>
              <p:cNvSpPr>
                <a:spLocks/>
              </p:cNvSpPr>
              <p:nvPr/>
            </p:nvSpPr>
            <p:spPr bwMode="auto">
              <a:xfrm>
                <a:off x="3711" y="226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7" name="Freeform 1437"/>
              <p:cNvSpPr>
                <a:spLocks/>
              </p:cNvSpPr>
              <p:nvPr/>
            </p:nvSpPr>
            <p:spPr bwMode="auto">
              <a:xfrm>
                <a:off x="3669" y="226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8" name="Freeform 1438"/>
              <p:cNvSpPr>
                <a:spLocks/>
              </p:cNvSpPr>
              <p:nvPr/>
            </p:nvSpPr>
            <p:spPr bwMode="auto">
              <a:xfrm>
                <a:off x="3627" y="226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9" name="Freeform 1439"/>
              <p:cNvSpPr>
                <a:spLocks/>
              </p:cNvSpPr>
              <p:nvPr/>
            </p:nvSpPr>
            <p:spPr bwMode="auto">
              <a:xfrm>
                <a:off x="3585" y="2261"/>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0" name="Freeform 1440"/>
              <p:cNvSpPr>
                <a:spLocks/>
              </p:cNvSpPr>
              <p:nvPr/>
            </p:nvSpPr>
            <p:spPr bwMode="auto">
              <a:xfrm>
                <a:off x="3543" y="226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1" name="Freeform 1441"/>
              <p:cNvSpPr>
                <a:spLocks/>
              </p:cNvSpPr>
              <p:nvPr/>
            </p:nvSpPr>
            <p:spPr bwMode="auto">
              <a:xfrm>
                <a:off x="3501" y="227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2" name="Freeform 1442"/>
              <p:cNvSpPr>
                <a:spLocks/>
              </p:cNvSpPr>
              <p:nvPr/>
            </p:nvSpPr>
            <p:spPr bwMode="auto">
              <a:xfrm>
                <a:off x="3459" y="227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3" name="Freeform 1443"/>
              <p:cNvSpPr>
                <a:spLocks/>
              </p:cNvSpPr>
              <p:nvPr/>
            </p:nvSpPr>
            <p:spPr bwMode="auto">
              <a:xfrm>
                <a:off x="3417" y="2279"/>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4" name="Freeform 1444"/>
              <p:cNvSpPr>
                <a:spLocks/>
              </p:cNvSpPr>
              <p:nvPr/>
            </p:nvSpPr>
            <p:spPr bwMode="auto">
              <a:xfrm>
                <a:off x="3375" y="229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5" name="Freeform 1445"/>
              <p:cNvSpPr>
                <a:spLocks/>
              </p:cNvSpPr>
              <p:nvPr/>
            </p:nvSpPr>
            <p:spPr bwMode="auto">
              <a:xfrm>
                <a:off x="3333" y="2297"/>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6" name="Freeform 1446"/>
              <p:cNvSpPr>
                <a:spLocks/>
              </p:cNvSpPr>
              <p:nvPr/>
            </p:nvSpPr>
            <p:spPr bwMode="auto">
              <a:xfrm>
                <a:off x="3291" y="2303"/>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7" name="Freeform 1447"/>
              <p:cNvSpPr>
                <a:spLocks/>
              </p:cNvSpPr>
              <p:nvPr/>
            </p:nvSpPr>
            <p:spPr bwMode="auto">
              <a:xfrm>
                <a:off x="3249" y="2309"/>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8" name="Freeform 1448"/>
              <p:cNvSpPr>
                <a:spLocks/>
              </p:cNvSpPr>
              <p:nvPr/>
            </p:nvSpPr>
            <p:spPr bwMode="auto">
              <a:xfrm>
                <a:off x="3213" y="2321"/>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9" name="Freeform 1449"/>
              <p:cNvSpPr>
                <a:spLocks/>
              </p:cNvSpPr>
              <p:nvPr/>
            </p:nvSpPr>
            <p:spPr bwMode="auto">
              <a:xfrm>
                <a:off x="3171" y="2333"/>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0" name="Freeform 1450"/>
              <p:cNvSpPr>
                <a:spLocks/>
              </p:cNvSpPr>
              <p:nvPr/>
            </p:nvSpPr>
            <p:spPr bwMode="auto">
              <a:xfrm>
                <a:off x="3129" y="2345"/>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1" name="Freeform 1451"/>
              <p:cNvSpPr>
                <a:spLocks/>
              </p:cNvSpPr>
              <p:nvPr/>
            </p:nvSpPr>
            <p:spPr bwMode="auto">
              <a:xfrm>
                <a:off x="3093" y="2363"/>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2" name="Freeform 1452"/>
              <p:cNvSpPr>
                <a:spLocks/>
              </p:cNvSpPr>
              <p:nvPr/>
            </p:nvSpPr>
            <p:spPr bwMode="auto">
              <a:xfrm>
                <a:off x="3051" y="2375"/>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3" name="Freeform 1453"/>
              <p:cNvSpPr>
                <a:spLocks/>
              </p:cNvSpPr>
              <p:nvPr/>
            </p:nvSpPr>
            <p:spPr bwMode="auto">
              <a:xfrm>
                <a:off x="3015" y="2393"/>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4" name="Freeform 1454"/>
              <p:cNvSpPr>
                <a:spLocks/>
              </p:cNvSpPr>
              <p:nvPr/>
            </p:nvSpPr>
            <p:spPr bwMode="auto">
              <a:xfrm>
                <a:off x="2979" y="2417"/>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5" name="Freeform 1455"/>
              <p:cNvSpPr>
                <a:spLocks/>
              </p:cNvSpPr>
              <p:nvPr/>
            </p:nvSpPr>
            <p:spPr bwMode="auto">
              <a:xfrm>
                <a:off x="2949" y="2441"/>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0"/>
                    </a:lnTo>
                    <a:lnTo>
                      <a:pt x="18" y="0"/>
                    </a:lnTo>
                    <a:lnTo>
                      <a:pt x="12" y="6"/>
                    </a:lnTo>
                    <a:lnTo>
                      <a:pt x="0" y="12"/>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6" name="Freeform 1456"/>
              <p:cNvSpPr>
                <a:spLocks/>
              </p:cNvSpPr>
              <p:nvPr/>
            </p:nvSpPr>
            <p:spPr bwMode="auto">
              <a:xfrm>
                <a:off x="2919" y="2471"/>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6"/>
                    </a:moveTo>
                    <a:lnTo>
                      <a:pt x="24" y="0"/>
                    </a:lnTo>
                    <a:lnTo>
                      <a:pt x="18" y="0"/>
                    </a:lnTo>
                    <a:lnTo>
                      <a:pt x="12" y="6"/>
                    </a:lnTo>
                    <a:lnTo>
                      <a:pt x="6" y="6"/>
                    </a:lnTo>
                    <a:lnTo>
                      <a:pt x="0" y="18"/>
                    </a:lnTo>
                    <a:lnTo>
                      <a:pt x="0" y="24"/>
                    </a:lnTo>
                    <a:lnTo>
                      <a:pt x="6" y="18"/>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7" name="Freeform 1457"/>
              <p:cNvSpPr>
                <a:spLocks/>
              </p:cNvSpPr>
              <p:nvPr/>
            </p:nvSpPr>
            <p:spPr bwMode="auto">
              <a:xfrm>
                <a:off x="2895" y="2501"/>
                <a:ext cx="18" cy="25"/>
              </a:xfrm>
              <a:custGeom>
                <a:avLst/>
                <a:gdLst>
                  <a:gd name="T0" fmla="*/ 18 w 18"/>
                  <a:gd name="T1" fmla="*/ 0 h 25"/>
                  <a:gd name="T2" fmla="*/ 18 w 18"/>
                  <a:gd name="T3" fmla="*/ 0 h 25"/>
                  <a:gd name="T4" fmla="*/ 12 w 18"/>
                  <a:gd name="T5" fmla="*/ 0 h 25"/>
                  <a:gd name="T6" fmla="*/ 12 w 18"/>
                  <a:gd name="T7" fmla="*/ 6 h 25"/>
                  <a:gd name="T8" fmla="*/ 0 w 18"/>
                  <a:gd name="T9" fmla="*/ 25 h 25"/>
                  <a:gd name="T10" fmla="*/ 6 w 18"/>
                  <a:gd name="T11" fmla="*/ 25 h 25"/>
                  <a:gd name="T12" fmla="*/ 6 w 18"/>
                  <a:gd name="T13" fmla="*/ 25 h 25"/>
                  <a:gd name="T14" fmla="*/ 18 w 18"/>
                  <a:gd name="T15" fmla="*/ 6 h 25"/>
                  <a:gd name="T16" fmla="*/ 18 w 18"/>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5"/>
                  <a:gd name="T29" fmla="*/ 18 w 18"/>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5">
                    <a:moveTo>
                      <a:pt x="18" y="0"/>
                    </a:moveTo>
                    <a:lnTo>
                      <a:pt x="18" y="0"/>
                    </a:lnTo>
                    <a:lnTo>
                      <a:pt x="12" y="0"/>
                    </a:lnTo>
                    <a:lnTo>
                      <a:pt x="12" y="6"/>
                    </a:lnTo>
                    <a:lnTo>
                      <a:pt x="0" y="25"/>
                    </a:lnTo>
                    <a:lnTo>
                      <a:pt x="6" y="25"/>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8" name="Freeform 1458"/>
              <p:cNvSpPr>
                <a:spLocks/>
              </p:cNvSpPr>
              <p:nvPr/>
            </p:nvSpPr>
            <p:spPr bwMode="auto">
              <a:xfrm>
                <a:off x="2889" y="2538"/>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6" y="6"/>
                    </a:moveTo>
                    <a:lnTo>
                      <a:pt x="6" y="0"/>
                    </a:lnTo>
                    <a:lnTo>
                      <a:pt x="0" y="6"/>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9" name="Freeform 1459"/>
              <p:cNvSpPr>
                <a:spLocks/>
              </p:cNvSpPr>
              <p:nvPr/>
            </p:nvSpPr>
            <p:spPr bwMode="auto">
              <a:xfrm>
                <a:off x="2889" y="2580"/>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0" name="Freeform 1460"/>
              <p:cNvSpPr>
                <a:spLocks/>
              </p:cNvSpPr>
              <p:nvPr/>
            </p:nvSpPr>
            <p:spPr bwMode="auto">
              <a:xfrm>
                <a:off x="2901" y="2622"/>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1" name="Freeform 1461"/>
              <p:cNvSpPr>
                <a:spLocks/>
              </p:cNvSpPr>
              <p:nvPr/>
            </p:nvSpPr>
            <p:spPr bwMode="auto">
              <a:xfrm>
                <a:off x="2919" y="2658"/>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0"/>
                    </a:moveTo>
                    <a:lnTo>
                      <a:pt x="6" y="0"/>
                    </a:lnTo>
                    <a:lnTo>
                      <a:pt x="0" y="0"/>
                    </a:lnTo>
                    <a:lnTo>
                      <a:pt x="6" y="6"/>
                    </a:lnTo>
                    <a:lnTo>
                      <a:pt x="12" y="12"/>
                    </a:lnTo>
                    <a:lnTo>
                      <a:pt x="24" y="24"/>
                    </a:lnTo>
                    <a:lnTo>
                      <a:pt x="24" y="18"/>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2" name="Freeform 1462"/>
              <p:cNvSpPr>
                <a:spLocks/>
              </p:cNvSpPr>
              <p:nvPr/>
            </p:nvSpPr>
            <p:spPr bwMode="auto">
              <a:xfrm>
                <a:off x="2949" y="2688"/>
                <a:ext cx="24" cy="18"/>
              </a:xfrm>
              <a:custGeom>
                <a:avLst/>
                <a:gdLst>
                  <a:gd name="T0" fmla="*/ 6 w 24"/>
                  <a:gd name="T1" fmla="*/ 0 h 18"/>
                  <a:gd name="T2" fmla="*/ 0 w 24"/>
                  <a:gd name="T3" fmla="*/ 0 h 18"/>
                  <a:gd name="T4" fmla="*/ 6 w 24"/>
                  <a:gd name="T5" fmla="*/ 6 h 18"/>
                  <a:gd name="T6" fmla="*/ 12 w 24"/>
                  <a:gd name="T7" fmla="*/ 6 h 18"/>
                  <a:gd name="T8" fmla="*/ 24 w 24"/>
                  <a:gd name="T9" fmla="*/ 18 h 18"/>
                  <a:gd name="T10" fmla="*/ 24 w 24"/>
                  <a:gd name="T11" fmla="*/ 18 h 18"/>
                  <a:gd name="T12" fmla="*/ 24 w 24"/>
                  <a:gd name="T13" fmla="*/ 12 h 18"/>
                  <a:gd name="T14" fmla="*/ 12 w 24"/>
                  <a:gd name="T15" fmla="*/ 0 h 18"/>
                  <a:gd name="T16" fmla="*/ 6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6" y="0"/>
                    </a:moveTo>
                    <a:lnTo>
                      <a:pt x="0" y="0"/>
                    </a:lnTo>
                    <a:lnTo>
                      <a:pt x="6" y="6"/>
                    </a:lnTo>
                    <a:lnTo>
                      <a:pt x="12" y="6"/>
                    </a:lnTo>
                    <a:lnTo>
                      <a:pt x="24"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3" name="Freeform 1463"/>
              <p:cNvSpPr>
                <a:spLocks/>
              </p:cNvSpPr>
              <p:nvPr/>
            </p:nvSpPr>
            <p:spPr bwMode="auto">
              <a:xfrm>
                <a:off x="2985" y="2712"/>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8 h 18"/>
                  <a:gd name="T12" fmla="*/ 24 w 24"/>
                  <a:gd name="T13" fmla="*/ 12 h 18"/>
                  <a:gd name="T14" fmla="*/ 12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0"/>
                    </a:lnTo>
                    <a:lnTo>
                      <a:pt x="0" y="6"/>
                    </a:lnTo>
                    <a:lnTo>
                      <a:pt x="12" y="12"/>
                    </a:lnTo>
                    <a:lnTo>
                      <a:pt x="24" y="18"/>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4" name="Freeform 1464"/>
              <p:cNvSpPr>
                <a:spLocks/>
              </p:cNvSpPr>
              <p:nvPr/>
            </p:nvSpPr>
            <p:spPr bwMode="auto">
              <a:xfrm>
                <a:off x="3021" y="2736"/>
                <a:ext cx="24" cy="18"/>
              </a:xfrm>
              <a:custGeom>
                <a:avLst/>
                <a:gdLst>
                  <a:gd name="T0" fmla="*/ 0 w 24"/>
                  <a:gd name="T1" fmla="*/ 0 h 18"/>
                  <a:gd name="T2" fmla="*/ 0 w 24"/>
                  <a:gd name="T3" fmla="*/ 0 h 18"/>
                  <a:gd name="T4" fmla="*/ 0 w 24"/>
                  <a:gd name="T5" fmla="*/ 6 h 18"/>
                  <a:gd name="T6" fmla="*/ 18 w 24"/>
                  <a:gd name="T7" fmla="*/ 12 h 18"/>
                  <a:gd name="T8" fmla="*/ 24 w 24"/>
                  <a:gd name="T9" fmla="*/ 18 h 18"/>
                  <a:gd name="T10" fmla="*/ 24 w 24"/>
                  <a:gd name="T11" fmla="*/ 12 h 18"/>
                  <a:gd name="T12" fmla="*/ 24 w 24"/>
                  <a:gd name="T13" fmla="*/ 12 h 18"/>
                  <a:gd name="T14" fmla="*/ 18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0"/>
                    </a:lnTo>
                    <a:lnTo>
                      <a:pt x="0" y="6"/>
                    </a:lnTo>
                    <a:lnTo>
                      <a:pt x="18" y="12"/>
                    </a:lnTo>
                    <a:lnTo>
                      <a:pt x="24" y="18"/>
                    </a:lnTo>
                    <a:lnTo>
                      <a:pt x="24" y="12"/>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5" name="Freeform 1465"/>
              <p:cNvSpPr>
                <a:spLocks/>
              </p:cNvSpPr>
              <p:nvPr/>
            </p:nvSpPr>
            <p:spPr bwMode="auto">
              <a:xfrm>
                <a:off x="3057" y="2754"/>
                <a:ext cx="30" cy="18"/>
              </a:xfrm>
              <a:custGeom>
                <a:avLst/>
                <a:gdLst>
                  <a:gd name="T0" fmla="*/ 6 w 30"/>
                  <a:gd name="T1" fmla="*/ 0 h 18"/>
                  <a:gd name="T2" fmla="*/ 0 w 30"/>
                  <a:gd name="T3" fmla="*/ 0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0"/>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6" name="Freeform 1466"/>
              <p:cNvSpPr>
                <a:spLocks/>
              </p:cNvSpPr>
              <p:nvPr/>
            </p:nvSpPr>
            <p:spPr bwMode="auto">
              <a:xfrm>
                <a:off x="3093" y="2772"/>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7" name="Freeform 1467"/>
              <p:cNvSpPr>
                <a:spLocks/>
              </p:cNvSpPr>
              <p:nvPr/>
            </p:nvSpPr>
            <p:spPr bwMode="auto">
              <a:xfrm>
                <a:off x="3135" y="2784"/>
                <a:ext cx="30" cy="18"/>
              </a:xfrm>
              <a:custGeom>
                <a:avLst/>
                <a:gdLst>
                  <a:gd name="T0" fmla="*/ 0 w 30"/>
                  <a:gd name="T1" fmla="*/ 0 h 18"/>
                  <a:gd name="T2" fmla="*/ 0 w 30"/>
                  <a:gd name="T3" fmla="*/ 6 h 18"/>
                  <a:gd name="T4" fmla="*/ 0 w 30"/>
                  <a:gd name="T5" fmla="*/ 6 h 18"/>
                  <a:gd name="T6" fmla="*/ 12 w 30"/>
                  <a:gd name="T7" fmla="*/ 12 h 18"/>
                  <a:gd name="T8" fmla="*/ 24 w 30"/>
                  <a:gd name="T9" fmla="*/ 18 h 18"/>
                  <a:gd name="T10" fmla="*/ 30 w 30"/>
                  <a:gd name="T11" fmla="*/ 12 h 18"/>
                  <a:gd name="T12" fmla="*/ 24 w 30"/>
                  <a:gd name="T13" fmla="*/ 12 h 18"/>
                  <a:gd name="T14" fmla="*/ 12 w 30"/>
                  <a:gd name="T15" fmla="*/ 6 h 18"/>
                  <a:gd name="T16" fmla="*/ 0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0" y="0"/>
                    </a:moveTo>
                    <a:lnTo>
                      <a:pt x="0" y="6"/>
                    </a:lnTo>
                    <a:lnTo>
                      <a:pt x="12" y="12"/>
                    </a:lnTo>
                    <a:lnTo>
                      <a:pt x="24" y="18"/>
                    </a:lnTo>
                    <a:lnTo>
                      <a:pt x="30" y="12"/>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8" name="Freeform 1468"/>
              <p:cNvSpPr>
                <a:spLocks/>
              </p:cNvSpPr>
              <p:nvPr/>
            </p:nvSpPr>
            <p:spPr bwMode="auto">
              <a:xfrm>
                <a:off x="3177" y="2796"/>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9" name="Freeform 1469"/>
              <p:cNvSpPr>
                <a:spLocks/>
              </p:cNvSpPr>
              <p:nvPr/>
            </p:nvSpPr>
            <p:spPr bwMode="auto">
              <a:xfrm>
                <a:off x="3213" y="2808"/>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0" name="Freeform 1470"/>
              <p:cNvSpPr>
                <a:spLocks/>
              </p:cNvSpPr>
              <p:nvPr/>
            </p:nvSpPr>
            <p:spPr bwMode="auto">
              <a:xfrm>
                <a:off x="3255" y="2820"/>
                <a:ext cx="30" cy="12"/>
              </a:xfrm>
              <a:custGeom>
                <a:avLst/>
                <a:gdLst>
                  <a:gd name="T0" fmla="*/ 6 w 30"/>
                  <a:gd name="T1" fmla="*/ 0 h 12"/>
                  <a:gd name="T2" fmla="*/ 0 w 30"/>
                  <a:gd name="T3" fmla="*/ 6 h 12"/>
                  <a:gd name="T4" fmla="*/ 6 w 30"/>
                  <a:gd name="T5" fmla="*/ 6 h 12"/>
                  <a:gd name="T6" fmla="*/ 24 w 30"/>
                  <a:gd name="T7" fmla="*/ 12 h 12"/>
                  <a:gd name="T8" fmla="*/ 24 w 30"/>
                  <a:gd name="T9" fmla="*/ 12 h 12"/>
                  <a:gd name="T10" fmla="*/ 30 w 30"/>
                  <a:gd name="T11" fmla="*/ 12 h 12"/>
                  <a:gd name="T12" fmla="*/ 24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1" name="Freeform 1471"/>
              <p:cNvSpPr>
                <a:spLocks/>
              </p:cNvSpPr>
              <p:nvPr/>
            </p:nvSpPr>
            <p:spPr bwMode="auto">
              <a:xfrm>
                <a:off x="3297" y="283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2" name="Freeform 1472"/>
              <p:cNvSpPr>
                <a:spLocks/>
              </p:cNvSpPr>
              <p:nvPr/>
            </p:nvSpPr>
            <p:spPr bwMode="auto">
              <a:xfrm>
                <a:off x="3339" y="283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3" name="Freeform 1473"/>
              <p:cNvSpPr>
                <a:spLocks/>
              </p:cNvSpPr>
              <p:nvPr/>
            </p:nvSpPr>
            <p:spPr bwMode="auto">
              <a:xfrm>
                <a:off x="3381" y="2850"/>
                <a:ext cx="24" cy="6"/>
              </a:xfrm>
              <a:custGeom>
                <a:avLst/>
                <a:gdLst>
                  <a:gd name="T0" fmla="*/ 0 w 24"/>
                  <a:gd name="T1" fmla="*/ 0 h 6"/>
                  <a:gd name="T2" fmla="*/ 0 w 24"/>
                  <a:gd name="T3" fmla="*/ 0 h 6"/>
                  <a:gd name="T4" fmla="*/ 0 w 24"/>
                  <a:gd name="T5" fmla="*/ 6 h 6"/>
                  <a:gd name="T6" fmla="*/ 24 w 24"/>
                  <a:gd name="T7" fmla="*/ 6 h 6"/>
                  <a:gd name="T8" fmla="*/ 24 w 24"/>
                  <a:gd name="T9" fmla="*/ 6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0"/>
                    </a:ln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4" name="Freeform 1474"/>
              <p:cNvSpPr>
                <a:spLocks/>
              </p:cNvSpPr>
              <p:nvPr/>
            </p:nvSpPr>
            <p:spPr bwMode="auto">
              <a:xfrm>
                <a:off x="3417" y="2856"/>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6 h 12"/>
                  <a:gd name="T12" fmla="*/ 30 w 30"/>
                  <a:gd name="T13" fmla="*/ 6 h 12"/>
                  <a:gd name="T14" fmla="*/ 12 w 30"/>
                  <a:gd name="T15" fmla="*/ 0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12" y="6"/>
                    </a:lnTo>
                    <a:lnTo>
                      <a:pt x="30" y="12"/>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5" name="Freeform 1475"/>
              <p:cNvSpPr>
                <a:spLocks/>
              </p:cNvSpPr>
              <p:nvPr/>
            </p:nvSpPr>
            <p:spPr bwMode="auto">
              <a:xfrm>
                <a:off x="3459" y="286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6" name="Freeform 1476"/>
              <p:cNvSpPr>
                <a:spLocks/>
              </p:cNvSpPr>
              <p:nvPr/>
            </p:nvSpPr>
            <p:spPr bwMode="auto">
              <a:xfrm>
                <a:off x="3501" y="286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7" name="Freeform 1477"/>
              <p:cNvSpPr>
                <a:spLocks/>
              </p:cNvSpPr>
              <p:nvPr/>
            </p:nvSpPr>
            <p:spPr bwMode="auto">
              <a:xfrm>
                <a:off x="3543" y="2868"/>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8" name="Freeform 1478"/>
              <p:cNvSpPr>
                <a:spLocks/>
              </p:cNvSpPr>
              <p:nvPr/>
            </p:nvSpPr>
            <p:spPr bwMode="auto">
              <a:xfrm>
                <a:off x="3585" y="2874"/>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6 h 12"/>
                  <a:gd name="T12" fmla="*/ 30 w 30"/>
                  <a:gd name="T13" fmla="*/ 6 h 12"/>
                  <a:gd name="T14" fmla="*/ 12 w 30"/>
                  <a:gd name="T15" fmla="*/ 0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12" y="6"/>
                    </a:lnTo>
                    <a:lnTo>
                      <a:pt x="30" y="12"/>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9" name="Freeform 1479"/>
              <p:cNvSpPr>
                <a:spLocks/>
              </p:cNvSpPr>
              <p:nvPr/>
            </p:nvSpPr>
            <p:spPr bwMode="auto">
              <a:xfrm>
                <a:off x="3627" y="288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0" name="Freeform 1480"/>
              <p:cNvSpPr>
                <a:spLocks/>
              </p:cNvSpPr>
              <p:nvPr/>
            </p:nvSpPr>
            <p:spPr bwMode="auto">
              <a:xfrm>
                <a:off x="3669" y="288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1" name="Freeform 1481"/>
              <p:cNvSpPr>
                <a:spLocks/>
              </p:cNvSpPr>
              <p:nvPr/>
            </p:nvSpPr>
            <p:spPr bwMode="auto">
              <a:xfrm>
                <a:off x="3711" y="288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2" name="Freeform 1482"/>
              <p:cNvSpPr>
                <a:spLocks/>
              </p:cNvSpPr>
              <p:nvPr/>
            </p:nvSpPr>
            <p:spPr bwMode="auto">
              <a:xfrm>
                <a:off x="3753" y="2880"/>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3" name="Freeform 1483"/>
              <p:cNvSpPr>
                <a:spLocks/>
              </p:cNvSpPr>
              <p:nvPr/>
            </p:nvSpPr>
            <p:spPr bwMode="auto">
              <a:xfrm>
                <a:off x="3795" y="288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4" name="Freeform 1484"/>
              <p:cNvSpPr>
                <a:spLocks/>
              </p:cNvSpPr>
              <p:nvPr/>
            </p:nvSpPr>
            <p:spPr bwMode="auto">
              <a:xfrm>
                <a:off x="3837" y="288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5" name="Freeform 1485"/>
              <p:cNvSpPr>
                <a:spLocks/>
              </p:cNvSpPr>
              <p:nvPr/>
            </p:nvSpPr>
            <p:spPr bwMode="auto">
              <a:xfrm>
                <a:off x="3879" y="288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6" name="Freeform 1486"/>
              <p:cNvSpPr>
                <a:spLocks/>
              </p:cNvSpPr>
              <p:nvPr/>
            </p:nvSpPr>
            <p:spPr bwMode="auto">
              <a:xfrm>
                <a:off x="3921" y="287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7" name="Freeform 1487"/>
              <p:cNvSpPr>
                <a:spLocks/>
              </p:cNvSpPr>
              <p:nvPr/>
            </p:nvSpPr>
            <p:spPr bwMode="auto">
              <a:xfrm>
                <a:off x="3963" y="2874"/>
                <a:ext cx="31" cy="6"/>
              </a:xfrm>
              <a:custGeom>
                <a:avLst/>
                <a:gdLst>
                  <a:gd name="T0" fmla="*/ 6 w 31"/>
                  <a:gd name="T1" fmla="*/ 0 h 6"/>
                  <a:gd name="T2" fmla="*/ 0 w 31"/>
                  <a:gd name="T3" fmla="*/ 6 h 6"/>
                  <a:gd name="T4" fmla="*/ 6 w 31"/>
                  <a:gd name="T5" fmla="*/ 6 h 6"/>
                  <a:gd name="T6" fmla="*/ 31 w 31"/>
                  <a:gd name="T7" fmla="*/ 6 h 6"/>
                  <a:gd name="T8" fmla="*/ 31 w 31"/>
                  <a:gd name="T9" fmla="*/ 0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8" name="Freeform 1488"/>
              <p:cNvSpPr>
                <a:spLocks/>
              </p:cNvSpPr>
              <p:nvPr/>
            </p:nvSpPr>
            <p:spPr bwMode="auto">
              <a:xfrm>
                <a:off x="4006" y="286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9" name="Freeform 1489"/>
              <p:cNvSpPr>
                <a:spLocks/>
              </p:cNvSpPr>
              <p:nvPr/>
            </p:nvSpPr>
            <p:spPr bwMode="auto">
              <a:xfrm>
                <a:off x="4048" y="286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0" name="Freeform 1490"/>
              <p:cNvSpPr>
                <a:spLocks/>
              </p:cNvSpPr>
              <p:nvPr/>
            </p:nvSpPr>
            <p:spPr bwMode="auto">
              <a:xfrm>
                <a:off x="4090" y="2856"/>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1" name="Freeform 1491"/>
              <p:cNvSpPr>
                <a:spLocks/>
              </p:cNvSpPr>
              <p:nvPr/>
            </p:nvSpPr>
            <p:spPr bwMode="auto">
              <a:xfrm>
                <a:off x="4132" y="2850"/>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2" name="Freeform 1492"/>
              <p:cNvSpPr>
                <a:spLocks/>
              </p:cNvSpPr>
              <p:nvPr/>
            </p:nvSpPr>
            <p:spPr bwMode="auto">
              <a:xfrm>
                <a:off x="4174" y="284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3" name="Freeform 1493"/>
              <p:cNvSpPr>
                <a:spLocks/>
              </p:cNvSpPr>
              <p:nvPr/>
            </p:nvSpPr>
            <p:spPr bwMode="auto">
              <a:xfrm>
                <a:off x="4216" y="283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4" name="Freeform 1494"/>
              <p:cNvSpPr>
                <a:spLocks/>
              </p:cNvSpPr>
              <p:nvPr/>
            </p:nvSpPr>
            <p:spPr bwMode="auto">
              <a:xfrm>
                <a:off x="4258" y="2826"/>
                <a:ext cx="24" cy="12"/>
              </a:xfrm>
              <a:custGeom>
                <a:avLst/>
                <a:gdLst>
                  <a:gd name="T0" fmla="*/ 0 w 24"/>
                  <a:gd name="T1" fmla="*/ 6 h 12"/>
                  <a:gd name="T2" fmla="*/ 0 w 24"/>
                  <a:gd name="T3" fmla="*/ 6 h 12"/>
                  <a:gd name="T4" fmla="*/ 0 w 24"/>
                  <a:gd name="T5" fmla="*/ 12 h 12"/>
                  <a:gd name="T6" fmla="*/ 12 w 24"/>
                  <a:gd name="T7" fmla="*/ 6 h 12"/>
                  <a:gd name="T8" fmla="*/ 24 w 24"/>
                  <a:gd name="T9" fmla="*/ 6 h 12"/>
                  <a:gd name="T10" fmla="*/ 24 w 24"/>
                  <a:gd name="T11" fmla="*/ 0 h 12"/>
                  <a:gd name="T12" fmla="*/ 24 w 24"/>
                  <a:gd name="T13" fmla="*/ 0 h 12"/>
                  <a:gd name="T14" fmla="*/ 12 w 24"/>
                  <a:gd name="T15" fmla="*/ 0 h 12"/>
                  <a:gd name="T16" fmla="*/ 0 w 24"/>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6"/>
                    </a:moveTo>
                    <a:lnTo>
                      <a:pt x="0" y="6"/>
                    </a:lnTo>
                    <a:lnTo>
                      <a:pt x="0" y="12"/>
                    </a:lnTo>
                    <a:lnTo>
                      <a:pt x="12" y="6"/>
                    </a:lnTo>
                    <a:lnTo>
                      <a:pt x="24" y="6"/>
                    </a:lnTo>
                    <a:lnTo>
                      <a:pt x="24" y="0"/>
                    </a:lnTo>
                    <a:lnTo>
                      <a:pt x="12"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5" name="Freeform 1495"/>
              <p:cNvSpPr>
                <a:spLocks/>
              </p:cNvSpPr>
              <p:nvPr/>
            </p:nvSpPr>
            <p:spPr bwMode="auto">
              <a:xfrm>
                <a:off x="4294" y="281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6" name="Freeform 1496"/>
              <p:cNvSpPr>
                <a:spLocks/>
              </p:cNvSpPr>
              <p:nvPr/>
            </p:nvSpPr>
            <p:spPr bwMode="auto">
              <a:xfrm>
                <a:off x="4336" y="2802"/>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7" name="Freeform 1497"/>
              <p:cNvSpPr>
                <a:spLocks/>
              </p:cNvSpPr>
              <p:nvPr/>
            </p:nvSpPr>
            <p:spPr bwMode="auto">
              <a:xfrm>
                <a:off x="4378" y="2790"/>
                <a:ext cx="30" cy="12"/>
              </a:xfrm>
              <a:custGeom>
                <a:avLst/>
                <a:gdLst>
                  <a:gd name="T0" fmla="*/ 0 w 30"/>
                  <a:gd name="T1" fmla="*/ 6 h 12"/>
                  <a:gd name="T2" fmla="*/ 0 w 30"/>
                  <a:gd name="T3" fmla="*/ 12 h 12"/>
                  <a:gd name="T4" fmla="*/ 0 w 30"/>
                  <a:gd name="T5" fmla="*/ 12 h 12"/>
                  <a:gd name="T6" fmla="*/ 24 w 30"/>
                  <a:gd name="T7" fmla="*/ 6 h 12"/>
                  <a:gd name="T8" fmla="*/ 24 w 30"/>
                  <a:gd name="T9" fmla="*/ 6 h 12"/>
                  <a:gd name="T10" fmla="*/ 30 w 30"/>
                  <a:gd name="T11" fmla="*/ 0 h 12"/>
                  <a:gd name="T12" fmla="*/ 24 w 30"/>
                  <a:gd name="T13" fmla="*/ 0 h 12"/>
                  <a:gd name="T14" fmla="*/ 24 w 30"/>
                  <a:gd name="T15" fmla="*/ 0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8" name="Freeform 1498"/>
              <p:cNvSpPr>
                <a:spLocks/>
              </p:cNvSpPr>
              <p:nvPr/>
            </p:nvSpPr>
            <p:spPr bwMode="auto">
              <a:xfrm>
                <a:off x="4414" y="2772"/>
                <a:ext cx="30" cy="18"/>
              </a:xfrm>
              <a:custGeom>
                <a:avLst/>
                <a:gdLst>
                  <a:gd name="T0" fmla="*/ 6 w 30"/>
                  <a:gd name="T1" fmla="*/ 12 h 18"/>
                  <a:gd name="T2" fmla="*/ 0 w 30"/>
                  <a:gd name="T3" fmla="*/ 12 h 18"/>
                  <a:gd name="T4" fmla="*/ 6 w 30"/>
                  <a:gd name="T5" fmla="*/ 18 h 18"/>
                  <a:gd name="T6" fmla="*/ 30 w 30"/>
                  <a:gd name="T7" fmla="*/ 6 h 18"/>
                  <a:gd name="T8" fmla="*/ 30 w 30"/>
                  <a:gd name="T9" fmla="*/ 6 h 18"/>
                  <a:gd name="T10" fmla="*/ 30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30" y="6"/>
                    </a:lnTo>
                    <a:lnTo>
                      <a:pt x="30"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9" name="Freeform 1499"/>
              <p:cNvSpPr>
                <a:spLocks/>
              </p:cNvSpPr>
              <p:nvPr/>
            </p:nvSpPr>
            <p:spPr bwMode="auto">
              <a:xfrm>
                <a:off x="4456" y="2760"/>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0" name="Freeform 1500"/>
              <p:cNvSpPr>
                <a:spLocks/>
              </p:cNvSpPr>
              <p:nvPr/>
            </p:nvSpPr>
            <p:spPr bwMode="auto">
              <a:xfrm>
                <a:off x="4492" y="2736"/>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6 h 18"/>
                  <a:gd name="T12" fmla="*/ 24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8"/>
                    </a:lnTo>
                    <a:lnTo>
                      <a:pt x="6" y="18"/>
                    </a:lnTo>
                    <a:lnTo>
                      <a:pt x="18" y="12"/>
                    </a:lnTo>
                    <a:lnTo>
                      <a:pt x="24" y="6"/>
                    </a:lnTo>
                    <a:lnTo>
                      <a:pt x="30" y="6"/>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1" name="Freeform 1501"/>
              <p:cNvSpPr>
                <a:spLocks/>
              </p:cNvSpPr>
              <p:nvPr/>
            </p:nvSpPr>
            <p:spPr bwMode="auto">
              <a:xfrm>
                <a:off x="4528" y="2718"/>
                <a:ext cx="30" cy="18"/>
              </a:xfrm>
              <a:custGeom>
                <a:avLst/>
                <a:gdLst>
                  <a:gd name="T0" fmla="*/ 6 w 30"/>
                  <a:gd name="T1" fmla="*/ 12 h 18"/>
                  <a:gd name="T2" fmla="*/ 0 w 30"/>
                  <a:gd name="T3" fmla="*/ 12 h 18"/>
                  <a:gd name="T4" fmla="*/ 6 w 30"/>
                  <a:gd name="T5" fmla="*/ 18 h 18"/>
                  <a:gd name="T6" fmla="*/ 24 w 30"/>
                  <a:gd name="T7" fmla="*/ 6 h 18"/>
                  <a:gd name="T8" fmla="*/ 24 w 30"/>
                  <a:gd name="T9" fmla="*/ 6 h 18"/>
                  <a:gd name="T10" fmla="*/ 30 w 30"/>
                  <a:gd name="T11" fmla="*/ 0 h 18"/>
                  <a:gd name="T12" fmla="*/ 24 w 30"/>
                  <a:gd name="T13" fmla="*/ 0 h 18"/>
                  <a:gd name="T14" fmla="*/ 24 w 30"/>
                  <a:gd name="T15" fmla="*/ 0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2" name="Freeform 1502"/>
              <p:cNvSpPr>
                <a:spLocks/>
              </p:cNvSpPr>
              <p:nvPr/>
            </p:nvSpPr>
            <p:spPr bwMode="auto">
              <a:xfrm>
                <a:off x="4564" y="2694"/>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3" name="Freeform 1503"/>
              <p:cNvSpPr>
                <a:spLocks/>
              </p:cNvSpPr>
              <p:nvPr/>
            </p:nvSpPr>
            <p:spPr bwMode="auto">
              <a:xfrm>
                <a:off x="4600" y="2664"/>
                <a:ext cx="24" cy="24"/>
              </a:xfrm>
              <a:custGeom>
                <a:avLst/>
                <a:gdLst>
                  <a:gd name="T0" fmla="*/ 0 w 24"/>
                  <a:gd name="T1" fmla="*/ 18 h 24"/>
                  <a:gd name="T2" fmla="*/ 0 w 24"/>
                  <a:gd name="T3" fmla="*/ 18 h 24"/>
                  <a:gd name="T4" fmla="*/ 0 w 24"/>
                  <a:gd name="T5" fmla="*/ 24 h 24"/>
                  <a:gd name="T6" fmla="*/ 18 w 24"/>
                  <a:gd name="T7" fmla="*/ 6 h 24"/>
                  <a:gd name="T8" fmla="*/ 24 w 24"/>
                  <a:gd name="T9" fmla="*/ 0 h 24"/>
                  <a:gd name="T10" fmla="*/ 18 w 24"/>
                  <a:gd name="T11" fmla="*/ 0 h 24"/>
                  <a:gd name="T12" fmla="*/ 0 w 24"/>
                  <a:gd name="T13" fmla="*/ 18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8"/>
                    </a:moveTo>
                    <a:lnTo>
                      <a:pt x="0" y="18"/>
                    </a:lnTo>
                    <a:lnTo>
                      <a:pt x="0" y="24"/>
                    </a:lnTo>
                    <a:lnTo>
                      <a:pt x="18" y="6"/>
                    </a:lnTo>
                    <a:lnTo>
                      <a:pt x="24" y="0"/>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4" name="Freeform 1504"/>
              <p:cNvSpPr>
                <a:spLocks/>
              </p:cNvSpPr>
              <p:nvPr/>
            </p:nvSpPr>
            <p:spPr bwMode="auto">
              <a:xfrm>
                <a:off x="4624" y="2628"/>
                <a:ext cx="24" cy="30"/>
              </a:xfrm>
              <a:custGeom>
                <a:avLst/>
                <a:gdLst>
                  <a:gd name="T0" fmla="*/ 0 w 24"/>
                  <a:gd name="T1" fmla="*/ 24 h 30"/>
                  <a:gd name="T2" fmla="*/ 6 w 24"/>
                  <a:gd name="T3" fmla="*/ 30 h 30"/>
                  <a:gd name="T4" fmla="*/ 6 w 24"/>
                  <a:gd name="T5" fmla="*/ 24 h 30"/>
                  <a:gd name="T6" fmla="*/ 24 w 24"/>
                  <a:gd name="T7" fmla="*/ 6 h 30"/>
                  <a:gd name="T8" fmla="*/ 24 w 24"/>
                  <a:gd name="T9" fmla="*/ 6 h 30"/>
                  <a:gd name="T10" fmla="*/ 18 w 24"/>
                  <a:gd name="T11" fmla="*/ 0 h 30"/>
                  <a:gd name="T12" fmla="*/ 18 w 24"/>
                  <a:gd name="T13" fmla="*/ 6 h 30"/>
                  <a:gd name="T14" fmla="*/ 18 w 24"/>
                  <a:gd name="T15" fmla="*/ 6 h 30"/>
                  <a:gd name="T16" fmla="*/ 0 w 24"/>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0"/>
                  <a:gd name="T29" fmla="*/ 24 w 2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0">
                    <a:moveTo>
                      <a:pt x="0" y="24"/>
                    </a:moveTo>
                    <a:lnTo>
                      <a:pt x="6" y="30"/>
                    </a:lnTo>
                    <a:lnTo>
                      <a:pt x="6" y="24"/>
                    </a:lnTo>
                    <a:lnTo>
                      <a:pt x="24" y="6"/>
                    </a:lnTo>
                    <a:lnTo>
                      <a:pt x="18" y="0"/>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5" name="Freeform 1505"/>
              <p:cNvSpPr>
                <a:spLocks/>
              </p:cNvSpPr>
              <p:nvPr/>
            </p:nvSpPr>
            <p:spPr bwMode="auto">
              <a:xfrm>
                <a:off x="4648" y="2592"/>
                <a:ext cx="12" cy="30"/>
              </a:xfrm>
              <a:custGeom>
                <a:avLst/>
                <a:gdLst>
                  <a:gd name="T0" fmla="*/ 0 w 12"/>
                  <a:gd name="T1" fmla="*/ 24 h 30"/>
                  <a:gd name="T2" fmla="*/ 0 w 12"/>
                  <a:gd name="T3" fmla="*/ 30 h 30"/>
                  <a:gd name="T4" fmla="*/ 6 w 12"/>
                  <a:gd name="T5" fmla="*/ 24 h 30"/>
                  <a:gd name="T6" fmla="*/ 12 w 12"/>
                  <a:gd name="T7" fmla="*/ 12 h 30"/>
                  <a:gd name="T8" fmla="*/ 12 w 12"/>
                  <a:gd name="T9" fmla="*/ 0 h 30"/>
                  <a:gd name="T10" fmla="*/ 12 w 12"/>
                  <a:gd name="T11" fmla="*/ 0 h 30"/>
                  <a:gd name="T12" fmla="*/ 6 w 12"/>
                  <a:gd name="T13" fmla="*/ 0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0" y="30"/>
                    </a:lnTo>
                    <a:lnTo>
                      <a:pt x="6" y="24"/>
                    </a:lnTo>
                    <a:lnTo>
                      <a:pt x="12" y="12"/>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6" name="Freeform 1506"/>
              <p:cNvSpPr>
                <a:spLocks/>
              </p:cNvSpPr>
              <p:nvPr/>
            </p:nvSpPr>
            <p:spPr bwMode="auto">
              <a:xfrm>
                <a:off x="4654" y="2550"/>
                <a:ext cx="12" cy="30"/>
              </a:xfrm>
              <a:custGeom>
                <a:avLst/>
                <a:gdLst>
                  <a:gd name="T0" fmla="*/ 0 w 12"/>
                  <a:gd name="T1" fmla="*/ 24 h 30"/>
                  <a:gd name="T2" fmla="*/ 6 w 12"/>
                  <a:gd name="T3" fmla="*/ 30 h 30"/>
                  <a:gd name="T4" fmla="*/ 6 w 12"/>
                  <a:gd name="T5" fmla="*/ 24 h 30"/>
                  <a:gd name="T6" fmla="*/ 12 w 12"/>
                  <a:gd name="T7" fmla="*/ 24 h 30"/>
                  <a:gd name="T8" fmla="*/ 6 w 12"/>
                  <a:gd name="T9" fmla="*/ 0 h 30"/>
                  <a:gd name="T10" fmla="*/ 0 w 12"/>
                  <a:gd name="T11" fmla="*/ 0 h 30"/>
                  <a:gd name="T12" fmla="*/ 0 w 12"/>
                  <a:gd name="T13" fmla="*/ 0 h 30"/>
                  <a:gd name="T14" fmla="*/ 6 w 12"/>
                  <a:gd name="T15" fmla="*/ 24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24"/>
                    </a:lnTo>
                    <a:lnTo>
                      <a:pt x="6" y="0"/>
                    </a:lnTo>
                    <a:lnTo>
                      <a:pt x="0" y="0"/>
                    </a:lnTo>
                    <a:lnTo>
                      <a:pt x="6" y="24"/>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7" name="Freeform 1507"/>
              <p:cNvSpPr>
                <a:spLocks/>
              </p:cNvSpPr>
              <p:nvPr/>
            </p:nvSpPr>
            <p:spPr bwMode="auto">
              <a:xfrm>
                <a:off x="4642" y="2507"/>
                <a:ext cx="12" cy="31"/>
              </a:xfrm>
              <a:custGeom>
                <a:avLst/>
                <a:gdLst>
                  <a:gd name="T0" fmla="*/ 6 w 12"/>
                  <a:gd name="T1" fmla="*/ 25 h 31"/>
                  <a:gd name="T2" fmla="*/ 12 w 12"/>
                  <a:gd name="T3" fmla="*/ 31 h 31"/>
                  <a:gd name="T4" fmla="*/ 12 w 12"/>
                  <a:gd name="T5" fmla="*/ 25 h 31"/>
                  <a:gd name="T6" fmla="*/ 6 w 12"/>
                  <a:gd name="T7" fmla="*/ 7 h 31"/>
                  <a:gd name="T8" fmla="*/ 0 w 12"/>
                  <a:gd name="T9" fmla="*/ 0 h 31"/>
                  <a:gd name="T10" fmla="*/ 0 w 12"/>
                  <a:gd name="T11" fmla="*/ 7 h 31"/>
                  <a:gd name="T12" fmla="*/ 6 w 12"/>
                  <a:gd name="T13" fmla="*/ 25 h 31"/>
                  <a:gd name="T14" fmla="*/ 0 60000 65536"/>
                  <a:gd name="T15" fmla="*/ 0 60000 65536"/>
                  <a:gd name="T16" fmla="*/ 0 60000 65536"/>
                  <a:gd name="T17" fmla="*/ 0 60000 65536"/>
                  <a:gd name="T18" fmla="*/ 0 60000 65536"/>
                  <a:gd name="T19" fmla="*/ 0 60000 65536"/>
                  <a:gd name="T20" fmla="*/ 0 60000 65536"/>
                  <a:gd name="T21" fmla="*/ 0 w 12"/>
                  <a:gd name="T22" fmla="*/ 0 h 31"/>
                  <a:gd name="T23" fmla="*/ 12 w 12"/>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1">
                    <a:moveTo>
                      <a:pt x="6" y="25"/>
                    </a:moveTo>
                    <a:lnTo>
                      <a:pt x="12" y="31"/>
                    </a:lnTo>
                    <a:lnTo>
                      <a:pt x="12" y="25"/>
                    </a:lnTo>
                    <a:lnTo>
                      <a:pt x="6" y="7"/>
                    </a:lnTo>
                    <a:lnTo>
                      <a:pt x="0" y="0"/>
                    </a:lnTo>
                    <a:lnTo>
                      <a:pt x="0" y="7"/>
                    </a:lnTo>
                    <a:lnTo>
                      <a:pt x="6"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8" name="Freeform 1508"/>
              <p:cNvSpPr>
                <a:spLocks/>
              </p:cNvSpPr>
              <p:nvPr/>
            </p:nvSpPr>
            <p:spPr bwMode="auto">
              <a:xfrm>
                <a:off x="4618" y="2477"/>
                <a:ext cx="18" cy="24"/>
              </a:xfrm>
              <a:custGeom>
                <a:avLst/>
                <a:gdLst>
                  <a:gd name="T0" fmla="*/ 12 w 18"/>
                  <a:gd name="T1" fmla="*/ 18 h 24"/>
                  <a:gd name="T2" fmla="*/ 12 w 18"/>
                  <a:gd name="T3" fmla="*/ 24 h 24"/>
                  <a:gd name="T4" fmla="*/ 18 w 18"/>
                  <a:gd name="T5" fmla="*/ 18 h 24"/>
                  <a:gd name="T6" fmla="*/ 6 w 18"/>
                  <a:gd name="T7" fmla="*/ 0 h 24"/>
                  <a:gd name="T8" fmla="*/ 0 w 18"/>
                  <a:gd name="T9" fmla="*/ 0 h 24"/>
                  <a:gd name="T10" fmla="*/ 0 w 18"/>
                  <a:gd name="T11" fmla="*/ 0 h 24"/>
                  <a:gd name="T12" fmla="*/ 0 w 18"/>
                  <a:gd name="T13" fmla="*/ 0 h 24"/>
                  <a:gd name="T14" fmla="*/ 0 w 18"/>
                  <a:gd name="T15" fmla="*/ 6 h 24"/>
                  <a:gd name="T16" fmla="*/ 0 w 18"/>
                  <a:gd name="T17" fmla="*/ 6 h 24"/>
                  <a:gd name="T18" fmla="*/ 0 w 18"/>
                  <a:gd name="T19" fmla="*/ 0 h 24"/>
                  <a:gd name="T20" fmla="*/ 0 w 18"/>
                  <a:gd name="T21" fmla="*/ 0 h 24"/>
                  <a:gd name="T22" fmla="*/ 12 w 18"/>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12" y="18"/>
                    </a:moveTo>
                    <a:lnTo>
                      <a:pt x="12" y="24"/>
                    </a:lnTo>
                    <a:lnTo>
                      <a:pt x="18" y="18"/>
                    </a:lnTo>
                    <a:lnTo>
                      <a:pt x="6" y="0"/>
                    </a:lnTo>
                    <a:lnTo>
                      <a:pt x="0" y="0"/>
                    </a:lnTo>
                    <a:lnTo>
                      <a:pt x="0" y="6"/>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9" name="Freeform 1509"/>
              <p:cNvSpPr>
                <a:spLocks/>
              </p:cNvSpPr>
              <p:nvPr/>
            </p:nvSpPr>
            <p:spPr bwMode="auto">
              <a:xfrm>
                <a:off x="4588" y="2447"/>
                <a:ext cx="18" cy="24"/>
              </a:xfrm>
              <a:custGeom>
                <a:avLst/>
                <a:gdLst>
                  <a:gd name="T0" fmla="*/ 18 w 18"/>
                  <a:gd name="T1" fmla="*/ 24 h 24"/>
                  <a:gd name="T2" fmla="*/ 18 w 18"/>
                  <a:gd name="T3" fmla="*/ 18 h 24"/>
                  <a:gd name="T4" fmla="*/ 18 w 18"/>
                  <a:gd name="T5" fmla="*/ 18 h 24"/>
                  <a:gd name="T6" fmla="*/ 0 w 18"/>
                  <a:gd name="T7" fmla="*/ 0 h 24"/>
                  <a:gd name="T8" fmla="*/ 0 w 18"/>
                  <a:gd name="T9" fmla="*/ 0 h 24"/>
                  <a:gd name="T10" fmla="*/ 0 w 18"/>
                  <a:gd name="T11" fmla="*/ 0 h 24"/>
                  <a:gd name="T12" fmla="*/ 0 w 18"/>
                  <a:gd name="T13" fmla="*/ 6 h 24"/>
                  <a:gd name="T14" fmla="*/ 0 w 18"/>
                  <a:gd name="T15" fmla="*/ 6 h 24"/>
                  <a:gd name="T16" fmla="*/ 18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24"/>
                    </a:moveTo>
                    <a:lnTo>
                      <a:pt x="18" y="18"/>
                    </a:lnTo>
                    <a:lnTo>
                      <a:pt x="0" y="0"/>
                    </a:lnTo>
                    <a:lnTo>
                      <a:pt x="0"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0" name="Freeform 1510"/>
              <p:cNvSpPr>
                <a:spLocks/>
              </p:cNvSpPr>
              <p:nvPr/>
            </p:nvSpPr>
            <p:spPr bwMode="auto">
              <a:xfrm>
                <a:off x="4552" y="2423"/>
                <a:ext cx="24" cy="18"/>
              </a:xfrm>
              <a:custGeom>
                <a:avLst/>
                <a:gdLst>
                  <a:gd name="T0" fmla="*/ 24 w 24"/>
                  <a:gd name="T1" fmla="*/ 18 h 18"/>
                  <a:gd name="T2" fmla="*/ 24 w 24"/>
                  <a:gd name="T3" fmla="*/ 18 h 18"/>
                  <a:gd name="T4" fmla="*/ 24 w 24"/>
                  <a:gd name="T5" fmla="*/ 12 h 18"/>
                  <a:gd name="T6" fmla="*/ 0 w 24"/>
                  <a:gd name="T7" fmla="*/ 0 h 18"/>
                  <a:gd name="T8" fmla="*/ 0 w 24"/>
                  <a:gd name="T9" fmla="*/ 0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1" name="Freeform 1511"/>
              <p:cNvSpPr>
                <a:spLocks/>
              </p:cNvSpPr>
              <p:nvPr/>
            </p:nvSpPr>
            <p:spPr bwMode="auto">
              <a:xfrm>
                <a:off x="4516" y="2399"/>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2" name="Freeform 1512"/>
              <p:cNvSpPr>
                <a:spLocks/>
              </p:cNvSpPr>
              <p:nvPr/>
            </p:nvSpPr>
            <p:spPr bwMode="auto">
              <a:xfrm>
                <a:off x="4480" y="2381"/>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3" name="Freeform 1513"/>
              <p:cNvSpPr>
                <a:spLocks/>
              </p:cNvSpPr>
              <p:nvPr/>
            </p:nvSpPr>
            <p:spPr bwMode="auto">
              <a:xfrm>
                <a:off x="4438" y="2363"/>
                <a:ext cx="30" cy="18"/>
              </a:xfrm>
              <a:custGeom>
                <a:avLst/>
                <a:gdLst>
                  <a:gd name="T0" fmla="*/ 24 w 30"/>
                  <a:gd name="T1" fmla="*/ 18 h 18"/>
                  <a:gd name="T2" fmla="*/ 30 w 30"/>
                  <a:gd name="T3" fmla="*/ 12 h 18"/>
                  <a:gd name="T4" fmla="*/ 24 w 30"/>
                  <a:gd name="T5" fmla="*/ 12 h 18"/>
                  <a:gd name="T6" fmla="*/ 18 w 30"/>
                  <a:gd name="T7" fmla="*/ 6 h 18"/>
                  <a:gd name="T8" fmla="*/ 6 w 30"/>
                  <a:gd name="T9" fmla="*/ 0 h 18"/>
                  <a:gd name="T10" fmla="*/ 0 w 30"/>
                  <a:gd name="T11" fmla="*/ 6 h 18"/>
                  <a:gd name="T12" fmla="*/ 6 w 30"/>
                  <a:gd name="T13" fmla="*/ 6 h 18"/>
                  <a:gd name="T14" fmla="*/ 18 w 30"/>
                  <a:gd name="T15" fmla="*/ 12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18" y="6"/>
                    </a:lnTo>
                    <a:lnTo>
                      <a:pt x="6" y="0"/>
                    </a:lnTo>
                    <a:lnTo>
                      <a:pt x="0" y="6"/>
                    </a:lnTo>
                    <a:lnTo>
                      <a:pt x="6"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4" name="Freeform 1514"/>
              <p:cNvSpPr>
                <a:spLocks/>
              </p:cNvSpPr>
              <p:nvPr/>
            </p:nvSpPr>
            <p:spPr bwMode="auto">
              <a:xfrm>
                <a:off x="4402" y="2351"/>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5" name="Freeform 1515"/>
              <p:cNvSpPr>
                <a:spLocks/>
              </p:cNvSpPr>
              <p:nvPr/>
            </p:nvSpPr>
            <p:spPr bwMode="auto">
              <a:xfrm>
                <a:off x="4360" y="2339"/>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6" name="Freeform 1516"/>
              <p:cNvSpPr>
                <a:spLocks/>
              </p:cNvSpPr>
              <p:nvPr/>
            </p:nvSpPr>
            <p:spPr bwMode="auto">
              <a:xfrm>
                <a:off x="4318" y="2327"/>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7" name="Freeform 1517"/>
              <p:cNvSpPr>
                <a:spLocks/>
              </p:cNvSpPr>
              <p:nvPr/>
            </p:nvSpPr>
            <p:spPr bwMode="auto">
              <a:xfrm>
                <a:off x="4276" y="231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8" name="Freeform 1518"/>
              <p:cNvSpPr>
                <a:spLocks/>
              </p:cNvSpPr>
              <p:nvPr/>
            </p:nvSpPr>
            <p:spPr bwMode="auto">
              <a:xfrm>
                <a:off x="4240" y="2303"/>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9" name="Freeform 1519"/>
              <p:cNvSpPr>
                <a:spLocks/>
              </p:cNvSpPr>
              <p:nvPr/>
            </p:nvSpPr>
            <p:spPr bwMode="auto">
              <a:xfrm>
                <a:off x="4198" y="229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0" name="Freeform 1520"/>
              <p:cNvSpPr>
                <a:spLocks/>
              </p:cNvSpPr>
              <p:nvPr/>
            </p:nvSpPr>
            <p:spPr bwMode="auto">
              <a:xfrm>
                <a:off x="4156" y="2291"/>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1" name="Freeform 1521"/>
              <p:cNvSpPr>
                <a:spLocks/>
              </p:cNvSpPr>
              <p:nvPr/>
            </p:nvSpPr>
            <p:spPr bwMode="auto">
              <a:xfrm>
                <a:off x="4114" y="2279"/>
                <a:ext cx="30" cy="12"/>
              </a:xfrm>
              <a:custGeom>
                <a:avLst/>
                <a:gdLst>
                  <a:gd name="T0" fmla="*/ 24 w 30"/>
                  <a:gd name="T1" fmla="*/ 12 h 12"/>
                  <a:gd name="T2" fmla="*/ 30 w 30"/>
                  <a:gd name="T3" fmla="*/ 12 h 12"/>
                  <a:gd name="T4" fmla="*/ 24 w 30"/>
                  <a:gd name="T5" fmla="*/ 6 h 12"/>
                  <a:gd name="T6" fmla="*/ 6 w 30"/>
                  <a:gd name="T7" fmla="*/ 6 h 12"/>
                  <a:gd name="T8" fmla="*/ 6 w 30"/>
                  <a:gd name="T9" fmla="*/ 0 h 12"/>
                  <a:gd name="T10" fmla="*/ 0 w 30"/>
                  <a:gd name="T11" fmla="*/ 6 h 12"/>
                  <a:gd name="T12" fmla="*/ 6 w 30"/>
                  <a:gd name="T13" fmla="*/ 6 h 12"/>
                  <a:gd name="T14" fmla="*/ 6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6" y="6"/>
                    </a:lnTo>
                    <a:lnTo>
                      <a:pt x="6" y="0"/>
                    </a:lnTo>
                    <a:lnTo>
                      <a:pt x="0" y="6"/>
                    </a:lnTo>
                    <a:lnTo>
                      <a:pt x="6" y="6"/>
                    </a:lnTo>
                    <a:lnTo>
                      <a:pt x="6"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2" name="Freeform 1522"/>
              <p:cNvSpPr>
                <a:spLocks/>
              </p:cNvSpPr>
              <p:nvPr/>
            </p:nvSpPr>
            <p:spPr bwMode="auto">
              <a:xfrm>
                <a:off x="4072" y="2279"/>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3" name="Freeform 1523"/>
              <p:cNvSpPr>
                <a:spLocks/>
              </p:cNvSpPr>
              <p:nvPr/>
            </p:nvSpPr>
            <p:spPr bwMode="auto">
              <a:xfrm>
                <a:off x="4030" y="227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4" name="Freeform 1524"/>
              <p:cNvSpPr>
                <a:spLocks/>
              </p:cNvSpPr>
              <p:nvPr/>
            </p:nvSpPr>
            <p:spPr bwMode="auto">
              <a:xfrm>
                <a:off x="3987" y="2267"/>
                <a:ext cx="31" cy="12"/>
              </a:xfrm>
              <a:custGeom>
                <a:avLst/>
                <a:gdLst>
                  <a:gd name="T0" fmla="*/ 31 w 31"/>
                  <a:gd name="T1" fmla="*/ 12 h 12"/>
                  <a:gd name="T2" fmla="*/ 31 w 31"/>
                  <a:gd name="T3" fmla="*/ 6 h 12"/>
                  <a:gd name="T4" fmla="*/ 31 w 31"/>
                  <a:gd name="T5" fmla="*/ 6 h 12"/>
                  <a:gd name="T6" fmla="*/ 7 w 31"/>
                  <a:gd name="T7" fmla="*/ 0 h 12"/>
                  <a:gd name="T8" fmla="*/ 0 w 31"/>
                  <a:gd name="T9" fmla="*/ 6 h 12"/>
                  <a:gd name="T10" fmla="*/ 7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7" y="0"/>
                    </a:lnTo>
                    <a:lnTo>
                      <a:pt x="0" y="6"/>
                    </a:lnTo>
                    <a:lnTo>
                      <a:pt x="7"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5" name="Freeform 1525"/>
              <p:cNvSpPr>
                <a:spLocks/>
              </p:cNvSpPr>
              <p:nvPr/>
            </p:nvSpPr>
            <p:spPr bwMode="auto">
              <a:xfrm>
                <a:off x="3945" y="2267"/>
                <a:ext cx="30" cy="6"/>
              </a:xfrm>
              <a:custGeom>
                <a:avLst/>
                <a:gdLst>
                  <a:gd name="T0" fmla="*/ 30 w 30"/>
                  <a:gd name="T1" fmla="*/ 6 h 6"/>
                  <a:gd name="T2" fmla="*/ 30 w 30"/>
                  <a:gd name="T3" fmla="*/ 0 h 6"/>
                  <a:gd name="T4" fmla="*/ 30 w 30"/>
                  <a:gd name="T5" fmla="*/ 0 h 6"/>
                  <a:gd name="T6" fmla="*/ 12 w 30"/>
                  <a:gd name="T7" fmla="*/ 0 h 6"/>
                  <a:gd name="T8" fmla="*/ 6 w 30"/>
                  <a:gd name="T9" fmla="*/ 0 h 6"/>
                  <a:gd name="T10" fmla="*/ 0 w 30"/>
                  <a:gd name="T11" fmla="*/ 0 h 6"/>
                  <a:gd name="T12" fmla="*/ 6 w 30"/>
                  <a:gd name="T13" fmla="*/ 6 h 6"/>
                  <a:gd name="T14" fmla="*/ 12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0"/>
                    </a:lnTo>
                    <a:lnTo>
                      <a:pt x="12" y="0"/>
                    </a:lnTo>
                    <a:lnTo>
                      <a:pt x="6" y="0"/>
                    </a:lnTo>
                    <a:lnTo>
                      <a:pt x="0" y="0"/>
                    </a:lnTo>
                    <a:lnTo>
                      <a:pt x="6" y="6"/>
                    </a:lnTo>
                    <a:lnTo>
                      <a:pt x="12"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6" name="Freeform 1526"/>
              <p:cNvSpPr>
                <a:spLocks/>
              </p:cNvSpPr>
              <p:nvPr/>
            </p:nvSpPr>
            <p:spPr bwMode="auto">
              <a:xfrm>
                <a:off x="3903" y="2261"/>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7" name="Freeform 1527"/>
              <p:cNvSpPr>
                <a:spLocks/>
              </p:cNvSpPr>
              <p:nvPr/>
            </p:nvSpPr>
            <p:spPr bwMode="auto">
              <a:xfrm>
                <a:off x="3861" y="2261"/>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8" name="Freeform 1528"/>
              <p:cNvSpPr>
                <a:spLocks/>
              </p:cNvSpPr>
              <p:nvPr/>
            </p:nvSpPr>
            <p:spPr bwMode="auto">
              <a:xfrm>
                <a:off x="3819" y="226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9" name="Freeform 1529"/>
              <p:cNvSpPr>
                <a:spLocks/>
              </p:cNvSpPr>
              <p:nvPr/>
            </p:nvSpPr>
            <p:spPr bwMode="auto">
              <a:xfrm>
                <a:off x="3777" y="226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39" name="Group 1591"/>
            <p:cNvGrpSpPr>
              <a:grpSpLocks/>
            </p:cNvGrpSpPr>
            <p:nvPr/>
          </p:nvGrpSpPr>
          <p:grpSpPr bwMode="auto">
            <a:xfrm>
              <a:off x="3225" y="2357"/>
              <a:ext cx="1099" cy="433"/>
              <a:chOff x="3225" y="2357"/>
              <a:chExt cx="1099" cy="433"/>
            </a:xfrm>
          </p:grpSpPr>
          <p:sp>
            <p:nvSpPr>
              <p:cNvPr id="30805" name="Freeform 1531"/>
              <p:cNvSpPr>
                <a:spLocks/>
              </p:cNvSpPr>
              <p:nvPr/>
            </p:nvSpPr>
            <p:spPr bwMode="auto">
              <a:xfrm>
                <a:off x="3747" y="2357"/>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6" name="Freeform 1532"/>
              <p:cNvSpPr>
                <a:spLocks/>
              </p:cNvSpPr>
              <p:nvPr/>
            </p:nvSpPr>
            <p:spPr bwMode="auto">
              <a:xfrm>
                <a:off x="3705"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7" name="Freeform 1533"/>
              <p:cNvSpPr>
                <a:spLocks/>
              </p:cNvSpPr>
              <p:nvPr/>
            </p:nvSpPr>
            <p:spPr bwMode="auto">
              <a:xfrm>
                <a:off x="3663"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8" name="Freeform 1534"/>
              <p:cNvSpPr>
                <a:spLocks/>
              </p:cNvSpPr>
              <p:nvPr/>
            </p:nvSpPr>
            <p:spPr bwMode="auto">
              <a:xfrm>
                <a:off x="3621" y="236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9" name="Freeform 1535"/>
              <p:cNvSpPr>
                <a:spLocks/>
              </p:cNvSpPr>
              <p:nvPr/>
            </p:nvSpPr>
            <p:spPr bwMode="auto">
              <a:xfrm>
                <a:off x="3579" y="2363"/>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0" name="Freeform 1536"/>
              <p:cNvSpPr>
                <a:spLocks/>
              </p:cNvSpPr>
              <p:nvPr/>
            </p:nvSpPr>
            <p:spPr bwMode="auto">
              <a:xfrm>
                <a:off x="3537" y="2369"/>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1" name="Freeform 1537"/>
              <p:cNvSpPr>
                <a:spLocks/>
              </p:cNvSpPr>
              <p:nvPr/>
            </p:nvSpPr>
            <p:spPr bwMode="auto">
              <a:xfrm>
                <a:off x="3495" y="2381"/>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2" name="Freeform 1538"/>
              <p:cNvSpPr>
                <a:spLocks/>
              </p:cNvSpPr>
              <p:nvPr/>
            </p:nvSpPr>
            <p:spPr bwMode="auto">
              <a:xfrm>
                <a:off x="3453" y="2387"/>
                <a:ext cx="30" cy="12"/>
              </a:xfrm>
              <a:custGeom>
                <a:avLst/>
                <a:gdLst>
                  <a:gd name="T0" fmla="*/ 24 w 30"/>
                  <a:gd name="T1" fmla="*/ 6 h 12"/>
                  <a:gd name="T2" fmla="*/ 30 w 30"/>
                  <a:gd name="T3" fmla="*/ 6 h 12"/>
                  <a:gd name="T4" fmla="*/ 24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6" y="6"/>
                    </a:lnTo>
                    <a:lnTo>
                      <a:pt x="0" y="12"/>
                    </a:lnTo>
                    <a:lnTo>
                      <a:pt x="6"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3" name="Freeform 1539"/>
              <p:cNvSpPr>
                <a:spLocks/>
              </p:cNvSpPr>
              <p:nvPr/>
            </p:nvSpPr>
            <p:spPr bwMode="auto">
              <a:xfrm>
                <a:off x="3411" y="2399"/>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4" name="Freeform 1540"/>
              <p:cNvSpPr>
                <a:spLocks/>
              </p:cNvSpPr>
              <p:nvPr/>
            </p:nvSpPr>
            <p:spPr bwMode="auto">
              <a:xfrm>
                <a:off x="3375" y="2411"/>
                <a:ext cx="30" cy="18"/>
              </a:xfrm>
              <a:custGeom>
                <a:avLst/>
                <a:gdLst>
                  <a:gd name="T0" fmla="*/ 24 w 30"/>
                  <a:gd name="T1" fmla="*/ 6 h 18"/>
                  <a:gd name="T2" fmla="*/ 30 w 30"/>
                  <a:gd name="T3" fmla="*/ 6 h 18"/>
                  <a:gd name="T4" fmla="*/ 24 w 30"/>
                  <a:gd name="T5" fmla="*/ 0 h 18"/>
                  <a:gd name="T6" fmla="*/ 12 w 30"/>
                  <a:gd name="T7" fmla="*/ 6 h 18"/>
                  <a:gd name="T8" fmla="*/ 0 w 30"/>
                  <a:gd name="T9" fmla="*/ 12 h 18"/>
                  <a:gd name="T10" fmla="*/ 0 w 30"/>
                  <a:gd name="T11" fmla="*/ 12 h 18"/>
                  <a:gd name="T12" fmla="*/ 0 w 30"/>
                  <a:gd name="T13" fmla="*/ 18 h 18"/>
                  <a:gd name="T14" fmla="*/ 12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5" name="Freeform 1541"/>
              <p:cNvSpPr>
                <a:spLocks/>
              </p:cNvSpPr>
              <p:nvPr/>
            </p:nvSpPr>
            <p:spPr bwMode="auto">
              <a:xfrm>
                <a:off x="3339" y="2429"/>
                <a:ext cx="24" cy="18"/>
              </a:xfrm>
              <a:custGeom>
                <a:avLst/>
                <a:gdLst>
                  <a:gd name="T0" fmla="*/ 24 w 24"/>
                  <a:gd name="T1" fmla="*/ 6 h 18"/>
                  <a:gd name="T2" fmla="*/ 24 w 24"/>
                  <a:gd name="T3" fmla="*/ 0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6" name="Freeform 1542"/>
              <p:cNvSpPr>
                <a:spLocks/>
              </p:cNvSpPr>
              <p:nvPr/>
            </p:nvSpPr>
            <p:spPr bwMode="auto">
              <a:xfrm>
                <a:off x="3303" y="2447"/>
                <a:ext cx="24" cy="18"/>
              </a:xfrm>
              <a:custGeom>
                <a:avLst/>
                <a:gdLst>
                  <a:gd name="T0" fmla="*/ 18 w 24"/>
                  <a:gd name="T1" fmla="*/ 6 h 18"/>
                  <a:gd name="T2" fmla="*/ 24 w 24"/>
                  <a:gd name="T3" fmla="*/ 0 h 18"/>
                  <a:gd name="T4" fmla="*/ 18 w 24"/>
                  <a:gd name="T5" fmla="*/ 0 h 18"/>
                  <a:gd name="T6" fmla="*/ 18 w 24"/>
                  <a:gd name="T7" fmla="*/ 0 h 18"/>
                  <a:gd name="T8" fmla="*/ 0 w 24"/>
                  <a:gd name="T9" fmla="*/ 12 h 18"/>
                  <a:gd name="T10" fmla="*/ 0 w 24"/>
                  <a:gd name="T11" fmla="*/ 18 h 18"/>
                  <a:gd name="T12" fmla="*/ 0 w 24"/>
                  <a:gd name="T13" fmla="*/ 18 h 18"/>
                  <a:gd name="T14" fmla="*/ 18 w 24"/>
                  <a:gd name="T15" fmla="*/ 6 h 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8"/>
                  <a:gd name="T26" fmla="*/ 24 w 2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8">
                    <a:moveTo>
                      <a:pt x="18" y="6"/>
                    </a:moveTo>
                    <a:lnTo>
                      <a:pt x="24" y="0"/>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7" name="Freeform 1543"/>
              <p:cNvSpPr>
                <a:spLocks/>
              </p:cNvSpPr>
              <p:nvPr/>
            </p:nvSpPr>
            <p:spPr bwMode="auto">
              <a:xfrm>
                <a:off x="3267" y="2471"/>
                <a:ext cx="24" cy="18"/>
              </a:xfrm>
              <a:custGeom>
                <a:avLst/>
                <a:gdLst>
                  <a:gd name="T0" fmla="*/ 24 w 24"/>
                  <a:gd name="T1" fmla="*/ 6 h 18"/>
                  <a:gd name="T2" fmla="*/ 24 w 24"/>
                  <a:gd name="T3" fmla="*/ 0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8" name="Freeform 1544"/>
              <p:cNvSpPr>
                <a:spLocks/>
              </p:cNvSpPr>
              <p:nvPr/>
            </p:nvSpPr>
            <p:spPr bwMode="auto">
              <a:xfrm>
                <a:off x="3237" y="2501"/>
                <a:ext cx="24" cy="25"/>
              </a:xfrm>
              <a:custGeom>
                <a:avLst/>
                <a:gdLst>
                  <a:gd name="T0" fmla="*/ 24 w 24"/>
                  <a:gd name="T1" fmla="*/ 0 h 25"/>
                  <a:gd name="T2" fmla="*/ 18 w 24"/>
                  <a:gd name="T3" fmla="*/ 0 h 25"/>
                  <a:gd name="T4" fmla="*/ 18 w 24"/>
                  <a:gd name="T5" fmla="*/ 0 h 25"/>
                  <a:gd name="T6" fmla="*/ 0 w 24"/>
                  <a:gd name="T7" fmla="*/ 19 h 25"/>
                  <a:gd name="T8" fmla="*/ 6 w 24"/>
                  <a:gd name="T9" fmla="*/ 25 h 25"/>
                  <a:gd name="T10" fmla="*/ 6 w 24"/>
                  <a:gd name="T11" fmla="*/ 19 h 25"/>
                  <a:gd name="T12" fmla="*/ 24 w 24"/>
                  <a:gd name="T13" fmla="*/ 0 h 25"/>
                  <a:gd name="T14" fmla="*/ 0 60000 65536"/>
                  <a:gd name="T15" fmla="*/ 0 60000 65536"/>
                  <a:gd name="T16" fmla="*/ 0 60000 65536"/>
                  <a:gd name="T17" fmla="*/ 0 60000 65536"/>
                  <a:gd name="T18" fmla="*/ 0 60000 65536"/>
                  <a:gd name="T19" fmla="*/ 0 60000 65536"/>
                  <a:gd name="T20" fmla="*/ 0 60000 65536"/>
                  <a:gd name="T21" fmla="*/ 0 w 24"/>
                  <a:gd name="T22" fmla="*/ 0 h 25"/>
                  <a:gd name="T23" fmla="*/ 24 w 2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5">
                    <a:moveTo>
                      <a:pt x="24" y="0"/>
                    </a:moveTo>
                    <a:lnTo>
                      <a:pt x="18" y="0"/>
                    </a:lnTo>
                    <a:lnTo>
                      <a:pt x="0" y="19"/>
                    </a:lnTo>
                    <a:lnTo>
                      <a:pt x="6" y="25"/>
                    </a:lnTo>
                    <a:lnTo>
                      <a:pt x="6" y="19"/>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9" name="Freeform 1545"/>
              <p:cNvSpPr>
                <a:spLocks/>
              </p:cNvSpPr>
              <p:nvPr/>
            </p:nvSpPr>
            <p:spPr bwMode="auto">
              <a:xfrm>
                <a:off x="3225" y="2532"/>
                <a:ext cx="12" cy="30"/>
              </a:xfrm>
              <a:custGeom>
                <a:avLst/>
                <a:gdLst>
                  <a:gd name="T0" fmla="*/ 12 w 12"/>
                  <a:gd name="T1" fmla="*/ 6 h 30"/>
                  <a:gd name="T2" fmla="*/ 12 w 12"/>
                  <a:gd name="T3" fmla="*/ 0 h 30"/>
                  <a:gd name="T4" fmla="*/ 6 w 12"/>
                  <a:gd name="T5" fmla="*/ 6 h 30"/>
                  <a:gd name="T6" fmla="*/ 0 w 12"/>
                  <a:gd name="T7" fmla="*/ 30 h 30"/>
                  <a:gd name="T8" fmla="*/ 6 w 12"/>
                  <a:gd name="T9" fmla="*/ 30 h 30"/>
                  <a:gd name="T10" fmla="*/ 6 w 12"/>
                  <a:gd name="T11" fmla="*/ 30 h 30"/>
                  <a:gd name="T12" fmla="*/ 12 w 12"/>
                  <a:gd name="T13" fmla="*/ 6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12" y="6"/>
                    </a:moveTo>
                    <a:lnTo>
                      <a:pt x="12" y="0"/>
                    </a:lnTo>
                    <a:lnTo>
                      <a:pt x="6" y="6"/>
                    </a:lnTo>
                    <a:lnTo>
                      <a:pt x="0" y="30"/>
                    </a:lnTo>
                    <a:lnTo>
                      <a:pt x="6" y="30"/>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0" name="Freeform 1546"/>
              <p:cNvSpPr>
                <a:spLocks/>
              </p:cNvSpPr>
              <p:nvPr/>
            </p:nvSpPr>
            <p:spPr bwMode="auto">
              <a:xfrm>
                <a:off x="3225" y="2574"/>
                <a:ext cx="12" cy="30"/>
              </a:xfrm>
              <a:custGeom>
                <a:avLst/>
                <a:gdLst>
                  <a:gd name="T0" fmla="*/ 6 w 12"/>
                  <a:gd name="T1" fmla="*/ 6 h 30"/>
                  <a:gd name="T2" fmla="*/ 0 w 12"/>
                  <a:gd name="T3" fmla="*/ 0 h 30"/>
                  <a:gd name="T4" fmla="*/ 0 w 12"/>
                  <a:gd name="T5" fmla="*/ 6 h 30"/>
                  <a:gd name="T6" fmla="*/ 6 w 12"/>
                  <a:gd name="T7" fmla="*/ 30 h 30"/>
                  <a:gd name="T8" fmla="*/ 6 w 12"/>
                  <a:gd name="T9" fmla="*/ 30 h 30"/>
                  <a:gd name="T10" fmla="*/ 12 w 12"/>
                  <a:gd name="T11" fmla="*/ 30 h 30"/>
                  <a:gd name="T12" fmla="*/ 6 w 12"/>
                  <a:gd name="T13" fmla="*/ 6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6" y="6"/>
                    </a:moveTo>
                    <a:lnTo>
                      <a:pt x="0" y="0"/>
                    </a:lnTo>
                    <a:lnTo>
                      <a:pt x="0" y="6"/>
                    </a:lnTo>
                    <a:lnTo>
                      <a:pt x="6" y="30"/>
                    </a:lnTo>
                    <a:lnTo>
                      <a:pt x="12"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1" name="Freeform 1547"/>
              <p:cNvSpPr>
                <a:spLocks/>
              </p:cNvSpPr>
              <p:nvPr/>
            </p:nvSpPr>
            <p:spPr bwMode="auto">
              <a:xfrm>
                <a:off x="3231" y="2616"/>
                <a:ext cx="24" cy="24"/>
              </a:xfrm>
              <a:custGeom>
                <a:avLst/>
                <a:gdLst>
                  <a:gd name="T0" fmla="*/ 6 w 24"/>
                  <a:gd name="T1" fmla="*/ 0 h 24"/>
                  <a:gd name="T2" fmla="*/ 6 w 24"/>
                  <a:gd name="T3" fmla="*/ 0 h 24"/>
                  <a:gd name="T4" fmla="*/ 0 w 24"/>
                  <a:gd name="T5" fmla="*/ 0 h 24"/>
                  <a:gd name="T6" fmla="*/ 18 w 24"/>
                  <a:gd name="T7" fmla="*/ 24 h 24"/>
                  <a:gd name="T8" fmla="*/ 18 w 24"/>
                  <a:gd name="T9" fmla="*/ 24 h 24"/>
                  <a:gd name="T10" fmla="*/ 24 w 24"/>
                  <a:gd name="T11" fmla="*/ 24 h 24"/>
                  <a:gd name="T12" fmla="*/ 6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6" y="0"/>
                    </a:moveTo>
                    <a:lnTo>
                      <a:pt x="6" y="0"/>
                    </a:lnTo>
                    <a:lnTo>
                      <a:pt x="0" y="0"/>
                    </a:lnTo>
                    <a:lnTo>
                      <a:pt x="18" y="24"/>
                    </a:lnTo>
                    <a:lnTo>
                      <a:pt x="24"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2" name="Freeform 1548"/>
              <p:cNvSpPr>
                <a:spLocks/>
              </p:cNvSpPr>
              <p:nvPr/>
            </p:nvSpPr>
            <p:spPr bwMode="auto">
              <a:xfrm>
                <a:off x="3261" y="2646"/>
                <a:ext cx="24" cy="24"/>
              </a:xfrm>
              <a:custGeom>
                <a:avLst/>
                <a:gdLst>
                  <a:gd name="T0" fmla="*/ 6 w 24"/>
                  <a:gd name="T1" fmla="*/ 6 h 24"/>
                  <a:gd name="T2" fmla="*/ 0 w 24"/>
                  <a:gd name="T3" fmla="*/ 0 h 24"/>
                  <a:gd name="T4" fmla="*/ 0 w 24"/>
                  <a:gd name="T5" fmla="*/ 6 h 24"/>
                  <a:gd name="T6" fmla="*/ 6 w 24"/>
                  <a:gd name="T7" fmla="*/ 12 h 24"/>
                  <a:gd name="T8" fmla="*/ 6 w 24"/>
                  <a:gd name="T9" fmla="*/ 18 h 24"/>
                  <a:gd name="T10" fmla="*/ 18 w 24"/>
                  <a:gd name="T11" fmla="*/ 24 h 24"/>
                  <a:gd name="T12" fmla="*/ 24 w 24"/>
                  <a:gd name="T13" fmla="*/ 24 h 24"/>
                  <a:gd name="T14" fmla="*/ 18 w 24"/>
                  <a:gd name="T15" fmla="*/ 18 h 24"/>
                  <a:gd name="T16" fmla="*/ 6 w 24"/>
                  <a:gd name="T17" fmla="*/ 12 h 24"/>
                  <a:gd name="T18" fmla="*/ 6 w 24"/>
                  <a:gd name="T19" fmla="*/ 12 h 24"/>
                  <a:gd name="T20" fmla="*/ 12 w 24"/>
                  <a:gd name="T21" fmla="*/ 12 h 24"/>
                  <a:gd name="T22" fmla="*/ 6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6"/>
                    </a:moveTo>
                    <a:lnTo>
                      <a:pt x="0" y="0"/>
                    </a:lnTo>
                    <a:lnTo>
                      <a:pt x="0" y="6"/>
                    </a:lnTo>
                    <a:lnTo>
                      <a:pt x="6" y="12"/>
                    </a:lnTo>
                    <a:lnTo>
                      <a:pt x="6" y="18"/>
                    </a:lnTo>
                    <a:lnTo>
                      <a:pt x="18" y="24"/>
                    </a:lnTo>
                    <a:lnTo>
                      <a:pt x="24" y="24"/>
                    </a:lnTo>
                    <a:lnTo>
                      <a:pt x="18" y="18"/>
                    </a:lnTo>
                    <a:lnTo>
                      <a:pt x="6" y="12"/>
                    </a:lnTo>
                    <a:lnTo>
                      <a:pt x="12"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3" name="Freeform 1549"/>
              <p:cNvSpPr>
                <a:spLocks/>
              </p:cNvSpPr>
              <p:nvPr/>
            </p:nvSpPr>
            <p:spPr bwMode="auto">
              <a:xfrm>
                <a:off x="3291" y="2676"/>
                <a:ext cx="24" cy="18"/>
              </a:xfrm>
              <a:custGeom>
                <a:avLst/>
                <a:gdLst>
                  <a:gd name="T0" fmla="*/ 6 w 24"/>
                  <a:gd name="T1" fmla="*/ 0 h 18"/>
                  <a:gd name="T2" fmla="*/ 0 w 24"/>
                  <a:gd name="T3" fmla="*/ 0 h 18"/>
                  <a:gd name="T4" fmla="*/ 6 w 24"/>
                  <a:gd name="T5" fmla="*/ 6 h 18"/>
                  <a:gd name="T6" fmla="*/ 24 w 24"/>
                  <a:gd name="T7" fmla="*/ 18 h 18"/>
                  <a:gd name="T8" fmla="*/ 24 w 24"/>
                  <a:gd name="T9" fmla="*/ 18 h 18"/>
                  <a:gd name="T10" fmla="*/ 24 w 24"/>
                  <a:gd name="T11" fmla="*/ 12 h 18"/>
                  <a:gd name="T12" fmla="*/ 6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0"/>
                    </a:moveTo>
                    <a:lnTo>
                      <a:pt x="0" y="0"/>
                    </a:lnTo>
                    <a:lnTo>
                      <a:pt x="6" y="6"/>
                    </a:lnTo>
                    <a:lnTo>
                      <a:pt x="24"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4" name="Freeform 1550"/>
              <p:cNvSpPr>
                <a:spLocks/>
              </p:cNvSpPr>
              <p:nvPr/>
            </p:nvSpPr>
            <p:spPr bwMode="auto">
              <a:xfrm>
                <a:off x="3327" y="2700"/>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5" name="Freeform 1551"/>
              <p:cNvSpPr>
                <a:spLocks/>
              </p:cNvSpPr>
              <p:nvPr/>
            </p:nvSpPr>
            <p:spPr bwMode="auto">
              <a:xfrm>
                <a:off x="3363" y="2718"/>
                <a:ext cx="30" cy="12"/>
              </a:xfrm>
              <a:custGeom>
                <a:avLst/>
                <a:gdLst>
                  <a:gd name="T0" fmla="*/ 6 w 30"/>
                  <a:gd name="T1" fmla="*/ 0 h 12"/>
                  <a:gd name="T2" fmla="*/ 0 w 30"/>
                  <a:gd name="T3" fmla="*/ 0 h 12"/>
                  <a:gd name="T4" fmla="*/ 6 w 30"/>
                  <a:gd name="T5" fmla="*/ 6 h 12"/>
                  <a:gd name="T6" fmla="*/ 24 w 30"/>
                  <a:gd name="T7" fmla="*/ 12 h 12"/>
                  <a:gd name="T8" fmla="*/ 24 w 30"/>
                  <a:gd name="T9" fmla="*/ 12 h 12"/>
                  <a:gd name="T10" fmla="*/ 30 w 30"/>
                  <a:gd name="T11" fmla="*/ 12 h 12"/>
                  <a:gd name="T12" fmla="*/ 24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6" name="Freeform 1552"/>
              <p:cNvSpPr>
                <a:spLocks/>
              </p:cNvSpPr>
              <p:nvPr/>
            </p:nvSpPr>
            <p:spPr bwMode="auto">
              <a:xfrm>
                <a:off x="3405" y="273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7" name="Freeform 1553"/>
              <p:cNvSpPr>
                <a:spLocks/>
              </p:cNvSpPr>
              <p:nvPr/>
            </p:nvSpPr>
            <p:spPr bwMode="auto">
              <a:xfrm>
                <a:off x="3447" y="2742"/>
                <a:ext cx="24" cy="12"/>
              </a:xfrm>
              <a:custGeom>
                <a:avLst/>
                <a:gdLst>
                  <a:gd name="T0" fmla="*/ 0 w 24"/>
                  <a:gd name="T1" fmla="*/ 0 h 12"/>
                  <a:gd name="T2" fmla="*/ 0 w 24"/>
                  <a:gd name="T3" fmla="*/ 6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6"/>
                    </a:lnTo>
                    <a:lnTo>
                      <a:pt x="18"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8" name="Freeform 1554"/>
              <p:cNvSpPr>
                <a:spLocks/>
              </p:cNvSpPr>
              <p:nvPr/>
            </p:nvSpPr>
            <p:spPr bwMode="auto">
              <a:xfrm>
                <a:off x="3483" y="2754"/>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9" name="Freeform 1555"/>
              <p:cNvSpPr>
                <a:spLocks/>
              </p:cNvSpPr>
              <p:nvPr/>
            </p:nvSpPr>
            <p:spPr bwMode="auto">
              <a:xfrm>
                <a:off x="3525" y="2766"/>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0" name="Freeform 1556"/>
              <p:cNvSpPr>
                <a:spLocks/>
              </p:cNvSpPr>
              <p:nvPr/>
            </p:nvSpPr>
            <p:spPr bwMode="auto">
              <a:xfrm>
                <a:off x="3567" y="277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1" name="Freeform 1557"/>
              <p:cNvSpPr>
                <a:spLocks/>
              </p:cNvSpPr>
              <p:nvPr/>
            </p:nvSpPr>
            <p:spPr bwMode="auto">
              <a:xfrm>
                <a:off x="3609" y="277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2" name="Freeform 1558"/>
              <p:cNvSpPr>
                <a:spLocks/>
              </p:cNvSpPr>
              <p:nvPr/>
            </p:nvSpPr>
            <p:spPr bwMode="auto">
              <a:xfrm>
                <a:off x="3651" y="2784"/>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0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0"/>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3" name="Freeform 1559"/>
              <p:cNvSpPr>
                <a:spLocks/>
              </p:cNvSpPr>
              <p:nvPr/>
            </p:nvSpPr>
            <p:spPr bwMode="auto">
              <a:xfrm>
                <a:off x="3693" y="278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4" name="Freeform 1560"/>
              <p:cNvSpPr>
                <a:spLocks/>
              </p:cNvSpPr>
              <p:nvPr/>
            </p:nvSpPr>
            <p:spPr bwMode="auto">
              <a:xfrm>
                <a:off x="3735"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5" name="Freeform 1561"/>
              <p:cNvSpPr>
                <a:spLocks/>
              </p:cNvSpPr>
              <p:nvPr/>
            </p:nvSpPr>
            <p:spPr bwMode="auto">
              <a:xfrm>
                <a:off x="3777"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6" name="Freeform 1562"/>
              <p:cNvSpPr>
                <a:spLocks/>
              </p:cNvSpPr>
              <p:nvPr/>
            </p:nvSpPr>
            <p:spPr bwMode="auto">
              <a:xfrm>
                <a:off x="3819"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7" name="Freeform 1563"/>
              <p:cNvSpPr>
                <a:spLocks/>
              </p:cNvSpPr>
              <p:nvPr/>
            </p:nvSpPr>
            <p:spPr bwMode="auto">
              <a:xfrm>
                <a:off x="3861" y="2784"/>
                <a:ext cx="30" cy="6"/>
              </a:xfrm>
              <a:custGeom>
                <a:avLst/>
                <a:gdLst>
                  <a:gd name="T0" fmla="*/ 0 w 30"/>
                  <a:gd name="T1" fmla="*/ 0 h 6"/>
                  <a:gd name="T2" fmla="*/ 0 w 30"/>
                  <a:gd name="T3" fmla="*/ 0 h 6"/>
                  <a:gd name="T4" fmla="*/ 0 w 30"/>
                  <a:gd name="T5" fmla="*/ 6 h 6"/>
                  <a:gd name="T6" fmla="*/ 24 w 30"/>
                  <a:gd name="T7" fmla="*/ 6 h 6"/>
                  <a:gd name="T8" fmla="*/ 24 w 30"/>
                  <a:gd name="T9" fmla="*/ 6 h 6"/>
                  <a:gd name="T10" fmla="*/ 30 w 30"/>
                  <a:gd name="T11" fmla="*/ 0 h 6"/>
                  <a:gd name="T12" fmla="*/ 24 w 30"/>
                  <a:gd name="T13" fmla="*/ 0 h 6"/>
                  <a:gd name="T14" fmla="*/ 24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8" name="Freeform 1564"/>
              <p:cNvSpPr>
                <a:spLocks/>
              </p:cNvSpPr>
              <p:nvPr/>
            </p:nvSpPr>
            <p:spPr bwMode="auto">
              <a:xfrm>
                <a:off x="3903" y="277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9" name="Freeform 1565"/>
              <p:cNvSpPr>
                <a:spLocks/>
              </p:cNvSpPr>
              <p:nvPr/>
            </p:nvSpPr>
            <p:spPr bwMode="auto">
              <a:xfrm>
                <a:off x="3945" y="277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0" name="Freeform 1566"/>
              <p:cNvSpPr>
                <a:spLocks/>
              </p:cNvSpPr>
              <p:nvPr/>
            </p:nvSpPr>
            <p:spPr bwMode="auto">
              <a:xfrm>
                <a:off x="3987" y="2766"/>
                <a:ext cx="31" cy="12"/>
              </a:xfrm>
              <a:custGeom>
                <a:avLst/>
                <a:gdLst>
                  <a:gd name="T0" fmla="*/ 0 w 31"/>
                  <a:gd name="T1" fmla="*/ 6 h 12"/>
                  <a:gd name="T2" fmla="*/ 0 w 31"/>
                  <a:gd name="T3" fmla="*/ 6 h 12"/>
                  <a:gd name="T4" fmla="*/ 0 w 31"/>
                  <a:gd name="T5" fmla="*/ 12 h 12"/>
                  <a:gd name="T6" fmla="*/ 25 w 31"/>
                  <a:gd name="T7" fmla="*/ 6 h 12"/>
                  <a:gd name="T8" fmla="*/ 31 w 31"/>
                  <a:gd name="T9" fmla="*/ 0 h 12"/>
                  <a:gd name="T10" fmla="*/ 25 w 31"/>
                  <a:gd name="T11" fmla="*/ 0 h 12"/>
                  <a:gd name="T12" fmla="*/ 0 w 31"/>
                  <a:gd name="T13" fmla="*/ 6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0" y="6"/>
                    </a:moveTo>
                    <a:lnTo>
                      <a:pt x="0" y="6"/>
                    </a:lnTo>
                    <a:lnTo>
                      <a:pt x="0" y="12"/>
                    </a:lnTo>
                    <a:lnTo>
                      <a:pt x="25" y="6"/>
                    </a:lnTo>
                    <a:lnTo>
                      <a:pt x="31" y="0"/>
                    </a:lnTo>
                    <a:lnTo>
                      <a:pt x="25"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1" name="Freeform 1567"/>
              <p:cNvSpPr>
                <a:spLocks/>
              </p:cNvSpPr>
              <p:nvPr/>
            </p:nvSpPr>
            <p:spPr bwMode="auto">
              <a:xfrm>
                <a:off x="4030" y="2754"/>
                <a:ext cx="24" cy="12"/>
              </a:xfrm>
              <a:custGeom>
                <a:avLst/>
                <a:gdLst>
                  <a:gd name="T0" fmla="*/ 0 w 24"/>
                  <a:gd name="T1" fmla="*/ 6 h 12"/>
                  <a:gd name="T2" fmla="*/ 0 w 24"/>
                  <a:gd name="T3" fmla="*/ 12 h 12"/>
                  <a:gd name="T4" fmla="*/ 0 w 24"/>
                  <a:gd name="T5" fmla="*/ 12 h 12"/>
                  <a:gd name="T6" fmla="*/ 24 w 24"/>
                  <a:gd name="T7" fmla="*/ 6 h 12"/>
                  <a:gd name="T8" fmla="*/ 24 w 24"/>
                  <a:gd name="T9" fmla="*/ 6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2" name="Freeform 1568"/>
              <p:cNvSpPr>
                <a:spLocks/>
              </p:cNvSpPr>
              <p:nvPr/>
            </p:nvSpPr>
            <p:spPr bwMode="auto">
              <a:xfrm>
                <a:off x="4066" y="2748"/>
                <a:ext cx="30" cy="12"/>
              </a:xfrm>
              <a:custGeom>
                <a:avLst/>
                <a:gdLst>
                  <a:gd name="T0" fmla="*/ 6 w 30"/>
                  <a:gd name="T1" fmla="*/ 6 h 12"/>
                  <a:gd name="T2" fmla="*/ 0 w 30"/>
                  <a:gd name="T3" fmla="*/ 6 h 12"/>
                  <a:gd name="T4" fmla="*/ 6 w 30"/>
                  <a:gd name="T5" fmla="*/ 12 h 12"/>
                  <a:gd name="T6" fmla="*/ 18 w 30"/>
                  <a:gd name="T7" fmla="*/ 6 h 12"/>
                  <a:gd name="T8" fmla="*/ 30 w 30"/>
                  <a:gd name="T9" fmla="*/ 6 h 12"/>
                  <a:gd name="T10" fmla="*/ 30 w 30"/>
                  <a:gd name="T11" fmla="*/ 0 h 12"/>
                  <a:gd name="T12" fmla="*/ 30 w 30"/>
                  <a:gd name="T13" fmla="*/ 0 h 12"/>
                  <a:gd name="T14" fmla="*/ 18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18" y="6"/>
                    </a:lnTo>
                    <a:lnTo>
                      <a:pt x="30" y="6"/>
                    </a:lnTo>
                    <a:lnTo>
                      <a:pt x="30" y="0"/>
                    </a:lnTo>
                    <a:lnTo>
                      <a:pt x="18"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3" name="Freeform 1569"/>
              <p:cNvSpPr>
                <a:spLocks/>
              </p:cNvSpPr>
              <p:nvPr/>
            </p:nvSpPr>
            <p:spPr bwMode="auto">
              <a:xfrm>
                <a:off x="4108" y="2736"/>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4" name="Freeform 1570"/>
              <p:cNvSpPr>
                <a:spLocks/>
              </p:cNvSpPr>
              <p:nvPr/>
            </p:nvSpPr>
            <p:spPr bwMode="auto">
              <a:xfrm>
                <a:off x="4150" y="2718"/>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6 h 18"/>
                  <a:gd name="T12" fmla="*/ 24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12" y="12"/>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5" name="Freeform 1571"/>
              <p:cNvSpPr>
                <a:spLocks/>
              </p:cNvSpPr>
              <p:nvPr/>
            </p:nvSpPr>
            <p:spPr bwMode="auto">
              <a:xfrm>
                <a:off x="4186" y="2700"/>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6" name="Freeform 1572"/>
              <p:cNvSpPr>
                <a:spLocks/>
              </p:cNvSpPr>
              <p:nvPr/>
            </p:nvSpPr>
            <p:spPr bwMode="auto">
              <a:xfrm>
                <a:off x="4228" y="2682"/>
                <a:ext cx="24" cy="18"/>
              </a:xfrm>
              <a:custGeom>
                <a:avLst/>
                <a:gdLst>
                  <a:gd name="T0" fmla="*/ 0 w 24"/>
                  <a:gd name="T1" fmla="*/ 12 h 18"/>
                  <a:gd name="T2" fmla="*/ 0 w 24"/>
                  <a:gd name="T3" fmla="*/ 12 h 18"/>
                  <a:gd name="T4" fmla="*/ 0 w 24"/>
                  <a:gd name="T5" fmla="*/ 18 h 18"/>
                  <a:gd name="T6" fmla="*/ 0 w 24"/>
                  <a:gd name="T7" fmla="*/ 18 h 18"/>
                  <a:gd name="T8" fmla="*/ 18 w 24"/>
                  <a:gd name="T9" fmla="*/ 6 h 18"/>
                  <a:gd name="T10" fmla="*/ 24 w 24"/>
                  <a:gd name="T11" fmla="*/ 0 h 18"/>
                  <a:gd name="T12" fmla="*/ 18 w 24"/>
                  <a:gd name="T13" fmla="*/ 0 h 18"/>
                  <a:gd name="T14" fmla="*/ 0 w 24"/>
                  <a:gd name="T15" fmla="*/ 12 h 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8"/>
                  <a:gd name="T26" fmla="*/ 24 w 2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8">
                    <a:moveTo>
                      <a:pt x="0" y="12"/>
                    </a:moveTo>
                    <a:lnTo>
                      <a:pt x="0" y="12"/>
                    </a:lnTo>
                    <a:lnTo>
                      <a:pt x="0" y="18"/>
                    </a:lnTo>
                    <a:lnTo>
                      <a:pt x="18"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7" name="Freeform 1573"/>
              <p:cNvSpPr>
                <a:spLocks/>
              </p:cNvSpPr>
              <p:nvPr/>
            </p:nvSpPr>
            <p:spPr bwMode="auto">
              <a:xfrm>
                <a:off x="4258" y="2652"/>
                <a:ext cx="24" cy="24"/>
              </a:xfrm>
              <a:custGeom>
                <a:avLst/>
                <a:gdLst>
                  <a:gd name="T0" fmla="*/ 6 w 24"/>
                  <a:gd name="T1" fmla="*/ 18 h 24"/>
                  <a:gd name="T2" fmla="*/ 0 w 24"/>
                  <a:gd name="T3" fmla="*/ 18 h 24"/>
                  <a:gd name="T4" fmla="*/ 6 w 24"/>
                  <a:gd name="T5" fmla="*/ 24 h 24"/>
                  <a:gd name="T6" fmla="*/ 24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24 w 24"/>
                  <a:gd name="T19" fmla="*/ 6 h 24"/>
                  <a:gd name="T20" fmla="*/ 24 w 24"/>
                  <a:gd name="T21" fmla="*/ 6 h 24"/>
                  <a:gd name="T22" fmla="*/ 6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18"/>
                    </a:moveTo>
                    <a:lnTo>
                      <a:pt x="0" y="18"/>
                    </a:lnTo>
                    <a:lnTo>
                      <a:pt x="6" y="24"/>
                    </a:lnTo>
                    <a:lnTo>
                      <a:pt x="24" y="12"/>
                    </a:lnTo>
                    <a:lnTo>
                      <a:pt x="24" y="6"/>
                    </a:lnTo>
                    <a:lnTo>
                      <a:pt x="24" y="0"/>
                    </a:lnTo>
                    <a:lnTo>
                      <a:pt x="18" y="6"/>
                    </a:lnTo>
                    <a:lnTo>
                      <a:pt x="24"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8" name="Freeform 1574"/>
              <p:cNvSpPr>
                <a:spLocks/>
              </p:cNvSpPr>
              <p:nvPr/>
            </p:nvSpPr>
            <p:spPr bwMode="auto">
              <a:xfrm>
                <a:off x="4288" y="2622"/>
                <a:ext cx="24" cy="24"/>
              </a:xfrm>
              <a:custGeom>
                <a:avLst/>
                <a:gdLst>
                  <a:gd name="T0" fmla="*/ 0 w 24"/>
                  <a:gd name="T1" fmla="*/ 24 h 24"/>
                  <a:gd name="T2" fmla="*/ 6 w 24"/>
                  <a:gd name="T3" fmla="*/ 24 h 24"/>
                  <a:gd name="T4" fmla="*/ 6 w 24"/>
                  <a:gd name="T5" fmla="*/ 24 h 24"/>
                  <a:gd name="T6" fmla="*/ 24 w 24"/>
                  <a:gd name="T7" fmla="*/ 0 h 24"/>
                  <a:gd name="T8" fmla="*/ 18 w 24"/>
                  <a:gd name="T9" fmla="*/ 0 h 24"/>
                  <a:gd name="T10" fmla="*/ 18 w 24"/>
                  <a:gd name="T11" fmla="*/ 0 h 24"/>
                  <a:gd name="T12" fmla="*/ 0 w 24"/>
                  <a:gd name="T13" fmla="*/ 24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24"/>
                    </a:moveTo>
                    <a:lnTo>
                      <a:pt x="6" y="24"/>
                    </a:lnTo>
                    <a:lnTo>
                      <a:pt x="24" y="0"/>
                    </a:lnTo>
                    <a:lnTo>
                      <a:pt x="18" y="0"/>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9" name="Freeform 1575"/>
              <p:cNvSpPr>
                <a:spLocks/>
              </p:cNvSpPr>
              <p:nvPr/>
            </p:nvSpPr>
            <p:spPr bwMode="auto">
              <a:xfrm>
                <a:off x="4312" y="2580"/>
                <a:ext cx="12" cy="30"/>
              </a:xfrm>
              <a:custGeom>
                <a:avLst/>
                <a:gdLst>
                  <a:gd name="T0" fmla="*/ 0 w 12"/>
                  <a:gd name="T1" fmla="*/ 30 h 30"/>
                  <a:gd name="T2" fmla="*/ 6 w 12"/>
                  <a:gd name="T3" fmla="*/ 30 h 30"/>
                  <a:gd name="T4" fmla="*/ 6 w 12"/>
                  <a:gd name="T5" fmla="*/ 30 h 30"/>
                  <a:gd name="T6" fmla="*/ 12 w 12"/>
                  <a:gd name="T7" fmla="*/ 6 h 30"/>
                  <a:gd name="T8" fmla="*/ 12 w 12"/>
                  <a:gd name="T9" fmla="*/ 0 h 30"/>
                  <a:gd name="T10" fmla="*/ 6 w 12"/>
                  <a:gd name="T11" fmla="*/ 6 h 30"/>
                  <a:gd name="T12" fmla="*/ 0 w 12"/>
                  <a:gd name="T13" fmla="*/ 30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0" y="30"/>
                    </a:moveTo>
                    <a:lnTo>
                      <a:pt x="6" y="30"/>
                    </a:lnTo>
                    <a:lnTo>
                      <a:pt x="12" y="6"/>
                    </a:lnTo>
                    <a:lnTo>
                      <a:pt x="12" y="0"/>
                    </a:lnTo>
                    <a:lnTo>
                      <a:pt x="6"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0" name="Freeform 1576"/>
              <p:cNvSpPr>
                <a:spLocks/>
              </p:cNvSpPr>
              <p:nvPr/>
            </p:nvSpPr>
            <p:spPr bwMode="auto">
              <a:xfrm>
                <a:off x="4312" y="2544"/>
                <a:ext cx="12" cy="24"/>
              </a:xfrm>
              <a:custGeom>
                <a:avLst/>
                <a:gdLst>
                  <a:gd name="T0" fmla="*/ 6 w 12"/>
                  <a:gd name="T1" fmla="*/ 24 h 24"/>
                  <a:gd name="T2" fmla="*/ 12 w 12"/>
                  <a:gd name="T3" fmla="*/ 24 h 24"/>
                  <a:gd name="T4" fmla="*/ 12 w 12"/>
                  <a:gd name="T5" fmla="*/ 24 h 24"/>
                  <a:gd name="T6" fmla="*/ 6 w 12"/>
                  <a:gd name="T7" fmla="*/ 0 h 24"/>
                  <a:gd name="T8" fmla="*/ 6 w 12"/>
                  <a:gd name="T9" fmla="*/ 0 h 24"/>
                  <a:gd name="T10" fmla="*/ 0 w 12"/>
                  <a:gd name="T11" fmla="*/ 0 h 24"/>
                  <a:gd name="T12" fmla="*/ 6 w 12"/>
                  <a:gd name="T13" fmla="*/ 24 h 24"/>
                  <a:gd name="T14" fmla="*/ 0 60000 65536"/>
                  <a:gd name="T15" fmla="*/ 0 60000 65536"/>
                  <a:gd name="T16" fmla="*/ 0 60000 65536"/>
                  <a:gd name="T17" fmla="*/ 0 60000 65536"/>
                  <a:gd name="T18" fmla="*/ 0 60000 65536"/>
                  <a:gd name="T19" fmla="*/ 0 60000 65536"/>
                  <a:gd name="T20" fmla="*/ 0 60000 65536"/>
                  <a:gd name="T21" fmla="*/ 0 w 12"/>
                  <a:gd name="T22" fmla="*/ 0 h 24"/>
                  <a:gd name="T23" fmla="*/ 12 w 1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4">
                    <a:moveTo>
                      <a:pt x="6" y="24"/>
                    </a:moveTo>
                    <a:lnTo>
                      <a:pt x="12" y="24"/>
                    </a:lnTo>
                    <a:lnTo>
                      <a:pt x="6" y="0"/>
                    </a:lnTo>
                    <a:lnTo>
                      <a:pt x="0" y="0"/>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1" name="Freeform 1577"/>
              <p:cNvSpPr>
                <a:spLocks/>
              </p:cNvSpPr>
              <p:nvPr/>
            </p:nvSpPr>
            <p:spPr bwMode="auto">
              <a:xfrm>
                <a:off x="4294" y="2507"/>
                <a:ext cx="18" cy="25"/>
              </a:xfrm>
              <a:custGeom>
                <a:avLst/>
                <a:gdLst>
                  <a:gd name="T0" fmla="*/ 12 w 18"/>
                  <a:gd name="T1" fmla="*/ 19 h 25"/>
                  <a:gd name="T2" fmla="*/ 18 w 18"/>
                  <a:gd name="T3" fmla="*/ 25 h 25"/>
                  <a:gd name="T4" fmla="*/ 18 w 18"/>
                  <a:gd name="T5" fmla="*/ 19 h 25"/>
                  <a:gd name="T6" fmla="*/ 6 w 18"/>
                  <a:gd name="T7" fmla="*/ 0 h 25"/>
                  <a:gd name="T8" fmla="*/ 0 w 18"/>
                  <a:gd name="T9" fmla="*/ 0 h 25"/>
                  <a:gd name="T10" fmla="*/ 0 w 18"/>
                  <a:gd name="T11" fmla="*/ 0 h 25"/>
                  <a:gd name="T12" fmla="*/ 12 w 18"/>
                  <a:gd name="T13" fmla="*/ 19 h 25"/>
                  <a:gd name="T14" fmla="*/ 0 60000 65536"/>
                  <a:gd name="T15" fmla="*/ 0 60000 65536"/>
                  <a:gd name="T16" fmla="*/ 0 60000 65536"/>
                  <a:gd name="T17" fmla="*/ 0 60000 65536"/>
                  <a:gd name="T18" fmla="*/ 0 60000 65536"/>
                  <a:gd name="T19" fmla="*/ 0 60000 65536"/>
                  <a:gd name="T20" fmla="*/ 0 60000 65536"/>
                  <a:gd name="T21" fmla="*/ 0 w 18"/>
                  <a:gd name="T22" fmla="*/ 0 h 25"/>
                  <a:gd name="T23" fmla="*/ 18 w 1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5">
                    <a:moveTo>
                      <a:pt x="12" y="19"/>
                    </a:moveTo>
                    <a:lnTo>
                      <a:pt x="18" y="25"/>
                    </a:lnTo>
                    <a:lnTo>
                      <a:pt x="18" y="19"/>
                    </a:lnTo>
                    <a:lnTo>
                      <a:pt x="6" y="0"/>
                    </a:lnTo>
                    <a:lnTo>
                      <a:pt x="0" y="0"/>
                    </a:lnTo>
                    <a:lnTo>
                      <a:pt x="12"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2" name="Freeform 1578"/>
              <p:cNvSpPr>
                <a:spLocks/>
              </p:cNvSpPr>
              <p:nvPr/>
            </p:nvSpPr>
            <p:spPr bwMode="auto">
              <a:xfrm>
                <a:off x="4264" y="2477"/>
                <a:ext cx="24" cy="18"/>
              </a:xfrm>
              <a:custGeom>
                <a:avLst/>
                <a:gdLst>
                  <a:gd name="T0" fmla="*/ 18 w 24"/>
                  <a:gd name="T1" fmla="*/ 18 h 18"/>
                  <a:gd name="T2" fmla="*/ 18 w 24"/>
                  <a:gd name="T3" fmla="*/ 18 h 18"/>
                  <a:gd name="T4" fmla="*/ 24 w 24"/>
                  <a:gd name="T5" fmla="*/ 18 h 18"/>
                  <a:gd name="T6" fmla="*/ 18 w 24"/>
                  <a:gd name="T7" fmla="*/ 12 h 18"/>
                  <a:gd name="T8" fmla="*/ 18 w 24"/>
                  <a:gd name="T9" fmla="*/ 6 h 18"/>
                  <a:gd name="T10" fmla="*/ 0 w 24"/>
                  <a:gd name="T11" fmla="*/ 0 h 18"/>
                  <a:gd name="T12" fmla="*/ 0 w 24"/>
                  <a:gd name="T13" fmla="*/ 0 h 18"/>
                  <a:gd name="T14" fmla="*/ 0 w 24"/>
                  <a:gd name="T15" fmla="*/ 6 h 18"/>
                  <a:gd name="T16" fmla="*/ 18 w 24"/>
                  <a:gd name="T17" fmla="*/ 12 h 18"/>
                  <a:gd name="T18" fmla="*/ 18 w 24"/>
                  <a:gd name="T19" fmla="*/ 12 h 18"/>
                  <a:gd name="T20" fmla="*/ 12 w 24"/>
                  <a:gd name="T21" fmla="*/ 12 h 18"/>
                  <a:gd name="T22" fmla="*/ 18 w 24"/>
                  <a:gd name="T23" fmla="*/ 18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18" y="18"/>
                    </a:moveTo>
                    <a:lnTo>
                      <a:pt x="18" y="18"/>
                    </a:lnTo>
                    <a:lnTo>
                      <a:pt x="24" y="18"/>
                    </a:lnTo>
                    <a:lnTo>
                      <a:pt x="18" y="12"/>
                    </a:lnTo>
                    <a:lnTo>
                      <a:pt x="18" y="6"/>
                    </a:lnTo>
                    <a:lnTo>
                      <a:pt x="0" y="0"/>
                    </a:lnTo>
                    <a:lnTo>
                      <a:pt x="0" y="6"/>
                    </a:lnTo>
                    <a:lnTo>
                      <a:pt x="18" y="12"/>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3" name="Freeform 1579"/>
              <p:cNvSpPr>
                <a:spLocks/>
              </p:cNvSpPr>
              <p:nvPr/>
            </p:nvSpPr>
            <p:spPr bwMode="auto">
              <a:xfrm>
                <a:off x="4228" y="2453"/>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4" name="Freeform 1580"/>
              <p:cNvSpPr>
                <a:spLocks/>
              </p:cNvSpPr>
              <p:nvPr/>
            </p:nvSpPr>
            <p:spPr bwMode="auto">
              <a:xfrm>
                <a:off x="4192" y="2435"/>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5" name="Freeform 1581"/>
              <p:cNvSpPr>
                <a:spLocks/>
              </p:cNvSpPr>
              <p:nvPr/>
            </p:nvSpPr>
            <p:spPr bwMode="auto">
              <a:xfrm>
                <a:off x="4156" y="2417"/>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6" name="Freeform 1582"/>
              <p:cNvSpPr>
                <a:spLocks/>
              </p:cNvSpPr>
              <p:nvPr/>
            </p:nvSpPr>
            <p:spPr bwMode="auto">
              <a:xfrm>
                <a:off x="4114" y="2405"/>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7" name="Freeform 1583"/>
              <p:cNvSpPr>
                <a:spLocks/>
              </p:cNvSpPr>
              <p:nvPr/>
            </p:nvSpPr>
            <p:spPr bwMode="auto">
              <a:xfrm>
                <a:off x="4072" y="2387"/>
                <a:ext cx="30" cy="18"/>
              </a:xfrm>
              <a:custGeom>
                <a:avLst/>
                <a:gdLst>
                  <a:gd name="T0" fmla="*/ 30 w 30"/>
                  <a:gd name="T1" fmla="*/ 18 h 18"/>
                  <a:gd name="T2" fmla="*/ 30 w 30"/>
                  <a:gd name="T3" fmla="*/ 12 h 18"/>
                  <a:gd name="T4" fmla="*/ 30 w 30"/>
                  <a:gd name="T5" fmla="*/ 12 h 18"/>
                  <a:gd name="T6" fmla="*/ 12 w 30"/>
                  <a:gd name="T7" fmla="*/ 6 h 18"/>
                  <a:gd name="T8" fmla="*/ 6 w 30"/>
                  <a:gd name="T9" fmla="*/ 0 h 18"/>
                  <a:gd name="T10" fmla="*/ 0 w 30"/>
                  <a:gd name="T11" fmla="*/ 6 h 18"/>
                  <a:gd name="T12" fmla="*/ 6 w 30"/>
                  <a:gd name="T13" fmla="*/ 6 h 18"/>
                  <a:gd name="T14" fmla="*/ 12 w 30"/>
                  <a:gd name="T15" fmla="*/ 12 h 18"/>
                  <a:gd name="T16" fmla="*/ 30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30" y="18"/>
                    </a:moveTo>
                    <a:lnTo>
                      <a:pt x="30" y="12"/>
                    </a:lnTo>
                    <a:lnTo>
                      <a:pt x="12" y="6"/>
                    </a:lnTo>
                    <a:lnTo>
                      <a:pt x="6" y="0"/>
                    </a:lnTo>
                    <a:lnTo>
                      <a:pt x="0" y="6"/>
                    </a:lnTo>
                    <a:lnTo>
                      <a:pt x="6" y="6"/>
                    </a:lnTo>
                    <a:lnTo>
                      <a:pt x="12" y="12"/>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8" name="Freeform 1584"/>
              <p:cNvSpPr>
                <a:spLocks/>
              </p:cNvSpPr>
              <p:nvPr/>
            </p:nvSpPr>
            <p:spPr bwMode="auto">
              <a:xfrm>
                <a:off x="4030" y="2381"/>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9" name="Freeform 1585"/>
              <p:cNvSpPr>
                <a:spLocks/>
              </p:cNvSpPr>
              <p:nvPr/>
            </p:nvSpPr>
            <p:spPr bwMode="auto">
              <a:xfrm>
                <a:off x="3994" y="2375"/>
                <a:ext cx="24" cy="6"/>
              </a:xfrm>
              <a:custGeom>
                <a:avLst/>
                <a:gdLst>
                  <a:gd name="T0" fmla="*/ 24 w 24"/>
                  <a:gd name="T1" fmla="*/ 6 h 6"/>
                  <a:gd name="T2" fmla="*/ 24 w 24"/>
                  <a:gd name="T3" fmla="*/ 6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0" name="Freeform 1586"/>
              <p:cNvSpPr>
                <a:spLocks/>
              </p:cNvSpPr>
              <p:nvPr/>
            </p:nvSpPr>
            <p:spPr bwMode="auto">
              <a:xfrm>
                <a:off x="3951" y="2369"/>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1" name="Freeform 1587"/>
              <p:cNvSpPr>
                <a:spLocks/>
              </p:cNvSpPr>
              <p:nvPr/>
            </p:nvSpPr>
            <p:spPr bwMode="auto">
              <a:xfrm>
                <a:off x="3909" y="2363"/>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2" name="Freeform 1588"/>
              <p:cNvSpPr>
                <a:spLocks/>
              </p:cNvSpPr>
              <p:nvPr/>
            </p:nvSpPr>
            <p:spPr bwMode="auto">
              <a:xfrm>
                <a:off x="3867" y="2357"/>
                <a:ext cx="30" cy="6"/>
              </a:xfrm>
              <a:custGeom>
                <a:avLst/>
                <a:gdLst>
                  <a:gd name="T0" fmla="*/ 24 w 30"/>
                  <a:gd name="T1" fmla="*/ 6 h 6"/>
                  <a:gd name="T2" fmla="*/ 30 w 30"/>
                  <a:gd name="T3" fmla="*/ 6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6"/>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3" name="Freeform 1589"/>
              <p:cNvSpPr>
                <a:spLocks/>
              </p:cNvSpPr>
              <p:nvPr/>
            </p:nvSpPr>
            <p:spPr bwMode="auto">
              <a:xfrm>
                <a:off x="3825" y="2357"/>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4" name="Freeform 1590"/>
              <p:cNvSpPr>
                <a:spLocks/>
              </p:cNvSpPr>
              <p:nvPr/>
            </p:nvSpPr>
            <p:spPr bwMode="auto">
              <a:xfrm>
                <a:off x="3783"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40" name="Oval 1592"/>
            <p:cNvSpPr>
              <a:spLocks noChangeArrowheads="1"/>
            </p:cNvSpPr>
            <p:nvPr/>
          </p:nvSpPr>
          <p:spPr bwMode="auto">
            <a:xfrm>
              <a:off x="3321" y="2405"/>
              <a:ext cx="913" cy="343"/>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grpSp>
          <p:nvGrpSpPr>
            <p:cNvPr id="30741" name="Group 1597"/>
            <p:cNvGrpSpPr>
              <a:grpSpLocks/>
            </p:cNvGrpSpPr>
            <p:nvPr/>
          </p:nvGrpSpPr>
          <p:grpSpPr bwMode="auto">
            <a:xfrm>
              <a:off x="3651" y="2501"/>
              <a:ext cx="246" cy="151"/>
              <a:chOff x="3651" y="2501"/>
              <a:chExt cx="246" cy="151"/>
            </a:xfrm>
          </p:grpSpPr>
          <p:sp>
            <p:nvSpPr>
              <p:cNvPr id="30801" name="Oval 1593"/>
              <p:cNvSpPr>
                <a:spLocks noChangeArrowheads="1"/>
              </p:cNvSpPr>
              <p:nvPr/>
            </p:nvSpPr>
            <p:spPr bwMode="auto">
              <a:xfrm>
                <a:off x="3651" y="2550"/>
                <a:ext cx="246" cy="102"/>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0802" name="Oval 1594"/>
              <p:cNvSpPr>
                <a:spLocks noChangeArrowheads="1"/>
              </p:cNvSpPr>
              <p:nvPr/>
            </p:nvSpPr>
            <p:spPr bwMode="auto">
              <a:xfrm>
                <a:off x="3651" y="2501"/>
                <a:ext cx="246" cy="103"/>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0803" name="Line 1595"/>
              <p:cNvSpPr>
                <a:spLocks noChangeShapeType="1"/>
              </p:cNvSpPr>
              <p:nvPr/>
            </p:nvSpPr>
            <p:spPr bwMode="auto">
              <a:xfrm>
                <a:off x="3651" y="255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4" name="Line 1596"/>
              <p:cNvSpPr>
                <a:spLocks noChangeShapeType="1"/>
              </p:cNvSpPr>
              <p:nvPr/>
            </p:nvSpPr>
            <p:spPr bwMode="auto">
              <a:xfrm>
                <a:off x="3891" y="255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2" name="Freeform 1598"/>
            <p:cNvSpPr>
              <a:spLocks/>
            </p:cNvSpPr>
            <p:nvPr/>
          </p:nvSpPr>
          <p:spPr bwMode="auto">
            <a:xfrm>
              <a:off x="4348" y="2321"/>
              <a:ext cx="906" cy="403"/>
            </a:xfrm>
            <a:custGeom>
              <a:avLst/>
              <a:gdLst>
                <a:gd name="T0" fmla="*/ 18 w 906"/>
                <a:gd name="T1" fmla="*/ 0 h 403"/>
                <a:gd name="T2" fmla="*/ 0 w 906"/>
                <a:gd name="T3" fmla="*/ 48 h 403"/>
                <a:gd name="T4" fmla="*/ 888 w 906"/>
                <a:gd name="T5" fmla="*/ 403 h 403"/>
                <a:gd name="T6" fmla="*/ 906 w 906"/>
                <a:gd name="T7" fmla="*/ 361 h 403"/>
                <a:gd name="T8" fmla="*/ 18 w 906"/>
                <a:gd name="T9" fmla="*/ 0 h 403"/>
                <a:gd name="T10" fmla="*/ 0 60000 65536"/>
                <a:gd name="T11" fmla="*/ 0 60000 65536"/>
                <a:gd name="T12" fmla="*/ 0 60000 65536"/>
                <a:gd name="T13" fmla="*/ 0 60000 65536"/>
                <a:gd name="T14" fmla="*/ 0 60000 65536"/>
                <a:gd name="T15" fmla="*/ 0 w 906"/>
                <a:gd name="T16" fmla="*/ 0 h 403"/>
                <a:gd name="T17" fmla="*/ 906 w 906"/>
                <a:gd name="T18" fmla="*/ 403 h 403"/>
              </a:gdLst>
              <a:ahLst/>
              <a:cxnLst>
                <a:cxn ang="T10">
                  <a:pos x="T0" y="T1"/>
                </a:cxn>
                <a:cxn ang="T11">
                  <a:pos x="T2" y="T3"/>
                </a:cxn>
                <a:cxn ang="T12">
                  <a:pos x="T4" y="T5"/>
                </a:cxn>
                <a:cxn ang="T13">
                  <a:pos x="T6" y="T7"/>
                </a:cxn>
                <a:cxn ang="T14">
                  <a:pos x="T8" y="T9"/>
                </a:cxn>
              </a:cxnLst>
              <a:rect l="T15" t="T16" r="T17" b="T18"/>
              <a:pathLst>
                <a:path w="906" h="403">
                  <a:moveTo>
                    <a:pt x="18" y="0"/>
                  </a:moveTo>
                  <a:lnTo>
                    <a:pt x="0" y="48"/>
                  </a:lnTo>
                  <a:lnTo>
                    <a:pt x="888" y="403"/>
                  </a:lnTo>
                  <a:lnTo>
                    <a:pt x="906" y="361"/>
                  </a:lnTo>
                  <a:lnTo>
                    <a:pt x="18" y="0"/>
                  </a:lnTo>
                  <a:close/>
                </a:path>
              </a:pathLst>
            </a:custGeom>
            <a:solidFill>
              <a:srgbClr val="FFFFFF"/>
            </a:solidFill>
            <a:ln w="9525">
              <a:solidFill>
                <a:srgbClr val="000000"/>
              </a:solidFill>
              <a:round/>
              <a:headEnd/>
              <a:tailEnd/>
            </a:ln>
          </p:spPr>
          <p:txBody>
            <a:bodyPr/>
            <a:lstStyle/>
            <a:p>
              <a:endParaRPr lang="en-US"/>
            </a:p>
          </p:txBody>
        </p:sp>
        <p:sp>
          <p:nvSpPr>
            <p:cNvPr id="30743" name="Freeform 1599"/>
            <p:cNvSpPr>
              <a:spLocks/>
            </p:cNvSpPr>
            <p:nvPr/>
          </p:nvSpPr>
          <p:spPr bwMode="auto">
            <a:xfrm>
              <a:off x="4324" y="2309"/>
              <a:ext cx="144" cy="96"/>
            </a:xfrm>
            <a:custGeom>
              <a:avLst/>
              <a:gdLst>
                <a:gd name="T0" fmla="*/ 84 w 144"/>
                <a:gd name="T1" fmla="*/ 0 h 96"/>
                <a:gd name="T2" fmla="*/ 54 w 144"/>
                <a:gd name="T3" fmla="*/ 0 h 96"/>
                <a:gd name="T4" fmla="*/ 30 w 144"/>
                <a:gd name="T5" fmla="*/ 6 h 96"/>
                <a:gd name="T6" fmla="*/ 12 w 144"/>
                <a:gd name="T7" fmla="*/ 12 h 96"/>
                <a:gd name="T8" fmla="*/ 0 w 144"/>
                <a:gd name="T9" fmla="*/ 30 h 96"/>
                <a:gd name="T10" fmla="*/ 0 w 144"/>
                <a:gd name="T11" fmla="*/ 48 h 96"/>
                <a:gd name="T12" fmla="*/ 12 w 144"/>
                <a:gd name="T13" fmla="*/ 66 h 96"/>
                <a:gd name="T14" fmla="*/ 36 w 144"/>
                <a:gd name="T15" fmla="*/ 84 h 96"/>
                <a:gd name="T16" fmla="*/ 60 w 144"/>
                <a:gd name="T17" fmla="*/ 96 h 96"/>
                <a:gd name="T18" fmla="*/ 90 w 144"/>
                <a:gd name="T19" fmla="*/ 96 h 96"/>
                <a:gd name="T20" fmla="*/ 114 w 144"/>
                <a:gd name="T21" fmla="*/ 90 h 96"/>
                <a:gd name="T22" fmla="*/ 132 w 144"/>
                <a:gd name="T23" fmla="*/ 84 h 96"/>
                <a:gd name="T24" fmla="*/ 144 w 144"/>
                <a:gd name="T25" fmla="*/ 66 h 96"/>
                <a:gd name="T26" fmla="*/ 144 w 144"/>
                <a:gd name="T27" fmla="*/ 42 h 96"/>
                <a:gd name="T28" fmla="*/ 132 w 144"/>
                <a:gd name="T29" fmla="*/ 24 h 96"/>
                <a:gd name="T30" fmla="*/ 108 w 144"/>
                <a:gd name="T31" fmla="*/ 12 h 96"/>
                <a:gd name="T32" fmla="*/ 84 w 144"/>
                <a:gd name="T33" fmla="*/ 0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96"/>
                <a:gd name="T53" fmla="*/ 144 w 144"/>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96">
                  <a:moveTo>
                    <a:pt x="84" y="0"/>
                  </a:moveTo>
                  <a:lnTo>
                    <a:pt x="54" y="0"/>
                  </a:lnTo>
                  <a:lnTo>
                    <a:pt x="30" y="6"/>
                  </a:lnTo>
                  <a:lnTo>
                    <a:pt x="12" y="12"/>
                  </a:lnTo>
                  <a:lnTo>
                    <a:pt x="0" y="30"/>
                  </a:lnTo>
                  <a:lnTo>
                    <a:pt x="0" y="48"/>
                  </a:lnTo>
                  <a:lnTo>
                    <a:pt x="12" y="66"/>
                  </a:lnTo>
                  <a:lnTo>
                    <a:pt x="36" y="84"/>
                  </a:lnTo>
                  <a:lnTo>
                    <a:pt x="60" y="96"/>
                  </a:lnTo>
                  <a:lnTo>
                    <a:pt x="90" y="96"/>
                  </a:lnTo>
                  <a:lnTo>
                    <a:pt x="114" y="90"/>
                  </a:lnTo>
                  <a:lnTo>
                    <a:pt x="132" y="84"/>
                  </a:lnTo>
                  <a:lnTo>
                    <a:pt x="144" y="66"/>
                  </a:lnTo>
                  <a:lnTo>
                    <a:pt x="144" y="42"/>
                  </a:lnTo>
                  <a:lnTo>
                    <a:pt x="132" y="24"/>
                  </a:lnTo>
                  <a:lnTo>
                    <a:pt x="108" y="12"/>
                  </a:lnTo>
                  <a:lnTo>
                    <a:pt x="84" y="0"/>
                  </a:lnTo>
                  <a:close/>
                </a:path>
              </a:pathLst>
            </a:custGeom>
            <a:solidFill>
              <a:srgbClr val="FFFFFF"/>
            </a:solidFill>
            <a:ln w="9525">
              <a:solidFill>
                <a:srgbClr val="000000"/>
              </a:solidFill>
              <a:round/>
              <a:headEnd/>
              <a:tailEnd/>
            </a:ln>
          </p:spPr>
          <p:txBody>
            <a:bodyPr/>
            <a:lstStyle/>
            <a:p>
              <a:endParaRPr lang="en-US"/>
            </a:p>
          </p:txBody>
        </p:sp>
        <p:sp>
          <p:nvSpPr>
            <p:cNvPr id="30744" name="Freeform 1600"/>
            <p:cNvSpPr>
              <a:spLocks/>
            </p:cNvSpPr>
            <p:nvPr/>
          </p:nvSpPr>
          <p:spPr bwMode="auto">
            <a:xfrm>
              <a:off x="5188" y="2598"/>
              <a:ext cx="96" cy="859"/>
            </a:xfrm>
            <a:custGeom>
              <a:avLst/>
              <a:gdLst>
                <a:gd name="T0" fmla="*/ 0 w 96"/>
                <a:gd name="T1" fmla="*/ 823 h 859"/>
                <a:gd name="T2" fmla="*/ 96 w 96"/>
                <a:gd name="T3" fmla="*/ 859 h 859"/>
                <a:gd name="T4" fmla="*/ 96 w 96"/>
                <a:gd name="T5" fmla="*/ 36 h 859"/>
                <a:gd name="T6" fmla="*/ 0 w 96"/>
                <a:gd name="T7" fmla="*/ 0 h 859"/>
                <a:gd name="T8" fmla="*/ 0 w 96"/>
                <a:gd name="T9" fmla="*/ 823 h 859"/>
                <a:gd name="T10" fmla="*/ 0 60000 65536"/>
                <a:gd name="T11" fmla="*/ 0 60000 65536"/>
                <a:gd name="T12" fmla="*/ 0 60000 65536"/>
                <a:gd name="T13" fmla="*/ 0 60000 65536"/>
                <a:gd name="T14" fmla="*/ 0 60000 65536"/>
                <a:gd name="T15" fmla="*/ 0 w 96"/>
                <a:gd name="T16" fmla="*/ 0 h 859"/>
                <a:gd name="T17" fmla="*/ 96 w 96"/>
                <a:gd name="T18" fmla="*/ 859 h 859"/>
              </a:gdLst>
              <a:ahLst/>
              <a:cxnLst>
                <a:cxn ang="T10">
                  <a:pos x="T0" y="T1"/>
                </a:cxn>
                <a:cxn ang="T11">
                  <a:pos x="T2" y="T3"/>
                </a:cxn>
                <a:cxn ang="T12">
                  <a:pos x="T4" y="T5"/>
                </a:cxn>
                <a:cxn ang="T13">
                  <a:pos x="T6" y="T7"/>
                </a:cxn>
                <a:cxn ang="T14">
                  <a:pos x="T8" y="T9"/>
                </a:cxn>
              </a:cxnLst>
              <a:rect l="T15" t="T16" r="T17" b="T18"/>
              <a:pathLst>
                <a:path w="96" h="859">
                  <a:moveTo>
                    <a:pt x="0" y="823"/>
                  </a:moveTo>
                  <a:lnTo>
                    <a:pt x="96" y="859"/>
                  </a:lnTo>
                  <a:lnTo>
                    <a:pt x="96" y="36"/>
                  </a:lnTo>
                  <a:lnTo>
                    <a:pt x="0" y="0"/>
                  </a:lnTo>
                  <a:lnTo>
                    <a:pt x="0" y="823"/>
                  </a:lnTo>
                  <a:close/>
                </a:path>
              </a:pathLst>
            </a:custGeom>
            <a:solidFill>
              <a:srgbClr val="FFFFFF"/>
            </a:solidFill>
            <a:ln w="9525">
              <a:solidFill>
                <a:srgbClr val="000000"/>
              </a:solidFill>
              <a:round/>
              <a:headEnd/>
              <a:tailEnd/>
            </a:ln>
          </p:spPr>
          <p:txBody>
            <a:bodyPr/>
            <a:lstStyle/>
            <a:p>
              <a:endParaRPr lang="en-US"/>
            </a:p>
          </p:txBody>
        </p:sp>
        <p:sp>
          <p:nvSpPr>
            <p:cNvPr id="30745" name="Rectangle 1601"/>
            <p:cNvSpPr>
              <a:spLocks noChangeArrowheads="1"/>
            </p:cNvSpPr>
            <p:nvPr/>
          </p:nvSpPr>
          <p:spPr bwMode="auto">
            <a:xfrm>
              <a:off x="3417" y="2934"/>
              <a:ext cx="5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46" name="Rectangle 1602"/>
            <p:cNvSpPr>
              <a:spLocks noChangeArrowheads="1"/>
            </p:cNvSpPr>
            <p:nvPr/>
          </p:nvSpPr>
          <p:spPr bwMode="auto">
            <a:xfrm>
              <a:off x="3620" y="2940"/>
              <a:ext cx="2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Georgia" pitchFamily="18" charset="0"/>
                </a:rPr>
                <a:t>Track 0</a:t>
              </a:r>
              <a:endParaRPr lang="en-US" sz="900">
                <a:latin typeface="Georgia" pitchFamily="18" charset="0"/>
              </a:endParaRPr>
            </a:p>
          </p:txBody>
        </p:sp>
        <p:sp>
          <p:nvSpPr>
            <p:cNvPr id="30747" name="Rectangle 1604"/>
            <p:cNvSpPr>
              <a:spLocks noChangeArrowheads="1"/>
            </p:cNvSpPr>
            <p:nvPr/>
          </p:nvSpPr>
          <p:spPr bwMode="auto">
            <a:xfrm>
              <a:off x="3465" y="2886"/>
              <a:ext cx="5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48" name="Rectangle 1605"/>
            <p:cNvSpPr>
              <a:spLocks noChangeArrowheads="1"/>
            </p:cNvSpPr>
            <p:nvPr/>
          </p:nvSpPr>
          <p:spPr bwMode="auto">
            <a:xfrm>
              <a:off x="3381" y="2883"/>
              <a:ext cx="2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Georgia" pitchFamily="18" charset="0"/>
                </a:rPr>
                <a:t>Track 1</a:t>
              </a:r>
              <a:endParaRPr lang="en-US" sz="900">
                <a:latin typeface="Georgia" pitchFamily="18" charset="0"/>
              </a:endParaRPr>
            </a:p>
          </p:txBody>
        </p:sp>
        <p:sp>
          <p:nvSpPr>
            <p:cNvPr id="30749" name="Rectangle 1606"/>
            <p:cNvSpPr>
              <a:spLocks noChangeArrowheads="1"/>
            </p:cNvSpPr>
            <p:nvPr/>
          </p:nvSpPr>
          <p:spPr bwMode="auto">
            <a:xfrm>
              <a:off x="3741" y="2910"/>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Georgia" pitchFamily="18" charset="0"/>
                </a:rPr>
                <a:t> </a:t>
              </a:r>
              <a:endParaRPr lang="en-US">
                <a:latin typeface="Georgia" pitchFamily="18" charset="0"/>
              </a:endParaRPr>
            </a:p>
          </p:txBody>
        </p:sp>
        <p:sp>
          <p:nvSpPr>
            <p:cNvPr id="30750" name="Rectangle 1607"/>
            <p:cNvSpPr>
              <a:spLocks noChangeArrowheads="1"/>
            </p:cNvSpPr>
            <p:nvPr/>
          </p:nvSpPr>
          <p:spPr bwMode="auto">
            <a:xfrm>
              <a:off x="3555" y="2742"/>
              <a:ext cx="58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51" name="Rectangle 1610"/>
            <p:cNvSpPr>
              <a:spLocks noChangeArrowheads="1"/>
            </p:cNvSpPr>
            <p:nvPr/>
          </p:nvSpPr>
          <p:spPr bwMode="auto">
            <a:xfrm>
              <a:off x="3831" y="2766"/>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Georgia" pitchFamily="18" charset="0"/>
                </a:rPr>
                <a:t> </a:t>
              </a:r>
              <a:endParaRPr lang="en-US">
                <a:latin typeface="Georgia" pitchFamily="18" charset="0"/>
              </a:endParaRPr>
            </a:p>
          </p:txBody>
        </p:sp>
        <p:sp>
          <p:nvSpPr>
            <p:cNvPr id="30752" name="Line 1614"/>
            <p:cNvSpPr>
              <a:spLocks noChangeShapeType="1"/>
            </p:cNvSpPr>
            <p:nvPr/>
          </p:nvSpPr>
          <p:spPr bwMode="auto">
            <a:xfrm flipH="1" flipV="1">
              <a:off x="2841" y="2213"/>
              <a:ext cx="666" cy="288"/>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3" name="Line 1615"/>
            <p:cNvSpPr>
              <a:spLocks noChangeShapeType="1"/>
            </p:cNvSpPr>
            <p:nvPr/>
          </p:nvSpPr>
          <p:spPr bwMode="auto">
            <a:xfrm flipH="1" flipV="1">
              <a:off x="3081" y="2117"/>
              <a:ext cx="522" cy="336"/>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4" name="Rectangle 1616"/>
            <p:cNvSpPr>
              <a:spLocks noChangeArrowheads="1"/>
            </p:cNvSpPr>
            <p:nvPr/>
          </p:nvSpPr>
          <p:spPr bwMode="auto">
            <a:xfrm>
              <a:off x="2793" y="2069"/>
              <a:ext cx="58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55" name="Rectangle 1617"/>
            <p:cNvSpPr>
              <a:spLocks noChangeArrowheads="1"/>
            </p:cNvSpPr>
            <p:nvPr/>
          </p:nvSpPr>
          <p:spPr bwMode="auto">
            <a:xfrm>
              <a:off x="2807" y="2087"/>
              <a:ext cx="2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Georgia" pitchFamily="18" charset="0"/>
                </a:rPr>
                <a:t>Sector</a:t>
              </a:r>
              <a:endParaRPr lang="en-US" sz="1200">
                <a:latin typeface="Georgia" pitchFamily="18" charset="0"/>
              </a:endParaRPr>
            </a:p>
          </p:txBody>
        </p:sp>
        <p:grpSp>
          <p:nvGrpSpPr>
            <p:cNvPr id="30756" name="Group 1622"/>
            <p:cNvGrpSpPr>
              <a:grpSpLocks/>
            </p:cNvGrpSpPr>
            <p:nvPr/>
          </p:nvGrpSpPr>
          <p:grpSpPr bwMode="auto">
            <a:xfrm>
              <a:off x="2649" y="2580"/>
              <a:ext cx="624" cy="42"/>
              <a:chOff x="2649" y="2580"/>
              <a:chExt cx="624" cy="42"/>
            </a:xfrm>
          </p:grpSpPr>
          <p:sp>
            <p:nvSpPr>
              <p:cNvPr id="30798" name="Line 1619"/>
              <p:cNvSpPr>
                <a:spLocks noChangeShapeType="1"/>
              </p:cNvSpPr>
              <p:nvPr/>
            </p:nvSpPr>
            <p:spPr bwMode="auto">
              <a:xfrm>
                <a:off x="2673" y="2598"/>
                <a:ext cx="57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9" name="Freeform 1620"/>
              <p:cNvSpPr>
                <a:spLocks/>
              </p:cNvSpPr>
              <p:nvPr/>
            </p:nvSpPr>
            <p:spPr bwMode="auto">
              <a:xfrm>
                <a:off x="2649" y="2580"/>
                <a:ext cx="42" cy="42"/>
              </a:xfrm>
              <a:custGeom>
                <a:avLst/>
                <a:gdLst>
                  <a:gd name="T0" fmla="*/ 42 w 42"/>
                  <a:gd name="T1" fmla="*/ 0 h 42"/>
                  <a:gd name="T2" fmla="*/ 0 w 42"/>
                  <a:gd name="T3" fmla="*/ 18 h 42"/>
                  <a:gd name="T4" fmla="*/ 42 w 42"/>
                  <a:gd name="T5" fmla="*/ 42 h 42"/>
                  <a:gd name="T6" fmla="*/ 42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0"/>
                    </a:moveTo>
                    <a:lnTo>
                      <a:pt x="0" y="18"/>
                    </a:lnTo>
                    <a:lnTo>
                      <a:pt x="42" y="42"/>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0" name="Freeform 1621"/>
              <p:cNvSpPr>
                <a:spLocks/>
              </p:cNvSpPr>
              <p:nvPr/>
            </p:nvSpPr>
            <p:spPr bwMode="auto">
              <a:xfrm>
                <a:off x="3237" y="2580"/>
                <a:ext cx="36" cy="42"/>
              </a:xfrm>
              <a:custGeom>
                <a:avLst/>
                <a:gdLst>
                  <a:gd name="T0" fmla="*/ 0 w 36"/>
                  <a:gd name="T1" fmla="*/ 42 h 42"/>
                  <a:gd name="T2" fmla="*/ 36 w 36"/>
                  <a:gd name="T3" fmla="*/ 18 h 42"/>
                  <a:gd name="T4" fmla="*/ 0 w 36"/>
                  <a:gd name="T5" fmla="*/ 0 h 42"/>
                  <a:gd name="T6" fmla="*/ 0 w 36"/>
                  <a:gd name="T7" fmla="*/ 42 h 42"/>
                  <a:gd name="T8" fmla="*/ 0 60000 65536"/>
                  <a:gd name="T9" fmla="*/ 0 60000 65536"/>
                  <a:gd name="T10" fmla="*/ 0 60000 65536"/>
                  <a:gd name="T11" fmla="*/ 0 60000 65536"/>
                  <a:gd name="T12" fmla="*/ 0 w 36"/>
                  <a:gd name="T13" fmla="*/ 0 h 42"/>
                  <a:gd name="T14" fmla="*/ 36 w 36"/>
                  <a:gd name="T15" fmla="*/ 42 h 42"/>
                </a:gdLst>
                <a:ahLst/>
                <a:cxnLst>
                  <a:cxn ang="T8">
                    <a:pos x="T0" y="T1"/>
                  </a:cxn>
                  <a:cxn ang="T9">
                    <a:pos x="T2" y="T3"/>
                  </a:cxn>
                  <a:cxn ang="T10">
                    <a:pos x="T4" y="T5"/>
                  </a:cxn>
                  <a:cxn ang="T11">
                    <a:pos x="T6" y="T7"/>
                  </a:cxn>
                </a:cxnLst>
                <a:rect l="T12" t="T13" r="T14" b="T15"/>
                <a:pathLst>
                  <a:path w="36" h="42">
                    <a:moveTo>
                      <a:pt x="0" y="42"/>
                    </a:moveTo>
                    <a:lnTo>
                      <a:pt x="36" y="18"/>
                    </a:lnTo>
                    <a:lnTo>
                      <a:pt x="0"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57" name="Rectangle 1623"/>
            <p:cNvSpPr>
              <a:spLocks noChangeArrowheads="1"/>
            </p:cNvSpPr>
            <p:nvPr/>
          </p:nvSpPr>
          <p:spPr bwMode="auto">
            <a:xfrm>
              <a:off x="2553" y="2453"/>
              <a:ext cx="77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58" name="Rectangle 1624"/>
            <p:cNvSpPr>
              <a:spLocks noChangeArrowheads="1"/>
            </p:cNvSpPr>
            <p:nvPr/>
          </p:nvSpPr>
          <p:spPr bwMode="auto">
            <a:xfrm>
              <a:off x="2626" y="2450"/>
              <a:ext cx="6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Georgia" pitchFamily="18" charset="0"/>
                </a:rPr>
                <a:t>Recording area</a:t>
              </a:r>
              <a:endParaRPr lang="en-US" sz="1200">
                <a:latin typeface="Georgia" pitchFamily="18" charset="0"/>
              </a:endParaRPr>
            </a:p>
          </p:txBody>
        </p:sp>
        <p:sp>
          <p:nvSpPr>
            <p:cNvPr id="30759" name="Rectangle 1625"/>
            <p:cNvSpPr>
              <a:spLocks noChangeArrowheads="1"/>
            </p:cNvSpPr>
            <p:nvPr/>
          </p:nvSpPr>
          <p:spPr bwMode="auto">
            <a:xfrm>
              <a:off x="3219" y="2478"/>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Georgia" pitchFamily="18" charset="0"/>
                </a:rPr>
                <a:t> </a:t>
              </a:r>
              <a:endParaRPr lang="en-US">
                <a:latin typeface="Georgia" pitchFamily="18" charset="0"/>
              </a:endParaRPr>
            </a:p>
          </p:txBody>
        </p:sp>
        <p:sp>
          <p:nvSpPr>
            <p:cNvPr id="30760" name="Oval 1626"/>
            <p:cNvSpPr>
              <a:spLocks noChangeArrowheads="1"/>
            </p:cNvSpPr>
            <p:nvPr/>
          </p:nvSpPr>
          <p:spPr bwMode="auto">
            <a:xfrm>
              <a:off x="3651" y="3601"/>
              <a:ext cx="246" cy="102"/>
            </a:xfrm>
            <a:prstGeom prst="ellipse">
              <a:avLst/>
            </a:prstGeom>
            <a:solidFill>
              <a:srgbClr val="FFFFFF"/>
            </a:solidFill>
            <a:ln w="9525">
              <a:solidFill>
                <a:srgbClr val="000000"/>
              </a:solidFill>
              <a:round/>
              <a:headEnd/>
              <a:tailEnd/>
            </a:ln>
          </p:spPr>
          <p:txBody>
            <a:bodyPr/>
            <a:lstStyle/>
            <a:p>
              <a:endParaRPr lang="en-US">
                <a:latin typeface="Georgia" pitchFamily="18" charset="0"/>
              </a:endParaRPr>
            </a:p>
          </p:txBody>
        </p:sp>
        <p:sp>
          <p:nvSpPr>
            <p:cNvPr id="30761" name="Rectangle 1627"/>
            <p:cNvSpPr>
              <a:spLocks noChangeArrowheads="1"/>
            </p:cNvSpPr>
            <p:nvPr/>
          </p:nvSpPr>
          <p:spPr bwMode="auto">
            <a:xfrm>
              <a:off x="3603" y="3553"/>
              <a:ext cx="336"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62" name="Line 1628"/>
            <p:cNvSpPr>
              <a:spLocks noChangeShapeType="1"/>
            </p:cNvSpPr>
            <p:nvPr/>
          </p:nvSpPr>
          <p:spPr bwMode="auto">
            <a:xfrm flipV="1">
              <a:off x="3891" y="3505"/>
              <a:ext cx="1"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3" name="Rectangle 1629"/>
            <p:cNvSpPr>
              <a:spLocks noChangeArrowheads="1"/>
            </p:cNvSpPr>
            <p:nvPr/>
          </p:nvSpPr>
          <p:spPr bwMode="auto">
            <a:xfrm>
              <a:off x="3465" y="3697"/>
              <a:ext cx="5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64" name="Rectangle 1630"/>
            <p:cNvSpPr>
              <a:spLocks noChangeArrowheads="1"/>
            </p:cNvSpPr>
            <p:nvPr/>
          </p:nvSpPr>
          <p:spPr bwMode="auto">
            <a:xfrm>
              <a:off x="3627" y="3727"/>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Georgia" pitchFamily="18" charset="0"/>
                </a:rPr>
                <a:t>Spindle</a:t>
              </a:r>
              <a:endParaRPr lang="en-US" sz="1400">
                <a:latin typeface="Georgia" pitchFamily="18" charset="0"/>
              </a:endParaRPr>
            </a:p>
          </p:txBody>
        </p:sp>
        <p:sp>
          <p:nvSpPr>
            <p:cNvPr id="30765" name="Rectangle 1631"/>
            <p:cNvSpPr>
              <a:spLocks noChangeArrowheads="1"/>
            </p:cNvSpPr>
            <p:nvPr/>
          </p:nvSpPr>
          <p:spPr bwMode="auto">
            <a:xfrm>
              <a:off x="3891" y="3727"/>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Georgia" pitchFamily="18" charset="0"/>
                </a:rPr>
                <a:t> </a:t>
              </a:r>
              <a:endParaRPr lang="en-US">
                <a:latin typeface="Georgia" pitchFamily="18" charset="0"/>
              </a:endParaRPr>
            </a:p>
          </p:txBody>
        </p:sp>
        <p:sp>
          <p:nvSpPr>
            <p:cNvPr id="30766" name="Rectangle 1632"/>
            <p:cNvSpPr>
              <a:spLocks noChangeArrowheads="1"/>
            </p:cNvSpPr>
            <p:nvPr/>
          </p:nvSpPr>
          <p:spPr bwMode="auto">
            <a:xfrm>
              <a:off x="2553" y="3457"/>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67" name="Rectangle 1633"/>
            <p:cNvSpPr>
              <a:spLocks noChangeArrowheads="1"/>
            </p:cNvSpPr>
            <p:nvPr/>
          </p:nvSpPr>
          <p:spPr bwMode="auto">
            <a:xfrm>
              <a:off x="2745" y="3497"/>
              <a:ext cx="57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a:solidFill>
                    <a:srgbClr val="000000"/>
                  </a:solidFill>
                  <a:latin typeface="Georgia" pitchFamily="18" charset="0"/>
                </a:rPr>
                <a:t>Direction of rotation</a:t>
              </a:r>
              <a:endParaRPr lang="en-US" sz="1400">
                <a:latin typeface="Georgia" pitchFamily="18" charset="0"/>
              </a:endParaRPr>
            </a:p>
          </p:txBody>
        </p:sp>
        <p:sp>
          <p:nvSpPr>
            <p:cNvPr id="30768" name="Rectangle 1635"/>
            <p:cNvSpPr>
              <a:spLocks noChangeArrowheads="1"/>
            </p:cNvSpPr>
            <p:nvPr/>
          </p:nvSpPr>
          <p:spPr bwMode="auto">
            <a:xfrm>
              <a:off x="3075" y="3577"/>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Georgia" pitchFamily="18" charset="0"/>
                </a:rPr>
                <a:t> </a:t>
              </a:r>
              <a:endParaRPr lang="en-US">
                <a:latin typeface="Georgia" pitchFamily="18" charset="0"/>
              </a:endParaRPr>
            </a:p>
          </p:txBody>
        </p:sp>
        <p:sp>
          <p:nvSpPr>
            <p:cNvPr id="30769" name="Rectangle 1636"/>
            <p:cNvSpPr>
              <a:spLocks noChangeArrowheads="1"/>
            </p:cNvSpPr>
            <p:nvPr/>
          </p:nvSpPr>
          <p:spPr bwMode="auto">
            <a:xfrm>
              <a:off x="4276" y="3457"/>
              <a:ext cx="43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70" name="Rectangle 1637"/>
            <p:cNvSpPr>
              <a:spLocks noChangeArrowheads="1"/>
            </p:cNvSpPr>
            <p:nvPr/>
          </p:nvSpPr>
          <p:spPr bwMode="auto">
            <a:xfrm>
              <a:off x="4336" y="3487"/>
              <a:ext cx="3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Georgia" pitchFamily="18" charset="0"/>
                </a:rPr>
                <a:t>Platter</a:t>
              </a:r>
              <a:endParaRPr lang="en-US" sz="1400">
                <a:latin typeface="Georgia" pitchFamily="18" charset="0"/>
              </a:endParaRPr>
            </a:p>
          </p:txBody>
        </p:sp>
        <p:sp>
          <p:nvSpPr>
            <p:cNvPr id="30771" name="Rectangle 1638"/>
            <p:cNvSpPr>
              <a:spLocks noChangeArrowheads="1"/>
            </p:cNvSpPr>
            <p:nvPr/>
          </p:nvSpPr>
          <p:spPr bwMode="auto">
            <a:xfrm>
              <a:off x="4564" y="3487"/>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Georgia" pitchFamily="18" charset="0"/>
                </a:rPr>
                <a:t> </a:t>
              </a:r>
              <a:endParaRPr lang="en-US">
                <a:latin typeface="Georgia" pitchFamily="18" charset="0"/>
              </a:endParaRPr>
            </a:p>
          </p:txBody>
        </p:sp>
        <p:sp>
          <p:nvSpPr>
            <p:cNvPr id="30772" name="Line 1639"/>
            <p:cNvSpPr>
              <a:spLocks noChangeShapeType="1"/>
            </p:cNvSpPr>
            <p:nvPr/>
          </p:nvSpPr>
          <p:spPr bwMode="auto">
            <a:xfrm flipV="1">
              <a:off x="4372" y="2165"/>
              <a:ext cx="384" cy="192"/>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3" name="Rectangle 1640"/>
            <p:cNvSpPr>
              <a:spLocks noChangeArrowheads="1"/>
            </p:cNvSpPr>
            <p:nvPr/>
          </p:nvSpPr>
          <p:spPr bwMode="auto">
            <a:xfrm>
              <a:off x="4708" y="2069"/>
              <a:ext cx="7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74" name="Rectangle 1641"/>
            <p:cNvSpPr>
              <a:spLocks noChangeArrowheads="1"/>
            </p:cNvSpPr>
            <p:nvPr/>
          </p:nvSpPr>
          <p:spPr bwMode="auto">
            <a:xfrm>
              <a:off x="4404" y="2015"/>
              <a:ext cx="8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Georgia" pitchFamily="18" charset="0"/>
                </a:rPr>
                <a:t>Read/write head</a:t>
              </a:r>
              <a:endParaRPr lang="en-US" sz="1400">
                <a:latin typeface="Georgia" pitchFamily="18" charset="0"/>
              </a:endParaRPr>
            </a:p>
          </p:txBody>
        </p:sp>
        <p:sp>
          <p:nvSpPr>
            <p:cNvPr id="30775" name="Rectangle 1642"/>
            <p:cNvSpPr>
              <a:spLocks noChangeArrowheads="1"/>
            </p:cNvSpPr>
            <p:nvPr/>
          </p:nvSpPr>
          <p:spPr bwMode="auto">
            <a:xfrm>
              <a:off x="5362" y="2099"/>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Georgia" pitchFamily="18" charset="0"/>
                </a:rPr>
                <a:t> </a:t>
              </a:r>
              <a:endParaRPr lang="en-US">
                <a:latin typeface="Georgia" pitchFamily="18" charset="0"/>
              </a:endParaRPr>
            </a:p>
          </p:txBody>
        </p:sp>
        <p:sp>
          <p:nvSpPr>
            <p:cNvPr id="30776" name="Rectangle 1643"/>
            <p:cNvSpPr>
              <a:spLocks noChangeArrowheads="1"/>
            </p:cNvSpPr>
            <p:nvPr/>
          </p:nvSpPr>
          <p:spPr bwMode="auto">
            <a:xfrm>
              <a:off x="5044" y="2261"/>
              <a:ext cx="48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77" name="Rectangle 1644"/>
            <p:cNvSpPr>
              <a:spLocks noChangeArrowheads="1"/>
            </p:cNvSpPr>
            <p:nvPr/>
          </p:nvSpPr>
          <p:spPr bwMode="auto">
            <a:xfrm>
              <a:off x="5104" y="2291"/>
              <a:ext cx="4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Georgia" pitchFamily="18" charset="0"/>
                </a:rPr>
                <a:t>Actuator</a:t>
              </a:r>
              <a:endParaRPr lang="en-US" sz="1400">
                <a:latin typeface="Georgia" pitchFamily="18" charset="0"/>
              </a:endParaRPr>
            </a:p>
          </p:txBody>
        </p:sp>
        <p:sp>
          <p:nvSpPr>
            <p:cNvPr id="30778" name="Rectangle 1645"/>
            <p:cNvSpPr>
              <a:spLocks noChangeArrowheads="1"/>
            </p:cNvSpPr>
            <p:nvPr/>
          </p:nvSpPr>
          <p:spPr bwMode="auto">
            <a:xfrm>
              <a:off x="5398" y="2291"/>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Georgia" pitchFamily="18" charset="0"/>
                </a:rPr>
                <a:t> </a:t>
              </a:r>
              <a:endParaRPr lang="en-US">
                <a:latin typeface="Georgia" pitchFamily="18" charset="0"/>
              </a:endParaRPr>
            </a:p>
          </p:txBody>
        </p:sp>
        <p:sp>
          <p:nvSpPr>
            <p:cNvPr id="30779" name="Rectangle 1646"/>
            <p:cNvSpPr>
              <a:spLocks noChangeArrowheads="1"/>
            </p:cNvSpPr>
            <p:nvPr/>
          </p:nvSpPr>
          <p:spPr bwMode="auto">
            <a:xfrm>
              <a:off x="4852" y="3216"/>
              <a:ext cx="34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eorgia" pitchFamily="18" charset="0"/>
              </a:endParaRPr>
            </a:p>
          </p:txBody>
        </p:sp>
        <p:sp>
          <p:nvSpPr>
            <p:cNvPr id="30780" name="Rectangle 1647"/>
            <p:cNvSpPr>
              <a:spLocks noChangeArrowheads="1"/>
            </p:cNvSpPr>
            <p:nvPr/>
          </p:nvSpPr>
          <p:spPr bwMode="auto">
            <a:xfrm>
              <a:off x="4912" y="3246"/>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Georgia" pitchFamily="18" charset="0"/>
                </a:rPr>
                <a:t>Arm</a:t>
              </a:r>
              <a:endParaRPr lang="en-US" sz="1400">
                <a:latin typeface="Georgia" pitchFamily="18" charset="0"/>
              </a:endParaRPr>
            </a:p>
          </p:txBody>
        </p:sp>
        <p:sp>
          <p:nvSpPr>
            <p:cNvPr id="30781" name="Rectangle 1648"/>
            <p:cNvSpPr>
              <a:spLocks noChangeArrowheads="1"/>
            </p:cNvSpPr>
            <p:nvPr/>
          </p:nvSpPr>
          <p:spPr bwMode="auto">
            <a:xfrm>
              <a:off x="5062" y="3246"/>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Georgia" pitchFamily="18" charset="0"/>
                </a:rPr>
                <a:t> </a:t>
              </a:r>
              <a:endParaRPr lang="en-US">
                <a:latin typeface="Georgia" pitchFamily="18" charset="0"/>
              </a:endParaRPr>
            </a:p>
          </p:txBody>
        </p:sp>
        <p:sp>
          <p:nvSpPr>
            <p:cNvPr id="30782" name="Line 1649"/>
            <p:cNvSpPr>
              <a:spLocks noChangeShapeType="1"/>
            </p:cNvSpPr>
            <p:nvPr/>
          </p:nvSpPr>
          <p:spPr bwMode="auto">
            <a:xfrm flipV="1">
              <a:off x="5188" y="2550"/>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3" name="Line 1650"/>
            <p:cNvSpPr>
              <a:spLocks noChangeShapeType="1"/>
            </p:cNvSpPr>
            <p:nvPr/>
          </p:nvSpPr>
          <p:spPr bwMode="auto">
            <a:xfrm flipV="1">
              <a:off x="5284" y="2598"/>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4" name="Line 1651"/>
            <p:cNvSpPr>
              <a:spLocks noChangeShapeType="1"/>
            </p:cNvSpPr>
            <p:nvPr/>
          </p:nvSpPr>
          <p:spPr bwMode="auto">
            <a:xfrm flipV="1">
              <a:off x="5284" y="3409"/>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5" name="Line 1652"/>
            <p:cNvSpPr>
              <a:spLocks noChangeShapeType="1"/>
            </p:cNvSpPr>
            <p:nvPr/>
          </p:nvSpPr>
          <p:spPr bwMode="auto">
            <a:xfrm flipV="1">
              <a:off x="5332" y="2598"/>
              <a:ext cx="1" cy="8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6" name="Line 1653"/>
            <p:cNvSpPr>
              <a:spLocks noChangeShapeType="1"/>
            </p:cNvSpPr>
            <p:nvPr/>
          </p:nvSpPr>
          <p:spPr bwMode="auto">
            <a:xfrm>
              <a:off x="5236" y="2550"/>
              <a:ext cx="96"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7" name="Line 1654"/>
            <p:cNvSpPr>
              <a:spLocks noChangeShapeType="1"/>
            </p:cNvSpPr>
            <p:nvPr/>
          </p:nvSpPr>
          <p:spPr bwMode="auto">
            <a:xfrm flipV="1">
              <a:off x="3651" y="3505"/>
              <a:ext cx="1"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8" name="Rectangle 1656"/>
            <p:cNvSpPr>
              <a:spLocks noChangeArrowheads="1"/>
            </p:cNvSpPr>
            <p:nvPr/>
          </p:nvSpPr>
          <p:spPr bwMode="auto">
            <a:xfrm>
              <a:off x="3195" y="2808"/>
              <a:ext cx="2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Georgia" pitchFamily="18" charset="0"/>
                </a:rPr>
                <a:t>Track 2</a:t>
              </a:r>
              <a:endParaRPr lang="en-US" sz="900">
                <a:latin typeface="Georgia" pitchFamily="18" charset="0"/>
              </a:endParaRPr>
            </a:p>
          </p:txBody>
        </p:sp>
        <p:sp>
          <p:nvSpPr>
            <p:cNvPr id="30789" name="Rectangle 1657"/>
            <p:cNvSpPr>
              <a:spLocks noChangeArrowheads="1"/>
            </p:cNvSpPr>
            <p:nvPr/>
          </p:nvSpPr>
          <p:spPr bwMode="auto">
            <a:xfrm>
              <a:off x="3783" y="2868"/>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Georgia" pitchFamily="18" charset="0"/>
                </a:rPr>
                <a:t> </a:t>
              </a:r>
              <a:endParaRPr lang="en-US">
                <a:latin typeface="Georgia" pitchFamily="18" charset="0"/>
              </a:endParaRPr>
            </a:p>
          </p:txBody>
        </p:sp>
        <p:grpSp>
          <p:nvGrpSpPr>
            <p:cNvPr id="30790" name="Group 1660"/>
            <p:cNvGrpSpPr>
              <a:grpSpLocks/>
            </p:cNvGrpSpPr>
            <p:nvPr/>
          </p:nvGrpSpPr>
          <p:grpSpPr bwMode="auto">
            <a:xfrm>
              <a:off x="5194" y="2411"/>
              <a:ext cx="132" cy="90"/>
              <a:chOff x="5194" y="2411"/>
              <a:chExt cx="132" cy="90"/>
            </a:xfrm>
          </p:grpSpPr>
          <p:sp>
            <p:nvSpPr>
              <p:cNvPr id="30796" name="Freeform 1658"/>
              <p:cNvSpPr>
                <a:spLocks/>
              </p:cNvSpPr>
              <p:nvPr/>
            </p:nvSpPr>
            <p:spPr bwMode="auto">
              <a:xfrm>
                <a:off x="5206" y="2411"/>
                <a:ext cx="120" cy="84"/>
              </a:xfrm>
              <a:custGeom>
                <a:avLst/>
                <a:gdLst>
                  <a:gd name="T0" fmla="*/ 30 w 120"/>
                  <a:gd name="T1" fmla="*/ 0 h 84"/>
                  <a:gd name="T2" fmla="*/ 42 w 120"/>
                  <a:gd name="T3" fmla="*/ 0 h 84"/>
                  <a:gd name="T4" fmla="*/ 60 w 120"/>
                  <a:gd name="T5" fmla="*/ 0 h 84"/>
                  <a:gd name="T6" fmla="*/ 78 w 120"/>
                  <a:gd name="T7" fmla="*/ 0 h 84"/>
                  <a:gd name="T8" fmla="*/ 90 w 120"/>
                  <a:gd name="T9" fmla="*/ 0 h 84"/>
                  <a:gd name="T10" fmla="*/ 102 w 120"/>
                  <a:gd name="T11" fmla="*/ 6 h 84"/>
                  <a:gd name="T12" fmla="*/ 114 w 120"/>
                  <a:gd name="T13" fmla="*/ 18 h 84"/>
                  <a:gd name="T14" fmla="*/ 120 w 120"/>
                  <a:gd name="T15" fmla="*/ 30 h 84"/>
                  <a:gd name="T16" fmla="*/ 120 w 120"/>
                  <a:gd name="T17" fmla="*/ 42 h 84"/>
                  <a:gd name="T18" fmla="*/ 120 w 120"/>
                  <a:gd name="T19" fmla="*/ 54 h 84"/>
                  <a:gd name="T20" fmla="*/ 108 w 120"/>
                  <a:gd name="T21" fmla="*/ 60 h 84"/>
                  <a:gd name="T22" fmla="*/ 84 w 120"/>
                  <a:gd name="T23" fmla="*/ 78 h 84"/>
                  <a:gd name="T24" fmla="*/ 60 w 120"/>
                  <a:gd name="T25" fmla="*/ 84 h 84"/>
                  <a:gd name="T26" fmla="*/ 30 w 120"/>
                  <a:gd name="T27" fmla="*/ 84 h 84"/>
                  <a:gd name="T28" fmla="*/ 12 w 120"/>
                  <a:gd name="T29" fmla="*/ 72 h 84"/>
                  <a:gd name="T30" fmla="*/ 0 w 120"/>
                  <a:gd name="T31" fmla="*/ 6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84"/>
                  <a:gd name="T50" fmla="*/ 120 w 120"/>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84">
                    <a:moveTo>
                      <a:pt x="30" y="0"/>
                    </a:moveTo>
                    <a:lnTo>
                      <a:pt x="42" y="0"/>
                    </a:lnTo>
                    <a:lnTo>
                      <a:pt x="60" y="0"/>
                    </a:lnTo>
                    <a:lnTo>
                      <a:pt x="78" y="0"/>
                    </a:lnTo>
                    <a:lnTo>
                      <a:pt x="90" y="0"/>
                    </a:lnTo>
                    <a:lnTo>
                      <a:pt x="102" y="6"/>
                    </a:lnTo>
                    <a:lnTo>
                      <a:pt x="114" y="18"/>
                    </a:lnTo>
                    <a:lnTo>
                      <a:pt x="120" y="30"/>
                    </a:lnTo>
                    <a:lnTo>
                      <a:pt x="120" y="42"/>
                    </a:lnTo>
                    <a:lnTo>
                      <a:pt x="120" y="54"/>
                    </a:lnTo>
                    <a:lnTo>
                      <a:pt x="108" y="60"/>
                    </a:lnTo>
                    <a:lnTo>
                      <a:pt x="84" y="78"/>
                    </a:lnTo>
                    <a:lnTo>
                      <a:pt x="60" y="84"/>
                    </a:lnTo>
                    <a:lnTo>
                      <a:pt x="30" y="84"/>
                    </a:lnTo>
                    <a:lnTo>
                      <a:pt x="12" y="72"/>
                    </a:lnTo>
                    <a:lnTo>
                      <a:pt x="0" y="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97" name="Freeform 1659"/>
              <p:cNvSpPr>
                <a:spLocks/>
              </p:cNvSpPr>
              <p:nvPr/>
            </p:nvSpPr>
            <p:spPr bwMode="auto">
              <a:xfrm>
                <a:off x="5194" y="2453"/>
                <a:ext cx="36" cy="48"/>
              </a:xfrm>
              <a:custGeom>
                <a:avLst/>
                <a:gdLst>
                  <a:gd name="T0" fmla="*/ 36 w 36"/>
                  <a:gd name="T1" fmla="*/ 24 h 48"/>
                  <a:gd name="T2" fmla="*/ 0 w 36"/>
                  <a:gd name="T3" fmla="*/ 0 h 48"/>
                  <a:gd name="T4" fmla="*/ 6 w 36"/>
                  <a:gd name="T5" fmla="*/ 48 h 48"/>
                  <a:gd name="T6" fmla="*/ 36 w 36"/>
                  <a:gd name="T7" fmla="*/ 24 h 48"/>
                  <a:gd name="T8" fmla="*/ 0 60000 65536"/>
                  <a:gd name="T9" fmla="*/ 0 60000 65536"/>
                  <a:gd name="T10" fmla="*/ 0 60000 65536"/>
                  <a:gd name="T11" fmla="*/ 0 60000 65536"/>
                  <a:gd name="T12" fmla="*/ 0 w 36"/>
                  <a:gd name="T13" fmla="*/ 0 h 48"/>
                  <a:gd name="T14" fmla="*/ 36 w 36"/>
                  <a:gd name="T15" fmla="*/ 48 h 48"/>
                </a:gdLst>
                <a:ahLst/>
                <a:cxnLst>
                  <a:cxn ang="T8">
                    <a:pos x="T0" y="T1"/>
                  </a:cxn>
                  <a:cxn ang="T9">
                    <a:pos x="T2" y="T3"/>
                  </a:cxn>
                  <a:cxn ang="T10">
                    <a:pos x="T4" y="T5"/>
                  </a:cxn>
                  <a:cxn ang="T11">
                    <a:pos x="T6" y="T7"/>
                  </a:cxn>
                </a:cxnLst>
                <a:rect l="T12" t="T13" r="T14" b="T15"/>
                <a:pathLst>
                  <a:path w="36" h="48">
                    <a:moveTo>
                      <a:pt x="36" y="24"/>
                    </a:moveTo>
                    <a:lnTo>
                      <a:pt x="0" y="0"/>
                    </a:lnTo>
                    <a:lnTo>
                      <a:pt x="6" y="48"/>
                    </a:lnTo>
                    <a:lnTo>
                      <a:pt x="3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91" name="Group 1663"/>
            <p:cNvGrpSpPr>
              <a:grpSpLocks/>
            </p:cNvGrpSpPr>
            <p:nvPr/>
          </p:nvGrpSpPr>
          <p:grpSpPr bwMode="auto">
            <a:xfrm>
              <a:off x="2781" y="3366"/>
              <a:ext cx="276" cy="115"/>
              <a:chOff x="2781" y="3366"/>
              <a:chExt cx="276" cy="115"/>
            </a:xfrm>
          </p:grpSpPr>
          <p:sp>
            <p:nvSpPr>
              <p:cNvPr id="30794" name="Freeform 1661"/>
              <p:cNvSpPr>
                <a:spLocks/>
              </p:cNvSpPr>
              <p:nvPr/>
            </p:nvSpPr>
            <p:spPr bwMode="auto">
              <a:xfrm>
                <a:off x="2805" y="3378"/>
                <a:ext cx="252" cy="103"/>
              </a:xfrm>
              <a:custGeom>
                <a:avLst/>
                <a:gdLst>
                  <a:gd name="T0" fmla="*/ 252 w 252"/>
                  <a:gd name="T1" fmla="*/ 103 h 103"/>
                  <a:gd name="T2" fmla="*/ 240 w 252"/>
                  <a:gd name="T3" fmla="*/ 97 h 103"/>
                  <a:gd name="T4" fmla="*/ 222 w 252"/>
                  <a:gd name="T5" fmla="*/ 91 h 103"/>
                  <a:gd name="T6" fmla="*/ 174 w 252"/>
                  <a:gd name="T7" fmla="*/ 79 h 103"/>
                  <a:gd name="T8" fmla="*/ 126 w 252"/>
                  <a:gd name="T9" fmla="*/ 61 h 103"/>
                  <a:gd name="T10" fmla="*/ 72 w 252"/>
                  <a:gd name="T11" fmla="*/ 43 h 103"/>
                  <a:gd name="T12" fmla="*/ 36 w 252"/>
                  <a:gd name="T13" fmla="*/ 25 h 103"/>
                  <a:gd name="T14" fmla="*/ 0 w 252"/>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252"/>
                  <a:gd name="T25" fmla="*/ 0 h 103"/>
                  <a:gd name="T26" fmla="*/ 252 w 252"/>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2" h="103">
                    <a:moveTo>
                      <a:pt x="252" y="103"/>
                    </a:moveTo>
                    <a:lnTo>
                      <a:pt x="240" y="97"/>
                    </a:lnTo>
                    <a:lnTo>
                      <a:pt x="222" y="91"/>
                    </a:lnTo>
                    <a:lnTo>
                      <a:pt x="174" y="79"/>
                    </a:lnTo>
                    <a:lnTo>
                      <a:pt x="126" y="61"/>
                    </a:lnTo>
                    <a:lnTo>
                      <a:pt x="72" y="43"/>
                    </a:lnTo>
                    <a:lnTo>
                      <a:pt x="36" y="25"/>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95" name="Freeform 1662"/>
              <p:cNvSpPr>
                <a:spLocks/>
              </p:cNvSpPr>
              <p:nvPr/>
            </p:nvSpPr>
            <p:spPr bwMode="auto">
              <a:xfrm>
                <a:off x="2781" y="3366"/>
                <a:ext cx="48" cy="37"/>
              </a:xfrm>
              <a:custGeom>
                <a:avLst/>
                <a:gdLst>
                  <a:gd name="T0" fmla="*/ 48 w 48"/>
                  <a:gd name="T1" fmla="*/ 0 h 37"/>
                  <a:gd name="T2" fmla="*/ 0 w 48"/>
                  <a:gd name="T3" fmla="*/ 0 h 37"/>
                  <a:gd name="T4" fmla="*/ 30 w 48"/>
                  <a:gd name="T5" fmla="*/ 37 h 37"/>
                  <a:gd name="T6" fmla="*/ 48 w 48"/>
                  <a:gd name="T7" fmla="*/ 0 h 37"/>
                  <a:gd name="T8" fmla="*/ 0 60000 65536"/>
                  <a:gd name="T9" fmla="*/ 0 60000 65536"/>
                  <a:gd name="T10" fmla="*/ 0 60000 65536"/>
                  <a:gd name="T11" fmla="*/ 0 60000 65536"/>
                  <a:gd name="T12" fmla="*/ 0 w 48"/>
                  <a:gd name="T13" fmla="*/ 0 h 37"/>
                  <a:gd name="T14" fmla="*/ 48 w 48"/>
                  <a:gd name="T15" fmla="*/ 37 h 37"/>
                </a:gdLst>
                <a:ahLst/>
                <a:cxnLst>
                  <a:cxn ang="T8">
                    <a:pos x="T0" y="T1"/>
                  </a:cxn>
                  <a:cxn ang="T9">
                    <a:pos x="T2" y="T3"/>
                  </a:cxn>
                  <a:cxn ang="T10">
                    <a:pos x="T4" y="T5"/>
                  </a:cxn>
                  <a:cxn ang="T11">
                    <a:pos x="T6" y="T7"/>
                  </a:cxn>
                </a:cxnLst>
                <a:rect l="T12" t="T13" r="T14" b="T15"/>
                <a:pathLst>
                  <a:path w="48" h="37">
                    <a:moveTo>
                      <a:pt x="48" y="0"/>
                    </a:moveTo>
                    <a:lnTo>
                      <a:pt x="0" y="0"/>
                    </a:lnTo>
                    <a:lnTo>
                      <a:pt x="30" y="37"/>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92" name="Freeform 1664"/>
            <p:cNvSpPr>
              <a:spLocks/>
            </p:cNvSpPr>
            <p:nvPr/>
          </p:nvSpPr>
          <p:spPr bwMode="auto">
            <a:xfrm>
              <a:off x="3657" y="2574"/>
              <a:ext cx="48" cy="54"/>
            </a:xfrm>
            <a:custGeom>
              <a:avLst/>
              <a:gdLst>
                <a:gd name="T0" fmla="*/ 0 w 48"/>
                <a:gd name="T1" fmla="*/ 30 h 54"/>
                <a:gd name="T2" fmla="*/ 0 w 48"/>
                <a:gd name="T3" fmla="*/ 12 h 54"/>
                <a:gd name="T4" fmla="*/ 0 w 48"/>
                <a:gd name="T5" fmla="*/ 0 h 54"/>
                <a:gd name="T6" fmla="*/ 12 w 48"/>
                <a:gd name="T7" fmla="*/ 6 h 54"/>
                <a:gd name="T8" fmla="*/ 24 w 48"/>
                <a:gd name="T9" fmla="*/ 12 h 54"/>
                <a:gd name="T10" fmla="*/ 24 w 48"/>
                <a:gd name="T11" fmla="*/ 12 h 54"/>
                <a:gd name="T12" fmla="*/ 24 w 48"/>
                <a:gd name="T13" fmla="*/ 12 h 54"/>
                <a:gd name="T14" fmla="*/ 24 w 48"/>
                <a:gd name="T15" fmla="*/ 12 h 54"/>
                <a:gd name="T16" fmla="*/ 24 w 48"/>
                <a:gd name="T17" fmla="*/ 12 h 54"/>
                <a:gd name="T18" fmla="*/ 24 w 48"/>
                <a:gd name="T19" fmla="*/ 12 h 54"/>
                <a:gd name="T20" fmla="*/ 36 w 48"/>
                <a:gd name="T21" fmla="*/ 18 h 54"/>
                <a:gd name="T22" fmla="*/ 48 w 48"/>
                <a:gd name="T23" fmla="*/ 18 h 54"/>
                <a:gd name="T24" fmla="*/ 48 w 48"/>
                <a:gd name="T25" fmla="*/ 24 h 54"/>
                <a:gd name="T26" fmla="*/ 48 w 48"/>
                <a:gd name="T27" fmla="*/ 24 h 54"/>
                <a:gd name="T28" fmla="*/ 48 w 48"/>
                <a:gd name="T29" fmla="*/ 24 h 54"/>
                <a:gd name="T30" fmla="*/ 48 w 48"/>
                <a:gd name="T31" fmla="*/ 30 h 54"/>
                <a:gd name="T32" fmla="*/ 48 w 48"/>
                <a:gd name="T33" fmla="*/ 30 h 54"/>
                <a:gd name="T34" fmla="*/ 42 w 48"/>
                <a:gd name="T35" fmla="*/ 36 h 54"/>
                <a:gd name="T36" fmla="*/ 42 w 48"/>
                <a:gd name="T37" fmla="*/ 48 h 54"/>
                <a:gd name="T38" fmla="*/ 30 w 48"/>
                <a:gd name="T39" fmla="*/ 42 h 54"/>
                <a:gd name="T40" fmla="*/ 24 w 48"/>
                <a:gd name="T41" fmla="*/ 48 h 54"/>
                <a:gd name="T42" fmla="*/ 24 w 48"/>
                <a:gd name="T43" fmla="*/ 54 h 54"/>
                <a:gd name="T44" fmla="*/ 18 w 48"/>
                <a:gd name="T45" fmla="*/ 48 h 54"/>
                <a:gd name="T46" fmla="*/ 18 w 48"/>
                <a:gd name="T47" fmla="*/ 42 h 54"/>
                <a:gd name="T48" fmla="*/ 12 w 48"/>
                <a:gd name="T49" fmla="*/ 36 h 54"/>
                <a:gd name="T50" fmla="*/ 6 w 48"/>
                <a:gd name="T51" fmla="*/ 24 h 54"/>
                <a:gd name="T52" fmla="*/ 0 w 48"/>
                <a:gd name="T53" fmla="*/ 24 h 54"/>
                <a:gd name="T54" fmla="*/ 0 w 48"/>
                <a:gd name="T55" fmla="*/ 30 h 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54"/>
                <a:gd name="T86" fmla="*/ 48 w 48"/>
                <a:gd name="T87" fmla="*/ 54 h 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54">
                  <a:moveTo>
                    <a:pt x="0" y="30"/>
                  </a:moveTo>
                  <a:lnTo>
                    <a:pt x="0" y="12"/>
                  </a:lnTo>
                  <a:lnTo>
                    <a:pt x="0" y="0"/>
                  </a:lnTo>
                  <a:lnTo>
                    <a:pt x="12" y="6"/>
                  </a:lnTo>
                  <a:lnTo>
                    <a:pt x="24" y="12"/>
                  </a:lnTo>
                  <a:lnTo>
                    <a:pt x="36" y="18"/>
                  </a:lnTo>
                  <a:lnTo>
                    <a:pt x="48" y="18"/>
                  </a:lnTo>
                  <a:lnTo>
                    <a:pt x="48" y="24"/>
                  </a:lnTo>
                  <a:lnTo>
                    <a:pt x="48" y="30"/>
                  </a:lnTo>
                  <a:lnTo>
                    <a:pt x="42" y="36"/>
                  </a:lnTo>
                  <a:lnTo>
                    <a:pt x="42" y="48"/>
                  </a:lnTo>
                  <a:lnTo>
                    <a:pt x="30" y="42"/>
                  </a:lnTo>
                  <a:lnTo>
                    <a:pt x="24" y="48"/>
                  </a:lnTo>
                  <a:lnTo>
                    <a:pt x="24" y="54"/>
                  </a:lnTo>
                  <a:lnTo>
                    <a:pt x="18" y="48"/>
                  </a:lnTo>
                  <a:lnTo>
                    <a:pt x="18" y="42"/>
                  </a:lnTo>
                  <a:lnTo>
                    <a:pt x="12" y="36"/>
                  </a:lnTo>
                  <a:lnTo>
                    <a:pt x="6" y="24"/>
                  </a:lnTo>
                  <a:lnTo>
                    <a:pt x="0" y="24"/>
                  </a:lnTo>
                  <a:lnTo>
                    <a:pt x="0" y="3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3" name="Freeform 1665"/>
            <p:cNvSpPr>
              <a:spLocks/>
            </p:cNvSpPr>
            <p:nvPr/>
          </p:nvSpPr>
          <p:spPr bwMode="auto">
            <a:xfrm>
              <a:off x="3849" y="2580"/>
              <a:ext cx="48" cy="54"/>
            </a:xfrm>
            <a:custGeom>
              <a:avLst/>
              <a:gdLst>
                <a:gd name="T0" fmla="*/ 0 w 48"/>
                <a:gd name="T1" fmla="*/ 24 h 54"/>
                <a:gd name="T2" fmla="*/ 0 w 48"/>
                <a:gd name="T3" fmla="*/ 36 h 54"/>
                <a:gd name="T4" fmla="*/ 0 w 48"/>
                <a:gd name="T5" fmla="*/ 54 h 54"/>
                <a:gd name="T6" fmla="*/ 6 w 48"/>
                <a:gd name="T7" fmla="*/ 54 h 54"/>
                <a:gd name="T8" fmla="*/ 12 w 48"/>
                <a:gd name="T9" fmla="*/ 48 h 54"/>
                <a:gd name="T10" fmla="*/ 18 w 48"/>
                <a:gd name="T11" fmla="*/ 42 h 54"/>
                <a:gd name="T12" fmla="*/ 18 w 48"/>
                <a:gd name="T13" fmla="*/ 36 h 54"/>
                <a:gd name="T14" fmla="*/ 24 w 48"/>
                <a:gd name="T15" fmla="*/ 42 h 54"/>
                <a:gd name="T16" fmla="*/ 24 w 48"/>
                <a:gd name="T17" fmla="*/ 42 h 54"/>
                <a:gd name="T18" fmla="*/ 30 w 48"/>
                <a:gd name="T19" fmla="*/ 42 h 54"/>
                <a:gd name="T20" fmla="*/ 36 w 48"/>
                <a:gd name="T21" fmla="*/ 36 h 54"/>
                <a:gd name="T22" fmla="*/ 48 w 48"/>
                <a:gd name="T23" fmla="*/ 30 h 54"/>
                <a:gd name="T24" fmla="*/ 48 w 48"/>
                <a:gd name="T25" fmla="*/ 30 h 54"/>
                <a:gd name="T26" fmla="*/ 42 w 48"/>
                <a:gd name="T27" fmla="*/ 30 h 54"/>
                <a:gd name="T28" fmla="*/ 42 w 48"/>
                <a:gd name="T29" fmla="*/ 18 h 54"/>
                <a:gd name="T30" fmla="*/ 42 w 48"/>
                <a:gd name="T31" fmla="*/ 18 h 54"/>
                <a:gd name="T32" fmla="*/ 36 w 48"/>
                <a:gd name="T33" fmla="*/ 18 h 54"/>
                <a:gd name="T34" fmla="*/ 36 w 48"/>
                <a:gd name="T35" fmla="*/ 12 h 54"/>
                <a:gd name="T36" fmla="*/ 36 w 48"/>
                <a:gd name="T37" fmla="*/ 0 h 54"/>
                <a:gd name="T38" fmla="*/ 30 w 48"/>
                <a:gd name="T39" fmla="*/ 6 h 54"/>
                <a:gd name="T40" fmla="*/ 30 w 48"/>
                <a:gd name="T41" fmla="*/ 6 h 54"/>
                <a:gd name="T42" fmla="*/ 36 w 48"/>
                <a:gd name="T43" fmla="*/ 0 h 54"/>
                <a:gd name="T44" fmla="*/ 30 w 48"/>
                <a:gd name="T45" fmla="*/ 0 h 54"/>
                <a:gd name="T46" fmla="*/ 30 w 48"/>
                <a:gd name="T47" fmla="*/ 6 h 54"/>
                <a:gd name="T48" fmla="*/ 24 w 48"/>
                <a:gd name="T49" fmla="*/ 12 h 54"/>
                <a:gd name="T50" fmla="*/ 18 w 48"/>
                <a:gd name="T51" fmla="*/ 12 h 54"/>
                <a:gd name="T52" fmla="*/ 12 w 48"/>
                <a:gd name="T53" fmla="*/ 18 h 54"/>
                <a:gd name="T54" fmla="*/ 0 w 48"/>
                <a:gd name="T55" fmla="*/ 30 h 54"/>
                <a:gd name="T56" fmla="*/ 0 w 48"/>
                <a:gd name="T57" fmla="*/ 30 h 54"/>
                <a:gd name="T58" fmla="*/ 0 w 48"/>
                <a:gd name="T59" fmla="*/ 24 h 5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54"/>
                <a:gd name="T92" fmla="*/ 48 w 48"/>
                <a:gd name="T93" fmla="*/ 54 h 5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54">
                  <a:moveTo>
                    <a:pt x="0" y="24"/>
                  </a:moveTo>
                  <a:lnTo>
                    <a:pt x="0" y="36"/>
                  </a:lnTo>
                  <a:lnTo>
                    <a:pt x="0" y="54"/>
                  </a:lnTo>
                  <a:lnTo>
                    <a:pt x="6" y="54"/>
                  </a:lnTo>
                  <a:lnTo>
                    <a:pt x="12" y="48"/>
                  </a:lnTo>
                  <a:lnTo>
                    <a:pt x="18" y="42"/>
                  </a:lnTo>
                  <a:lnTo>
                    <a:pt x="18" y="36"/>
                  </a:lnTo>
                  <a:lnTo>
                    <a:pt x="24" y="42"/>
                  </a:lnTo>
                  <a:lnTo>
                    <a:pt x="30" y="42"/>
                  </a:lnTo>
                  <a:lnTo>
                    <a:pt x="36" y="36"/>
                  </a:lnTo>
                  <a:lnTo>
                    <a:pt x="48" y="30"/>
                  </a:lnTo>
                  <a:lnTo>
                    <a:pt x="42" y="30"/>
                  </a:lnTo>
                  <a:lnTo>
                    <a:pt x="42" y="18"/>
                  </a:lnTo>
                  <a:lnTo>
                    <a:pt x="36" y="18"/>
                  </a:lnTo>
                  <a:lnTo>
                    <a:pt x="36" y="12"/>
                  </a:lnTo>
                  <a:lnTo>
                    <a:pt x="36" y="0"/>
                  </a:lnTo>
                  <a:lnTo>
                    <a:pt x="30" y="6"/>
                  </a:lnTo>
                  <a:lnTo>
                    <a:pt x="36" y="0"/>
                  </a:lnTo>
                  <a:lnTo>
                    <a:pt x="30" y="0"/>
                  </a:lnTo>
                  <a:lnTo>
                    <a:pt x="30" y="6"/>
                  </a:lnTo>
                  <a:lnTo>
                    <a:pt x="24" y="12"/>
                  </a:lnTo>
                  <a:lnTo>
                    <a:pt x="18" y="12"/>
                  </a:lnTo>
                  <a:lnTo>
                    <a:pt x="12" y="18"/>
                  </a:lnTo>
                  <a:lnTo>
                    <a:pt x="0" y="30"/>
                  </a:lnTo>
                  <a:lnTo>
                    <a:pt x="0"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26" name="Text Box 1668"/>
          <p:cNvSpPr txBox="1">
            <a:spLocks noChangeArrowheads="1"/>
          </p:cNvSpPr>
          <p:nvPr/>
        </p:nvSpPr>
        <p:spPr bwMode="auto">
          <a:xfrm>
            <a:off x="4918075" y="1196975"/>
            <a:ext cx="35147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61950" algn="l"/>
              </a:tabLst>
              <a:defRPr>
                <a:solidFill>
                  <a:schemeClr val="tx1"/>
                </a:solidFill>
                <a:latin typeface="Arial" pitchFamily="34" charset="0"/>
                <a:cs typeface="Lucida Sans Unicode" pitchFamily="34" charset="0"/>
              </a:defRPr>
            </a:lvl1pPr>
            <a:lvl2pPr marL="742950" indent="-285750" eaLnBrk="0" hangingPunct="0">
              <a:tabLst>
                <a:tab pos="361950" algn="l"/>
              </a:tabLst>
              <a:defRPr>
                <a:solidFill>
                  <a:schemeClr val="tx1"/>
                </a:solidFill>
                <a:latin typeface="Arial" pitchFamily="34" charset="0"/>
                <a:cs typeface="Lucida Sans Unicode" pitchFamily="34" charset="0"/>
              </a:defRPr>
            </a:lvl2pPr>
            <a:lvl3pPr marL="1143000" indent="-228600" eaLnBrk="0" hangingPunct="0">
              <a:tabLst>
                <a:tab pos="361950" algn="l"/>
              </a:tabLst>
              <a:defRPr>
                <a:solidFill>
                  <a:schemeClr val="tx1"/>
                </a:solidFill>
                <a:latin typeface="Arial" pitchFamily="34" charset="0"/>
                <a:cs typeface="Lucida Sans Unicode" pitchFamily="34" charset="0"/>
              </a:defRPr>
            </a:lvl3pPr>
            <a:lvl4pPr marL="1600200" indent="-228600" eaLnBrk="0" hangingPunct="0">
              <a:tabLst>
                <a:tab pos="361950" algn="l"/>
              </a:tabLst>
              <a:defRPr>
                <a:solidFill>
                  <a:schemeClr val="tx1"/>
                </a:solidFill>
                <a:latin typeface="Arial" pitchFamily="34" charset="0"/>
                <a:cs typeface="Lucida Sans Unicode" pitchFamily="34" charset="0"/>
              </a:defRPr>
            </a:lvl4pPr>
            <a:lvl5pPr marL="2057400" indent="-228600" eaLnBrk="0" hangingPunct="0">
              <a:tabLst>
                <a:tab pos="361950" algn="l"/>
              </a:tabLst>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tabLst>
                <a:tab pos="361950" algn="l"/>
              </a:tabLs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tabLst>
                <a:tab pos="361950" algn="l"/>
              </a:tabLs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tabLst>
                <a:tab pos="361950" algn="l"/>
              </a:tabLs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tabLst>
                <a:tab pos="361950" algn="l"/>
              </a:tabLst>
              <a:defRPr>
                <a:solidFill>
                  <a:schemeClr val="tx1"/>
                </a:solidFill>
                <a:latin typeface="Arial" pitchFamily="34" charset="0"/>
                <a:cs typeface="Lucida Sans Unicode" pitchFamily="34" charset="0"/>
              </a:defRPr>
            </a:lvl9pPr>
          </a:lstStyle>
          <a:p>
            <a:pPr eaLnBrk="1" hangingPunct="1">
              <a:spcBef>
                <a:spcPct val="20000"/>
              </a:spcBef>
            </a:pPr>
            <a:r>
              <a:rPr lang="en-US" sz="2000">
                <a:latin typeface="Georgia" pitchFamily="18" charset="0"/>
              </a:rPr>
              <a:t>Disk Access Time = </a:t>
            </a:r>
          </a:p>
          <a:p>
            <a:pPr eaLnBrk="1" hangingPunct="1">
              <a:spcBef>
                <a:spcPct val="20000"/>
              </a:spcBef>
            </a:pPr>
            <a:r>
              <a:rPr lang="en-US" sz="2000">
                <a:latin typeface="Georgia" pitchFamily="18" charset="0"/>
              </a:rPr>
              <a:t>	</a:t>
            </a:r>
            <a:r>
              <a:rPr lang="en-US" sz="2000">
                <a:solidFill>
                  <a:srgbClr val="FF0000"/>
                </a:solidFill>
                <a:latin typeface="Georgia" pitchFamily="18" charset="0"/>
              </a:rPr>
              <a:t>Seek Time</a:t>
            </a:r>
            <a:r>
              <a:rPr lang="en-US" sz="2000">
                <a:latin typeface="Georgia" pitchFamily="18" charset="0"/>
              </a:rPr>
              <a:t> + </a:t>
            </a:r>
          </a:p>
          <a:p>
            <a:pPr eaLnBrk="1" hangingPunct="1">
              <a:spcBef>
                <a:spcPct val="20000"/>
              </a:spcBef>
            </a:pPr>
            <a:r>
              <a:rPr lang="en-US" sz="2000">
                <a:latin typeface="Georgia" pitchFamily="18" charset="0"/>
              </a:rPr>
              <a:t>	</a:t>
            </a:r>
            <a:r>
              <a:rPr lang="en-US" sz="2000">
                <a:solidFill>
                  <a:srgbClr val="FF0000"/>
                </a:solidFill>
                <a:latin typeface="Georgia" pitchFamily="18" charset="0"/>
              </a:rPr>
              <a:t>Rotation Latency</a:t>
            </a:r>
            <a:r>
              <a:rPr lang="en-US" sz="2000">
                <a:latin typeface="Georgia" pitchFamily="18" charset="0"/>
              </a:rPr>
              <a:t> + </a:t>
            </a:r>
          </a:p>
          <a:p>
            <a:pPr eaLnBrk="1" hangingPunct="1">
              <a:spcBef>
                <a:spcPct val="20000"/>
              </a:spcBef>
            </a:pPr>
            <a:r>
              <a:rPr lang="en-US" sz="2000">
                <a:latin typeface="Georgia" pitchFamily="18" charset="0"/>
              </a:rPr>
              <a:t>	</a:t>
            </a:r>
            <a:r>
              <a:rPr lang="en-US" sz="2000">
                <a:solidFill>
                  <a:srgbClr val="FF0000"/>
                </a:solidFill>
                <a:latin typeface="Georgia" pitchFamily="18" charset="0"/>
              </a:rPr>
              <a:t>Transfer Time</a:t>
            </a:r>
          </a:p>
        </p:txBody>
      </p:sp>
      <p:sp>
        <p:nvSpPr>
          <p:cNvPr id="30727" name="Text Box 1670"/>
          <p:cNvSpPr txBox="1">
            <a:spLocks noChangeArrowheads="1"/>
          </p:cNvSpPr>
          <p:nvPr/>
        </p:nvSpPr>
        <p:spPr bwMode="auto">
          <a:xfrm>
            <a:off x="425450" y="4452938"/>
            <a:ext cx="4089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sz="1600">
                <a:solidFill>
                  <a:srgbClr val="FF0000"/>
                </a:solidFill>
                <a:latin typeface="Georgia" pitchFamily="18" charset="0"/>
              </a:rPr>
              <a:t>Seek Time</a:t>
            </a:r>
            <a:r>
              <a:rPr lang="en-US" sz="1600">
                <a:latin typeface="Georgia" pitchFamily="18" charset="0"/>
              </a:rPr>
              <a:t>: head movement to the desired track (milliseconds)</a:t>
            </a:r>
          </a:p>
          <a:p>
            <a:pPr eaLnBrk="1" hangingPunct="1">
              <a:spcBef>
                <a:spcPct val="50000"/>
              </a:spcBef>
            </a:pPr>
            <a:r>
              <a:rPr lang="en-US" sz="1600">
                <a:solidFill>
                  <a:srgbClr val="FF0000"/>
                </a:solidFill>
                <a:latin typeface="Georgia" pitchFamily="18" charset="0"/>
              </a:rPr>
              <a:t>Rotation Latency</a:t>
            </a:r>
            <a:r>
              <a:rPr lang="en-US" sz="1600">
                <a:latin typeface="Georgia" pitchFamily="18" charset="0"/>
              </a:rPr>
              <a:t>: disk rotation until desired sector arrives under the head</a:t>
            </a:r>
          </a:p>
          <a:p>
            <a:pPr eaLnBrk="1" hangingPunct="1">
              <a:spcBef>
                <a:spcPct val="50000"/>
              </a:spcBef>
            </a:pPr>
            <a:r>
              <a:rPr lang="en-US" sz="1600">
                <a:solidFill>
                  <a:srgbClr val="FF0000"/>
                </a:solidFill>
                <a:latin typeface="Georgia" pitchFamily="18" charset="0"/>
              </a:rPr>
              <a:t>Transfer Time</a:t>
            </a:r>
            <a:r>
              <a:rPr lang="en-US" sz="1600">
                <a:latin typeface="Georgia" pitchFamily="18" charset="0"/>
              </a:rPr>
              <a:t>: to transfer one sector</a:t>
            </a:r>
          </a:p>
        </p:txBody>
      </p:sp>
    </p:spTree>
    <p:extLst>
      <p:ext uri="{BB962C8B-B14F-4D97-AF65-F5344CB8AC3E}">
        <p14:creationId xmlns:p14="http://schemas.microsoft.com/office/powerpoint/2010/main" val="2687837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dirty="0" smtClean="0"/>
              <a:t>Secondary Storage Devices Table</a:t>
            </a:r>
          </a:p>
        </p:txBody>
      </p:sp>
      <p:graphicFrame>
        <p:nvGraphicFramePr>
          <p:cNvPr id="61783" name="Group 343"/>
          <p:cNvGraphicFramePr>
            <a:graphicFrameLocks noGrp="1"/>
          </p:cNvGraphicFramePr>
          <p:nvPr>
            <p:extLst>
              <p:ext uri="{D42A27DB-BD31-4B8C-83A1-F6EECF244321}">
                <p14:modId xmlns:p14="http://schemas.microsoft.com/office/powerpoint/2010/main" val="2858265766"/>
              </p:ext>
            </p:extLst>
          </p:nvPr>
        </p:nvGraphicFramePr>
        <p:xfrm>
          <a:off x="762000" y="1752600"/>
          <a:ext cx="7651750" cy="3626630"/>
        </p:xfrm>
        <a:graphic>
          <a:graphicData uri="http://schemas.openxmlformats.org/drawingml/2006/table">
            <a:tbl>
              <a:tblPr/>
              <a:tblGrid>
                <a:gridCol w="1631950"/>
                <a:gridCol w="1517650"/>
                <a:gridCol w="1454150"/>
                <a:gridCol w="1668463"/>
                <a:gridCol w="1379537"/>
              </a:tblGrid>
              <a:tr h="77429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Times New Roman" pitchFamily="18" charset="0"/>
                        </a:rPr>
                        <a:t>Drive</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Capacity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(gigabytes)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Speed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(Write MB/s)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Initial Cost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(dollars)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Cost/GB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(dollars)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424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Magnetic hard</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80 – 1,000 and more</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30 – 50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65 – 500+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0.28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424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USB drive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0.5 - 50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 – 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40 – 200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10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424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Tape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250 – 2,000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 – 20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300 – 5,000+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0.50 – 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424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CD-ROM</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0.70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 – 5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0.42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424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DVD</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4.77 (8.5 DL)</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 – 5 </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50 – 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0.11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424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Blu</a:t>
                      </a:r>
                      <a:r>
                        <a:rPr kumimoji="0" lang="en-US" sz="1800" b="0" i="0" u="none" strike="noStrike" cap="none" normalizeH="0" baseline="0" dirty="0" smtClean="0">
                          <a:ln>
                            <a:noFill/>
                          </a:ln>
                          <a:solidFill>
                            <a:schemeClr val="tx1"/>
                          </a:solidFill>
                          <a:effectLst/>
                          <a:latin typeface="Arial" charset="0"/>
                        </a:rPr>
                        <a:t>-Ray</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25 (50 DL)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 – 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700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0.72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5796409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 computer Works?</a:t>
            </a:r>
            <a:br>
              <a:rPr lang="en-US" dirty="0" smtClean="0"/>
            </a:br>
            <a:endParaRPr lang="en-US" dirty="0"/>
          </a:p>
        </p:txBody>
      </p:sp>
      <p:pic>
        <p:nvPicPr>
          <p:cNvPr id="3074" name="Picture 2" descr="C:\Users\ahmad\Desktop\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19200"/>
            <a:ext cx="5757862" cy="5013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31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685800"/>
            <a:ext cx="8229600" cy="1066800"/>
          </a:xfrm>
        </p:spPr>
        <p:txBody>
          <a:bodyPr/>
          <a:lstStyle/>
          <a:p>
            <a:pPr eaLnBrk="1" hangingPunct="1"/>
            <a:r>
              <a:rPr lang="en-US" dirty="0" smtClean="0"/>
              <a:t>Basic Computer Organization</a:t>
            </a:r>
          </a:p>
        </p:txBody>
      </p:sp>
      <p:sp>
        <p:nvSpPr>
          <p:cNvPr id="10243" name="Rectangle 3"/>
          <p:cNvSpPr>
            <a:spLocks noGrp="1" noChangeArrowheads="1"/>
          </p:cNvSpPr>
          <p:nvPr>
            <p:ph idx="1"/>
          </p:nvPr>
        </p:nvSpPr>
        <p:spPr>
          <a:xfrm>
            <a:off x="381000" y="1676400"/>
            <a:ext cx="8148638" cy="4514850"/>
          </a:xfrm>
        </p:spPr>
        <p:txBody>
          <a:bodyPr lIns="0"/>
          <a:lstStyle/>
          <a:p>
            <a:pPr eaLnBrk="1" hangingPunct="1">
              <a:spcBef>
                <a:spcPts val="600"/>
              </a:spcBef>
              <a:spcAft>
                <a:spcPts val="600"/>
              </a:spcAft>
            </a:pPr>
            <a:r>
              <a:rPr lang="en-US" sz="2000" dirty="0" smtClean="0"/>
              <a:t>Since the 1940's, computers have 3 classic components:</a:t>
            </a:r>
          </a:p>
          <a:p>
            <a:pPr lvl="1" eaLnBrk="1" hangingPunct="1">
              <a:spcBef>
                <a:spcPts val="600"/>
              </a:spcBef>
              <a:spcAft>
                <a:spcPts val="600"/>
              </a:spcAft>
            </a:pPr>
            <a:r>
              <a:rPr lang="en-US" sz="2000" b="1" dirty="0" smtClean="0"/>
              <a:t>Processor</a:t>
            </a:r>
            <a:r>
              <a:rPr lang="en-US" sz="2000" dirty="0" smtClean="0"/>
              <a:t>, also called the </a:t>
            </a:r>
            <a:r>
              <a:rPr lang="en-US" sz="2000" b="1" dirty="0" smtClean="0"/>
              <a:t>CPU</a:t>
            </a:r>
            <a:r>
              <a:rPr lang="en-US" sz="2000" dirty="0" smtClean="0"/>
              <a:t> (Central Processing Unit)</a:t>
            </a:r>
          </a:p>
          <a:p>
            <a:pPr lvl="1" eaLnBrk="1" hangingPunct="1">
              <a:spcBef>
                <a:spcPts val="600"/>
              </a:spcBef>
              <a:spcAft>
                <a:spcPts val="600"/>
              </a:spcAft>
            </a:pPr>
            <a:r>
              <a:rPr lang="en-US" sz="2000" dirty="0" smtClean="0"/>
              <a:t>Memory and Storage Devices</a:t>
            </a:r>
          </a:p>
          <a:p>
            <a:pPr lvl="1" eaLnBrk="1" hangingPunct="1">
              <a:spcBef>
                <a:spcPts val="600"/>
              </a:spcBef>
              <a:spcAft>
                <a:spcPts val="600"/>
              </a:spcAft>
            </a:pPr>
            <a:r>
              <a:rPr lang="en-US" sz="2000" dirty="0" smtClean="0"/>
              <a:t>I/O Devices</a:t>
            </a:r>
          </a:p>
          <a:p>
            <a:pPr eaLnBrk="1" hangingPunct="1">
              <a:spcBef>
                <a:spcPts val="600"/>
              </a:spcBef>
              <a:spcAft>
                <a:spcPts val="600"/>
              </a:spcAft>
            </a:pPr>
            <a:r>
              <a:rPr lang="en-US" sz="2000" dirty="0" smtClean="0"/>
              <a:t>Interconnected with one or more buses</a:t>
            </a:r>
          </a:p>
          <a:p>
            <a:pPr eaLnBrk="1" hangingPunct="1">
              <a:spcBef>
                <a:spcPts val="600"/>
              </a:spcBef>
              <a:spcAft>
                <a:spcPts val="600"/>
              </a:spcAft>
            </a:pPr>
            <a:r>
              <a:rPr lang="en-US" sz="2000" dirty="0" smtClean="0"/>
              <a:t>Bus consists of</a:t>
            </a:r>
          </a:p>
          <a:p>
            <a:pPr lvl="1" eaLnBrk="1" hangingPunct="1">
              <a:spcBef>
                <a:spcPts val="600"/>
              </a:spcBef>
              <a:spcAft>
                <a:spcPts val="600"/>
              </a:spcAft>
            </a:pPr>
            <a:r>
              <a:rPr lang="en-US" sz="2000" dirty="0" smtClean="0"/>
              <a:t>Data Bus</a:t>
            </a:r>
          </a:p>
          <a:p>
            <a:pPr lvl="1" eaLnBrk="1" hangingPunct="1">
              <a:spcBef>
                <a:spcPts val="600"/>
              </a:spcBef>
              <a:spcAft>
                <a:spcPts val="600"/>
              </a:spcAft>
            </a:pPr>
            <a:r>
              <a:rPr lang="en-US" sz="2000" dirty="0" smtClean="0"/>
              <a:t>Address Bus</a:t>
            </a:r>
          </a:p>
          <a:p>
            <a:pPr lvl="1" eaLnBrk="1" hangingPunct="1">
              <a:spcBef>
                <a:spcPts val="600"/>
              </a:spcBef>
              <a:spcAft>
                <a:spcPts val="600"/>
              </a:spcAft>
            </a:pPr>
            <a:r>
              <a:rPr lang="en-US" sz="2000" dirty="0" smtClean="0"/>
              <a:t>Control Bus</a:t>
            </a:r>
          </a:p>
        </p:txBody>
      </p:sp>
      <p:sp>
        <p:nvSpPr>
          <p:cNvPr id="19460" name="Slide Number Placeholder 43"/>
          <p:cNvSpPr>
            <a:spLocks noGrp="1"/>
          </p:cNvSpPr>
          <p:nvPr>
            <p:ph type="sldNum" sz="quarter" idx="12"/>
          </p:nvPr>
        </p:nvSpPr>
        <p:spPr/>
        <p:txBody>
          <a:bodyPr/>
          <a:lstStyle/>
          <a:p>
            <a:pPr fontAlgn="base">
              <a:spcBef>
                <a:spcPct val="0"/>
              </a:spcBef>
              <a:spcAft>
                <a:spcPct val="0"/>
              </a:spcAft>
              <a:defRPr/>
            </a:pPr>
            <a:fld id="{E640522D-7D59-4B44-8328-4B4061755E7E}" type="slidenum">
              <a:rPr lang="en-US" smtClean="0">
                <a:latin typeface="Arial" pitchFamily="34" charset="0"/>
              </a:rPr>
              <a:pPr fontAlgn="base">
                <a:spcBef>
                  <a:spcPct val="0"/>
                </a:spcBef>
                <a:spcAft>
                  <a:spcPct val="0"/>
                </a:spcAft>
                <a:defRPr/>
              </a:pPr>
              <a:t>29</a:t>
            </a:fld>
            <a:endParaRPr lang="en-US" smtClean="0">
              <a:latin typeface="Arial" pitchFamily="34" charset="0"/>
            </a:endParaRPr>
          </a:p>
        </p:txBody>
      </p:sp>
      <p:grpSp>
        <p:nvGrpSpPr>
          <p:cNvPr id="2" name="Group 77"/>
          <p:cNvGrpSpPr>
            <a:grpSpLocks/>
          </p:cNvGrpSpPr>
          <p:nvPr/>
        </p:nvGrpSpPr>
        <p:grpSpPr bwMode="auto">
          <a:xfrm>
            <a:off x="3124200" y="3962400"/>
            <a:ext cx="5638800" cy="2743200"/>
            <a:chOff x="1070" y="2160"/>
            <a:chExt cx="3552" cy="1728"/>
          </a:xfrm>
        </p:grpSpPr>
        <p:sp>
          <p:nvSpPr>
            <p:cNvPr id="10246" name="AutoShape 5"/>
            <p:cNvSpPr>
              <a:spLocks noChangeAspect="1" noChangeArrowheads="1" noTextEdit="1"/>
            </p:cNvSpPr>
            <p:nvPr/>
          </p:nvSpPr>
          <p:spPr bwMode="auto">
            <a:xfrm>
              <a:off x="1070" y="2160"/>
              <a:ext cx="3552" cy="1728"/>
            </a:xfrm>
            <a:prstGeom prst="rect">
              <a:avLst/>
            </a:prstGeom>
            <a:solidFill>
              <a:schemeClr val="accent1"/>
            </a:solidFill>
            <a:ln w="9525">
              <a:noFill/>
              <a:miter lim="800000"/>
              <a:headEnd/>
              <a:tailEnd/>
            </a:ln>
          </p:spPr>
          <p:txBody>
            <a:bodyPr/>
            <a:lstStyle/>
            <a:p>
              <a:endParaRPr lang="en-US"/>
            </a:p>
          </p:txBody>
        </p:sp>
        <p:sp>
          <p:nvSpPr>
            <p:cNvPr id="10247" name="Rectangle 7"/>
            <p:cNvSpPr>
              <a:spLocks noChangeArrowheads="1"/>
            </p:cNvSpPr>
            <p:nvPr/>
          </p:nvSpPr>
          <p:spPr bwMode="auto">
            <a:xfrm>
              <a:off x="1184" y="2524"/>
              <a:ext cx="1063" cy="870"/>
            </a:xfrm>
            <a:prstGeom prst="rect">
              <a:avLst/>
            </a:prstGeom>
            <a:solidFill>
              <a:srgbClr val="FFFFFF"/>
            </a:solidFill>
            <a:ln w="11113">
              <a:solidFill>
                <a:srgbClr val="000000"/>
              </a:solidFill>
              <a:miter lim="800000"/>
              <a:headEnd/>
              <a:tailEnd/>
            </a:ln>
          </p:spPr>
          <p:txBody>
            <a:bodyPr/>
            <a:lstStyle/>
            <a:p>
              <a:endParaRPr lang="en-US">
                <a:latin typeface="Georgia" pitchFamily="18" charset="0"/>
              </a:endParaRPr>
            </a:p>
          </p:txBody>
        </p:sp>
        <p:sp>
          <p:nvSpPr>
            <p:cNvPr id="10248" name="Rectangle 8"/>
            <p:cNvSpPr>
              <a:spLocks noChangeArrowheads="1"/>
            </p:cNvSpPr>
            <p:nvPr/>
          </p:nvSpPr>
          <p:spPr bwMode="auto">
            <a:xfrm>
              <a:off x="1506" y="2859"/>
              <a:ext cx="431" cy="212"/>
            </a:xfrm>
            <a:prstGeom prst="rect">
              <a:avLst/>
            </a:prstGeom>
            <a:noFill/>
            <a:ln w="9525">
              <a:noFill/>
              <a:miter lim="800000"/>
              <a:headEnd/>
              <a:tailEnd/>
            </a:ln>
          </p:spPr>
          <p:txBody>
            <a:bodyPr wrap="none" lIns="0" tIns="0" rIns="0" bIns="0">
              <a:spAutoFit/>
            </a:bodyPr>
            <a:lstStyle/>
            <a:p>
              <a:pPr algn="ctr"/>
              <a:r>
                <a:rPr lang="en-US" sz="1100" b="1">
                  <a:solidFill>
                    <a:srgbClr val="000000"/>
                  </a:solidFill>
                  <a:latin typeface="Helvetica" charset="0"/>
                </a:rPr>
                <a:t>Processor</a:t>
              </a:r>
            </a:p>
            <a:p>
              <a:pPr algn="ctr"/>
              <a:r>
                <a:rPr lang="en-US" sz="1100" b="1">
                  <a:solidFill>
                    <a:srgbClr val="000000"/>
                  </a:solidFill>
                  <a:latin typeface="Helvetica" charset="0"/>
                </a:rPr>
                <a:t>(CPU)</a:t>
              </a:r>
              <a:endParaRPr lang="en-US">
                <a:latin typeface="Georgia" pitchFamily="18" charset="0"/>
              </a:endParaRPr>
            </a:p>
          </p:txBody>
        </p:sp>
        <p:sp>
          <p:nvSpPr>
            <p:cNvPr id="10249" name="Rectangle 10"/>
            <p:cNvSpPr>
              <a:spLocks noChangeArrowheads="1"/>
            </p:cNvSpPr>
            <p:nvPr/>
          </p:nvSpPr>
          <p:spPr bwMode="auto">
            <a:xfrm>
              <a:off x="2425" y="2524"/>
              <a:ext cx="753" cy="870"/>
            </a:xfrm>
            <a:prstGeom prst="rect">
              <a:avLst/>
            </a:prstGeom>
            <a:solidFill>
              <a:srgbClr val="FFFFFF"/>
            </a:solidFill>
            <a:ln w="11113">
              <a:solidFill>
                <a:srgbClr val="000000"/>
              </a:solidFill>
              <a:miter lim="800000"/>
              <a:headEnd/>
              <a:tailEnd/>
            </a:ln>
          </p:spPr>
          <p:txBody>
            <a:bodyPr/>
            <a:lstStyle/>
            <a:p>
              <a:endParaRPr lang="en-US">
                <a:latin typeface="Georgia" pitchFamily="18" charset="0"/>
              </a:endParaRPr>
            </a:p>
          </p:txBody>
        </p:sp>
        <p:sp>
          <p:nvSpPr>
            <p:cNvPr id="10250" name="Rectangle 11"/>
            <p:cNvSpPr>
              <a:spLocks noChangeArrowheads="1"/>
            </p:cNvSpPr>
            <p:nvPr/>
          </p:nvSpPr>
          <p:spPr bwMode="auto">
            <a:xfrm>
              <a:off x="2662" y="2886"/>
              <a:ext cx="317"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Memory</a:t>
              </a:r>
              <a:endParaRPr lang="en-US">
                <a:latin typeface="Georgia" pitchFamily="18" charset="0"/>
              </a:endParaRPr>
            </a:p>
          </p:txBody>
        </p:sp>
        <p:sp>
          <p:nvSpPr>
            <p:cNvPr id="10251" name="Rectangle 13"/>
            <p:cNvSpPr>
              <a:spLocks noChangeArrowheads="1"/>
            </p:cNvSpPr>
            <p:nvPr/>
          </p:nvSpPr>
          <p:spPr bwMode="auto">
            <a:xfrm>
              <a:off x="1427" y="2591"/>
              <a:ext cx="577" cy="133"/>
            </a:xfrm>
            <a:prstGeom prst="rect">
              <a:avLst/>
            </a:prstGeom>
            <a:solidFill>
              <a:srgbClr val="FFFFFF"/>
            </a:solidFill>
            <a:ln w="11113">
              <a:solidFill>
                <a:srgbClr val="000000"/>
              </a:solidFill>
              <a:miter lim="800000"/>
              <a:headEnd/>
              <a:tailEnd/>
            </a:ln>
          </p:spPr>
          <p:txBody>
            <a:bodyPr/>
            <a:lstStyle/>
            <a:p>
              <a:endParaRPr lang="en-US">
                <a:latin typeface="Georgia" pitchFamily="18" charset="0"/>
              </a:endParaRPr>
            </a:p>
          </p:txBody>
        </p:sp>
        <p:sp>
          <p:nvSpPr>
            <p:cNvPr id="10252" name="Rectangle 14"/>
            <p:cNvSpPr>
              <a:spLocks noChangeArrowheads="1"/>
            </p:cNvSpPr>
            <p:nvPr/>
          </p:nvSpPr>
          <p:spPr bwMode="auto">
            <a:xfrm>
              <a:off x="1544" y="2605"/>
              <a:ext cx="337"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registers</a:t>
              </a:r>
              <a:endParaRPr lang="en-US">
                <a:latin typeface="Georgia" pitchFamily="18" charset="0"/>
              </a:endParaRPr>
            </a:p>
          </p:txBody>
        </p:sp>
        <p:sp>
          <p:nvSpPr>
            <p:cNvPr id="10253" name="Rectangle 15"/>
            <p:cNvSpPr>
              <a:spLocks noChangeArrowheads="1"/>
            </p:cNvSpPr>
            <p:nvPr/>
          </p:nvSpPr>
          <p:spPr bwMode="auto">
            <a:xfrm>
              <a:off x="1272" y="3191"/>
              <a:ext cx="322" cy="133"/>
            </a:xfrm>
            <a:prstGeom prst="rect">
              <a:avLst/>
            </a:prstGeom>
            <a:solidFill>
              <a:srgbClr val="FFFFFF"/>
            </a:solidFill>
            <a:ln w="11113">
              <a:solidFill>
                <a:srgbClr val="000000"/>
              </a:solidFill>
              <a:miter lim="800000"/>
              <a:headEnd/>
              <a:tailEnd/>
            </a:ln>
          </p:spPr>
          <p:txBody>
            <a:bodyPr/>
            <a:lstStyle/>
            <a:p>
              <a:endParaRPr lang="en-US">
                <a:latin typeface="Georgia" pitchFamily="18" charset="0"/>
              </a:endParaRPr>
            </a:p>
          </p:txBody>
        </p:sp>
        <p:sp>
          <p:nvSpPr>
            <p:cNvPr id="10254" name="Rectangle 16"/>
            <p:cNvSpPr>
              <a:spLocks noChangeArrowheads="1"/>
            </p:cNvSpPr>
            <p:nvPr/>
          </p:nvSpPr>
          <p:spPr bwMode="auto">
            <a:xfrm>
              <a:off x="1347" y="3205"/>
              <a:ext cx="172"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ALU</a:t>
              </a:r>
              <a:endParaRPr lang="en-US">
                <a:latin typeface="Georgia" pitchFamily="18" charset="0"/>
              </a:endParaRPr>
            </a:p>
          </p:txBody>
        </p:sp>
        <p:sp>
          <p:nvSpPr>
            <p:cNvPr id="10255" name="Rectangle 17"/>
            <p:cNvSpPr>
              <a:spLocks noChangeArrowheads="1"/>
            </p:cNvSpPr>
            <p:nvPr/>
          </p:nvSpPr>
          <p:spPr bwMode="auto">
            <a:xfrm>
              <a:off x="1860" y="3191"/>
              <a:ext cx="354" cy="133"/>
            </a:xfrm>
            <a:prstGeom prst="rect">
              <a:avLst/>
            </a:prstGeom>
            <a:solidFill>
              <a:srgbClr val="FFFFFF"/>
            </a:solidFill>
            <a:ln w="11113">
              <a:solidFill>
                <a:srgbClr val="000000"/>
              </a:solidFill>
              <a:miter lim="800000"/>
              <a:headEnd/>
              <a:tailEnd/>
            </a:ln>
          </p:spPr>
          <p:txBody>
            <a:bodyPr/>
            <a:lstStyle/>
            <a:p>
              <a:endParaRPr lang="en-US">
                <a:latin typeface="Georgia" pitchFamily="18" charset="0"/>
              </a:endParaRPr>
            </a:p>
          </p:txBody>
        </p:sp>
        <p:sp>
          <p:nvSpPr>
            <p:cNvPr id="10256" name="Rectangle 18"/>
            <p:cNvSpPr>
              <a:spLocks noChangeArrowheads="1"/>
            </p:cNvSpPr>
            <p:nvPr/>
          </p:nvSpPr>
          <p:spPr bwMode="auto">
            <a:xfrm>
              <a:off x="1934" y="3205"/>
              <a:ext cx="201"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clock</a:t>
              </a:r>
              <a:endParaRPr lang="en-US">
                <a:latin typeface="Georgia" pitchFamily="18" charset="0"/>
              </a:endParaRPr>
            </a:p>
          </p:txBody>
        </p:sp>
        <p:sp>
          <p:nvSpPr>
            <p:cNvPr id="10257" name="Rectangle 19"/>
            <p:cNvSpPr>
              <a:spLocks noChangeArrowheads="1"/>
            </p:cNvSpPr>
            <p:nvPr/>
          </p:nvSpPr>
          <p:spPr bwMode="auto">
            <a:xfrm>
              <a:off x="3311" y="2524"/>
              <a:ext cx="410" cy="870"/>
            </a:xfrm>
            <a:prstGeom prst="rect">
              <a:avLst/>
            </a:prstGeom>
            <a:solidFill>
              <a:srgbClr val="FFFFFF"/>
            </a:solidFill>
            <a:ln w="11113">
              <a:solidFill>
                <a:srgbClr val="000000"/>
              </a:solidFill>
              <a:miter lim="800000"/>
              <a:headEnd/>
              <a:tailEnd/>
            </a:ln>
          </p:spPr>
          <p:txBody>
            <a:bodyPr/>
            <a:lstStyle/>
            <a:p>
              <a:endParaRPr lang="en-US">
                <a:latin typeface="Georgia" pitchFamily="18" charset="0"/>
              </a:endParaRPr>
            </a:p>
          </p:txBody>
        </p:sp>
        <p:sp>
          <p:nvSpPr>
            <p:cNvPr id="10258" name="Rectangle 20"/>
            <p:cNvSpPr>
              <a:spLocks noChangeArrowheads="1"/>
            </p:cNvSpPr>
            <p:nvPr/>
          </p:nvSpPr>
          <p:spPr bwMode="auto">
            <a:xfrm>
              <a:off x="3456" y="2810"/>
              <a:ext cx="116"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I/O</a:t>
              </a:r>
              <a:endParaRPr lang="en-US">
                <a:latin typeface="Georgia" pitchFamily="18" charset="0"/>
              </a:endParaRPr>
            </a:p>
          </p:txBody>
        </p:sp>
        <p:sp>
          <p:nvSpPr>
            <p:cNvPr id="10259" name="Rectangle 21"/>
            <p:cNvSpPr>
              <a:spLocks noChangeArrowheads="1"/>
            </p:cNvSpPr>
            <p:nvPr/>
          </p:nvSpPr>
          <p:spPr bwMode="auto">
            <a:xfrm>
              <a:off x="3379" y="2917"/>
              <a:ext cx="270"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Device</a:t>
              </a:r>
              <a:endParaRPr lang="en-US">
                <a:latin typeface="Georgia" pitchFamily="18" charset="0"/>
              </a:endParaRPr>
            </a:p>
          </p:txBody>
        </p:sp>
        <p:sp>
          <p:nvSpPr>
            <p:cNvPr id="10260" name="Rectangle 22"/>
            <p:cNvSpPr>
              <a:spLocks noChangeArrowheads="1"/>
            </p:cNvSpPr>
            <p:nvPr/>
          </p:nvSpPr>
          <p:spPr bwMode="auto">
            <a:xfrm>
              <a:off x="3466" y="3023"/>
              <a:ext cx="98"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#1</a:t>
              </a:r>
              <a:endParaRPr lang="en-US">
                <a:latin typeface="Georgia" pitchFamily="18" charset="0"/>
              </a:endParaRPr>
            </a:p>
          </p:txBody>
        </p:sp>
        <p:sp>
          <p:nvSpPr>
            <p:cNvPr id="10261" name="Rectangle 23"/>
            <p:cNvSpPr>
              <a:spLocks noChangeArrowheads="1"/>
            </p:cNvSpPr>
            <p:nvPr/>
          </p:nvSpPr>
          <p:spPr bwMode="auto">
            <a:xfrm>
              <a:off x="3843" y="2524"/>
              <a:ext cx="410" cy="870"/>
            </a:xfrm>
            <a:prstGeom prst="rect">
              <a:avLst/>
            </a:prstGeom>
            <a:solidFill>
              <a:srgbClr val="FFFFFF"/>
            </a:solidFill>
            <a:ln w="11113">
              <a:solidFill>
                <a:srgbClr val="000000"/>
              </a:solidFill>
              <a:miter lim="800000"/>
              <a:headEnd/>
              <a:tailEnd/>
            </a:ln>
          </p:spPr>
          <p:txBody>
            <a:bodyPr/>
            <a:lstStyle/>
            <a:p>
              <a:endParaRPr lang="en-US">
                <a:latin typeface="Georgia" pitchFamily="18" charset="0"/>
              </a:endParaRPr>
            </a:p>
          </p:txBody>
        </p:sp>
        <p:sp>
          <p:nvSpPr>
            <p:cNvPr id="10262" name="Rectangle 24"/>
            <p:cNvSpPr>
              <a:spLocks noChangeArrowheads="1"/>
            </p:cNvSpPr>
            <p:nvPr/>
          </p:nvSpPr>
          <p:spPr bwMode="auto">
            <a:xfrm>
              <a:off x="3988" y="2810"/>
              <a:ext cx="116"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I/O</a:t>
              </a:r>
              <a:endParaRPr lang="en-US">
                <a:latin typeface="Georgia" pitchFamily="18" charset="0"/>
              </a:endParaRPr>
            </a:p>
          </p:txBody>
        </p:sp>
        <p:sp>
          <p:nvSpPr>
            <p:cNvPr id="10263" name="Rectangle 25"/>
            <p:cNvSpPr>
              <a:spLocks noChangeArrowheads="1"/>
            </p:cNvSpPr>
            <p:nvPr/>
          </p:nvSpPr>
          <p:spPr bwMode="auto">
            <a:xfrm>
              <a:off x="3911" y="2917"/>
              <a:ext cx="270"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Device</a:t>
              </a:r>
              <a:endParaRPr lang="en-US">
                <a:latin typeface="Georgia" pitchFamily="18" charset="0"/>
              </a:endParaRPr>
            </a:p>
          </p:txBody>
        </p:sp>
        <p:sp>
          <p:nvSpPr>
            <p:cNvPr id="10264" name="Rectangle 26"/>
            <p:cNvSpPr>
              <a:spLocks noChangeArrowheads="1"/>
            </p:cNvSpPr>
            <p:nvPr/>
          </p:nvSpPr>
          <p:spPr bwMode="auto">
            <a:xfrm>
              <a:off x="3997" y="3023"/>
              <a:ext cx="98"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#2</a:t>
              </a:r>
              <a:endParaRPr lang="en-US">
                <a:latin typeface="Georgia" pitchFamily="18" charset="0"/>
              </a:endParaRPr>
            </a:p>
          </p:txBody>
        </p:sp>
        <p:sp>
          <p:nvSpPr>
            <p:cNvPr id="10265" name="Line 27"/>
            <p:cNvSpPr>
              <a:spLocks noChangeShapeType="1"/>
            </p:cNvSpPr>
            <p:nvPr/>
          </p:nvSpPr>
          <p:spPr bwMode="auto">
            <a:xfrm flipH="1">
              <a:off x="1537" y="3394"/>
              <a:ext cx="0" cy="363"/>
            </a:xfrm>
            <a:prstGeom prst="line">
              <a:avLst/>
            </a:prstGeom>
            <a:noFill/>
            <a:ln w="19050">
              <a:solidFill>
                <a:srgbClr val="000000"/>
              </a:solidFill>
              <a:round/>
              <a:headEnd/>
              <a:tailEnd/>
            </a:ln>
          </p:spPr>
          <p:txBody>
            <a:bodyPr/>
            <a:lstStyle/>
            <a:p>
              <a:endParaRPr lang="en-US"/>
            </a:p>
          </p:txBody>
        </p:sp>
        <p:sp>
          <p:nvSpPr>
            <p:cNvPr id="10266" name="Line 28"/>
            <p:cNvSpPr>
              <a:spLocks noChangeShapeType="1"/>
            </p:cNvSpPr>
            <p:nvPr/>
          </p:nvSpPr>
          <p:spPr bwMode="auto">
            <a:xfrm>
              <a:off x="1537" y="3757"/>
              <a:ext cx="3012" cy="0"/>
            </a:xfrm>
            <a:prstGeom prst="line">
              <a:avLst/>
            </a:prstGeom>
            <a:noFill/>
            <a:ln w="19050">
              <a:solidFill>
                <a:srgbClr val="000000"/>
              </a:solidFill>
              <a:round/>
              <a:headEnd/>
              <a:tailEnd/>
            </a:ln>
          </p:spPr>
          <p:txBody>
            <a:bodyPr/>
            <a:lstStyle/>
            <a:p>
              <a:endParaRPr lang="en-US"/>
            </a:p>
          </p:txBody>
        </p:sp>
        <p:sp>
          <p:nvSpPr>
            <p:cNvPr id="10267" name="Line 29"/>
            <p:cNvSpPr>
              <a:spLocks noChangeShapeType="1"/>
            </p:cNvSpPr>
            <p:nvPr/>
          </p:nvSpPr>
          <p:spPr bwMode="auto">
            <a:xfrm flipH="1">
              <a:off x="2590" y="3394"/>
              <a:ext cx="0" cy="363"/>
            </a:xfrm>
            <a:prstGeom prst="line">
              <a:avLst/>
            </a:prstGeom>
            <a:noFill/>
            <a:ln w="19050">
              <a:solidFill>
                <a:srgbClr val="000000"/>
              </a:solidFill>
              <a:round/>
              <a:headEnd/>
              <a:tailEnd/>
            </a:ln>
          </p:spPr>
          <p:txBody>
            <a:bodyPr/>
            <a:lstStyle/>
            <a:p>
              <a:endParaRPr lang="en-US"/>
            </a:p>
          </p:txBody>
        </p:sp>
        <p:sp>
          <p:nvSpPr>
            <p:cNvPr id="10268" name="Line 30"/>
            <p:cNvSpPr>
              <a:spLocks noChangeShapeType="1"/>
            </p:cNvSpPr>
            <p:nvPr/>
          </p:nvSpPr>
          <p:spPr bwMode="auto">
            <a:xfrm flipH="1">
              <a:off x="3424" y="3394"/>
              <a:ext cx="0" cy="363"/>
            </a:xfrm>
            <a:prstGeom prst="line">
              <a:avLst/>
            </a:prstGeom>
            <a:noFill/>
            <a:ln w="19050">
              <a:solidFill>
                <a:srgbClr val="000000"/>
              </a:solidFill>
              <a:round/>
              <a:headEnd/>
              <a:tailEnd/>
            </a:ln>
          </p:spPr>
          <p:txBody>
            <a:bodyPr/>
            <a:lstStyle/>
            <a:p>
              <a:endParaRPr lang="en-US"/>
            </a:p>
          </p:txBody>
        </p:sp>
        <p:sp>
          <p:nvSpPr>
            <p:cNvPr id="10269" name="Line 31"/>
            <p:cNvSpPr>
              <a:spLocks noChangeShapeType="1"/>
            </p:cNvSpPr>
            <p:nvPr/>
          </p:nvSpPr>
          <p:spPr bwMode="auto">
            <a:xfrm flipH="1">
              <a:off x="3969" y="3394"/>
              <a:ext cx="0" cy="363"/>
            </a:xfrm>
            <a:prstGeom prst="line">
              <a:avLst/>
            </a:prstGeom>
            <a:noFill/>
            <a:ln w="19050">
              <a:solidFill>
                <a:srgbClr val="000000"/>
              </a:solidFill>
              <a:round/>
              <a:headEnd/>
              <a:tailEnd/>
            </a:ln>
          </p:spPr>
          <p:txBody>
            <a:bodyPr/>
            <a:lstStyle/>
            <a:p>
              <a:endParaRPr lang="en-US"/>
            </a:p>
          </p:txBody>
        </p:sp>
        <p:sp>
          <p:nvSpPr>
            <p:cNvPr id="10270" name="Line 32"/>
            <p:cNvSpPr>
              <a:spLocks noChangeShapeType="1"/>
            </p:cNvSpPr>
            <p:nvPr/>
          </p:nvSpPr>
          <p:spPr bwMode="auto">
            <a:xfrm>
              <a:off x="1682" y="2347"/>
              <a:ext cx="1" cy="177"/>
            </a:xfrm>
            <a:prstGeom prst="line">
              <a:avLst/>
            </a:prstGeom>
            <a:noFill/>
            <a:ln w="19050">
              <a:solidFill>
                <a:srgbClr val="000000"/>
              </a:solidFill>
              <a:round/>
              <a:headEnd/>
              <a:tailEnd/>
            </a:ln>
          </p:spPr>
          <p:txBody>
            <a:bodyPr/>
            <a:lstStyle/>
            <a:p>
              <a:endParaRPr lang="en-US"/>
            </a:p>
          </p:txBody>
        </p:sp>
        <p:sp>
          <p:nvSpPr>
            <p:cNvPr id="10271" name="Line 33"/>
            <p:cNvSpPr>
              <a:spLocks noChangeShapeType="1"/>
            </p:cNvSpPr>
            <p:nvPr/>
          </p:nvSpPr>
          <p:spPr bwMode="auto">
            <a:xfrm>
              <a:off x="1682" y="2341"/>
              <a:ext cx="2867" cy="0"/>
            </a:xfrm>
            <a:prstGeom prst="line">
              <a:avLst/>
            </a:prstGeom>
            <a:noFill/>
            <a:ln w="19050">
              <a:solidFill>
                <a:srgbClr val="000000"/>
              </a:solidFill>
              <a:round/>
              <a:headEnd/>
              <a:tailEnd/>
            </a:ln>
          </p:spPr>
          <p:txBody>
            <a:bodyPr/>
            <a:lstStyle/>
            <a:p>
              <a:endParaRPr lang="en-US"/>
            </a:p>
          </p:txBody>
        </p:sp>
        <p:sp>
          <p:nvSpPr>
            <p:cNvPr id="10272" name="Line 34"/>
            <p:cNvSpPr>
              <a:spLocks noChangeShapeType="1"/>
            </p:cNvSpPr>
            <p:nvPr/>
          </p:nvSpPr>
          <p:spPr bwMode="auto">
            <a:xfrm>
              <a:off x="2806" y="2343"/>
              <a:ext cx="1" cy="181"/>
            </a:xfrm>
            <a:prstGeom prst="line">
              <a:avLst/>
            </a:prstGeom>
            <a:noFill/>
            <a:ln w="19050">
              <a:solidFill>
                <a:srgbClr val="000000"/>
              </a:solidFill>
              <a:round/>
              <a:headEnd/>
              <a:tailEnd/>
            </a:ln>
          </p:spPr>
          <p:txBody>
            <a:bodyPr/>
            <a:lstStyle/>
            <a:p>
              <a:endParaRPr lang="en-US"/>
            </a:p>
          </p:txBody>
        </p:sp>
        <p:sp>
          <p:nvSpPr>
            <p:cNvPr id="10273" name="Line 35"/>
            <p:cNvSpPr>
              <a:spLocks noChangeShapeType="1"/>
            </p:cNvSpPr>
            <p:nvPr/>
          </p:nvSpPr>
          <p:spPr bwMode="auto">
            <a:xfrm>
              <a:off x="3515" y="2343"/>
              <a:ext cx="1" cy="181"/>
            </a:xfrm>
            <a:prstGeom prst="line">
              <a:avLst/>
            </a:prstGeom>
            <a:noFill/>
            <a:ln w="19050">
              <a:solidFill>
                <a:srgbClr val="000000"/>
              </a:solidFill>
              <a:round/>
              <a:headEnd/>
              <a:tailEnd/>
            </a:ln>
          </p:spPr>
          <p:txBody>
            <a:bodyPr/>
            <a:lstStyle/>
            <a:p>
              <a:endParaRPr lang="en-US"/>
            </a:p>
          </p:txBody>
        </p:sp>
        <p:sp>
          <p:nvSpPr>
            <p:cNvPr id="10274" name="Line 36"/>
            <p:cNvSpPr>
              <a:spLocks noChangeShapeType="1"/>
            </p:cNvSpPr>
            <p:nvPr/>
          </p:nvSpPr>
          <p:spPr bwMode="auto">
            <a:xfrm>
              <a:off x="4048" y="2343"/>
              <a:ext cx="1" cy="181"/>
            </a:xfrm>
            <a:prstGeom prst="line">
              <a:avLst/>
            </a:prstGeom>
            <a:noFill/>
            <a:ln w="19050">
              <a:solidFill>
                <a:srgbClr val="000000"/>
              </a:solidFill>
              <a:round/>
              <a:headEnd/>
              <a:tailEnd/>
            </a:ln>
          </p:spPr>
          <p:txBody>
            <a:bodyPr/>
            <a:lstStyle/>
            <a:p>
              <a:endParaRPr lang="en-US"/>
            </a:p>
          </p:txBody>
        </p:sp>
        <p:sp>
          <p:nvSpPr>
            <p:cNvPr id="10275" name="Line 66"/>
            <p:cNvSpPr>
              <a:spLocks noChangeShapeType="1"/>
            </p:cNvSpPr>
            <p:nvPr/>
          </p:nvSpPr>
          <p:spPr bwMode="auto">
            <a:xfrm>
              <a:off x="1900" y="3394"/>
              <a:ext cx="0" cy="181"/>
            </a:xfrm>
            <a:prstGeom prst="line">
              <a:avLst/>
            </a:prstGeom>
            <a:noFill/>
            <a:ln w="19050">
              <a:solidFill>
                <a:srgbClr val="FF0000"/>
              </a:solidFill>
              <a:round/>
              <a:headEnd/>
              <a:tailEnd/>
            </a:ln>
          </p:spPr>
          <p:txBody>
            <a:bodyPr/>
            <a:lstStyle/>
            <a:p>
              <a:endParaRPr lang="en-US"/>
            </a:p>
          </p:txBody>
        </p:sp>
        <p:sp>
          <p:nvSpPr>
            <p:cNvPr id="10276" name="Line 67"/>
            <p:cNvSpPr>
              <a:spLocks noChangeShapeType="1"/>
            </p:cNvSpPr>
            <p:nvPr/>
          </p:nvSpPr>
          <p:spPr bwMode="auto">
            <a:xfrm flipH="1">
              <a:off x="2953" y="3394"/>
              <a:ext cx="0" cy="181"/>
            </a:xfrm>
            <a:prstGeom prst="line">
              <a:avLst/>
            </a:prstGeom>
            <a:noFill/>
            <a:ln w="19050">
              <a:solidFill>
                <a:srgbClr val="FF0000"/>
              </a:solidFill>
              <a:round/>
              <a:headEnd/>
              <a:tailEnd/>
            </a:ln>
          </p:spPr>
          <p:txBody>
            <a:bodyPr/>
            <a:lstStyle/>
            <a:p>
              <a:endParaRPr lang="en-US"/>
            </a:p>
          </p:txBody>
        </p:sp>
        <p:sp>
          <p:nvSpPr>
            <p:cNvPr id="10277" name="Line 68"/>
            <p:cNvSpPr>
              <a:spLocks noChangeShapeType="1"/>
            </p:cNvSpPr>
            <p:nvPr/>
          </p:nvSpPr>
          <p:spPr bwMode="auto">
            <a:xfrm>
              <a:off x="3606" y="3394"/>
              <a:ext cx="0" cy="181"/>
            </a:xfrm>
            <a:prstGeom prst="line">
              <a:avLst/>
            </a:prstGeom>
            <a:noFill/>
            <a:ln w="19050">
              <a:solidFill>
                <a:srgbClr val="FF0000"/>
              </a:solidFill>
              <a:round/>
              <a:headEnd/>
              <a:tailEnd/>
            </a:ln>
          </p:spPr>
          <p:txBody>
            <a:bodyPr/>
            <a:lstStyle/>
            <a:p>
              <a:endParaRPr lang="en-US"/>
            </a:p>
          </p:txBody>
        </p:sp>
        <p:sp>
          <p:nvSpPr>
            <p:cNvPr id="10278" name="Line 69"/>
            <p:cNvSpPr>
              <a:spLocks noChangeShapeType="1"/>
            </p:cNvSpPr>
            <p:nvPr/>
          </p:nvSpPr>
          <p:spPr bwMode="auto">
            <a:xfrm>
              <a:off x="4150" y="3394"/>
              <a:ext cx="0" cy="181"/>
            </a:xfrm>
            <a:prstGeom prst="line">
              <a:avLst/>
            </a:prstGeom>
            <a:noFill/>
            <a:ln w="19050">
              <a:solidFill>
                <a:srgbClr val="FF0000"/>
              </a:solidFill>
              <a:round/>
              <a:headEnd/>
              <a:tailEnd/>
            </a:ln>
          </p:spPr>
          <p:txBody>
            <a:bodyPr/>
            <a:lstStyle/>
            <a:p>
              <a:endParaRPr lang="en-US"/>
            </a:p>
          </p:txBody>
        </p:sp>
        <p:sp>
          <p:nvSpPr>
            <p:cNvPr id="10279" name="Rectangle 70"/>
            <p:cNvSpPr>
              <a:spLocks noChangeArrowheads="1"/>
            </p:cNvSpPr>
            <p:nvPr/>
          </p:nvSpPr>
          <p:spPr bwMode="auto">
            <a:xfrm>
              <a:off x="2892" y="2231"/>
              <a:ext cx="30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charset="0"/>
                </a:rPr>
                <a:t>data bus</a:t>
              </a:r>
              <a:endParaRPr lang="en-US">
                <a:latin typeface="Georgia" pitchFamily="18" charset="0"/>
              </a:endParaRPr>
            </a:p>
          </p:txBody>
        </p:sp>
        <p:sp>
          <p:nvSpPr>
            <p:cNvPr id="10280" name="Rectangle 71"/>
            <p:cNvSpPr>
              <a:spLocks noChangeArrowheads="1"/>
            </p:cNvSpPr>
            <p:nvPr/>
          </p:nvSpPr>
          <p:spPr bwMode="auto">
            <a:xfrm>
              <a:off x="2009" y="3466"/>
              <a:ext cx="389"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charset="0"/>
                </a:rPr>
                <a:t>control bus</a:t>
              </a:r>
              <a:endParaRPr lang="en-US">
                <a:latin typeface="Georgia" pitchFamily="18" charset="0"/>
              </a:endParaRPr>
            </a:p>
          </p:txBody>
        </p:sp>
        <p:sp>
          <p:nvSpPr>
            <p:cNvPr id="10281" name="Rectangle 72"/>
            <p:cNvSpPr>
              <a:spLocks noChangeArrowheads="1"/>
            </p:cNvSpPr>
            <p:nvPr/>
          </p:nvSpPr>
          <p:spPr bwMode="auto">
            <a:xfrm>
              <a:off x="1588" y="3648"/>
              <a:ext cx="433"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charset="0"/>
                </a:rPr>
                <a:t>address bus</a:t>
              </a:r>
              <a:endParaRPr lang="en-US">
                <a:latin typeface="Georgia" pitchFamily="18" charset="0"/>
              </a:endParaRPr>
            </a:p>
          </p:txBody>
        </p:sp>
        <p:sp>
          <p:nvSpPr>
            <p:cNvPr id="10282" name="Rectangle 73"/>
            <p:cNvSpPr>
              <a:spLocks noChangeArrowheads="1"/>
            </p:cNvSpPr>
            <p:nvPr/>
          </p:nvSpPr>
          <p:spPr bwMode="auto">
            <a:xfrm>
              <a:off x="1594" y="3191"/>
              <a:ext cx="266" cy="133"/>
            </a:xfrm>
            <a:prstGeom prst="rect">
              <a:avLst/>
            </a:prstGeom>
            <a:solidFill>
              <a:srgbClr val="FFFFFF"/>
            </a:solidFill>
            <a:ln w="11113">
              <a:solidFill>
                <a:srgbClr val="000000"/>
              </a:solidFill>
              <a:miter lim="800000"/>
              <a:headEnd/>
              <a:tailEnd/>
            </a:ln>
          </p:spPr>
          <p:txBody>
            <a:bodyPr/>
            <a:lstStyle/>
            <a:p>
              <a:endParaRPr lang="en-US">
                <a:latin typeface="Georgia" pitchFamily="18" charset="0"/>
              </a:endParaRPr>
            </a:p>
          </p:txBody>
        </p:sp>
        <p:sp>
          <p:nvSpPr>
            <p:cNvPr id="10283" name="Rectangle 74"/>
            <p:cNvSpPr>
              <a:spLocks noChangeArrowheads="1"/>
            </p:cNvSpPr>
            <p:nvPr/>
          </p:nvSpPr>
          <p:spPr bwMode="auto">
            <a:xfrm>
              <a:off x="1662" y="3205"/>
              <a:ext cx="128"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Helvetica" charset="0"/>
                </a:rPr>
                <a:t>CU</a:t>
              </a:r>
              <a:endParaRPr lang="en-US">
                <a:latin typeface="Georgia" pitchFamily="18" charset="0"/>
              </a:endParaRPr>
            </a:p>
          </p:txBody>
        </p:sp>
        <p:sp>
          <p:nvSpPr>
            <p:cNvPr id="10284" name="Line 76"/>
            <p:cNvSpPr>
              <a:spLocks noChangeShapeType="1"/>
            </p:cNvSpPr>
            <p:nvPr/>
          </p:nvSpPr>
          <p:spPr bwMode="auto">
            <a:xfrm>
              <a:off x="1900" y="3575"/>
              <a:ext cx="2649" cy="0"/>
            </a:xfrm>
            <a:prstGeom prst="line">
              <a:avLst/>
            </a:prstGeom>
            <a:noFill/>
            <a:ln w="19050">
              <a:solidFill>
                <a:srgbClr val="FF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Computer?</a:t>
            </a:r>
            <a:endParaRPr lang="en-US" dirty="0"/>
          </a:p>
        </p:txBody>
      </p:sp>
      <p:sp>
        <p:nvSpPr>
          <p:cNvPr id="3" name="Content Placeholder 2"/>
          <p:cNvSpPr>
            <a:spLocks noGrp="1"/>
          </p:cNvSpPr>
          <p:nvPr>
            <p:ph idx="1"/>
          </p:nvPr>
        </p:nvSpPr>
        <p:spPr/>
        <p:txBody>
          <a:bodyPr>
            <a:normAutofit/>
          </a:bodyPr>
          <a:lstStyle/>
          <a:p>
            <a:r>
              <a:rPr lang="en-US" i="1" dirty="0" smtClean="0"/>
              <a:t>According to Bradford public Library</a:t>
            </a:r>
          </a:p>
          <a:p>
            <a:r>
              <a:rPr lang="en-US" dirty="0" smtClean="0"/>
              <a:t>“Computers are not very intelligent devices, but they handle instructions flawlessly and fast. They must follow explicit directions from both the user and computer programmer. Computers are really nothing more than a very powerful calculator with some great accessories. Applications like word processing and games are just a very complex math problem”</a:t>
            </a:r>
            <a:endParaRPr lang="en-US" dirty="0"/>
          </a:p>
        </p:txBody>
      </p:sp>
    </p:spTree>
    <p:extLst>
      <p:ext uri="{BB962C8B-B14F-4D97-AF65-F5344CB8AC3E}">
        <p14:creationId xmlns:p14="http://schemas.microsoft.com/office/powerpoint/2010/main" val="1436724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533400"/>
            <a:ext cx="8229600" cy="1066800"/>
          </a:xfrm>
        </p:spPr>
        <p:txBody>
          <a:bodyPr/>
          <a:lstStyle/>
          <a:p>
            <a:pPr eaLnBrk="1" hangingPunct="1"/>
            <a:r>
              <a:rPr lang="en-US" altLang="zh-TW" smtClean="0">
                <a:ea typeface="PMingLiU" pitchFamily="18" charset="-120"/>
              </a:rPr>
              <a:t>Motherboard</a:t>
            </a:r>
          </a:p>
        </p:txBody>
      </p:sp>
      <p:sp>
        <p:nvSpPr>
          <p:cNvPr id="33795" name="Rectangle 3"/>
          <p:cNvSpPr>
            <a:spLocks noGrp="1" noChangeArrowheads="1"/>
          </p:cNvSpPr>
          <p:nvPr>
            <p:ph idx="1"/>
          </p:nvPr>
        </p:nvSpPr>
        <p:spPr>
          <a:xfrm>
            <a:off x="457200" y="1676400"/>
            <a:ext cx="8229600" cy="5181600"/>
          </a:xfrm>
        </p:spPr>
        <p:txBody>
          <a:bodyPr>
            <a:normAutofit lnSpcReduction="10000"/>
          </a:bodyPr>
          <a:lstStyle/>
          <a:p>
            <a:pPr eaLnBrk="1" hangingPunct="1">
              <a:spcAft>
                <a:spcPts val="600"/>
              </a:spcAft>
              <a:defRPr/>
            </a:pPr>
            <a:r>
              <a:rPr lang="en-US" altLang="zh-TW" sz="1800" dirty="0" smtClean="0">
                <a:ea typeface="PMingLiU" pitchFamily="18" charset="-120"/>
              </a:rPr>
              <a:t>CPU socket</a:t>
            </a:r>
          </a:p>
          <a:p>
            <a:pPr eaLnBrk="1" hangingPunct="1">
              <a:spcAft>
                <a:spcPts val="600"/>
              </a:spcAft>
              <a:defRPr/>
            </a:pPr>
            <a:r>
              <a:rPr lang="en-US" altLang="zh-TW" sz="1800" dirty="0" smtClean="0">
                <a:ea typeface="PMingLiU" pitchFamily="18" charset="-120"/>
              </a:rPr>
              <a:t>External cache memory slots</a:t>
            </a:r>
          </a:p>
          <a:p>
            <a:pPr lvl="1" eaLnBrk="1" hangingPunct="1">
              <a:spcAft>
                <a:spcPts val="600"/>
              </a:spcAft>
              <a:defRPr/>
            </a:pPr>
            <a:r>
              <a:rPr lang="en-US" altLang="zh-TW" sz="1600" dirty="0" smtClean="0">
                <a:ea typeface="PMingLiU" pitchFamily="18" charset="-120"/>
              </a:rPr>
              <a:t>For high speed cache memory that is used by CPU to reduce its access to slower conventional RAM</a:t>
            </a:r>
          </a:p>
          <a:p>
            <a:pPr eaLnBrk="1" hangingPunct="1">
              <a:spcAft>
                <a:spcPts val="600"/>
              </a:spcAft>
              <a:defRPr/>
            </a:pPr>
            <a:r>
              <a:rPr lang="en-US" altLang="zh-TW" sz="1800" dirty="0" smtClean="0">
                <a:ea typeface="PMingLiU" pitchFamily="18" charset="-120"/>
              </a:rPr>
              <a:t>Main memory slots</a:t>
            </a:r>
          </a:p>
          <a:p>
            <a:pPr lvl="1" eaLnBrk="1" hangingPunct="1">
              <a:spcAft>
                <a:spcPts val="600"/>
              </a:spcAft>
              <a:defRPr/>
            </a:pPr>
            <a:r>
              <a:rPr lang="en-US" altLang="zh-TW" sz="1600" dirty="0" smtClean="0">
                <a:ea typeface="PMingLiU" pitchFamily="18" charset="-120"/>
              </a:rPr>
              <a:t>Memory chips are on small boards that plug into available memory slots</a:t>
            </a:r>
          </a:p>
          <a:p>
            <a:pPr eaLnBrk="1" hangingPunct="1">
              <a:spcAft>
                <a:spcPts val="600"/>
              </a:spcAft>
              <a:defRPr/>
            </a:pPr>
            <a:r>
              <a:rPr lang="en-US" altLang="zh-TW" sz="1800" dirty="0" smtClean="0">
                <a:ea typeface="PMingLiU" pitchFamily="18" charset="-120"/>
              </a:rPr>
              <a:t>BIOS chips</a:t>
            </a:r>
          </a:p>
          <a:p>
            <a:pPr eaLnBrk="1" hangingPunct="1">
              <a:spcAft>
                <a:spcPts val="600"/>
              </a:spcAft>
              <a:defRPr/>
            </a:pPr>
            <a:r>
              <a:rPr lang="en-US" altLang="zh-TW" sz="1800" dirty="0" smtClean="0">
                <a:ea typeface="PMingLiU" pitchFamily="18" charset="-120"/>
              </a:rPr>
              <a:t>Sound synthesizer chip (optional)</a:t>
            </a:r>
          </a:p>
          <a:p>
            <a:pPr eaLnBrk="1" hangingPunct="1">
              <a:spcAft>
                <a:spcPts val="600"/>
              </a:spcAft>
              <a:defRPr/>
            </a:pPr>
            <a:r>
              <a:rPr lang="en-US" altLang="zh-TW" sz="1800" dirty="0" smtClean="0">
                <a:ea typeface="PMingLiU" pitchFamily="18" charset="-120"/>
              </a:rPr>
              <a:t>Video controller chip (optional)</a:t>
            </a:r>
          </a:p>
          <a:p>
            <a:pPr marL="342900" lvl="1" indent="-342900" eaLnBrk="1" hangingPunct="1">
              <a:spcAft>
                <a:spcPts val="600"/>
              </a:spcAft>
              <a:buFontTx/>
              <a:buChar char="•"/>
              <a:defRPr/>
            </a:pPr>
            <a:r>
              <a:rPr lang="en-US" altLang="zh-TW" sz="1800" dirty="0" smtClean="0">
                <a:ea typeface="PMingLiU" pitchFamily="18" charset="-120"/>
              </a:rPr>
              <a:t>IDE cable connectors </a:t>
            </a:r>
            <a:r>
              <a:rPr lang="en-US" altLang="zh-TW" sz="1400" dirty="0" smtClean="0">
                <a:ea typeface="PMingLiU" pitchFamily="18" charset="-120"/>
              </a:rPr>
              <a:t>(IDE = </a:t>
            </a:r>
            <a:r>
              <a:rPr lang="en-US" altLang="zh-TW" sz="1200" dirty="0" smtClean="0">
                <a:ea typeface="PMingLiU" pitchFamily="18" charset="-120"/>
              </a:rPr>
              <a:t>Integrated Drive Electronics</a:t>
            </a:r>
            <a:r>
              <a:rPr lang="en-US" altLang="zh-TW" sz="1400" dirty="0" smtClean="0">
                <a:ea typeface="PMingLiU" pitchFamily="18" charset="-120"/>
              </a:rPr>
              <a:t>)</a:t>
            </a:r>
            <a:endParaRPr lang="en-US" altLang="zh-TW" sz="1800" dirty="0" smtClean="0">
              <a:ea typeface="PMingLiU" pitchFamily="18" charset="-120"/>
            </a:endParaRPr>
          </a:p>
          <a:p>
            <a:pPr lvl="1" eaLnBrk="1" hangingPunct="1">
              <a:spcAft>
                <a:spcPts val="600"/>
              </a:spcAft>
              <a:defRPr/>
            </a:pPr>
            <a:r>
              <a:rPr lang="en-US" altLang="zh-TW" sz="1600" dirty="0" smtClean="0">
                <a:ea typeface="PMingLiU" pitchFamily="18" charset="-120"/>
              </a:rPr>
              <a:t>For internal fixed disks and CD ROM drives</a:t>
            </a:r>
          </a:p>
          <a:p>
            <a:pPr eaLnBrk="1" hangingPunct="1">
              <a:spcAft>
                <a:spcPts val="600"/>
              </a:spcAft>
              <a:defRPr/>
            </a:pPr>
            <a:r>
              <a:rPr lang="en-US" altLang="zh-TW" sz="1800" dirty="0" smtClean="0">
                <a:ea typeface="PMingLiU" pitchFamily="18" charset="-120"/>
              </a:rPr>
              <a:t>Parallel, serial, USB, video, keyboard, joystick, network, and mouse connectors</a:t>
            </a:r>
          </a:p>
          <a:p>
            <a:pPr eaLnBrk="1" hangingPunct="1">
              <a:spcAft>
                <a:spcPts val="600"/>
              </a:spcAft>
              <a:defRPr/>
            </a:pPr>
            <a:r>
              <a:rPr lang="en-US" altLang="zh-TW" sz="1800" dirty="0" smtClean="0">
                <a:ea typeface="PMingLiU" pitchFamily="18" charset="-120"/>
              </a:rPr>
              <a:t>PCI bus connectors</a:t>
            </a:r>
          </a:p>
        </p:txBody>
      </p:sp>
      <p:sp>
        <p:nvSpPr>
          <p:cNvPr id="33796" name="Slide Number Placeholder 4"/>
          <p:cNvSpPr>
            <a:spLocks noGrp="1"/>
          </p:cNvSpPr>
          <p:nvPr>
            <p:ph type="sldNum" sz="quarter" idx="12"/>
          </p:nvPr>
        </p:nvSpPr>
        <p:spPr/>
        <p:txBody>
          <a:bodyPr/>
          <a:lstStyle/>
          <a:p>
            <a:pPr fontAlgn="base">
              <a:spcBef>
                <a:spcPct val="0"/>
              </a:spcBef>
              <a:spcAft>
                <a:spcPct val="0"/>
              </a:spcAft>
              <a:defRPr/>
            </a:pPr>
            <a:fld id="{11F854E4-EF03-4DCB-99BC-C84A67625896}" type="slidenum">
              <a:rPr lang="zh-TW" altLang="en-US" smtClean="0">
                <a:latin typeface="Arial" pitchFamily="34" charset="0"/>
                <a:ea typeface="PMingLiU" pitchFamily="18" charset="-120"/>
              </a:rPr>
              <a:pPr fontAlgn="base">
                <a:spcBef>
                  <a:spcPct val="0"/>
                </a:spcBef>
                <a:spcAft>
                  <a:spcPct val="0"/>
                </a:spcAft>
                <a:defRPr/>
              </a:pPr>
              <a:t>30</a:t>
            </a:fld>
            <a:endParaRPr lang="en-US" altLang="zh-TW" smtClean="0">
              <a:latin typeface="Arial" pitchFamily="34" charset="0"/>
              <a:ea typeface="PMingLiU" pitchFamily="18" charset="-120"/>
            </a:endParaRPr>
          </a:p>
        </p:txBody>
      </p:sp>
    </p:spTree>
    <p:extLst>
      <p:ext uri="{BB962C8B-B14F-4D97-AF65-F5344CB8AC3E}">
        <p14:creationId xmlns:p14="http://schemas.microsoft.com/office/powerpoint/2010/main" val="4081801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304800"/>
            <a:ext cx="8229600" cy="1069975"/>
          </a:xfrm>
        </p:spPr>
        <p:txBody>
          <a:bodyPr/>
          <a:lstStyle/>
          <a:p>
            <a:pPr eaLnBrk="1" hangingPunct="1"/>
            <a:r>
              <a:rPr lang="en-US" altLang="zh-TW" smtClean="0">
                <a:ea typeface="PMingLiU" pitchFamily="18" charset="-120"/>
              </a:rPr>
              <a:t>Intel D850MD Motherboard</a:t>
            </a:r>
            <a:endParaRPr lang="en-US" altLang="zh-TW" sz="2400" smtClean="0">
              <a:ea typeface="PMingLiU" pitchFamily="18" charset="-120"/>
            </a:endParaRPr>
          </a:p>
        </p:txBody>
      </p:sp>
      <p:sp>
        <p:nvSpPr>
          <p:cNvPr id="34819" name="Slide Number Placeholder 4"/>
          <p:cNvSpPr>
            <a:spLocks noGrp="1"/>
          </p:cNvSpPr>
          <p:nvPr>
            <p:ph type="sldNum" sz="quarter" idx="12"/>
          </p:nvPr>
        </p:nvSpPr>
        <p:spPr>
          <a:xfrm>
            <a:off x="8382000" y="0"/>
            <a:ext cx="762000" cy="366713"/>
          </a:xfrm>
        </p:spPr>
        <p:txBody>
          <a:bodyPr/>
          <a:lstStyle/>
          <a:p>
            <a:pPr fontAlgn="base">
              <a:spcBef>
                <a:spcPct val="0"/>
              </a:spcBef>
              <a:spcAft>
                <a:spcPct val="0"/>
              </a:spcAft>
              <a:defRPr/>
            </a:pPr>
            <a:fld id="{0889F9B2-DB2E-4A81-89DD-51AA5CDA5C12}" type="slidenum">
              <a:rPr lang="zh-TW" altLang="en-US" smtClean="0">
                <a:latin typeface="Arial" pitchFamily="34" charset="0"/>
                <a:ea typeface="PMingLiU" pitchFamily="18" charset="-120"/>
              </a:rPr>
              <a:pPr fontAlgn="base">
                <a:spcBef>
                  <a:spcPct val="0"/>
                </a:spcBef>
                <a:spcAft>
                  <a:spcPct val="0"/>
                </a:spcAft>
                <a:defRPr/>
              </a:pPr>
              <a:t>31</a:t>
            </a:fld>
            <a:endParaRPr lang="en-US" altLang="zh-TW" smtClean="0">
              <a:latin typeface="Arial" pitchFamily="34" charset="0"/>
              <a:ea typeface="PMingLiU" pitchFamily="18" charset="-120"/>
            </a:endParaRPr>
          </a:p>
        </p:txBody>
      </p:sp>
      <p:pic>
        <p:nvPicPr>
          <p:cNvPr id="34820" name="Picture 4" descr="d850m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47800"/>
            <a:ext cx="49657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Line 5"/>
          <p:cNvSpPr>
            <a:spLocks noChangeShapeType="1"/>
          </p:cNvSpPr>
          <p:nvPr/>
        </p:nvSpPr>
        <p:spPr bwMode="auto">
          <a:xfrm flipH="1">
            <a:off x="6477000" y="4648200"/>
            <a:ext cx="914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22" name="Text Box 6"/>
          <p:cNvSpPr txBox="1">
            <a:spLocks noChangeArrowheads="1"/>
          </p:cNvSpPr>
          <p:nvPr/>
        </p:nvSpPr>
        <p:spPr bwMode="auto">
          <a:xfrm>
            <a:off x="7391400" y="4375150"/>
            <a:ext cx="1447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altLang="zh-TW" sz="1500">
                <a:latin typeface="Lucida Sans Unicode" pitchFamily="34" charset="0"/>
                <a:ea typeface="PMingLiU" pitchFamily="18" charset="-120"/>
              </a:rPr>
              <a:t>dynamic RAM </a:t>
            </a:r>
          </a:p>
        </p:txBody>
      </p:sp>
      <p:sp>
        <p:nvSpPr>
          <p:cNvPr id="34823" name="Line 7"/>
          <p:cNvSpPr>
            <a:spLocks noChangeShapeType="1"/>
          </p:cNvSpPr>
          <p:nvPr/>
        </p:nvSpPr>
        <p:spPr bwMode="auto">
          <a:xfrm flipH="1">
            <a:off x="6019800" y="3810000"/>
            <a:ext cx="1066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24" name="Text Box 8"/>
          <p:cNvSpPr txBox="1">
            <a:spLocks noChangeArrowheads="1"/>
          </p:cNvSpPr>
          <p:nvPr/>
        </p:nvSpPr>
        <p:spPr bwMode="auto">
          <a:xfrm>
            <a:off x="7086600" y="3533775"/>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altLang="zh-TW" sz="1500">
                <a:latin typeface="Lucida Sans Unicode" pitchFamily="34" charset="0"/>
                <a:ea typeface="PMingLiU" pitchFamily="18" charset="-120"/>
              </a:rPr>
              <a:t>Pentium 4 socket</a:t>
            </a:r>
          </a:p>
        </p:txBody>
      </p:sp>
      <p:sp>
        <p:nvSpPr>
          <p:cNvPr id="34825" name="Line 9"/>
          <p:cNvSpPr>
            <a:spLocks noChangeShapeType="1"/>
          </p:cNvSpPr>
          <p:nvPr/>
        </p:nvSpPr>
        <p:spPr bwMode="auto">
          <a:xfrm>
            <a:off x="1828800" y="320040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26" name="Text Box 10"/>
          <p:cNvSpPr txBox="1">
            <a:spLocks noChangeArrowheads="1"/>
          </p:cNvSpPr>
          <p:nvPr/>
        </p:nvSpPr>
        <p:spPr bwMode="auto">
          <a:xfrm>
            <a:off x="381000" y="5746750"/>
            <a:ext cx="1143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r" eaLnBrk="1" hangingPunct="1">
              <a:spcBef>
                <a:spcPct val="50000"/>
              </a:spcBef>
            </a:pPr>
            <a:r>
              <a:rPr lang="en-US" altLang="zh-TW" sz="1500">
                <a:latin typeface="Lucida Sans Unicode" pitchFamily="34" charset="0"/>
                <a:ea typeface="PMingLiU" pitchFamily="18" charset="-120"/>
              </a:rPr>
              <a:t>Speaker</a:t>
            </a:r>
          </a:p>
        </p:txBody>
      </p:sp>
      <p:sp>
        <p:nvSpPr>
          <p:cNvPr id="34827" name="Line 11"/>
          <p:cNvSpPr>
            <a:spLocks noChangeShapeType="1"/>
          </p:cNvSpPr>
          <p:nvPr/>
        </p:nvSpPr>
        <p:spPr bwMode="auto">
          <a:xfrm flipH="1" flipV="1">
            <a:off x="4953000" y="6172200"/>
            <a:ext cx="228600" cy="5334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28" name="Text Box 12"/>
          <p:cNvSpPr txBox="1">
            <a:spLocks noChangeArrowheads="1"/>
          </p:cNvSpPr>
          <p:nvPr/>
        </p:nvSpPr>
        <p:spPr bwMode="auto">
          <a:xfrm>
            <a:off x="5105400" y="6477000"/>
            <a:ext cx="2286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altLang="zh-TW" sz="1500">
                <a:latin typeface="Lucida Sans Unicode" pitchFamily="34" charset="0"/>
                <a:ea typeface="PMingLiU" pitchFamily="18" charset="-120"/>
              </a:rPr>
              <a:t>IDE drive connectors</a:t>
            </a:r>
          </a:p>
        </p:txBody>
      </p:sp>
      <p:sp>
        <p:nvSpPr>
          <p:cNvPr id="34829" name="Text Box 14"/>
          <p:cNvSpPr txBox="1">
            <a:spLocks noChangeArrowheads="1"/>
          </p:cNvSpPr>
          <p:nvPr/>
        </p:nvSpPr>
        <p:spPr bwMode="auto">
          <a:xfrm>
            <a:off x="7010400" y="1143000"/>
            <a:ext cx="22860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altLang="zh-TW" sz="1500">
                <a:latin typeface="Lucida Sans Unicode" pitchFamily="34" charset="0"/>
                <a:ea typeface="PMingLiU" pitchFamily="18" charset="-120"/>
              </a:rPr>
              <a:t>mouse, keyboard, parallel, serial, and USB connectors</a:t>
            </a:r>
          </a:p>
        </p:txBody>
      </p:sp>
      <p:sp>
        <p:nvSpPr>
          <p:cNvPr id="34830" name="Line 15"/>
          <p:cNvSpPr>
            <a:spLocks noChangeShapeType="1"/>
          </p:cNvSpPr>
          <p:nvPr/>
        </p:nvSpPr>
        <p:spPr bwMode="auto">
          <a:xfrm>
            <a:off x="1828800" y="3962400"/>
            <a:ext cx="1828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31" name="Text Box 16"/>
          <p:cNvSpPr txBox="1">
            <a:spLocks noChangeArrowheads="1"/>
          </p:cNvSpPr>
          <p:nvPr/>
        </p:nvSpPr>
        <p:spPr bwMode="auto">
          <a:xfrm>
            <a:off x="381000" y="3689350"/>
            <a:ext cx="1447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r" eaLnBrk="1" hangingPunct="1">
              <a:spcBef>
                <a:spcPct val="50000"/>
              </a:spcBef>
            </a:pPr>
            <a:r>
              <a:rPr lang="en-US" altLang="zh-TW" sz="1500">
                <a:latin typeface="Lucida Sans Unicode" pitchFamily="34" charset="0"/>
                <a:ea typeface="PMingLiU" pitchFamily="18" charset="-120"/>
              </a:rPr>
              <a:t>AGP slot</a:t>
            </a:r>
          </a:p>
        </p:txBody>
      </p:sp>
      <p:sp>
        <p:nvSpPr>
          <p:cNvPr id="34832" name="Line 17"/>
          <p:cNvSpPr>
            <a:spLocks noChangeShapeType="1"/>
          </p:cNvSpPr>
          <p:nvPr/>
        </p:nvSpPr>
        <p:spPr bwMode="auto">
          <a:xfrm>
            <a:off x="1752600" y="6248400"/>
            <a:ext cx="3810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33" name="Text Box 18"/>
          <p:cNvSpPr txBox="1">
            <a:spLocks noChangeArrowheads="1"/>
          </p:cNvSpPr>
          <p:nvPr/>
        </p:nvSpPr>
        <p:spPr bwMode="auto">
          <a:xfrm>
            <a:off x="914400" y="6010275"/>
            <a:ext cx="838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r" eaLnBrk="1" hangingPunct="1">
              <a:spcBef>
                <a:spcPct val="50000"/>
              </a:spcBef>
            </a:pPr>
            <a:r>
              <a:rPr lang="en-US" altLang="zh-TW" sz="1500">
                <a:latin typeface="Lucida Sans Unicode" pitchFamily="34" charset="0"/>
                <a:ea typeface="PMingLiU" pitchFamily="18" charset="-120"/>
              </a:rPr>
              <a:t>Battery</a:t>
            </a:r>
          </a:p>
        </p:txBody>
      </p:sp>
      <p:sp>
        <p:nvSpPr>
          <p:cNvPr id="34834" name="Line 19"/>
          <p:cNvSpPr>
            <a:spLocks noChangeShapeType="1"/>
          </p:cNvSpPr>
          <p:nvPr/>
        </p:nvSpPr>
        <p:spPr bwMode="auto">
          <a:xfrm>
            <a:off x="1600200" y="1600200"/>
            <a:ext cx="2438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35" name="Text Box 20"/>
          <p:cNvSpPr txBox="1">
            <a:spLocks noChangeArrowheads="1"/>
          </p:cNvSpPr>
          <p:nvPr/>
        </p:nvSpPr>
        <p:spPr bwMode="auto">
          <a:xfrm>
            <a:off x="762000" y="1327150"/>
            <a:ext cx="838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r" eaLnBrk="1" hangingPunct="1">
              <a:spcBef>
                <a:spcPct val="50000"/>
              </a:spcBef>
            </a:pPr>
            <a:r>
              <a:rPr lang="en-US" altLang="zh-TW" sz="1500">
                <a:latin typeface="Lucida Sans Unicode" pitchFamily="34" charset="0"/>
                <a:ea typeface="PMingLiU" pitchFamily="18" charset="-120"/>
              </a:rPr>
              <a:t>Video</a:t>
            </a:r>
          </a:p>
        </p:txBody>
      </p:sp>
      <p:sp>
        <p:nvSpPr>
          <p:cNvPr id="34836" name="Line 21"/>
          <p:cNvSpPr>
            <a:spLocks noChangeShapeType="1"/>
          </p:cNvSpPr>
          <p:nvPr/>
        </p:nvSpPr>
        <p:spPr bwMode="auto">
          <a:xfrm flipH="1" flipV="1">
            <a:off x="6096000" y="609600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37" name="Text Box 22"/>
          <p:cNvSpPr txBox="1">
            <a:spLocks noChangeArrowheads="1"/>
          </p:cNvSpPr>
          <p:nvPr/>
        </p:nvSpPr>
        <p:spPr bwMode="auto">
          <a:xfrm>
            <a:off x="7086600" y="582295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altLang="zh-TW" sz="1500">
                <a:latin typeface="Lucida Sans Unicode" pitchFamily="34" charset="0"/>
                <a:ea typeface="PMingLiU" pitchFamily="18" charset="-120"/>
              </a:rPr>
              <a:t>Power connector</a:t>
            </a:r>
          </a:p>
        </p:txBody>
      </p:sp>
      <p:sp>
        <p:nvSpPr>
          <p:cNvPr id="34838" name="Line 25"/>
          <p:cNvSpPr>
            <a:spLocks noChangeShapeType="1"/>
          </p:cNvSpPr>
          <p:nvPr/>
        </p:nvSpPr>
        <p:spPr bwMode="auto">
          <a:xfrm flipH="1">
            <a:off x="4724400" y="3429000"/>
            <a:ext cx="2362200" cy="228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39" name="Text Box 26"/>
          <p:cNvSpPr txBox="1">
            <a:spLocks noChangeArrowheads="1"/>
          </p:cNvSpPr>
          <p:nvPr/>
        </p:nvSpPr>
        <p:spPr bwMode="auto">
          <a:xfrm>
            <a:off x="7086600" y="3155950"/>
            <a:ext cx="2133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altLang="zh-TW" sz="1500">
                <a:latin typeface="Lucida Sans Unicode" pitchFamily="34" charset="0"/>
                <a:ea typeface="PMingLiU" pitchFamily="18" charset="-120"/>
              </a:rPr>
              <a:t>memory controller hub</a:t>
            </a:r>
          </a:p>
        </p:txBody>
      </p:sp>
      <p:sp>
        <p:nvSpPr>
          <p:cNvPr id="34840" name="Line 27"/>
          <p:cNvSpPr>
            <a:spLocks noChangeShapeType="1"/>
          </p:cNvSpPr>
          <p:nvPr/>
        </p:nvSpPr>
        <p:spPr bwMode="auto">
          <a:xfrm flipH="1">
            <a:off x="6477000" y="4648200"/>
            <a:ext cx="914400" cy="5334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41" name="Line 28"/>
          <p:cNvSpPr>
            <a:spLocks noChangeShapeType="1"/>
          </p:cNvSpPr>
          <p:nvPr/>
        </p:nvSpPr>
        <p:spPr bwMode="auto">
          <a:xfrm flipH="1" flipV="1">
            <a:off x="6096000" y="6324600"/>
            <a:ext cx="990600" cy="19685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42" name="Text Box 29"/>
          <p:cNvSpPr txBox="1">
            <a:spLocks noChangeArrowheads="1"/>
          </p:cNvSpPr>
          <p:nvPr/>
        </p:nvSpPr>
        <p:spPr bwMode="auto">
          <a:xfrm>
            <a:off x="7086600" y="624840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altLang="zh-TW" sz="1500">
                <a:latin typeface="Lucida Sans Unicode" pitchFamily="34" charset="0"/>
                <a:ea typeface="PMingLiU" pitchFamily="18" charset="-120"/>
              </a:rPr>
              <a:t>Diskette connector</a:t>
            </a:r>
          </a:p>
        </p:txBody>
      </p:sp>
      <p:sp>
        <p:nvSpPr>
          <p:cNvPr id="34843" name="Line 30"/>
          <p:cNvSpPr>
            <a:spLocks noChangeShapeType="1"/>
          </p:cNvSpPr>
          <p:nvPr/>
        </p:nvSpPr>
        <p:spPr bwMode="auto">
          <a:xfrm>
            <a:off x="1524000" y="601980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44" name="Text Box 31"/>
          <p:cNvSpPr txBox="1">
            <a:spLocks noChangeArrowheads="1"/>
          </p:cNvSpPr>
          <p:nvPr/>
        </p:nvSpPr>
        <p:spPr bwMode="auto">
          <a:xfrm>
            <a:off x="381000" y="2914650"/>
            <a:ext cx="1447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r" eaLnBrk="1" hangingPunct="1">
              <a:spcBef>
                <a:spcPct val="50000"/>
              </a:spcBef>
            </a:pPr>
            <a:r>
              <a:rPr lang="en-US" altLang="zh-TW" sz="1500">
                <a:latin typeface="Lucida Sans Unicode" pitchFamily="34" charset="0"/>
                <a:ea typeface="PMingLiU" pitchFamily="18" charset="-120"/>
              </a:rPr>
              <a:t>PCI slots</a:t>
            </a:r>
          </a:p>
        </p:txBody>
      </p:sp>
      <p:sp>
        <p:nvSpPr>
          <p:cNvPr id="34845" name="Line 32"/>
          <p:cNvSpPr>
            <a:spLocks noChangeShapeType="1"/>
          </p:cNvSpPr>
          <p:nvPr/>
        </p:nvSpPr>
        <p:spPr bwMode="auto">
          <a:xfrm>
            <a:off x="1524000" y="5715000"/>
            <a:ext cx="1828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46" name="Text Box 33"/>
          <p:cNvSpPr txBox="1">
            <a:spLocks noChangeArrowheads="1"/>
          </p:cNvSpPr>
          <p:nvPr/>
        </p:nvSpPr>
        <p:spPr bwMode="auto">
          <a:xfrm>
            <a:off x="152400" y="5334000"/>
            <a:ext cx="1676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r" eaLnBrk="1" hangingPunct="1">
              <a:spcBef>
                <a:spcPct val="50000"/>
              </a:spcBef>
            </a:pPr>
            <a:r>
              <a:rPr lang="en-US" altLang="zh-TW" sz="1500">
                <a:latin typeface="Lucida Sans Unicode" pitchFamily="34" charset="0"/>
                <a:ea typeface="PMingLiU" pitchFamily="18" charset="-120"/>
              </a:rPr>
              <a:t>I/O Controller</a:t>
            </a:r>
          </a:p>
        </p:txBody>
      </p:sp>
      <p:sp>
        <p:nvSpPr>
          <p:cNvPr id="34847" name="Line 34"/>
          <p:cNvSpPr>
            <a:spLocks noChangeShapeType="1"/>
          </p:cNvSpPr>
          <p:nvPr/>
        </p:nvSpPr>
        <p:spPr bwMode="auto">
          <a:xfrm>
            <a:off x="4267200" y="1524000"/>
            <a:ext cx="28194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48" name="Line 35"/>
          <p:cNvSpPr>
            <a:spLocks noChangeShapeType="1"/>
          </p:cNvSpPr>
          <p:nvPr/>
        </p:nvSpPr>
        <p:spPr bwMode="auto">
          <a:xfrm>
            <a:off x="1752600" y="5029200"/>
            <a:ext cx="1295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49" name="Text Box 36"/>
          <p:cNvSpPr txBox="1">
            <a:spLocks noChangeArrowheads="1"/>
          </p:cNvSpPr>
          <p:nvPr/>
        </p:nvSpPr>
        <p:spPr bwMode="auto">
          <a:xfrm>
            <a:off x="304800" y="4756150"/>
            <a:ext cx="1447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r" eaLnBrk="1" hangingPunct="1">
              <a:spcBef>
                <a:spcPct val="50000"/>
              </a:spcBef>
            </a:pPr>
            <a:r>
              <a:rPr lang="en-US" altLang="zh-TW" sz="1500">
                <a:latin typeface="Lucida Sans Unicode" pitchFamily="34" charset="0"/>
                <a:ea typeface="PMingLiU" pitchFamily="18" charset="-120"/>
              </a:rPr>
              <a:t>Firmware hub</a:t>
            </a:r>
          </a:p>
        </p:txBody>
      </p:sp>
      <p:sp>
        <p:nvSpPr>
          <p:cNvPr id="34850" name="Line 37"/>
          <p:cNvSpPr>
            <a:spLocks noChangeShapeType="1"/>
          </p:cNvSpPr>
          <p:nvPr/>
        </p:nvSpPr>
        <p:spPr bwMode="auto">
          <a:xfrm>
            <a:off x="1752600" y="2057400"/>
            <a:ext cx="609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34851" name="Text Box 38"/>
          <p:cNvSpPr txBox="1">
            <a:spLocks noChangeArrowheads="1"/>
          </p:cNvSpPr>
          <p:nvPr/>
        </p:nvSpPr>
        <p:spPr bwMode="auto">
          <a:xfrm>
            <a:off x="609600" y="1784350"/>
            <a:ext cx="1143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algn="r" eaLnBrk="1" hangingPunct="1">
              <a:spcBef>
                <a:spcPct val="50000"/>
              </a:spcBef>
            </a:pPr>
            <a:r>
              <a:rPr lang="en-US" altLang="zh-TW" sz="1500">
                <a:latin typeface="Lucida Sans Unicode" pitchFamily="34" charset="0"/>
                <a:ea typeface="PMingLiU" pitchFamily="18" charset="-120"/>
              </a:rPr>
              <a:t>Audio chip</a:t>
            </a:r>
          </a:p>
        </p:txBody>
      </p:sp>
      <p:sp>
        <p:nvSpPr>
          <p:cNvPr id="34852" name="Text Box 39"/>
          <p:cNvSpPr txBox="1">
            <a:spLocks noChangeArrowheads="1"/>
          </p:cNvSpPr>
          <p:nvPr/>
        </p:nvSpPr>
        <p:spPr bwMode="auto">
          <a:xfrm>
            <a:off x="0" y="6400800"/>
            <a:ext cx="480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altLang="zh-TW" sz="1100">
                <a:solidFill>
                  <a:schemeClr val="tx2"/>
                </a:solidFill>
                <a:latin typeface="Lucida Sans Unicode" pitchFamily="34" charset="0"/>
                <a:ea typeface="PMingLiU" pitchFamily="18" charset="-120"/>
              </a:rPr>
              <a:t>Source: Intel® Desktop Board D850MD/D850MV Technical Product Specification</a:t>
            </a:r>
          </a:p>
        </p:txBody>
      </p:sp>
    </p:spTree>
    <p:extLst>
      <p:ext uri="{BB962C8B-B14F-4D97-AF65-F5344CB8AC3E}">
        <p14:creationId xmlns:p14="http://schemas.microsoft.com/office/powerpoint/2010/main" val="2173640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457200"/>
            <a:ext cx="8229600" cy="1066800"/>
          </a:xfrm>
        </p:spPr>
        <p:txBody>
          <a:bodyPr/>
          <a:lstStyle/>
          <a:p>
            <a:pPr eaLnBrk="1" hangingPunct="1"/>
            <a:r>
              <a:rPr lang="en-US" altLang="zh-TW" smtClean="0">
                <a:ea typeface="PMingLiU" pitchFamily="18" charset="-120"/>
              </a:rPr>
              <a:t>Instruction Execution Cycle</a:t>
            </a:r>
          </a:p>
        </p:txBody>
      </p:sp>
      <p:sp>
        <p:nvSpPr>
          <p:cNvPr id="22531" name="Rectangle 3"/>
          <p:cNvSpPr>
            <a:spLocks noGrp="1" noChangeArrowheads="1"/>
          </p:cNvSpPr>
          <p:nvPr>
            <p:ph idx="1"/>
          </p:nvPr>
        </p:nvSpPr>
        <p:spPr>
          <a:xfrm>
            <a:off x="533400" y="2057400"/>
            <a:ext cx="7772400" cy="3810000"/>
          </a:xfrm>
        </p:spPr>
        <p:txBody>
          <a:bodyPr>
            <a:normAutofit fontScale="92500" lnSpcReduction="10000"/>
          </a:bodyPr>
          <a:lstStyle/>
          <a:p>
            <a:pPr eaLnBrk="1" hangingPunct="1">
              <a:lnSpc>
                <a:spcPct val="90000"/>
              </a:lnSpc>
              <a:spcBef>
                <a:spcPts val="400"/>
              </a:spcBef>
              <a:spcAft>
                <a:spcPts val="400"/>
              </a:spcAft>
              <a:defRPr/>
            </a:pPr>
            <a:r>
              <a:rPr lang="en-US" altLang="zh-TW" sz="1800" dirty="0" smtClean="0"/>
              <a:t>Fetch</a:t>
            </a:r>
          </a:p>
          <a:p>
            <a:pPr lvl="1" eaLnBrk="1" hangingPunct="1">
              <a:lnSpc>
                <a:spcPct val="90000"/>
              </a:lnSpc>
              <a:spcBef>
                <a:spcPts val="400"/>
              </a:spcBef>
              <a:spcAft>
                <a:spcPts val="400"/>
              </a:spcAft>
              <a:defRPr/>
            </a:pPr>
            <a:r>
              <a:rPr lang="en-US" altLang="zh-TW" sz="1600" dirty="0" smtClean="0"/>
              <a:t>CU fetches the instruction, copying it from memory to the CPU and increments the Program Counter</a:t>
            </a:r>
          </a:p>
          <a:p>
            <a:pPr eaLnBrk="1" hangingPunct="1">
              <a:lnSpc>
                <a:spcPct val="90000"/>
              </a:lnSpc>
              <a:spcBef>
                <a:spcPts val="400"/>
              </a:spcBef>
              <a:spcAft>
                <a:spcPts val="400"/>
              </a:spcAft>
              <a:defRPr/>
            </a:pPr>
            <a:r>
              <a:rPr lang="en-US" altLang="zh-TW" sz="1800" dirty="0" smtClean="0"/>
              <a:t>Decode</a:t>
            </a:r>
          </a:p>
          <a:p>
            <a:pPr lvl="1" eaLnBrk="1" hangingPunct="1">
              <a:lnSpc>
                <a:spcPct val="90000"/>
              </a:lnSpc>
              <a:spcBef>
                <a:spcPts val="400"/>
              </a:spcBef>
              <a:spcAft>
                <a:spcPts val="400"/>
              </a:spcAft>
              <a:defRPr/>
            </a:pPr>
            <a:r>
              <a:rPr lang="en-US" altLang="zh-TW" sz="1600" dirty="0" smtClean="0"/>
              <a:t>CU determines the type of the instruction to be executed, passes zero or more arguments to the ALU and sends signals to the ALU to indicate the type of operation</a:t>
            </a:r>
          </a:p>
          <a:p>
            <a:pPr eaLnBrk="1" hangingPunct="1">
              <a:lnSpc>
                <a:spcPct val="90000"/>
              </a:lnSpc>
              <a:spcBef>
                <a:spcPts val="400"/>
              </a:spcBef>
              <a:spcAft>
                <a:spcPts val="400"/>
              </a:spcAft>
              <a:defRPr/>
            </a:pPr>
            <a:r>
              <a:rPr lang="en-US" altLang="zh-TW" sz="1800" dirty="0" smtClean="0"/>
              <a:t>Fetch operands</a:t>
            </a:r>
          </a:p>
          <a:p>
            <a:pPr lvl="1" eaLnBrk="1" hangingPunct="1">
              <a:lnSpc>
                <a:spcPct val="90000"/>
              </a:lnSpc>
              <a:spcBef>
                <a:spcPts val="400"/>
              </a:spcBef>
              <a:spcAft>
                <a:spcPts val="400"/>
              </a:spcAft>
              <a:defRPr/>
            </a:pPr>
            <a:r>
              <a:rPr lang="en-US" altLang="zh-TW" sz="1600" dirty="0" smtClean="0"/>
              <a:t>If a memory operand is used, CU initiates a read operation to retrieve the input operand from memory</a:t>
            </a:r>
          </a:p>
          <a:p>
            <a:pPr eaLnBrk="1" hangingPunct="1">
              <a:lnSpc>
                <a:spcPct val="90000"/>
              </a:lnSpc>
              <a:spcBef>
                <a:spcPts val="400"/>
              </a:spcBef>
              <a:spcAft>
                <a:spcPts val="400"/>
              </a:spcAft>
              <a:defRPr/>
            </a:pPr>
            <a:r>
              <a:rPr lang="en-US" altLang="zh-TW" sz="1800" dirty="0" smtClean="0"/>
              <a:t>Execute </a:t>
            </a:r>
          </a:p>
          <a:p>
            <a:pPr lvl="1" eaLnBrk="1" hangingPunct="1">
              <a:lnSpc>
                <a:spcPct val="90000"/>
              </a:lnSpc>
              <a:spcBef>
                <a:spcPts val="400"/>
              </a:spcBef>
              <a:spcAft>
                <a:spcPts val="400"/>
              </a:spcAft>
              <a:defRPr/>
            </a:pPr>
            <a:r>
              <a:rPr lang="en-US" altLang="zh-TW" sz="1600" dirty="0" smtClean="0"/>
              <a:t>ALU executes the instruction, sends data to the output operand and updates status flags providing information about the output</a:t>
            </a:r>
          </a:p>
          <a:p>
            <a:pPr eaLnBrk="1" hangingPunct="1">
              <a:lnSpc>
                <a:spcPct val="90000"/>
              </a:lnSpc>
              <a:spcBef>
                <a:spcPts val="400"/>
              </a:spcBef>
              <a:spcAft>
                <a:spcPts val="400"/>
              </a:spcAft>
              <a:defRPr/>
            </a:pPr>
            <a:r>
              <a:rPr lang="en-US" altLang="zh-TW" sz="1800" dirty="0" smtClean="0"/>
              <a:t>Store output operand</a:t>
            </a:r>
          </a:p>
          <a:p>
            <a:pPr lvl="1" eaLnBrk="1" hangingPunct="1">
              <a:lnSpc>
                <a:spcPct val="90000"/>
              </a:lnSpc>
              <a:spcBef>
                <a:spcPts val="400"/>
              </a:spcBef>
              <a:spcAft>
                <a:spcPts val="400"/>
              </a:spcAft>
              <a:defRPr/>
            </a:pPr>
            <a:r>
              <a:rPr lang="en-US" altLang="zh-TW" sz="1600" dirty="0" smtClean="0"/>
              <a:t>If output operand is in memory, CU initiates a write operation to store the data</a:t>
            </a:r>
          </a:p>
        </p:txBody>
      </p:sp>
      <p:sp>
        <p:nvSpPr>
          <p:cNvPr id="24580" name="Slide Number Placeholder 7"/>
          <p:cNvSpPr>
            <a:spLocks noGrp="1"/>
          </p:cNvSpPr>
          <p:nvPr>
            <p:ph type="sldNum" sz="quarter" idx="12"/>
          </p:nvPr>
        </p:nvSpPr>
        <p:spPr/>
        <p:txBody>
          <a:bodyPr/>
          <a:lstStyle/>
          <a:p>
            <a:pPr fontAlgn="base">
              <a:spcBef>
                <a:spcPct val="0"/>
              </a:spcBef>
              <a:spcAft>
                <a:spcPct val="0"/>
              </a:spcAft>
              <a:defRPr/>
            </a:pPr>
            <a:fld id="{C832130E-8620-4D29-B255-7620ECF3FBAE}" type="slidenum">
              <a:rPr lang="en-US" smtClean="0">
                <a:latin typeface="Arial" pitchFamily="34" charset="0"/>
              </a:rPr>
              <a:pPr fontAlgn="base">
                <a:spcBef>
                  <a:spcPct val="0"/>
                </a:spcBef>
                <a:spcAft>
                  <a:spcPct val="0"/>
                </a:spcAft>
                <a:defRPr/>
              </a:pPr>
              <a:t>32</a:t>
            </a:fld>
            <a:endParaRPr lang="en-US" smtClean="0">
              <a:latin typeface="Arial" pitchFamily="34" charset="0"/>
            </a:endParaRPr>
          </a:p>
        </p:txBody>
      </p:sp>
      <p:sp>
        <p:nvSpPr>
          <p:cNvPr id="24581" name="Rectangle 5"/>
          <p:cNvSpPr>
            <a:spLocks noChangeArrowheads="1"/>
          </p:cNvSpPr>
          <p:nvPr/>
        </p:nvSpPr>
        <p:spPr bwMode="auto">
          <a:xfrm>
            <a:off x="4267200" y="1066800"/>
            <a:ext cx="426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tx1"/>
              </a:buClr>
              <a:buFontTx/>
              <a:buChar char="•"/>
            </a:pPr>
            <a:endParaRPr lang="zh-TW" altLang="en-US" sz="2000">
              <a:latin typeface="Georgia" pitchFamily="18" charset="0"/>
              <a:ea typeface="PMingLiU" pitchFamily="18" charset="-120"/>
            </a:endParaRPr>
          </a:p>
        </p:txBody>
      </p:sp>
    </p:spTree>
    <p:extLst>
      <p:ext uri="{BB962C8B-B14F-4D97-AF65-F5344CB8AC3E}">
        <p14:creationId xmlns:p14="http://schemas.microsoft.com/office/powerpoint/2010/main" val="3452986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457200" y="533400"/>
            <a:ext cx="8229600" cy="1069975"/>
          </a:xfrm>
        </p:spPr>
        <p:txBody>
          <a:bodyPr/>
          <a:lstStyle/>
          <a:p>
            <a:pPr eaLnBrk="1" hangingPunct="1"/>
            <a:r>
              <a:rPr lang="en-US" altLang="zh-TW" smtClean="0">
                <a:ea typeface="PMingLiU" pitchFamily="18" charset="-120"/>
              </a:rPr>
              <a:t>Instruction Execution Cycle</a:t>
            </a:r>
            <a:endParaRPr lang="en-US" smtClean="0"/>
          </a:p>
        </p:txBody>
      </p:sp>
      <p:sp>
        <p:nvSpPr>
          <p:cNvPr id="3076" name="Slide Number Placeholder 3"/>
          <p:cNvSpPr>
            <a:spLocks noGrp="1"/>
          </p:cNvSpPr>
          <p:nvPr>
            <p:ph type="sldNum" sz="quarter" idx="12"/>
          </p:nvPr>
        </p:nvSpPr>
        <p:spPr/>
        <p:txBody>
          <a:bodyPr/>
          <a:lstStyle/>
          <a:p>
            <a:pPr fontAlgn="base">
              <a:spcBef>
                <a:spcPct val="0"/>
              </a:spcBef>
              <a:spcAft>
                <a:spcPct val="0"/>
              </a:spcAft>
              <a:defRPr/>
            </a:pPr>
            <a:fld id="{B2FF4B58-C927-448D-AB33-103E30841268}" type="slidenum">
              <a:rPr lang="en-US" smtClean="0">
                <a:latin typeface="Arial" pitchFamily="34" charset="0"/>
              </a:rPr>
              <a:pPr fontAlgn="base">
                <a:spcBef>
                  <a:spcPct val="0"/>
                </a:spcBef>
                <a:spcAft>
                  <a:spcPct val="0"/>
                </a:spcAft>
                <a:defRPr/>
              </a:pPr>
              <a:t>33</a:t>
            </a:fld>
            <a:endParaRPr lang="en-US" smtClean="0">
              <a:latin typeface="Arial" pitchFamily="34" charset="0"/>
            </a:endParaRPr>
          </a:p>
        </p:txBody>
      </p:sp>
      <p:graphicFrame>
        <p:nvGraphicFramePr>
          <p:cNvPr id="3074" name="Object 4"/>
          <p:cNvGraphicFramePr>
            <a:graphicFrameLocks noChangeAspect="1"/>
          </p:cNvGraphicFramePr>
          <p:nvPr/>
        </p:nvGraphicFramePr>
        <p:xfrm>
          <a:off x="1219200" y="1524000"/>
          <a:ext cx="6991350" cy="5029200"/>
        </p:xfrm>
        <a:graphic>
          <a:graphicData uri="http://schemas.openxmlformats.org/presentationml/2006/ole">
            <mc:AlternateContent xmlns:mc="http://schemas.openxmlformats.org/markup-compatibility/2006">
              <mc:Choice xmlns:v="urn:schemas-microsoft-com:vml" Requires="v">
                <p:oleObj spid="_x0000_s8218" name="VISIO" r:id="rId4" imgW="3435096" imgH="2316480" progId="">
                  <p:embed/>
                </p:oleObj>
              </mc:Choice>
              <mc:Fallback>
                <p:oleObj name="VISIO" r:id="rId4" imgW="3435096" imgH="23164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r="6128"/>
                      <a:stretch>
                        <a:fillRect/>
                      </a:stretch>
                    </p:blipFill>
                    <p:spPr bwMode="auto">
                      <a:xfrm>
                        <a:off x="1219200" y="1524000"/>
                        <a:ext cx="6991350" cy="5029200"/>
                      </a:xfrm>
                      <a:prstGeom prst="rect">
                        <a:avLst/>
                      </a:prstGeom>
                      <a:solidFill>
                        <a:schemeClr val="accent1">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54208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533400"/>
            <a:ext cx="8229600" cy="1066800"/>
          </a:xfrm>
        </p:spPr>
        <p:txBody>
          <a:bodyPr/>
          <a:lstStyle/>
          <a:p>
            <a:pPr eaLnBrk="1" hangingPunct="1"/>
            <a:r>
              <a:rPr lang="en-US" smtClean="0"/>
              <a:t>Memory</a:t>
            </a:r>
          </a:p>
        </p:txBody>
      </p:sp>
      <p:sp>
        <p:nvSpPr>
          <p:cNvPr id="350211" name="Rectangle 3"/>
          <p:cNvSpPr>
            <a:spLocks noGrp="1" noChangeArrowheads="1"/>
          </p:cNvSpPr>
          <p:nvPr>
            <p:ph idx="1"/>
          </p:nvPr>
        </p:nvSpPr>
        <p:spPr>
          <a:xfrm>
            <a:off x="457200" y="1828800"/>
            <a:ext cx="8229600" cy="4438650"/>
          </a:xfrm>
        </p:spPr>
        <p:txBody>
          <a:bodyPr>
            <a:normAutofit fontScale="92500" lnSpcReduction="20000"/>
          </a:bodyPr>
          <a:lstStyle/>
          <a:p>
            <a:pPr marL="365760" indent="-256032" eaLnBrk="1" fontAlgn="auto" hangingPunct="1">
              <a:spcBef>
                <a:spcPct val="50000"/>
              </a:spcBef>
              <a:spcAft>
                <a:spcPts val="0"/>
              </a:spcAft>
              <a:buClr>
                <a:schemeClr val="accent3"/>
              </a:buClr>
              <a:buFont typeface="Georgia"/>
              <a:buChar char="•"/>
              <a:defRPr/>
            </a:pPr>
            <a:r>
              <a:rPr lang="en-US" dirty="0"/>
              <a:t>Ordered sequence of bytes</a:t>
            </a:r>
          </a:p>
          <a:p>
            <a:pPr marL="658368" lvl="1" indent="-246888" eaLnBrk="1" fontAlgn="auto" hangingPunct="1">
              <a:spcBef>
                <a:spcPct val="50000"/>
              </a:spcBef>
              <a:spcAft>
                <a:spcPts val="0"/>
              </a:spcAft>
              <a:buFont typeface="Georgia"/>
              <a:buChar char="▫"/>
              <a:defRPr/>
            </a:pPr>
            <a:r>
              <a:rPr lang="en-US" dirty="0"/>
              <a:t>The sequence number is called the </a:t>
            </a:r>
            <a:r>
              <a:rPr lang="en-US" dirty="0">
                <a:solidFill>
                  <a:srgbClr val="FF0000"/>
                </a:solidFill>
              </a:rPr>
              <a:t>memory address</a:t>
            </a:r>
          </a:p>
          <a:p>
            <a:pPr marL="365760" indent="-256032" eaLnBrk="1" fontAlgn="auto" hangingPunct="1">
              <a:spcBef>
                <a:spcPct val="50000"/>
              </a:spcBef>
              <a:spcAft>
                <a:spcPts val="0"/>
              </a:spcAft>
              <a:buClr>
                <a:schemeClr val="accent3"/>
              </a:buClr>
              <a:buFont typeface="Georgia"/>
              <a:buChar char="•"/>
              <a:defRPr/>
            </a:pPr>
            <a:r>
              <a:rPr lang="en-US" dirty="0"/>
              <a:t>Byte addressable memory</a:t>
            </a:r>
          </a:p>
          <a:p>
            <a:pPr marL="658368" lvl="1" indent="-246888" eaLnBrk="1" fontAlgn="auto" hangingPunct="1">
              <a:spcBef>
                <a:spcPct val="50000"/>
              </a:spcBef>
              <a:spcAft>
                <a:spcPts val="0"/>
              </a:spcAft>
              <a:buFont typeface="Georgia"/>
              <a:buChar char="▫"/>
              <a:defRPr/>
            </a:pPr>
            <a:r>
              <a:rPr lang="en-US" dirty="0"/>
              <a:t>Each byte has a unique address</a:t>
            </a:r>
          </a:p>
          <a:p>
            <a:pPr marL="658368" lvl="1" indent="-246888" eaLnBrk="1" fontAlgn="auto" hangingPunct="1">
              <a:spcBef>
                <a:spcPct val="50000"/>
              </a:spcBef>
              <a:spcAft>
                <a:spcPts val="0"/>
              </a:spcAft>
              <a:buFont typeface="Georgia"/>
              <a:buChar char="▫"/>
              <a:defRPr/>
            </a:pPr>
            <a:r>
              <a:rPr lang="en-US" dirty="0"/>
              <a:t>Supported by almost all processors</a:t>
            </a:r>
          </a:p>
          <a:p>
            <a:pPr marL="365760" indent="-256032" eaLnBrk="1" fontAlgn="auto" hangingPunct="1">
              <a:spcBef>
                <a:spcPct val="50000"/>
              </a:spcBef>
              <a:spcAft>
                <a:spcPts val="0"/>
              </a:spcAft>
              <a:buClr>
                <a:schemeClr val="accent3"/>
              </a:buClr>
              <a:buFont typeface="Georgia"/>
              <a:buChar char="•"/>
              <a:defRPr/>
            </a:pPr>
            <a:r>
              <a:rPr lang="en-US" dirty="0"/>
              <a:t>Physical address space</a:t>
            </a:r>
          </a:p>
          <a:p>
            <a:pPr marL="658368" lvl="1" indent="-246888" eaLnBrk="1" fontAlgn="auto" hangingPunct="1">
              <a:spcBef>
                <a:spcPct val="50000"/>
              </a:spcBef>
              <a:spcAft>
                <a:spcPts val="0"/>
              </a:spcAft>
              <a:buFont typeface="Georgia"/>
              <a:buChar char="▫"/>
              <a:defRPr/>
            </a:pPr>
            <a:r>
              <a:rPr lang="en-US" dirty="0"/>
              <a:t>Determined by the address bus width</a:t>
            </a:r>
          </a:p>
          <a:p>
            <a:pPr marL="658368" lvl="1" indent="-246888" eaLnBrk="1" fontAlgn="auto" hangingPunct="1">
              <a:spcBef>
                <a:spcPct val="50000"/>
              </a:spcBef>
              <a:spcAft>
                <a:spcPts val="0"/>
              </a:spcAft>
              <a:buFont typeface="Georgia"/>
              <a:buChar char="▫"/>
              <a:defRPr/>
            </a:pPr>
            <a:r>
              <a:rPr lang="en-US" dirty="0"/>
              <a:t>Pentium has a 32-bit address bus</a:t>
            </a:r>
          </a:p>
          <a:p>
            <a:pPr marL="923544" lvl="2" indent="-219456" eaLnBrk="1" fontAlgn="auto" hangingPunct="1">
              <a:spcBef>
                <a:spcPct val="50000"/>
              </a:spcBef>
              <a:spcAft>
                <a:spcPts val="0"/>
              </a:spcAft>
              <a:buFont typeface="Wingdings 2"/>
              <a:buChar char=""/>
              <a:defRPr/>
            </a:pPr>
            <a:r>
              <a:rPr lang="en-US" dirty="0"/>
              <a:t>Physical address space = </a:t>
            </a:r>
            <a:r>
              <a:rPr lang="en-US" b="1" dirty="0">
                <a:solidFill>
                  <a:srgbClr val="FF0000"/>
                </a:solidFill>
              </a:rPr>
              <a:t>4GB = 2</a:t>
            </a:r>
            <a:r>
              <a:rPr lang="en-US" b="1" baseline="30000" dirty="0">
                <a:solidFill>
                  <a:srgbClr val="FF0000"/>
                </a:solidFill>
              </a:rPr>
              <a:t>32 </a:t>
            </a:r>
            <a:r>
              <a:rPr lang="en-US" b="1" dirty="0">
                <a:solidFill>
                  <a:srgbClr val="FF0000"/>
                </a:solidFill>
              </a:rPr>
              <a:t>bytes</a:t>
            </a:r>
          </a:p>
          <a:p>
            <a:pPr marL="658368" lvl="1" indent="-246888" eaLnBrk="1" fontAlgn="auto" hangingPunct="1">
              <a:spcBef>
                <a:spcPct val="50000"/>
              </a:spcBef>
              <a:spcAft>
                <a:spcPts val="0"/>
              </a:spcAft>
              <a:buFont typeface="Georgia"/>
              <a:buChar char="▫"/>
              <a:defRPr/>
            </a:pPr>
            <a:r>
              <a:rPr lang="en-US" dirty="0"/>
              <a:t>Itanium with a 64-bit address bus can support</a:t>
            </a:r>
          </a:p>
          <a:p>
            <a:pPr marL="923544" lvl="2" indent="-219456" eaLnBrk="1" fontAlgn="auto" hangingPunct="1">
              <a:spcBef>
                <a:spcPct val="50000"/>
              </a:spcBef>
              <a:spcAft>
                <a:spcPts val="0"/>
              </a:spcAft>
              <a:buFont typeface="Wingdings 2"/>
              <a:buChar char=""/>
              <a:defRPr/>
            </a:pPr>
            <a:r>
              <a:rPr lang="en-US" dirty="0"/>
              <a:t>Up to</a:t>
            </a:r>
            <a:r>
              <a:rPr lang="en-US" b="1" dirty="0">
                <a:solidFill>
                  <a:srgbClr val="FF0000"/>
                </a:solidFill>
              </a:rPr>
              <a:t> 2</a:t>
            </a:r>
            <a:r>
              <a:rPr lang="en-US" b="1" baseline="30000" dirty="0">
                <a:solidFill>
                  <a:srgbClr val="FF0000"/>
                </a:solidFill>
              </a:rPr>
              <a:t>64</a:t>
            </a:r>
            <a:r>
              <a:rPr lang="en-US" b="1" dirty="0">
                <a:solidFill>
                  <a:srgbClr val="FF0000"/>
                </a:solidFill>
              </a:rPr>
              <a:t> bytes</a:t>
            </a:r>
            <a:r>
              <a:rPr lang="en-US" dirty="0"/>
              <a:t> of physical address space</a:t>
            </a:r>
          </a:p>
        </p:txBody>
      </p:sp>
      <p:sp>
        <p:nvSpPr>
          <p:cNvPr id="25604" name="Slide Number Placeholder 3"/>
          <p:cNvSpPr>
            <a:spLocks noGrp="1"/>
          </p:cNvSpPr>
          <p:nvPr>
            <p:ph type="sldNum" sz="quarter" idx="12"/>
          </p:nvPr>
        </p:nvSpPr>
        <p:spPr/>
        <p:txBody>
          <a:bodyPr/>
          <a:lstStyle/>
          <a:p>
            <a:pPr fontAlgn="base">
              <a:spcBef>
                <a:spcPct val="0"/>
              </a:spcBef>
              <a:spcAft>
                <a:spcPct val="0"/>
              </a:spcAft>
              <a:defRPr/>
            </a:pPr>
            <a:fld id="{969554C2-062E-4AAB-AA27-465F9CA9DF3E}" type="slidenum">
              <a:rPr lang="en-US" smtClean="0">
                <a:latin typeface="Arial" pitchFamily="34" charset="0"/>
              </a:rPr>
              <a:pPr fontAlgn="base">
                <a:spcBef>
                  <a:spcPct val="0"/>
                </a:spcBef>
                <a:spcAft>
                  <a:spcPct val="0"/>
                </a:spcAft>
                <a:defRPr/>
              </a:pPr>
              <a:t>34</a:t>
            </a:fld>
            <a:endParaRPr lang="en-US" smtClean="0">
              <a:latin typeface="Arial" pitchFamily="34" charset="0"/>
            </a:endParaRPr>
          </a:p>
        </p:txBody>
      </p:sp>
    </p:spTree>
    <p:extLst>
      <p:ext uri="{BB962C8B-B14F-4D97-AF65-F5344CB8AC3E}">
        <p14:creationId xmlns:p14="http://schemas.microsoft.com/office/powerpoint/2010/main" val="260187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609600"/>
            <a:ext cx="8229600" cy="1066800"/>
          </a:xfrm>
        </p:spPr>
        <p:txBody>
          <a:bodyPr/>
          <a:lstStyle/>
          <a:p>
            <a:pPr eaLnBrk="1" hangingPunct="1"/>
            <a:r>
              <a:rPr lang="en-US" smtClean="0"/>
              <a:t>Address Space</a:t>
            </a:r>
          </a:p>
        </p:txBody>
      </p:sp>
      <p:pic>
        <p:nvPicPr>
          <p:cNvPr id="26627" name="Picture 3" descr="memory_new"/>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057400" y="1600200"/>
            <a:ext cx="3748088" cy="4953000"/>
          </a:xfrm>
        </p:spPr>
      </p:pic>
      <p:sp>
        <p:nvSpPr>
          <p:cNvPr id="26628" name="Slide Number Placeholder 4"/>
          <p:cNvSpPr>
            <a:spLocks noGrp="1"/>
          </p:cNvSpPr>
          <p:nvPr>
            <p:ph type="sldNum" sz="quarter" idx="12"/>
          </p:nvPr>
        </p:nvSpPr>
        <p:spPr/>
        <p:txBody>
          <a:bodyPr/>
          <a:lstStyle/>
          <a:p>
            <a:pPr fontAlgn="base">
              <a:spcBef>
                <a:spcPct val="0"/>
              </a:spcBef>
              <a:spcAft>
                <a:spcPct val="0"/>
              </a:spcAft>
              <a:defRPr/>
            </a:pPr>
            <a:fld id="{989AC71D-4F31-4AE5-8B8E-9A66D998FB96}" type="slidenum">
              <a:rPr lang="en-US" smtClean="0">
                <a:latin typeface="Arial" pitchFamily="34" charset="0"/>
              </a:rPr>
              <a:pPr fontAlgn="base">
                <a:spcBef>
                  <a:spcPct val="0"/>
                </a:spcBef>
                <a:spcAft>
                  <a:spcPct val="0"/>
                </a:spcAft>
                <a:defRPr/>
              </a:pPr>
              <a:t>35</a:t>
            </a:fld>
            <a:endParaRPr lang="en-US" smtClean="0">
              <a:latin typeface="Arial" pitchFamily="34" charset="0"/>
            </a:endParaRPr>
          </a:p>
        </p:txBody>
      </p:sp>
      <p:sp>
        <p:nvSpPr>
          <p:cNvPr id="26629" name="Text Box 4"/>
          <p:cNvSpPr txBox="1">
            <a:spLocks noChangeArrowheads="1"/>
          </p:cNvSpPr>
          <p:nvPr/>
        </p:nvSpPr>
        <p:spPr bwMode="auto">
          <a:xfrm>
            <a:off x="6321425" y="3124200"/>
            <a:ext cx="28225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spcBef>
                <a:spcPct val="50000"/>
              </a:spcBef>
            </a:pPr>
            <a:r>
              <a:rPr lang="en-US" sz="2000">
                <a:solidFill>
                  <a:srgbClr val="FF0000"/>
                </a:solidFill>
                <a:latin typeface="Georgia" pitchFamily="18" charset="0"/>
              </a:rPr>
              <a:t>Address Space is the set of memory locations (bytes) that can be addressed</a:t>
            </a:r>
          </a:p>
        </p:txBody>
      </p:sp>
    </p:spTree>
    <p:extLst>
      <p:ext uri="{BB962C8B-B14F-4D97-AF65-F5344CB8AC3E}">
        <p14:creationId xmlns:p14="http://schemas.microsoft.com/office/powerpoint/2010/main" val="1310099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a:t>What are two designs used for the CPU? </a:t>
            </a:r>
            <a:endParaRPr lang="en-US" dirty="0"/>
          </a:p>
          <a:p>
            <a:r>
              <a:rPr lang="en-US" sz="1400" dirty="0"/>
              <a:t>• </a:t>
            </a:r>
            <a:r>
              <a:rPr lang="en-US" dirty="0"/>
              <a:t>CISC (complex instruction set computing) </a:t>
            </a:r>
          </a:p>
          <a:p>
            <a:pPr lvl="1"/>
            <a:r>
              <a:rPr lang="en-US" dirty="0"/>
              <a:t>o Supports large number of instructions </a:t>
            </a:r>
          </a:p>
          <a:p>
            <a:pPr lvl="1"/>
            <a:r>
              <a:rPr lang="en-US" dirty="0"/>
              <a:t>o CPU executes complex instructions more quickly </a:t>
            </a:r>
          </a:p>
          <a:p>
            <a:r>
              <a:rPr lang="en-US" sz="1400" dirty="0"/>
              <a:t>• </a:t>
            </a:r>
            <a:r>
              <a:rPr lang="en-US" dirty="0"/>
              <a:t>RISC (reduced instruction set computing) </a:t>
            </a:r>
          </a:p>
          <a:p>
            <a:pPr lvl="1"/>
            <a:r>
              <a:rPr lang="en-US" dirty="0"/>
              <a:t>o Supports smaller number of instructions </a:t>
            </a:r>
          </a:p>
          <a:p>
            <a:pPr lvl="1"/>
            <a:r>
              <a:rPr lang="en-US"/>
              <a:t>o CPU executes simple instructions more quickly </a:t>
            </a:r>
          </a:p>
          <a:p>
            <a:endParaRPr lang="en-US"/>
          </a:p>
        </p:txBody>
      </p:sp>
    </p:spTree>
    <p:extLst>
      <p:ext uri="{BB962C8B-B14F-4D97-AF65-F5344CB8AC3E}">
        <p14:creationId xmlns:p14="http://schemas.microsoft.com/office/powerpoint/2010/main" val="1380342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Software</a:t>
            </a:r>
            <a:endParaRPr lang="en-US" dirty="0"/>
          </a:p>
        </p:txBody>
      </p:sp>
      <p:sp>
        <p:nvSpPr>
          <p:cNvPr id="3" name="Content Placeholder 2"/>
          <p:cNvSpPr>
            <a:spLocks noGrp="1"/>
          </p:cNvSpPr>
          <p:nvPr>
            <p:ph idx="1"/>
          </p:nvPr>
        </p:nvSpPr>
        <p:spPr/>
        <p:txBody>
          <a:bodyPr>
            <a:normAutofit/>
          </a:bodyPr>
          <a:lstStyle/>
          <a:p>
            <a:r>
              <a:rPr lang="en-US" dirty="0" smtClean="0"/>
              <a:t>A software is a set of instructions in the form of a program which tells the computer to perform a specific task.</a:t>
            </a:r>
          </a:p>
          <a:p>
            <a:r>
              <a:rPr lang="en-US" dirty="0" smtClean="0"/>
              <a:t>Example: Video Player,  Digital Calculator, Alarm System etc.</a:t>
            </a:r>
          </a:p>
          <a:p>
            <a:endParaRPr lang="en-US" dirty="0" smtClean="0"/>
          </a:p>
          <a:p>
            <a:r>
              <a:rPr lang="en-US" dirty="0" smtClean="0"/>
              <a:t>Software Types</a:t>
            </a:r>
          </a:p>
          <a:p>
            <a:pPr lvl="2"/>
            <a:r>
              <a:rPr lang="en-US" dirty="0" smtClean="0"/>
              <a:t>System Software</a:t>
            </a:r>
          </a:p>
          <a:p>
            <a:pPr lvl="2"/>
            <a:r>
              <a:rPr lang="en-US" dirty="0" smtClean="0"/>
              <a:t>Application Software</a:t>
            </a:r>
          </a:p>
          <a:p>
            <a:pPr lvl="2"/>
            <a:r>
              <a:rPr lang="en-US" dirty="0" smtClean="0"/>
              <a:t>Language Software</a:t>
            </a:r>
          </a:p>
          <a:p>
            <a:pPr lvl="2"/>
            <a:r>
              <a:rPr lang="en-US" dirty="0" smtClean="0"/>
              <a:t>Utility Software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70336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57200"/>
            <a:ext cx="8229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260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smtClean="0">
                <a:effectLst/>
              </a:rPr>
              <a:t>“A </a:t>
            </a:r>
            <a:r>
              <a:rPr lang="en-US" b="1" dirty="0" smtClean="0">
                <a:effectLst/>
              </a:rPr>
              <a:t>computer</a:t>
            </a:r>
            <a:r>
              <a:rPr lang="en-US" dirty="0" smtClean="0">
                <a:effectLst/>
              </a:rPr>
              <a:t> is a programmable machine designed to sequentially and automatically carry out a sequence of </a:t>
            </a:r>
            <a:r>
              <a:rPr lang="en-US" dirty="0" smtClean="0">
                <a:solidFill>
                  <a:srgbClr val="FF0000"/>
                </a:solidFill>
                <a:effectLst/>
              </a:rPr>
              <a:t>arithmetic or logical operations</a:t>
            </a:r>
            <a:r>
              <a:rPr lang="en-US" dirty="0" smtClean="0">
                <a:effectLst/>
              </a:rPr>
              <a:t>”. </a:t>
            </a:r>
          </a:p>
          <a:p>
            <a:r>
              <a:rPr lang="en-US" dirty="0" smtClean="0"/>
              <a:t>“Computers do perform a specific task as per user instructions, they take input, process it, analyze it give you out put as per desire. To perform a basic operation they </a:t>
            </a:r>
            <a:r>
              <a:rPr lang="en-US" dirty="0" smtClean="0">
                <a:solidFill>
                  <a:srgbClr val="FF0000"/>
                </a:solidFill>
              </a:rPr>
              <a:t>use, input / output/, memory, processing devices</a:t>
            </a:r>
            <a:r>
              <a:rPr lang="en-US" dirty="0" smtClean="0"/>
              <a:t>”.</a:t>
            </a:r>
            <a:endParaRPr lang="en-US" dirty="0"/>
          </a:p>
        </p:txBody>
      </p:sp>
    </p:spTree>
    <p:extLst>
      <p:ext uri="{BB962C8B-B14F-4D97-AF65-F5344CB8AC3E}">
        <p14:creationId xmlns:p14="http://schemas.microsoft.com/office/powerpoint/2010/main" val="266148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dirty="0" smtClean="0"/>
              <a:t>Software Types</a:t>
            </a:r>
          </a:p>
        </p:txBody>
      </p:sp>
      <p:sp>
        <p:nvSpPr>
          <p:cNvPr id="36867" name="Rectangle 5"/>
          <p:cNvSpPr>
            <a:spLocks noGrp="1" noChangeArrowheads="1"/>
          </p:cNvSpPr>
          <p:nvPr>
            <p:ph idx="1"/>
          </p:nvPr>
        </p:nvSpPr>
        <p:spPr/>
        <p:txBody>
          <a:bodyPr>
            <a:normAutofit/>
          </a:bodyPr>
          <a:lstStyle/>
          <a:p>
            <a:pPr eaLnBrk="1" hangingPunct="1">
              <a:lnSpc>
                <a:spcPct val="90000"/>
              </a:lnSpc>
            </a:pPr>
            <a:r>
              <a:rPr lang="en-US" dirty="0" smtClean="0"/>
              <a:t>Operating System</a:t>
            </a:r>
          </a:p>
          <a:p>
            <a:pPr eaLnBrk="1" hangingPunct="1">
              <a:lnSpc>
                <a:spcPct val="90000"/>
              </a:lnSpc>
            </a:pPr>
            <a:r>
              <a:rPr lang="en-US" dirty="0" smtClean="0"/>
              <a:t>Utilities</a:t>
            </a:r>
          </a:p>
          <a:p>
            <a:pPr eaLnBrk="1" hangingPunct="1">
              <a:lnSpc>
                <a:spcPct val="90000"/>
              </a:lnSpc>
            </a:pPr>
            <a:r>
              <a:rPr lang="en-US" dirty="0" smtClean="0"/>
              <a:t>Programming Languages and Tools</a:t>
            </a:r>
          </a:p>
          <a:p>
            <a:pPr eaLnBrk="1" hangingPunct="1">
              <a:lnSpc>
                <a:spcPct val="90000"/>
              </a:lnSpc>
            </a:pPr>
            <a:r>
              <a:rPr lang="en-US" dirty="0" smtClean="0"/>
              <a:t>Application</a:t>
            </a:r>
          </a:p>
          <a:p>
            <a:pPr lvl="1" eaLnBrk="1" hangingPunct="1">
              <a:lnSpc>
                <a:spcPct val="90000"/>
              </a:lnSpc>
            </a:pPr>
            <a:r>
              <a:rPr lang="en-US" dirty="0" smtClean="0"/>
              <a:t>General purpose examples</a:t>
            </a:r>
          </a:p>
          <a:p>
            <a:pPr lvl="2" eaLnBrk="1" hangingPunct="1">
              <a:lnSpc>
                <a:spcPct val="90000"/>
              </a:lnSpc>
            </a:pPr>
            <a:r>
              <a:rPr lang="en-US" sz="1800" dirty="0" smtClean="0"/>
              <a:t>Word processing</a:t>
            </a:r>
          </a:p>
          <a:p>
            <a:pPr lvl="2" eaLnBrk="1" hangingPunct="1">
              <a:lnSpc>
                <a:spcPct val="90000"/>
              </a:lnSpc>
            </a:pPr>
            <a:r>
              <a:rPr lang="en-US" sz="1800" dirty="0" smtClean="0"/>
              <a:t>Spreadsheets</a:t>
            </a:r>
          </a:p>
          <a:p>
            <a:pPr lvl="2" eaLnBrk="1" hangingPunct="1">
              <a:lnSpc>
                <a:spcPct val="90000"/>
              </a:lnSpc>
            </a:pPr>
            <a:r>
              <a:rPr lang="en-US" sz="1800" dirty="0" smtClean="0"/>
              <a:t>Graphics</a:t>
            </a:r>
          </a:p>
          <a:p>
            <a:pPr lvl="1" eaLnBrk="1" hangingPunct="1">
              <a:lnSpc>
                <a:spcPct val="90000"/>
              </a:lnSpc>
            </a:pPr>
            <a:r>
              <a:rPr lang="en-US" dirty="0" smtClean="0"/>
              <a:t>Single purpose examples</a:t>
            </a:r>
          </a:p>
          <a:p>
            <a:pPr lvl="2" eaLnBrk="1" hangingPunct="1">
              <a:lnSpc>
                <a:spcPct val="90000"/>
              </a:lnSpc>
            </a:pPr>
            <a:r>
              <a:rPr lang="en-US" sz="1800" dirty="0" smtClean="0"/>
              <a:t>Accounting</a:t>
            </a:r>
          </a:p>
          <a:p>
            <a:pPr lvl="2" eaLnBrk="1" hangingPunct="1">
              <a:lnSpc>
                <a:spcPct val="90000"/>
              </a:lnSpc>
            </a:pPr>
            <a:r>
              <a:rPr lang="en-US" sz="1800" dirty="0" smtClean="0"/>
              <a:t>Tax preparation</a:t>
            </a:r>
          </a:p>
          <a:p>
            <a:pPr lvl="2" eaLnBrk="1" hangingPunct="1">
              <a:lnSpc>
                <a:spcPct val="90000"/>
              </a:lnSpc>
            </a:pPr>
            <a:r>
              <a:rPr lang="en-US" sz="1800" dirty="0" smtClean="0"/>
              <a:t>Games</a:t>
            </a:r>
          </a:p>
          <a:p>
            <a:pPr lvl="2" eaLnBrk="1" hangingPunct="1">
              <a:lnSpc>
                <a:spcPct val="90000"/>
              </a:lnSpc>
            </a:pPr>
            <a:r>
              <a:rPr lang="en-US" sz="1800" dirty="0" smtClean="0"/>
              <a:t>CAD-CAM</a:t>
            </a:r>
          </a:p>
          <a:p>
            <a:pPr eaLnBrk="1" hangingPunct="1">
              <a:lnSpc>
                <a:spcPct val="90000"/>
              </a:lnSpc>
            </a:pPr>
            <a:r>
              <a:rPr lang="en-US" dirty="0" smtClean="0"/>
              <a:t>Database Management Systems (DBMS)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Application Software</a:t>
            </a:r>
          </a:p>
        </p:txBody>
      </p:sp>
      <p:sp>
        <p:nvSpPr>
          <p:cNvPr id="44035" name="Rectangle 3"/>
          <p:cNvSpPr>
            <a:spLocks noGrp="1" noChangeArrowheads="1"/>
          </p:cNvSpPr>
          <p:nvPr>
            <p:ph idx="1"/>
          </p:nvPr>
        </p:nvSpPr>
        <p:spPr/>
        <p:txBody>
          <a:bodyPr/>
          <a:lstStyle/>
          <a:p>
            <a:pPr eaLnBrk="1" hangingPunct="1"/>
            <a:r>
              <a:rPr lang="en-US" dirty="0" smtClean="0"/>
              <a:t>Information Storage: DBMS</a:t>
            </a:r>
          </a:p>
          <a:p>
            <a:pPr eaLnBrk="1" hangingPunct="1"/>
            <a:r>
              <a:rPr lang="en-US" dirty="0" smtClean="0"/>
              <a:t>Analysis: Calculations (spreadsheets and more)</a:t>
            </a:r>
          </a:p>
          <a:p>
            <a:pPr eaLnBrk="1" hangingPunct="1"/>
            <a:r>
              <a:rPr lang="en-US" dirty="0" smtClean="0"/>
              <a:t>Communication: Writing (word processors and more)</a:t>
            </a:r>
          </a:p>
          <a:p>
            <a:pPr eaLnBrk="1" hangingPunct="1"/>
            <a:r>
              <a:rPr lang="en-US" dirty="0" smtClean="0"/>
              <a:t>Communication: Presentation and Graphics</a:t>
            </a:r>
          </a:p>
          <a:p>
            <a:pPr eaLnBrk="1" hangingPunct="1"/>
            <a:r>
              <a:rPr lang="en-US" dirty="0" smtClean="0"/>
              <a:t>Communication: Voice and Mail (e-mail and more)</a:t>
            </a:r>
          </a:p>
          <a:p>
            <a:pPr eaLnBrk="1" hangingPunct="1"/>
            <a:r>
              <a:rPr lang="en-US" dirty="0" smtClean="0"/>
              <a:t>Organizing Resources: Calendars and Schedules</a:t>
            </a:r>
          </a:p>
          <a:p>
            <a:pPr marL="0" indent="0" eaLnBrk="1" hangingPunct="1">
              <a:buNone/>
            </a:pPr>
            <a:endParaRPr lang="en-US" dirty="0"/>
          </a:p>
          <a:p>
            <a:pPr marL="0" indent="0" eaLnBrk="1" hangingPunct="1">
              <a:buNone/>
            </a:pPr>
            <a:r>
              <a:rPr lang="en-US" dirty="0" smtClean="0"/>
              <a:t>There are many other Types of Application Software which are being used for different purposes. Everyday Hundreds of Application Software are built all over the world.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1.Microcompute</a:t>
            </a:r>
            <a:r>
              <a:rPr lang="en-US" dirty="0" smtClean="0"/>
              <a:t>r</a:t>
            </a:r>
            <a:r>
              <a:rPr lang="en-US" dirty="0"/>
              <a:t>: Microcomputer is at the lowest end of the computer range in terms of speed and storage </a:t>
            </a:r>
          </a:p>
          <a:p>
            <a:r>
              <a:rPr lang="en-US" dirty="0"/>
              <a:t>capacity. Its CPU is a microprocessor. The first microcomputers were built of 8-bit microprocessor chips. The </a:t>
            </a:r>
            <a:r>
              <a:rPr lang="en-US" dirty="0" smtClean="0"/>
              <a:t>most </a:t>
            </a:r>
            <a:r>
              <a:rPr lang="en-US" dirty="0"/>
              <a:t>common application of personal computers (PC) is in this category. The PC supports a number of input </a:t>
            </a:r>
            <a:r>
              <a:rPr lang="en-US" dirty="0" smtClean="0"/>
              <a:t>and </a:t>
            </a:r>
            <a:r>
              <a:rPr lang="en-US" dirty="0"/>
              <a:t>output devices. An improvement of 8-bit chip is 16-bit and 32-bit chips. </a:t>
            </a:r>
            <a:r>
              <a:rPr lang="en-US" b="1" dirty="0">
                <a:solidFill>
                  <a:srgbClr val="FF0000"/>
                </a:solidFill>
              </a:rPr>
              <a:t>Examples of </a:t>
            </a:r>
            <a:r>
              <a:rPr lang="en-US" b="1" dirty="0" smtClean="0">
                <a:solidFill>
                  <a:srgbClr val="FF0000"/>
                </a:solidFill>
              </a:rPr>
              <a:t>microcomputer </a:t>
            </a:r>
            <a:r>
              <a:rPr lang="en-US" b="1" dirty="0">
                <a:solidFill>
                  <a:srgbClr val="FF0000"/>
                </a:solidFill>
              </a:rPr>
              <a:t>are </a:t>
            </a:r>
            <a:r>
              <a:rPr lang="en-US" b="1" dirty="0" smtClean="0">
                <a:solidFill>
                  <a:srgbClr val="FF0000"/>
                </a:solidFill>
              </a:rPr>
              <a:t> IBM </a:t>
            </a:r>
            <a:r>
              <a:rPr lang="en-US" b="1" dirty="0">
                <a:solidFill>
                  <a:srgbClr val="FF0000"/>
                </a:solidFill>
              </a:rPr>
              <a:t>PC, </a:t>
            </a:r>
            <a:r>
              <a:rPr lang="en-US" b="1" dirty="0" smtClean="0">
                <a:solidFill>
                  <a:srgbClr val="FF0000"/>
                </a:solidFill>
              </a:rPr>
              <a:t>PC-AT, DELL, HP  </a:t>
            </a:r>
            <a:r>
              <a:rPr lang="en-US" b="1" dirty="0">
                <a:solidFill>
                  <a:srgbClr val="FF0000"/>
                </a:solidFill>
              </a:rPr>
              <a:t>. </a:t>
            </a:r>
            <a:endParaRPr lang="en-US" b="1" dirty="0" smtClean="0">
              <a:solidFill>
                <a:srgbClr val="FF0000"/>
              </a:solidFill>
            </a:endParaRPr>
          </a:p>
          <a:p>
            <a:endParaRPr lang="en-US" dirty="0"/>
          </a:p>
          <a:p>
            <a:r>
              <a:rPr lang="en-US" b="1" dirty="0"/>
              <a:t>2</a:t>
            </a:r>
            <a:r>
              <a:rPr lang="en-US" dirty="0"/>
              <a:t>. </a:t>
            </a:r>
            <a:r>
              <a:rPr lang="en-US" b="1" dirty="0"/>
              <a:t>Mini Computer</a:t>
            </a:r>
            <a:r>
              <a:rPr lang="en-US" dirty="0"/>
              <a:t>: This is designed to support more than one user at a time. It possesses large storage </a:t>
            </a:r>
          </a:p>
          <a:p>
            <a:r>
              <a:rPr lang="en-US" dirty="0"/>
              <a:t>capacity and operates at a higher speed. The mini computer is used in multi-user system in which various </a:t>
            </a:r>
          </a:p>
          <a:p>
            <a:r>
              <a:rPr lang="en-US" dirty="0"/>
              <a:t>users can work at the same time. This type of computer is generally used for processing large volume of data </a:t>
            </a:r>
            <a:r>
              <a:rPr lang="en-US" dirty="0" smtClean="0"/>
              <a:t> in </a:t>
            </a:r>
            <a:r>
              <a:rPr lang="en-US" dirty="0"/>
              <a:t>an </a:t>
            </a:r>
            <a:r>
              <a:rPr lang="en-US" dirty="0" smtClean="0"/>
              <a:t>organization. </a:t>
            </a:r>
            <a:r>
              <a:rPr lang="en-US" dirty="0"/>
              <a:t>They are also used as </a:t>
            </a:r>
            <a:r>
              <a:rPr lang="en-US" b="1" dirty="0">
                <a:solidFill>
                  <a:srgbClr val="FF0000"/>
                </a:solidFill>
              </a:rPr>
              <a:t>servers in Local Area Networks (LAN</a:t>
            </a:r>
            <a:r>
              <a:rPr lang="en-US" dirty="0" smtClean="0"/>
              <a:t>).</a:t>
            </a:r>
          </a:p>
          <a:p>
            <a:endParaRPr lang="en-US" dirty="0"/>
          </a:p>
          <a:p>
            <a:r>
              <a:rPr lang="en-US" dirty="0" smtClean="0"/>
              <a:t>  </a:t>
            </a:r>
            <a:endParaRPr lang="en-US" dirty="0"/>
          </a:p>
          <a:p>
            <a:r>
              <a:rPr lang="en-US" b="1" dirty="0"/>
              <a:t>3</a:t>
            </a:r>
            <a:r>
              <a:rPr lang="en-US" dirty="0"/>
              <a:t>. </a:t>
            </a:r>
            <a:r>
              <a:rPr lang="en-US" b="1" dirty="0"/>
              <a:t>Mainframes</a:t>
            </a:r>
            <a:r>
              <a:rPr lang="en-US" dirty="0"/>
              <a:t>:  These types of computers are generally 32-bit  microprocessors. They operate at very high </a:t>
            </a:r>
            <a:r>
              <a:rPr lang="en-US" dirty="0" smtClean="0"/>
              <a:t>speed</a:t>
            </a:r>
            <a:r>
              <a:rPr lang="en-US" dirty="0"/>
              <a:t>, have very large storage capacity and can handle the work load of many users. They are generally </a:t>
            </a:r>
            <a:r>
              <a:rPr lang="en-US" dirty="0" smtClean="0"/>
              <a:t>used </a:t>
            </a:r>
            <a:r>
              <a:rPr lang="en-US" dirty="0"/>
              <a:t>in </a:t>
            </a:r>
            <a:r>
              <a:rPr lang="en-US" dirty="0" smtClean="0"/>
              <a:t>centralized </a:t>
            </a:r>
            <a:r>
              <a:rPr lang="en-US" dirty="0"/>
              <a:t>databases. They are also used  as controlling nodes in Wide Area Networks (WAN). </a:t>
            </a:r>
            <a:r>
              <a:rPr lang="en-US" dirty="0" smtClean="0"/>
              <a:t> Example </a:t>
            </a:r>
            <a:r>
              <a:rPr lang="en-US" dirty="0"/>
              <a:t>of mainframes are </a:t>
            </a:r>
            <a:r>
              <a:rPr lang="en-US" b="1" dirty="0">
                <a:solidFill>
                  <a:srgbClr val="FF0000"/>
                </a:solidFill>
              </a:rPr>
              <a:t>DEC, ICL and IBM 3000 series</a:t>
            </a:r>
            <a:r>
              <a:rPr lang="en-US" dirty="0">
                <a:solidFill>
                  <a:srgbClr val="FF0000"/>
                </a:solidFill>
              </a:rPr>
              <a:t>.  </a:t>
            </a:r>
            <a:endParaRPr lang="en-US" dirty="0" smtClean="0">
              <a:solidFill>
                <a:srgbClr val="FF0000"/>
              </a:solidFill>
            </a:endParaRPr>
          </a:p>
          <a:p>
            <a:endParaRPr lang="en-US" dirty="0"/>
          </a:p>
          <a:p>
            <a:r>
              <a:rPr lang="en-US" b="1" dirty="0"/>
              <a:t>4</a:t>
            </a:r>
            <a:r>
              <a:rPr lang="en-US" dirty="0"/>
              <a:t>. </a:t>
            </a:r>
            <a:r>
              <a:rPr lang="en-US" b="1" dirty="0"/>
              <a:t>Supercomputer</a:t>
            </a:r>
            <a:r>
              <a:rPr lang="en-US" dirty="0"/>
              <a:t>:  They are the fastest and most expensive machines. They have high processing speed </a:t>
            </a:r>
          </a:p>
          <a:p>
            <a:r>
              <a:rPr lang="en-US" dirty="0"/>
              <a:t>compared to other computers. They have also multiprocessing technique. One of the ways in which </a:t>
            </a:r>
          </a:p>
          <a:p>
            <a:r>
              <a:rPr lang="en-US" dirty="0"/>
              <a:t>supercomputers are built is by interconnecting hundreds of microprocessors. Supercomputers are mainly </a:t>
            </a:r>
          </a:p>
          <a:p>
            <a:r>
              <a:rPr lang="en-US" dirty="0"/>
              <a:t>being used for whether forecasting, biomedical research, remote sensing, aircraft design and other areas of </a:t>
            </a:r>
          </a:p>
          <a:p>
            <a:r>
              <a:rPr lang="en-US" dirty="0"/>
              <a:t>science and technology. Examples of supercomputers are </a:t>
            </a:r>
            <a:r>
              <a:rPr lang="en-US" b="1" dirty="0">
                <a:solidFill>
                  <a:srgbClr val="FF0000"/>
                </a:solidFill>
              </a:rPr>
              <a:t>CRAY YMP, CRAY2, NEC SX-3, CRAY XMP and </a:t>
            </a:r>
            <a:r>
              <a:rPr lang="en-US" b="1" dirty="0" smtClean="0">
                <a:solidFill>
                  <a:srgbClr val="FF0000"/>
                </a:solidFill>
              </a:rPr>
              <a:t>PARAM </a:t>
            </a:r>
            <a:r>
              <a:rPr lang="en-US" b="1" dirty="0">
                <a:solidFill>
                  <a:srgbClr val="FF0000"/>
                </a:solidFill>
              </a:rPr>
              <a:t>from India.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Computing</a:t>
            </a:r>
            <a:endParaRPr lang="en-US" dirty="0"/>
          </a:p>
        </p:txBody>
      </p:sp>
      <p:sp>
        <p:nvSpPr>
          <p:cNvPr id="3" name="Content Placeholder 2"/>
          <p:cNvSpPr>
            <a:spLocks noGrp="1"/>
          </p:cNvSpPr>
          <p:nvPr>
            <p:ph idx="1"/>
          </p:nvPr>
        </p:nvSpPr>
        <p:spPr/>
        <p:txBody>
          <a:bodyPr/>
          <a:lstStyle/>
          <a:p>
            <a:r>
              <a:rPr lang="en-US" dirty="0" smtClean="0"/>
              <a:t>Emerging Technologies are changing Everything in Computing. Computing is being redefined.</a:t>
            </a:r>
          </a:p>
          <a:p>
            <a:r>
              <a:rPr lang="en-US" dirty="0" smtClean="0"/>
              <a:t>Web Based Computing</a:t>
            </a:r>
          </a:p>
          <a:p>
            <a:r>
              <a:rPr lang="en-US" dirty="0" smtClean="0"/>
              <a:t>Cloud Computing</a:t>
            </a:r>
          </a:p>
          <a:p>
            <a:r>
              <a:rPr lang="en-US" dirty="0" smtClean="0"/>
              <a:t>Mobile Computing</a:t>
            </a:r>
          </a:p>
          <a:p>
            <a:r>
              <a:rPr lang="en-US" dirty="0" smtClean="0"/>
              <a:t>Embedded Computing</a:t>
            </a:r>
          </a:p>
          <a:p>
            <a:r>
              <a:rPr lang="en-US" dirty="0" smtClean="0"/>
              <a:t>Surface Computing</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Summarize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Take Home Task</a:t>
            </a:r>
            <a:endParaRPr lang="en-US" sz="2800" dirty="0"/>
          </a:p>
        </p:txBody>
      </p:sp>
      <p:sp>
        <p:nvSpPr>
          <p:cNvPr id="3" name="Content Placeholder 2"/>
          <p:cNvSpPr>
            <a:spLocks noGrp="1"/>
          </p:cNvSpPr>
          <p:nvPr>
            <p:ph idx="1"/>
          </p:nvPr>
        </p:nvSpPr>
        <p:spPr>
          <a:xfrm>
            <a:off x="457200" y="1219200"/>
            <a:ext cx="8229600" cy="5410200"/>
          </a:xfrm>
        </p:spPr>
        <p:txBody>
          <a:bodyPr/>
          <a:lstStyle/>
          <a:p>
            <a:r>
              <a:rPr lang="en-US" b="1" dirty="0" smtClean="0">
                <a:solidFill>
                  <a:srgbClr val="00B0F0"/>
                </a:solidFill>
              </a:rPr>
              <a:t>Home Work1: Types of Computers Today   </a:t>
            </a:r>
            <a:endParaRPr lang="en-US" dirty="0" smtClean="0">
              <a:solidFill>
                <a:srgbClr val="00B0F0"/>
              </a:solidFill>
            </a:endParaRPr>
          </a:p>
          <a:p>
            <a:r>
              <a:rPr lang="en-US" sz="1800" b="1" dirty="0" smtClean="0"/>
              <a:t>Make </a:t>
            </a:r>
            <a:r>
              <a:rPr lang="en-US" sz="1800" b="1" dirty="0"/>
              <a:t>a brief Report:</a:t>
            </a:r>
            <a:r>
              <a:rPr lang="en-US" sz="1800" dirty="0"/>
              <a:t>  Use internet and search for the latest types of Computers ranging from Server Machines, Super Computers, Personal Computers, Laptops, Tablets,  and Smart Phones / Mobiles and do the following: </a:t>
            </a:r>
            <a:endParaRPr lang="en-US" sz="1800" dirty="0" smtClean="0"/>
          </a:p>
          <a:p>
            <a:r>
              <a:rPr lang="en-US" sz="1400" b="1" dirty="0">
                <a:solidFill>
                  <a:srgbClr val="0070C0"/>
                </a:solidFill>
              </a:rPr>
              <a:t>Make 2 Tables one for PCs and 1 for Lap Tops. Give Following Information</a:t>
            </a:r>
            <a:r>
              <a:rPr lang="en-US" sz="1800" b="1" dirty="0" smtClean="0">
                <a:solidFill>
                  <a:srgbClr val="0070C0"/>
                </a:solidFill>
              </a:rPr>
              <a:t>:</a:t>
            </a:r>
          </a:p>
          <a:p>
            <a:r>
              <a:rPr lang="en-US" sz="1800" dirty="0" smtClean="0"/>
              <a:t>Personal Computer Table</a:t>
            </a:r>
          </a:p>
          <a:p>
            <a:endParaRPr lang="en-US" sz="1800" dirty="0"/>
          </a:p>
          <a:p>
            <a:endParaRPr lang="en-US" sz="1800" dirty="0" smtClean="0"/>
          </a:p>
          <a:p>
            <a:endParaRPr lang="en-US" sz="1800" dirty="0"/>
          </a:p>
          <a:p>
            <a:endParaRPr lang="en-US" sz="1800" dirty="0" smtClean="0"/>
          </a:p>
          <a:p>
            <a:r>
              <a:rPr lang="en-US" sz="1800" dirty="0" smtClean="0"/>
              <a:t>Laptop Table </a:t>
            </a:r>
            <a:endParaRPr lang="en-US" sz="1800" dirty="0"/>
          </a:p>
        </p:txBody>
      </p:sp>
      <p:graphicFrame>
        <p:nvGraphicFramePr>
          <p:cNvPr id="7" name="Table 6"/>
          <p:cNvGraphicFramePr>
            <a:graphicFrameLocks noGrp="1"/>
          </p:cNvGraphicFramePr>
          <p:nvPr>
            <p:extLst>
              <p:ext uri="{D42A27DB-BD31-4B8C-83A1-F6EECF244321}">
                <p14:modId xmlns:p14="http://schemas.microsoft.com/office/powerpoint/2010/main" val="1552512562"/>
              </p:ext>
            </p:extLst>
          </p:nvPr>
        </p:nvGraphicFramePr>
        <p:xfrm>
          <a:off x="762000" y="3505201"/>
          <a:ext cx="8077199" cy="1057485"/>
        </p:xfrm>
        <a:graphic>
          <a:graphicData uri="http://schemas.openxmlformats.org/drawingml/2006/table">
            <a:tbl>
              <a:tblPr firstRow="1" firstCol="1" bandRow="1">
                <a:tableStyleId>{5940675A-B579-460E-94D1-54222C63F5DA}</a:tableStyleId>
              </a:tblPr>
              <a:tblGrid>
                <a:gridCol w="1457540"/>
                <a:gridCol w="683222"/>
                <a:gridCol w="1594184"/>
                <a:gridCol w="759135"/>
                <a:gridCol w="910962"/>
                <a:gridCol w="835049"/>
                <a:gridCol w="1837107"/>
              </a:tblGrid>
              <a:tr h="380999">
                <a:tc>
                  <a:txBody>
                    <a:bodyPr/>
                    <a:lstStyle/>
                    <a:p>
                      <a:pPr marL="0" marR="0">
                        <a:lnSpc>
                          <a:spcPct val="115000"/>
                        </a:lnSpc>
                        <a:spcBef>
                          <a:spcPts val="0"/>
                        </a:spcBef>
                        <a:spcAft>
                          <a:spcPts val="0"/>
                        </a:spcAft>
                      </a:pPr>
                      <a:r>
                        <a:rPr lang="en-US" sz="1100" b="1" dirty="0">
                          <a:solidFill>
                            <a:schemeClr val="bg1"/>
                          </a:solidFill>
                          <a:effectLst/>
                        </a:rPr>
                        <a:t>Processor Speed</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Cache</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 System Bus Speed     </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RAM</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Hard disk Space    </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Display</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Vendor</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r>
              <a:tr h="223971">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223971">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223971">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79205026"/>
              </p:ext>
            </p:extLst>
          </p:nvPr>
        </p:nvGraphicFramePr>
        <p:xfrm>
          <a:off x="762000" y="5410200"/>
          <a:ext cx="8153399" cy="1035558"/>
        </p:xfrm>
        <a:graphic>
          <a:graphicData uri="http://schemas.openxmlformats.org/drawingml/2006/table">
            <a:tbl>
              <a:tblPr firstRow="1" firstCol="1" bandRow="1">
                <a:tableStyleId>{5940675A-B579-460E-94D1-54222C63F5DA}</a:tableStyleId>
              </a:tblPr>
              <a:tblGrid>
                <a:gridCol w="1471290"/>
                <a:gridCol w="689667"/>
                <a:gridCol w="1609224"/>
                <a:gridCol w="766297"/>
                <a:gridCol w="996186"/>
                <a:gridCol w="766297"/>
                <a:gridCol w="817383"/>
                <a:gridCol w="1037055"/>
              </a:tblGrid>
              <a:tr h="457200">
                <a:tc>
                  <a:txBody>
                    <a:bodyPr/>
                    <a:lstStyle/>
                    <a:p>
                      <a:pPr marL="0" marR="0">
                        <a:lnSpc>
                          <a:spcPct val="115000"/>
                        </a:lnSpc>
                        <a:spcBef>
                          <a:spcPts val="0"/>
                        </a:spcBef>
                        <a:spcAft>
                          <a:spcPts val="0"/>
                        </a:spcAft>
                      </a:pPr>
                      <a:r>
                        <a:rPr lang="en-US" sz="1100" b="1" dirty="0">
                          <a:solidFill>
                            <a:schemeClr val="bg1"/>
                          </a:solidFill>
                          <a:effectLst/>
                        </a:rPr>
                        <a:t>Processor Speed</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Cache</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 System Bus Speed     </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RAM</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err="1">
                          <a:solidFill>
                            <a:schemeClr val="bg1"/>
                          </a:solidFill>
                          <a:effectLst/>
                        </a:rPr>
                        <a:t>Hardisk</a:t>
                      </a:r>
                      <a:r>
                        <a:rPr lang="en-US" sz="1100" b="1" dirty="0">
                          <a:solidFill>
                            <a:schemeClr val="bg1"/>
                          </a:solidFill>
                          <a:effectLst/>
                        </a:rPr>
                        <a:t> Space    </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Display</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Battery Timings</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1100" b="1" dirty="0">
                          <a:solidFill>
                            <a:schemeClr val="bg1"/>
                          </a:solidFill>
                          <a:effectLst/>
                        </a:rPr>
                        <a:t>Vendor</a:t>
                      </a:r>
                      <a:endParaRPr lang="en-US" sz="1100" b="1" dirty="0">
                        <a:solidFill>
                          <a:schemeClr val="bg1"/>
                        </a:solidFill>
                        <a:effectLst/>
                        <a:latin typeface="Calibri"/>
                        <a:ea typeface="Calibri"/>
                        <a:cs typeface="Times New Roman"/>
                      </a:endParaRPr>
                    </a:p>
                  </a:txBody>
                  <a:tcPr marL="68580" marR="68580" marT="0" marB="0">
                    <a:solidFill>
                      <a:srgbClr val="00B0F0"/>
                    </a:solidFill>
                  </a:tcPr>
                </a:tc>
              </a:tr>
              <a:tr h="169195">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169195">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169195">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21288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through Time lines of Computers </a:t>
            </a:r>
            <a:endParaRPr lang="en-US" dirty="0"/>
          </a:p>
        </p:txBody>
      </p:sp>
      <p:sp>
        <p:nvSpPr>
          <p:cNvPr id="3" name="Content Placeholder 2"/>
          <p:cNvSpPr>
            <a:spLocks noGrp="1"/>
          </p:cNvSpPr>
          <p:nvPr>
            <p:ph idx="1"/>
          </p:nvPr>
        </p:nvSpPr>
        <p:spPr/>
        <p:txBody>
          <a:bodyPr/>
          <a:lstStyle/>
          <a:p>
            <a:r>
              <a:rPr lang="en-US" dirty="0" smtClean="0"/>
              <a:t>Given at the end of the Chapter .</a:t>
            </a:r>
            <a:endParaRPr lang="en-US" dirty="0"/>
          </a:p>
        </p:txBody>
      </p:sp>
    </p:spTree>
    <p:extLst>
      <p:ext uri="{BB962C8B-B14F-4D97-AF65-F5344CB8AC3E}">
        <p14:creationId xmlns:p14="http://schemas.microsoft.com/office/powerpoint/2010/main" val="2975697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1800" dirty="0" smtClean="0">
                <a:hlinkClick r:id="rId3"/>
              </a:rPr>
              <a:t>http://www.bedford.lib.nh.us/Basics.htm</a:t>
            </a:r>
            <a:endParaRPr lang="en-US" sz="1800" dirty="0" smtClean="0"/>
          </a:p>
          <a:p>
            <a:r>
              <a:rPr lang="en-US" sz="1800" dirty="0" smtClean="0">
                <a:hlinkClick r:id="rId4"/>
              </a:rPr>
              <a:t>http://en.wikipedia.org/wiki/Computer</a:t>
            </a:r>
            <a:endParaRPr lang="en-US" sz="1800" dirty="0" smtClean="0"/>
          </a:p>
          <a:p>
            <a:r>
              <a:rPr lang="en-US" sz="1800" dirty="0">
                <a:hlinkClick r:id="rId5"/>
              </a:rPr>
              <a:t>http://www.lautech.edu.ng/Academics/pre-degree/material</a:t>
            </a:r>
            <a:endParaRPr lang="en-US" sz="1800" dirty="0" smtClean="0"/>
          </a:p>
          <a:p>
            <a:r>
              <a:rPr lang="en-US" sz="1800" dirty="0" smtClean="0"/>
              <a:t>Book: Discovery Computers: 2012/2010 Shelly </a:t>
            </a:r>
            <a:r>
              <a:rPr lang="en-US" sz="1800" dirty="0" err="1" smtClean="0"/>
              <a:t>Vermaat</a:t>
            </a:r>
            <a:r>
              <a:rPr lang="en-US" sz="1800" dirty="0" smtClean="0"/>
              <a:t> (Photo copy </a:t>
            </a:r>
            <a:r>
              <a:rPr lang="en-US" sz="1800" smtClean="0"/>
              <a:t>is available)</a:t>
            </a:r>
            <a:endParaRPr lang="en-US" sz="1800" dirty="0" smtClean="0"/>
          </a:p>
          <a:p>
            <a:endParaRPr lang="en-US" dirty="0"/>
          </a:p>
        </p:txBody>
      </p:sp>
    </p:spTree>
    <p:extLst>
      <p:ext uri="{BB962C8B-B14F-4D97-AF65-F5344CB8AC3E}">
        <p14:creationId xmlns:p14="http://schemas.microsoft.com/office/powerpoint/2010/main" val="75905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A computer is an electronic machine which can perform multiple tasks with the help of computer program i.e. enhancing the efficiency of the system.  A computer’s efficiency can be enhanced with the help of software and hardware. </a:t>
            </a:r>
            <a:endParaRPr lang="en-US" dirty="0"/>
          </a:p>
        </p:txBody>
      </p:sp>
    </p:spTree>
    <p:extLst>
      <p:ext uri="{BB962C8B-B14F-4D97-AF65-F5344CB8AC3E}">
        <p14:creationId xmlns:p14="http://schemas.microsoft.com/office/powerpoint/2010/main" val="3411109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a:t>
            </a:r>
            <a:endParaRPr lang="en-US" dirty="0"/>
          </a:p>
        </p:txBody>
      </p:sp>
      <p:pic>
        <p:nvPicPr>
          <p:cNvPr id="1027" name="Picture 3" descr="C:\Users\ahmad\Desktop\4da0af33576d731dd4a2938c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hmad\Desktop\top-touchscreen-smartphon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343401"/>
            <a:ext cx="25908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hmad\Desktop\LargeRack.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447800"/>
            <a:ext cx="2333625" cy="27304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hmad\Desktop\laptop-cooler-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141840"/>
            <a:ext cx="2518376" cy="215573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hmad\Desktop\A-Tablet-Pc.jpg"/>
          <p:cNvPicPr>
            <a:picLocks noChangeAspect="1" noChangeArrowheads="1"/>
          </p:cNvPicPr>
          <p:nvPr/>
        </p:nvPicPr>
        <p:blipFill rotWithShape="1">
          <a:blip r:embed="rId7">
            <a:extLst>
              <a:ext uri="{28A0092B-C50C-407E-A947-70E740481C1C}">
                <a14:useLocalDpi xmlns:a14="http://schemas.microsoft.com/office/drawing/2010/main" val="0"/>
              </a:ext>
            </a:extLst>
          </a:blip>
          <a:srcRect l="25678"/>
          <a:stretch/>
        </p:blipFill>
        <p:spPr bwMode="auto">
          <a:xfrm>
            <a:off x="3505200" y="4220005"/>
            <a:ext cx="2769886" cy="1905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 descr="pc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524000"/>
            <a:ext cx="320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974188" y="1447800"/>
            <a:ext cx="1981200" cy="307777"/>
          </a:xfrm>
          <a:prstGeom prst="rect">
            <a:avLst/>
          </a:prstGeom>
          <a:noFill/>
        </p:spPr>
        <p:txBody>
          <a:bodyPr wrap="square" rtlCol="0">
            <a:spAutoFit/>
          </a:bodyPr>
          <a:lstStyle/>
          <a:p>
            <a:r>
              <a:rPr lang="en-US" sz="1400" dirty="0" smtClean="0"/>
              <a:t>Supercomputer </a:t>
            </a:r>
            <a:endParaRPr lang="en-US" sz="1400" dirty="0"/>
          </a:p>
        </p:txBody>
      </p:sp>
      <p:sp>
        <p:nvSpPr>
          <p:cNvPr id="10" name="TextBox 9"/>
          <p:cNvSpPr txBox="1"/>
          <p:nvPr/>
        </p:nvSpPr>
        <p:spPr>
          <a:xfrm>
            <a:off x="3713186" y="1157083"/>
            <a:ext cx="1981200" cy="307777"/>
          </a:xfrm>
          <a:prstGeom prst="rect">
            <a:avLst/>
          </a:prstGeom>
          <a:noFill/>
        </p:spPr>
        <p:txBody>
          <a:bodyPr wrap="square" rtlCol="0">
            <a:spAutoFit/>
          </a:bodyPr>
          <a:lstStyle/>
          <a:p>
            <a:r>
              <a:rPr lang="en-US" sz="1400" dirty="0" smtClean="0"/>
              <a:t>Large Servers</a:t>
            </a:r>
            <a:endParaRPr lang="en-US" sz="1400" dirty="0"/>
          </a:p>
        </p:txBody>
      </p:sp>
      <p:sp>
        <p:nvSpPr>
          <p:cNvPr id="11" name="TextBox 10"/>
          <p:cNvSpPr txBox="1"/>
          <p:nvPr/>
        </p:nvSpPr>
        <p:spPr>
          <a:xfrm>
            <a:off x="533400" y="1442464"/>
            <a:ext cx="1981200" cy="523220"/>
          </a:xfrm>
          <a:prstGeom prst="rect">
            <a:avLst/>
          </a:prstGeom>
          <a:noFill/>
        </p:spPr>
        <p:txBody>
          <a:bodyPr wrap="square" rtlCol="0">
            <a:spAutoFit/>
          </a:bodyPr>
          <a:lstStyle/>
          <a:p>
            <a:r>
              <a:rPr lang="en-US" sz="1400" dirty="0" smtClean="0"/>
              <a:t>Personal Computers / Workstations</a:t>
            </a:r>
            <a:endParaRPr lang="en-US" sz="1400" dirty="0"/>
          </a:p>
        </p:txBody>
      </p:sp>
    </p:spTree>
    <p:extLst>
      <p:ext uri="{BB962C8B-B14F-4D97-AF65-F5344CB8AC3E}">
        <p14:creationId xmlns:p14="http://schemas.microsoft.com/office/powerpoint/2010/main" val="540035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Computer Science then? </a:t>
            </a:r>
            <a:endParaRPr lang="en-US" dirty="0"/>
          </a:p>
        </p:txBody>
      </p:sp>
      <p:sp>
        <p:nvSpPr>
          <p:cNvPr id="3" name="Content Placeholder 2"/>
          <p:cNvSpPr>
            <a:spLocks noGrp="1"/>
          </p:cNvSpPr>
          <p:nvPr>
            <p:ph idx="1"/>
          </p:nvPr>
        </p:nvSpPr>
        <p:spPr/>
        <p:txBody>
          <a:bodyPr/>
          <a:lstStyle/>
          <a:p>
            <a:r>
              <a:rPr lang="en-US" dirty="0"/>
              <a:t>Computer Science is the study of computers and computational systems. </a:t>
            </a:r>
            <a:r>
              <a:rPr lang="en-US"/>
              <a:t>Unlike electrical and computer engineers, computer scientists deal mostly with software and software systems; this includes their theory, design, development, and application.</a:t>
            </a:r>
            <a:endParaRPr lang="en-US"/>
          </a:p>
        </p:txBody>
      </p:sp>
    </p:spTree>
    <p:extLst>
      <p:ext uri="{BB962C8B-B14F-4D97-AF65-F5344CB8AC3E}">
        <p14:creationId xmlns:p14="http://schemas.microsoft.com/office/powerpoint/2010/main" val="72385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&amp; Information</a:t>
            </a:r>
            <a:endParaRPr lang="en-US" dirty="0"/>
          </a:p>
        </p:txBody>
      </p:sp>
      <p:sp>
        <p:nvSpPr>
          <p:cNvPr id="3" name="Content Placeholder 2"/>
          <p:cNvSpPr>
            <a:spLocks noGrp="1"/>
          </p:cNvSpPr>
          <p:nvPr>
            <p:ph idx="1"/>
          </p:nvPr>
        </p:nvSpPr>
        <p:spPr/>
        <p:txBody>
          <a:bodyPr/>
          <a:lstStyle/>
          <a:p>
            <a:r>
              <a:rPr lang="en-US" b="1" dirty="0" smtClean="0"/>
              <a:t>Data</a:t>
            </a:r>
            <a:r>
              <a:rPr lang="en-US" dirty="0" smtClean="0"/>
              <a:t> is a collection of unprocessed items, text, numbers, images, audio, video etc. </a:t>
            </a:r>
          </a:p>
          <a:p>
            <a:pPr>
              <a:buNone/>
            </a:pPr>
            <a:r>
              <a:rPr lang="en-US" b="1" dirty="0" smtClean="0"/>
              <a:t>Lets say we have data like: </a:t>
            </a:r>
            <a:r>
              <a:rPr lang="en-US" b="1" dirty="0" err="1" smtClean="0"/>
              <a:t>Akmal</a:t>
            </a:r>
            <a:r>
              <a:rPr lang="en-US" b="1" dirty="0" smtClean="0"/>
              <a:t>, BSCS – FALL 2011, student, Air University</a:t>
            </a:r>
          </a:p>
          <a:p>
            <a:r>
              <a:rPr lang="en-US" b="1" dirty="0" smtClean="0"/>
              <a:t>Information</a:t>
            </a:r>
            <a:r>
              <a:rPr lang="en-US" dirty="0" smtClean="0"/>
              <a:t>: Anything that is processed or organized or in other words Processed data is called Information. Data that has some </a:t>
            </a:r>
            <a:r>
              <a:rPr lang="en-US" dirty="0" err="1" smtClean="0"/>
              <a:t>menainingful</a:t>
            </a:r>
            <a:r>
              <a:rPr lang="en-US" dirty="0" smtClean="0"/>
              <a:t> representation is called information.</a:t>
            </a:r>
          </a:p>
          <a:p>
            <a:r>
              <a:rPr lang="en-US" b="1" dirty="0" smtClean="0"/>
              <a:t>Example: </a:t>
            </a:r>
            <a:r>
              <a:rPr lang="en-US" b="1" dirty="0" err="1" smtClean="0"/>
              <a:t>Akmal</a:t>
            </a:r>
            <a:r>
              <a:rPr lang="en-US" b="1" dirty="0" smtClean="0"/>
              <a:t> is a BSCS-FALL 2011 student at Air University Multan.</a:t>
            </a:r>
          </a:p>
          <a:p>
            <a:r>
              <a:rPr lang="en-US" b="1" dirty="0" smtClean="0">
                <a:solidFill>
                  <a:srgbClr val="002060"/>
                </a:solidFill>
              </a:rPr>
              <a:t>Computer processes the Raw Data into Information</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COMPUTER</a:t>
            </a:r>
          </a:p>
        </p:txBody>
      </p:sp>
      <p:sp>
        <p:nvSpPr>
          <p:cNvPr id="3" name="Content Placeholder 2"/>
          <p:cNvSpPr>
            <a:spLocks noGrp="1"/>
          </p:cNvSpPr>
          <p:nvPr>
            <p:ph idx="1"/>
          </p:nvPr>
        </p:nvSpPr>
        <p:spPr/>
        <p:txBody>
          <a:bodyPr/>
          <a:lstStyle/>
          <a:p>
            <a:r>
              <a:rPr lang="en-US" dirty="0" smtClean="0"/>
              <a:t>Speed</a:t>
            </a:r>
          </a:p>
          <a:p>
            <a:r>
              <a:rPr lang="en-US" dirty="0" smtClean="0"/>
              <a:t>Accuracy</a:t>
            </a:r>
          </a:p>
          <a:p>
            <a:r>
              <a:rPr lang="en-US" dirty="0" smtClean="0"/>
              <a:t>Power to Remember</a:t>
            </a:r>
          </a:p>
          <a:p>
            <a:r>
              <a:rPr lang="en-US" dirty="0" smtClean="0"/>
              <a:t>Diligence</a:t>
            </a:r>
          </a:p>
          <a:p>
            <a:r>
              <a:rPr lang="en-US" dirty="0" smtClean="0"/>
              <a:t>No IQ</a:t>
            </a:r>
          </a:p>
          <a:p>
            <a:r>
              <a:rPr lang="en-US" dirty="0" smtClean="0"/>
              <a:t>No Feeling</a:t>
            </a:r>
          </a:p>
          <a:p>
            <a:r>
              <a:rPr lang="en-US" dirty="0" smtClean="0"/>
              <a:t>Storage</a:t>
            </a:r>
            <a:endParaRPr lang="en-US" dirty="0"/>
          </a:p>
        </p:txBody>
      </p:sp>
    </p:spTree>
    <p:extLst>
      <p:ext uri="{BB962C8B-B14F-4D97-AF65-F5344CB8AC3E}">
        <p14:creationId xmlns:p14="http://schemas.microsoft.com/office/powerpoint/2010/main" val="1117196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481</TotalTime>
  <Words>2348</Words>
  <Application>Microsoft Office PowerPoint</Application>
  <PresentationFormat>On-screen Show (4:3)</PresentationFormat>
  <Paragraphs>509</Paragraphs>
  <Slides>47</Slides>
  <Notes>38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47</vt:i4>
      </vt:variant>
    </vt:vector>
  </HeadingPairs>
  <TitlesOfParts>
    <vt:vector size="51" baseType="lpstr">
      <vt:lpstr>Clarity</vt:lpstr>
      <vt:lpstr>Clip</vt:lpstr>
      <vt:lpstr>ClipArt</vt:lpstr>
      <vt:lpstr>VISIO</vt:lpstr>
      <vt:lpstr>Lecture # 1 Introduction to Computer Programming CS161</vt:lpstr>
      <vt:lpstr>Today’s Topics</vt:lpstr>
      <vt:lpstr>What is a Computer?</vt:lpstr>
      <vt:lpstr>Contd..</vt:lpstr>
      <vt:lpstr>Contd..</vt:lpstr>
      <vt:lpstr>Computers</vt:lpstr>
      <vt:lpstr>What is Computer Science then? </vt:lpstr>
      <vt:lpstr>Data &amp; Information</vt:lpstr>
      <vt:lpstr>CHARACTERISTICS OF COMPUTER</vt:lpstr>
      <vt:lpstr>What is computer Science?</vt:lpstr>
      <vt:lpstr>Computer Hardware &amp; Software</vt:lpstr>
      <vt:lpstr>Computer Hardware</vt:lpstr>
      <vt:lpstr>PowerPoint Presentation</vt:lpstr>
      <vt:lpstr>Computer Hardware &amp; Software </vt:lpstr>
      <vt:lpstr>Main Hardware of a Computer</vt:lpstr>
      <vt:lpstr>Basic Hardware of a Computer System</vt:lpstr>
      <vt:lpstr>Computer Components</vt:lpstr>
      <vt:lpstr>Input Devices</vt:lpstr>
      <vt:lpstr>Output Devices</vt:lpstr>
      <vt:lpstr>Storage Devices</vt:lpstr>
      <vt:lpstr>Internal Memory Devices</vt:lpstr>
      <vt:lpstr>Internal Memory Devices</vt:lpstr>
      <vt:lpstr>Registers</vt:lpstr>
      <vt:lpstr> Memory Hierarchy</vt:lpstr>
      <vt:lpstr>Secondary Storage Devices</vt:lpstr>
      <vt:lpstr>Magnetic Disk Storage</vt:lpstr>
      <vt:lpstr>Secondary Storage Devices Table</vt:lpstr>
      <vt:lpstr>How a computer Works? </vt:lpstr>
      <vt:lpstr>Basic Computer Organization</vt:lpstr>
      <vt:lpstr>Motherboard</vt:lpstr>
      <vt:lpstr>Intel D850MD Motherboard</vt:lpstr>
      <vt:lpstr>Instruction Execution Cycle</vt:lpstr>
      <vt:lpstr>Instruction Execution Cycle</vt:lpstr>
      <vt:lpstr>Memory</vt:lpstr>
      <vt:lpstr>Address Space</vt:lpstr>
      <vt:lpstr>PowerPoint Presentation</vt:lpstr>
      <vt:lpstr>Computer Software</vt:lpstr>
      <vt:lpstr>The Internet </vt:lpstr>
      <vt:lpstr>The Internet </vt:lpstr>
      <vt:lpstr>Software Types</vt:lpstr>
      <vt:lpstr>Application Software</vt:lpstr>
      <vt:lpstr>Types of Computers</vt:lpstr>
      <vt:lpstr>Today’s Computing</vt:lpstr>
      <vt:lpstr>Lets Summarize</vt:lpstr>
      <vt:lpstr>Take Home Task</vt:lpstr>
      <vt:lpstr>Go through Time lines of Computers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1 Introduction to Programming CS161</dc:title>
  <dc:creator>Ahmad</dc:creator>
  <cp:lastModifiedBy>mohsin</cp:lastModifiedBy>
  <cp:revision>44</cp:revision>
  <dcterms:created xsi:type="dcterms:W3CDTF">2011-10-12T11:34:32Z</dcterms:created>
  <dcterms:modified xsi:type="dcterms:W3CDTF">2015-10-21T03:48:05Z</dcterms:modified>
</cp:coreProperties>
</file>