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64DB-C2BA-418C-9FCB-F4090035145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E779-D762-4BDF-BE10-6DC18AEA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64DB-C2BA-418C-9FCB-F4090035145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E779-D762-4BDF-BE10-6DC18AEA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7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64DB-C2BA-418C-9FCB-F4090035145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E779-D762-4BDF-BE10-6DC18AEA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64DB-C2BA-418C-9FCB-F4090035145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E779-D762-4BDF-BE10-6DC18AEA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64DB-C2BA-418C-9FCB-F4090035145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E779-D762-4BDF-BE10-6DC18AEA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64DB-C2BA-418C-9FCB-F4090035145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E779-D762-4BDF-BE10-6DC18AEA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2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64DB-C2BA-418C-9FCB-F4090035145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E779-D762-4BDF-BE10-6DC18AEA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64DB-C2BA-418C-9FCB-F4090035145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E779-D762-4BDF-BE10-6DC18AEA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9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64DB-C2BA-418C-9FCB-F4090035145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E779-D762-4BDF-BE10-6DC18AEA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64DB-C2BA-418C-9FCB-F4090035145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E779-D762-4BDF-BE10-6DC18AEA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0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64DB-C2BA-418C-9FCB-F4090035145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E779-D762-4BDF-BE10-6DC18AEA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164DB-C2BA-418C-9FCB-F4090035145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E779-D762-4BDF-BE10-6DC18AEA4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5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.uk/education/guides/z2342hv/revision#glossary-zbjkmp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a Program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4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Assembly language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 smtClean="0"/>
              <a:t>Assembly </a:t>
            </a:r>
            <a:r>
              <a:rPr lang="en-US" b="1" dirty="0"/>
              <a:t>language</a:t>
            </a:r>
            <a:r>
              <a:rPr lang="en-US" dirty="0"/>
              <a:t> is a low-level language which closely reflects how </a:t>
            </a:r>
            <a:r>
              <a:rPr lang="en-US" b="1" dirty="0">
                <a:solidFill>
                  <a:srgbClr val="FF0000"/>
                </a:solidFill>
              </a:rPr>
              <a:t>opcodes</a:t>
            </a:r>
            <a:r>
              <a:rPr lang="en-US" dirty="0">
                <a:solidFill>
                  <a:srgbClr val="FF0000"/>
                </a:solidFill>
              </a:rPr>
              <a:t> and </a:t>
            </a:r>
            <a:r>
              <a:rPr lang="en-US" b="1" dirty="0">
                <a:solidFill>
                  <a:srgbClr val="FF0000"/>
                </a:solidFill>
              </a:rPr>
              <a:t>operands</a:t>
            </a:r>
            <a:r>
              <a:rPr lang="en-US" dirty="0"/>
              <a:t> work. It is much quicker for computers to convert assembly instructions to </a:t>
            </a:r>
            <a:r>
              <a:rPr lang="en-US" b="1" dirty="0"/>
              <a:t>machine code</a:t>
            </a:r>
            <a:r>
              <a:rPr lang="en-US" dirty="0"/>
              <a:t> than to convert high-level </a:t>
            </a:r>
            <a:r>
              <a:rPr lang="en-US" b="1" dirty="0">
                <a:solidFill>
                  <a:srgbClr val="0070C0"/>
                </a:solidFill>
              </a:rPr>
              <a:t>source code</a:t>
            </a:r>
            <a:r>
              <a:rPr lang="en-US" dirty="0"/>
              <a:t> to machine code.</a:t>
            </a:r>
          </a:p>
          <a:p>
            <a:pPr marL="0" indent="0" fontAlgn="base">
              <a:buNone/>
            </a:pPr>
            <a:r>
              <a:rPr lang="en-US" dirty="0"/>
              <a:t>Typical assembly language opcodes include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i="1" dirty="0">
                <a:solidFill>
                  <a:srgbClr val="0070C0"/>
                </a:solidFill>
              </a:rPr>
              <a:t>add</a:t>
            </a:r>
          </a:p>
          <a:p>
            <a:pPr fontAlgn="base"/>
            <a:r>
              <a:rPr lang="en-US" b="1" i="1" dirty="0">
                <a:solidFill>
                  <a:srgbClr val="0070C0"/>
                </a:solidFill>
              </a:rPr>
              <a:t>subtract</a:t>
            </a:r>
          </a:p>
          <a:p>
            <a:pPr fontAlgn="base"/>
            <a:r>
              <a:rPr lang="en-US" b="1" i="1" dirty="0">
                <a:solidFill>
                  <a:srgbClr val="0070C0"/>
                </a:solidFill>
              </a:rPr>
              <a:t>load</a:t>
            </a:r>
          </a:p>
          <a:p>
            <a:pPr fontAlgn="base"/>
            <a:r>
              <a:rPr lang="en-US" b="1" i="1" dirty="0">
                <a:solidFill>
                  <a:srgbClr val="0070C0"/>
                </a:solidFill>
              </a:rPr>
              <a:t>compare</a:t>
            </a:r>
          </a:p>
          <a:p>
            <a:pPr fontAlgn="base"/>
            <a:r>
              <a:rPr lang="en-US" b="1" i="1" dirty="0">
                <a:solidFill>
                  <a:srgbClr val="0070C0"/>
                </a:solidFill>
              </a:rPr>
              <a:t>branch</a:t>
            </a:r>
          </a:p>
          <a:p>
            <a:pPr fontAlgn="base"/>
            <a:r>
              <a:rPr lang="en-US" b="1" i="1" dirty="0">
                <a:solidFill>
                  <a:srgbClr val="0070C0"/>
                </a:solidFill>
              </a:rPr>
              <a:t>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>
                <a:solidFill>
                  <a:srgbClr val="0070C0"/>
                </a:solidFill>
              </a:rPr>
              <a:t>Mnemonics</a:t>
            </a:r>
          </a:p>
          <a:p>
            <a:pPr fontAlgn="base"/>
            <a:r>
              <a:rPr lang="en-US" b="1" dirty="0"/>
              <a:t>Assembly language</a:t>
            </a:r>
            <a:r>
              <a:rPr lang="en-US" dirty="0"/>
              <a:t> instructions use abbreviations called </a:t>
            </a:r>
            <a:r>
              <a:rPr lang="en-US" b="1" dirty="0"/>
              <a:t>mnemonics</a:t>
            </a:r>
            <a:r>
              <a:rPr lang="en-US" dirty="0"/>
              <a:t>. An example of a mnemonic assembly language instruction is </a:t>
            </a:r>
            <a:r>
              <a:rPr lang="en-US" b="1" dirty="0"/>
              <a:t>LDA 50</a:t>
            </a:r>
            <a:r>
              <a:rPr lang="en-US" dirty="0"/>
              <a:t>which stores the value </a:t>
            </a:r>
            <a:r>
              <a:rPr lang="en-US" b="1" dirty="0"/>
              <a:t>50</a:t>
            </a:r>
            <a:r>
              <a:rPr lang="en-US" dirty="0"/>
              <a:t> into a register of the </a:t>
            </a:r>
            <a:r>
              <a:rPr lang="en-US" b="1" dirty="0"/>
              <a:t>CPU</a:t>
            </a:r>
            <a:r>
              <a:rPr lang="en-US" dirty="0"/>
              <a:t>. Mnemonics are easier for humans to remember and understand than </a:t>
            </a:r>
            <a:r>
              <a:rPr lang="en-US" b="1" dirty="0"/>
              <a:t>binary</a:t>
            </a:r>
            <a:r>
              <a:rPr lang="en-US" dirty="0"/>
              <a:t> machine code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29817" r="39007" b="29451"/>
          <a:stretch/>
        </p:blipFill>
        <p:spPr bwMode="auto">
          <a:xfrm>
            <a:off x="304800" y="1524000"/>
            <a:ext cx="8534400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88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"/>
            <a:ext cx="59436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1" t="24698" r="39118" b="42843"/>
          <a:stretch/>
        </p:blipFill>
        <p:spPr bwMode="auto">
          <a:xfrm>
            <a:off x="457200" y="3581400"/>
            <a:ext cx="7924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02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Running a program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Software </a:t>
            </a:r>
            <a:r>
              <a:rPr lang="en-US" dirty="0"/>
              <a:t>programs are sets of instructions. For a </a:t>
            </a:r>
            <a:r>
              <a:rPr lang="en-US" b="1" dirty="0"/>
              <a:t>CPU</a:t>
            </a:r>
            <a:r>
              <a:rPr lang="en-US" dirty="0"/>
              <a:t> to execute these instructions, each one must first be translated into </a:t>
            </a:r>
            <a:r>
              <a:rPr lang="en-US" b="1" dirty="0"/>
              <a:t>machine code</a:t>
            </a:r>
            <a:r>
              <a:rPr lang="en-US" dirty="0"/>
              <a:t> – simple </a:t>
            </a:r>
            <a:r>
              <a:rPr lang="en-US" b="1" dirty="0"/>
              <a:t>binary</a:t>
            </a:r>
            <a:r>
              <a:rPr lang="en-US" dirty="0"/>
              <a:t> codes that activate parts of the CPU.</a:t>
            </a:r>
          </a:p>
          <a:p>
            <a:pPr fontAlgn="base"/>
            <a:r>
              <a:rPr lang="en-US" b="1" i="1" dirty="0">
                <a:solidFill>
                  <a:srgbClr val="0070C0"/>
                </a:solidFill>
              </a:rPr>
              <a:t>The CPU only performs a few basic functions:</a:t>
            </a:r>
          </a:p>
          <a:p>
            <a:pPr fontAlgn="base"/>
            <a:r>
              <a:rPr lang="en-US" dirty="0"/>
              <a:t>performing mathematical operations like addition and subtraction</a:t>
            </a:r>
          </a:p>
          <a:p>
            <a:pPr fontAlgn="base"/>
            <a:r>
              <a:rPr lang="en-US" dirty="0"/>
              <a:t>moving data from one memory location to another</a:t>
            </a:r>
          </a:p>
          <a:p>
            <a:pPr fontAlgn="base"/>
            <a:r>
              <a:rPr lang="en-US" dirty="0"/>
              <a:t>making decisions and jumps to a new set of instructions based on those decisions</a:t>
            </a:r>
          </a:p>
          <a:p>
            <a:pPr fontAlgn="base"/>
            <a:r>
              <a:rPr lang="en-US" dirty="0"/>
              <a:t>A piece of software, such as a game or </a:t>
            </a:r>
            <a:r>
              <a:rPr lang="en-US" b="1" dirty="0">
                <a:hlinkClick r:id="rId2"/>
              </a:rPr>
              <a:t>web browser</a:t>
            </a:r>
            <a:r>
              <a:rPr lang="en-US" dirty="0"/>
              <a:t>, combines these functions to perform more complex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1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7818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54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Instructions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Most </a:t>
            </a:r>
            <a:r>
              <a:rPr lang="en-US" dirty="0"/>
              <a:t>programmers do not write </a:t>
            </a:r>
            <a:r>
              <a:rPr lang="en-US" b="1" dirty="0"/>
              <a:t>programs</a:t>
            </a:r>
            <a:r>
              <a:rPr lang="en-US" dirty="0"/>
              <a:t> as sequences of </a:t>
            </a:r>
            <a:r>
              <a:rPr lang="en-US" b="1" dirty="0" smtClean="0"/>
              <a:t>binary </a:t>
            </a:r>
            <a:r>
              <a:rPr lang="en-US" dirty="0" smtClean="0"/>
              <a:t>digits</a:t>
            </a:r>
            <a:r>
              <a:rPr lang="en-US" dirty="0"/>
              <a:t>. They use programming languages like Java, C++, Ruby, BASIC or Python. These are also known as </a:t>
            </a:r>
            <a:r>
              <a:rPr lang="en-US" b="1" dirty="0"/>
              <a:t>high-level programming languages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High-level languages need to be translated into a binary code before the </a:t>
            </a:r>
            <a:r>
              <a:rPr lang="en-US" b="1" dirty="0"/>
              <a:t>CPU</a:t>
            </a:r>
            <a:r>
              <a:rPr lang="en-US" dirty="0"/>
              <a:t> can execute them. The benefit of high-level languages is that they are more like everyday written language than sequences of binary numbers, so people find them easier to write and understand.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5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</a:t>
            </a:r>
            <a:r>
              <a:rPr lang="en-US" dirty="0" err="1" smtClean="0"/>
              <a:t>Vs</a:t>
            </a:r>
            <a:r>
              <a:rPr lang="en-US" dirty="0" smtClean="0"/>
              <a:t> High Level programs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48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</a:t>
            </a:r>
            <a:r>
              <a:rPr lang="en-US" dirty="0" err="1" smtClean="0"/>
              <a:t>Vs</a:t>
            </a:r>
            <a:r>
              <a:rPr lang="en-US" dirty="0" smtClean="0"/>
              <a:t> High Level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>
                <a:solidFill>
                  <a:srgbClr val="0070C0"/>
                </a:solidFill>
              </a:rPr>
              <a:t>Human-readable</a:t>
            </a:r>
            <a:r>
              <a:rPr lang="en-US" dirty="0"/>
              <a:t> language instructions are encoded in a language that humans can understand more easily. This includes high- and low-level languages. Low-level languages, such as </a:t>
            </a:r>
            <a:r>
              <a:rPr lang="en-US" b="1" dirty="0"/>
              <a:t>assembly language</a:t>
            </a:r>
            <a:r>
              <a:rPr lang="en-US" dirty="0"/>
              <a:t>, more closely reflect the mechanical workings of the CPU.</a:t>
            </a:r>
          </a:p>
          <a:p>
            <a:pPr fontAlgn="base"/>
            <a:r>
              <a:rPr lang="en-US" b="1" dirty="0">
                <a:solidFill>
                  <a:srgbClr val="0070C0"/>
                </a:solidFill>
              </a:rPr>
              <a:t>Machine-readable</a:t>
            </a:r>
            <a:r>
              <a:rPr lang="en-US" dirty="0"/>
              <a:t> language instructions are written using only the binary codes of the processor's instruction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0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Translators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/>
              <a:t>A </a:t>
            </a:r>
            <a:r>
              <a:rPr lang="en-US" dirty="0"/>
              <a:t>piece of translator software, which is usually included within programming software, converts high-level languages into </a:t>
            </a:r>
            <a:r>
              <a:rPr lang="en-US" b="1" dirty="0"/>
              <a:t>machine code</a:t>
            </a:r>
            <a:r>
              <a:rPr lang="en-US" dirty="0"/>
              <a:t>. These translators are known as </a:t>
            </a:r>
            <a:r>
              <a:rPr lang="en-US" b="1" dirty="0"/>
              <a:t>compilers</a:t>
            </a:r>
            <a:r>
              <a:rPr lang="en-US" dirty="0"/>
              <a:t> and </a:t>
            </a:r>
            <a:r>
              <a:rPr lang="en-US" b="1" dirty="0"/>
              <a:t>interpreters</a:t>
            </a:r>
            <a:r>
              <a:rPr lang="en-US" dirty="0"/>
              <a:t>. Programs are translated using either a compiler or interpreter.</a:t>
            </a:r>
          </a:p>
          <a:p>
            <a:pPr fontAlgn="base"/>
            <a:r>
              <a:rPr lang="en-US" b="1" dirty="0"/>
              <a:t>Compiler</a:t>
            </a:r>
          </a:p>
          <a:p>
            <a:pPr fontAlgn="base"/>
            <a:r>
              <a:rPr lang="en-US" dirty="0"/>
              <a:t>A </a:t>
            </a:r>
            <a:r>
              <a:rPr lang="en-US" b="1" dirty="0"/>
              <a:t>compiler</a:t>
            </a:r>
            <a:r>
              <a:rPr lang="en-US" dirty="0"/>
              <a:t> translates a </a:t>
            </a:r>
            <a:r>
              <a:rPr lang="en-US" b="1" dirty="0"/>
              <a:t>human-readable program</a:t>
            </a:r>
            <a:r>
              <a:rPr lang="en-US" dirty="0"/>
              <a:t> directly into an executable, machine-readable form before the program can run.</a:t>
            </a:r>
          </a:p>
          <a:p>
            <a:pPr fontAlgn="base"/>
            <a:r>
              <a:rPr lang="en-US" b="1" dirty="0"/>
              <a:t>Interpreter</a:t>
            </a:r>
          </a:p>
          <a:p>
            <a:pPr fontAlgn="base"/>
            <a:r>
              <a:rPr lang="en-US" dirty="0"/>
              <a:t>An </a:t>
            </a:r>
            <a:r>
              <a:rPr lang="en-US" b="1" dirty="0"/>
              <a:t>interpreter</a:t>
            </a:r>
            <a:r>
              <a:rPr lang="en-US" dirty="0"/>
              <a:t> translates a </a:t>
            </a:r>
            <a:r>
              <a:rPr lang="en-US" b="1" dirty="0"/>
              <a:t>human-readable program</a:t>
            </a:r>
            <a:r>
              <a:rPr lang="en-US" dirty="0"/>
              <a:t> into an executable, machine-readable form, instruction by instruction. It then </a:t>
            </a:r>
            <a:r>
              <a:rPr lang="en-US" b="1" dirty="0"/>
              <a:t>executes</a:t>
            </a:r>
            <a:r>
              <a:rPr lang="en-US" dirty="0"/>
              <a:t> each translated instruction before moving on to the next one. A program is translated every time it is run. Python is an example of an interpreted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5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Instructions</a:t>
            </a:r>
            <a:r>
              <a:rPr lang="en-US" dirty="0">
                <a:solidFill>
                  <a:srgbClr val="C00000"/>
                </a:solidFill>
              </a:rPr>
              <a:t> are decoded as a set of sequenced operations. These operations instruct the </a:t>
            </a:r>
            <a:r>
              <a:rPr lang="en-US" b="1" dirty="0">
                <a:solidFill>
                  <a:srgbClr val="C00000"/>
                </a:solidFill>
              </a:rPr>
              <a:t>ALU</a:t>
            </a:r>
            <a:r>
              <a:rPr lang="en-US" dirty="0">
                <a:solidFill>
                  <a:srgbClr val="C00000"/>
                </a:solidFill>
              </a:rPr>
              <a:t> and </a:t>
            </a:r>
            <a:r>
              <a:rPr lang="en-US" b="1" dirty="0">
                <a:solidFill>
                  <a:srgbClr val="C00000"/>
                </a:solidFill>
              </a:rPr>
              <a:t>control unit</a:t>
            </a:r>
            <a:r>
              <a:rPr lang="en-US" dirty="0">
                <a:solidFill>
                  <a:srgbClr val="C00000"/>
                </a:solidFill>
              </a:rPr>
              <a:t> inside the </a:t>
            </a:r>
            <a:r>
              <a:rPr lang="en-US" b="1" dirty="0">
                <a:solidFill>
                  <a:srgbClr val="C00000"/>
                </a:solidFill>
              </a:rPr>
              <a:t>CPU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8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Opcode</a:t>
            </a:r>
            <a:r>
              <a:rPr lang="en-US" b="1" dirty="0" smtClean="0"/>
              <a:t> and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b="1" dirty="0" err="1"/>
              <a:t>Opcode</a:t>
            </a:r>
            <a:endParaRPr lang="en-US" b="1" dirty="0"/>
          </a:p>
          <a:p>
            <a:pPr fontAlgn="base"/>
            <a:r>
              <a:rPr lang="en-US" dirty="0"/>
              <a:t>The </a:t>
            </a:r>
            <a:r>
              <a:rPr lang="en-US" dirty="0" err="1"/>
              <a:t>opcode</a:t>
            </a:r>
            <a:r>
              <a:rPr lang="en-US" dirty="0"/>
              <a:t> tells the processor the job that needs to be done. A simple operation might be 'add' or 'subtract'. If we use the analogy of a recipe, the </a:t>
            </a:r>
            <a:r>
              <a:rPr lang="en-US" dirty="0" err="1"/>
              <a:t>opcode</a:t>
            </a:r>
            <a:r>
              <a:rPr lang="en-US" dirty="0"/>
              <a:t> might be 'chop' or 'mix'.</a:t>
            </a:r>
          </a:p>
          <a:p>
            <a:pPr fontAlgn="base"/>
            <a:r>
              <a:rPr lang="en-US" dirty="0"/>
              <a:t>Each </a:t>
            </a:r>
            <a:r>
              <a:rPr lang="en-US" dirty="0" err="1"/>
              <a:t>opcode</a:t>
            </a:r>
            <a:r>
              <a:rPr lang="en-US" dirty="0"/>
              <a:t> instruction is very limited in what it can tell the processor to do. A CPU's </a:t>
            </a:r>
            <a:r>
              <a:rPr lang="en-US" b="1" dirty="0"/>
              <a:t>instruction set</a:t>
            </a:r>
            <a:r>
              <a:rPr lang="en-US" dirty="0"/>
              <a:t> contains the opcodes that it will accept.</a:t>
            </a:r>
          </a:p>
          <a:p>
            <a:pPr fontAlgn="base"/>
            <a:r>
              <a:rPr lang="en-US" dirty="0"/>
              <a:t>There are two types of </a:t>
            </a:r>
            <a:r>
              <a:rPr lang="en-US" dirty="0" err="1"/>
              <a:t>opcode</a:t>
            </a:r>
            <a:r>
              <a:rPr lang="en-US" dirty="0"/>
              <a:t>:</a:t>
            </a:r>
          </a:p>
          <a:p>
            <a:pPr fontAlgn="base"/>
            <a:r>
              <a:rPr lang="en-US" dirty="0"/>
              <a:t>an </a:t>
            </a:r>
            <a:r>
              <a:rPr lang="en-US" dirty="0" err="1"/>
              <a:t>opcode</a:t>
            </a:r>
            <a:r>
              <a:rPr lang="en-US" dirty="0"/>
              <a:t> that tells the circuitry which operation to carry out</a:t>
            </a:r>
          </a:p>
          <a:p>
            <a:pPr fontAlgn="base"/>
            <a:r>
              <a:rPr lang="en-US" dirty="0"/>
              <a:t>an </a:t>
            </a:r>
            <a:r>
              <a:rPr lang="en-US" dirty="0" err="1"/>
              <a:t>opcode</a:t>
            </a:r>
            <a:r>
              <a:rPr lang="en-US" dirty="0"/>
              <a:t> along with some data to be processed</a:t>
            </a:r>
          </a:p>
          <a:p>
            <a:pPr fontAlgn="base"/>
            <a:r>
              <a:rPr lang="en-US" b="1" dirty="0"/>
              <a:t>Operand</a:t>
            </a:r>
          </a:p>
          <a:p>
            <a:pPr fontAlgn="base"/>
            <a:r>
              <a:rPr lang="en-US" dirty="0"/>
              <a:t>The operand specifies the data that needs to be acted on. The operand can also refer to a place in memory, such as a </a:t>
            </a:r>
            <a:r>
              <a:rPr lang="en-US" b="1" dirty="0"/>
              <a:t>register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If we use the analogy of a recipe, an ingredient (</a:t>
            </a:r>
            <a:r>
              <a:rPr lang="en-US" dirty="0" err="1"/>
              <a:t>eg</a:t>
            </a:r>
            <a:r>
              <a:rPr lang="en-US" dirty="0"/>
              <a:t> an onion) is the thing being acted upon by the </a:t>
            </a:r>
            <a:r>
              <a:rPr lang="en-US" b="1" dirty="0" err="1">
                <a:solidFill>
                  <a:srgbClr val="00B050"/>
                </a:solidFill>
              </a:rPr>
              <a:t>opcode</a:t>
            </a:r>
            <a:r>
              <a:rPr lang="en-US" dirty="0"/>
              <a:t>. So the </a:t>
            </a:r>
            <a:r>
              <a:rPr lang="en-US" b="1" dirty="0" err="1">
                <a:solidFill>
                  <a:srgbClr val="0070C0"/>
                </a:solidFill>
              </a:rPr>
              <a:t>opcode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'chop' </a:t>
            </a:r>
            <a:r>
              <a:rPr lang="en-US" dirty="0"/>
              <a:t>could act on the operand '</a:t>
            </a:r>
            <a:r>
              <a:rPr lang="en-US" dirty="0">
                <a:solidFill>
                  <a:srgbClr val="00B050"/>
                </a:solidFill>
              </a:rPr>
              <a:t>onion</a:t>
            </a:r>
            <a:r>
              <a:rPr lang="en-US" dirty="0"/>
              <a:t>'. If the operand refers to a place in memory, this could be seen as the </a:t>
            </a:r>
            <a:r>
              <a:rPr lang="en-US" b="1" dirty="0">
                <a:solidFill>
                  <a:srgbClr val="7030A0"/>
                </a:solidFill>
              </a:rPr>
              <a:t>'chopping board</a:t>
            </a:r>
            <a:r>
              <a:rPr lang="en-US" dirty="0"/>
              <a:t>'. The operand (data) 'onion' could be in the </a:t>
            </a:r>
            <a:r>
              <a:rPr lang="en-US" dirty="0">
                <a:solidFill>
                  <a:srgbClr val="FF0000"/>
                </a:solidFill>
              </a:rPr>
              <a:t>memory location </a:t>
            </a:r>
            <a:r>
              <a:rPr lang="en-US" b="1" i="1" dirty="0">
                <a:solidFill>
                  <a:srgbClr val="7030A0"/>
                </a:solidFill>
              </a:rPr>
              <a:t>'chopping board'. </a:t>
            </a:r>
            <a:r>
              <a:rPr lang="en-US" dirty="0"/>
              <a:t>The instruction could be to chop the onion on the chopping 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126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Running a Program </vt:lpstr>
      <vt:lpstr>Running a program </vt:lpstr>
      <vt:lpstr>PowerPoint Presentation</vt:lpstr>
      <vt:lpstr>Instructions </vt:lpstr>
      <vt:lpstr>Low level Vs High Level programs</vt:lpstr>
      <vt:lpstr>Low level Vs High Level programs</vt:lpstr>
      <vt:lpstr>Translators </vt:lpstr>
      <vt:lpstr>PowerPoint Presentation</vt:lpstr>
      <vt:lpstr>Opcode and operands</vt:lpstr>
      <vt:lpstr>Assembly language </vt:lpstr>
      <vt:lpstr>Working Details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a Program</dc:title>
  <dc:creator>mohsin</dc:creator>
  <cp:lastModifiedBy>mohsin</cp:lastModifiedBy>
  <cp:revision>3</cp:revision>
  <dcterms:created xsi:type="dcterms:W3CDTF">2017-10-24T03:24:41Z</dcterms:created>
  <dcterms:modified xsi:type="dcterms:W3CDTF">2017-10-24T03:40:02Z</dcterms:modified>
</cp:coreProperties>
</file>