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56" r:id="rId2"/>
    <p:sldId id="261" r:id="rId3"/>
    <p:sldId id="277" r:id="rId4"/>
    <p:sldId id="257" r:id="rId5"/>
    <p:sldId id="272" r:id="rId6"/>
    <p:sldId id="273" r:id="rId7"/>
    <p:sldId id="275" r:id="rId8"/>
    <p:sldId id="276" r:id="rId9"/>
    <p:sldId id="278" r:id="rId10"/>
    <p:sldId id="295" r:id="rId11"/>
    <p:sldId id="294" r:id="rId12"/>
    <p:sldId id="281" r:id="rId13"/>
    <p:sldId id="304" r:id="rId14"/>
    <p:sldId id="305" r:id="rId15"/>
    <p:sldId id="283" r:id="rId16"/>
    <p:sldId id="291" r:id="rId17"/>
    <p:sldId id="292" r:id="rId18"/>
    <p:sldId id="293" r:id="rId19"/>
    <p:sldId id="299" r:id="rId20"/>
    <p:sldId id="296" r:id="rId21"/>
    <p:sldId id="297" r:id="rId22"/>
    <p:sldId id="298" r:id="rId23"/>
    <p:sldId id="300" r:id="rId24"/>
    <p:sldId id="302" r:id="rId25"/>
    <p:sldId id="303" r:id="rId26"/>
    <p:sldId id="287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9" autoAdjust="0"/>
  </p:normalViewPr>
  <p:slideViewPr>
    <p:cSldViewPr>
      <p:cViewPr>
        <p:scale>
          <a:sx n="78" d="100"/>
          <a:sy n="78" d="100"/>
        </p:scale>
        <p:origin x="-11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10D0-BE7B-4850-84FE-566A4224460C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0A627-0E31-4596-966C-D405C5918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30B9A-F629-424D-856A-501984B01347}" type="slidenum">
              <a:rPr lang="en-US"/>
              <a:pPr/>
              <a:t>20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Connectors will come at the end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9A42C-DF16-44BF-B82E-867B3F25F42C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Connectors at the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6D1D42-5FE8-444C-97C9-53FB80C854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0A627-0E31-4596-966C-D405C5918C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6D1D42-5FE8-444C-97C9-53FB80C854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6D1D42-5FE8-444C-97C9-53FB80C854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7B73-3428-435F-8EA9-16116085BEB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0D0D4A-6170-4B08-A4CF-39A5CEC6B1D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9A8137-2DDF-4CA9-A8A4-671433A1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Lecture # 9</a:t>
            </a:r>
            <a:br>
              <a:rPr lang="en-US" sz="2800" dirty="0" smtClean="0"/>
            </a:br>
            <a:r>
              <a:rPr lang="en-US" sz="2400" dirty="0" smtClean="0"/>
              <a:t>Introduction to Computer Programming CS161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6324600"/>
            <a:ext cx="6400800" cy="762000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Department of Computer Sciences Air University Multan Campus</a:t>
            </a:r>
          </a:p>
          <a:p>
            <a:r>
              <a:rPr lang="en-US" sz="1200" b="1" dirty="0" smtClean="0"/>
              <a:t>					Ahmad Mohsin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96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Structures in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90600"/>
          </a:xfrm>
        </p:spPr>
        <p:txBody>
          <a:bodyPr/>
          <a:lstStyle/>
          <a:p>
            <a:r>
              <a:rPr lang="en-US" dirty="0" smtClean="0"/>
              <a:t>Operators for Decision Making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25475"/>
            <a:ext cx="7543800" cy="1431925"/>
          </a:xfrm>
        </p:spPr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2819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&lt; </a:t>
            </a:r>
            <a:r>
              <a:rPr lang="en-US" b="1" dirty="0">
                <a:solidFill>
                  <a:srgbClr val="00B0F0"/>
                </a:solidFill>
              </a:rPr>
              <a:t> 	</a:t>
            </a:r>
            <a:r>
              <a:rPr lang="en-US" b="1" dirty="0" smtClean="0">
                <a:solidFill>
                  <a:srgbClr val="00B0F0"/>
                </a:solidFill>
              </a:rPr>
              <a:t>		less </a:t>
            </a:r>
            <a:r>
              <a:rPr lang="en-US" b="1" dirty="0">
                <a:solidFill>
                  <a:srgbClr val="00B0F0"/>
                </a:solidFill>
              </a:rPr>
              <a:t>than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&lt;= </a:t>
            </a: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	less </a:t>
            </a:r>
            <a:r>
              <a:rPr lang="en-US" b="1" dirty="0">
                <a:solidFill>
                  <a:srgbClr val="00B0F0"/>
                </a:solidFill>
              </a:rPr>
              <a:t>than or equal to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== </a:t>
            </a:r>
            <a:r>
              <a:rPr lang="en-US" b="1" dirty="0" smtClean="0">
                <a:solidFill>
                  <a:srgbClr val="00B0F0"/>
                </a:solidFill>
              </a:rPr>
              <a:t>			equal </a:t>
            </a:r>
            <a:r>
              <a:rPr lang="en-US" b="1" dirty="0">
                <a:solidFill>
                  <a:srgbClr val="00B0F0"/>
                </a:solidFill>
              </a:rPr>
              <a:t>to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&gt;= </a:t>
            </a:r>
            <a:r>
              <a:rPr lang="en-US" b="1" dirty="0" smtClean="0">
                <a:solidFill>
                  <a:srgbClr val="00B0F0"/>
                </a:solidFill>
              </a:rPr>
              <a:t>			greater </a:t>
            </a:r>
            <a:r>
              <a:rPr lang="en-US" b="1" dirty="0">
                <a:solidFill>
                  <a:srgbClr val="00B0F0"/>
                </a:solidFill>
              </a:rPr>
              <a:t>than or equal to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>
                <a:solidFill>
                  <a:srgbClr val="00B0F0"/>
                </a:solidFill>
              </a:rPr>
              <a:t>   </a:t>
            </a:r>
            <a:r>
              <a:rPr lang="en-US" b="1" dirty="0" smtClean="0">
                <a:solidFill>
                  <a:srgbClr val="00B0F0"/>
                </a:solidFill>
              </a:rPr>
              <a:t>			greater </a:t>
            </a:r>
            <a:r>
              <a:rPr lang="en-US" b="1" dirty="0">
                <a:solidFill>
                  <a:srgbClr val="00B0F0"/>
                </a:solidFill>
              </a:rPr>
              <a:t>than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!= </a:t>
            </a:r>
            <a:r>
              <a:rPr lang="en-US" b="1" dirty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F0"/>
                </a:solidFill>
              </a:rPr>
              <a:t>			not </a:t>
            </a:r>
            <a:r>
              <a:rPr lang="en-US" b="1" dirty="0">
                <a:solidFill>
                  <a:srgbClr val="00B0F0"/>
                </a:solidFill>
              </a:rPr>
              <a:t>equal to</a:t>
            </a:r>
          </a:p>
          <a:p>
            <a:pPr>
              <a:buFont typeface="Wingdings" pitchFamily="2" charset="2"/>
              <a:buChar char="Ø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13462" t="25941" r="25481" b="36146"/>
          <a:stretch/>
        </p:blipFill>
        <p:spPr bwMode="auto">
          <a:xfrm>
            <a:off x="457200" y="2057400"/>
            <a:ext cx="7944218" cy="2773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533400"/>
            <a:ext cx="7543800" cy="143192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Logical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3600" dirty="0"/>
          </a:p>
          <a:p>
            <a:pPr algn="ctr">
              <a:buFont typeface="Wingdings" pitchFamily="2" charset="2"/>
              <a:buNone/>
            </a:pPr>
            <a:endParaRPr lang="en-US" sz="3600" dirty="0"/>
          </a:p>
          <a:p>
            <a:pPr algn="ctr">
              <a:buFont typeface="Wingdings" pitchFamily="2" charset="2"/>
              <a:buNone/>
            </a:pPr>
            <a:r>
              <a:rPr lang="en-US" sz="3600" dirty="0"/>
              <a:t>AND			</a:t>
            </a: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&amp;&amp;</a:t>
            </a:r>
          </a:p>
          <a:p>
            <a:pPr algn="ctr">
              <a:buFont typeface="Wingdings" pitchFamily="2" charset="2"/>
              <a:buNone/>
            </a:pPr>
            <a:r>
              <a:rPr lang="en-US" sz="3600" dirty="0" smtClean="0"/>
              <a:t>OR</a:t>
            </a:r>
            <a:r>
              <a:rPr lang="en-US" sz="3600" dirty="0"/>
              <a:t>			</a:t>
            </a:r>
            <a:r>
              <a:rPr lang="en-US" sz="3600" dirty="0" smtClean="0"/>
              <a:t>		</a:t>
            </a:r>
            <a:r>
              <a:rPr lang="en-US" sz="3600" dirty="0" smtClean="0">
                <a:solidFill>
                  <a:srgbClr val="FF0000"/>
                </a:solidFill>
              </a:rPr>
              <a:t>||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43800" cy="1431925"/>
          </a:xfrm>
        </p:spPr>
        <p:txBody>
          <a:bodyPr>
            <a:normAutofit/>
          </a:bodyPr>
          <a:lstStyle/>
          <a:p>
            <a:r>
              <a:rPr lang="en-US" sz="4400" dirty="0"/>
              <a:t>Logical </a:t>
            </a:r>
            <a:r>
              <a:rPr lang="en-US" sz="4400" dirty="0" smtClean="0"/>
              <a:t>Expressions</a:t>
            </a:r>
            <a:endParaRPr lang="en-US" sz="4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543800" cy="1108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B0F0"/>
                </a:solidFill>
              </a:rPr>
              <a:t>If a is greater than b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B0F0"/>
                </a:solidFill>
              </a:rPr>
              <a:t>	AND c is greater than 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438400" y="3810000"/>
            <a:ext cx="48768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Arial" charset="0"/>
              </a:rPr>
              <a:t>In 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C++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Arial" charset="0"/>
              </a:rPr>
              <a:t>if(a &gt; b &amp;&amp; c&gt; d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)</a:t>
            </a:r>
          </a:p>
          <a:p>
            <a:pPr eaLnBrk="1" hangingPunct="1"/>
            <a:endParaRPr lang="en-US" sz="3200" dirty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Arial" charset="0"/>
              </a:rPr>
              <a:t>if(age &gt; 18 || height &gt; 5)</a:t>
            </a:r>
          </a:p>
          <a:p>
            <a:pPr eaLnBrk="1" hangingPunct="1"/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.. &amp;  False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is true then this statement / action</a:t>
            </a:r>
          </a:p>
          <a:p>
            <a:endParaRPr lang="en-US" dirty="0" smtClean="0"/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Other statement or action </a:t>
            </a:r>
          </a:p>
          <a:p>
            <a:endParaRPr lang="en-US" dirty="0"/>
          </a:p>
          <a:p>
            <a:r>
              <a:rPr lang="en-US" dirty="0" smtClean="0"/>
              <a:t>If (a &gt;b) </a:t>
            </a:r>
          </a:p>
          <a:p>
            <a:r>
              <a:rPr lang="en-US" dirty="0" smtClean="0"/>
              <a:t>Then </a:t>
            </a:r>
          </a:p>
          <a:p>
            <a:r>
              <a:rPr lang="en-US" dirty="0" smtClean="0"/>
              <a:t>Do this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Do that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Statement </a:t>
            </a:r>
            <a:r>
              <a:rPr lang="en-US" sz="3600" dirty="0" smtClean="0"/>
              <a:t>syntax in C++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7543800" cy="44196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For as single or simple statement</a:t>
            </a:r>
          </a:p>
          <a:p>
            <a:pPr algn="ctr">
              <a:buFont typeface="Wingdings" pitchFamily="2" charset="2"/>
              <a:buNone/>
            </a:pPr>
            <a:endParaRPr lang="en-US" sz="3600" b="1" dirty="0"/>
          </a:p>
          <a:p>
            <a:pPr algn="ctr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If </a:t>
            </a:r>
            <a:r>
              <a:rPr lang="en-US" sz="2800" b="1" dirty="0">
                <a:solidFill>
                  <a:srgbClr val="FF0000"/>
                </a:solidFill>
              </a:rPr>
              <a:t>(condition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	statement ;</a:t>
            </a:r>
          </a:p>
        </p:txBody>
      </p:sp>
    </p:spTree>
    <p:extLst>
      <p:ext uri="{BB962C8B-B14F-4D97-AF65-F5344CB8AC3E}">
        <p14:creationId xmlns:p14="http://schemas.microsoft.com/office/powerpoint/2010/main" val="27024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543800" cy="1431925"/>
          </a:xfrm>
        </p:spPr>
        <p:txBody>
          <a:bodyPr>
            <a:normAutofit/>
          </a:bodyPr>
          <a:lstStyle/>
          <a:p>
            <a:r>
              <a:rPr lang="en-US" sz="3200" dirty="0"/>
              <a:t>If Statement </a:t>
            </a:r>
            <a:r>
              <a:rPr lang="en-US" sz="3200" dirty="0" smtClean="0"/>
              <a:t>syntax in C++</a:t>
            </a:r>
            <a:endParaRPr lang="en-US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543800" cy="4648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For </a:t>
            </a:r>
            <a:r>
              <a:rPr lang="en-US" sz="1800" b="1" dirty="0" smtClean="0">
                <a:solidFill>
                  <a:srgbClr val="00B0F0"/>
                </a:solidFill>
              </a:rPr>
              <a:t>compound statement</a:t>
            </a:r>
            <a:endParaRPr lang="en-US" sz="1800" b="1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If </a:t>
            </a:r>
            <a:r>
              <a:rPr lang="en-US" b="1" dirty="0"/>
              <a:t>( condition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statement1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		statement2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			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46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49275"/>
            <a:ext cx="7543800" cy="1431925"/>
          </a:xfrm>
        </p:spPr>
        <p:txBody>
          <a:bodyPr>
            <a:normAutofit/>
          </a:bodyPr>
          <a:lstStyle/>
          <a:p>
            <a:r>
              <a:rPr lang="en-US" sz="3200" dirty="0"/>
              <a:t>If statement in </a:t>
            </a:r>
            <a:r>
              <a:rPr lang="en-US" sz="3200" dirty="0" smtClean="0"/>
              <a:t>C++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6553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dirty="0"/>
              <a:t>if </a:t>
            </a:r>
            <a:r>
              <a:rPr lang="en-US" sz="2800" b="1" i="1" dirty="0" smtClean="0"/>
              <a:t>(num1 </a:t>
            </a:r>
            <a:r>
              <a:rPr lang="en-US" sz="2800" b="1" i="1" dirty="0"/>
              <a:t>&gt; </a:t>
            </a:r>
            <a:r>
              <a:rPr lang="en-US" sz="2800" b="1" i="1" dirty="0" smtClean="0"/>
              <a:t>num2)</a:t>
            </a:r>
          </a:p>
          <a:p>
            <a:pPr>
              <a:buFont typeface="Wingdings" pitchFamily="2" charset="2"/>
              <a:buNone/>
            </a:pP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</a:t>
            </a:r>
            <a:r>
              <a:rPr lang="en-US" b="1" i="1" dirty="0" err="1">
                <a:solidFill>
                  <a:srgbClr val="FF0000"/>
                </a:solidFill>
              </a:rPr>
              <a:t>cout</a:t>
            </a:r>
            <a:r>
              <a:rPr lang="en-US" b="1" i="1" dirty="0" smtClean="0">
                <a:solidFill>
                  <a:srgbClr val="FF0000"/>
                </a:solidFill>
              </a:rPr>
              <a:t>&lt;&lt;“num1 is greater than </a:t>
            </a:r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2”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69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cricketer scores more than 1500 runs in a domestic season in Pakistan in First Class season .. He is selected for National Team. Score is calculated on the basis of sum of his 10 matches in the season.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Lets do it.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4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we have covered in last Week Lectures?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-508000" y="152400"/>
            <a:ext cx="8077200" cy="1431925"/>
          </a:xfrm>
        </p:spPr>
        <p:txBody>
          <a:bodyPr/>
          <a:lstStyle/>
          <a:p>
            <a:r>
              <a:rPr lang="en-US" dirty="0" smtClean="0"/>
              <a:t>	Flow </a:t>
            </a:r>
            <a:r>
              <a:rPr lang="en-US" dirty="0"/>
              <a:t>Chart for if statement</a:t>
            </a:r>
          </a:p>
        </p:txBody>
      </p:sp>
      <p:sp>
        <p:nvSpPr>
          <p:cNvPr id="10246" name="AutoShape 6"/>
          <p:cNvSpPr>
            <a:spLocks noChangeAspect="1" noChangeArrowheads="1" noTextEdit="1"/>
          </p:cNvSpPr>
          <p:nvPr/>
        </p:nvSpPr>
        <p:spPr bwMode="auto">
          <a:xfrm>
            <a:off x="3124200" y="1874838"/>
            <a:ext cx="48006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3195638" y="2819400"/>
            <a:ext cx="817562" cy="500063"/>
          </a:xfrm>
          <a:custGeom>
            <a:avLst/>
            <a:gdLst>
              <a:gd name="T0" fmla="*/ 0 w 515"/>
              <a:gd name="T1" fmla="*/ 157 h 315"/>
              <a:gd name="T2" fmla="*/ 258 w 515"/>
              <a:gd name="T3" fmla="*/ 0 h 315"/>
              <a:gd name="T4" fmla="*/ 515 w 515"/>
              <a:gd name="T5" fmla="*/ 157 h 315"/>
              <a:gd name="T6" fmla="*/ 258 w 515"/>
              <a:gd name="T7" fmla="*/ 315 h 315"/>
              <a:gd name="T8" fmla="*/ 0 w 515"/>
              <a:gd name="T9" fmla="*/ 15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315">
                <a:moveTo>
                  <a:pt x="0" y="157"/>
                </a:moveTo>
                <a:lnTo>
                  <a:pt x="258" y="0"/>
                </a:lnTo>
                <a:lnTo>
                  <a:pt x="515" y="157"/>
                </a:lnTo>
                <a:lnTo>
                  <a:pt x="258" y="315"/>
                </a:lnTo>
                <a:lnTo>
                  <a:pt x="0" y="157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13125" y="3022600"/>
            <a:ext cx="3254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Arial" charset="0"/>
              </a:rPr>
              <a:t>Condition</a:t>
            </a:r>
            <a:endParaRPr lang="en-US" sz="18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421188" y="3651250"/>
            <a:ext cx="817562" cy="50006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64075" y="3854450"/>
            <a:ext cx="2762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Arial" charset="0"/>
              </a:rPr>
              <a:t>Process</a:t>
            </a:r>
            <a:endParaRPr lang="en-US" sz="1800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3605213" y="2124075"/>
            <a:ext cx="1587" cy="650875"/>
          </a:xfrm>
          <a:custGeom>
            <a:avLst/>
            <a:gdLst>
              <a:gd name="T0" fmla="*/ 0 h 410"/>
              <a:gd name="T1" fmla="*/ 410 h 410"/>
              <a:gd name="T2" fmla="*/ 410 h 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0">
                <a:moveTo>
                  <a:pt x="0" y="0"/>
                </a:moveTo>
                <a:lnTo>
                  <a:pt x="0" y="410"/>
                </a:lnTo>
                <a:lnTo>
                  <a:pt x="0" y="410"/>
                </a:lnTo>
              </a:path>
            </a:pathLst>
          </a:custGeom>
          <a:noFill/>
          <a:ln w="3175">
            <a:solidFill>
              <a:schemeClr val="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3573463" y="2768600"/>
            <a:ext cx="61912" cy="50800"/>
          </a:xfrm>
          <a:custGeom>
            <a:avLst/>
            <a:gdLst>
              <a:gd name="T0" fmla="*/ 0 w 39"/>
              <a:gd name="T1" fmla="*/ 0 h 32"/>
              <a:gd name="T2" fmla="*/ 20 w 39"/>
              <a:gd name="T3" fmla="*/ 32 h 32"/>
              <a:gd name="T4" fmla="*/ 39 w 39"/>
              <a:gd name="T5" fmla="*/ 0 h 32"/>
              <a:gd name="T6" fmla="*/ 0 w 39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2">
                <a:moveTo>
                  <a:pt x="0" y="0"/>
                </a:moveTo>
                <a:lnTo>
                  <a:pt x="20" y="32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3605213" y="3319463"/>
            <a:ext cx="1587" cy="2206625"/>
          </a:xfrm>
          <a:custGeom>
            <a:avLst/>
            <a:gdLst>
              <a:gd name="T0" fmla="*/ 0 h 1390"/>
              <a:gd name="T1" fmla="*/ 1390 h 1390"/>
              <a:gd name="T2" fmla="*/ 1390 h 139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90">
                <a:moveTo>
                  <a:pt x="0" y="0"/>
                </a:moveTo>
                <a:lnTo>
                  <a:pt x="0" y="1390"/>
                </a:lnTo>
                <a:lnTo>
                  <a:pt x="0" y="139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3573463" y="5519738"/>
            <a:ext cx="61912" cy="50800"/>
          </a:xfrm>
          <a:custGeom>
            <a:avLst/>
            <a:gdLst>
              <a:gd name="T0" fmla="*/ 0 w 39"/>
              <a:gd name="T1" fmla="*/ 0 h 32"/>
              <a:gd name="T2" fmla="*/ 20 w 39"/>
              <a:gd name="T3" fmla="*/ 32 h 32"/>
              <a:gd name="T4" fmla="*/ 39 w 39"/>
              <a:gd name="T5" fmla="*/ 0 h 32"/>
              <a:gd name="T6" fmla="*/ 0 w 39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2">
                <a:moveTo>
                  <a:pt x="0" y="0"/>
                </a:moveTo>
                <a:lnTo>
                  <a:pt x="20" y="32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3605213" y="3484563"/>
            <a:ext cx="1223962" cy="122237"/>
          </a:xfrm>
          <a:custGeom>
            <a:avLst/>
            <a:gdLst>
              <a:gd name="T0" fmla="*/ 0 w 771"/>
              <a:gd name="T1" fmla="*/ 0 h 77"/>
              <a:gd name="T2" fmla="*/ 771 w 771"/>
              <a:gd name="T3" fmla="*/ 0 h 77"/>
              <a:gd name="T4" fmla="*/ 771 w 771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1" h="77">
                <a:moveTo>
                  <a:pt x="0" y="0"/>
                </a:moveTo>
                <a:lnTo>
                  <a:pt x="771" y="0"/>
                </a:lnTo>
                <a:lnTo>
                  <a:pt x="771" y="77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4799013" y="3600450"/>
            <a:ext cx="61912" cy="50800"/>
          </a:xfrm>
          <a:custGeom>
            <a:avLst/>
            <a:gdLst>
              <a:gd name="T0" fmla="*/ 39 w 39"/>
              <a:gd name="T1" fmla="*/ 0 h 32"/>
              <a:gd name="T2" fmla="*/ 19 w 39"/>
              <a:gd name="T3" fmla="*/ 32 h 32"/>
              <a:gd name="T4" fmla="*/ 0 w 39"/>
              <a:gd name="T5" fmla="*/ 0 h 32"/>
              <a:gd name="T6" fmla="*/ 39 w 39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2">
                <a:moveTo>
                  <a:pt x="39" y="0"/>
                </a:moveTo>
                <a:lnTo>
                  <a:pt x="19" y="32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3659188" y="4151313"/>
            <a:ext cx="1169987" cy="165100"/>
          </a:xfrm>
          <a:custGeom>
            <a:avLst/>
            <a:gdLst>
              <a:gd name="T0" fmla="*/ 737 w 737"/>
              <a:gd name="T1" fmla="*/ 0 h 104"/>
              <a:gd name="T2" fmla="*/ 737 w 737"/>
              <a:gd name="T3" fmla="*/ 104 h 104"/>
              <a:gd name="T4" fmla="*/ 0 w 737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7" h="104">
                <a:moveTo>
                  <a:pt x="737" y="0"/>
                </a:moveTo>
                <a:lnTo>
                  <a:pt x="737" y="104"/>
                </a:lnTo>
                <a:lnTo>
                  <a:pt x="0" y="104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/>
          <p:cNvSpPr>
            <a:spLocks/>
          </p:cNvSpPr>
          <p:nvPr/>
        </p:nvSpPr>
        <p:spPr bwMode="auto">
          <a:xfrm>
            <a:off x="3605213" y="4291013"/>
            <a:ext cx="61912" cy="52387"/>
          </a:xfrm>
          <a:custGeom>
            <a:avLst/>
            <a:gdLst>
              <a:gd name="T0" fmla="*/ 39 w 39"/>
              <a:gd name="T1" fmla="*/ 33 h 33"/>
              <a:gd name="T2" fmla="*/ 0 w 39"/>
              <a:gd name="T3" fmla="*/ 16 h 33"/>
              <a:gd name="T4" fmla="*/ 39 w 39"/>
              <a:gd name="T5" fmla="*/ 0 h 33"/>
              <a:gd name="T6" fmla="*/ 39 w 39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3">
                <a:moveTo>
                  <a:pt x="39" y="33"/>
                </a:moveTo>
                <a:lnTo>
                  <a:pt x="0" y="16"/>
                </a:lnTo>
                <a:lnTo>
                  <a:pt x="39" y="0"/>
                </a:lnTo>
                <a:lnTo>
                  <a:pt x="39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3521075" y="1987550"/>
            <a:ext cx="166688" cy="134938"/>
          </a:xfrm>
          <a:custGeom>
            <a:avLst/>
            <a:gdLst>
              <a:gd name="T0" fmla="*/ 0 w 105"/>
              <a:gd name="T1" fmla="*/ 43 h 85"/>
              <a:gd name="T2" fmla="*/ 1 w 105"/>
              <a:gd name="T3" fmla="*/ 32 h 85"/>
              <a:gd name="T4" fmla="*/ 6 w 105"/>
              <a:gd name="T5" fmla="*/ 23 h 85"/>
              <a:gd name="T6" fmla="*/ 13 w 105"/>
              <a:gd name="T7" fmla="*/ 14 h 85"/>
              <a:gd name="T8" fmla="*/ 23 w 105"/>
              <a:gd name="T9" fmla="*/ 7 h 85"/>
              <a:gd name="T10" fmla="*/ 34 w 105"/>
              <a:gd name="T11" fmla="*/ 3 h 85"/>
              <a:gd name="T12" fmla="*/ 46 w 105"/>
              <a:gd name="T13" fmla="*/ 0 h 85"/>
              <a:gd name="T14" fmla="*/ 59 w 105"/>
              <a:gd name="T15" fmla="*/ 0 h 85"/>
              <a:gd name="T16" fmla="*/ 71 w 105"/>
              <a:gd name="T17" fmla="*/ 3 h 85"/>
              <a:gd name="T18" fmla="*/ 82 w 105"/>
              <a:gd name="T19" fmla="*/ 7 h 85"/>
              <a:gd name="T20" fmla="*/ 91 w 105"/>
              <a:gd name="T21" fmla="*/ 14 h 85"/>
              <a:gd name="T22" fmla="*/ 99 w 105"/>
              <a:gd name="T23" fmla="*/ 23 h 85"/>
              <a:gd name="T24" fmla="*/ 103 w 105"/>
              <a:gd name="T25" fmla="*/ 32 h 85"/>
              <a:gd name="T26" fmla="*/ 105 w 105"/>
              <a:gd name="T27" fmla="*/ 43 h 85"/>
              <a:gd name="T28" fmla="*/ 103 w 105"/>
              <a:gd name="T29" fmla="*/ 53 h 85"/>
              <a:gd name="T30" fmla="*/ 99 w 105"/>
              <a:gd name="T31" fmla="*/ 62 h 85"/>
              <a:gd name="T32" fmla="*/ 91 w 105"/>
              <a:gd name="T33" fmla="*/ 71 h 85"/>
              <a:gd name="T34" fmla="*/ 82 w 105"/>
              <a:gd name="T35" fmla="*/ 78 h 85"/>
              <a:gd name="T36" fmla="*/ 71 w 105"/>
              <a:gd name="T37" fmla="*/ 83 h 85"/>
              <a:gd name="T38" fmla="*/ 59 w 105"/>
              <a:gd name="T39" fmla="*/ 85 h 85"/>
              <a:gd name="T40" fmla="*/ 46 w 105"/>
              <a:gd name="T41" fmla="*/ 85 h 85"/>
              <a:gd name="T42" fmla="*/ 34 w 105"/>
              <a:gd name="T43" fmla="*/ 83 h 85"/>
              <a:gd name="T44" fmla="*/ 23 w 105"/>
              <a:gd name="T45" fmla="*/ 78 h 85"/>
              <a:gd name="T46" fmla="*/ 13 w 105"/>
              <a:gd name="T47" fmla="*/ 71 h 85"/>
              <a:gd name="T48" fmla="*/ 6 w 105"/>
              <a:gd name="T49" fmla="*/ 62 h 85"/>
              <a:gd name="T50" fmla="*/ 1 w 105"/>
              <a:gd name="T51" fmla="*/ 53 h 85"/>
              <a:gd name="T52" fmla="*/ 0 w 105"/>
              <a:gd name="T53" fmla="*/ 4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5">
                <a:moveTo>
                  <a:pt x="0" y="43"/>
                </a:moveTo>
                <a:lnTo>
                  <a:pt x="1" y="32"/>
                </a:lnTo>
                <a:lnTo>
                  <a:pt x="6" y="23"/>
                </a:lnTo>
                <a:lnTo>
                  <a:pt x="13" y="14"/>
                </a:lnTo>
                <a:lnTo>
                  <a:pt x="23" y="7"/>
                </a:lnTo>
                <a:lnTo>
                  <a:pt x="34" y="3"/>
                </a:lnTo>
                <a:lnTo>
                  <a:pt x="46" y="0"/>
                </a:lnTo>
                <a:lnTo>
                  <a:pt x="59" y="0"/>
                </a:lnTo>
                <a:lnTo>
                  <a:pt x="71" y="3"/>
                </a:lnTo>
                <a:lnTo>
                  <a:pt x="82" y="7"/>
                </a:lnTo>
                <a:lnTo>
                  <a:pt x="91" y="14"/>
                </a:lnTo>
                <a:lnTo>
                  <a:pt x="99" y="23"/>
                </a:lnTo>
                <a:lnTo>
                  <a:pt x="103" y="32"/>
                </a:lnTo>
                <a:lnTo>
                  <a:pt x="105" y="43"/>
                </a:lnTo>
                <a:lnTo>
                  <a:pt x="103" y="53"/>
                </a:lnTo>
                <a:lnTo>
                  <a:pt x="99" y="62"/>
                </a:lnTo>
                <a:lnTo>
                  <a:pt x="91" y="71"/>
                </a:lnTo>
                <a:lnTo>
                  <a:pt x="82" y="78"/>
                </a:lnTo>
                <a:lnTo>
                  <a:pt x="71" y="83"/>
                </a:lnTo>
                <a:lnTo>
                  <a:pt x="59" y="85"/>
                </a:lnTo>
                <a:lnTo>
                  <a:pt x="46" y="85"/>
                </a:lnTo>
                <a:lnTo>
                  <a:pt x="34" y="83"/>
                </a:lnTo>
                <a:lnTo>
                  <a:pt x="23" y="78"/>
                </a:lnTo>
                <a:lnTo>
                  <a:pt x="13" y="71"/>
                </a:lnTo>
                <a:lnTo>
                  <a:pt x="6" y="62"/>
                </a:lnTo>
                <a:lnTo>
                  <a:pt x="1" y="53"/>
                </a:lnTo>
                <a:lnTo>
                  <a:pt x="0" y="43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Freeform 21"/>
          <p:cNvSpPr>
            <a:spLocks/>
          </p:cNvSpPr>
          <p:nvPr/>
        </p:nvSpPr>
        <p:spPr bwMode="auto">
          <a:xfrm>
            <a:off x="3521075" y="5570538"/>
            <a:ext cx="166688" cy="133350"/>
          </a:xfrm>
          <a:custGeom>
            <a:avLst/>
            <a:gdLst>
              <a:gd name="T0" fmla="*/ 0 w 105"/>
              <a:gd name="T1" fmla="*/ 43 h 84"/>
              <a:gd name="T2" fmla="*/ 1 w 105"/>
              <a:gd name="T3" fmla="*/ 32 h 84"/>
              <a:gd name="T4" fmla="*/ 6 w 105"/>
              <a:gd name="T5" fmla="*/ 22 h 84"/>
              <a:gd name="T6" fmla="*/ 13 w 105"/>
              <a:gd name="T7" fmla="*/ 14 h 84"/>
              <a:gd name="T8" fmla="*/ 23 w 105"/>
              <a:gd name="T9" fmla="*/ 8 h 84"/>
              <a:gd name="T10" fmla="*/ 34 w 105"/>
              <a:gd name="T11" fmla="*/ 3 h 84"/>
              <a:gd name="T12" fmla="*/ 46 w 105"/>
              <a:gd name="T13" fmla="*/ 0 h 84"/>
              <a:gd name="T14" fmla="*/ 59 w 105"/>
              <a:gd name="T15" fmla="*/ 0 h 84"/>
              <a:gd name="T16" fmla="*/ 71 w 105"/>
              <a:gd name="T17" fmla="*/ 3 h 84"/>
              <a:gd name="T18" fmla="*/ 82 w 105"/>
              <a:gd name="T19" fmla="*/ 8 h 84"/>
              <a:gd name="T20" fmla="*/ 91 w 105"/>
              <a:gd name="T21" fmla="*/ 14 h 84"/>
              <a:gd name="T22" fmla="*/ 99 w 105"/>
              <a:gd name="T23" fmla="*/ 22 h 84"/>
              <a:gd name="T24" fmla="*/ 103 w 105"/>
              <a:gd name="T25" fmla="*/ 32 h 84"/>
              <a:gd name="T26" fmla="*/ 105 w 105"/>
              <a:gd name="T27" fmla="*/ 43 h 84"/>
              <a:gd name="T28" fmla="*/ 103 w 105"/>
              <a:gd name="T29" fmla="*/ 52 h 84"/>
              <a:gd name="T30" fmla="*/ 99 w 105"/>
              <a:gd name="T31" fmla="*/ 62 h 84"/>
              <a:gd name="T32" fmla="*/ 91 w 105"/>
              <a:gd name="T33" fmla="*/ 70 h 84"/>
              <a:gd name="T34" fmla="*/ 82 w 105"/>
              <a:gd name="T35" fmla="*/ 77 h 84"/>
              <a:gd name="T36" fmla="*/ 71 w 105"/>
              <a:gd name="T37" fmla="*/ 82 h 84"/>
              <a:gd name="T38" fmla="*/ 59 w 105"/>
              <a:gd name="T39" fmla="*/ 84 h 84"/>
              <a:gd name="T40" fmla="*/ 46 w 105"/>
              <a:gd name="T41" fmla="*/ 84 h 84"/>
              <a:gd name="T42" fmla="*/ 34 w 105"/>
              <a:gd name="T43" fmla="*/ 82 h 84"/>
              <a:gd name="T44" fmla="*/ 23 w 105"/>
              <a:gd name="T45" fmla="*/ 77 h 84"/>
              <a:gd name="T46" fmla="*/ 13 w 105"/>
              <a:gd name="T47" fmla="*/ 70 h 84"/>
              <a:gd name="T48" fmla="*/ 6 w 105"/>
              <a:gd name="T49" fmla="*/ 62 h 84"/>
              <a:gd name="T50" fmla="*/ 1 w 105"/>
              <a:gd name="T51" fmla="*/ 52 h 84"/>
              <a:gd name="T52" fmla="*/ 0 w 105"/>
              <a:gd name="T53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4">
                <a:moveTo>
                  <a:pt x="0" y="43"/>
                </a:moveTo>
                <a:lnTo>
                  <a:pt x="1" y="32"/>
                </a:lnTo>
                <a:lnTo>
                  <a:pt x="6" y="22"/>
                </a:lnTo>
                <a:lnTo>
                  <a:pt x="13" y="14"/>
                </a:lnTo>
                <a:lnTo>
                  <a:pt x="23" y="8"/>
                </a:lnTo>
                <a:lnTo>
                  <a:pt x="34" y="3"/>
                </a:lnTo>
                <a:lnTo>
                  <a:pt x="46" y="0"/>
                </a:lnTo>
                <a:lnTo>
                  <a:pt x="59" y="0"/>
                </a:lnTo>
                <a:lnTo>
                  <a:pt x="71" y="3"/>
                </a:lnTo>
                <a:lnTo>
                  <a:pt x="82" y="8"/>
                </a:lnTo>
                <a:lnTo>
                  <a:pt x="91" y="14"/>
                </a:lnTo>
                <a:lnTo>
                  <a:pt x="99" y="22"/>
                </a:lnTo>
                <a:lnTo>
                  <a:pt x="103" y="32"/>
                </a:lnTo>
                <a:lnTo>
                  <a:pt x="105" y="43"/>
                </a:lnTo>
                <a:lnTo>
                  <a:pt x="103" y="52"/>
                </a:lnTo>
                <a:lnTo>
                  <a:pt x="99" y="62"/>
                </a:lnTo>
                <a:lnTo>
                  <a:pt x="91" y="70"/>
                </a:lnTo>
                <a:lnTo>
                  <a:pt x="82" y="77"/>
                </a:lnTo>
                <a:lnTo>
                  <a:pt x="71" y="82"/>
                </a:lnTo>
                <a:lnTo>
                  <a:pt x="59" y="84"/>
                </a:lnTo>
                <a:lnTo>
                  <a:pt x="46" y="84"/>
                </a:lnTo>
                <a:lnTo>
                  <a:pt x="34" y="82"/>
                </a:lnTo>
                <a:lnTo>
                  <a:pt x="23" y="77"/>
                </a:lnTo>
                <a:lnTo>
                  <a:pt x="13" y="70"/>
                </a:lnTo>
                <a:lnTo>
                  <a:pt x="6" y="62"/>
                </a:lnTo>
                <a:lnTo>
                  <a:pt x="1" y="52"/>
                </a:lnTo>
                <a:lnTo>
                  <a:pt x="0" y="43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697288" y="2614613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IF</a:t>
            </a:r>
            <a:endParaRPr lang="en-US" sz="1800" b="1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060825" y="3363913"/>
            <a:ext cx="273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Then</a:t>
            </a:r>
            <a:endParaRPr lang="en-US" sz="1800" b="1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856038" y="2001838"/>
            <a:ext cx="1250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Entry point for IF block</a:t>
            </a:r>
            <a:endParaRPr lang="en-US" sz="900" b="1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894138" y="5578475"/>
            <a:ext cx="1168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Exit point for IF block</a:t>
            </a:r>
            <a:endParaRPr lang="en-US" sz="900" b="1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530600" y="6691313"/>
            <a:ext cx="1816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Note indentation from left to right</a:t>
            </a:r>
            <a:endParaRPr lang="en-US" sz="1800" b="1"/>
          </a:p>
        </p:txBody>
      </p:sp>
      <p:sp>
        <p:nvSpPr>
          <p:cNvPr id="10267" name="Freeform 27"/>
          <p:cNvSpPr>
            <a:spLocks/>
          </p:cNvSpPr>
          <p:nvPr/>
        </p:nvSpPr>
        <p:spPr bwMode="auto">
          <a:xfrm>
            <a:off x="3400425" y="6010275"/>
            <a:ext cx="407988" cy="581025"/>
          </a:xfrm>
          <a:custGeom>
            <a:avLst/>
            <a:gdLst>
              <a:gd name="T0" fmla="*/ 129 w 257"/>
              <a:gd name="T1" fmla="*/ 0 h 366"/>
              <a:gd name="T2" fmla="*/ 0 w 257"/>
              <a:gd name="T3" fmla="*/ 104 h 366"/>
              <a:gd name="T4" fmla="*/ 85 w 257"/>
              <a:gd name="T5" fmla="*/ 104 h 366"/>
              <a:gd name="T6" fmla="*/ 85 w 257"/>
              <a:gd name="T7" fmla="*/ 366 h 366"/>
              <a:gd name="T8" fmla="*/ 172 w 257"/>
              <a:gd name="T9" fmla="*/ 366 h 366"/>
              <a:gd name="T10" fmla="*/ 172 w 257"/>
              <a:gd name="T11" fmla="*/ 104 h 366"/>
              <a:gd name="T12" fmla="*/ 257 w 257"/>
              <a:gd name="T13" fmla="*/ 104 h 366"/>
              <a:gd name="T14" fmla="*/ 129 w 257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366">
                <a:moveTo>
                  <a:pt x="129" y="0"/>
                </a:moveTo>
                <a:lnTo>
                  <a:pt x="0" y="104"/>
                </a:lnTo>
                <a:lnTo>
                  <a:pt x="85" y="104"/>
                </a:lnTo>
                <a:lnTo>
                  <a:pt x="85" y="366"/>
                </a:lnTo>
                <a:lnTo>
                  <a:pt x="172" y="366"/>
                </a:lnTo>
                <a:lnTo>
                  <a:pt x="172" y="104"/>
                </a:lnTo>
                <a:lnTo>
                  <a:pt x="257" y="104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4625975" y="6010275"/>
            <a:ext cx="407988" cy="581025"/>
          </a:xfrm>
          <a:custGeom>
            <a:avLst/>
            <a:gdLst>
              <a:gd name="T0" fmla="*/ 128 w 257"/>
              <a:gd name="T1" fmla="*/ 0 h 366"/>
              <a:gd name="T2" fmla="*/ 0 w 257"/>
              <a:gd name="T3" fmla="*/ 104 h 366"/>
              <a:gd name="T4" fmla="*/ 85 w 257"/>
              <a:gd name="T5" fmla="*/ 104 h 366"/>
              <a:gd name="T6" fmla="*/ 85 w 257"/>
              <a:gd name="T7" fmla="*/ 366 h 366"/>
              <a:gd name="T8" fmla="*/ 172 w 257"/>
              <a:gd name="T9" fmla="*/ 366 h 366"/>
              <a:gd name="T10" fmla="*/ 172 w 257"/>
              <a:gd name="T11" fmla="*/ 104 h 366"/>
              <a:gd name="T12" fmla="*/ 257 w 257"/>
              <a:gd name="T13" fmla="*/ 104 h 366"/>
              <a:gd name="T14" fmla="*/ 128 w 257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366">
                <a:moveTo>
                  <a:pt x="128" y="0"/>
                </a:moveTo>
                <a:lnTo>
                  <a:pt x="0" y="104"/>
                </a:lnTo>
                <a:lnTo>
                  <a:pt x="85" y="104"/>
                </a:lnTo>
                <a:lnTo>
                  <a:pt x="85" y="366"/>
                </a:lnTo>
                <a:lnTo>
                  <a:pt x="172" y="366"/>
                </a:lnTo>
                <a:lnTo>
                  <a:pt x="172" y="104"/>
                </a:lnTo>
                <a:lnTo>
                  <a:pt x="257" y="104"/>
                </a:lnTo>
                <a:lnTo>
                  <a:pt x="128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25475"/>
            <a:ext cx="7543800" cy="14319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if-else syntax</a:t>
            </a:r>
            <a:endParaRPr lang="en-US" sz="4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2286000"/>
            <a:ext cx="7543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if (condition)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statement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-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statement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1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543800" cy="706438"/>
          </a:xfrm>
        </p:spPr>
        <p:txBody>
          <a:bodyPr>
            <a:noAutofit/>
          </a:bodyPr>
          <a:lstStyle/>
          <a:p>
            <a:r>
              <a:rPr lang="en-US" dirty="0" smtClean="0"/>
              <a:t>if-else flow chart</a:t>
            </a:r>
            <a:endParaRPr lang="en-US" dirty="0"/>
          </a:p>
        </p:txBody>
      </p:sp>
      <p:sp>
        <p:nvSpPr>
          <p:cNvPr id="16391" name="AutoShape 7"/>
          <p:cNvSpPr>
            <a:spLocks noChangeAspect="1" noChangeArrowheads="1" noTextEdit="1"/>
          </p:cNvSpPr>
          <p:nvPr/>
        </p:nvSpPr>
        <p:spPr bwMode="auto">
          <a:xfrm>
            <a:off x="3429000" y="1828800"/>
            <a:ext cx="480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3498850" y="2684463"/>
            <a:ext cx="808038" cy="450850"/>
          </a:xfrm>
          <a:custGeom>
            <a:avLst/>
            <a:gdLst>
              <a:gd name="T0" fmla="*/ 0 w 509"/>
              <a:gd name="T1" fmla="*/ 142 h 284"/>
              <a:gd name="T2" fmla="*/ 254 w 509"/>
              <a:gd name="T3" fmla="*/ 0 h 284"/>
              <a:gd name="T4" fmla="*/ 509 w 509"/>
              <a:gd name="T5" fmla="*/ 142 h 284"/>
              <a:gd name="T6" fmla="*/ 254 w 509"/>
              <a:gd name="T7" fmla="*/ 284 h 284"/>
              <a:gd name="T8" fmla="*/ 0 w 509"/>
              <a:gd name="T9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" h="284">
                <a:moveTo>
                  <a:pt x="0" y="142"/>
                </a:moveTo>
                <a:lnTo>
                  <a:pt x="254" y="0"/>
                </a:lnTo>
                <a:lnTo>
                  <a:pt x="509" y="142"/>
                </a:lnTo>
                <a:lnTo>
                  <a:pt x="254" y="284"/>
                </a:lnTo>
                <a:lnTo>
                  <a:pt x="0" y="14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657600" y="2855913"/>
            <a:ext cx="4730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Condition</a:t>
            </a:r>
            <a:endParaRPr lang="en-US" sz="800" b="1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710113" y="3436938"/>
            <a:ext cx="808037" cy="4508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870450" y="3622675"/>
            <a:ext cx="4841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Process 1</a:t>
            </a:r>
            <a:endParaRPr lang="en-US" sz="800" b="1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3902075" y="2054225"/>
            <a:ext cx="1588" cy="588963"/>
          </a:xfrm>
          <a:custGeom>
            <a:avLst/>
            <a:gdLst>
              <a:gd name="T0" fmla="*/ 0 h 371"/>
              <a:gd name="T1" fmla="*/ 371 h 371"/>
              <a:gd name="T2" fmla="*/ 371 h 37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71">
                <a:moveTo>
                  <a:pt x="0" y="0"/>
                </a:moveTo>
                <a:lnTo>
                  <a:pt x="0" y="371"/>
                </a:lnTo>
                <a:lnTo>
                  <a:pt x="0" y="371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871913" y="2638425"/>
            <a:ext cx="61912" cy="46038"/>
          </a:xfrm>
          <a:custGeom>
            <a:avLst/>
            <a:gdLst>
              <a:gd name="T0" fmla="*/ 0 w 39"/>
              <a:gd name="T1" fmla="*/ 0 h 29"/>
              <a:gd name="T2" fmla="*/ 19 w 39"/>
              <a:gd name="T3" fmla="*/ 29 h 29"/>
              <a:gd name="T4" fmla="*/ 39 w 39"/>
              <a:gd name="T5" fmla="*/ 0 h 29"/>
              <a:gd name="T6" fmla="*/ 0 w 39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9">
                <a:moveTo>
                  <a:pt x="0" y="0"/>
                </a:moveTo>
                <a:lnTo>
                  <a:pt x="19" y="2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3902075" y="3135313"/>
            <a:ext cx="1588" cy="2544762"/>
          </a:xfrm>
          <a:custGeom>
            <a:avLst/>
            <a:gdLst>
              <a:gd name="T0" fmla="*/ 0 h 1603"/>
              <a:gd name="T1" fmla="*/ 1603 h 1603"/>
              <a:gd name="T2" fmla="*/ 1603 h 160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603">
                <a:moveTo>
                  <a:pt x="0" y="0"/>
                </a:moveTo>
                <a:lnTo>
                  <a:pt x="0" y="1603"/>
                </a:lnTo>
                <a:lnTo>
                  <a:pt x="0" y="1603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3871913" y="5675313"/>
            <a:ext cx="61912" cy="46037"/>
          </a:xfrm>
          <a:custGeom>
            <a:avLst/>
            <a:gdLst>
              <a:gd name="T0" fmla="*/ 0 w 39"/>
              <a:gd name="T1" fmla="*/ 0 h 29"/>
              <a:gd name="T2" fmla="*/ 19 w 39"/>
              <a:gd name="T3" fmla="*/ 29 h 29"/>
              <a:gd name="T4" fmla="*/ 39 w 39"/>
              <a:gd name="T5" fmla="*/ 0 h 29"/>
              <a:gd name="T6" fmla="*/ 0 w 39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9">
                <a:moveTo>
                  <a:pt x="0" y="0"/>
                </a:moveTo>
                <a:lnTo>
                  <a:pt x="19" y="2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3902075" y="3286125"/>
            <a:ext cx="1212850" cy="111125"/>
          </a:xfrm>
          <a:custGeom>
            <a:avLst/>
            <a:gdLst>
              <a:gd name="T0" fmla="*/ 0 w 764"/>
              <a:gd name="T1" fmla="*/ 0 h 70"/>
              <a:gd name="T2" fmla="*/ 764 w 764"/>
              <a:gd name="T3" fmla="*/ 0 h 70"/>
              <a:gd name="T4" fmla="*/ 764 w 764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4" h="70">
                <a:moveTo>
                  <a:pt x="0" y="0"/>
                </a:moveTo>
                <a:lnTo>
                  <a:pt x="764" y="0"/>
                </a:lnTo>
                <a:lnTo>
                  <a:pt x="764" y="7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5084763" y="3390900"/>
            <a:ext cx="61912" cy="46038"/>
          </a:xfrm>
          <a:custGeom>
            <a:avLst/>
            <a:gdLst>
              <a:gd name="T0" fmla="*/ 39 w 39"/>
              <a:gd name="T1" fmla="*/ 0 h 29"/>
              <a:gd name="T2" fmla="*/ 19 w 39"/>
              <a:gd name="T3" fmla="*/ 29 h 29"/>
              <a:gd name="T4" fmla="*/ 0 w 39"/>
              <a:gd name="T5" fmla="*/ 0 h 29"/>
              <a:gd name="T6" fmla="*/ 39 w 39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9">
                <a:moveTo>
                  <a:pt x="39" y="0"/>
                </a:moveTo>
                <a:lnTo>
                  <a:pt x="19" y="29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19"/>
          <p:cNvSpPr>
            <a:spLocks/>
          </p:cNvSpPr>
          <p:nvPr/>
        </p:nvSpPr>
        <p:spPr bwMode="auto">
          <a:xfrm>
            <a:off x="3957638" y="3887788"/>
            <a:ext cx="1157287" cy="150812"/>
          </a:xfrm>
          <a:custGeom>
            <a:avLst/>
            <a:gdLst>
              <a:gd name="T0" fmla="*/ 729 w 729"/>
              <a:gd name="T1" fmla="*/ 0 h 95"/>
              <a:gd name="T2" fmla="*/ 729 w 729"/>
              <a:gd name="T3" fmla="*/ 95 h 95"/>
              <a:gd name="T4" fmla="*/ 0 w 729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9" h="95">
                <a:moveTo>
                  <a:pt x="729" y="0"/>
                </a:moveTo>
                <a:lnTo>
                  <a:pt x="729" y="95"/>
                </a:lnTo>
                <a:lnTo>
                  <a:pt x="0" y="95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3902075" y="4016375"/>
            <a:ext cx="61913" cy="46038"/>
          </a:xfrm>
          <a:custGeom>
            <a:avLst/>
            <a:gdLst>
              <a:gd name="T0" fmla="*/ 39 w 39"/>
              <a:gd name="T1" fmla="*/ 29 h 29"/>
              <a:gd name="T2" fmla="*/ 0 w 39"/>
              <a:gd name="T3" fmla="*/ 14 h 29"/>
              <a:gd name="T4" fmla="*/ 39 w 39"/>
              <a:gd name="T5" fmla="*/ 0 h 29"/>
              <a:gd name="T6" fmla="*/ 39 w 3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9">
                <a:moveTo>
                  <a:pt x="39" y="29"/>
                </a:moveTo>
                <a:lnTo>
                  <a:pt x="0" y="14"/>
                </a:lnTo>
                <a:lnTo>
                  <a:pt x="39" y="0"/>
                </a:lnTo>
                <a:lnTo>
                  <a:pt x="39" y="2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3821113" y="1931988"/>
            <a:ext cx="163512" cy="120650"/>
          </a:xfrm>
          <a:custGeom>
            <a:avLst/>
            <a:gdLst>
              <a:gd name="T0" fmla="*/ 0 w 103"/>
              <a:gd name="T1" fmla="*/ 38 h 76"/>
              <a:gd name="T2" fmla="*/ 1 w 103"/>
              <a:gd name="T3" fmla="*/ 29 h 76"/>
              <a:gd name="T4" fmla="*/ 6 w 103"/>
              <a:gd name="T5" fmla="*/ 20 h 76"/>
              <a:gd name="T6" fmla="*/ 13 w 103"/>
              <a:gd name="T7" fmla="*/ 12 h 76"/>
              <a:gd name="T8" fmla="*/ 23 w 103"/>
              <a:gd name="T9" fmla="*/ 6 h 76"/>
              <a:gd name="T10" fmla="*/ 34 w 103"/>
              <a:gd name="T11" fmla="*/ 2 h 76"/>
              <a:gd name="T12" fmla="*/ 45 w 103"/>
              <a:gd name="T13" fmla="*/ 0 h 76"/>
              <a:gd name="T14" fmla="*/ 58 w 103"/>
              <a:gd name="T15" fmla="*/ 0 h 76"/>
              <a:gd name="T16" fmla="*/ 70 w 103"/>
              <a:gd name="T17" fmla="*/ 2 h 76"/>
              <a:gd name="T18" fmla="*/ 81 w 103"/>
              <a:gd name="T19" fmla="*/ 6 h 76"/>
              <a:gd name="T20" fmla="*/ 90 w 103"/>
              <a:gd name="T21" fmla="*/ 12 h 76"/>
              <a:gd name="T22" fmla="*/ 97 w 103"/>
              <a:gd name="T23" fmla="*/ 20 h 76"/>
              <a:gd name="T24" fmla="*/ 102 w 103"/>
              <a:gd name="T25" fmla="*/ 29 h 76"/>
              <a:gd name="T26" fmla="*/ 103 w 103"/>
              <a:gd name="T27" fmla="*/ 38 h 76"/>
              <a:gd name="T28" fmla="*/ 102 w 103"/>
              <a:gd name="T29" fmla="*/ 47 h 76"/>
              <a:gd name="T30" fmla="*/ 97 w 103"/>
              <a:gd name="T31" fmla="*/ 56 h 76"/>
              <a:gd name="T32" fmla="*/ 90 w 103"/>
              <a:gd name="T33" fmla="*/ 63 h 76"/>
              <a:gd name="T34" fmla="*/ 81 w 103"/>
              <a:gd name="T35" fmla="*/ 70 h 76"/>
              <a:gd name="T36" fmla="*/ 70 w 103"/>
              <a:gd name="T37" fmla="*/ 74 h 76"/>
              <a:gd name="T38" fmla="*/ 58 w 103"/>
              <a:gd name="T39" fmla="*/ 76 h 76"/>
              <a:gd name="T40" fmla="*/ 45 w 103"/>
              <a:gd name="T41" fmla="*/ 76 h 76"/>
              <a:gd name="T42" fmla="*/ 34 w 103"/>
              <a:gd name="T43" fmla="*/ 74 h 76"/>
              <a:gd name="T44" fmla="*/ 23 w 103"/>
              <a:gd name="T45" fmla="*/ 70 h 76"/>
              <a:gd name="T46" fmla="*/ 13 w 103"/>
              <a:gd name="T47" fmla="*/ 63 h 76"/>
              <a:gd name="T48" fmla="*/ 6 w 103"/>
              <a:gd name="T49" fmla="*/ 56 h 76"/>
              <a:gd name="T50" fmla="*/ 1 w 103"/>
              <a:gd name="T51" fmla="*/ 47 h 76"/>
              <a:gd name="T52" fmla="*/ 0 w 103"/>
              <a:gd name="T5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76">
                <a:moveTo>
                  <a:pt x="0" y="38"/>
                </a:moveTo>
                <a:lnTo>
                  <a:pt x="1" y="29"/>
                </a:lnTo>
                <a:lnTo>
                  <a:pt x="6" y="20"/>
                </a:lnTo>
                <a:lnTo>
                  <a:pt x="13" y="12"/>
                </a:lnTo>
                <a:lnTo>
                  <a:pt x="23" y="6"/>
                </a:lnTo>
                <a:lnTo>
                  <a:pt x="34" y="2"/>
                </a:lnTo>
                <a:lnTo>
                  <a:pt x="45" y="0"/>
                </a:lnTo>
                <a:lnTo>
                  <a:pt x="58" y="0"/>
                </a:lnTo>
                <a:lnTo>
                  <a:pt x="70" y="2"/>
                </a:lnTo>
                <a:lnTo>
                  <a:pt x="81" y="6"/>
                </a:lnTo>
                <a:lnTo>
                  <a:pt x="90" y="12"/>
                </a:lnTo>
                <a:lnTo>
                  <a:pt x="97" y="20"/>
                </a:lnTo>
                <a:lnTo>
                  <a:pt x="102" y="29"/>
                </a:lnTo>
                <a:lnTo>
                  <a:pt x="103" y="38"/>
                </a:lnTo>
                <a:lnTo>
                  <a:pt x="102" y="47"/>
                </a:lnTo>
                <a:lnTo>
                  <a:pt x="97" y="56"/>
                </a:lnTo>
                <a:lnTo>
                  <a:pt x="90" y="63"/>
                </a:lnTo>
                <a:lnTo>
                  <a:pt x="81" y="70"/>
                </a:lnTo>
                <a:lnTo>
                  <a:pt x="70" y="74"/>
                </a:lnTo>
                <a:lnTo>
                  <a:pt x="58" y="76"/>
                </a:lnTo>
                <a:lnTo>
                  <a:pt x="45" y="76"/>
                </a:lnTo>
                <a:lnTo>
                  <a:pt x="34" y="74"/>
                </a:lnTo>
                <a:lnTo>
                  <a:pt x="23" y="70"/>
                </a:lnTo>
                <a:lnTo>
                  <a:pt x="13" y="63"/>
                </a:lnTo>
                <a:lnTo>
                  <a:pt x="6" y="56"/>
                </a:lnTo>
                <a:lnTo>
                  <a:pt x="1" y="47"/>
                </a:lnTo>
                <a:lnTo>
                  <a:pt x="0" y="38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3821113" y="5721350"/>
            <a:ext cx="163512" cy="120650"/>
          </a:xfrm>
          <a:custGeom>
            <a:avLst/>
            <a:gdLst>
              <a:gd name="T0" fmla="*/ 0 w 103"/>
              <a:gd name="T1" fmla="*/ 38 h 76"/>
              <a:gd name="T2" fmla="*/ 1 w 103"/>
              <a:gd name="T3" fmla="*/ 29 h 76"/>
              <a:gd name="T4" fmla="*/ 6 w 103"/>
              <a:gd name="T5" fmla="*/ 21 h 76"/>
              <a:gd name="T6" fmla="*/ 13 w 103"/>
              <a:gd name="T7" fmla="*/ 12 h 76"/>
              <a:gd name="T8" fmla="*/ 23 w 103"/>
              <a:gd name="T9" fmla="*/ 7 h 76"/>
              <a:gd name="T10" fmla="*/ 34 w 103"/>
              <a:gd name="T11" fmla="*/ 2 h 76"/>
              <a:gd name="T12" fmla="*/ 45 w 103"/>
              <a:gd name="T13" fmla="*/ 0 h 76"/>
              <a:gd name="T14" fmla="*/ 58 w 103"/>
              <a:gd name="T15" fmla="*/ 0 h 76"/>
              <a:gd name="T16" fmla="*/ 70 w 103"/>
              <a:gd name="T17" fmla="*/ 2 h 76"/>
              <a:gd name="T18" fmla="*/ 81 w 103"/>
              <a:gd name="T19" fmla="*/ 7 h 76"/>
              <a:gd name="T20" fmla="*/ 90 w 103"/>
              <a:gd name="T21" fmla="*/ 12 h 76"/>
              <a:gd name="T22" fmla="*/ 97 w 103"/>
              <a:gd name="T23" fmla="*/ 21 h 76"/>
              <a:gd name="T24" fmla="*/ 102 w 103"/>
              <a:gd name="T25" fmla="*/ 29 h 76"/>
              <a:gd name="T26" fmla="*/ 103 w 103"/>
              <a:gd name="T27" fmla="*/ 38 h 76"/>
              <a:gd name="T28" fmla="*/ 102 w 103"/>
              <a:gd name="T29" fmla="*/ 47 h 76"/>
              <a:gd name="T30" fmla="*/ 97 w 103"/>
              <a:gd name="T31" fmla="*/ 56 h 76"/>
              <a:gd name="T32" fmla="*/ 90 w 103"/>
              <a:gd name="T33" fmla="*/ 64 h 76"/>
              <a:gd name="T34" fmla="*/ 81 w 103"/>
              <a:gd name="T35" fmla="*/ 70 h 76"/>
              <a:gd name="T36" fmla="*/ 70 w 103"/>
              <a:gd name="T37" fmla="*/ 74 h 76"/>
              <a:gd name="T38" fmla="*/ 58 w 103"/>
              <a:gd name="T39" fmla="*/ 76 h 76"/>
              <a:gd name="T40" fmla="*/ 45 w 103"/>
              <a:gd name="T41" fmla="*/ 76 h 76"/>
              <a:gd name="T42" fmla="*/ 34 w 103"/>
              <a:gd name="T43" fmla="*/ 74 h 76"/>
              <a:gd name="T44" fmla="*/ 23 w 103"/>
              <a:gd name="T45" fmla="*/ 70 h 76"/>
              <a:gd name="T46" fmla="*/ 13 w 103"/>
              <a:gd name="T47" fmla="*/ 64 h 76"/>
              <a:gd name="T48" fmla="*/ 6 w 103"/>
              <a:gd name="T49" fmla="*/ 56 h 76"/>
              <a:gd name="T50" fmla="*/ 1 w 103"/>
              <a:gd name="T51" fmla="*/ 47 h 76"/>
              <a:gd name="T52" fmla="*/ 0 w 103"/>
              <a:gd name="T5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" h="76">
                <a:moveTo>
                  <a:pt x="0" y="38"/>
                </a:moveTo>
                <a:lnTo>
                  <a:pt x="1" y="29"/>
                </a:lnTo>
                <a:lnTo>
                  <a:pt x="6" y="21"/>
                </a:lnTo>
                <a:lnTo>
                  <a:pt x="13" y="12"/>
                </a:lnTo>
                <a:lnTo>
                  <a:pt x="23" y="7"/>
                </a:lnTo>
                <a:lnTo>
                  <a:pt x="34" y="2"/>
                </a:lnTo>
                <a:lnTo>
                  <a:pt x="45" y="0"/>
                </a:lnTo>
                <a:lnTo>
                  <a:pt x="58" y="0"/>
                </a:lnTo>
                <a:lnTo>
                  <a:pt x="70" y="2"/>
                </a:lnTo>
                <a:lnTo>
                  <a:pt x="81" y="7"/>
                </a:lnTo>
                <a:lnTo>
                  <a:pt x="90" y="12"/>
                </a:lnTo>
                <a:lnTo>
                  <a:pt x="97" y="21"/>
                </a:lnTo>
                <a:lnTo>
                  <a:pt x="102" y="29"/>
                </a:lnTo>
                <a:lnTo>
                  <a:pt x="103" y="38"/>
                </a:lnTo>
                <a:lnTo>
                  <a:pt x="102" y="47"/>
                </a:lnTo>
                <a:lnTo>
                  <a:pt x="97" y="56"/>
                </a:lnTo>
                <a:lnTo>
                  <a:pt x="90" y="64"/>
                </a:lnTo>
                <a:lnTo>
                  <a:pt x="81" y="70"/>
                </a:lnTo>
                <a:lnTo>
                  <a:pt x="70" y="74"/>
                </a:lnTo>
                <a:lnTo>
                  <a:pt x="58" y="76"/>
                </a:lnTo>
                <a:lnTo>
                  <a:pt x="45" y="76"/>
                </a:lnTo>
                <a:lnTo>
                  <a:pt x="34" y="74"/>
                </a:lnTo>
                <a:lnTo>
                  <a:pt x="23" y="70"/>
                </a:lnTo>
                <a:lnTo>
                  <a:pt x="13" y="64"/>
                </a:lnTo>
                <a:lnTo>
                  <a:pt x="6" y="56"/>
                </a:lnTo>
                <a:lnTo>
                  <a:pt x="1" y="47"/>
                </a:lnTo>
                <a:lnTo>
                  <a:pt x="0" y="38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994150" y="2498725"/>
            <a:ext cx="904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atin typeface="Arial" charset="0"/>
              </a:rPr>
              <a:t>IF</a:t>
            </a:r>
            <a:endParaRPr lang="en-US" sz="1800" b="1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352925" y="3176588"/>
            <a:ext cx="2428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atin typeface="Arial" charset="0"/>
              </a:rPr>
              <a:t>Then</a:t>
            </a:r>
            <a:endParaRPr lang="en-US" sz="1800" b="1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4102100" y="1943100"/>
            <a:ext cx="1524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Entry point for IF-Else block</a:t>
            </a:r>
            <a:endParaRPr lang="en-US" sz="900" b="1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113213" y="5745163"/>
            <a:ext cx="1168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latin typeface="Arial" charset="0"/>
              </a:rPr>
              <a:t>Exit point for IF block</a:t>
            </a:r>
            <a:endParaRPr lang="en-US" sz="900" b="1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710113" y="4441825"/>
            <a:ext cx="808037" cy="4508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870450" y="4613275"/>
            <a:ext cx="4841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Process 2</a:t>
            </a:r>
            <a:endParaRPr lang="en-US" sz="800" b="1"/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3902075" y="4291013"/>
            <a:ext cx="1212850" cy="109537"/>
          </a:xfrm>
          <a:custGeom>
            <a:avLst/>
            <a:gdLst>
              <a:gd name="T0" fmla="*/ 0 w 764"/>
              <a:gd name="T1" fmla="*/ 0 h 69"/>
              <a:gd name="T2" fmla="*/ 764 w 764"/>
              <a:gd name="T3" fmla="*/ 0 h 69"/>
              <a:gd name="T4" fmla="*/ 764 w 764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4" h="69">
                <a:moveTo>
                  <a:pt x="0" y="0"/>
                </a:moveTo>
                <a:lnTo>
                  <a:pt x="764" y="0"/>
                </a:lnTo>
                <a:lnTo>
                  <a:pt x="764" y="69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5084763" y="4395788"/>
            <a:ext cx="61912" cy="46037"/>
          </a:xfrm>
          <a:custGeom>
            <a:avLst/>
            <a:gdLst>
              <a:gd name="T0" fmla="*/ 39 w 39"/>
              <a:gd name="T1" fmla="*/ 0 h 29"/>
              <a:gd name="T2" fmla="*/ 19 w 39"/>
              <a:gd name="T3" fmla="*/ 29 h 29"/>
              <a:gd name="T4" fmla="*/ 0 w 39"/>
              <a:gd name="T5" fmla="*/ 0 h 29"/>
              <a:gd name="T6" fmla="*/ 39 w 39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9">
                <a:moveTo>
                  <a:pt x="39" y="0"/>
                </a:moveTo>
                <a:lnTo>
                  <a:pt x="19" y="29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3957638" y="4892675"/>
            <a:ext cx="1157287" cy="150813"/>
          </a:xfrm>
          <a:custGeom>
            <a:avLst/>
            <a:gdLst>
              <a:gd name="T0" fmla="*/ 729 w 729"/>
              <a:gd name="T1" fmla="*/ 0 h 95"/>
              <a:gd name="T2" fmla="*/ 729 w 729"/>
              <a:gd name="T3" fmla="*/ 95 h 95"/>
              <a:gd name="T4" fmla="*/ 0 w 729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9" h="95">
                <a:moveTo>
                  <a:pt x="729" y="0"/>
                </a:moveTo>
                <a:lnTo>
                  <a:pt x="729" y="95"/>
                </a:lnTo>
                <a:lnTo>
                  <a:pt x="0" y="95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32"/>
          <p:cNvSpPr>
            <a:spLocks/>
          </p:cNvSpPr>
          <p:nvPr/>
        </p:nvSpPr>
        <p:spPr bwMode="auto">
          <a:xfrm>
            <a:off x="3902075" y="5019675"/>
            <a:ext cx="61913" cy="47625"/>
          </a:xfrm>
          <a:custGeom>
            <a:avLst/>
            <a:gdLst>
              <a:gd name="T0" fmla="*/ 39 w 39"/>
              <a:gd name="T1" fmla="*/ 30 h 30"/>
              <a:gd name="T2" fmla="*/ 0 w 39"/>
              <a:gd name="T3" fmla="*/ 15 h 30"/>
              <a:gd name="T4" fmla="*/ 39 w 39"/>
              <a:gd name="T5" fmla="*/ 0 h 30"/>
              <a:gd name="T6" fmla="*/ 39 w 39"/>
              <a:gd name="T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0">
                <a:moveTo>
                  <a:pt x="39" y="30"/>
                </a:moveTo>
                <a:lnTo>
                  <a:pt x="0" y="15"/>
                </a:lnTo>
                <a:lnTo>
                  <a:pt x="39" y="0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378325" y="4173538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atin typeface="Arial" charset="0"/>
              </a:rPr>
              <a:t>Else</a:t>
            </a:r>
            <a:endParaRPr lang="en-US" sz="1800" b="1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830638" y="6638925"/>
            <a:ext cx="14843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latin typeface="Arial" charset="0"/>
              </a:rPr>
              <a:t>Note indentation from left to right</a:t>
            </a:r>
            <a:endParaRPr lang="en-US" sz="1800"/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3700463" y="6021388"/>
            <a:ext cx="404812" cy="527050"/>
          </a:xfrm>
          <a:custGeom>
            <a:avLst/>
            <a:gdLst>
              <a:gd name="T0" fmla="*/ 127 w 255"/>
              <a:gd name="T1" fmla="*/ 0 h 332"/>
              <a:gd name="T2" fmla="*/ 0 w 255"/>
              <a:gd name="T3" fmla="*/ 95 h 332"/>
              <a:gd name="T4" fmla="*/ 84 w 255"/>
              <a:gd name="T5" fmla="*/ 95 h 332"/>
              <a:gd name="T6" fmla="*/ 84 w 255"/>
              <a:gd name="T7" fmla="*/ 332 h 332"/>
              <a:gd name="T8" fmla="*/ 171 w 255"/>
              <a:gd name="T9" fmla="*/ 332 h 332"/>
              <a:gd name="T10" fmla="*/ 171 w 255"/>
              <a:gd name="T11" fmla="*/ 95 h 332"/>
              <a:gd name="T12" fmla="*/ 255 w 255"/>
              <a:gd name="T13" fmla="*/ 95 h 332"/>
              <a:gd name="T14" fmla="*/ 127 w 255"/>
              <a:gd name="T1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32">
                <a:moveTo>
                  <a:pt x="127" y="0"/>
                </a:moveTo>
                <a:lnTo>
                  <a:pt x="0" y="95"/>
                </a:lnTo>
                <a:lnTo>
                  <a:pt x="84" y="95"/>
                </a:lnTo>
                <a:lnTo>
                  <a:pt x="84" y="332"/>
                </a:lnTo>
                <a:lnTo>
                  <a:pt x="171" y="332"/>
                </a:lnTo>
                <a:lnTo>
                  <a:pt x="171" y="95"/>
                </a:lnTo>
                <a:lnTo>
                  <a:pt x="255" y="9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4911725" y="6021388"/>
            <a:ext cx="404813" cy="527050"/>
          </a:xfrm>
          <a:custGeom>
            <a:avLst/>
            <a:gdLst>
              <a:gd name="T0" fmla="*/ 128 w 255"/>
              <a:gd name="T1" fmla="*/ 0 h 332"/>
              <a:gd name="T2" fmla="*/ 0 w 255"/>
              <a:gd name="T3" fmla="*/ 95 h 332"/>
              <a:gd name="T4" fmla="*/ 84 w 255"/>
              <a:gd name="T5" fmla="*/ 95 h 332"/>
              <a:gd name="T6" fmla="*/ 84 w 255"/>
              <a:gd name="T7" fmla="*/ 332 h 332"/>
              <a:gd name="T8" fmla="*/ 171 w 255"/>
              <a:gd name="T9" fmla="*/ 332 h 332"/>
              <a:gd name="T10" fmla="*/ 171 w 255"/>
              <a:gd name="T11" fmla="*/ 95 h 332"/>
              <a:gd name="T12" fmla="*/ 255 w 255"/>
              <a:gd name="T13" fmla="*/ 95 h 332"/>
              <a:gd name="T14" fmla="*/ 128 w 255"/>
              <a:gd name="T1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32">
                <a:moveTo>
                  <a:pt x="128" y="0"/>
                </a:moveTo>
                <a:lnTo>
                  <a:pt x="0" y="95"/>
                </a:lnTo>
                <a:lnTo>
                  <a:pt x="84" y="95"/>
                </a:lnTo>
                <a:lnTo>
                  <a:pt x="84" y="332"/>
                </a:lnTo>
                <a:lnTo>
                  <a:pt x="171" y="332"/>
                </a:lnTo>
                <a:lnTo>
                  <a:pt x="171" y="95"/>
                </a:lnTo>
                <a:lnTo>
                  <a:pt x="255" y="95"/>
                </a:lnTo>
                <a:lnTo>
                  <a:pt x="128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number is divided by 2 and remainder is 0 it should display it is </a:t>
            </a:r>
            <a:r>
              <a:rPr lang="en-US" dirty="0" smtClean="0">
                <a:solidFill>
                  <a:srgbClr val="0070C0"/>
                </a:solidFill>
              </a:rPr>
              <a:t>Even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ODD</a:t>
            </a:r>
          </a:p>
          <a:p>
            <a:r>
              <a:rPr lang="en-US" dirty="0" smtClean="0"/>
              <a:t>If </a:t>
            </a:r>
            <a:r>
              <a:rPr lang="en-US" dirty="0"/>
              <a:t>a cricketer scores more than 1500 runs in a domestic season in Pakistan in First Class season .. He is selected for National Team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Else he is advised to work hard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Score is calculated on the basis of sum of his 10 matches in the season.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 student has &gt; 70 % marks in the  Admission test held in Air University he is offered Admission..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he / she is advised to appear again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Lets see on the board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5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25475"/>
            <a:ext cx="7543800" cy="1431925"/>
          </a:xfrm>
        </p:spPr>
        <p:txBody>
          <a:bodyPr>
            <a:normAutofit/>
          </a:bodyPr>
          <a:lstStyle/>
          <a:p>
            <a:r>
              <a:rPr lang="en-US" sz="4400" dirty="0"/>
              <a:t>Nested </a:t>
            </a:r>
            <a:r>
              <a:rPr lang="en-US" sz="4400" dirty="0" smtClean="0"/>
              <a:t>if statements</a:t>
            </a:r>
            <a:endParaRPr lang="en-US" sz="44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If </a:t>
            </a:r>
            <a:r>
              <a:rPr lang="en-US" b="1" dirty="0"/>
              <a:t>(age &gt; 18)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If(height  &gt; 5)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	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Make a flowchart of this nested if structure…</a:t>
            </a:r>
          </a:p>
        </p:txBody>
      </p:sp>
    </p:spTree>
    <p:extLst>
      <p:ext uri="{BB962C8B-B14F-4D97-AF65-F5344CB8AC3E}">
        <p14:creationId xmlns:p14="http://schemas.microsoft.com/office/powerpoint/2010/main" val="5292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25475"/>
            <a:ext cx="7543800" cy="14319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Nested </a:t>
            </a:r>
            <a:r>
              <a:rPr lang="en-US" sz="4400" dirty="0" smtClean="0"/>
              <a:t>if conditions --- Example</a:t>
            </a:r>
            <a:endParaRPr lang="en-US" sz="44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If (employee == ‘y’)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If </a:t>
            </a:r>
            <a:r>
              <a:rPr lang="en-US" b="1" dirty="0" smtClean="0"/>
              <a:t>(graduated </a:t>
            </a:r>
            <a:r>
              <a:rPr lang="en-US" b="1" dirty="0"/>
              <a:t>== ‘y’)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</a:rPr>
              <a:t>{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 congratulations your request is approved” ;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Make a flowchart of this nested if structure…</a:t>
            </a:r>
          </a:p>
        </p:txBody>
      </p:sp>
    </p:spTree>
    <p:extLst>
      <p:ext uri="{BB962C8B-B14F-4D97-AF65-F5344CB8AC3E}">
        <p14:creationId xmlns:p14="http://schemas.microsoft.com/office/powerpoint/2010/main" val="38060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 we can we nested if ..else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shall do in detail in next lecture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b="1" dirty="0" smtClean="0"/>
              <a:t>Dietel &amp; Dietel C++ How to Program?  </a:t>
            </a:r>
            <a:r>
              <a:rPr lang="en-US" sz="1100" b="1" dirty="0" smtClean="0">
                <a:solidFill>
                  <a:srgbClr val="FF0000"/>
                </a:solidFill>
              </a:rPr>
              <a:t>Chapter No. 02 </a:t>
            </a:r>
            <a:r>
              <a:rPr lang="en-US" sz="1100" b="1" dirty="0" smtClean="0"/>
              <a:t>topic related to decisions Ch. No. 04 ( Topics 4.1 to 4.6)</a:t>
            </a:r>
          </a:p>
          <a:p>
            <a:endParaRPr lang="en-US" sz="1100" b="1" dirty="0" smtClean="0"/>
          </a:p>
          <a:p>
            <a:r>
              <a:rPr lang="en-US" sz="1100" b="1" dirty="0" smtClean="0"/>
              <a:t>Starting out with C++ from Control structures to </a:t>
            </a:r>
            <a:r>
              <a:rPr lang="en-US" sz="1100" b="1" dirty="0"/>
              <a:t>objects, </a:t>
            </a:r>
            <a:r>
              <a:rPr lang="en-US" sz="1100" b="1" dirty="0" err="1"/>
              <a:t>Tonny</a:t>
            </a:r>
            <a:r>
              <a:rPr lang="en-US" sz="1100" b="1" dirty="0"/>
              <a:t> Gaddis</a:t>
            </a:r>
            <a:r>
              <a:rPr lang="en-US" sz="1100" b="1" dirty="0" smtClean="0"/>
              <a:t>.  6</a:t>
            </a:r>
            <a:r>
              <a:rPr lang="en-US" sz="1100" b="1" baseline="30000" dirty="0" smtClean="0"/>
              <a:t>th</a:t>
            </a:r>
            <a:r>
              <a:rPr lang="en-US" sz="1100" b="1" dirty="0" smtClean="0"/>
              <a:t> Edition </a:t>
            </a:r>
            <a:r>
              <a:rPr lang="en-US" sz="1100" b="1" dirty="0" smtClean="0">
                <a:solidFill>
                  <a:srgbClr val="FF0000"/>
                </a:solidFill>
              </a:rPr>
              <a:t>Chapter No. 04</a:t>
            </a:r>
          </a:p>
        </p:txBody>
      </p:sp>
    </p:spTree>
    <p:extLst>
      <p:ext uri="{BB962C8B-B14F-4D97-AF65-F5344CB8AC3E}">
        <p14:creationId xmlns:p14="http://schemas.microsoft.com/office/powerpoint/2010/main" val="7590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9828400-EBAC-4254-83A4-1C37F37EDFC5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2771" name="Object 1031"/>
          <p:cNvGraphicFramePr>
            <a:graphicFrameLocks noChangeAspect="1"/>
          </p:cNvGraphicFramePr>
          <p:nvPr/>
        </p:nvGraphicFramePr>
        <p:xfrm>
          <a:off x="914400" y="2292350"/>
          <a:ext cx="73644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7588525" imgH="4088974" progId="Word.Document.8">
                  <p:embed/>
                </p:oleObj>
              </mc:Choice>
              <mc:Fallback>
                <p:oleObj name="Document" r:id="rId5" imgW="7588525" imgH="4088974" progId="Word.Document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92350"/>
                        <a:ext cx="7364413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609600"/>
          <a:ext cx="6096000" cy="42672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marL="609600" marR="0" indent="-6096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AvantGarde"/>
                          <a:ea typeface="Times New Roman"/>
                          <a:cs typeface="Times New Roman"/>
                        </a:rPr>
                        <a:t>Arithmetic </a:t>
                      </a:r>
                      <a:r>
                        <a:rPr lang="en-US" sz="2800" dirty="0">
                          <a:solidFill>
                            <a:schemeClr val="tx2"/>
                          </a:solidFill>
                          <a:latin typeface="AvantGarde"/>
                          <a:ea typeface="Times New Roman"/>
                          <a:cs typeface="Times New Roman"/>
                        </a:rPr>
                        <a:t>assignment operators.</a:t>
                      </a:r>
                      <a:endParaRPr lang="en-US" sz="1200" dirty="0">
                        <a:solidFill>
                          <a:schemeClr val="tx2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Decision Making</a:t>
            </a:r>
          </a:p>
          <a:p>
            <a:r>
              <a:rPr lang="en-US" dirty="0" smtClean="0">
                <a:sym typeface="Wingdings" pitchFamily="2" charset="2"/>
              </a:rPr>
              <a:t>Decision Making &amp; Programming</a:t>
            </a:r>
          </a:p>
          <a:p>
            <a:r>
              <a:rPr lang="en-US" dirty="0" smtClean="0">
                <a:sym typeface="Wingdings" pitchFamily="2" charset="2"/>
              </a:rPr>
              <a:t>What are Control Structures?</a:t>
            </a:r>
          </a:p>
          <a:p>
            <a:r>
              <a:rPr lang="en-US" dirty="0" smtClean="0">
                <a:sym typeface="Wingdings" pitchFamily="2" charset="2"/>
              </a:rPr>
              <a:t>Control Flow</a:t>
            </a:r>
          </a:p>
          <a:p>
            <a:r>
              <a:rPr lang="en-US" dirty="0" smtClean="0">
                <a:sym typeface="Wingdings" pitchFamily="2" charset="2"/>
              </a:rPr>
              <a:t>If statement  -- syntax – example</a:t>
            </a:r>
          </a:p>
          <a:p>
            <a:r>
              <a:rPr lang="en-US" dirty="0" smtClean="0">
                <a:sym typeface="Wingdings" pitchFamily="2" charset="2"/>
              </a:rPr>
              <a:t>Flow chart for If Statement</a:t>
            </a:r>
          </a:p>
          <a:p>
            <a:r>
              <a:rPr lang="en-US" dirty="0" smtClean="0">
                <a:sym typeface="Wingdings" pitchFamily="2" charset="2"/>
              </a:rPr>
              <a:t>Relational Operators</a:t>
            </a:r>
          </a:p>
          <a:p>
            <a:r>
              <a:rPr lang="en-US" dirty="0" smtClean="0">
                <a:sym typeface="Wingdings" pitchFamily="2" charset="2"/>
              </a:rPr>
              <a:t>Relational Expressions &amp; Conditional Statements</a:t>
            </a:r>
          </a:p>
          <a:p>
            <a:r>
              <a:rPr lang="en-US" dirty="0" smtClean="0">
                <a:sym typeface="Wingdings" pitchFamily="2" charset="2"/>
              </a:rPr>
              <a:t>If Else Statements</a:t>
            </a:r>
          </a:p>
          <a:p>
            <a:r>
              <a:rPr lang="en-US" dirty="0" smtClean="0">
                <a:sym typeface="Wingdings" pitchFamily="2" charset="2"/>
              </a:rPr>
              <a:t>Good Programming Practices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fact we are making decisions at every important point of life.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hard ……. </a:t>
            </a:r>
            <a:r>
              <a:rPr lang="en-US" dirty="0" smtClean="0">
                <a:solidFill>
                  <a:srgbClr val="0070C0"/>
                </a:solidFill>
              </a:rPr>
              <a:t>You succeed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a person performs </a:t>
            </a:r>
            <a:r>
              <a:rPr lang="en-US" dirty="0" smtClean="0">
                <a:solidFill>
                  <a:srgbClr val="FF0000"/>
                </a:solidFill>
              </a:rPr>
              <a:t>well</a:t>
            </a:r>
            <a:r>
              <a:rPr lang="en-US" dirty="0" smtClean="0"/>
              <a:t> in a company he / she gets </a:t>
            </a:r>
            <a:r>
              <a:rPr lang="en-US" dirty="0" smtClean="0">
                <a:solidFill>
                  <a:srgbClr val="0070C0"/>
                </a:solidFill>
              </a:rPr>
              <a:t>bonus</a:t>
            </a:r>
          </a:p>
          <a:p>
            <a:endParaRPr lang="en-US" dirty="0" smtClean="0"/>
          </a:p>
          <a:p>
            <a:r>
              <a:rPr lang="en-US" dirty="0" smtClean="0"/>
              <a:t>If you have Rupees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>
                <a:solidFill>
                  <a:srgbClr val="FF0000"/>
                </a:solidFill>
              </a:rPr>
              <a:t>lac</a:t>
            </a:r>
            <a:r>
              <a:rPr lang="en-US" dirty="0" smtClean="0"/>
              <a:t> in Bank Account you get some </a:t>
            </a:r>
            <a:r>
              <a:rPr lang="en-US" dirty="0" smtClean="0">
                <a:solidFill>
                  <a:srgbClr val="0070C0"/>
                </a:solidFill>
              </a:rPr>
              <a:t>special offer …</a:t>
            </a:r>
          </a:p>
          <a:p>
            <a:endParaRPr lang="en-US" dirty="0" smtClean="0"/>
          </a:p>
          <a:p>
            <a:r>
              <a:rPr lang="en-US" dirty="0" smtClean="0"/>
              <a:t>Pakistan will </a:t>
            </a:r>
            <a:r>
              <a:rPr lang="en-US" dirty="0" smtClean="0">
                <a:solidFill>
                  <a:srgbClr val="0070C0"/>
                </a:solidFill>
              </a:rPr>
              <a:t>win</a:t>
            </a:r>
            <a:r>
              <a:rPr lang="en-US" dirty="0" smtClean="0"/>
              <a:t> the Cricket Match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it plays first …. </a:t>
            </a:r>
          </a:p>
          <a:p>
            <a:endParaRPr lang="en-US" dirty="0" smtClean="0"/>
          </a:p>
          <a:p>
            <a:r>
              <a:rPr lang="en-US" dirty="0" smtClean="0"/>
              <a:t>You get </a:t>
            </a:r>
            <a:r>
              <a:rPr lang="en-US" dirty="0" smtClean="0">
                <a:solidFill>
                  <a:srgbClr val="0070C0"/>
                </a:solidFill>
              </a:rPr>
              <a:t>discount</a:t>
            </a:r>
            <a:r>
              <a:rPr lang="en-US" dirty="0" smtClean="0"/>
              <a:t> on purchase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your purchase exceeds </a:t>
            </a:r>
            <a:r>
              <a:rPr lang="en-US" dirty="0" smtClean="0">
                <a:solidFill>
                  <a:srgbClr val="FF0000"/>
                </a:solidFill>
              </a:rPr>
              <a:t>3000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rgbClr val="FF0000"/>
                </a:solidFill>
              </a:rPr>
              <a:t>CGPA &gt; = 3.5</a:t>
            </a:r>
            <a:r>
              <a:rPr lang="en-US" dirty="0" smtClean="0"/>
              <a:t> you will get AU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Scholarship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Decision Making &amp; Computer Programming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Computers are good in taking input of  the  data, calculating the results and showing you output. But these programming constructs alone can not be much useful without Decision making.</a:t>
            </a:r>
          </a:p>
          <a:p>
            <a:endParaRPr lang="en-US" dirty="0" smtClean="0"/>
          </a:p>
          <a:p>
            <a:r>
              <a:rPr lang="en-US" dirty="0" smtClean="0"/>
              <a:t>Computer  programs are efficient enough to compare numbers and on the basis of these comparisons they give us useful results. </a:t>
            </a:r>
          </a:p>
          <a:p>
            <a:endParaRPr lang="en-US" dirty="0" smtClean="0"/>
          </a:p>
          <a:p>
            <a:r>
              <a:rPr lang="en-US" dirty="0" smtClean="0"/>
              <a:t>Decisions are useful for observing sales figures, examining profit &amp; loss, project sales on the basis of decisions.</a:t>
            </a:r>
          </a:p>
          <a:p>
            <a:endParaRPr lang="en-US" dirty="0" smtClean="0"/>
          </a:p>
          <a:p>
            <a:r>
              <a:rPr lang="en-US" dirty="0" smtClean="0"/>
              <a:t>Comparing numbers, comparing expressions .. Giving results in true or false </a:t>
            </a:r>
          </a:p>
          <a:p>
            <a:endParaRPr lang="en-US" dirty="0" smtClean="0"/>
          </a:p>
          <a:p>
            <a:r>
              <a:rPr lang="en-US" dirty="0" smtClean="0"/>
              <a:t>Validation of user input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Decisions in program also help users to provide choices for performing specific tasks… like building menus..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F1E84EF-C8D0-4836-8154-D667883405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Control Structures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Sequential execution</a:t>
            </a:r>
          </a:p>
          <a:p>
            <a:pPr lvl="1" eaLnBrk="1" hangingPunct="1"/>
            <a:r>
              <a:rPr lang="en-US" dirty="0" smtClean="0"/>
              <a:t>Program statements execute one after the other</a:t>
            </a:r>
          </a:p>
          <a:p>
            <a:pPr eaLnBrk="1" hangingPunct="1"/>
            <a:r>
              <a:rPr lang="en-US" dirty="0" smtClean="0"/>
              <a:t>Transfer of control</a:t>
            </a:r>
          </a:p>
          <a:p>
            <a:pPr lvl="1" eaLnBrk="1" hangingPunct="1"/>
            <a:r>
              <a:rPr lang="en-US" dirty="0" smtClean="0"/>
              <a:t>Three control statements can specify order of statements</a:t>
            </a:r>
          </a:p>
          <a:p>
            <a:pPr lvl="2" eaLnBrk="1" hangingPunct="1"/>
            <a:r>
              <a:rPr lang="en-US" dirty="0" smtClean="0"/>
              <a:t>Sequence structure</a:t>
            </a:r>
          </a:p>
          <a:p>
            <a:pPr lvl="2" eaLnBrk="1" hangingPunct="1"/>
            <a:r>
              <a:rPr lang="en-US" dirty="0" smtClean="0"/>
              <a:t>Selection structure</a:t>
            </a:r>
          </a:p>
          <a:p>
            <a:pPr lvl="2" eaLnBrk="1" hangingPunct="1"/>
            <a:r>
              <a:rPr lang="en-US" dirty="0" smtClean="0"/>
              <a:t>Repetition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E1D4E6A-5627-496B-A7AD-DA327327E61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3671888" y="2903538"/>
            <a:ext cx="127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3671888" y="3438525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Rectangle 36"/>
          <p:cNvSpPr>
            <a:spLocks noChangeArrowheads="1"/>
          </p:cNvSpPr>
          <p:nvPr/>
        </p:nvSpPr>
        <p:spPr bwMode="auto">
          <a:xfrm>
            <a:off x="3671888" y="3770313"/>
            <a:ext cx="127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79"/>
          <p:cNvSpPr>
            <a:spLocks noChangeArrowheads="1"/>
          </p:cNvSpPr>
          <p:nvPr/>
        </p:nvSpPr>
        <p:spPr bwMode="auto">
          <a:xfrm>
            <a:off x="2352675" y="3294063"/>
            <a:ext cx="2857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80"/>
          <p:cNvSpPr>
            <a:spLocks noChangeArrowheads="1"/>
          </p:cNvSpPr>
          <p:nvPr/>
        </p:nvSpPr>
        <p:spPr bwMode="auto">
          <a:xfrm>
            <a:off x="2352675" y="3524250"/>
            <a:ext cx="28575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86"/>
          <p:cNvSpPr>
            <a:spLocks noChangeArrowheads="1"/>
          </p:cNvSpPr>
          <p:nvPr/>
        </p:nvSpPr>
        <p:spPr bwMode="auto">
          <a:xfrm>
            <a:off x="2352675" y="4500563"/>
            <a:ext cx="2857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4"/>
          <p:cNvSpPr>
            <a:spLocks/>
          </p:cNvSpPr>
          <p:nvPr/>
        </p:nvSpPr>
        <p:spPr bwMode="auto">
          <a:xfrm>
            <a:off x="2438400" y="4759325"/>
            <a:ext cx="28575" cy="1588"/>
          </a:xfrm>
          <a:custGeom>
            <a:avLst/>
            <a:gdLst>
              <a:gd name="T0" fmla="*/ 0 w 18"/>
              <a:gd name="T1" fmla="*/ 0 h 1588"/>
              <a:gd name="T2" fmla="*/ 0 w 18"/>
              <a:gd name="T3" fmla="*/ 0 h 1588"/>
              <a:gd name="T4" fmla="*/ 0 w 18"/>
              <a:gd name="T5" fmla="*/ 0 h 1588"/>
              <a:gd name="T6" fmla="*/ 28575 w 18"/>
              <a:gd name="T7" fmla="*/ 0 h 1588"/>
              <a:gd name="T8" fmla="*/ 28575 w 18"/>
              <a:gd name="T9" fmla="*/ 0 h 1588"/>
              <a:gd name="T10" fmla="*/ 28575 w 18"/>
              <a:gd name="T11" fmla="*/ 0 h 1588"/>
              <a:gd name="T12" fmla="*/ 0 w 1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" h="1588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Oval 103"/>
          <p:cNvSpPr>
            <a:spLocks noChangeArrowheads="1"/>
          </p:cNvSpPr>
          <p:nvPr/>
        </p:nvSpPr>
        <p:spPr bwMode="auto">
          <a:xfrm>
            <a:off x="2971800" y="4648200"/>
            <a:ext cx="152400" cy="228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04"/>
          <p:cNvSpPr>
            <a:spLocks noChangeArrowheads="1"/>
          </p:cNvSpPr>
          <p:nvPr/>
        </p:nvSpPr>
        <p:spPr bwMode="auto">
          <a:xfrm>
            <a:off x="1600200" y="4724400"/>
            <a:ext cx="647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>
              <a:spcAft>
                <a:spcPts val="900"/>
              </a:spcAft>
            </a:pPr>
            <a:r>
              <a:rPr lang="en-US" dirty="0" smtClean="0">
                <a:latin typeface="AvantGarde" pitchFamily="34" charset="0"/>
              </a:rPr>
              <a:t> </a:t>
            </a:r>
            <a:r>
              <a:rPr lang="en-US" dirty="0">
                <a:latin typeface="AvantGarde" pitchFamily="34" charset="0"/>
              </a:rPr>
              <a:t>Sequence </a:t>
            </a:r>
            <a:r>
              <a:rPr lang="en-US" dirty="0" smtClean="0">
                <a:latin typeface="AvantGarde" pitchFamily="34" charset="0"/>
              </a:rPr>
              <a:t>structure in computer programming </a:t>
            </a:r>
            <a:endParaRPr lang="en-US" dirty="0">
              <a:latin typeface="AvantGarde" pitchFamily="34" charset="0"/>
            </a:endParaRP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990600" y="1905000"/>
            <a:ext cx="6856413" cy="2166938"/>
            <a:chOff x="0" y="0"/>
            <a:chExt cx="20000" cy="20000"/>
          </a:xfrm>
        </p:grpSpPr>
        <p:sp>
          <p:nvSpPr>
            <p:cNvPr id="8205" name="Rectangle 13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2175" y="651"/>
              <a:ext cx="15650" cy="18698"/>
              <a:chOff x="-142" y="1"/>
              <a:chExt cx="20867" cy="20000"/>
            </a:xfrm>
          </p:grpSpPr>
          <p:sp>
            <p:nvSpPr>
              <p:cNvPr id="8207" name="Freeform 136"/>
              <p:cNvSpPr>
                <a:spLocks/>
              </p:cNvSpPr>
              <p:nvPr/>
            </p:nvSpPr>
            <p:spPr bwMode="auto">
              <a:xfrm>
                <a:off x="3265" y="6661"/>
                <a:ext cx="4" cy="4440"/>
              </a:xfrm>
              <a:custGeom>
                <a:avLst/>
                <a:gdLst>
                  <a:gd name="T0" fmla="*/ 0 w 20000"/>
                  <a:gd name="T1" fmla="*/ 4431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Freeform 137"/>
              <p:cNvSpPr>
                <a:spLocks/>
              </p:cNvSpPr>
              <p:nvPr/>
            </p:nvSpPr>
            <p:spPr bwMode="auto">
              <a:xfrm>
                <a:off x="3265" y="1129"/>
                <a:ext cx="4" cy="2634"/>
              </a:xfrm>
              <a:custGeom>
                <a:avLst/>
                <a:gdLst>
                  <a:gd name="T0" fmla="*/ 0 w 20000"/>
                  <a:gd name="T1" fmla="*/ 2625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Oval 138"/>
              <p:cNvSpPr>
                <a:spLocks noChangeArrowheads="1"/>
              </p:cNvSpPr>
              <p:nvPr/>
            </p:nvSpPr>
            <p:spPr bwMode="auto">
              <a:xfrm>
                <a:off x="3042" y="1"/>
                <a:ext cx="448" cy="1138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" name="Freeform 139"/>
              <p:cNvSpPr>
                <a:spLocks/>
              </p:cNvSpPr>
              <p:nvPr/>
            </p:nvSpPr>
            <p:spPr bwMode="auto">
              <a:xfrm>
                <a:off x="3265" y="15476"/>
                <a:ext cx="4" cy="2633"/>
              </a:xfrm>
              <a:custGeom>
                <a:avLst/>
                <a:gdLst>
                  <a:gd name="T0" fmla="*/ 0 w 20000"/>
                  <a:gd name="T1" fmla="*/ 2624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1" name="Freeform 140"/>
              <p:cNvSpPr>
                <a:spLocks/>
              </p:cNvSpPr>
              <p:nvPr/>
            </p:nvSpPr>
            <p:spPr bwMode="auto">
              <a:xfrm>
                <a:off x="6675" y="5946"/>
                <a:ext cx="3703" cy="9"/>
              </a:xfrm>
              <a:custGeom>
                <a:avLst/>
                <a:gdLst>
                  <a:gd name="T0" fmla="*/ 3699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2" name="Freeform 141"/>
              <p:cNvSpPr>
                <a:spLocks/>
              </p:cNvSpPr>
              <p:nvPr/>
            </p:nvSpPr>
            <p:spPr bwMode="auto">
              <a:xfrm>
                <a:off x="6675" y="13283"/>
                <a:ext cx="3703" cy="10"/>
              </a:xfrm>
              <a:custGeom>
                <a:avLst/>
                <a:gdLst>
                  <a:gd name="T0" fmla="*/ 3699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42"/>
              <p:cNvGrpSpPr>
                <a:grpSpLocks/>
              </p:cNvGrpSpPr>
              <p:nvPr/>
            </p:nvGrpSpPr>
            <p:grpSpPr bwMode="auto">
              <a:xfrm>
                <a:off x="-142" y="3764"/>
                <a:ext cx="6817" cy="4383"/>
                <a:chOff x="0" y="0"/>
                <a:chExt cx="20000" cy="20000"/>
              </a:xfrm>
            </p:grpSpPr>
            <p:grpSp>
              <p:nvGrpSpPr>
                <p:cNvPr id="5" name="Group 1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8243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4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648" y="7169"/>
                  <a:ext cx="18701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200" b="0" noProof="1">
                      <a:solidFill>
                        <a:srgbClr val="000000"/>
                      </a:solidFill>
                      <a:latin typeface="Arial" charset="0"/>
                    </a:rPr>
                    <a:t>add grade to total</a:t>
                  </a:r>
                </a:p>
              </p:txBody>
            </p:sp>
          </p:grpSp>
          <p:grpSp>
            <p:nvGrpSpPr>
              <p:cNvPr id="6" name="Group 147"/>
              <p:cNvGrpSpPr>
                <a:grpSpLocks/>
              </p:cNvGrpSpPr>
              <p:nvPr/>
            </p:nvGrpSpPr>
            <p:grpSpPr bwMode="auto">
              <a:xfrm>
                <a:off x="-142" y="11101"/>
                <a:ext cx="6817" cy="4384"/>
                <a:chOff x="0" y="0"/>
                <a:chExt cx="20000" cy="20000"/>
              </a:xfrm>
            </p:grpSpPr>
            <p:grpSp>
              <p:nvGrpSpPr>
                <p:cNvPr id="7" name="Group 14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8239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0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8" y="6953"/>
                  <a:ext cx="18701" cy="776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200" b="0" noProof="1">
                      <a:solidFill>
                        <a:srgbClr val="000000"/>
                      </a:solidFill>
                      <a:latin typeface="Arial" charset="0"/>
                    </a:rPr>
                    <a:t>add 1 to counter</a:t>
                  </a:r>
                </a:p>
              </p:txBody>
            </p:sp>
          </p:grpSp>
          <p:grpSp>
            <p:nvGrpSpPr>
              <p:cNvPr id="8" name="Group 152"/>
              <p:cNvGrpSpPr>
                <a:grpSpLocks/>
              </p:cNvGrpSpPr>
              <p:nvPr/>
            </p:nvGrpSpPr>
            <p:grpSpPr bwMode="auto">
              <a:xfrm>
                <a:off x="2894" y="18109"/>
                <a:ext cx="744" cy="1892"/>
                <a:chOff x="-1" y="0"/>
                <a:chExt cx="20002" cy="20010"/>
              </a:xfrm>
            </p:grpSpPr>
            <p:sp>
              <p:nvSpPr>
                <p:cNvPr id="8235" name="Oval 153"/>
                <p:cNvSpPr>
                  <a:spLocks noChangeArrowheads="1"/>
                </p:cNvSpPr>
                <p:nvPr/>
              </p:nvSpPr>
              <p:spPr bwMode="auto">
                <a:xfrm>
                  <a:off x="3978" y="3977"/>
                  <a:ext cx="12044" cy="12046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6" name="Oval 154"/>
                <p:cNvSpPr>
                  <a:spLocks noChangeArrowheads="1"/>
                </p:cNvSpPr>
                <p:nvPr/>
              </p:nvSpPr>
              <p:spPr bwMode="auto">
                <a:xfrm>
                  <a:off x="-1" y="0"/>
                  <a:ext cx="20002" cy="20010"/>
                </a:xfrm>
                <a:prstGeom prst="ellipse">
                  <a:avLst/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55"/>
              <p:cNvGrpSpPr>
                <a:grpSpLocks/>
              </p:cNvGrpSpPr>
              <p:nvPr/>
            </p:nvGrpSpPr>
            <p:grpSpPr bwMode="auto">
              <a:xfrm>
                <a:off x="10378" y="2889"/>
                <a:ext cx="10347" cy="6115"/>
                <a:chOff x="-4" y="0"/>
                <a:chExt cx="20004" cy="19998"/>
              </a:xfrm>
            </p:grpSpPr>
            <p:grpSp>
              <p:nvGrpSpPr>
                <p:cNvPr id="10" name="Group 156"/>
                <p:cNvGrpSpPr>
                  <a:grpSpLocks/>
                </p:cNvGrpSpPr>
                <p:nvPr/>
              </p:nvGrpSpPr>
              <p:grpSpPr bwMode="auto">
                <a:xfrm>
                  <a:off x="18898" y="0"/>
                  <a:ext cx="1102" cy="4863"/>
                  <a:chOff x="-36" y="0"/>
                  <a:chExt cx="20036" cy="20000"/>
                </a:xfrm>
              </p:grpSpPr>
              <p:sp>
                <p:nvSpPr>
                  <p:cNvPr id="8233" name="Freeform 157"/>
                  <p:cNvSpPr>
                    <a:spLocks/>
                  </p:cNvSpPr>
                  <p:nvPr/>
                </p:nvSpPr>
                <p:spPr bwMode="auto">
                  <a:xfrm>
                    <a:off x="0" y="255"/>
                    <a:ext cx="19891" cy="19112"/>
                  </a:xfrm>
                  <a:custGeom>
                    <a:avLst/>
                    <a:gdLst>
                      <a:gd name="T0" fmla="*/ 19761 w 20000"/>
                      <a:gd name="T1" fmla="*/ 18986 h 20000"/>
                      <a:gd name="T2" fmla="*/ 0 w 20000"/>
                      <a:gd name="T3" fmla="*/ 18986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 cap="flat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4" name="Freeform 158"/>
                  <p:cNvSpPr>
                    <a:spLocks/>
                  </p:cNvSpPr>
                  <p:nvPr/>
                </p:nvSpPr>
                <p:spPr bwMode="auto">
                  <a:xfrm>
                    <a:off x="-36" y="0"/>
                    <a:ext cx="20036" cy="20000"/>
                  </a:xfrm>
                  <a:custGeom>
                    <a:avLst/>
                    <a:gdLst>
                      <a:gd name="T0" fmla="*/ 19906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 cap="flat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32" name="Freeform 159"/>
                <p:cNvSpPr>
                  <a:spLocks/>
                </p:cNvSpPr>
                <p:nvPr/>
              </p:nvSpPr>
              <p:spPr bwMode="auto">
                <a:xfrm>
                  <a:off x="-4" y="0"/>
                  <a:ext cx="19967" cy="19998"/>
                </a:xfrm>
                <a:custGeom>
                  <a:avLst/>
                  <a:gdLst>
                    <a:gd name="T0" fmla="*/ 19960 w 20000"/>
                    <a:gd name="T1" fmla="*/ 4677 h 20000"/>
                    <a:gd name="T2" fmla="*/ 19960 w 20000"/>
                    <a:gd name="T3" fmla="*/ 19967 h 20000"/>
                    <a:gd name="T4" fmla="*/ 0 w 20000"/>
                    <a:gd name="T5" fmla="*/ 19967 h 20000"/>
                    <a:gd name="T6" fmla="*/ 0 w 20000"/>
                    <a:gd name="T7" fmla="*/ 62 h 20000"/>
                    <a:gd name="T8" fmla="*/ 188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93" y="4677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62"/>
                      </a:lnTo>
                      <a:lnTo>
                        <a:pt x="18924" y="0"/>
                      </a:lnTo>
                    </a:path>
                  </a:pathLst>
                </a:custGeom>
                <a:solidFill>
                  <a:srgbClr val="FFFFFF"/>
                </a:solidFill>
                <a:ln w="2540" cap="flat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17" name="Rectangle 160"/>
              <p:cNvSpPr>
                <a:spLocks noChangeArrowheads="1"/>
              </p:cNvSpPr>
              <p:nvPr/>
            </p:nvSpPr>
            <p:spPr bwMode="auto">
              <a:xfrm>
                <a:off x="10964" y="4196"/>
                <a:ext cx="9176" cy="38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  <a:spcBef>
                    <a:spcPct val="0"/>
                  </a:spcBef>
                </a:pPr>
                <a:r>
                  <a:rPr lang="en-US" sz="1200" b="0" noProof="1">
                    <a:solidFill>
                      <a:srgbClr val="000000"/>
                    </a:solidFill>
                    <a:latin typeface="Arial" charset="0"/>
                  </a:rPr>
                  <a:t>Corresponding Java statement:</a:t>
                </a:r>
                <a:br>
                  <a:rPr lang="en-US" sz="1200" b="0" noProof="1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200" b="0" noProof="1">
                    <a:solidFill>
                      <a:srgbClr val="000000"/>
                    </a:solidFill>
                    <a:latin typeface="Lucida Console" pitchFamily="49" charset="0"/>
                  </a:rPr>
                  <a:t>total = total + grade;</a:t>
                </a:r>
              </a:p>
            </p:txBody>
          </p:sp>
          <p:grpSp>
            <p:nvGrpSpPr>
              <p:cNvPr id="11" name="Group 161"/>
              <p:cNvGrpSpPr>
                <a:grpSpLocks/>
              </p:cNvGrpSpPr>
              <p:nvPr/>
            </p:nvGrpSpPr>
            <p:grpSpPr bwMode="auto">
              <a:xfrm>
                <a:off x="20156" y="2889"/>
                <a:ext cx="569" cy="1487"/>
                <a:chOff x="0" y="0"/>
                <a:chExt cx="20000" cy="20000"/>
              </a:xfrm>
            </p:grpSpPr>
            <p:sp>
              <p:nvSpPr>
                <p:cNvPr id="8229" name="Freeform 162"/>
                <p:cNvSpPr>
                  <a:spLocks/>
                </p:cNvSpPr>
                <p:nvPr/>
              </p:nvSpPr>
              <p:spPr bwMode="auto">
                <a:xfrm>
                  <a:off x="0" y="256"/>
                  <a:ext cx="19895" cy="19112"/>
                </a:xfrm>
                <a:custGeom>
                  <a:avLst/>
                  <a:gdLst>
                    <a:gd name="T0" fmla="*/ 19765 w 20000"/>
                    <a:gd name="T1" fmla="*/ 18986 h 20000"/>
                    <a:gd name="T2" fmla="*/ 0 w 20000"/>
                    <a:gd name="T3" fmla="*/ 18986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0" name="Freeform 16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19" name="Freeform 164"/>
              <p:cNvSpPr>
                <a:spLocks/>
              </p:cNvSpPr>
              <p:nvPr/>
            </p:nvSpPr>
            <p:spPr bwMode="auto">
              <a:xfrm>
                <a:off x="10378" y="2889"/>
                <a:ext cx="10328" cy="6115"/>
              </a:xfrm>
              <a:custGeom>
                <a:avLst/>
                <a:gdLst>
                  <a:gd name="T0" fmla="*/ 10324 w 20000"/>
                  <a:gd name="T1" fmla="*/ 1430 h 20000"/>
                  <a:gd name="T2" fmla="*/ 10324 w 20000"/>
                  <a:gd name="T3" fmla="*/ 6106 h 20000"/>
                  <a:gd name="T4" fmla="*/ 0 w 20000"/>
                  <a:gd name="T5" fmla="*/ 6106 h 20000"/>
                  <a:gd name="T6" fmla="*/ 0 w 20000"/>
                  <a:gd name="T7" fmla="*/ 19 h 20000"/>
                  <a:gd name="T8" fmla="*/ 977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93" y="4677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62"/>
                    </a:lnTo>
                    <a:lnTo>
                      <a:pt x="18924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165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8227" name="Freeform 166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765 w 20000"/>
                    <a:gd name="T1" fmla="*/ 19102 h 20000"/>
                    <a:gd name="T2" fmla="*/ 0 w 20000"/>
                    <a:gd name="T3" fmla="*/ 19102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8" name="Freeform 16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21" name="Freeform 168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10324 w 20000"/>
                  <a:gd name="T1" fmla="*/ 1421 h 20000"/>
                  <a:gd name="T2" fmla="*/ 10324 w 20000"/>
                  <a:gd name="T3" fmla="*/ 6097 h 20000"/>
                  <a:gd name="T4" fmla="*/ 0 w 20000"/>
                  <a:gd name="T5" fmla="*/ 6097 h 20000"/>
                  <a:gd name="T6" fmla="*/ 0 w 20000"/>
                  <a:gd name="T7" fmla="*/ 9 h 20000"/>
                  <a:gd name="T8" fmla="*/ 977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solidFill>
                <a:srgbClr val="FFFFFF"/>
              </a:solidFill>
              <a:ln w="2540" cap="flat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Rectangle 169"/>
              <p:cNvSpPr>
                <a:spLocks noChangeArrowheads="1"/>
              </p:cNvSpPr>
              <p:nvPr/>
            </p:nvSpPr>
            <p:spPr bwMode="auto">
              <a:xfrm>
                <a:off x="10964" y="11469"/>
                <a:ext cx="9176" cy="40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  <a:spcBef>
                    <a:spcPct val="0"/>
                  </a:spcBef>
                </a:pPr>
                <a:r>
                  <a:rPr lang="en-US" sz="1200" b="0" noProof="1">
                    <a:solidFill>
                      <a:srgbClr val="000000"/>
                    </a:solidFill>
                    <a:latin typeface="Arial" charset="0"/>
                  </a:rPr>
                  <a:t>Corresponding Java statement:</a:t>
                </a:r>
                <a:br>
                  <a:rPr lang="en-US" sz="1200" b="0" noProof="1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200" b="0" noProof="1">
                    <a:solidFill>
                      <a:srgbClr val="000000"/>
                    </a:solidFill>
                    <a:latin typeface="Lucida Console" pitchFamily="49" charset="0"/>
                  </a:rPr>
                  <a:t>counter = counter + 1;</a:t>
                </a:r>
              </a:p>
            </p:txBody>
          </p:sp>
          <p:grpSp>
            <p:nvGrpSpPr>
              <p:cNvPr id="13" name="Group 170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8225" name="Freeform 171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765 w 20000"/>
                    <a:gd name="T1" fmla="*/ 19102 h 20000"/>
                    <a:gd name="T2" fmla="*/ 0 w 20000"/>
                    <a:gd name="T3" fmla="*/ 19102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6" name="Freeform 17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24" name="Freeform 173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10324 w 20000"/>
                  <a:gd name="T1" fmla="*/ 1421 h 20000"/>
                  <a:gd name="T2" fmla="*/ 10324 w 20000"/>
                  <a:gd name="T3" fmla="*/ 6097 h 20000"/>
                  <a:gd name="T4" fmla="*/ 0 w 20000"/>
                  <a:gd name="T5" fmla="*/ 6097 h 20000"/>
                  <a:gd name="T6" fmla="*/ 0 w 20000"/>
                  <a:gd name="T7" fmla="*/ 9 h 20000"/>
                  <a:gd name="T8" fmla="*/ 977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Control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1800" dirty="0" smtClean="0"/>
              <a:t>“A program is usually not limited to a linear sequence of instructions. During its process it may bifurcate, repeat code or take decisions. For that purpose, C++ provides control structures that serve to specify what has to be done by our program, when and under which circumstances.” – CPlusPlus.com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Allows for non-linear execution</a:t>
            </a:r>
          </a:p>
          <a:p>
            <a:pPr eaLnBrk="1" hangingPunct="1"/>
            <a:r>
              <a:rPr lang="en-US" sz="1800" dirty="0" smtClean="0"/>
              <a:t>Allows for a logical decision for which lines of code get executed (also called blocks)</a:t>
            </a:r>
          </a:p>
        </p:txBody>
      </p:sp>
      <p:sp>
        <p:nvSpPr>
          <p:cNvPr id="5" name="Rectangle 4"/>
          <p:cNvSpPr/>
          <p:nvPr/>
        </p:nvSpPr>
        <p:spPr>
          <a:xfrm rot="19693757">
            <a:off x="581058" y="4653988"/>
            <a:ext cx="5741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if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038600"/>
            <a:ext cx="13260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</a:rPr>
              <a:t>else</a:t>
            </a:r>
          </a:p>
        </p:txBody>
      </p:sp>
      <p:sp>
        <p:nvSpPr>
          <p:cNvPr id="9" name="Rectangle 8"/>
          <p:cNvSpPr/>
          <p:nvPr/>
        </p:nvSpPr>
        <p:spPr>
          <a:xfrm rot="452065">
            <a:off x="3785863" y="4391871"/>
            <a:ext cx="196239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n-lt"/>
              </a:rPr>
              <a:t>else if</a:t>
            </a:r>
          </a:p>
        </p:txBody>
      </p:sp>
      <p:sp>
        <p:nvSpPr>
          <p:cNvPr id="10" name="Rectangle 9"/>
          <p:cNvSpPr/>
          <p:nvPr/>
        </p:nvSpPr>
        <p:spPr>
          <a:xfrm rot="18111081">
            <a:off x="1652840" y="4339631"/>
            <a:ext cx="17604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while</a:t>
            </a:r>
          </a:p>
        </p:txBody>
      </p:sp>
      <p:sp>
        <p:nvSpPr>
          <p:cNvPr id="11" name="Rectangle 10"/>
          <p:cNvSpPr/>
          <p:nvPr/>
        </p:nvSpPr>
        <p:spPr>
          <a:xfrm rot="21260405">
            <a:off x="3087043" y="5615383"/>
            <a:ext cx="26613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do while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638800"/>
            <a:ext cx="101258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for</a:t>
            </a:r>
          </a:p>
        </p:txBody>
      </p:sp>
      <p:sp>
        <p:nvSpPr>
          <p:cNvPr id="13" name="Rectangle 12"/>
          <p:cNvSpPr/>
          <p:nvPr/>
        </p:nvSpPr>
        <p:spPr>
          <a:xfrm rot="20227960">
            <a:off x="6500177" y="5388598"/>
            <a:ext cx="203645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/>
                <a:solidFill>
                  <a:schemeClr val="accent3"/>
                </a:solidFill>
                <a:latin typeface="+mn-lt"/>
              </a:rPr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642</TotalTime>
  <Words>861</Words>
  <Application>Microsoft Office PowerPoint</Application>
  <PresentationFormat>On-screen Show (4:3)</PresentationFormat>
  <Paragraphs>215</Paragraphs>
  <Slides>27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Document</vt:lpstr>
      <vt:lpstr>Lecture # 9 Introduction to Computer Programming CS161</vt:lpstr>
      <vt:lpstr>What we have covered in last Week Lectures?</vt:lpstr>
      <vt:lpstr>PowerPoint Presentation</vt:lpstr>
      <vt:lpstr>Today’s Topics</vt:lpstr>
      <vt:lpstr>Decision Making in Real Life</vt:lpstr>
      <vt:lpstr>Decision Making &amp; Computer Programming </vt:lpstr>
      <vt:lpstr>Control Structures</vt:lpstr>
      <vt:lpstr>PowerPoint Presentation</vt:lpstr>
      <vt:lpstr>What are Control Structures?</vt:lpstr>
      <vt:lpstr>Operators for Decision Making in C++</vt:lpstr>
      <vt:lpstr>Relational Operators</vt:lpstr>
      <vt:lpstr>Relational Operators</vt:lpstr>
      <vt:lpstr>Logical Operators</vt:lpstr>
      <vt:lpstr>Logical Expressions</vt:lpstr>
      <vt:lpstr>True .. &amp;  False </vt:lpstr>
      <vt:lpstr>If Statement syntax in C++</vt:lpstr>
      <vt:lpstr>If Statement syntax in C++</vt:lpstr>
      <vt:lpstr>If statement in C++</vt:lpstr>
      <vt:lpstr>Example</vt:lpstr>
      <vt:lpstr> Flow Chart for if statement</vt:lpstr>
      <vt:lpstr>if-else syntax</vt:lpstr>
      <vt:lpstr>if-else flow chart</vt:lpstr>
      <vt:lpstr>Example</vt:lpstr>
      <vt:lpstr>Nested if statements</vt:lpstr>
      <vt:lpstr>Nested if conditions --- Example</vt:lpstr>
      <vt:lpstr>Similarly we can we nested if ..else statements…</vt:lpstr>
      <vt:lpstr>References &amp;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 Introduction to Programming CS161</dc:title>
  <dc:creator>Ahmad</dc:creator>
  <cp:lastModifiedBy>mohsin</cp:lastModifiedBy>
  <cp:revision>95</cp:revision>
  <dcterms:created xsi:type="dcterms:W3CDTF">2011-10-12T11:34:32Z</dcterms:created>
  <dcterms:modified xsi:type="dcterms:W3CDTF">2015-11-17T07:23:00Z</dcterms:modified>
</cp:coreProperties>
</file>